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3" d="100"/>
          <a:sy n="73" d="100"/>
        </p:scale>
        <p:origin x="127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20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219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544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2037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074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2021/2/19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5834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2021/2/19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4713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2281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688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605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65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080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380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2021/2/19</a:t>
            </a:fld>
            <a:endParaRPr lang="zh-CN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033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2021/2/19</a:t>
            </a:fld>
            <a:endParaRPr lang="zh-CN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9444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2021/2/19</a:t>
            </a:fld>
            <a:endParaRPr lang="zh-CN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44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669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03664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th1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pic>
        <p:nvPicPr>
          <p:cNvPr id="2" name="Image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 Box3"/>
          <p:cNvSpPr txBox="1"/>
          <p:nvPr/>
        </p:nvSpPr>
        <p:spPr>
          <a:xfrm>
            <a:off x="548640" y="1667216"/>
            <a:ext cx="200894" cy="21314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678"/>
              </a:lnSpc>
            </a:pPr>
            <a:r>
              <a:rPr lang="en-US" altLang="zh-CN" sz="1700" spc="-418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700">
              <a:latin typeface="OpenSymbol"/>
              <a:ea typeface="OpenSymbol"/>
              <a:cs typeface="OpenSymbol"/>
            </a:endParaRPr>
          </a:p>
        </p:txBody>
      </p:sp>
      <p:sp>
        <p:nvSpPr>
          <p:cNvPr id="4" name="Text Box4"/>
          <p:cNvSpPr txBox="1"/>
          <p:nvPr/>
        </p:nvSpPr>
        <p:spPr>
          <a:xfrm>
            <a:off x="548640" y="3120096"/>
            <a:ext cx="200894" cy="21314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678"/>
              </a:lnSpc>
            </a:pPr>
            <a:r>
              <a:rPr lang="en-US" altLang="zh-CN" sz="1700" spc="-418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700">
              <a:latin typeface="OpenSymbol"/>
              <a:ea typeface="OpenSymbol"/>
              <a:cs typeface="OpenSymbol"/>
            </a:endParaRPr>
          </a:p>
        </p:txBody>
      </p:sp>
      <p:sp>
        <p:nvSpPr>
          <p:cNvPr id="5" name="Text Box5"/>
          <p:cNvSpPr txBox="1"/>
          <p:nvPr/>
        </p:nvSpPr>
        <p:spPr>
          <a:xfrm>
            <a:off x="548640" y="3892256"/>
            <a:ext cx="200894" cy="21314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678"/>
              </a:lnSpc>
            </a:pPr>
            <a:r>
              <a:rPr lang="en-US" altLang="zh-CN" sz="1700" spc="-418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700">
              <a:latin typeface="OpenSymbol"/>
              <a:ea typeface="OpenSymbol"/>
              <a:cs typeface="OpenSymbol"/>
            </a:endParaRPr>
          </a:p>
        </p:txBody>
      </p:sp>
      <p:sp>
        <p:nvSpPr>
          <p:cNvPr id="6" name="Text Box6"/>
          <p:cNvSpPr txBox="1"/>
          <p:nvPr/>
        </p:nvSpPr>
        <p:spPr>
          <a:xfrm>
            <a:off x="548640" y="4663146"/>
            <a:ext cx="200894" cy="21314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678"/>
              </a:lnSpc>
            </a:pPr>
            <a:r>
              <a:rPr lang="en-US" altLang="zh-CN" sz="1700" spc="-418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700">
              <a:latin typeface="OpenSymbol"/>
              <a:ea typeface="OpenSymbol"/>
              <a:cs typeface="OpenSymbol"/>
            </a:endParaRPr>
          </a:p>
        </p:txBody>
      </p:sp>
      <p:sp>
        <p:nvSpPr>
          <p:cNvPr id="7" name="Text Box7"/>
          <p:cNvSpPr txBox="1"/>
          <p:nvPr/>
        </p:nvSpPr>
        <p:spPr>
          <a:xfrm>
            <a:off x="1118870" y="371145"/>
            <a:ext cx="6988454" cy="50612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985"/>
              </a:lnSpc>
            </a:pPr>
            <a:r>
              <a:rPr lang="en-US" altLang="zh-CN" sz="36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Flynn</a:t>
            </a:r>
            <a:r>
              <a:rPr lang="en-US" altLang="zh-CN" sz="3600" b="1" spc="-67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’s</a:t>
            </a:r>
            <a:r>
              <a:rPr lang="en-US" altLang="zh-CN" sz="3600" b="1" spc="8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600" b="1" spc="-2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Classification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600" b="1" spc="-4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altLang="zh-CN" sz="3600" b="1" spc="-18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600" b="1" spc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Computer</a:t>
            </a:r>
            <a:endParaRPr lang="en-US" altLang="zh-CN" sz="36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Text Box8"/>
          <p:cNvSpPr txBox="1"/>
          <p:nvPr/>
        </p:nvSpPr>
        <p:spPr>
          <a:xfrm>
            <a:off x="3267710" y="919785"/>
            <a:ext cx="2684831" cy="50612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985"/>
              </a:lnSpc>
            </a:pPr>
            <a:r>
              <a:rPr lang="en-US" altLang="zh-CN" sz="3600" b="1" spc="-12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Architectures</a:t>
            </a:r>
            <a:endParaRPr lang="en-US" altLang="zh-CN" sz="36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9" name="Text Box9"/>
          <p:cNvSpPr txBox="1"/>
          <p:nvPr/>
        </p:nvSpPr>
        <p:spPr>
          <a:xfrm>
            <a:off x="891540" y="1599590"/>
            <a:ext cx="7498589" cy="141727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2790"/>
              </a:lnSpc>
            </a:pPr>
            <a:r>
              <a:rPr lang="en-US" altLang="zh-CN" sz="28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In</a:t>
            </a:r>
            <a:r>
              <a:rPr lang="en-US" altLang="zh-CN" sz="2800" spc="-6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3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1966,</a:t>
            </a:r>
            <a:r>
              <a:rPr lang="en-US" altLang="zh-CN" sz="2800" spc="-12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2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Michael</a:t>
            </a:r>
            <a:r>
              <a:rPr lang="en-US" altLang="zh-CN" sz="2800" spc="-1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3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Flynn</a:t>
            </a:r>
            <a:r>
              <a:rPr lang="en-US" altLang="zh-CN" sz="28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proposed</a:t>
            </a:r>
            <a:r>
              <a:rPr lang="en-US" altLang="zh-CN" sz="28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a</a:t>
            </a:r>
            <a:r>
              <a:rPr lang="en-US" altLang="zh-CN" sz="2800" spc="-12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2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classification</a:t>
            </a:r>
            <a:r>
              <a:rPr lang="en-US" altLang="zh-CN" sz="28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for</a:t>
            </a:r>
            <a:r>
              <a:rPr lang="en-US" altLang="zh-CN" sz="28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3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computer</a:t>
            </a:r>
            <a:r>
              <a:rPr lang="en-US" altLang="zh-CN" sz="2800" spc="-7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2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architectures</a:t>
            </a:r>
            <a:r>
              <a:rPr lang="en-US" altLang="zh-CN" sz="28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based</a:t>
            </a:r>
            <a:r>
              <a:rPr lang="en-US" altLang="zh-CN" sz="28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on</a:t>
            </a:r>
            <a:r>
              <a:rPr lang="en-US" altLang="zh-CN" sz="28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the</a:t>
            </a:r>
            <a:r>
              <a:rPr lang="en-US" altLang="zh-CN" sz="28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3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number</a:t>
            </a:r>
            <a:r>
              <a:rPr lang="en-US" altLang="zh-CN" sz="28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altLang="zh-CN" sz="2800" spc="7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instruction</a:t>
            </a:r>
            <a:r>
              <a:rPr lang="en-US" altLang="zh-CN" sz="28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6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steams</a:t>
            </a:r>
            <a:r>
              <a:rPr lang="en-US" altLang="zh-CN" sz="28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and</a:t>
            </a:r>
            <a:r>
              <a:rPr lang="en-US" altLang="zh-CN" sz="2800" spc="-6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data</a:t>
            </a:r>
            <a:r>
              <a:rPr lang="en-US" altLang="zh-CN" sz="2800" spc="-16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3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streams</a:t>
            </a:r>
            <a:r>
              <a:rPr lang="en-US" altLang="zh-CN" sz="2800" spc="-1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4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(Flynn</a:t>
            </a:r>
            <a:r>
              <a:rPr lang="en-US" altLang="zh-CN" sz="2800" spc="-78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’s</a:t>
            </a:r>
            <a:r>
              <a:rPr lang="en-US" altLang="zh-CN" sz="2800" spc="7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2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Taxonomy).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0" name="Text Box10"/>
          <p:cNvSpPr txBox="1"/>
          <p:nvPr/>
        </p:nvSpPr>
        <p:spPr>
          <a:xfrm>
            <a:off x="891540" y="3053740"/>
            <a:ext cx="6641033" cy="73401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2890"/>
              </a:lnSpc>
            </a:pPr>
            <a:r>
              <a:rPr lang="en-US" altLang="zh-CN" sz="2800" spc="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Flynn</a:t>
            </a:r>
            <a:r>
              <a:rPr lang="en-US" altLang="zh-CN" sz="2800" spc="8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uses</a:t>
            </a:r>
            <a:r>
              <a:rPr lang="en-US" altLang="zh-CN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the</a:t>
            </a:r>
            <a:r>
              <a:rPr lang="en-US" altLang="zh-CN" sz="2800" spc="-8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u="sng" spc="-3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stream concept</a:t>
            </a:r>
            <a:r>
              <a:rPr lang="en-US" altLang="zh-CN" sz="2800" spc="9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for</a:t>
            </a:r>
            <a:r>
              <a:rPr lang="en-US" altLang="zh-CN" sz="2800" spc="6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describing</a:t>
            </a:r>
            <a:r>
              <a:rPr lang="en-US" altLang="zh-CN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</a:t>
            </a:r>
            <a:r>
              <a:rPr lang="en-US" altLang="zh-CN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6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machine's</a:t>
            </a:r>
            <a:r>
              <a:rPr lang="en-US" altLang="zh-CN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structure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1" name="Text Box11"/>
          <p:cNvSpPr txBox="1"/>
          <p:nvPr/>
        </p:nvSpPr>
        <p:spPr>
          <a:xfrm>
            <a:off x="891540" y="3824631"/>
            <a:ext cx="7413601" cy="73400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2890"/>
              </a:lnSpc>
            </a:pPr>
            <a:r>
              <a:rPr lang="en-US" altLang="zh-CN" sz="28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</a:t>
            </a:r>
            <a:r>
              <a:rPr lang="en-US" altLang="zh-CN" sz="2800" spc="-17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stream</a:t>
            </a:r>
            <a:r>
              <a:rPr lang="en-US" altLang="zh-CN" sz="2800" spc="-19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3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simply</a:t>
            </a:r>
            <a:r>
              <a:rPr lang="en-US" altLang="zh-CN" sz="2800" spc="1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7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means</a:t>
            </a:r>
            <a:r>
              <a:rPr lang="en-US" altLang="zh-CN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</a:t>
            </a:r>
            <a:r>
              <a:rPr lang="en-US" altLang="zh-CN" sz="2800" spc="-1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sequence</a:t>
            </a:r>
            <a:r>
              <a:rPr lang="en-US" altLang="zh-CN" sz="2800" spc="-1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altLang="zh-CN" sz="2800" spc="-1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items</a:t>
            </a:r>
            <a:r>
              <a:rPr lang="en-US" altLang="zh-CN" sz="2800" spc="-1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(data</a:t>
            </a:r>
            <a:r>
              <a:rPr lang="en-US" altLang="zh-CN" sz="2800" spc="-1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or</a:t>
            </a:r>
            <a:r>
              <a:rPr lang="en-US" altLang="zh-CN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instructions).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2" name="Text Box12"/>
          <p:cNvSpPr txBox="1"/>
          <p:nvPr/>
        </p:nvSpPr>
        <p:spPr>
          <a:xfrm>
            <a:off x="891540" y="4595521"/>
            <a:ext cx="7607404" cy="107563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2823"/>
              </a:lnSpc>
            </a:pPr>
            <a:r>
              <a:rPr lang="en-US" altLang="zh-CN" sz="2800" spc="-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The</a:t>
            </a:r>
            <a:r>
              <a:rPr lang="en-US" altLang="zh-CN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3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classification</a:t>
            </a:r>
            <a:r>
              <a:rPr lang="en-US" altLang="zh-CN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altLang="zh-CN" sz="2800" spc="-28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computer</a:t>
            </a:r>
            <a:r>
              <a:rPr lang="en-US" altLang="zh-CN" sz="2800" spc="-6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architectures</a:t>
            </a:r>
            <a:r>
              <a:rPr lang="en-US" altLang="zh-CN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based</a:t>
            </a:r>
            <a:r>
              <a:rPr lang="en-US" altLang="zh-CN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on</a:t>
            </a:r>
            <a:r>
              <a:rPr lang="en-US" altLang="zh-CN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the</a:t>
            </a:r>
            <a:r>
              <a:rPr lang="en-US" altLang="zh-CN" sz="2800" spc="-1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number</a:t>
            </a:r>
            <a:r>
              <a:rPr lang="en-US" altLang="zh-CN" sz="2800" spc="-8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altLang="zh-CN" sz="2800" spc="-1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instruction</a:t>
            </a:r>
            <a:r>
              <a:rPr lang="en-US" altLang="zh-CN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steams</a:t>
            </a:r>
            <a:r>
              <a:rPr lang="en-US" altLang="zh-CN" sz="2800" spc="-1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and</a:t>
            </a:r>
            <a:r>
              <a:rPr lang="en-US" altLang="zh-CN" sz="2800" spc="-6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data</a:t>
            </a:r>
            <a:r>
              <a:rPr lang="en-US" altLang="zh-CN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streams</a:t>
            </a:r>
            <a:r>
              <a:rPr lang="en-US" altLang="zh-CN" sz="2800" spc="7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(Flynn</a:t>
            </a:r>
            <a:r>
              <a:rPr lang="en-US" altLang="zh-CN" sz="2800" spc="-7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’s</a:t>
            </a:r>
            <a:r>
              <a:rPr lang="en-US" altLang="zh-CN" sz="2800" spc="-5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Taxonomy).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Image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2" name="Text Box82"/>
          <p:cNvSpPr txBox="1"/>
          <p:nvPr/>
        </p:nvSpPr>
        <p:spPr>
          <a:xfrm>
            <a:off x="2606040" y="575259"/>
            <a:ext cx="3965347" cy="61859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4871"/>
              </a:lnSpc>
            </a:pPr>
            <a:r>
              <a:rPr lang="en-US" altLang="zh-CN" sz="4400" b="1" spc="0" dirty="0">
                <a:solidFill>
                  <a:srgbClr val="FEEC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MIMD</a:t>
            </a:r>
            <a:r>
              <a:rPr lang="en-US" altLang="zh-CN" sz="4400" b="1" dirty="0">
                <a:solidFill>
                  <a:srgbClr val="FEEC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4400" b="1" spc="1" dirty="0">
                <a:solidFill>
                  <a:srgbClr val="FEEC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Diagram</a:t>
            </a:r>
            <a:endParaRPr lang="en-US" altLang="zh-CN" sz="44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th13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pic>
        <p:nvPicPr>
          <p:cNvPr id="14" name="Image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" name="Text Box15"/>
          <p:cNvSpPr txBox="1"/>
          <p:nvPr/>
        </p:nvSpPr>
        <p:spPr>
          <a:xfrm>
            <a:off x="1907540" y="368249"/>
            <a:ext cx="5564073" cy="61859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4871"/>
              </a:lnSpc>
            </a:pPr>
            <a:r>
              <a:rPr lang="en-US" altLang="zh-CN" sz="4400" b="1" spc="-2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Flynn</a:t>
            </a:r>
            <a:r>
              <a:rPr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4400" b="1" spc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Classification</a:t>
            </a:r>
            <a:r>
              <a:rPr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4400" b="1" spc="-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Of</a:t>
            </a:r>
            <a:endParaRPr lang="en-US" altLang="zh-CN" sz="44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6" name="Text Box16"/>
          <p:cNvSpPr txBox="1"/>
          <p:nvPr/>
        </p:nvSpPr>
        <p:spPr>
          <a:xfrm>
            <a:off x="1823720" y="1038809"/>
            <a:ext cx="5732273" cy="61859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4871"/>
              </a:lnSpc>
            </a:pPr>
            <a:r>
              <a:rPr lang="en-US" altLang="zh-CN" sz="44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Computer</a:t>
            </a:r>
            <a:r>
              <a:rPr lang="en-US" altLang="zh-CN" sz="4400" b="1" spc="-7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4400" b="1" spc="-13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architectures</a:t>
            </a:r>
            <a:endParaRPr lang="en-US" altLang="zh-CN" sz="44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7" name="Text Box17"/>
          <p:cNvSpPr txBox="1"/>
          <p:nvPr/>
        </p:nvSpPr>
        <p:spPr>
          <a:xfrm>
            <a:off x="548640" y="1640688"/>
            <a:ext cx="3088538" cy="44988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542"/>
              </a:lnSpc>
            </a:pPr>
            <a:r>
              <a:rPr lang="en-US" altLang="zh-CN" sz="3200" spc="4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Flynn</a:t>
            </a:r>
            <a:r>
              <a:rPr lang="en-US" altLang="zh-CN" sz="3200" spc="-87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’s</a:t>
            </a:r>
            <a:r>
              <a:rPr lang="en-US" altLang="zh-CN" sz="3200" spc="-58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27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Taxonomy</a:t>
            </a:r>
            <a:endParaRPr lang="en-US" altLang="zh-CN" sz="32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8" name="Text Box18"/>
          <p:cNvSpPr txBox="1"/>
          <p:nvPr/>
        </p:nvSpPr>
        <p:spPr>
          <a:xfrm>
            <a:off x="548640" y="2258812"/>
            <a:ext cx="224150" cy="24359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918"/>
              </a:lnSpc>
            </a:pPr>
            <a:r>
              <a:rPr lang="en-US" altLang="zh-CN" sz="1900" spc="-435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900">
              <a:latin typeface="OpenSymbol"/>
              <a:ea typeface="OpenSymbol"/>
              <a:cs typeface="OpenSymbol"/>
            </a:endParaRPr>
          </a:p>
        </p:txBody>
      </p:sp>
      <p:sp>
        <p:nvSpPr>
          <p:cNvPr id="19" name="Text Box19"/>
          <p:cNvSpPr txBox="1"/>
          <p:nvPr/>
        </p:nvSpPr>
        <p:spPr>
          <a:xfrm>
            <a:off x="548640" y="3338312"/>
            <a:ext cx="224150" cy="24359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918"/>
              </a:lnSpc>
            </a:pPr>
            <a:r>
              <a:rPr lang="en-US" altLang="zh-CN" sz="1900" spc="-435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900">
              <a:latin typeface="OpenSymbol"/>
              <a:ea typeface="OpenSymbol"/>
              <a:cs typeface="OpenSymbol"/>
            </a:endParaRPr>
          </a:p>
        </p:txBody>
      </p:sp>
      <p:sp>
        <p:nvSpPr>
          <p:cNvPr id="20" name="Text Box20"/>
          <p:cNvSpPr txBox="1"/>
          <p:nvPr/>
        </p:nvSpPr>
        <p:spPr>
          <a:xfrm>
            <a:off x="548640" y="3878062"/>
            <a:ext cx="224150" cy="24359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918"/>
              </a:lnSpc>
            </a:pPr>
            <a:r>
              <a:rPr lang="en-US" altLang="zh-CN" sz="1900" spc="-435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900">
              <a:latin typeface="OpenSymbol"/>
              <a:ea typeface="OpenSymbol"/>
              <a:cs typeface="OpenSymbol"/>
            </a:endParaRPr>
          </a:p>
        </p:txBody>
      </p:sp>
      <p:sp>
        <p:nvSpPr>
          <p:cNvPr id="21" name="Text Box21"/>
          <p:cNvSpPr txBox="1"/>
          <p:nvPr/>
        </p:nvSpPr>
        <p:spPr>
          <a:xfrm>
            <a:off x="548640" y="4958832"/>
            <a:ext cx="224150" cy="24359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918"/>
              </a:lnSpc>
            </a:pPr>
            <a:r>
              <a:rPr lang="en-US" altLang="zh-CN" sz="1900" spc="-435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900">
              <a:latin typeface="OpenSymbol"/>
              <a:ea typeface="OpenSymbol"/>
              <a:cs typeface="OpenSymbol"/>
            </a:endParaRPr>
          </a:p>
        </p:txBody>
      </p:sp>
      <p:sp>
        <p:nvSpPr>
          <p:cNvPr id="22" name="Text Box22"/>
          <p:cNvSpPr txBox="1"/>
          <p:nvPr/>
        </p:nvSpPr>
        <p:spPr>
          <a:xfrm>
            <a:off x="891540" y="2180438"/>
            <a:ext cx="6992828" cy="49500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542"/>
              </a:lnSpc>
            </a:pPr>
            <a:r>
              <a:rPr lang="en-US" altLang="zh-CN" sz="3200" spc="3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SISD:</a:t>
            </a:r>
            <a:r>
              <a:rPr lang="en-US" altLang="zh-CN" sz="3200" spc="-8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Single</a:t>
            </a:r>
            <a:r>
              <a:rPr lang="en-US" altLang="zh-CN" sz="3200" spc="6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instruction</a:t>
            </a:r>
            <a:r>
              <a:rPr lang="en-US" altLang="zh-CN" sz="3200" spc="1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single</a:t>
            </a:r>
            <a:r>
              <a:rPr lang="en-US" altLang="zh-CN" sz="3200" spc="16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data</a:t>
            </a:r>
            <a:endParaRPr lang="en-US" altLang="zh-CN" sz="32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3" name="Text Box23"/>
          <p:cNvSpPr txBox="1"/>
          <p:nvPr/>
        </p:nvSpPr>
        <p:spPr>
          <a:xfrm>
            <a:off x="891540" y="2721458"/>
            <a:ext cx="7928932" cy="320087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indent="166726" algn="l" rtl="0">
              <a:lnSpc>
                <a:spcPts val="4134"/>
              </a:lnSpc>
            </a:pPr>
            <a:r>
              <a:rPr lang="en-US" altLang="zh-CN" sz="32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–</a:t>
            </a:r>
            <a:r>
              <a:rPr lang="en-US" altLang="zh-CN" sz="3200" spc="17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Classical</a:t>
            </a:r>
            <a:r>
              <a:rPr lang="en-US" altLang="zh-CN" sz="3200" spc="6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von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Neumann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architecture</a:t>
            </a:r>
            <a:r>
              <a:rPr lang="en-US" altLang="zh-CN" sz="3200" spc="8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altLang="zh-CN" sz="3200" spc="800" dirty="0" smtClean="0">
              <a:solidFill>
                <a:srgbClr val="FFFFFF"/>
              </a:solidFill>
              <a:latin typeface="Times New Roman"/>
              <a:ea typeface="Times New Roman"/>
              <a:cs typeface="Times New Roman"/>
            </a:endParaRPr>
          </a:p>
          <a:p>
            <a:pPr indent="166726" algn="l" rtl="0">
              <a:lnSpc>
                <a:spcPts val="4134"/>
              </a:lnSpc>
            </a:pPr>
            <a:r>
              <a:rPr lang="en-US" altLang="zh-CN" sz="3200" spc="0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SIMD</a:t>
            </a:r>
            <a:r>
              <a:rPr lang="en-US" altLang="zh-CN" sz="32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: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Single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instruction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3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multiple</a:t>
            </a:r>
            <a:r>
              <a:rPr lang="en-US" altLang="zh-CN" sz="3200" spc="7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data</a:t>
            </a:r>
          </a:p>
          <a:p>
            <a:pPr indent="166726" algn="l" rtl="0">
              <a:lnSpc>
                <a:spcPts val="4134"/>
              </a:lnSpc>
            </a:pPr>
            <a:r>
              <a:rPr lang="en-US" altLang="zh-CN" sz="3200" spc="0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MISD</a:t>
            </a:r>
            <a:r>
              <a:rPr lang="en-US" altLang="zh-CN" sz="32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: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Multiple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instructions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single</a:t>
            </a:r>
            <a:r>
              <a:rPr lang="en-US" altLang="zh-CN" sz="3200" spc="1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data</a:t>
            </a:r>
            <a:r>
              <a:rPr lang="en-US" altLang="zh-CN" sz="3200" spc="0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–</a:t>
            </a:r>
            <a:r>
              <a:rPr lang="en-US" altLang="zh-CN" sz="3200" spc="17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Non</a:t>
            </a:r>
            <a:r>
              <a:rPr lang="en-US" altLang="zh-CN" sz="3200" spc="14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existent,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5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just</a:t>
            </a:r>
            <a:r>
              <a:rPr lang="en-US" altLang="zh-CN" sz="3200" spc="-9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listed</a:t>
            </a:r>
            <a:r>
              <a:rPr lang="en-US" altLang="zh-CN" sz="3200" spc="6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2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for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completeness</a:t>
            </a:r>
            <a:r>
              <a:rPr lang="en-US" altLang="zh-CN" sz="3200" spc="8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altLang="zh-CN" sz="3200" spc="800" dirty="0" smtClean="0">
              <a:solidFill>
                <a:srgbClr val="FFFFFF"/>
              </a:solidFill>
              <a:latin typeface="Times New Roman"/>
              <a:ea typeface="Times New Roman"/>
              <a:cs typeface="Times New Roman"/>
            </a:endParaRPr>
          </a:p>
          <a:p>
            <a:pPr indent="166726" algn="l" rtl="0">
              <a:lnSpc>
                <a:spcPts val="4134"/>
              </a:lnSpc>
            </a:pPr>
            <a:r>
              <a:rPr lang="en-US" altLang="zh-CN" sz="3200" spc="-1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MIMD</a:t>
            </a:r>
            <a:r>
              <a:rPr lang="en-US" altLang="zh-CN" sz="3200" spc="-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: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2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Multiple</a:t>
            </a:r>
            <a:r>
              <a:rPr lang="en-US" altLang="zh-CN" sz="3200" spc="15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instructions</a:t>
            </a:r>
            <a:r>
              <a:rPr lang="en-US" altLang="zh-CN" sz="3200" spc="-7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3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multiple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data</a:t>
            </a:r>
            <a:r>
              <a:rPr lang="en-US" altLang="zh-CN" sz="3200" spc="8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–</a:t>
            </a:r>
            <a:r>
              <a:rPr lang="en-US" altLang="zh-CN" sz="3200" spc="17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Most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3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common</a:t>
            </a:r>
            <a:r>
              <a:rPr lang="en-US" altLang="zh-CN" sz="3200" spc="5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4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and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4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general</a:t>
            </a:r>
            <a:r>
              <a:rPr lang="en-US" altLang="zh-CN" sz="3200" spc="-6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parallel</a:t>
            </a:r>
            <a:r>
              <a:rPr lang="en-US" altLang="zh-CN" sz="3200" spc="-8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machine</a:t>
            </a:r>
            <a:endParaRPr lang="en-US" altLang="zh-CN" sz="3200" dirty="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ath24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pic>
        <p:nvPicPr>
          <p:cNvPr id="25" name="Image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" name="Text Box26"/>
          <p:cNvSpPr txBox="1"/>
          <p:nvPr/>
        </p:nvSpPr>
        <p:spPr>
          <a:xfrm>
            <a:off x="243840" y="1462522"/>
            <a:ext cx="224150" cy="24359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918"/>
              </a:lnSpc>
            </a:pPr>
            <a:r>
              <a:rPr lang="en-US" altLang="zh-CN" sz="1900" spc="-435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900">
              <a:latin typeface="OpenSymbol"/>
              <a:ea typeface="OpenSymbol"/>
              <a:cs typeface="OpenSymbol"/>
            </a:endParaRPr>
          </a:p>
        </p:txBody>
      </p:sp>
      <p:sp>
        <p:nvSpPr>
          <p:cNvPr id="27" name="Text Box27"/>
          <p:cNvSpPr txBox="1"/>
          <p:nvPr/>
        </p:nvSpPr>
        <p:spPr>
          <a:xfrm>
            <a:off x="243840" y="2552182"/>
            <a:ext cx="224150" cy="24359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918"/>
              </a:lnSpc>
            </a:pPr>
            <a:r>
              <a:rPr lang="en-US" altLang="zh-CN" sz="1900" spc="-435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900">
              <a:latin typeface="OpenSymbol"/>
              <a:ea typeface="OpenSymbol"/>
              <a:cs typeface="OpenSymbol"/>
            </a:endParaRPr>
          </a:p>
        </p:txBody>
      </p:sp>
      <p:sp>
        <p:nvSpPr>
          <p:cNvPr id="28" name="Text Box28"/>
          <p:cNvSpPr txBox="1"/>
          <p:nvPr/>
        </p:nvSpPr>
        <p:spPr>
          <a:xfrm>
            <a:off x="3975100" y="422859"/>
            <a:ext cx="1280872" cy="61859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4871"/>
              </a:lnSpc>
            </a:pPr>
            <a:r>
              <a:rPr lang="en-US" altLang="zh-CN" sz="44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SISD</a:t>
            </a:r>
            <a:endParaRPr lang="en-US" altLang="zh-CN" sz="44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9" name="Text Box29"/>
          <p:cNvSpPr txBox="1"/>
          <p:nvPr/>
        </p:nvSpPr>
        <p:spPr>
          <a:xfrm>
            <a:off x="585470" y="1385418"/>
            <a:ext cx="7260337" cy="95534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marL="17780" indent="-17780" algn="l" rtl="0">
              <a:lnSpc>
                <a:spcPts val="3761"/>
              </a:lnSpc>
            </a:pPr>
            <a:r>
              <a:rPr lang="en-US" altLang="zh-CN" sz="3200" b="1" spc="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SISD</a:t>
            </a:r>
            <a:r>
              <a:rPr lang="en-US" altLang="zh-CN" sz="3200" b="1" spc="16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(</a:t>
            </a:r>
            <a:r>
              <a:rPr lang="en-US" altLang="zh-CN" sz="3200" b="1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</a:t>
            </a:r>
            <a:r>
              <a:rPr lang="en-US" altLang="zh-CN" sz="3200" spc="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inge-</a:t>
            </a:r>
            <a:r>
              <a:rPr lang="en-US" altLang="zh-CN" sz="3200" b="1" spc="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</a:t>
            </a:r>
            <a:r>
              <a:rPr lang="en-US" altLang="zh-CN" sz="3200" spc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nstruction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stream,</a:t>
            </a:r>
            <a:r>
              <a:rPr lang="en-US" altLang="zh-CN" sz="3200" spc="38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b="1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</a:t>
            </a:r>
            <a:r>
              <a:rPr lang="en-US" altLang="zh-CN" sz="3200" spc="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inge-</a:t>
            </a:r>
            <a:r>
              <a:rPr lang="en-US" altLang="zh-CN" sz="3200" b="1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</a:t>
            </a:r>
            <a:r>
              <a:rPr lang="en-US" altLang="zh-CN" sz="3200" spc="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ata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stream)</a:t>
            </a:r>
            <a:endParaRPr lang="en-US" altLang="zh-CN" sz="32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0" name="Text Box30"/>
          <p:cNvSpPr txBox="1"/>
          <p:nvPr/>
        </p:nvSpPr>
        <p:spPr>
          <a:xfrm>
            <a:off x="585470" y="2491588"/>
            <a:ext cx="7530491" cy="140746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indent="17780" algn="l" rtl="0">
              <a:lnSpc>
                <a:spcPts val="3694"/>
              </a:lnSpc>
            </a:pPr>
            <a:r>
              <a:rPr lang="en-US" altLang="zh-CN" sz="3200" spc="3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SISD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4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corresponds</a:t>
            </a:r>
            <a:r>
              <a:rPr lang="en-US" altLang="zh-CN" sz="3200" spc="-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to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the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traditional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mono-</a:t>
            </a:r>
            <a:r>
              <a:rPr lang="en-US" altLang="zh-CN" sz="3200" spc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3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processor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(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von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Neumann</a:t>
            </a:r>
            <a:r>
              <a:rPr lang="en-US" altLang="zh-CN" sz="3200" spc="7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computer).</a:t>
            </a:r>
            <a:r>
              <a:rPr lang="en-US" altLang="zh-CN" sz="3200" spc="-17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</a:t>
            </a:r>
            <a:r>
              <a:rPr lang="en-US" altLang="zh-CN" sz="3200" spc="-173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single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data</a:t>
            </a:r>
            <a:r>
              <a:rPr lang="en-US" altLang="zh-CN" sz="3200" spc="6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stream</a:t>
            </a:r>
            <a:r>
              <a:rPr lang="en-US" altLang="zh-CN" sz="3200" spc="-13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is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being</a:t>
            </a:r>
            <a:r>
              <a:rPr lang="en-US" altLang="zh-CN" sz="3200" spc="1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processed</a:t>
            </a:r>
            <a:r>
              <a:rPr lang="en-US" altLang="zh-CN" sz="3200" spc="1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by</a:t>
            </a:r>
            <a:r>
              <a:rPr lang="en-US" altLang="zh-CN" sz="3200" spc="26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one</a:t>
            </a:r>
            <a:endParaRPr lang="en-US" altLang="zh-CN" sz="32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1" name="Text Box31"/>
          <p:cNvSpPr txBox="1"/>
          <p:nvPr/>
        </p:nvSpPr>
        <p:spPr>
          <a:xfrm>
            <a:off x="585470" y="3987648"/>
            <a:ext cx="2964586" cy="44988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542"/>
              </a:lnSpc>
            </a:pPr>
            <a:r>
              <a:rPr lang="en-US" altLang="zh-CN" sz="3200" spc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instruction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stream</a:t>
            </a:r>
            <a:endParaRPr lang="en-US" altLang="zh-CN" sz="32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2" name="Text Box32"/>
          <p:cNvSpPr txBox="1"/>
          <p:nvPr/>
        </p:nvSpPr>
        <p:spPr>
          <a:xfrm>
            <a:off x="4335780" y="3962705"/>
            <a:ext cx="673151" cy="50612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985"/>
              </a:lnSpc>
            </a:pPr>
            <a:r>
              <a:rPr lang="en-US" altLang="zh-CN" sz="36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OR</a:t>
            </a:r>
            <a:endParaRPr lang="en-US" altLang="zh-CN" sz="36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3" name="Text Box33"/>
          <p:cNvSpPr txBox="1"/>
          <p:nvPr/>
        </p:nvSpPr>
        <p:spPr>
          <a:xfrm>
            <a:off x="243840" y="4664192"/>
            <a:ext cx="224150" cy="24359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918"/>
              </a:lnSpc>
            </a:pPr>
            <a:r>
              <a:rPr lang="en-US" altLang="zh-CN" sz="1900" spc="-435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900">
              <a:latin typeface="OpenSymbol"/>
              <a:ea typeface="OpenSymbol"/>
              <a:cs typeface="OpenSymbol"/>
            </a:endParaRPr>
          </a:p>
        </p:txBody>
      </p:sp>
      <p:sp>
        <p:nvSpPr>
          <p:cNvPr id="34" name="Text Box34"/>
          <p:cNvSpPr txBox="1"/>
          <p:nvPr/>
        </p:nvSpPr>
        <p:spPr>
          <a:xfrm>
            <a:off x="585470" y="4587088"/>
            <a:ext cx="7722312" cy="142397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737"/>
              </a:lnSpc>
            </a:pP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</a:t>
            </a:r>
            <a:r>
              <a:rPr lang="en-US" altLang="zh-CN" sz="3200" spc="-17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single-processor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computer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(uni-processor)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in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which</a:t>
            </a:r>
            <a:r>
              <a:rPr lang="en-US" altLang="zh-CN" sz="3200" spc="13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single</a:t>
            </a:r>
            <a:r>
              <a:rPr lang="en-US" altLang="zh-CN" sz="3200" spc="6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stream</a:t>
            </a:r>
            <a:r>
              <a:rPr lang="en-US" altLang="zh-CN" sz="3200" spc="-1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altLang="zh-CN" sz="3200" spc="-6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instructions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is</a:t>
            </a:r>
            <a:r>
              <a:rPr lang="en-US" altLang="zh-CN" sz="3200" spc="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3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generated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from</a:t>
            </a:r>
            <a:r>
              <a:rPr lang="en-US" altLang="zh-CN" sz="3200" spc="-17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the</a:t>
            </a:r>
            <a:r>
              <a:rPr lang="en-US" altLang="zh-CN" sz="3200" spc="1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program.</a:t>
            </a:r>
            <a:endParaRPr lang="en-US" altLang="zh-CN" sz="32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ath35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pic>
        <p:nvPicPr>
          <p:cNvPr id="36" name="Image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7" name="Text Box37"/>
          <p:cNvSpPr txBox="1"/>
          <p:nvPr/>
        </p:nvSpPr>
        <p:spPr>
          <a:xfrm>
            <a:off x="3975100" y="422859"/>
            <a:ext cx="1280872" cy="61859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4871"/>
              </a:lnSpc>
            </a:pPr>
            <a:r>
              <a:rPr lang="en-US" altLang="zh-CN" sz="44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SISD</a:t>
            </a:r>
            <a:endParaRPr lang="en-US" altLang="zh-CN" sz="44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8" name="Text Box38"/>
          <p:cNvSpPr txBox="1"/>
          <p:nvPr/>
        </p:nvSpPr>
        <p:spPr>
          <a:xfrm>
            <a:off x="394970" y="5800751"/>
            <a:ext cx="7800493" cy="82036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marL="1621333" indent="-1621333" algn="l" rtl="0">
              <a:lnSpc>
                <a:spcPts val="3230"/>
              </a:lnSpc>
            </a:pPr>
            <a:r>
              <a:rPr lang="en-US" altLang="zh-CN" sz="2800" spc="-2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where</a:t>
            </a:r>
            <a:r>
              <a:rPr lang="en-US" altLang="zh-CN" sz="2800" spc="3465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4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CU=</a:t>
            </a:r>
            <a:r>
              <a:rPr lang="en-US" altLang="zh-CN" sz="2800" spc="-8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Control</a:t>
            </a:r>
            <a:r>
              <a:rPr lang="en-US" altLang="zh-CN" sz="2800" spc="-14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Unit,</a:t>
            </a:r>
            <a:r>
              <a:rPr lang="en-US" altLang="zh-CN" sz="2800" spc="-14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PE=</a:t>
            </a:r>
            <a:r>
              <a:rPr lang="en-US" altLang="zh-CN" sz="2800" spc="-1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Processing</a:t>
            </a:r>
            <a:r>
              <a:rPr lang="en-US" altLang="zh-CN" sz="28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5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Element,</a:t>
            </a:r>
            <a:r>
              <a:rPr lang="en-US" altLang="zh-CN" sz="28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4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M=</a:t>
            </a:r>
            <a:r>
              <a:rPr lang="en-US" altLang="zh-CN" sz="2800" spc="-9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4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Memory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ath39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pic>
        <p:nvPicPr>
          <p:cNvPr id="40" name="Image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" name="Text Box41"/>
          <p:cNvSpPr txBox="1"/>
          <p:nvPr/>
        </p:nvSpPr>
        <p:spPr>
          <a:xfrm>
            <a:off x="548640" y="1109462"/>
            <a:ext cx="224150" cy="24359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918"/>
              </a:lnSpc>
            </a:pPr>
            <a:r>
              <a:rPr lang="en-US" altLang="zh-CN" sz="1900" spc="-435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900">
              <a:latin typeface="OpenSymbol"/>
              <a:ea typeface="OpenSymbol"/>
              <a:cs typeface="OpenSymbol"/>
            </a:endParaRPr>
          </a:p>
        </p:txBody>
      </p:sp>
      <p:sp>
        <p:nvSpPr>
          <p:cNvPr id="42" name="Text Box42"/>
          <p:cNvSpPr txBox="1"/>
          <p:nvPr/>
        </p:nvSpPr>
        <p:spPr>
          <a:xfrm>
            <a:off x="548640" y="2087362"/>
            <a:ext cx="224150" cy="24359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918"/>
              </a:lnSpc>
            </a:pPr>
            <a:r>
              <a:rPr lang="en-US" altLang="zh-CN" sz="1900" spc="-435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900">
              <a:latin typeface="OpenSymbol"/>
              <a:ea typeface="OpenSymbol"/>
              <a:cs typeface="OpenSymbol"/>
            </a:endParaRPr>
          </a:p>
        </p:txBody>
      </p:sp>
      <p:sp>
        <p:nvSpPr>
          <p:cNvPr id="43" name="Text Box43"/>
          <p:cNvSpPr txBox="1"/>
          <p:nvPr/>
        </p:nvSpPr>
        <p:spPr>
          <a:xfrm>
            <a:off x="548640" y="3942832"/>
            <a:ext cx="224150" cy="24359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918"/>
              </a:lnSpc>
            </a:pPr>
            <a:r>
              <a:rPr lang="en-US" altLang="zh-CN" sz="1900" spc="-435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900">
              <a:latin typeface="OpenSymbol"/>
              <a:ea typeface="OpenSymbol"/>
              <a:cs typeface="OpenSymbol"/>
            </a:endParaRPr>
          </a:p>
        </p:txBody>
      </p:sp>
      <p:sp>
        <p:nvSpPr>
          <p:cNvPr id="44" name="Text Box44"/>
          <p:cNvSpPr txBox="1"/>
          <p:nvPr/>
        </p:nvSpPr>
        <p:spPr>
          <a:xfrm>
            <a:off x="548640" y="4922002"/>
            <a:ext cx="224150" cy="24359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918"/>
              </a:lnSpc>
            </a:pPr>
            <a:r>
              <a:rPr lang="en-US" altLang="zh-CN" sz="1900" spc="-435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900">
              <a:latin typeface="OpenSymbol"/>
              <a:ea typeface="OpenSymbol"/>
              <a:cs typeface="OpenSymbol"/>
            </a:endParaRPr>
          </a:p>
        </p:txBody>
      </p:sp>
      <p:sp>
        <p:nvSpPr>
          <p:cNvPr id="45" name="Text Box45"/>
          <p:cNvSpPr txBox="1"/>
          <p:nvPr/>
        </p:nvSpPr>
        <p:spPr>
          <a:xfrm>
            <a:off x="3910330" y="385572"/>
            <a:ext cx="1362964" cy="56235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4428"/>
              </a:lnSpc>
            </a:pPr>
            <a:r>
              <a:rPr lang="en-US" altLang="zh-CN" sz="4000" b="1" spc="-3" dirty="0">
                <a:solidFill>
                  <a:srgbClr val="FEEC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SIMD</a:t>
            </a:r>
            <a:endParaRPr lang="en-US" altLang="zh-CN" sz="40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6" name="Text Box46"/>
          <p:cNvSpPr txBox="1"/>
          <p:nvPr/>
        </p:nvSpPr>
        <p:spPr>
          <a:xfrm>
            <a:off x="891540" y="1032358"/>
            <a:ext cx="7254850" cy="88803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496"/>
              </a:lnSpc>
            </a:pPr>
            <a:r>
              <a:rPr lang="en-US" altLang="zh-CN" sz="3200" b="1" spc="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SIMD</a:t>
            </a:r>
            <a:r>
              <a:rPr lang="en-US" altLang="zh-CN" sz="3200" b="1" spc="1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(</a:t>
            </a:r>
            <a:r>
              <a:rPr lang="en-US" altLang="zh-CN" sz="3200" b="1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</a:t>
            </a:r>
            <a:r>
              <a:rPr lang="en-US" altLang="zh-CN" sz="3200" spc="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ingle-</a:t>
            </a:r>
            <a:r>
              <a:rPr lang="en-US" altLang="zh-CN" sz="3200" b="1" spc="7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nstruction</a:t>
            </a:r>
            <a:r>
              <a:rPr lang="en-US" altLang="zh-CN" sz="3200" spc="1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stream,</a:t>
            </a:r>
            <a:r>
              <a:rPr lang="en-US" altLang="zh-CN" sz="3200" spc="5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b="1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M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ultiple-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b="1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ata</a:t>
            </a:r>
            <a:r>
              <a:rPr lang="en-US" altLang="zh-CN" sz="3200" spc="9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streams)</a:t>
            </a:r>
            <a:endParaRPr lang="en-US" altLang="zh-CN" sz="32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7" name="Text Box47"/>
          <p:cNvSpPr txBox="1"/>
          <p:nvPr/>
        </p:nvSpPr>
        <p:spPr>
          <a:xfrm>
            <a:off x="891540" y="2028038"/>
            <a:ext cx="7472681" cy="174782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indent="17780" algn="l" rtl="0">
              <a:lnSpc>
                <a:spcPts val="3441"/>
              </a:lnSpc>
            </a:pPr>
            <a:r>
              <a:rPr lang="en-US" altLang="zh-CN" sz="3200" spc="2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Each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instruction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is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4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executed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3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on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</a:t>
            </a:r>
            <a:r>
              <a:rPr lang="en-US" altLang="zh-CN" sz="3200" spc="16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7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different </a:t>
            </a:r>
            <a:r>
              <a:rPr lang="en-US" altLang="zh-CN" sz="3200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set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3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altLang="zh-CN" sz="3200" spc="-1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data</a:t>
            </a:r>
            <a:r>
              <a:rPr lang="en-US" altLang="zh-CN" sz="3200" spc="6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3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by</a:t>
            </a:r>
            <a:r>
              <a:rPr lang="en-US" altLang="zh-CN" sz="3200" spc="2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7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different </a:t>
            </a:r>
            <a:r>
              <a:rPr lang="en-US" altLang="zh-CN" sz="3200" spc="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processors</a:t>
            </a:r>
            <a:r>
              <a:rPr lang="en-US" altLang="zh-CN" sz="3200" spc="8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i.e</a:t>
            </a:r>
            <a:r>
              <a:rPr lang="en-US" altLang="zh-CN" sz="3200" spc="1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multiple</a:t>
            </a:r>
            <a:r>
              <a:rPr lang="en-US" altLang="zh-CN" sz="3200" spc="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processing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units</a:t>
            </a:r>
            <a:r>
              <a:rPr lang="en-US" altLang="zh-CN" sz="3200" spc="13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altLang="zh-CN" sz="3200" spc="-6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the</a:t>
            </a:r>
            <a:r>
              <a:rPr lang="en-US" altLang="zh-CN" sz="3200" spc="1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2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same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6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type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3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process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4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on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multiple-data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streams.</a:t>
            </a:r>
            <a:endParaRPr lang="en-US" altLang="zh-CN" sz="32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8" name="Text Box48"/>
          <p:cNvSpPr txBox="1"/>
          <p:nvPr/>
        </p:nvSpPr>
        <p:spPr>
          <a:xfrm>
            <a:off x="891540" y="3865728"/>
            <a:ext cx="7048094" cy="9058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marL="17780" indent="-17780" algn="l" rtl="0">
              <a:lnSpc>
                <a:spcPts val="3566"/>
              </a:lnSpc>
            </a:pP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This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3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group</a:t>
            </a:r>
            <a:r>
              <a:rPr lang="en-US" altLang="zh-CN" sz="3200" spc="8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is</a:t>
            </a:r>
            <a:r>
              <a:rPr lang="en-US" altLang="zh-CN" sz="3200" spc="1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dedicated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to</a:t>
            </a:r>
            <a:r>
              <a:rPr lang="en-US" altLang="zh-CN" sz="3200" spc="6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array</a:t>
            </a:r>
            <a:r>
              <a:rPr lang="en-US" altLang="zh-CN" sz="3200" spc="26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processing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machines.</a:t>
            </a:r>
            <a:endParaRPr lang="en-US" altLang="zh-CN" sz="32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9" name="Text Box49"/>
          <p:cNvSpPr txBox="1"/>
          <p:nvPr/>
        </p:nvSpPr>
        <p:spPr>
          <a:xfrm>
            <a:off x="891540" y="4843628"/>
            <a:ext cx="7722720" cy="88930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501"/>
              </a:lnSpc>
            </a:pPr>
            <a:r>
              <a:rPr lang="en-US" altLang="zh-CN" sz="3200" spc="-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Sometimes,</a:t>
            </a:r>
            <a:r>
              <a:rPr lang="en-US" altLang="zh-CN" sz="3200" spc="80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vector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3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processors</a:t>
            </a:r>
            <a:r>
              <a:rPr lang="en-US" altLang="zh-CN" sz="3200" spc="-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can</a:t>
            </a:r>
            <a:r>
              <a:rPr lang="en-US" altLang="zh-CN" sz="3200" spc="1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also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be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seen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3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as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3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part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altLang="zh-CN" sz="3200" spc="-8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this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group.</a:t>
            </a:r>
            <a:endParaRPr lang="en-US" altLang="zh-CN" sz="32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ath50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pic>
        <p:nvPicPr>
          <p:cNvPr id="51" name="Image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2" name="Text Box52"/>
          <p:cNvSpPr txBox="1"/>
          <p:nvPr/>
        </p:nvSpPr>
        <p:spPr>
          <a:xfrm>
            <a:off x="3933190" y="320802"/>
            <a:ext cx="1362964" cy="56235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4428"/>
              </a:lnSpc>
            </a:pPr>
            <a:r>
              <a:rPr lang="en-US" altLang="zh-CN" sz="4000" b="1" spc="-3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SIMD</a:t>
            </a:r>
            <a:endParaRPr lang="en-US" altLang="zh-CN" sz="40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53" name="Text Box53"/>
          <p:cNvSpPr txBox="1"/>
          <p:nvPr/>
        </p:nvSpPr>
        <p:spPr>
          <a:xfrm>
            <a:off x="394970" y="5800751"/>
            <a:ext cx="7800493" cy="82036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marL="1621333" indent="-1621333" algn="l" rtl="0">
              <a:lnSpc>
                <a:spcPts val="3230"/>
              </a:lnSpc>
            </a:pPr>
            <a:r>
              <a:rPr lang="en-US" altLang="zh-CN" sz="2800" spc="-2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where</a:t>
            </a:r>
            <a:r>
              <a:rPr lang="en-US" altLang="zh-CN" sz="2800" spc="3465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4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CU=</a:t>
            </a:r>
            <a:r>
              <a:rPr lang="en-US" altLang="zh-CN" sz="2800" spc="-8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Control</a:t>
            </a:r>
            <a:r>
              <a:rPr lang="en-US" altLang="zh-CN" sz="2800" spc="-14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Unit,</a:t>
            </a:r>
            <a:r>
              <a:rPr lang="en-US" altLang="zh-CN" sz="2800" spc="-14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PE=</a:t>
            </a:r>
            <a:r>
              <a:rPr lang="en-US" altLang="zh-CN" sz="2800" spc="-1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Processing</a:t>
            </a:r>
            <a:r>
              <a:rPr lang="en-US" altLang="zh-CN" sz="28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5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Element,</a:t>
            </a:r>
            <a:r>
              <a:rPr lang="en-US" altLang="zh-CN" sz="28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4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M=</a:t>
            </a:r>
            <a:r>
              <a:rPr lang="en-US" altLang="zh-CN" sz="2800" spc="-9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4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Memory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ath54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pic>
        <p:nvPicPr>
          <p:cNvPr id="55" name="Image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6" name="Text Box56"/>
          <p:cNvSpPr txBox="1"/>
          <p:nvPr/>
        </p:nvSpPr>
        <p:spPr>
          <a:xfrm>
            <a:off x="548640" y="1310122"/>
            <a:ext cx="224150" cy="24359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918"/>
              </a:lnSpc>
            </a:pPr>
            <a:r>
              <a:rPr lang="en-US" altLang="zh-CN" sz="1900" spc="-435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900">
              <a:latin typeface="OpenSymbol"/>
              <a:ea typeface="OpenSymbol"/>
              <a:cs typeface="OpenSymbol"/>
            </a:endParaRPr>
          </a:p>
        </p:txBody>
      </p:sp>
      <p:sp>
        <p:nvSpPr>
          <p:cNvPr id="57" name="Text Box57"/>
          <p:cNvSpPr txBox="1"/>
          <p:nvPr/>
        </p:nvSpPr>
        <p:spPr>
          <a:xfrm>
            <a:off x="548640" y="2385812"/>
            <a:ext cx="224150" cy="24359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918"/>
              </a:lnSpc>
            </a:pPr>
            <a:r>
              <a:rPr lang="en-US" altLang="zh-CN" sz="1900" spc="-435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900">
              <a:latin typeface="OpenSymbol"/>
              <a:ea typeface="OpenSymbol"/>
              <a:cs typeface="OpenSymbol"/>
            </a:endParaRPr>
          </a:p>
        </p:txBody>
      </p:sp>
      <p:sp>
        <p:nvSpPr>
          <p:cNvPr id="58" name="Text Box58"/>
          <p:cNvSpPr txBox="1"/>
          <p:nvPr/>
        </p:nvSpPr>
        <p:spPr>
          <a:xfrm>
            <a:off x="548640" y="3462772"/>
            <a:ext cx="224150" cy="24359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918"/>
              </a:lnSpc>
            </a:pPr>
            <a:r>
              <a:rPr lang="en-US" altLang="zh-CN" sz="1900" spc="-435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900">
              <a:latin typeface="OpenSymbol"/>
              <a:ea typeface="OpenSymbol"/>
              <a:cs typeface="OpenSymbol"/>
            </a:endParaRPr>
          </a:p>
        </p:txBody>
      </p:sp>
      <p:sp>
        <p:nvSpPr>
          <p:cNvPr id="59" name="Text Box59"/>
          <p:cNvSpPr txBox="1"/>
          <p:nvPr/>
        </p:nvSpPr>
        <p:spPr>
          <a:xfrm>
            <a:off x="548640" y="5026142"/>
            <a:ext cx="224150" cy="24359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918"/>
              </a:lnSpc>
            </a:pPr>
            <a:r>
              <a:rPr lang="en-US" altLang="zh-CN" sz="1900" spc="-435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900">
              <a:latin typeface="OpenSymbol"/>
              <a:ea typeface="OpenSymbol"/>
              <a:cs typeface="OpenSymbol"/>
            </a:endParaRPr>
          </a:p>
        </p:txBody>
      </p:sp>
      <p:sp>
        <p:nvSpPr>
          <p:cNvPr id="60" name="Text Box60"/>
          <p:cNvSpPr txBox="1"/>
          <p:nvPr/>
        </p:nvSpPr>
        <p:spPr>
          <a:xfrm>
            <a:off x="3841750" y="435559"/>
            <a:ext cx="1497127" cy="61859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4871"/>
              </a:lnSpc>
            </a:pPr>
            <a:r>
              <a:rPr lang="en-US" altLang="zh-CN" sz="4400" b="1" spc="0" dirty="0">
                <a:solidFill>
                  <a:srgbClr val="FEEC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MISD</a:t>
            </a:r>
            <a:endParaRPr lang="en-US" altLang="zh-CN" sz="44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1" name="Text Box61"/>
          <p:cNvSpPr txBox="1"/>
          <p:nvPr/>
        </p:nvSpPr>
        <p:spPr>
          <a:xfrm>
            <a:off x="891540" y="1233018"/>
            <a:ext cx="7301484" cy="95534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marL="17780" indent="-17780" algn="l" rtl="0">
              <a:lnSpc>
                <a:spcPts val="3761"/>
              </a:lnSpc>
            </a:pPr>
            <a:r>
              <a:rPr lang="en-US" altLang="zh-CN" sz="3200" b="1" spc="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MISD</a:t>
            </a:r>
            <a:r>
              <a:rPr lang="en-US" altLang="zh-CN" sz="3200" b="1" spc="1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(</a:t>
            </a:r>
            <a:r>
              <a:rPr lang="en-US" altLang="zh-CN" sz="3200" b="1" spc="7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M</a:t>
            </a:r>
            <a:r>
              <a:rPr lang="en-US" altLang="zh-CN" sz="3200" spc="-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ultiple-</a:t>
            </a:r>
            <a:r>
              <a:rPr lang="en-US" altLang="zh-CN" sz="3200" b="1" spc="16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nstruction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streams,</a:t>
            </a:r>
            <a:r>
              <a:rPr lang="en-US" altLang="zh-CN" sz="3200" spc="5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b="1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</a:t>
            </a:r>
            <a:r>
              <a:rPr lang="en-US" altLang="zh-CN" sz="3200" spc="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inge-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</a:t>
            </a:r>
            <a:r>
              <a:rPr lang="en-US" altLang="zh-CN" sz="3200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ata</a:t>
            </a:r>
            <a:r>
              <a:rPr lang="en-US" altLang="zh-CN" sz="3200" spc="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2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stream)</a:t>
            </a:r>
            <a:endParaRPr lang="en-US" altLang="zh-CN" sz="32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2" name="Text Box62"/>
          <p:cNvSpPr txBox="1"/>
          <p:nvPr/>
        </p:nvSpPr>
        <p:spPr>
          <a:xfrm>
            <a:off x="891540" y="2308708"/>
            <a:ext cx="7388659" cy="93756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691"/>
              </a:lnSpc>
            </a:pPr>
            <a:r>
              <a:rPr lang="en-US" altLang="zh-CN" sz="3200" spc="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Each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processor</a:t>
            </a:r>
            <a:r>
              <a:rPr lang="en-US" altLang="zh-CN" sz="3200" spc="-8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executes</a:t>
            </a:r>
            <a:r>
              <a:rPr lang="en-US" altLang="zh-CN" sz="3200" spc="8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7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different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sequence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3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altLang="zh-CN" sz="3200" spc="-1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instructions.</a:t>
            </a:r>
            <a:endParaRPr lang="en-US" altLang="zh-CN" sz="32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3" name="Text Box63"/>
          <p:cNvSpPr txBox="1"/>
          <p:nvPr/>
        </p:nvSpPr>
        <p:spPr>
          <a:xfrm>
            <a:off x="891540" y="3403448"/>
            <a:ext cx="7059881" cy="142397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indent="17780" algn="l" rtl="0">
              <a:lnSpc>
                <a:spcPts val="3737"/>
              </a:lnSpc>
            </a:pPr>
            <a:r>
              <a:rPr lang="en-US" altLang="zh-CN" sz="3200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In</a:t>
            </a:r>
            <a:r>
              <a:rPr lang="en-US" altLang="zh-CN" sz="3200" spc="6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case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altLang="zh-CN" sz="3200" spc="-12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MISD</a:t>
            </a:r>
            <a:r>
              <a:rPr lang="en-US" altLang="zh-CN" sz="3200" spc="1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computers,</a:t>
            </a:r>
            <a:r>
              <a:rPr lang="en-US" altLang="zh-CN" sz="3200" spc="1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3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multiple</a:t>
            </a:r>
            <a:r>
              <a:rPr lang="en-US" altLang="zh-CN" sz="3200" spc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processing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units</a:t>
            </a:r>
            <a:r>
              <a:rPr lang="en-US" altLang="zh-CN" sz="3200" spc="13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operate</a:t>
            </a:r>
            <a:r>
              <a:rPr lang="en-US" altLang="zh-CN" sz="3200" spc="1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3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on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3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one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single-data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stream</a:t>
            </a:r>
            <a:r>
              <a:rPr lang="en-US" altLang="zh-CN" sz="3200" spc="-13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.</a:t>
            </a:r>
            <a:endParaRPr lang="en-US" altLang="zh-CN" sz="32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4" name="Text Box64"/>
          <p:cNvSpPr txBox="1"/>
          <p:nvPr/>
        </p:nvSpPr>
        <p:spPr>
          <a:xfrm>
            <a:off x="891540" y="4949038"/>
            <a:ext cx="7603644" cy="93756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691"/>
              </a:lnSpc>
            </a:pP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In</a:t>
            </a:r>
            <a:r>
              <a:rPr lang="en-US" altLang="zh-CN" sz="3200" spc="6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practice,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this</a:t>
            </a:r>
            <a:r>
              <a:rPr lang="en-US" altLang="zh-CN" sz="3200" spc="6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kind</a:t>
            </a:r>
            <a:r>
              <a:rPr lang="en-US" altLang="zh-CN" sz="3200" spc="1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3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altLang="zh-CN" sz="3200" spc="-9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3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organization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6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has</a:t>
            </a:r>
            <a:r>
              <a:rPr lang="en-US" altLang="zh-CN" sz="3200" spc="-7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3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never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been</a:t>
            </a:r>
            <a:r>
              <a:rPr lang="en-US" altLang="zh-CN" sz="3200" spc="1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used</a:t>
            </a:r>
            <a:endParaRPr lang="en-US" altLang="zh-CN" sz="32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Image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6" name="Text Box66"/>
          <p:cNvSpPr txBox="1"/>
          <p:nvPr/>
        </p:nvSpPr>
        <p:spPr>
          <a:xfrm>
            <a:off x="3867150" y="422859"/>
            <a:ext cx="1497127" cy="61859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4871"/>
              </a:lnSpc>
            </a:pPr>
            <a:r>
              <a:rPr lang="en-US" altLang="zh-CN" sz="44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MISD</a:t>
            </a:r>
            <a:endParaRPr lang="en-US" altLang="zh-CN" sz="44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7" name="Text Box67"/>
          <p:cNvSpPr txBox="1"/>
          <p:nvPr/>
        </p:nvSpPr>
        <p:spPr>
          <a:xfrm>
            <a:off x="394970" y="5997601"/>
            <a:ext cx="7800493" cy="82036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marL="1621333" indent="-1621333" algn="l" rtl="0">
              <a:lnSpc>
                <a:spcPts val="3230"/>
              </a:lnSpc>
            </a:pPr>
            <a:r>
              <a:rPr lang="en-US" altLang="zh-CN" sz="2800" spc="-2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where</a:t>
            </a:r>
            <a:r>
              <a:rPr lang="en-US" altLang="zh-CN" sz="2800" spc="3465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4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CU=</a:t>
            </a:r>
            <a:r>
              <a:rPr lang="en-US" altLang="zh-CN" sz="2800" spc="-8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Control</a:t>
            </a:r>
            <a:r>
              <a:rPr lang="en-US" altLang="zh-CN" sz="2800" spc="-14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Unit,</a:t>
            </a:r>
            <a:r>
              <a:rPr lang="en-US" altLang="zh-CN" sz="2800" spc="-14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PE=</a:t>
            </a:r>
            <a:r>
              <a:rPr lang="en-US" altLang="zh-CN" sz="2800" spc="-1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Processing</a:t>
            </a:r>
            <a:r>
              <a:rPr lang="en-US" altLang="zh-CN" sz="28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5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Element,</a:t>
            </a:r>
            <a:r>
              <a:rPr lang="en-US" altLang="zh-CN" sz="28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4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M=</a:t>
            </a:r>
            <a:r>
              <a:rPr lang="en-US" altLang="zh-CN" sz="2800" spc="-9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4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Memory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ath68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pic>
        <p:nvPicPr>
          <p:cNvPr id="69" name="Image6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0" name="Text Box70"/>
          <p:cNvSpPr txBox="1"/>
          <p:nvPr/>
        </p:nvSpPr>
        <p:spPr>
          <a:xfrm>
            <a:off x="548640" y="1184392"/>
            <a:ext cx="224150" cy="24359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918"/>
              </a:lnSpc>
            </a:pPr>
            <a:r>
              <a:rPr lang="en-US" altLang="zh-CN" sz="1900" spc="-435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900">
              <a:latin typeface="OpenSymbol"/>
              <a:ea typeface="OpenSymbol"/>
              <a:cs typeface="OpenSymbol"/>
            </a:endParaRPr>
          </a:p>
        </p:txBody>
      </p:sp>
      <p:sp>
        <p:nvSpPr>
          <p:cNvPr id="71" name="Text Box71"/>
          <p:cNvSpPr txBox="1"/>
          <p:nvPr/>
        </p:nvSpPr>
        <p:spPr>
          <a:xfrm>
            <a:off x="548640" y="2163562"/>
            <a:ext cx="224150" cy="24359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918"/>
              </a:lnSpc>
            </a:pPr>
            <a:r>
              <a:rPr lang="en-US" altLang="zh-CN" sz="1900" spc="-435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900">
              <a:latin typeface="OpenSymbol"/>
              <a:ea typeface="OpenSymbol"/>
              <a:cs typeface="OpenSymbol"/>
            </a:endParaRPr>
          </a:p>
        </p:txBody>
      </p:sp>
      <p:sp>
        <p:nvSpPr>
          <p:cNvPr id="72" name="Text Box72"/>
          <p:cNvSpPr txBox="1"/>
          <p:nvPr/>
        </p:nvSpPr>
        <p:spPr>
          <a:xfrm>
            <a:off x="548640" y="2703312"/>
            <a:ext cx="224150" cy="24359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918"/>
              </a:lnSpc>
            </a:pPr>
            <a:r>
              <a:rPr lang="en-US" altLang="zh-CN" sz="1900" spc="-435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900">
              <a:latin typeface="OpenSymbol"/>
              <a:ea typeface="OpenSymbol"/>
              <a:cs typeface="OpenSymbol"/>
            </a:endParaRPr>
          </a:p>
        </p:txBody>
      </p:sp>
      <p:sp>
        <p:nvSpPr>
          <p:cNvPr id="73" name="Text Box73"/>
          <p:cNvSpPr txBox="1"/>
          <p:nvPr/>
        </p:nvSpPr>
        <p:spPr>
          <a:xfrm>
            <a:off x="548640" y="3681212"/>
            <a:ext cx="224150" cy="24359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918"/>
              </a:lnSpc>
            </a:pPr>
            <a:r>
              <a:rPr lang="en-US" altLang="zh-CN" sz="1900" spc="-435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900">
              <a:latin typeface="OpenSymbol"/>
              <a:ea typeface="OpenSymbol"/>
              <a:cs typeface="OpenSymbol"/>
            </a:endParaRPr>
          </a:p>
        </p:txBody>
      </p:sp>
      <p:sp>
        <p:nvSpPr>
          <p:cNvPr id="74" name="Text Box74"/>
          <p:cNvSpPr txBox="1"/>
          <p:nvPr/>
        </p:nvSpPr>
        <p:spPr>
          <a:xfrm>
            <a:off x="548640" y="4222232"/>
            <a:ext cx="224150" cy="24359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918"/>
              </a:lnSpc>
            </a:pPr>
            <a:r>
              <a:rPr lang="en-US" altLang="zh-CN" sz="1900" spc="-435" dirty="0">
                <a:solidFill>
                  <a:srgbClr val="FFFFCC"/>
                </a:solidFill>
                <a:latin typeface="OpenSymbol"/>
                <a:ea typeface="OpenSymbol"/>
                <a:cs typeface="OpenSymbol"/>
              </a:rPr>
              <a:t></a:t>
            </a:r>
            <a:endParaRPr lang="en-US" altLang="zh-CN" sz="1900">
              <a:latin typeface="OpenSymbol"/>
              <a:ea typeface="OpenSymbol"/>
              <a:cs typeface="OpenSymbol"/>
            </a:endParaRPr>
          </a:p>
        </p:txBody>
      </p:sp>
      <p:sp>
        <p:nvSpPr>
          <p:cNvPr id="75" name="Text Box75"/>
          <p:cNvSpPr txBox="1"/>
          <p:nvPr/>
        </p:nvSpPr>
        <p:spPr>
          <a:xfrm>
            <a:off x="3759200" y="422859"/>
            <a:ext cx="1713382" cy="61859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4871"/>
              </a:lnSpc>
            </a:pPr>
            <a:r>
              <a:rPr lang="en-US" altLang="zh-CN" sz="44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MIMD</a:t>
            </a:r>
            <a:endParaRPr lang="en-US" altLang="zh-CN" sz="44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6" name="Text Box76"/>
          <p:cNvSpPr txBox="1"/>
          <p:nvPr/>
        </p:nvSpPr>
        <p:spPr>
          <a:xfrm>
            <a:off x="909320" y="1125068"/>
            <a:ext cx="6285991" cy="44988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542"/>
              </a:lnSpc>
            </a:pPr>
            <a:r>
              <a:rPr lang="en-US" altLang="zh-CN" sz="32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MIMD</a:t>
            </a:r>
            <a:r>
              <a:rPr lang="en-US" altLang="zh-CN" sz="3200" b="1" spc="2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(</a:t>
            </a:r>
            <a:r>
              <a:rPr lang="en-US" altLang="zh-CN" sz="3200" b="1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M</a:t>
            </a:r>
            <a:r>
              <a:rPr lang="en-US" altLang="zh-CN" sz="3200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ultiple-</a:t>
            </a:r>
            <a:r>
              <a:rPr lang="en-US" altLang="zh-CN" sz="3200" b="1" spc="22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</a:t>
            </a:r>
            <a:r>
              <a:rPr lang="en-US" altLang="zh-CN" sz="3200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nstruction</a:t>
            </a:r>
            <a:r>
              <a:rPr lang="en-US" altLang="zh-CN" sz="3200" spc="6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2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streams,</a:t>
            </a:r>
            <a:endParaRPr lang="en-US" altLang="zh-CN" sz="32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7" name="Text Box77"/>
          <p:cNvSpPr txBox="1"/>
          <p:nvPr/>
        </p:nvSpPr>
        <p:spPr>
          <a:xfrm>
            <a:off x="891540" y="1545438"/>
            <a:ext cx="3844239" cy="44988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542"/>
              </a:lnSpc>
            </a:pPr>
            <a:r>
              <a:rPr lang="en-US" altLang="zh-CN" sz="3200" b="1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M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ultiple-</a:t>
            </a:r>
            <a:r>
              <a:rPr lang="en-US" altLang="zh-CN" sz="3200" spc="-776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b="1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ata</a:t>
            </a:r>
            <a:r>
              <a:rPr lang="en-US" altLang="zh-CN" sz="3200" spc="9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2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streams)</a:t>
            </a:r>
            <a:endParaRPr lang="en-US" altLang="zh-CN" sz="32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8" name="Text Box78"/>
          <p:cNvSpPr txBox="1"/>
          <p:nvPr/>
        </p:nvSpPr>
        <p:spPr>
          <a:xfrm>
            <a:off x="891540" y="2086458"/>
            <a:ext cx="6457595" cy="44988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542"/>
              </a:lnSpc>
            </a:pPr>
            <a:r>
              <a:rPr lang="en-US" altLang="zh-CN" sz="3200" spc="2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Each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4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processor</a:t>
            </a:r>
            <a:r>
              <a:rPr lang="en-US" altLang="zh-CN" sz="3200" spc="-8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4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has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a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separate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program.</a:t>
            </a:r>
            <a:endParaRPr lang="en-US" altLang="zh-CN" sz="32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9" name="Text Box79"/>
          <p:cNvSpPr txBox="1"/>
          <p:nvPr/>
        </p:nvSpPr>
        <p:spPr>
          <a:xfrm>
            <a:off x="891540" y="2626208"/>
            <a:ext cx="7356148" cy="88803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496"/>
              </a:lnSpc>
            </a:pPr>
            <a:r>
              <a:rPr lang="en-US" altLang="zh-CN" sz="32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An</a:t>
            </a:r>
            <a:r>
              <a:rPr lang="en-US" altLang="zh-CN" sz="3200" spc="13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instruction</a:t>
            </a:r>
            <a:r>
              <a:rPr lang="en-US" altLang="zh-CN" sz="3200" spc="1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stream</a:t>
            </a:r>
            <a:r>
              <a:rPr lang="en-US" altLang="zh-CN" sz="3200" spc="-2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is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3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generated</a:t>
            </a:r>
            <a:r>
              <a:rPr lang="en-US" altLang="zh-CN" sz="3200" spc="5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2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from</a:t>
            </a:r>
            <a:r>
              <a:rPr lang="en-US" altLang="zh-CN" sz="3200" spc="-1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each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program.</a:t>
            </a:r>
            <a:endParaRPr lang="en-US" altLang="zh-CN" sz="32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0" name="Text Box80"/>
          <p:cNvSpPr txBox="1"/>
          <p:nvPr/>
        </p:nvSpPr>
        <p:spPr>
          <a:xfrm>
            <a:off x="891540" y="3604108"/>
            <a:ext cx="7650278" cy="230535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marL="17780" indent="-17780" algn="l" rtl="0">
              <a:lnSpc>
                <a:spcPts val="3630"/>
              </a:lnSpc>
            </a:pPr>
            <a:r>
              <a:rPr lang="en-US" altLang="zh-CN" sz="3200" spc="2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Each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1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instruction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operates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6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on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8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different</a:t>
            </a:r>
            <a:r>
              <a:rPr lang="en-US" altLang="zh-CN" sz="32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3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data.</a:t>
            </a:r>
            <a:r>
              <a:rPr lang="en-US" altLang="zh-CN" sz="3200" spc="8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This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last</a:t>
            </a:r>
            <a:r>
              <a:rPr lang="en-US" altLang="zh-CN" sz="3200" spc="-7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machine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6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type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builds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the</a:t>
            </a:r>
            <a:r>
              <a:rPr lang="en-US" altLang="zh-CN" sz="3200" spc="1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3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group</a:t>
            </a:r>
            <a:r>
              <a:rPr lang="en-US" altLang="zh-CN" sz="3200" spc="8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3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for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the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traditional</a:t>
            </a:r>
            <a:r>
              <a:rPr lang="en-US" altLang="zh-CN" sz="3200" spc="-9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multi-processors.</a:t>
            </a: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Several</a:t>
            </a:r>
            <a:r>
              <a:rPr lang="en-US" altLang="zh-CN" sz="3200" spc="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2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processing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units</a:t>
            </a:r>
            <a:r>
              <a:rPr lang="en-US" altLang="zh-CN" sz="3200" spc="13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operate</a:t>
            </a:r>
            <a:r>
              <a:rPr lang="en-US" altLang="zh-CN" sz="3200" spc="14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3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on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multiple-data</a:t>
            </a:r>
            <a:r>
              <a:rPr lang="en-US" altLang="zh-CN" sz="3200" spc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3200" spc="-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streams.</a:t>
            </a:r>
            <a:endParaRPr lang="en-US" altLang="zh-CN" sz="32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</TotalTime>
  <Words>404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宋体</vt:lpstr>
      <vt:lpstr>Arial</vt:lpstr>
      <vt:lpstr>Century Gothic</vt:lpstr>
      <vt:lpstr>OpenSymbol</vt:lpstr>
      <vt:lpstr>Times New Roman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ws</dc:creator>
  <cp:lastModifiedBy>Mr. Ashwin R Patani</cp:lastModifiedBy>
  <cp:revision>4</cp:revision>
  <dcterms:created xsi:type="dcterms:W3CDTF">2017-10-23T09:06:44Z</dcterms:created>
  <dcterms:modified xsi:type="dcterms:W3CDTF">2021-02-19T05:30:13Z</dcterms:modified>
</cp:coreProperties>
</file>