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DAF4F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DAF4F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DAF4F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4067175" cy="10160"/>
          </a:xfrm>
          <a:custGeom>
            <a:avLst/>
            <a:gdLst/>
            <a:ahLst/>
            <a:cxnLst/>
            <a:rect l="l" t="t" r="r" b="b"/>
            <a:pathLst>
              <a:path w="4067175" h="10160">
                <a:moveTo>
                  <a:pt x="4066921" y="10160"/>
                </a:moveTo>
                <a:lnTo>
                  <a:pt x="4046397" y="1270"/>
                </a:lnTo>
                <a:lnTo>
                  <a:pt x="4043476" y="0"/>
                </a:lnTo>
                <a:lnTo>
                  <a:pt x="0" y="0"/>
                </a:lnTo>
                <a:lnTo>
                  <a:pt x="0" y="1270"/>
                </a:lnTo>
                <a:lnTo>
                  <a:pt x="0" y="10160"/>
                </a:lnTo>
                <a:lnTo>
                  <a:pt x="4066921" y="10160"/>
                </a:lnTo>
                <a:close/>
              </a:path>
            </a:pathLst>
          </a:custGeom>
          <a:solidFill>
            <a:srgbClr val="00EAF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8889"/>
            <a:ext cx="4087495" cy="10160"/>
          </a:xfrm>
          <a:custGeom>
            <a:avLst/>
            <a:gdLst/>
            <a:ahLst/>
            <a:cxnLst/>
            <a:rect l="l" t="t" r="r" b="b"/>
            <a:pathLst>
              <a:path w="4087495" h="10160">
                <a:moveTo>
                  <a:pt x="4064000" y="0"/>
                </a:moveTo>
                <a:lnTo>
                  <a:pt x="0" y="0"/>
                </a:lnTo>
                <a:lnTo>
                  <a:pt x="0" y="10159"/>
                </a:lnTo>
                <a:lnTo>
                  <a:pt x="4087446" y="10159"/>
                </a:lnTo>
                <a:lnTo>
                  <a:pt x="4064000" y="0"/>
                </a:lnTo>
                <a:close/>
              </a:path>
            </a:pathLst>
          </a:custGeom>
          <a:solidFill>
            <a:srgbClr val="00E9F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17779"/>
            <a:ext cx="4105910" cy="10160"/>
          </a:xfrm>
          <a:custGeom>
            <a:avLst/>
            <a:gdLst/>
            <a:ahLst/>
            <a:cxnLst/>
            <a:rect l="l" t="t" r="r" b="b"/>
            <a:pathLst>
              <a:path w="4105910" h="10159">
                <a:moveTo>
                  <a:pt x="4105605" y="7620"/>
                </a:moveTo>
                <a:lnTo>
                  <a:pt x="4093299" y="7620"/>
                </a:lnTo>
                <a:lnTo>
                  <a:pt x="4093299" y="0"/>
                </a:lnTo>
                <a:lnTo>
                  <a:pt x="0" y="0"/>
                </a:lnTo>
                <a:lnTo>
                  <a:pt x="0" y="7620"/>
                </a:lnTo>
                <a:lnTo>
                  <a:pt x="0" y="10160"/>
                </a:lnTo>
                <a:lnTo>
                  <a:pt x="4105605" y="10160"/>
                </a:lnTo>
                <a:lnTo>
                  <a:pt x="4105605" y="7620"/>
                </a:lnTo>
                <a:close/>
              </a:path>
            </a:pathLst>
          </a:custGeom>
          <a:solidFill>
            <a:srgbClr val="00E8F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27940"/>
            <a:ext cx="4133850" cy="8890"/>
          </a:xfrm>
          <a:custGeom>
            <a:avLst/>
            <a:gdLst/>
            <a:ahLst/>
            <a:cxnLst/>
            <a:rect l="l" t="t" r="r" b="b"/>
            <a:pathLst>
              <a:path w="4133850" h="8890">
                <a:moveTo>
                  <a:pt x="4109127" y="0"/>
                </a:moveTo>
                <a:lnTo>
                  <a:pt x="0" y="0"/>
                </a:lnTo>
                <a:lnTo>
                  <a:pt x="0" y="8889"/>
                </a:lnTo>
                <a:lnTo>
                  <a:pt x="4133722" y="8889"/>
                </a:lnTo>
                <a:lnTo>
                  <a:pt x="4109127" y="0"/>
                </a:lnTo>
                <a:close/>
              </a:path>
            </a:pathLst>
          </a:custGeom>
          <a:solidFill>
            <a:srgbClr val="00E7F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36830"/>
            <a:ext cx="4162425" cy="10160"/>
          </a:xfrm>
          <a:custGeom>
            <a:avLst/>
            <a:gdLst/>
            <a:ahLst/>
            <a:cxnLst/>
            <a:rect l="l" t="t" r="r" b="b"/>
            <a:pathLst>
              <a:path w="4162425" h="10159">
                <a:moveTo>
                  <a:pt x="4133722" y="0"/>
                </a:moveTo>
                <a:lnTo>
                  <a:pt x="0" y="0"/>
                </a:lnTo>
                <a:lnTo>
                  <a:pt x="0" y="10160"/>
                </a:lnTo>
                <a:lnTo>
                  <a:pt x="4161832" y="10160"/>
                </a:lnTo>
                <a:lnTo>
                  <a:pt x="4133722" y="0"/>
                </a:lnTo>
                <a:close/>
              </a:path>
            </a:pathLst>
          </a:custGeom>
          <a:solidFill>
            <a:srgbClr val="00E6F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45719"/>
            <a:ext cx="4186554" cy="10160"/>
          </a:xfrm>
          <a:custGeom>
            <a:avLst/>
            <a:gdLst/>
            <a:ahLst/>
            <a:cxnLst/>
            <a:rect l="l" t="t" r="r" b="b"/>
            <a:pathLst>
              <a:path w="4186554" h="10159">
                <a:moveTo>
                  <a:pt x="4158318" y="0"/>
                </a:moveTo>
                <a:lnTo>
                  <a:pt x="0" y="0"/>
                </a:lnTo>
                <a:lnTo>
                  <a:pt x="0" y="10159"/>
                </a:lnTo>
                <a:lnTo>
                  <a:pt x="4186428" y="10159"/>
                </a:lnTo>
                <a:lnTo>
                  <a:pt x="4158318" y="0"/>
                </a:lnTo>
                <a:close/>
              </a:path>
            </a:pathLst>
          </a:custGeom>
          <a:solidFill>
            <a:srgbClr val="00E5F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54609"/>
            <a:ext cx="4210050" cy="10160"/>
          </a:xfrm>
          <a:custGeom>
            <a:avLst/>
            <a:gdLst/>
            <a:ahLst/>
            <a:cxnLst/>
            <a:rect l="l" t="t" r="r" b="b"/>
            <a:pathLst>
              <a:path w="4210050" h="10159">
                <a:moveTo>
                  <a:pt x="4209592" y="8890"/>
                </a:moveTo>
                <a:lnTo>
                  <a:pt x="4195203" y="8890"/>
                </a:lnTo>
                <a:lnTo>
                  <a:pt x="4195203" y="0"/>
                </a:lnTo>
                <a:lnTo>
                  <a:pt x="0" y="0"/>
                </a:lnTo>
                <a:lnTo>
                  <a:pt x="0" y="8890"/>
                </a:lnTo>
                <a:lnTo>
                  <a:pt x="0" y="10160"/>
                </a:lnTo>
                <a:lnTo>
                  <a:pt x="4209592" y="10160"/>
                </a:lnTo>
                <a:lnTo>
                  <a:pt x="4209592" y="8890"/>
                </a:lnTo>
                <a:close/>
              </a:path>
            </a:pathLst>
          </a:custGeom>
          <a:solidFill>
            <a:srgbClr val="00E4F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63500"/>
            <a:ext cx="4241165" cy="10160"/>
          </a:xfrm>
          <a:custGeom>
            <a:avLst/>
            <a:gdLst/>
            <a:ahLst/>
            <a:cxnLst/>
            <a:rect l="l" t="t" r="r" b="b"/>
            <a:pathLst>
              <a:path w="4241165" h="10159">
                <a:moveTo>
                  <a:pt x="4207510" y="0"/>
                </a:moveTo>
                <a:lnTo>
                  <a:pt x="0" y="0"/>
                </a:lnTo>
                <a:lnTo>
                  <a:pt x="0" y="10159"/>
                </a:lnTo>
                <a:lnTo>
                  <a:pt x="4240934" y="10159"/>
                </a:lnTo>
                <a:lnTo>
                  <a:pt x="4207510" y="0"/>
                </a:lnTo>
                <a:close/>
              </a:path>
            </a:pathLst>
          </a:custGeom>
          <a:solidFill>
            <a:srgbClr val="00E3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736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70172" y="8890"/>
                </a:moveTo>
                <a:lnTo>
                  <a:pt x="4240923" y="0"/>
                </a:lnTo>
                <a:lnTo>
                  <a:pt x="0" y="0"/>
                </a:lnTo>
                <a:lnTo>
                  <a:pt x="0" y="8890"/>
                </a:lnTo>
                <a:lnTo>
                  <a:pt x="4270172" y="889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17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8254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303598" y="10160"/>
                </a:moveTo>
                <a:lnTo>
                  <a:pt x="4270172" y="0"/>
                </a:lnTo>
                <a:lnTo>
                  <a:pt x="0" y="0"/>
                </a:lnTo>
                <a:lnTo>
                  <a:pt x="0" y="10160"/>
                </a:lnTo>
                <a:lnTo>
                  <a:pt x="4303598" y="1016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17" y="0"/>
                </a:lnTo>
                <a:lnTo>
                  <a:pt x="9109634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332846" y="10160"/>
                </a:moveTo>
                <a:lnTo>
                  <a:pt x="4299420" y="0"/>
                </a:lnTo>
                <a:lnTo>
                  <a:pt x="0" y="0"/>
                </a:lnTo>
                <a:lnTo>
                  <a:pt x="0" y="10160"/>
                </a:lnTo>
                <a:lnTo>
                  <a:pt x="4332846" y="1016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5" y="0"/>
                </a:lnTo>
                <a:lnTo>
                  <a:pt x="908558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1003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62094" y="10160"/>
                </a:moveTo>
                <a:lnTo>
                  <a:pt x="4328668" y="0"/>
                </a:lnTo>
                <a:lnTo>
                  <a:pt x="0" y="0"/>
                </a:lnTo>
                <a:lnTo>
                  <a:pt x="0" y="10160"/>
                </a:lnTo>
                <a:lnTo>
                  <a:pt x="4362094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2" y="0"/>
                </a:lnTo>
                <a:lnTo>
                  <a:pt x="9061539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10921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91342" y="10160"/>
                </a:moveTo>
                <a:lnTo>
                  <a:pt x="4357916" y="0"/>
                </a:lnTo>
                <a:lnTo>
                  <a:pt x="0" y="0"/>
                </a:lnTo>
                <a:lnTo>
                  <a:pt x="0" y="10160"/>
                </a:lnTo>
                <a:lnTo>
                  <a:pt x="4391342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68" y="0"/>
                </a:lnTo>
                <a:lnTo>
                  <a:pt x="9037485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420590" y="8890"/>
                </a:moveTo>
                <a:lnTo>
                  <a:pt x="4391342" y="0"/>
                </a:lnTo>
                <a:lnTo>
                  <a:pt x="0" y="0"/>
                </a:lnTo>
                <a:lnTo>
                  <a:pt x="0" y="8890"/>
                </a:lnTo>
                <a:lnTo>
                  <a:pt x="4420590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85" y="0"/>
                </a:lnTo>
                <a:lnTo>
                  <a:pt x="9013431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12826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54017" y="10160"/>
                </a:moveTo>
                <a:lnTo>
                  <a:pt x="4420590" y="0"/>
                </a:lnTo>
                <a:lnTo>
                  <a:pt x="0" y="0"/>
                </a:lnTo>
                <a:lnTo>
                  <a:pt x="0" y="10160"/>
                </a:lnTo>
                <a:lnTo>
                  <a:pt x="4454017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1" y="0"/>
                </a:lnTo>
                <a:lnTo>
                  <a:pt x="8985948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13715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83265" y="10160"/>
                </a:moveTo>
                <a:lnTo>
                  <a:pt x="4449838" y="0"/>
                </a:ln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77" y="0"/>
                </a:lnTo>
                <a:lnTo>
                  <a:pt x="8961895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14604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06125" y="5080"/>
                </a:moveTo>
                <a:lnTo>
                  <a:pt x="4487443" y="5080"/>
                </a:lnTo>
                <a:lnTo>
                  <a:pt x="4487443" y="0"/>
                </a:lnTo>
                <a:lnTo>
                  <a:pt x="0" y="0"/>
                </a:lnTo>
                <a:lnTo>
                  <a:pt x="0" y="5080"/>
                </a:lnTo>
                <a:lnTo>
                  <a:pt x="0" y="10160"/>
                </a:lnTo>
                <a:lnTo>
                  <a:pt x="4506125" y="10160"/>
                </a:lnTo>
                <a:lnTo>
                  <a:pt x="4506125" y="508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6" y="0"/>
                </a:lnTo>
                <a:lnTo>
                  <a:pt x="8937841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52594" y="10160"/>
                </a:moveTo>
                <a:lnTo>
                  <a:pt x="4511281" y="0"/>
                </a:lnTo>
                <a:lnTo>
                  <a:pt x="0" y="0"/>
                </a:lnTo>
                <a:lnTo>
                  <a:pt x="0" y="10160"/>
                </a:lnTo>
                <a:lnTo>
                  <a:pt x="4552594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3" y="0"/>
                </a:lnTo>
                <a:lnTo>
                  <a:pt x="891380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16509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88751" y="8890"/>
                </a:moveTo>
                <a:lnTo>
                  <a:pt x="4552594" y="0"/>
                </a:lnTo>
                <a:lnTo>
                  <a:pt x="0" y="0"/>
                </a:lnTo>
                <a:lnTo>
                  <a:pt x="0" y="8890"/>
                </a:lnTo>
                <a:lnTo>
                  <a:pt x="4588751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0" y="0"/>
                </a:lnTo>
                <a:lnTo>
                  <a:pt x="8889746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30064" y="10160"/>
                </a:moveTo>
                <a:lnTo>
                  <a:pt x="4588751" y="0"/>
                </a:lnTo>
                <a:lnTo>
                  <a:pt x="0" y="0"/>
                </a:lnTo>
                <a:lnTo>
                  <a:pt x="0" y="10160"/>
                </a:lnTo>
                <a:lnTo>
                  <a:pt x="4630064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46" y="0"/>
                </a:lnTo>
                <a:lnTo>
                  <a:pt x="886226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6208" y="10160"/>
                </a:moveTo>
                <a:lnTo>
                  <a:pt x="4624895" y="0"/>
                </a:lnTo>
                <a:lnTo>
                  <a:pt x="0" y="0"/>
                </a:lnTo>
                <a:lnTo>
                  <a:pt x="0" y="10160"/>
                </a:lnTo>
                <a:lnTo>
                  <a:pt x="4666208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2" y="0"/>
                </a:lnTo>
                <a:lnTo>
                  <a:pt x="8838209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0" y="19176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02353" y="10160"/>
                </a:moveTo>
                <a:lnTo>
                  <a:pt x="4661039" y="0"/>
                </a:lnTo>
                <a:lnTo>
                  <a:pt x="0" y="0"/>
                </a:lnTo>
                <a:lnTo>
                  <a:pt x="0" y="10160"/>
                </a:lnTo>
                <a:lnTo>
                  <a:pt x="4702353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38" y="0"/>
                </a:lnTo>
                <a:lnTo>
                  <a:pt x="8814156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0" y="20065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38509" y="10160"/>
                </a:moveTo>
                <a:lnTo>
                  <a:pt x="4697196" y="0"/>
                </a:lnTo>
                <a:lnTo>
                  <a:pt x="0" y="0"/>
                </a:lnTo>
                <a:lnTo>
                  <a:pt x="0" y="10160"/>
                </a:lnTo>
                <a:lnTo>
                  <a:pt x="4738509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7" y="0"/>
                </a:lnTo>
                <a:lnTo>
                  <a:pt x="87901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0" y="21081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74654" y="8890"/>
                </a:moveTo>
                <a:lnTo>
                  <a:pt x="4738509" y="0"/>
                </a:lnTo>
                <a:lnTo>
                  <a:pt x="0" y="0"/>
                </a:lnTo>
                <a:lnTo>
                  <a:pt x="0" y="8890"/>
                </a:lnTo>
                <a:lnTo>
                  <a:pt x="4774654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02" y="0"/>
                </a:lnTo>
                <a:lnTo>
                  <a:pt x="8766061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5967" y="10160"/>
                </a:moveTo>
                <a:lnTo>
                  <a:pt x="4774654" y="0"/>
                </a:lnTo>
                <a:lnTo>
                  <a:pt x="0" y="0"/>
                </a:lnTo>
                <a:lnTo>
                  <a:pt x="0" y="10160"/>
                </a:lnTo>
                <a:lnTo>
                  <a:pt x="4815967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2619" y="0"/>
                </a:lnTo>
                <a:lnTo>
                  <a:pt x="8762619" y="2540"/>
                </a:lnTo>
                <a:lnTo>
                  <a:pt x="8747277" y="2540"/>
                </a:lnTo>
                <a:lnTo>
                  <a:pt x="8747277" y="10160"/>
                </a:lnTo>
                <a:lnTo>
                  <a:pt x="9144000" y="10160"/>
                </a:lnTo>
                <a:lnTo>
                  <a:pt x="9144000" y="254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0" y="22859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52111" y="10160"/>
                </a:moveTo>
                <a:lnTo>
                  <a:pt x="4810798" y="0"/>
                </a:lnTo>
                <a:lnTo>
                  <a:pt x="0" y="0"/>
                </a:lnTo>
                <a:lnTo>
                  <a:pt x="0" y="10160"/>
                </a:lnTo>
                <a:lnTo>
                  <a:pt x="4852111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0" y="0"/>
                </a:lnTo>
                <a:lnTo>
                  <a:pt x="870759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0" y="237502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8268" y="10147"/>
                </a:moveTo>
                <a:lnTo>
                  <a:pt x="4846955" y="0"/>
                </a:lnTo>
                <a:lnTo>
                  <a:pt x="0" y="0"/>
                </a:lnTo>
                <a:lnTo>
                  <a:pt x="0" y="10147"/>
                </a:lnTo>
                <a:lnTo>
                  <a:pt x="4888268" y="10147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52" y="0"/>
                </a:lnTo>
                <a:lnTo>
                  <a:pt x="8679815" y="10147"/>
                </a:lnTo>
                <a:lnTo>
                  <a:pt x="9144000" y="1014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0" y="246379"/>
            <a:ext cx="9144000" cy="10795"/>
          </a:xfrm>
          <a:custGeom>
            <a:avLst/>
            <a:gdLst/>
            <a:ahLst/>
            <a:cxnLst/>
            <a:rect l="l" t="t" r="r" b="b"/>
            <a:pathLst>
              <a:path w="9144000" h="10795">
                <a:moveTo>
                  <a:pt x="4924412" y="10172"/>
                </a:moveTo>
                <a:lnTo>
                  <a:pt x="4883099" y="0"/>
                </a:lnTo>
                <a:lnTo>
                  <a:pt x="0" y="0"/>
                </a:lnTo>
                <a:lnTo>
                  <a:pt x="0" y="10172"/>
                </a:lnTo>
                <a:lnTo>
                  <a:pt x="4924412" y="10172"/>
                </a:lnTo>
                <a:close/>
              </a:path>
              <a:path w="9144000" h="10795">
                <a:moveTo>
                  <a:pt x="9144000" y="0"/>
                </a:moveTo>
                <a:lnTo>
                  <a:pt x="8683777" y="0"/>
                </a:lnTo>
                <a:lnTo>
                  <a:pt x="8652027" y="10172"/>
                </a:lnTo>
                <a:lnTo>
                  <a:pt x="9144000" y="1017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0" y="256552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60569" y="8877"/>
                </a:moveTo>
                <a:lnTo>
                  <a:pt x="4924412" y="0"/>
                </a:lnTo>
                <a:lnTo>
                  <a:pt x="0" y="0"/>
                </a:lnTo>
                <a:lnTo>
                  <a:pt x="0" y="8877"/>
                </a:lnTo>
                <a:lnTo>
                  <a:pt x="4960569" y="8877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27" y="0"/>
                </a:lnTo>
                <a:lnTo>
                  <a:pt x="8624252" y="8877"/>
                </a:lnTo>
                <a:lnTo>
                  <a:pt x="9144000" y="887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0" y="265429"/>
            <a:ext cx="9144000" cy="10795"/>
          </a:xfrm>
          <a:custGeom>
            <a:avLst/>
            <a:gdLst/>
            <a:ahLst/>
            <a:cxnLst/>
            <a:rect l="l" t="t" r="r" b="b"/>
            <a:pathLst>
              <a:path w="9144000" h="10795">
                <a:moveTo>
                  <a:pt x="5001882" y="10172"/>
                </a:moveTo>
                <a:lnTo>
                  <a:pt x="4960569" y="0"/>
                </a:lnTo>
                <a:lnTo>
                  <a:pt x="0" y="0"/>
                </a:lnTo>
                <a:lnTo>
                  <a:pt x="0" y="10172"/>
                </a:lnTo>
                <a:lnTo>
                  <a:pt x="5001882" y="10172"/>
                </a:lnTo>
                <a:close/>
              </a:path>
              <a:path w="9144000" h="10795">
                <a:moveTo>
                  <a:pt x="9144000" y="0"/>
                </a:moveTo>
                <a:lnTo>
                  <a:pt x="8624240" y="0"/>
                </a:lnTo>
                <a:lnTo>
                  <a:pt x="8592490" y="10172"/>
                </a:lnTo>
                <a:lnTo>
                  <a:pt x="9144000" y="1017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0" y="27431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8026" y="10160"/>
                </a:moveTo>
                <a:lnTo>
                  <a:pt x="4996713" y="0"/>
                </a:lnTo>
                <a:lnTo>
                  <a:pt x="0" y="0"/>
                </a:lnTo>
                <a:lnTo>
                  <a:pt x="0" y="10160"/>
                </a:lnTo>
                <a:lnTo>
                  <a:pt x="5038026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65" y="0"/>
                </a:lnTo>
                <a:lnTo>
                  <a:pt x="8564715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74170" y="10160"/>
                </a:moveTo>
                <a:lnTo>
                  <a:pt x="5032857" y="0"/>
                </a:lnTo>
                <a:lnTo>
                  <a:pt x="0" y="0"/>
                </a:lnTo>
                <a:lnTo>
                  <a:pt x="0" y="10160"/>
                </a:lnTo>
                <a:lnTo>
                  <a:pt x="5074170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2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0" y="29209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110327" y="10160"/>
                </a:moveTo>
                <a:lnTo>
                  <a:pt x="5069014" y="0"/>
                </a:lnTo>
                <a:lnTo>
                  <a:pt x="0" y="0"/>
                </a:lnTo>
                <a:lnTo>
                  <a:pt x="0" y="10160"/>
                </a:lnTo>
                <a:lnTo>
                  <a:pt x="5110327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2" y="0"/>
                </a:lnTo>
                <a:lnTo>
                  <a:pt x="850915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46472" y="8890"/>
                </a:moveTo>
                <a:lnTo>
                  <a:pt x="5110327" y="0"/>
                </a:lnTo>
                <a:lnTo>
                  <a:pt x="0" y="0"/>
                </a:lnTo>
                <a:lnTo>
                  <a:pt x="0" y="8890"/>
                </a:lnTo>
                <a:lnTo>
                  <a:pt x="5146472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7171" y="0"/>
                </a:lnTo>
                <a:lnTo>
                  <a:pt x="8507171" y="1270"/>
                </a:lnTo>
                <a:lnTo>
                  <a:pt x="8491842" y="1270"/>
                </a:lnTo>
                <a:lnTo>
                  <a:pt x="8491842" y="8890"/>
                </a:lnTo>
                <a:lnTo>
                  <a:pt x="9144000" y="8890"/>
                </a:lnTo>
                <a:lnTo>
                  <a:pt x="9144000" y="127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0" y="31114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60"/>
                </a:lnTo>
                <a:lnTo>
                  <a:pt x="2175040" y="10160"/>
                </a:lnTo>
                <a:lnTo>
                  <a:pt x="2352040" y="0"/>
                </a:lnTo>
                <a:close/>
              </a:path>
              <a:path w="9144000" h="10160">
                <a:moveTo>
                  <a:pt x="5187785" y="10160"/>
                </a:moveTo>
                <a:lnTo>
                  <a:pt x="5146472" y="0"/>
                </a:lnTo>
                <a:lnTo>
                  <a:pt x="2824480" y="0"/>
                </a:lnTo>
                <a:lnTo>
                  <a:pt x="2986278" y="10160"/>
                </a:lnTo>
                <a:lnTo>
                  <a:pt x="5187785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07" y="0"/>
                </a:lnTo>
                <a:lnTo>
                  <a:pt x="844296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0" y="320052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3" y="0"/>
                </a:moveTo>
                <a:lnTo>
                  <a:pt x="0" y="0"/>
                </a:lnTo>
                <a:lnTo>
                  <a:pt x="0" y="10147"/>
                </a:lnTo>
                <a:lnTo>
                  <a:pt x="2020163" y="10147"/>
                </a:lnTo>
                <a:lnTo>
                  <a:pt x="2197163" y="0"/>
                </a:lnTo>
                <a:close/>
              </a:path>
              <a:path w="9144000" h="10160">
                <a:moveTo>
                  <a:pt x="5223929" y="10147"/>
                </a:moveTo>
                <a:lnTo>
                  <a:pt x="5182616" y="0"/>
                </a:lnTo>
                <a:lnTo>
                  <a:pt x="2966059" y="0"/>
                </a:lnTo>
                <a:lnTo>
                  <a:pt x="3127857" y="10147"/>
                </a:lnTo>
                <a:lnTo>
                  <a:pt x="5223929" y="10147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392" y="0"/>
                </a:lnTo>
                <a:lnTo>
                  <a:pt x="8411845" y="10147"/>
                </a:lnTo>
                <a:lnTo>
                  <a:pt x="9144000" y="1014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0" y="328929"/>
            <a:ext cx="9144000" cy="10795"/>
          </a:xfrm>
          <a:custGeom>
            <a:avLst/>
            <a:gdLst/>
            <a:ahLst/>
            <a:cxnLst/>
            <a:rect l="l" t="t" r="r" b="b"/>
            <a:pathLst>
              <a:path w="9144000" h="10795">
                <a:moveTo>
                  <a:pt x="1986978" y="0"/>
                </a:moveTo>
                <a:lnTo>
                  <a:pt x="0" y="0"/>
                </a:lnTo>
                <a:lnTo>
                  <a:pt x="0" y="6350"/>
                </a:lnTo>
                <a:lnTo>
                  <a:pt x="0" y="10160"/>
                </a:lnTo>
                <a:lnTo>
                  <a:pt x="1918627" y="10160"/>
                </a:lnTo>
                <a:lnTo>
                  <a:pt x="1918627" y="6350"/>
                </a:lnTo>
                <a:lnTo>
                  <a:pt x="1986978" y="6350"/>
                </a:lnTo>
                <a:lnTo>
                  <a:pt x="1986978" y="0"/>
                </a:lnTo>
                <a:close/>
              </a:path>
              <a:path w="9144000" h="10795">
                <a:moveTo>
                  <a:pt x="5260086" y="10172"/>
                </a:moveTo>
                <a:lnTo>
                  <a:pt x="5218773" y="0"/>
                </a:lnTo>
                <a:lnTo>
                  <a:pt x="3107639" y="0"/>
                </a:lnTo>
                <a:lnTo>
                  <a:pt x="3269450" y="10172"/>
                </a:lnTo>
                <a:lnTo>
                  <a:pt x="5260086" y="10172"/>
                </a:lnTo>
                <a:close/>
              </a:path>
              <a:path w="9144000" h="10795">
                <a:moveTo>
                  <a:pt x="9144000" y="0"/>
                </a:moveTo>
                <a:lnTo>
                  <a:pt x="8409622" y="0"/>
                </a:lnTo>
                <a:lnTo>
                  <a:pt x="8409622" y="3810"/>
                </a:lnTo>
                <a:lnTo>
                  <a:pt x="8391842" y="3810"/>
                </a:lnTo>
                <a:lnTo>
                  <a:pt x="8391842" y="10160"/>
                </a:lnTo>
                <a:lnTo>
                  <a:pt x="9136761" y="10160"/>
                </a:lnTo>
                <a:lnTo>
                  <a:pt x="9136761" y="3810"/>
                </a:lnTo>
                <a:lnTo>
                  <a:pt x="9144000" y="381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89" y="0"/>
                </a:moveTo>
                <a:lnTo>
                  <a:pt x="0" y="0"/>
                </a:lnTo>
                <a:lnTo>
                  <a:pt x="0" y="8890"/>
                </a:lnTo>
                <a:lnTo>
                  <a:pt x="1783969" y="8890"/>
                </a:lnTo>
                <a:lnTo>
                  <a:pt x="1844789" y="0"/>
                </a:lnTo>
                <a:close/>
              </a:path>
              <a:path w="9102725" h="8889">
                <a:moveTo>
                  <a:pt x="5345023" y="8890"/>
                </a:moveTo>
                <a:lnTo>
                  <a:pt x="5300827" y="0"/>
                </a:lnTo>
                <a:lnTo>
                  <a:pt x="3392995" y="0"/>
                </a:lnTo>
                <a:lnTo>
                  <a:pt x="3471494" y="8890"/>
                </a:lnTo>
                <a:lnTo>
                  <a:pt x="5345023" y="889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02" y="0"/>
                </a:lnTo>
                <a:lnTo>
                  <a:pt x="8318487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0" y="356869"/>
            <a:ext cx="9065260" cy="10160"/>
          </a:xfrm>
          <a:custGeom>
            <a:avLst/>
            <a:gdLst/>
            <a:ahLst/>
            <a:cxnLst/>
            <a:rect l="l" t="t" r="r" b="b"/>
            <a:pathLst>
              <a:path w="9065260" h="10160">
                <a:moveTo>
                  <a:pt x="1783969" y="0"/>
                </a:moveTo>
                <a:lnTo>
                  <a:pt x="0" y="0"/>
                </a:lnTo>
                <a:lnTo>
                  <a:pt x="0" y="10160"/>
                </a:lnTo>
                <a:lnTo>
                  <a:pt x="1714461" y="10160"/>
                </a:lnTo>
                <a:lnTo>
                  <a:pt x="1783969" y="0"/>
                </a:lnTo>
                <a:close/>
              </a:path>
              <a:path w="9065260" h="10160">
                <a:moveTo>
                  <a:pt x="5395531" y="10160"/>
                </a:moveTo>
                <a:lnTo>
                  <a:pt x="5345023" y="0"/>
                </a:lnTo>
                <a:lnTo>
                  <a:pt x="3471494" y="0"/>
                </a:lnTo>
                <a:lnTo>
                  <a:pt x="3561207" y="10160"/>
                </a:lnTo>
                <a:lnTo>
                  <a:pt x="5395531" y="10160"/>
                </a:lnTo>
                <a:close/>
              </a:path>
              <a:path w="9065260" h="10160">
                <a:moveTo>
                  <a:pt x="9065095" y="0"/>
                </a:moveTo>
                <a:lnTo>
                  <a:pt x="8302942" y="0"/>
                </a:lnTo>
                <a:lnTo>
                  <a:pt x="8302942" y="8890"/>
                </a:lnTo>
                <a:lnTo>
                  <a:pt x="8285162" y="8890"/>
                </a:lnTo>
                <a:lnTo>
                  <a:pt x="8285162" y="10160"/>
                </a:lnTo>
                <a:lnTo>
                  <a:pt x="9050401" y="10160"/>
                </a:lnTo>
                <a:lnTo>
                  <a:pt x="9050401" y="8890"/>
                </a:lnTo>
                <a:lnTo>
                  <a:pt x="9065095" y="8890"/>
                </a:lnTo>
                <a:lnTo>
                  <a:pt x="9065095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48" y="0"/>
                </a:moveTo>
                <a:lnTo>
                  <a:pt x="0" y="0"/>
                </a:lnTo>
                <a:lnTo>
                  <a:pt x="0" y="10160"/>
                </a:lnTo>
                <a:lnTo>
                  <a:pt x="1653654" y="10160"/>
                </a:lnTo>
                <a:lnTo>
                  <a:pt x="1723148" y="0"/>
                </a:lnTo>
                <a:close/>
              </a:path>
              <a:path w="9052560" h="10160">
                <a:moveTo>
                  <a:pt x="5439727" y="10160"/>
                </a:moveTo>
                <a:lnTo>
                  <a:pt x="5389219" y="0"/>
                </a:lnTo>
                <a:lnTo>
                  <a:pt x="3549993" y="0"/>
                </a:lnTo>
                <a:lnTo>
                  <a:pt x="3639693" y="10160"/>
                </a:lnTo>
                <a:lnTo>
                  <a:pt x="5439727" y="1016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72" y="0"/>
                </a:lnTo>
                <a:lnTo>
                  <a:pt x="8251812" y="10160"/>
                </a:lnTo>
                <a:lnTo>
                  <a:pt x="9018003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0" y="374649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1" y="0"/>
                </a:moveTo>
                <a:lnTo>
                  <a:pt x="0" y="0"/>
                </a:lnTo>
                <a:lnTo>
                  <a:pt x="0" y="10160"/>
                </a:lnTo>
                <a:lnTo>
                  <a:pt x="1592834" y="10160"/>
                </a:lnTo>
                <a:lnTo>
                  <a:pt x="1662341" y="0"/>
                </a:lnTo>
                <a:close/>
              </a:path>
              <a:path w="9022715" h="10160">
                <a:moveTo>
                  <a:pt x="5483923" y="10160"/>
                </a:moveTo>
                <a:lnTo>
                  <a:pt x="5433415" y="0"/>
                </a:lnTo>
                <a:lnTo>
                  <a:pt x="3628479" y="0"/>
                </a:lnTo>
                <a:lnTo>
                  <a:pt x="3718191" y="10160"/>
                </a:lnTo>
                <a:lnTo>
                  <a:pt x="5483923" y="1016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57" y="0"/>
                </a:lnTo>
                <a:lnTo>
                  <a:pt x="8220710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71117" y="0"/>
                </a:moveTo>
                <a:lnTo>
                  <a:pt x="0" y="0"/>
                </a:lnTo>
                <a:lnTo>
                  <a:pt x="0" y="6350"/>
                </a:lnTo>
                <a:lnTo>
                  <a:pt x="0" y="8890"/>
                </a:lnTo>
                <a:lnTo>
                  <a:pt x="1543977" y="8890"/>
                </a:lnTo>
                <a:lnTo>
                  <a:pt x="1543977" y="6350"/>
                </a:lnTo>
                <a:lnTo>
                  <a:pt x="1571117" y="6350"/>
                </a:lnTo>
                <a:lnTo>
                  <a:pt x="1571117" y="0"/>
                </a:lnTo>
                <a:close/>
              </a:path>
              <a:path w="8987790" h="8889">
                <a:moveTo>
                  <a:pt x="5528119" y="8890"/>
                </a:moveTo>
                <a:lnTo>
                  <a:pt x="5483923" y="0"/>
                </a:lnTo>
                <a:lnTo>
                  <a:pt x="3718191" y="0"/>
                </a:lnTo>
                <a:lnTo>
                  <a:pt x="3796690" y="8890"/>
                </a:lnTo>
                <a:lnTo>
                  <a:pt x="5528119" y="889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697" y="0"/>
                </a:lnTo>
                <a:lnTo>
                  <a:pt x="8182965" y="8890"/>
                </a:lnTo>
                <a:lnTo>
                  <a:pt x="8957564" y="8890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0" y="393699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54" y="0"/>
                </a:moveTo>
                <a:lnTo>
                  <a:pt x="0" y="0"/>
                </a:lnTo>
                <a:lnTo>
                  <a:pt x="0" y="8890"/>
                </a:lnTo>
                <a:lnTo>
                  <a:pt x="1500632" y="8890"/>
                </a:lnTo>
                <a:lnTo>
                  <a:pt x="1538554" y="0"/>
                </a:lnTo>
                <a:close/>
              </a:path>
              <a:path w="8957945" h="8889">
                <a:moveTo>
                  <a:pt x="5572315" y="8890"/>
                </a:moveTo>
                <a:lnTo>
                  <a:pt x="5528119" y="0"/>
                </a:lnTo>
                <a:lnTo>
                  <a:pt x="3796690" y="0"/>
                </a:lnTo>
                <a:lnTo>
                  <a:pt x="3875176" y="8890"/>
                </a:lnTo>
                <a:lnTo>
                  <a:pt x="5572315" y="889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5" y="0"/>
                </a:lnTo>
                <a:lnTo>
                  <a:pt x="8145221" y="8890"/>
                </a:lnTo>
                <a:lnTo>
                  <a:pt x="8927338" y="8890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0" y="402589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32" y="0"/>
                </a:moveTo>
                <a:lnTo>
                  <a:pt x="0" y="0"/>
                </a:lnTo>
                <a:lnTo>
                  <a:pt x="0" y="10160"/>
                </a:lnTo>
                <a:lnTo>
                  <a:pt x="1457299" y="10160"/>
                </a:lnTo>
                <a:lnTo>
                  <a:pt x="1500632" y="0"/>
                </a:lnTo>
                <a:close/>
              </a:path>
              <a:path w="8927465" h="10159">
                <a:moveTo>
                  <a:pt x="5622823" y="10160"/>
                </a:moveTo>
                <a:lnTo>
                  <a:pt x="5572315" y="0"/>
                </a:lnTo>
                <a:lnTo>
                  <a:pt x="3875176" y="0"/>
                </a:lnTo>
                <a:lnTo>
                  <a:pt x="3964889" y="10160"/>
                </a:lnTo>
                <a:lnTo>
                  <a:pt x="5622823" y="1016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1" y="0"/>
                </a:lnTo>
                <a:lnTo>
                  <a:pt x="8102079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0" y="411479"/>
            <a:ext cx="8888730" cy="10160"/>
          </a:xfrm>
          <a:custGeom>
            <a:avLst/>
            <a:gdLst/>
            <a:ahLst/>
            <a:cxnLst/>
            <a:rect l="l" t="t" r="r" b="b"/>
            <a:pathLst>
              <a:path w="888873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77" y="10160"/>
                </a:lnTo>
                <a:lnTo>
                  <a:pt x="1462722" y="0"/>
                </a:lnTo>
                <a:close/>
              </a:path>
              <a:path w="8888730" h="10159">
                <a:moveTo>
                  <a:pt x="5667019" y="10160"/>
                </a:moveTo>
                <a:lnTo>
                  <a:pt x="5616511" y="0"/>
                </a:lnTo>
                <a:lnTo>
                  <a:pt x="3953675" y="0"/>
                </a:lnTo>
                <a:lnTo>
                  <a:pt x="4043375" y="10160"/>
                </a:lnTo>
                <a:lnTo>
                  <a:pt x="5667019" y="10160"/>
                </a:lnTo>
                <a:close/>
              </a:path>
              <a:path w="8888730" h="10159">
                <a:moveTo>
                  <a:pt x="8888476" y="0"/>
                </a:moveTo>
                <a:lnTo>
                  <a:pt x="8096694" y="0"/>
                </a:lnTo>
                <a:lnTo>
                  <a:pt x="8096694" y="5080"/>
                </a:lnTo>
                <a:lnTo>
                  <a:pt x="8075117" y="5080"/>
                </a:lnTo>
                <a:lnTo>
                  <a:pt x="8075117" y="10160"/>
                </a:lnTo>
                <a:lnTo>
                  <a:pt x="8869502" y="10160"/>
                </a:lnTo>
                <a:lnTo>
                  <a:pt x="8869502" y="5080"/>
                </a:lnTo>
                <a:lnTo>
                  <a:pt x="8888476" y="5080"/>
                </a:lnTo>
                <a:lnTo>
                  <a:pt x="8888476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0" y="0"/>
                </a:moveTo>
                <a:lnTo>
                  <a:pt x="0" y="0"/>
                </a:lnTo>
                <a:lnTo>
                  <a:pt x="0" y="10160"/>
                </a:lnTo>
                <a:lnTo>
                  <a:pt x="1381455" y="10160"/>
                </a:lnTo>
                <a:lnTo>
                  <a:pt x="1424800" y="0"/>
                </a:lnTo>
                <a:close/>
              </a:path>
              <a:path w="8864600" h="10159">
                <a:moveTo>
                  <a:pt x="5711215" y="10160"/>
                </a:moveTo>
                <a:lnTo>
                  <a:pt x="5660707" y="0"/>
                </a:lnTo>
                <a:lnTo>
                  <a:pt x="4032173" y="0"/>
                </a:lnTo>
                <a:lnTo>
                  <a:pt x="4121874" y="10160"/>
                </a:lnTo>
                <a:lnTo>
                  <a:pt x="5711215" y="10160"/>
                </a:lnTo>
                <a:close/>
              </a:path>
              <a:path w="8864600" h="10159">
                <a:moveTo>
                  <a:pt x="8864346" y="0"/>
                </a:moveTo>
                <a:lnTo>
                  <a:pt x="8069732" y="0"/>
                </a:lnTo>
                <a:lnTo>
                  <a:pt x="8026590" y="10160"/>
                </a:lnTo>
                <a:lnTo>
                  <a:pt x="8823046" y="10160"/>
                </a:lnTo>
                <a:lnTo>
                  <a:pt x="8864346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0" y="430529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55" y="0"/>
                </a:moveTo>
                <a:lnTo>
                  <a:pt x="0" y="0"/>
                </a:lnTo>
                <a:lnTo>
                  <a:pt x="0" y="8890"/>
                </a:lnTo>
                <a:lnTo>
                  <a:pt x="1343533" y="8890"/>
                </a:lnTo>
                <a:lnTo>
                  <a:pt x="1381455" y="0"/>
                </a:lnTo>
                <a:close/>
              </a:path>
              <a:path w="8823325" h="8890">
                <a:moveTo>
                  <a:pt x="5740006" y="1270"/>
                </a:moveTo>
                <a:lnTo>
                  <a:pt x="5714377" y="1270"/>
                </a:lnTo>
                <a:lnTo>
                  <a:pt x="5714377" y="0"/>
                </a:lnTo>
                <a:lnTo>
                  <a:pt x="4127487" y="0"/>
                </a:lnTo>
                <a:lnTo>
                  <a:pt x="4127487" y="1270"/>
                </a:lnTo>
                <a:lnTo>
                  <a:pt x="4166730" y="1270"/>
                </a:lnTo>
                <a:lnTo>
                  <a:pt x="4166730" y="8890"/>
                </a:lnTo>
                <a:lnTo>
                  <a:pt x="5740006" y="8890"/>
                </a:lnTo>
                <a:lnTo>
                  <a:pt x="5740006" y="1270"/>
                </a:lnTo>
                <a:close/>
              </a:path>
              <a:path w="8823325" h="8890">
                <a:moveTo>
                  <a:pt x="8823046" y="0"/>
                </a:moveTo>
                <a:lnTo>
                  <a:pt x="8026590" y="0"/>
                </a:lnTo>
                <a:lnTo>
                  <a:pt x="7988846" y="8890"/>
                </a:lnTo>
                <a:lnTo>
                  <a:pt x="8786901" y="8890"/>
                </a:lnTo>
                <a:lnTo>
                  <a:pt x="8823046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33" y="0"/>
                </a:moveTo>
                <a:lnTo>
                  <a:pt x="0" y="0"/>
                </a:lnTo>
                <a:lnTo>
                  <a:pt x="0" y="10160"/>
                </a:lnTo>
                <a:lnTo>
                  <a:pt x="1300200" y="10160"/>
                </a:lnTo>
                <a:lnTo>
                  <a:pt x="1343533" y="0"/>
                </a:lnTo>
                <a:close/>
              </a:path>
              <a:path w="8787130" h="10159">
                <a:moveTo>
                  <a:pt x="5822404" y="10160"/>
                </a:moveTo>
                <a:lnTo>
                  <a:pt x="5762472" y="0"/>
                </a:lnTo>
                <a:lnTo>
                  <a:pt x="4200372" y="0"/>
                </a:lnTo>
                <a:lnTo>
                  <a:pt x="4290072" y="10160"/>
                </a:lnTo>
                <a:lnTo>
                  <a:pt x="5822404" y="10160"/>
                </a:lnTo>
                <a:close/>
              </a:path>
              <a:path w="8787130" h="10159">
                <a:moveTo>
                  <a:pt x="8786901" y="0"/>
                </a:moveTo>
                <a:lnTo>
                  <a:pt x="7988846" y="0"/>
                </a:lnTo>
                <a:lnTo>
                  <a:pt x="7945717" y="10160"/>
                </a:lnTo>
                <a:lnTo>
                  <a:pt x="8745601" y="10160"/>
                </a:lnTo>
                <a:lnTo>
                  <a:pt x="8786901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0" y="448309"/>
            <a:ext cx="8733155" cy="10160"/>
          </a:xfrm>
          <a:custGeom>
            <a:avLst/>
            <a:gdLst/>
            <a:ahLst/>
            <a:cxnLst/>
            <a:rect l="l" t="t" r="r" b="b"/>
            <a:pathLst>
              <a:path w="8733155" h="10159">
                <a:moveTo>
                  <a:pt x="1305610" y="0"/>
                </a:moveTo>
                <a:lnTo>
                  <a:pt x="0" y="0"/>
                </a:lnTo>
                <a:lnTo>
                  <a:pt x="0" y="10160"/>
                </a:lnTo>
                <a:lnTo>
                  <a:pt x="1262278" y="10160"/>
                </a:lnTo>
                <a:lnTo>
                  <a:pt x="1305610" y="0"/>
                </a:lnTo>
                <a:close/>
              </a:path>
              <a:path w="8733155" h="10159">
                <a:moveTo>
                  <a:pt x="5874842" y="10160"/>
                </a:moveTo>
                <a:lnTo>
                  <a:pt x="5814911" y="0"/>
                </a:lnTo>
                <a:lnTo>
                  <a:pt x="4278858" y="0"/>
                </a:lnTo>
                <a:lnTo>
                  <a:pt x="4368571" y="10160"/>
                </a:lnTo>
                <a:lnTo>
                  <a:pt x="5874842" y="10160"/>
                </a:lnTo>
                <a:close/>
              </a:path>
              <a:path w="8733155" h="10159">
                <a:moveTo>
                  <a:pt x="8732698" y="0"/>
                </a:moveTo>
                <a:lnTo>
                  <a:pt x="7932229" y="0"/>
                </a:lnTo>
                <a:lnTo>
                  <a:pt x="7932229" y="8890"/>
                </a:lnTo>
                <a:lnTo>
                  <a:pt x="7910068" y="8890"/>
                </a:lnTo>
                <a:lnTo>
                  <a:pt x="7910068" y="10160"/>
                </a:lnTo>
                <a:lnTo>
                  <a:pt x="8712048" y="10160"/>
                </a:lnTo>
                <a:lnTo>
                  <a:pt x="8712048" y="8890"/>
                </a:lnTo>
                <a:lnTo>
                  <a:pt x="8732698" y="8890"/>
                </a:lnTo>
                <a:lnTo>
                  <a:pt x="8732698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0" y="457199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88" y="0"/>
                </a:moveTo>
                <a:lnTo>
                  <a:pt x="0" y="0"/>
                </a:lnTo>
                <a:lnTo>
                  <a:pt x="0" y="10160"/>
                </a:lnTo>
                <a:lnTo>
                  <a:pt x="1224356" y="10160"/>
                </a:lnTo>
                <a:lnTo>
                  <a:pt x="1267688" y="0"/>
                </a:lnTo>
                <a:close/>
              </a:path>
              <a:path w="8714740" h="10159">
                <a:moveTo>
                  <a:pt x="5927280" y="10160"/>
                </a:moveTo>
                <a:lnTo>
                  <a:pt x="5867349" y="0"/>
                </a:lnTo>
                <a:lnTo>
                  <a:pt x="4357357" y="0"/>
                </a:lnTo>
                <a:lnTo>
                  <a:pt x="4447070" y="10160"/>
                </a:lnTo>
                <a:lnTo>
                  <a:pt x="5927280" y="10160"/>
                </a:lnTo>
                <a:close/>
              </a:path>
              <a:path w="8714740" h="10159">
                <a:moveTo>
                  <a:pt x="8714626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5" y="10160"/>
                </a:lnTo>
                <a:lnTo>
                  <a:pt x="8714626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0" y="466089"/>
            <a:ext cx="8660765" cy="10160"/>
          </a:xfrm>
          <a:custGeom>
            <a:avLst/>
            <a:gdLst/>
            <a:ahLst/>
            <a:cxnLst/>
            <a:rect l="l" t="t" r="r" b="b"/>
            <a:pathLst>
              <a:path w="8660765" h="10159">
                <a:moveTo>
                  <a:pt x="1216228" y="0"/>
                </a:moveTo>
                <a:lnTo>
                  <a:pt x="0" y="0"/>
                </a:lnTo>
                <a:lnTo>
                  <a:pt x="0" y="6350"/>
                </a:lnTo>
                <a:lnTo>
                  <a:pt x="0" y="10160"/>
                </a:lnTo>
                <a:lnTo>
                  <a:pt x="1196873" y="10160"/>
                </a:lnTo>
                <a:lnTo>
                  <a:pt x="1196873" y="6350"/>
                </a:lnTo>
                <a:lnTo>
                  <a:pt x="1216228" y="6350"/>
                </a:lnTo>
                <a:lnTo>
                  <a:pt x="1216228" y="0"/>
                </a:lnTo>
                <a:close/>
              </a:path>
              <a:path w="8660765" h="10159">
                <a:moveTo>
                  <a:pt x="5979719" y="10160"/>
                </a:moveTo>
                <a:lnTo>
                  <a:pt x="5919787" y="0"/>
                </a:lnTo>
                <a:lnTo>
                  <a:pt x="4435856" y="0"/>
                </a:lnTo>
                <a:lnTo>
                  <a:pt x="4525556" y="10160"/>
                </a:lnTo>
                <a:lnTo>
                  <a:pt x="5979719" y="10160"/>
                </a:lnTo>
                <a:close/>
              </a:path>
              <a:path w="8660765" h="10159">
                <a:moveTo>
                  <a:pt x="8660409" y="0"/>
                </a:moveTo>
                <a:lnTo>
                  <a:pt x="7844244" y="0"/>
                </a:lnTo>
                <a:lnTo>
                  <a:pt x="7844244" y="8890"/>
                </a:lnTo>
                <a:lnTo>
                  <a:pt x="7817904" y="8890"/>
                </a:lnTo>
                <a:lnTo>
                  <a:pt x="7817904" y="10160"/>
                </a:lnTo>
                <a:lnTo>
                  <a:pt x="8639365" y="10160"/>
                </a:lnTo>
                <a:lnTo>
                  <a:pt x="8639365" y="8890"/>
                </a:lnTo>
                <a:lnTo>
                  <a:pt x="8660409" y="8890"/>
                </a:lnTo>
                <a:lnTo>
                  <a:pt x="866040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0" y="476249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56" y="0"/>
                </a:moveTo>
                <a:lnTo>
                  <a:pt x="0" y="0"/>
                </a:lnTo>
                <a:lnTo>
                  <a:pt x="0" y="8890"/>
                </a:lnTo>
                <a:lnTo>
                  <a:pt x="1163942" y="8890"/>
                </a:lnTo>
                <a:lnTo>
                  <a:pt x="1191056" y="0"/>
                </a:lnTo>
                <a:close/>
              </a:path>
              <a:path w="8636635" h="8890">
                <a:moveTo>
                  <a:pt x="6032144" y="8890"/>
                </a:moveTo>
                <a:lnTo>
                  <a:pt x="5979719" y="0"/>
                </a:lnTo>
                <a:lnTo>
                  <a:pt x="4525556" y="0"/>
                </a:lnTo>
                <a:lnTo>
                  <a:pt x="4604055" y="8890"/>
                </a:lnTo>
                <a:lnTo>
                  <a:pt x="6032144" y="8890"/>
                </a:lnTo>
                <a:close/>
              </a:path>
              <a:path w="8636635" h="8890">
                <a:moveTo>
                  <a:pt x="8636381" y="0"/>
                </a:moveTo>
                <a:lnTo>
                  <a:pt x="7814615" y="0"/>
                </a:lnTo>
                <a:lnTo>
                  <a:pt x="7768526" y="8890"/>
                </a:lnTo>
                <a:lnTo>
                  <a:pt x="8594649" y="8890"/>
                </a:lnTo>
                <a:lnTo>
                  <a:pt x="8636381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0" y="485139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54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92075" y="10160"/>
                </a:moveTo>
                <a:lnTo>
                  <a:pt x="6032144" y="0"/>
                </a:lnTo>
                <a:lnTo>
                  <a:pt x="4604055" y="0"/>
                </a:lnTo>
                <a:lnTo>
                  <a:pt x="4693767" y="10160"/>
                </a:lnTo>
                <a:lnTo>
                  <a:pt x="6092075" y="10160"/>
                </a:lnTo>
                <a:close/>
              </a:path>
              <a:path w="8594725" h="10159">
                <a:moveTo>
                  <a:pt x="8594649" y="0"/>
                </a:moveTo>
                <a:lnTo>
                  <a:pt x="7768526" y="0"/>
                </a:lnTo>
                <a:lnTo>
                  <a:pt x="7715859" y="10160"/>
                </a:lnTo>
                <a:lnTo>
                  <a:pt x="8546960" y="10160"/>
                </a:lnTo>
                <a:lnTo>
                  <a:pt x="8594649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0" y="494029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39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144514" y="10160"/>
                </a:moveTo>
                <a:lnTo>
                  <a:pt x="6084582" y="0"/>
                </a:lnTo>
                <a:lnTo>
                  <a:pt x="4682553" y="0"/>
                </a:lnTo>
                <a:lnTo>
                  <a:pt x="4772253" y="10160"/>
                </a:lnTo>
                <a:lnTo>
                  <a:pt x="6144514" y="10160"/>
                </a:lnTo>
                <a:close/>
              </a:path>
              <a:path w="8553450" h="10159">
                <a:moveTo>
                  <a:pt x="8552929" y="0"/>
                </a:moveTo>
                <a:lnTo>
                  <a:pt x="7722451" y="0"/>
                </a:lnTo>
                <a:lnTo>
                  <a:pt x="7669784" y="10160"/>
                </a:lnTo>
                <a:lnTo>
                  <a:pt x="8505241" y="10160"/>
                </a:lnTo>
                <a:lnTo>
                  <a:pt x="8552929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13" y="0"/>
                </a:moveTo>
                <a:lnTo>
                  <a:pt x="0" y="0"/>
                </a:lnTo>
                <a:lnTo>
                  <a:pt x="0" y="10160"/>
                </a:lnTo>
                <a:lnTo>
                  <a:pt x="1078725" y="10160"/>
                </a:lnTo>
                <a:lnTo>
                  <a:pt x="1109713" y="0"/>
                </a:lnTo>
                <a:close/>
              </a:path>
              <a:path w="8511540" h="10159">
                <a:moveTo>
                  <a:pt x="6186030" y="3810"/>
                </a:moveTo>
                <a:lnTo>
                  <a:pt x="6148260" y="3810"/>
                </a:lnTo>
                <a:lnTo>
                  <a:pt x="6148260" y="0"/>
                </a:lnTo>
                <a:lnTo>
                  <a:pt x="4777867" y="0"/>
                </a:lnTo>
                <a:lnTo>
                  <a:pt x="4777867" y="3810"/>
                </a:lnTo>
                <a:lnTo>
                  <a:pt x="4822710" y="3810"/>
                </a:lnTo>
                <a:lnTo>
                  <a:pt x="4822710" y="10160"/>
                </a:lnTo>
                <a:lnTo>
                  <a:pt x="6186030" y="10160"/>
                </a:lnTo>
                <a:lnTo>
                  <a:pt x="6186030" y="3810"/>
                </a:lnTo>
                <a:close/>
              </a:path>
              <a:path w="8511540" h="10159">
                <a:moveTo>
                  <a:pt x="8511197" y="0"/>
                </a:moveTo>
                <a:lnTo>
                  <a:pt x="7676362" y="0"/>
                </a:lnTo>
                <a:lnTo>
                  <a:pt x="7623696" y="10160"/>
                </a:lnTo>
                <a:lnTo>
                  <a:pt x="8463509" y="10160"/>
                </a:lnTo>
                <a:lnTo>
                  <a:pt x="8511197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0" y="513079"/>
            <a:ext cx="8448675" cy="8890"/>
          </a:xfrm>
          <a:custGeom>
            <a:avLst/>
            <a:gdLst/>
            <a:ahLst/>
            <a:cxnLst/>
            <a:rect l="l" t="t" r="r" b="b"/>
            <a:pathLst>
              <a:path w="844867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10" y="8890"/>
                </a:lnTo>
                <a:lnTo>
                  <a:pt x="1078738" y="0"/>
                </a:lnTo>
                <a:close/>
              </a:path>
              <a:path w="8448675" h="8890">
                <a:moveTo>
                  <a:pt x="6286881" y="8890"/>
                </a:moveTo>
                <a:lnTo>
                  <a:pt x="6212573" y="0"/>
                </a:lnTo>
                <a:lnTo>
                  <a:pt x="4850752" y="0"/>
                </a:lnTo>
                <a:lnTo>
                  <a:pt x="4929238" y="8890"/>
                </a:lnTo>
                <a:lnTo>
                  <a:pt x="6286881" y="8890"/>
                </a:lnTo>
                <a:close/>
              </a:path>
              <a:path w="8448675" h="8890">
                <a:moveTo>
                  <a:pt x="8448599" y="0"/>
                </a:moveTo>
                <a:lnTo>
                  <a:pt x="7607236" y="0"/>
                </a:lnTo>
                <a:lnTo>
                  <a:pt x="7607236" y="6350"/>
                </a:lnTo>
                <a:lnTo>
                  <a:pt x="7580173" y="6350"/>
                </a:lnTo>
                <a:lnTo>
                  <a:pt x="7580173" y="8890"/>
                </a:lnTo>
                <a:lnTo>
                  <a:pt x="8427745" y="8890"/>
                </a:lnTo>
                <a:lnTo>
                  <a:pt x="8427745" y="6350"/>
                </a:lnTo>
                <a:lnTo>
                  <a:pt x="8448599" y="6350"/>
                </a:lnTo>
                <a:lnTo>
                  <a:pt x="8448599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10" y="0"/>
                </a:moveTo>
                <a:lnTo>
                  <a:pt x="0" y="0"/>
                </a:lnTo>
                <a:lnTo>
                  <a:pt x="0" y="8890"/>
                </a:lnTo>
                <a:lnTo>
                  <a:pt x="1024496" y="8890"/>
                </a:lnTo>
                <a:lnTo>
                  <a:pt x="1051610" y="0"/>
                </a:lnTo>
                <a:close/>
              </a:path>
              <a:path w="8422005" h="8890">
                <a:moveTo>
                  <a:pt x="6361201" y="8890"/>
                </a:moveTo>
                <a:lnTo>
                  <a:pt x="6286881" y="0"/>
                </a:lnTo>
                <a:lnTo>
                  <a:pt x="4929238" y="0"/>
                </a:lnTo>
                <a:lnTo>
                  <a:pt x="5007737" y="8890"/>
                </a:lnTo>
                <a:lnTo>
                  <a:pt x="6361201" y="8890"/>
                </a:lnTo>
                <a:close/>
              </a:path>
              <a:path w="8422005" h="8890">
                <a:moveTo>
                  <a:pt x="8421776" y="0"/>
                </a:moveTo>
                <a:lnTo>
                  <a:pt x="7569568" y="0"/>
                </a:lnTo>
                <a:lnTo>
                  <a:pt x="7495286" y="8890"/>
                </a:lnTo>
                <a:lnTo>
                  <a:pt x="8380044" y="8890"/>
                </a:lnTo>
                <a:lnTo>
                  <a:pt x="8421776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0" y="530859"/>
            <a:ext cx="8365490" cy="10160"/>
          </a:xfrm>
          <a:custGeom>
            <a:avLst/>
            <a:gdLst/>
            <a:ahLst/>
            <a:cxnLst/>
            <a:rect l="l" t="t" r="r" b="b"/>
            <a:pathLst>
              <a:path w="8365490" h="10159">
                <a:moveTo>
                  <a:pt x="1024496" y="0"/>
                </a:moveTo>
                <a:lnTo>
                  <a:pt x="0" y="0"/>
                </a:lnTo>
                <a:lnTo>
                  <a:pt x="0" y="10160"/>
                </a:lnTo>
                <a:lnTo>
                  <a:pt x="993508" y="10160"/>
                </a:lnTo>
                <a:lnTo>
                  <a:pt x="1024496" y="0"/>
                </a:lnTo>
                <a:close/>
              </a:path>
              <a:path w="8365490" h="10159">
                <a:moveTo>
                  <a:pt x="6446126" y="10160"/>
                </a:moveTo>
                <a:lnTo>
                  <a:pt x="6361201" y="0"/>
                </a:lnTo>
                <a:lnTo>
                  <a:pt x="5007737" y="0"/>
                </a:lnTo>
                <a:lnTo>
                  <a:pt x="5097450" y="10160"/>
                </a:lnTo>
                <a:lnTo>
                  <a:pt x="6446126" y="10160"/>
                </a:lnTo>
                <a:close/>
              </a:path>
              <a:path w="8365490" h="10159">
                <a:moveTo>
                  <a:pt x="8365147" y="0"/>
                </a:moveTo>
                <a:lnTo>
                  <a:pt x="7468756" y="0"/>
                </a:lnTo>
                <a:lnTo>
                  <a:pt x="7468756" y="6350"/>
                </a:lnTo>
                <a:lnTo>
                  <a:pt x="7426325" y="6350"/>
                </a:lnTo>
                <a:lnTo>
                  <a:pt x="7426325" y="10160"/>
                </a:lnTo>
                <a:lnTo>
                  <a:pt x="8339264" y="10160"/>
                </a:lnTo>
                <a:lnTo>
                  <a:pt x="8339264" y="6350"/>
                </a:lnTo>
                <a:lnTo>
                  <a:pt x="8365147" y="6350"/>
                </a:lnTo>
                <a:lnTo>
                  <a:pt x="8365147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0" y="539749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81" y="0"/>
                </a:moveTo>
                <a:lnTo>
                  <a:pt x="0" y="0"/>
                </a:lnTo>
                <a:lnTo>
                  <a:pt x="0" y="10160"/>
                </a:lnTo>
                <a:lnTo>
                  <a:pt x="966393" y="10160"/>
                </a:lnTo>
                <a:lnTo>
                  <a:pt x="997381" y="0"/>
                </a:lnTo>
                <a:close/>
              </a:path>
              <a:path w="8335645" h="10159">
                <a:moveTo>
                  <a:pt x="6520434" y="10160"/>
                </a:moveTo>
                <a:lnTo>
                  <a:pt x="6435509" y="0"/>
                </a:lnTo>
                <a:lnTo>
                  <a:pt x="5086235" y="0"/>
                </a:lnTo>
                <a:lnTo>
                  <a:pt x="5175936" y="10160"/>
                </a:lnTo>
                <a:lnTo>
                  <a:pt x="6520434" y="10160"/>
                </a:lnTo>
                <a:close/>
              </a:path>
              <a:path w="8335645" h="10159">
                <a:moveTo>
                  <a:pt x="8335607" y="0"/>
                </a:moveTo>
                <a:lnTo>
                  <a:pt x="7421016" y="0"/>
                </a:lnTo>
                <a:lnTo>
                  <a:pt x="7336129" y="10160"/>
                </a:lnTo>
                <a:lnTo>
                  <a:pt x="8277085" y="10160"/>
                </a:lnTo>
                <a:lnTo>
                  <a:pt x="833560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0" y="548639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67" y="0"/>
                </a:moveTo>
                <a:lnTo>
                  <a:pt x="0" y="0"/>
                </a:lnTo>
                <a:lnTo>
                  <a:pt x="0" y="10160"/>
                </a:lnTo>
                <a:lnTo>
                  <a:pt x="939279" y="10160"/>
                </a:lnTo>
                <a:lnTo>
                  <a:pt x="970267" y="0"/>
                </a:lnTo>
                <a:close/>
              </a:path>
              <a:path w="8284845" h="10159">
                <a:moveTo>
                  <a:pt x="6597561" y="7620"/>
                </a:moveTo>
                <a:lnTo>
                  <a:pt x="6541668" y="7620"/>
                </a:lnTo>
                <a:lnTo>
                  <a:pt x="6541668" y="0"/>
                </a:lnTo>
                <a:lnTo>
                  <a:pt x="5198364" y="0"/>
                </a:lnTo>
                <a:lnTo>
                  <a:pt x="5198364" y="7620"/>
                </a:lnTo>
                <a:lnTo>
                  <a:pt x="5243220" y="7620"/>
                </a:lnTo>
                <a:lnTo>
                  <a:pt x="5243220" y="10160"/>
                </a:lnTo>
                <a:lnTo>
                  <a:pt x="6597561" y="10160"/>
                </a:lnTo>
                <a:lnTo>
                  <a:pt x="6597561" y="7620"/>
                </a:lnTo>
                <a:close/>
              </a:path>
              <a:path w="8284845" h="10159">
                <a:moveTo>
                  <a:pt x="8284400" y="0"/>
                </a:moveTo>
                <a:lnTo>
                  <a:pt x="7346734" y="0"/>
                </a:lnTo>
                <a:lnTo>
                  <a:pt x="7261860" y="10160"/>
                </a:lnTo>
                <a:lnTo>
                  <a:pt x="8225866" y="10160"/>
                </a:lnTo>
                <a:lnTo>
                  <a:pt x="8284400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0" y="558799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79" y="0"/>
                </a:moveTo>
                <a:lnTo>
                  <a:pt x="0" y="0"/>
                </a:lnTo>
                <a:lnTo>
                  <a:pt x="0" y="8890"/>
                </a:lnTo>
                <a:lnTo>
                  <a:pt x="912164" y="8890"/>
                </a:lnTo>
                <a:lnTo>
                  <a:pt x="939279" y="0"/>
                </a:lnTo>
                <a:close/>
              </a:path>
              <a:path w="8226425" h="8890">
                <a:moveTo>
                  <a:pt x="6789915" y="8890"/>
                </a:moveTo>
                <a:lnTo>
                  <a:pt x="6621602" y="0"/>
                </a:lnTo>
                <a:lnTo>
                  <a:pt x="5254434" y="0"/>
                </a:lnTo>
                <a:lnTo>
                  <a:pt x="5332933" y="8890"/>
                </a:lnTo>
                <a:lnTo>
                  <a:pt x="6789915" y="8890"/>
                </a:lnTo>
                <a:close/>
              </a:path>
              <a:path w="8226425" h="8890">
                <a:moveTo>
                  <a:pt x="8225866" y="0"/>
                </a:moveTo>
                <a:lnTo>
                  <a:pt x="7261860" y="0"/>
                </a:lnTo>
                <a:lnTo>
                  <a:pt x="7085419" y="8890"/>
                </a:lnTo>
                <a:lnTo>
                  <a:pt x="8174647" y="8890"/>
                </a:lnTo>
                <a:lnTo>
                  <a:pt x="8225866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0" y="576579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36" y="0"/>
                </a:moveTo>
                <a:lnTo>
                  <a:pt x="0" y="0"/>
                </a:lnTo>
                <a:lnTo>
                  <a:pt x="0" y="10160"/>
                </a:lnTo>
                <a:lnTo>
                  <a:pt x="861491" y="10160"/>
                </a:lnTo>
                <a:lnTo>
                  <a:pt x="886536" y="0"/>
                </a:lnTo>
                <a:close/>
              </a:path>
              <a:path w="8123555" h="10159">
                <a:moveTo>
                  <a:pt x="8123441" y="0"/>
                </a:moveTo>
                <a:lnTo>
                  <a:pt x="5411419" y="0"/>
                </a:lnTo>
                <a:lnTo>
                  <a:pt x="5501132" y="10160"/>
                </a:lnTo>
                <a:lnTo>
                  <a:pt x="8064906" y="10160"/>
                </a:lnTo>
                <a:lnTo>
                  <a:pt x="8123441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16" y="0"/>
                </a:moveTo>
                <a:lnTo>
                  <a:pt x="0" y="0"/>
                </a:lnTo>
                <a:lnTo>
                  <a:pt x="0" y="10160"/>
                </a:lnTo>
                <a:lnTo>
                  <a:pt x="839558" y="10160"/>
                </a:lnTo>
                <a:lnTo>
                  <a:pt x="864616" y="0"/>
                </a:lnTo>
                <a:close/>
              </a:path>
              <a:path w="8072755" h="10159">
                <a:moveTo>
                  <a:pt x="8072221" y="0"/>
                </a:moveTo>
                <a:lnTo>
                  <a:pt x="5489918" y="0"/>
                </a:lnTo>
                <a:lnTo>
                  <a:pt x="5579630" y="10160"/>
                </a:lnTo>
                <a:lnTo>
                  <a:pt x="8013700" y="10160"/>
                </a:lnTo>
                <a:lnTo>
                  <a:pt x="8072221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0" y="594359"/>
            <a:ext cx="8017509" cy="10160"/>
          </a:xfrm>
          <a:custGeom>
            <a:avLst/>
            <a:gdLst/>
            <a:ahLst/>
            <a:cxnLst/>
            <a:rect l="l" t="t" r="r" b="b"/>
            <a:pathLst>
              <a:path w="8017509" h="10159">
                <a:moveTo>
                  <a:pt x="842695" y="0"/>
                </a:moveTo>
                <a:lnTo>
                  <a:pt x="0" y="0"/>
                </a:lnTo>
                <a:lnTo>
                  <a:pt x="0" y="10160"/>
                </a:lnTo>
                <a:lnTo>
                  <a:pt x="817638" y="10160"/>
                </a:lnTo>
                <a:lnTo>
                  <a:pt x="842695" y="0"/>
                </a:lnTo>
                <a:close/>
              </a:path>
              <a:path w="8017509" h="10159">
                <a:moveTo>
                  <a:pt x="8017357" y="0"/>
                </a:moveTo>
                <a:lnTo>
                  <a:pt x="5574017" y="0"/>
                </a:lnTo>
                <a:lnTo>
                  <a:pt x="5574017" y="1270"/>
                </a:lnTo>
                <a:lnTo>
                  <a:pt x="5618873" y="1270"/>
                </a:lnTo>
                <a:lnTo>
                  <a:pt x="5618873" y="10160"/>
                </a:lnTo>
                <a:lnTo>
                  <a:pt x="7979181" y="10160"/>
                </a:lnTo>
                <a:lnTo>
                  <a:pt x="7979181" y="1270"/>
                </a:lnTo>
                <a:lnTo>
                  <a:pt x="8017357" y="1270"/>
                </a:lnTo>
                <a:lnTo>
                  <a:pt x="8017357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38" y="0"/>
                </a:moveTo>
                <a:lnTo>
                  <a:pt x="0" y="0"/>
                </a:lnTo>
                <a:lnTo>
                  <a:pt x="0" y="8890"/>
                </a:lnTo>
                <a:lnTo>
                  <a:pt x="795718" y="8890"/>
                </a:lnTo>
                <a:lnTo>
                  <a:pt x="817638" y="0"/>
                </a:lnTo>
                <a:close/>
              </a:path>
              <a:path w="7945120" h="8890">
                <a:moveTo>
                  <a:pt x="7944675" y="0"/>
                </a:moveTo>
                <a:lnTo>
                  <a:pt x="5658116" y="0"/>
                </a:lnTo>
                <a:lnTo>
                  <a:pt x="5736615" y="8890"/>
                </a:lnTo>
                <a:lnTo>
                  <a:pt x="7875664" y="8890"/>
                </a:lnTo>
                <a:lnTo>
                  <a:pt x="794467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0" y="613409"/>
            <a:ext cx="7846695" cy="10160"/>
          </a:xfrm>
          <a:custGeom>
            <a:avLst/>
            <a:gdLst/>
            <a:ahLst/>
            <a:cxnLst/>
            <a:rect l="l" t="t" r="r" b="b"/>
            <a:pathLst>
              <a:path w="7846695" h="10159">
                <a:moveTo>
                  <a:pt x="795718" y="0"/>
                </a:moveTo>
                <a:lnTo>
                  <a:pt x="0" y="0"/>
                </a:lnTo>
                <a:lnTo>
                  <a:pt x="0" y="10160"/>
                </a:lnTo>
                <a:lnTo>
                  <a:pt x="770661" y="10160"/>
                </a:lnTo>
                <a:lnTo>
                  <a:pt x="795718" y="0"/>
                </a:lnTo>
                <a:close/>
              </a:path>
              <a:path w="7846695" h="10159">
                <a:moveTo>
                  <a:pt x="7846085" y="0"/>
                </a:moveTo>
                <a:lnTo>
                  <a:pt x="5770257" y="0"/>
                </a:lnTo>
                <a:lnTo>
                  <a:pt x="5770257" y="7620"/>
                </a:lnTo>
                <a:lnTo>
                  <a:pt x="5818263" y="7620"/>
                </a:lnTo>
                <a:lnTo>
                  <a:pt x="5818263" y="10160"/>
                </a:lnTo>
                <a:lnTo>
                  <a:pt x="7806652" y="10160"/>
                </a:lnTo>
                <a:lnTo>
                  <a:pt x="7806652" y="7620"/>
                </a:lnTo>
                <a:lnTo>
                  <a:pt x="7846085" y="7620"/>
                </a:lnTo>
                <a:lnTo>
                  <a:pt x="7846085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0" y="622299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798" y="0"/>
                </a:moveTo>
                <a:lnTo>
                  <a:pt x="0" y="0"/>
                </a:lnTo>
                <a:lnTo>
                  <a:pt x="0" y="10160"/>
                </a:lnTo>
                <a:lnTo>
                  <a:pt x="748741" y="10160"/>
                </a:lnTo>
                <a:lnTo>
                  <a:pt x="773798" y="0"/>
                </a:lnTo>
                <a:close/>
              </a:path>
              <a:path w="7806690" h="10159">
                <a:moveTo>
                  <a:pt x="7806652" y="0"/>
                </a:moveTo>
                <a:lnTo>
                  <a:pt x="5818263" y="0"/>
                </a:lnTo>
                <a:lnTo>
                  <a:pt x="5933237" y="10160"/>
                </a:lnTo>
                <a:lnTo>
                  <a:pt x="7727772" y="10160"/>
                </a:lnTo>
                <a:lnTo>
                  <a:pt x="7806652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0" y="631189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78" y="0"/>
                </a:moveTo>
                <a:lnTo>
                  <a:pt x="0" y="0"/>
                </a:lnTo>
                <a:lnTo>
                  <a:pt x="0" y="10160"/>
                </a:lnTo>
                <a:lnTo>
                  <a:pt x="726821" y="10160"/>
                </a:lnTo>
                <a:lnTo>
                  <a:pt x="751878" y="0"/>
                </a:lnTo>
                <a:close/>
              </a:path>
              <a:path w="7738109" h="10159">
                <a:moveTo>
                  <a:pt x="7737640" y="0"/>
                </a:moveTo>
                <a:lnTo>
                  <a:pt x="5918860" y="0"/>
                </a:lnTo>
                <a:lnTo>
                  <a:pt x="6033833" y="10160"/>
                </a:lnTo>
                <a:lnTo>
                  <a:pt x="7658760" y="10160"/>
                </a:lnTo>
                <a:lnTo>
                  <a:pt x="7737640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0" y="640079"/>
            <a:ext cx="7654290" cy="10160"/>
          </a:xfrm>
          <a:custGeom>
            <a:avLst/>
            <a:gdLst/>
            <a:ahLst/>
            <a:cxnLst/>
            <a:rect l="l" t="t" r="r" b="b"/>
            <a:pathLst>
              <a:path w="7654290" h="10159">
                <a:moveTo>
                  <a:pt x="729957" y="0"/>
                </a:moveTo>
                <a:lnTo>
                  <a:pt x="0" y="0"/>
                </a:lnTo>
                <a:lnTo>
                  <a:pt x="0" y="10160"/>
                </a:lnTo>
                <a:lnTo>
                  <a:pt x="704900" y="10160"/>
                </a:lnTo>
                <a:lnTo>
                  <a:pt x="729957" y="0"/>
                </a:lnTo>
                <a:close/>
              </a:path>
              <a:path w="7654290" h="10159">
                <a:moveTo>
                  <a:pt x="7653833" y="0"/>
                </a:moveTo>
                <a:lnTo>
                  <a:pt x="6041021" y="0"/>
                </a:lnTo>
                <a:lnTo>
                  <a:pt x="6041021" y="3810"/>
                </a:lnTo>
                <a:lnTo>
                  <a:pt x="6098502" y="3810"/>
                </a:lnTo>
                <a:lnTo>
                  <a:pt x="6098502" y="10160"/>
                </a:lnTo>
                <a:lnTo>
                  <a:pt x="7602004" y="10160"/>
                </a:lnTo>
                <a:lnTo>
                  <a:pt x="7602004" y="3810"/>
                </a:lnTo>
                <a:lnTo>
                  <a:pt x="7653833" y="3810"/>
                </a:lnTo>
                <a:lnTo>
                  <a:pt x="7653833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0" y="650239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0" y="0"/>
                </a:moveTo>
                <a:lnTo>
                  <a:pt x="0" y="0"/>
                </a:lnTo>
                <a:lnTo>
                  <a:pt x="0" y="8890"/>
                </a:lnTo>
                <a:lnTo>
                  <a:pt x="682980" y="8890"/>
                </a:lnTo>
                <a:lnTo>
                  <a:pt x="704900" y="0"/>
                </a:lnTo>
                <a:close/>
              </a:path>
              <a:path w="7565390" h="8890">
                <a:moveTo>
                  <a:pt x="7564958" y="0"/>
                </a:moveTo>
                <a:lnTo>
                  <a:pt x="6134430" y="0"/>
                </a:lnTo>
                <a:lnTo>
                  <a:pt x="6235027" y="8890"/>
                </a:lnTo>
                <a:lnTo>
                  <a:pt x="7461250" y="8890"/>
                </a:lnTo>
                <a:lnTo>
                  <a:pt x="7564958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0" y="659129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0" y="0"/>
                </a:moveTo>
                <a:lnTo>
                  <a:pt x="0" y="0"/>
                </a:lnTo>
                <a:lnTo>
                  <a:pt x="0" y="10160"/>
                </a:lnTo>
                <a:lnTo>
                  <a:pt x="657923" y="10160"/>
                </a:lnTo>
                <a:lnTo>
                  <a:pt x="682980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27" y="0"/>
                </a:lnTo>
                <a:lnTo>
                  <a:pt x="6350000" y="10160"/>
                </a:lnTo>
                <a:lnTo>
                  <a:pt x="7342708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0" y="668019"/>
            <a:ext cx="7350125" cy="10160"/>
          </a:xfrm>
          <a:custGeom>
            <a:avLst/>
            <a:gdLst/>
            <a:ahLst/>
            <a:cxnLst/>
            <a:rect l="l" t="t" r="r" b="b"/>
            <a:pathLst>
              <a:path w="7350125" h="10159">
                <a:moveTo>
                  <a:pt x="661060" y="0"/>
                </a:moveTo>
                <a:lnTo>
                  <a:pt x="0" y="0"/>
                </a:lnTo>
                <a:lnTo>
                  <a:pt x="0" y="10160"/>
                </a:lnTo>
                <a:lnTo>
                  <a:pt x="636003" y="10160"/>
                </a:lnTo>
                <a:lnTo>
                  <a:pt x="661060" y="0"/>
                </a:lnTo>
                <a:close/>
              </a:path>
              <a:path w="7350125" h="10159">
                <a:moveTo>
                  <a:pt x="7350125" y="0"/>
                </a:moveTo>
                <a:lnTo>
                  <a:pt x="6342812" y="0"/>
                </a:lnTo>
                <a:lnTo>
                  <a:pt x="6342812" y="1270"/>
                </a:lnTo>
                <a:lnTo>
                  <a:pt x="6452781" y="1270"/>
                </a:lnTo>
                <a:lnTo>
                  <a:pt x="6452781" y="10160"/>
                </a:lnTo>
                <a:lnTo>
                  <a:pt x="7290854" y="10160"/>
                </a:lnTo>
                <a:lnTo>
                  <a:pt x="7290854" y="1270"/>
                </a:lnTo>
                <a:lnTo>
                  <a:pt x="7350125" y="1270"/>
                </a:lnTo>
                <a:lnTo>
                  <a:pt x="7350125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0" y="676909"/>
            <a:ext cx="7246620" cy="10160"/>
          </a:xfrm>
          <a:custGeom>
            <a:avLst/>
            <a:gdLst/>
            <a:ahLst/>
            <a:cxnLst/>
            <a:rect l="l" t="t" r="r" b="b"/>
            <a:pathLst>
              <a:path w="7246620" h="10159">
                <a:moveTo>
                  <a:pt x="628180" y="0"/>
                </a:moveTo>
                <a:lnTo>
                  <a:pt x="0" y="0"/>
                </a:lnTo>
                <a:lnTo>
                  <a:pt x="0" y="8890"/>
                </a:lnTo>
                <a:lnTo>
                  <a:pt x="0" y="10160"/>
                </a:lnTo>
                <a:lnTo>
                  <a:pt x="615937" y="10160"/>
                </a:lnTo>
                <a:lnTo>
                  <a:pt x="615937" y="8890"/>
                </a:lnTo>
                <a:lnTo>
                  <a:pt x="628180" y="8890"/>
                </a:lnTo>
                <a:lnTo>
                  <a:pt x="628180" y="0"/>
                </a:lnTo>
                <a:close/>
              </a:path>
              <a:path w="7246620" h="10159">
                <a:moveTo>
                  <a:pt x="7246404" y="0"/>
                </a:moveTo>
                <a:lnTo>
                  <a:pt x="6540894" y="0"/>
                </a:lnTo>
                <a:lnTo>
                  <a:pt x="6540894" y="1270"/>
                </a:lnTo>
                <a:lnTo>
                  <a:pt x="6658369" y="1270"/>
                </a:lnTo>
                <a:lnTo>
                  <a:pt x="6658369" y="10160"/>
                </a:lnTo>
                <a:lnTo>
                  <a:pt x="7076008" y="10160"/>
                </a:lnTo>
                <a:lnTo>
                  <a:pt x="7076008" y="1270"/>
                </a:lnTo>
                <a:lnTo>
                  <a:pt x="7246404" y="1270"/>
                </a:lnTo>
                <a:lnTo>
                  <a:pt x="7246404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54" y="0"/>
                </a:moveTo>
                <a:lnTo>
                  <a:pt x="0" y="0"/>
                </a:lnTo>
                <a:lnTo>
                  <a:pt x="0" y="8890"/>
                </a:lnTo>
                <a:lnTo>
                  <a:pt x="596785" y="8890"/>
                </a:lnTo>
                <a:lnTo>
                  <a:pt x="614654" y="0"/>
                </a:lnTo>
                <a:close/>
              </a:path>
              <a:path w="6913245" h="8890">
                <a:moveTo>
                  <a:pt x="6913029" y="0"/>
                </a:moveTo>
                <a:lnTo>
                  <a:pt x="6761162" y="0"/>
                </a:lnTo>
                <a:lnTo>
                  <a:pt x="6819900" y="2540"/>
                </a:lnTo>
                <a:lnTo>
                  <a:pt x="6913029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0" y="695959"/>
            <a:ext cx="596900" cy="8890"/>
          </a:xfrm>
          <a:custGeom>
            <a:avLst/>
            <a:gdLst/>
            <a:ahLst/>
            <a:cxnLst/>
            <a:rect l="l" t="t" r="r" b="b"/>
            <a:pathLst>
              <a:path w="596900" h="8890">
                <a:moveTo>
                  <a:pt x="596793" y="0"/>
                </a:moveTo>
                <a:lnTo>
                  <a:pt x="0" y="0"/>
                </a:lnTo>
                <a:lnTo>
                  <a:pt x="0" y="8889"/>
                </a:lnTo>
                <a:lnTo>
                  <a:pt x="578919" y="8889"/>
                </a:lnTo>
                <a:lnTo>
                  <a:pt x="596793" y="0"/>
                </a:lnTo>
                <a:close/>
              </a:path>
            </a:pathLst>
          </a:custGeom>
          <a:solidFill>
            <a:srgbClr val="009E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0" y="704850"/>
            <a:ext cx="579120" cy="10160"/>
          </a:xfrm>
          <a:custGeom>
            <a:avLst/>
            <a:gdLst/>
            <a:ahLst/>
            <a:cxnLst/>
            <a:rect l="l" t="t" r="r" b="b"/>
            <a:pathLst>
              <a:path w="579120" h="10159">
                <a:moveTo>
                  <a:pt x="578919" y="0"/>
                </a:moveTo>
                <a:lnTo>
                  <a:pt x="0" y="0"/>
                </a:lnTo>
                <a:lnTo>
                  <a:pt x="0" y="10160"/>
                </a:lnTo>
                <a:lnTo>
                  <a:pt x="558492" y="10160"/>
                </a:lnTo>
                <a:lnTo>
                  <a:pt x="578919" y="0"/>
                </a:lnTo>
                <a:close/>
              </a:path>
            </a:pathLst>
          </a:custGeom>
          <a:solidFill>
            <a:srgbClr val="009DC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0" y="713740"/>
            <a:ext cx="561340" cy="10160"/>
          </a:xfrm>
          <a:custGeom>
            <a:avLst/>
            <a:gdLst/>
            <a:ahLst/>
            <a:cxnLst/>
            <a:rect l="l" t="t" r="r" b="b"/>
            <a:pathLst>
              <a:path w="561340" h="10159">
                <a:moveTo>
                  <a:pt x="561045" y="0"/>
                </a:moveTo>
                <a:lnTo>
                  <a:pt x="0" y="0"/>
                </a:lnTo>
                <a:lnTo>
                  <a:pt x="0" y="10160"/>
                </a:lnTo>
                <a:lnTo>
                  <a:pt x="540618" y="10160"/>
                </a:lnTo>
                <a:lnTo>
                  <a:pt x="561045" y="0"/>
                </a:lnTo>
                <a:close/>
              </a:path>
            </a:pathLst>
          </a:custGeom>
          <a:solidFill>
            <a:srgbClr val="009CC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0" y="722630"/>
            <a:ext cx="543560" cy="10160"/>
          </a:xfrm>
          <a:custGeom>
            <a:avLst/>
            <a:gdLst/>
            <a:ahLst/>
            <a:cxnLst/>
            <a:rect l="l" t="t" r="r" b="b"/>
            <a:pathLst>
              <a:path w="543560" h="10159">
                <a:moveTo>
                  <a:pt x="543172" y="0"/>
                </a:moveTo>
                <a:lnTo>
                  <a:pt x="0" y="0"/>
                </a:lnTo>
                <a:lnTo>
                  <a:pt x="0" y="10160"/>
                </a:lnTo>
                <a:lnTo>
                  <a:pt x="522745" y="10160"/>
                </a:lnTo>
                <a:lnTo>
                  <a:pt x="543172" y="0"/>
                </a:lnTo>
                <a:close/>
              </a:path>
            </a:pathLst>
          </a:custGeom>
          <a:solidFill>
            <a:srgbClr val="009BC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0" y="732790"/>
            <a:ext cx="523240" cy="8890"/>
          </a:xfrm>
          <a:custGeom>
            <a:avLst/>
            <a:gdLst/>
            <a:ahLst/>
            <a:cxnLst/>
            <a:rect l="l" t="t" r="r" b="b"/>
            <a:pathLst>
              <a:path w="523240" h="8890">
                <a:moveTo>
                  <a:pt x="522745" y="0"/>
                </a:moveTo>
                <a:lnTo>
                  <a:pt x="0" y="0"/>
                </a:lnTo>
                <a:lnTo>
                  <a:pt x="0" y="8889"/>
                </a:lnTo>
                <a:lnTo>
                  <a:pt x="504871" y="8889"/>
                </a:lnTo>
                <a:lnTo>
                  <a:pt x="522745" y="0"/>
                </a:lnTo>
                <a:close/>
              </a:path>
            </a:pathLst>
          </a:custGeom>
          <a:solidFill>
            <a:srgbClr val="009AC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0" y="741679"/>
            <a:ext cx="505459" cy="19050"/>
          </a:xfrm>
          <a:custGeom>
            <a:avLst/>
            <a:gdLst/>
            <a:ahLst/>
            <a:cxnLst/>
            <a:rect l="l" t="t" r="r" b="b"/>
            <a:pathLst>
              <a:path w="505459" h="19050">
                <a:moveTo>
                  <a:pt x="504863" y="0"/>
                </a:moveTo>
                <a:lnTo>
                  <a:pt x="0" y="0"/>
                </a:lnTo>
                <a:lnTo>
                  <a:pt x="0" y="8890"/>
                </a:lnTo>
                <a:lnTo>
                  <a:pt x="0" y="19050"/>
                </a:lnTo>
                <a:lnTo>
                  <a:pt x="466559" y="19050"/>
                </a:lnTo>
                <a:lnTo>
                  <a:pt x="486994" y="8890"/>
                </a:lnTo>
                <a:lnTo>
                  <a:pt x="504863" y="0"/>
                </a:lnTo>
                <a:close/>
              </a:path>
            </a:pathLst>
          </a:custGeom>
          <a:solidFill>
            <a:srgbClr val="0099C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0" y="759459"/>
            <a:ext cx="469265" cy="10160"/>
          </a:xfrm>
          <a:custGeom>
            <a:avLst/>
            <a:gdLst/>
            <a:ahLst/>
            <a:cxnLst/>
            <a:rect l="l" t="t" r="r" b="b"/>
            <a:pathLst>
              <a:path w="469265" h="10159">
                <a:moveTo>
                  <a:pt x="469124" y="0"/>
                </a:moveTo>
                <a:lnTo>
                  <a:pt x="0" y="0"/>
                </a:lnTo>
                <a:lnTo>
                  <a:pt x="0" y="10160"/>
                </a:lnTo>
                <a:lnTo>
                  <a:pt x="448697" y="10160"/>
                </a:lnTo>
                <a:lnTo>
                  <a:pt x="469124" y="0"/>
                </a:lnTo>
                <a:close/>
              </a:path>
            </a:pathLst>
          </a:custGeom>
          <a:solidFill>
            <a:srgbClr val="0097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0" y="768350"/>
            <a:ext cx="451484" cy="10160"/>
          </a:xfrm>
          <a:custGeom>
            <a:avLst/>
            <a:gdLst/>
            <a:ahLst/>
            <a:cxnLst/>
            <a:rect l="l" t="t" r="r" b="b"/>
            <a:pathLst>
              <a:path w="451484" h="10159">
                <a:moveTo>
                  <a:pt x="451251" y="0"/>
                </a:moveTo>
                <a:lnTo>
                  <a:pt x="0" y="0"/>
                </a:lnTo>
                <a:lnTo>
                  <a:pt x="0" y="10160"/>
                </a:lnTo>
                <a:lnTo>
                  <a:pt x="430824" y="10160"/>
                </a:lnTo>
                <a:lnTo>
                  <a:pt x="451251" y="0"/>
                </a:lnTo>
                <a:close/>
              </a:path>
            </a:pathLst>
          </a:custGeom>
          <a:solidFill>
            <a:srgbClr val="0096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0" y="778509"/>
            <a:ext cx="431165" cy="8890"/>
          </a:xfrm>
          <a:custGeom>
            <a:avLst/>
            <a:gdLst/>
            <a:ahLst/>
            <a:cxnLst/>
            <a:rect l="l" t="t" r="r" b="b"/>
            <a:pathLst>
              <a:path w="431165" h="8890">
                <a:moveTo>
                  <a:pt x="430824" y="0"/>
                </a:moveTo>
                <a:lnTo>
                  <a:pt x="0" y="0"/>
                </a:lnTo>
                <a:lnTo>
                  <a:pt x="0" y="8889"/>
                </a:lnTo>
                <a:lnTo>
                  <a:pt x="412950" y="8889"/>
                </a:lnTo>
                <a:lnTo>
                  <a:pt x="430824" y="0"/>
                </a:lnTo>
                <a:close/>
              </a:path>
            </a:pathLst>
          </a:custGeom>
          <a:solidFill>
            <a:srgbClr val="0095C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0" y="787400"/>
            <a:ext cx="413384" cy="10160"/>
          </a:xfrm>
          <a:custGeom>
            <a:avLst/>
            <a:gdLst/>
            <a:ahLst/>
            <a:cxnLst/>
            <a:rect l="l" t="t" r="r" b="b"/>
            <a:pathLst>
              <a:path w="413384" h="10159">
                <a:moveTo>
                  <a:pt x="412950" y="0"/>
                </a:moveTo>
                <a:lnTo>
                  <a:pt x="0" y="0"/>
                </a:lnTo>
                <a:lnTo>
                  <a:pt x="0" y="10160"/>
                </a:lnTo>
                <a:lnTo>
                  <a:pt x="392523" y="10160"/>
                </a:lnTo>
                <a:lnTo>
                  <a:pt x="412950" y="0"/>
                </a:lnTo>
                <a:close/>
              </a:path>
            </a:pathLst>
          </a:custGeom>
          <a:solidFill>
            <a:srgbClr val="0094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0" y="796290"/>
            <a:ext cx="395605" cy="10160"/>
          </a:xfrm>
          <a:custGeom>
            <a:avLst/>
            <a:gdLst/>
            <a:ahLst/>
            <a:cxnLst/>
            <a:rect l="l" t="t" r="r" b="b"/>
            <a:pathLst>
              <a:path w="395605" h="10159">
                <a:moveTo>
                  <a:pt x="395076" y="0"/>
                </a:moveTo>
                <a:lnTo>
                  <a:pt x="0" y="0"/>
                </a:lnTo>
                <a:lnTo>
                  <a:pt x="0" y="10160"/>
                </a:lnTo>
                <a:lnTo>
                  <a:pt x="374650" y="10160"/>
                </a:lnTo>
                <a:lnTo>
                  <a:pt x="395076" y="0"/>
                </a:lnTo>
                <a:close/>
              </a:path>
            </a:pathLst>
          </a:custGeom>
          <a:solidFill>
            <a:srgbClr val="0093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0" y="805179"/>
            <a:ext cx="375920" cy="10160"/>
          </a:xfrm>
          <a:custGeom>
            <a:avLst/>
            <a:gdLst/>
            <a:ahLst/>
            <a:cxnLst/>
            <a:rect l="l" t="t" r="r" b="b"/>
            <a:pathLst>
              <a:path w="375920" h="10159">
                <a:moveTo>
                  <a:pt x="375920" y="0"/>
                </a:moveTo>
                <a:lnTo>
                  <a:pt x="0" y="0"/>
                </a:lnTo>
                <a:lnTo>
                  <a:pt x="0" y="1270"/>
                </a:lnTo>
                <a:lnTo>
                  <a:pt x="0" y="10160"/>
                </a:lnTo>
                <a:lnTo>
                  <a:pt x="366801" y="10160"/>
                </a:lnTo>
                <a:lnTo>
                  <a:pt x="366801" y="1270"/>
                </a:lnTo>
                <a:lnTo>
                  <a:pt x="375920" y="1270"/>
                </a:lnTo>
                <a:lnTo>
                  <a:pt x="375920" y="0"/>
                </a:lnTo>
                <a:close/>
              </a:path>
            </a:pathLst>
          </a:custGeom>
          <a:solidFill>
            <a:srgbClr val="0092B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0" y="814069"/>
            <a:ext cx="361315" cy="10160"/>
          </a:xfrm>
          <a:custGeom>
            <a:avLst/>
            <a:gdLst/>
            <a:ahLst/>
            <a:cxnLst/>
            <a:rect l="l" t="t" r="r" b="b"/>
            <a:pathLst>
              <a:path w="361315" h="10159">
                <a:moveTo>
                  <a:pt x="361212" y="0"/>
                </a:moveTo>
                <a:lnTo>
                  <a:pt x="0" y="0"/>
                </a:lnTo>
                <a:lnTo>
                  <a:pt x="0" y="10159"/>
                </a:lnTo>
                <a:lnTo>
                  <a:pt x="343296" y="10159"/>
                </a:lnTo>
                <a:lnTo>
                  <a:pt x="361212" y="0"/>
                </a:lnTo>
                <a:close/>
              </a:path>
            </a:pathLst>
          </a:custGeom>
          <a:solidFill>
            <a:srgbClr val="0091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0" y="824230"/>
            <a:ext cx="343535" cy="8890"/>
          </a:xfrm>
          <a:custGeom>
            <a:avLst/>
            <a:gdLst/>
            <a:ahLst/>
            <a:cxnLst/>
            <a:rect l="l" t="t" r="r" b="b"/>
            <a:pathLst>
              <a:path w="343535" h="8890">
                <a:moveTo>
                  <a:pt x="343296" y="0"/>
                </a:moveTo>
                <a:lnTo>
                  <a:pt x="0" y="0"/>
                </a:lnTo>
                <a:lnTo>
                  <a:pt x="0" y="8890"/>
                </a:lnTo>
                <a:lnTo>
                  <a:pt x="327619" y="8890"/>
                </a:lnTo>
                <a:lnTo>
                  <a:pt x="343296" y="0"/>
                </a:lnTo>
                <a:close/>
              </a:path>
            </a:pathLst>
          </a:custGeom>
          <a:solidFill>
            <a:srgbClr val="0090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0" y="833119"/>
            <a:ext cx="327660" cy="10160"/>
          </a:xfrm>
          <a:custGeom>
            <a:avLst/>
            <a:gdLst/>
            <a:ahLst/>
            <a:cxnLst/>
            <a:rect l="l" t="t" r="r" b="b"/>
            <a:pathLst>
              <a:path w="327660" h="10159">
                <a:moveTo>
                  <a:pt x="327619" y="0"/>
                </a:moveTo>
                <a:lnTo>
                  <a:pt x="0" y="0"/>
                </a:lnTo>
                <a:lnTo>
                  <a:pt x="0" y="10159"/>
                </a:lnTo>
                <a:lnTo>
                  <a:pt x="309702" y="10159"/>
                </a:lnTo>
                <a:lnTo>
                  <a:pt x="327619" y="0"/>
                </a:lnTo>
                <a:close/>
              </a:path>
            </a:pathLst>
          </a:custGeom>
          <a:solidFill>
            <a:srgbClr val="008FB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0" y="842010"/>
            <a:ext cx="312420" cy="10160"/>
          </a:xfrm>
          <a:custGeom>
            <a:avLst/>
            <a:gdLst/>
            <a:ahLst/>
            <a:cxnLst/>
            <a:rect l="l" t="t" r="r" b="b"/>
            <a:pathLst>
              <a:path w="312420" h="10159">
                <a:moveTo>
                  <a:pt x="311942" y="0"/>
                </a:moveTo>
                <a:lnTo>
                  <a:pt x="0" y="0"/>
                </a:lnTo>
                <a:lnTo>
                  <a:pt x="0" y="10160"/>
                </a:lnTo>
                <a:lnTo>
                  <a:pt x="294025" y="10160"/>
                </a:lnTo>
                <a:lnTo>
                  <a:pt x="311942" y="0"/>
                </a:lnTo>
                <a:close/>
              </a:path>
            </a:pathLst>
          </a:custGeom>
          <a:solidFill>
            <a:srgbClr val="008E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0" y="850900"/>
            <a:ext cx="296545" cy="10160"/>
          </a:xfrm>
          <a:custGeom>
            <a:avLst/>
            <a:gdLst/>
            <a:ahLst/>
            <a:cxnLst/>
            <a:rect l="l" t="t" r="r" b="b"/>
            <a:pathLst>
              <a:path w="296545" h="10159">
                <a:moveTo>
                  <a:pt x="296265" y="0"/>
                </a:moveTo>
                <a:lnTo>
                  <a:pt x="0" y="0"/>
                </a:lnTo>
                <a:lnTo>
                  <a:pt x="0" y="10160"/>
                </a:lnTo>
                <a:lnTo>
                  <a:pt x="278348" y="10160"/>
                </a:lnTo>
                <a:lnTo>
                  <a:pt x="296265" y="0"/>
                </a:lnTo>
                <a:close/>
              </a:path>
            </a:pathLst>
          </a:custGeom>
          <a:solidFill>
            <a:srgbClr val="008D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0" y="859789"/>
            <a:ext cx="280670" cy="10160"/>
          </a:xfrm>
          <a:custGeom>
            <a:avLst/>
            <a:gdLst/>
            <a:ahLst/>
            <a:cxnLst/>
            <a:rect l="l" t="t" r="r" b="b"/>
            <a:pathLst>
              <a:path w="280670" h="10159">
                <a:moveTo>
                  <a:pt x="280588" y="0"/>
                </a:moveTo>
                <a:lnTo>
                  <a:pt x="0" y="0"/>
                </a:lnTo>
                <a:lnTo>
                  <a:pt x="0" y="10160"/>
                </a:lnTo>
                <a:lnTo>
                  <a:pt x="262671" y="10160"/>
                </a:lnTo>
                <a:lnTo>
                  <a:pt x="280588" y="0"/>
                </a:lnTo>
                <a:close/>
              </a:path>
            </a:pathLst>
          </a:custGeom>
          <a:solidFill>
            <a:srgbClr val="008C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0" y="869950"/>
            <a:ext cx="262890" cy="8890"/>
          </a:xfrm>
          <a:custGeom>
            <a:avLst/>
            <a:gdLst/>
            <a:ahLst/>
            <a:cxnLst/>
            <a:rect l="l" t="t" r="r" b="b"/>
            <a:pathLst>
              <a:path w="262890" h="8890">
                <a:moveTo>
                  <a:pt x="262671" y="0"/>
                </a:moveTo>
                <a:lnTo>
                  <a:pt x="0" y="0"/>
                </a:lnTo>
                <a:lnTo>
                  <a:pt x="0" y="8889"/>
                </a:lnTo>
                <a:lnTo>
                  <a:pt x="246994" y="8889"/>
                </a:lnTo>
                <a:lnTo>
                  <a:pt x="262671" y="0"/>
                </a:lnTo>
                <a:close/>
              </a:path>
            </a:pathLst>
          </a:custGeom>
          <a:solidFill>
            <a:srgbClr val="008B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4403318" y="0"/>
            <a:ext cx="4740910" cy="17780"/>
          </a:xfrm>
          <a:custGeom>
            <a:avLst/>
            <a:gdLst/>
            <a:ahLst/>
            <a:cxnLst/>
            <a:rect l="l" t="t" r="r" b="b"/>
            <a:pathLst>
              <a:path w="4740909" h="17780">
                <a:moveTo>
                  <a:pt x="4740681" y="0"/>
                </a:moveTo>
                <a:lnTo>
                  <a:pt x="0" y="0"/>
                </a:lnTo>
                <a:lnTo>
                  <a:pt x="14541" y="5080"/>
                </a:lnTo>
                <a:lnTo>
                  <a:pt x="50914" y="17780"/>
                </a:lnTo>
                <a:lnTo>
                  <a:pt x="4740681" y="17780"/>
                </a:lnTo>
                <a:lnTo>
                  <a:pt x="4740681" y="5080"/>
                </a:lnTo>
                <a:lnTo>
                  <a:pt x="4740681" y="3810"/>
                </a:lnTo>
                <a:lnTo>
                  <a:pt x="4740681" y="0"/>
                </a:lnTo>
                <a:close/>
              </a:path>
            </a:pathLst>
          </a:custGeom>
          <a:solidFill>
            <a:srgbClr val="009A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4450599" y="16509"/>
            <a:ext cx="4693920" cy="13970"/>
          </a:xfrm>
          <a:custGeom>
            <a:avLst/>
            <a:gdLst/>
            <a:ahLst/>
            <a:cxnLst/>
            <a:rect l="l" t="t" r="r" b="b"/>
            <a:pathLst>
              <a:path w="4693920" h="13970">
                <a:moveTo>
                  <a:pt x="4693400" y="0"/>
                </a:moveTo>
                <a:lnTo>
                  <a:pt x="0" y="0"/>
                </a:lnTo>
                <a:lnTo>
                  <a:pt x="40005" y="13970"/>
                </a:lnTo>
                <a:lnTo>
                  <a:pt x="4693400" y="13970"/>
                </a:lnTo>
                <a:lnTo>
                  <a:pt x="4693400" y="0"/>
                </a:lnTo>
                <a:close/>
              </a:path>
            </a:pathLst>
          </a:custGeom>
          <a:solidFill>
            <a:srgbClr val="009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4490604" y="30480"/>
            <a:ext cx="4653915" cy="13970"/>
          </a:xfrm>
          <a:custGeom>
            <a:avLst/>
            <a:gdLst/>
            <a:ahLst/>
            <a:cxnLst/>
            <a:rect l="l" t="t" r="r" b="b"/>
            <a:pathLst>
              <a:path w="4653915" h="13970">
                <a:moveTo>
                  <a:pt x="4653395" y="0"/>
                </a:moveTo>
                <a:lnTo>
                  <a:pt x="0" y="0"/>
                </a:lnTo>
                <a:lnTo>
                  <a:pt x="40005" y="13970"/>
                </a:lnTo>
                <a:lnTo>
                  <a:pt x="4653395" y="13970"/>
                </a:lnTo>
                <a:lnTo>
                  <a:pt x="4653395" y="0"/>
                </a:lnTo>
                <a:close/>
              </a:path>
            </a:pathLst>
          </a:custGeom>
          <a:solidFill>
            <a:srgbClr val="009B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4526972" y="43180"/>
            <a:ext cx="4617085" cy="13970"/>
          </a:xfrm>
          <a:custGeom>
            <a:avLst/>
            <a:gdLst/>
            <a:ahLst/>
            <a:cxnLst/>
            <a:rect l="l" t="t" r="r" b="b"/>
            <a:pathLst>
              <a:path w="4617084" h="13969">
                <a:moveTo>
                  <a:pt x="4617027" y="0"/>
                </a:moveTo>
                <a:lnTo>
                  <a:pt x="0" y="0"/>
                </a:lnTo>
                <a:lnTo>
                  <a:pt x="14547" y="5079"/>
                </a:lnTo>
                <a:lnTo>
                  <a:pt x="43798" y="13970"/>
                </a:lnTo>
                <a:lnTo>
                  <a:pt x="4617027" y="13970"/>
                </a:lnTo>
                <a:lnTo>
                  <a:pt x="4617027" y="0"/>
                </a:lnTo>
                <a:close/>
              </a:path>
            </a:pathLst>
          </a:custGeom>
          <a:solidFill>
            <a:srgbClr val="009B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4566592" y="55880"/>
            <a:ext cx="4577715" cy="13970"/>
          </a:xfrm>
          <a:custGeom>
            <a:avLst/>
            <a:gdLst/>
            <a:ahLst/>
            <a:cxnLst/>
            <a:rect l="l" t="t" r="r" b="b"/>
            <a:pathLst>
              <a:path w="4577715" h="13969">
                <a:moveTo>
                  <a:pt x="4577407" y="0"/>
                </a:moveTo>
                <a:lnTo>
                  <a:pt x="0" y="0"/>
                </a:lnTo>
                <a:lnTo>
                  <a:pt x="45965" y="13970"/>
                </a:lnTo>
                <a:lnTo>
                  <a:pt x="4577407" y="13970"/>
                </a:lnTo>
                <a:lnTo>
                  <a:pt x="4577407" y="0"/>
                </a:lnTo>
                <a:close/>
              </a:path>
            </a:pathLst>
          </a:custGeom>
          <a:solidFill>
            <a:srgbClr val="009B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4608379" y="68580"/>
            <a:ext cx="4535805" cy="13970"/>
          </a:xfrm>
          <a:custGeom>
            <a:avLst/>
            <a:gdLst/>
            <a:ahLst/>
            <a:cxnLst/>
            <a:rect l="l" t="t" r="r" b="b"/>
            <a:pathLst>
              <a:path w="4535805" h="13969">
                <a:moveTo>
                  <a:pt x="4535620" y="0"/>
                </a:moveTo>
                <a:lnTo>
                  <a:pt x="0" y="0"/>
                </a:lnTo>
                <a:lnTo>
                  <a:pt x="45965" y="13970"/>
                </a:lnTo>
                <a:lnTo>
                  <a:pt x="4535620" y="13970"/>
                </a:lnTo>
                <a:lnTo>
                  <a:pt x="4535620" y="0"/>
                </a:lnTo>
                <a:close/>
              </a:path>
            </a:pathLst>
          </a:custGeom>
          <a:solidFill>
            <a:srgbClr val="009C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4650166" y="81280"/>
            <a:ext cx="4493895" cy="13970"/>
          </a:xfrm>
          <a:custGeom>
            <a:avLst/>
            <a:gdLst/>
            <a:ahLst/>
            <a:cxnLst/>
            <a:rect l="l" t="t" r="r" b="b"/>
            <a:pathLst>
              <a:path w="4493895" h="13969">
                <a:moveTo>
                  <a:pt x="4493833" y="0"/>
                </a:moveTo>
                <a:lnTo>
                  <a:pt x="0" y="0"/>
                </a:lnTo>
                <a:lnTo>
                  <a:pt x="45965" y="13970"/>
                </a:lnTo>
                <a:lnTo>
                  <a:pt x="4493833" y="13970"/>
                </a:lnTo>
                <a:lnTo>
                  <a:pt x="4493833" y="0"/>
                </a:lnTo>
                <a:close/>
              </a:path>
            </a:pathLst>
          </a:custGeom>
          <a:solidFill>
            <a:srgbClr val="009C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4696132" y="95250"/>
            <a:ext cx="4448175" cy="13970"/>
          </a:xfrm>
          <a:custGeom>
            <a:avLst/>
            <a:gdLst/>
            <a:ahLst/>
            <a:cxnLst/>
            <a:rect l="l" t="t" r="r" b="b"/>
            <a:pathLst>
              <a:path w="4448175" h="13969">
                <a:moveTo>
                  <a:pt x="4447867" y="0"/>
                </a:moveTo>
                <a:lnTo>
                  <a:pt x="0" y="0"/>
                </a:lnTo>
                <a:lnTo>
                  <a:pt x="45965" y="13970"/>
                </a:lnTo>
                <a:lnTo>
                  <a:pt x="4447867" y="13970"/>
                </a:lnTo>
                <a:lnTo>
                  <a:pt x="4447867" y="0"/>
                </a:lnTo>
                <a:close/>
              </a:path>
            </a:pathLst>
          </a:custGeom>
          <a:solidFill>
            <a:srgbClr val="009D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4737919" y="107950"/>
            <a:ext cx="4406265" cy="13970"/>
          </a:xfrm>
          <a:custGeom>
            <a:avLst/>
            <a:gdLst/>
            <a:ahLst/>
            <a:cxnLst/>
            <a:rect l="l" t="t" r="r" b="b"/>
            <a:pathLst>
              <a:path w="4406265" h="13969">
                <a:moveTo>
                  <a:pt x="4406080" y="0"/>
                </a:moveTo>
                <a:lnTo>
                  <a:pt x="0" y="0"/>
                </a:lnTo>
                <a:lnTo>
                  <a:pt x="45965" y="13970"/>
                </a:lnTo>
                <a:lnTo>
                  <a:pt x="4406080" y="13970"/>
                </a:lnTo>
                <a:lnTo>
                  <a:pt x="4406080" y="0"/>
                </a:lnTo>
                <a:close/>
              </a:path>
            </a:pathLst>
          </a:custGeom>
          <a:solidFill>
            <a:srgbClr val="009D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4779706" y="120650"/>
            <a:ext cx="4364355" cy="13970"/>
          </a:xfrm>
          <a:custGeom>
            <a:avLst/>
            <a:gdLst/>
            <a:ahLst/>
            <a:cxnLst/>
            <a:rect l="l" t="t" r="r" b="b"/>
            <a:pathLst>
              <a:path w="4364355" h="13969">
                <a:moveTo>
                  <a:pt x="4364293" y="0"/>
                </a:moveTo>
                <a:lnTo>
                  <a:pt x="0" y="0"/>
                </a:lnTo>
                <a:lnTo>
                  <a:pt x="20893" y="6350"/>
                </a:lnTo>
                <a:lnTo>
                  <a:pt x="48423" y="13970"/>
                </a:lnTo>
                <a:lnTo>
                  <a:pt x="4364293" y="13970"/>
                </a:lnTo>
                <a:lnTo>
                  <a:pt x="4364293" y="0"/>
                </a:lnTo>
                <a:close/>
              </a:path>
            </a:pathLst>
          </a:custGeom>
          <a:solidFill>
            <a:srgbClr val="009D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4823542" y="133350"/>
            <a:ext cx="4320540" cy="13970"/>
          </a:xfrm>
          <a:custGeom>
            <a:avLst/>
            <a:gdLst/>
            <a:ahLst/>
            <a:cxnLst/>
            <a:rect l="l" t="t" r="r" b="b"/>
            <a:pathLst>
              <a:path w="4320540" h="13969">
                <a:moveTo>
                  <a:pt x="4320458" y="0"/>
                </a:moveTo>
                <a:lnTo>
                  <a:pt x="0" y="0"/>
                </a:lnTo>
                <a:lnTo>
                  <a:pt x="50472" y="13970"/>
                </a:lnTo>
                <a:lnTo>
                  <a:pt x="4320458" y="13970"/>
                </a:lnTo>
                <a:lnTo>
                  <a:pt x="4320458" y="0"/>
                </a:lnTo>
                <a:close/>
              </a:path>
            </a:pathLst>
          </a:custGeom>
          <a:solidFill>
            <a:srgbClr val="009E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4869425" y="146050"/>
            <a:ext cx="4274820" cy="13970"/>
          </a:xfrm>
          <a:custGeom>
            <a:avLst/>
            <a:gdLst/>
            <a:ahLst/>
            <a:cxnLst/>
            <a:rect l="l" t="t" r="r" b="b"/>
            <a:pathLst>
              <a:path w="4274820" h="13969">
                <a:moveTo>
                  <a:pt x="4274574" y="0"/>
                </a:moveTo>
                <a:lnTo>
                  <a:pt x="0" y="0"/>
                </a:lnTo>
                <a:lnTo>
                  <a:pt x="50472" y="13970"/>
                </a:lnTo>
                <a:lnTo>
                  <a:pt x="4274574" y="13970"/>
                </a:lnTo>
                <a:lnTo>
                  <a:pt x="4274574" y="0"/>
                </a:lnTo>
                <a:close/>
              </a:path>
            </a:pathLst>
          </a:custGeom>
          <a:solidFill>
            <a:srgbClr val="009E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4919898" y="160020"/>
            <a:ext cx="4224655" cy="13970"/>
          </a:xfrm>
          <a:custGeom>
            <a:avLst/>
            <a:gdLst/>
            <a:ahLst/>
            <a:cxnLst/>
            <a:rect l="l" t="t" r="r" b="b"/>
            <a:pathLst>
              <a:path w="4224655" h="13969">
                <a:moveTo>
                  <a:pt x="4224101" y="0"/>
                </a:moveTo>
                <a:lnTo>
                  <a:pt x="0" y="0"/>
                </a:lnTo>
                <a:lnTo>
                  <a:pt x="50472" y="13970"/>
                </a:lnTo>
                <a:lnTo>
                  <a:pt x="4224101" y="13970"/>
                </a:lnTo>
                <a:lnTo>
                  <a:pt x="4224101" y="0"/>
                </a:lnTo>
                <a:close/>
              </a:path>
            </a:pathLst>
          </a:custGeom>
          <a:solidFill>
            <a:srgbClr val="009E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4965781" y="172720"/>
            <a:ext cx="4178300" cy="13970"/>
          </a:xfrm>
          <a:custGeom>
            <a:avLst/>
            <a:gdLst/>
            <a:ahLst/>
            <a:cxnLst/>
            <a:rect l="l" t="t" r="r" b="b"/>
            <a:pathLst>
              <a:path w="4178300" h="13969">
                <a:moveTo>
                  <a:pt x="4178218" y="0"/>
                </a:moveTo>
                <a:lnTo>
                  <a:pt x="0" y="0"/>
                </a:lnTo>
                <a:lnTo>
                  <a:pt x="50472" y="13970"/>
                </a:lnTo>
                <a:lnTo>
                  <a:pt x="4178218" y="13970"/>
                </a:lnTo>
                <a:lnTo>
                  <a:pt x="4178218" y="0"/>
                </a:lnTo>
                <a:close/>
              </a:path>
            </a:pathLst>
          </a:custGeom>
          <a:solidFill>
            <a:srgbClr val="009F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5011665" y="185420"/>
            <a:ext cx="4132579" cy="13970"/>
          </a:xfrm>
          <a:custGeom>
            <a:avLst/>
            <a:gdLst/>
            <a:ahLst/>
            <a:cxnLst/>
            <a:rect l="l" t="t" r="r" b="b"/>
            <a:pathLst>
              <a:path w="4132579" h="13969">
                <a:moveTo>
                  <a:pt x="4132334" y="0"/>
                </a:moveTo>
                <a:lnTo>
                  <a:pt x="0" y="0"/>
                </a:lnTo>
                <a:lnTo>
                  <a:pt x="50472" y="13970"/>
                </a:lnTo>
                <a:lnTo>
                  <a:pt x="4101085" y="13970"/>
                </a:lnTo>
                <a:lnTo>
                  <a:pt x="4132334" y="5079"/>
                </a:lnTo>
                <a:lnTo>
                  <a:pt x="4132334" y="0"/>
                </a:lnTo>
                <a:close/>
              </a:path>
            </a:pathLst>
          </a:custGeom>
          <a:solidFill>
            <a:srgbClr val="009F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5057549" y="198120"/>
            <a:ext cx="4060190" cy="13970"/>
          </a:xfrm>
          <a:custGeom>
            <a:avLst/>
            <a:gdLst/>
            <a:ahLst/>
            <a:cxnLst/>
            <a:rect l="l" t="t" r="r" b="b"/>
            <a:pathLst>
              <a:path w="4060190" h="13970">
                <a:moveTo>
                  <a:pt x="4059666" y="0"/>
                </a:moveTo>
                <a:lnTo>
                  <a:pt x="0" y="0"/>
                </a:lnTo>
                <a:lnTo>
                  <a:pt x="50472" y="13970"/>
                </a:lnTo>
                <a:lnTo>
                  <a:pt x="4010561" y="13970"/>
                </a:lnTo>
                <a:lnTo>
                  <a:pt x="4059666" y="0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5103433" y="210820"/>
            <a:ext cx="3969385" cy="13970"/>
          </a:xfrm>
          <a:custGeom>
            <a:avLst/>
            <a:gdLst/>
            <a:ahLst/>
            <a:cxnLst/>
            <a:rect l="l" t="t" r="r" b="b"/>
            <a:pathLst>
              <a:path w="3969384" h="13970">
                <a:moveTo>
                  <a:pt x="3969141" y="0"/>
                </a:moveTo>
                <a:lnTo>
                  <a:pt x="0" y="0"/>
                </a:lnTo>
                <a:lnTo>
                  <a:pt x="50472" y="13970"/>
                </a:lnTo>
                <a:lnTo>
                  <a:pt x="3920037" y="13970"/>
                </a:lnTo>
                <a:lnTo>
                  <a:pt x="3969141" y="0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5153905" y="224790"/>
            <a:ext cx="3869690" cy="13970"/>
          </a:xfrm>
          <a:custGeom>
            <a:avLst/>
            <a:gdLst/>
            <a:ahLst/>
            <a:cxnLst/>
            <a:rect l="l" t="t" r="r" b="b"/>
            <a:pathLst>
              <a:path w="3869690" h="13970">
                <a:moveTo>
                  <a:pt x="3869564" y="0"/>
                </a:moveTo>
                <a:lnTo>
                  <a:pt x="0" y="0"/>
                </a:lnTo>
                <a:lnTo>
                  <a:pt x="50472" y="13969"/>
                </a:lnTo>
                <a:lnTo>
                  <a:pt x="3820460" y="13969"/>
                </a:lnTo>
                <a:lnTo>
                  <a:pt x="3869564" y="0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5199789" y="237490"/>
            <a:ext cx="3779520" cy="13970"/>
          </a:xfrm>
          <a:custGeom>
            <a:avLst/>
            <a:gdLst/>
            <a:ahLst/>
            <a:cxnLst/>
            <a:rect l="l" t="t" r="r" b="b"/>
            <a:pathLst>
              <a:path w="3779520" h="13970">
                <a:moveTo>
                  <a:pt x="3779040" y="0"/>
                </a:moveTo>
                <a:lnTo>
                  <a:pt x="0" y="0"/>
                </a:lnTo>
                <a:lnTo>
                  <a:pt x="50472" y="13969"/>
                </a:lnTo>
                <a:lnTo>
                  <a:pt x="3729935" y="13969"/>
                </a:lnTo>
                <a:lnTo>
                  <a:pt x="3779040" y="0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5245673" y="250190"/>
            <a:ext cx="3688715" cy="13970"/>
          </a:xfrm>
          <a:custGeom>
            <a:avLst/>
            <a:gdLst/>
            <a:ahLst/>
            <a:cxnLst/>
            <a:rect l="l" t="t" r="r" b="b"/>
            <a:pathLst>
              <a:path w="3688715" h="13970">
                <a:moveTo>
                  <a:pt x="3688516" y="0"/>
                </a:moveTo>
                <a:lnTo>
                  <a:pt x="0" y="0"/>
                </a:lnTo>
                <a:lnTo>
                  <a:pt x="50472" y="13969"/>
                </a:lnTo>
                <a:lnTo>
                  <a:pt x="3639411" y="13969"/>
                </a:lnTo>
                <a:lnTo>
                  <a:pt x="3688516" y="0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5291557" y="262890"/>
            <a:ext cx="3598545" cy="13970"/>
          </a:xfrm>
          <a:custGeom>
            <a:avLst/>
            <a:gdLst/>
            <a:ahLst/>
            <a:cxnLst/>
            <a:rect l="l" t="t" r="r" b="b"/>
            <a:pathLst>
              <a:path w="3598545" h="13970">
                <a:moveTo>
                  <a:pt x="3597991" y="0"/>
                </a:moveTo>
                <a:lnTo>
                  <a:pt x="0" y="0"/>
                </a:lnTo>
                <a:lnTo>
                  <a:pt x="50472" y="13969"/>
                </a:lnTo>
                <a:lnTo>
                  <a:pt x="3548887" y="13969"/>
                </a:lnTo>
                <a:lnTo>
                  <a:pt x="3597991" y="0"/>
                </a:lnTo>
                <a:close/>
              </a:path>
            </a:pathLst>
          </a:custGeom>
          <a:solidFill>
            <a:srgbClr val="00A1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5337441" y="275590"/>
            <a:ext cx="3507740" cy="13970"/>
          </a:xfrm>
          <a:custGeom>
            <a:avLst/>
            <a:gdLst/>
            <a:ahLst/>
            <a:cxnLst/>
            <a:rect l="l" t="t" r="r" b="b"/>
            <a:pathLst>
              <a:path w="3507740" h="13970">
                <a:moveTo>
                  <a:pt x="3507467" y="0"/>
                </a:moveTo>
                <a:lnTo>
                  <a:pt x="0" y="0"/>
                </a:lnTo>
                <a:lnTo>
                  <a:pt x="50472" y="13969"/>
                </a:lnTo>
                <a:lnTo>
                  <a:pt x="3458362" y="13969"/>
                </a:lnTo>
                <a:lnTo>
                  <a:pt x="3507467" y="0"/>
                </a:lnTo>
                <a:close/>
              </a:path>
            </a:pathLst>
          </a:custGeom>
          <a:solidFill>
            <a:srgbClr val="00A2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5387913" y="289559"/>
            <a:ext cx="3408045" cy="13970"/>
          </a:xfrm>
          <a:custGeom>
            <a:avLst/>
            <a:gdLst/>
            <a:ahLst/>
            <a:cxnLst/>
            <a:rect l="l" t="t" r="r" b="b"/>
            <a:pathLst>
              <a:path w="3408045" h="13970">
                <a:moveTo>
                  <a:pt x="3407890" y="0"/>
                </a:moveTo>
                <a:lnTo>
                  <a:pt x="0" y="0"/>
                </a:lnTo>
                <a:lnTo>
                  <a:pt x="50472" y="13970"/>
                </a:lnTo>
                <a:lnTo>
                  <a:pt x="3358786" y="13970"/>
                </a:lnTo>
                <a:lnTo>
                  <a:pt x="3407890" y="0"/>
                </a:lnTo>
                <a:close/>
              </a:path>
            </a:pathLst>
          </a:custGeom>
          <a:solidFill>
            <a:srgbClr val="00A2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5433797" y="302259"/>
            <a:ext cx="3317875" cy="13970"/>
          </a:xfrm>
          <a:custGeom>
            <a:avLst/>
            <a:gdLst/>
            <a:ahLst/>
            <a:cxnLst/>
            <a:rect l="l" t="t" r="r" b="b"/>
            <a:pathLst>
              <a:path w="3317875" h="13970">
                <a:moveTo>
                  <a:pt x="3317366" y="0"/>
                </a:moveTo>
                <a:lnTo>
                  <a:pt x="0" y="0"/>
                </a:lnTo>
                <a:lnTo>
                  <a:pt x="50472" y="13970"/>
                </a:lnTo>
                <a:lnTo>
                  <a:pt x="3268261" y="13970"/>
                </a:lnTo>
                <a:lnTo>
                  <a:pt x="3317366" y="0"/>
                </a:lnTo>
                <a:close/>
              </a:path>
            </a:pathLst>
          </a:custGeom>
          <a:solidFill>
            <a:srgbClr val="00A3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5479669" y="314959"/>
            <a:ext cx="3227070" cy="26670"/>
          </a:xfrm>
          <a:custGeom>
            <a:avLst/>
            <a:gdLst/>
            <a:ahLst/>
            <a:cxnLst/>
            <a:rect l="l" t="t" r="r" b="b"/>
            <a:pathLst>
              <a:path w="3227070" h="26670">
                <a:moveTo>
                  <a:pt x="3226854" y="0"/>
                </a:moveTo>
                <a:lnTo>
                  <a:pt x="0" y="0"/>
                </a:lnTo>
                <a:lnTo>
                  <a:pt x="32131" y="8890"/>
                </a:lnTo>
                <a:lnTo>
                  <a:pt x="49161" y="12700"/>
                </a:lnTo>
                <a:lnTo>
                  <a:pt x="54838" y="13970"/>
                </a:lnTo>
                <a:lnTo>
                  <a:pt x="111633" y="26670"/>
                </a:lnTo>
                <a:lnTo>
                  <a:pt x="3133102" y="26670"/>
                </a:lnTo>
                <a:lnTo>
                  <a:pt x="3177743" y="13970"/>
                </a:lnTo>
                <a:lnTo>
                  <a:pt x="3182213" y="12700"/>
                </a:lnTo>
                <a:lnTo>
                  <a:pt x="3226854" y="0"/>
                </a:lnTo>
                <a:close/>
              </a:path>
            </a:pathLst>
          </a:custGeom>
          <a:solidFill>
            <a:srgbClr val="00A3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5585629" y="340359"/>
            <a:ext cx="3032125" cy="13970"/>
          </a:xfrm>
          <a:custGeom>
            <a:avLst/>
            <a:gdLst/>
            <a:ahLst/>
            <a:cxnLst/>
            <a:rect l="l" t="t" r="r" b="b"/>
            <a:pathLst>
              <a:path w="3032125" h="13970">
                <a:moveTo>
                  <a:pt x="3031612" y="0"/>
                </a:moveTo>
                <a:lnTo>
                  <a:pt x="0" y="0"/>
                </a:lnTo>
                <a:lnTo>
                  <a:pt x="62471" y="13970"/>
                </a:lnTo>
                <a:lnTo>
                  <a:pt x="2982507" y="13970"/>
                </a:lnTo>
                <a:lnTo>
                  <a:pt x="3031612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5648101" y="354329"/>
            <a:ext cx="2920365" cy="13970"/>
          </a:xfrm>
          <a:custGeom>
            <a:avLst/>
            <a:gdLst/>
            <a:ahLst/>
            <a:cxnLst/>
            <a:rect l="l" t="t" r="r" b="b"/>
            <a:pathLst>
              <a:path w="2920365" h="13970">
                <a:moveTo>
                  <a:pt x="2920036" y="0"/>
                </a:moveTo>
                <a:lnTo>
                  <a:pt x="0" y="0"/>
                </a:lnTo>
                <a:lnTo>
                  <a:pt x="62471" y="13970"/>
                </a:lnTo>
                <a:lnTo>
                  <a:pt x="2870931" y="13970"/>
                </a:lnTo>
                <a:lnTo>
                  <a:pt x="2920036" y="0"/>
                </a:lnTo>
                <a:close/>
              </a:path>
            </a:pathLst>
          </a:custGeom>
          <a:solidFill>
            <a:srgbClr val="00A4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5704893" y="367029"/>
            <a:ext cx="2818765" cy="13970"/>
          </a:xfrm>
          <a:custGeom>
            <a:avLst/>
            <a:gdLst/>
            <a:ahLst/>
            <a:cxnLst/>
            <a:rect l="l" t="t" r="r" b="b"/>
            <a:pathLst>
              <a:path w="2818765" h="13970">
                <a:moveTo>
                  <a:pt x="2818603" y="0"/>
                </a:moveTo>
                <a:lnTo>
                  <a:pt x="0" y="0"/>
                </a:lnTo>
                <a:lnTo>
                  <a:pt x="62471" y="13970"/>
                </a:lnTo>
                <a:lnTo>
                  <a:pt x="2769498" y="13970"/>
                </a:lnTo>
                <a:lnTo>
                  <a:pt x="2818603" y="0"/>
                </a:lnTo>
                <a:close/>
              </a:path>
            </a:pathLst>
          </a:custGeom>
          <a:solidFill>
            <a:srgbClr val="00A4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5761685" y="379729"/>
            <a:ext cx="2717165" cy="13970"/>
          </a:xfrm>
          <a:custGeom>
            <a:avLst/>
            <a:gdLst/>
            <a:ahLst/>
            <a:cxnLst/>
            <a:rect l="l" t="t" r="r" b="b"/>
            <a:pathLst>
              <a:path w="2717165" h="13970">
                <a:moveTo>
                  <a:pt x="2717170" y="0"/>
                </a:moveTo>
                <a:lnTo>
                  <a:pt x="0" y="0"/>
                </a:lnTo>
                <a:lnTo>
                  <a:pt x="62471" y="13970"/>
                </a:lnTo>
                <a:lnTo>
                  <a:pt x="2668066" y="13970"/>
                </a:lnTo>
                <a:lnTo>
                  <a:pt x="2717170" y="0"/>
                </a:lnTo>
                <a:close/>
              </a:path>
            </a:pathLst>
          </a:custGeom>
          <a:solidFill>
            <a:srgbClr val="00A5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5818478" y="392429"/>
            <a:ext cx="2616200" cy="13970"/>
          </a:xfrm>
          <a:custGeom>
            <a:avLst/>
            <a:gdLst/>
            <a:ahLst/>
            <a:cxnLst/>
            <a:rect l="l" t="t" r="r" b="b"/>
            <a:pathLst>
              <a:path w="2616200" h="13970">
                <a:moveTo>
                  <a:pt x="2615737" y="0"/>
                </a:moveTo>
                <a:lnTo>
                  <a:pt x="0" y="0"/>
                </a:lnTo>
                <a:lnTo>
                  <a:pt x="62471" y="13970"/>
                </a:lnTo>
                <a:lnTo>
                  <a:pt x="2566633" y="13970"/>
                </a:lnTo>
                <a:lnTo>
                  <a:pt x="2615737" y="0"/>
                </a:lnTo>
                <a:close/>
              </a:path>
            </a:pathLst>
          </a:custGeom>
          <a:solidFill>
            <a:srgbClr val="00A5C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5875270" y="405129"/>
            <a:ext cx="2514600" cy="15240"/>
          </a:xfrm>
          <a:custGeom>
            <a:avLst/>
            <a:gdLst/>
            <a:ahLst/>
            <a:cxnLst/>
            <a:rect l="l" t="t" r="r" b="b"/>
            <a:pathLst>
              <a:path w="2514600" h="15240">
                <a:moveTo>
                  <a:pt x="2514305" y="0"/>
                </a:moveTo>
                <a:lnTo>
                  <a:pt x="0" y="0"/>
                </a:lnTo>
                <a:lnTo>
                  <a:pt x="68150" y="15240"/>
                </a:lnTo>
                <a:lnTo>
                  <a:pt x="2460736" y="15240"/>
                </a:lnTo>
                <a:lnTo>
                  <a:pt x="2514305" y="0"/>
                </a:lnTo>
                <a:close/>
              </a:path>
            </a:pathLst>
          </a:custGeom>
          <a:solidFill>
            <a:srgbClr val="00A6C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g object 144"/>
          <p:cNvSpPr/>
          <p:nvPr/>
        </p:nvSpPr>
        <p:spPr>
          <a:xfrm>
            <a:off x="5937741" y="419100"/>
            <a:ext cx="2402840" cy="13970"/>
          </a:xfrm>
          <a:custGeom>
            <a:avLst/>
            <a:gdLst/>
            <a:ahLst/>
            <a:cxnLst/>
            <a:rect l="l" t="t" r="r" b="b"/>
            <a:pathLst>
              <a:path w="2402840" h="13970">
                <a:moveTo>
                  <a:pt x="2402729" y="0"/>
                </a:moveTo>
                <a:lnTo>
                  <a:pt x="0" y="0"/>
                </a:lnTo>
                <a:lnTo>
                  <a:pt x="62471" y="13970"/>
                </a:lnTo>
                <a:lnTo>
                  <a:pt x="2353624" y="13970"/>
                </a:lnTo>
                <a:lnTo>
                  <a:pt x="2402729" y="0"/>
                </a:lnTo>
                <a:close/>
              </a:path>
            </a:pathLst>
          </a:custGeom>
          <a:solidFill>
            <a:srgbClr val="00A6C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g object 145"/>
          <p:cNvSpPr/>
          <p:nvPr/>
        </p:nvSpPr>
        <p:spPr>
          <a:xfrm>
            <a:off x="5994534" y="431800"/>
            <a:ext cx="2301875" cy="13970"/>
          </a:xfrm>
          <a:custGeom>
            <a:avLst/>
            <a:gdLst/>
            <a:ahLst/>
            <a:cxnLst/>
            <a:rect l="l" t="t" r="r" b="b"/>
            <a:pathLst>
              <a:path w="2301875" h="13970">
                <a:moveTo>
                  <a:pt x="2301296" y="0"/>
                </a:moveTo>
                <a:lnTo>
                  <a:pt x="0" y="0"/>
                </a:lnTo>
                <a:lnTo>
                  <a:pt x="62471" y="13970"/>
                </a:lnTo>
                <a:lnTo>
                  <a:pt x="2250916" y="13970"/>
                </a:lnTo>
                <a:lnTo>
                  <a:pt x="2256655" y="12700"/>
                </a:lnTo>
                <a:lnTo>
                  <a:pt x="2301296" y="0"/>
                </a:lnTo>
                <a:close/>
              </a:path>
            </a:pathLst>
          </a:custGeom>
          <a:solidFill>
            <a:srgbClr val="00A6C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g object 146"/>
          <p:cNvSpPr/>
          <p:nvPr/>
        </p:nvSpPr>
        <p:spPr>
          <a:xfrm>
            <a:off x="6051326" y="444500"/>
            <a:ext cx="2200275" cy="13970"/>
          </a:xfrm>
          <a:custGeom>
            <a:avLst/>
            <a:gdLst/>
            <a:ahLst/>
            <a:cxnLst/>
            <a:rect l="l" t="t" r="r" b="b"/>
            <a:pathLst>
              <a:path w="2200275" h="13970">
                <a:moveTo>
                  <a:pt x="2199863" y="0"/>
                </a:moveTo>
                <a:lnTo>
                  <a:pt x="0" y="0"/>
                </a:lnTo>
                <a:lnTo>
                  <a:pt x="62471" y="13970"/>
                </a:lnTo>
                <a:lnTo>
                  <a:pt x="2136729" y="13970"/>
                </a:lnTo>
                <a:lnTo>
                  <a:pt x="2199863" y="0"/>
                </a:lnTo>
                <a:close/>
              </a:path>
            </a:pathLst>
          </a:custGeom>
          <a:solidFill>
            <a:srgbClr val="00A7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g object 147"/>
          <p:cNvSpPr/>
          <p:nvPr/>
        </p:nvSpPr>
        <p:spPr>
          <a:xfrm>
            <a:off x="6108118" y="457200"/>
            <a:ext cx="2085975" cy="13970"/>
          </a:xfrm>
          <a:custGeom>
            <a:avLst/>
            <a:gdLst/>
            <a:ahLst/>
            <a:cxnLst/>
            <a:rect l="l" t="t" r="r" b="b"/>
            <a:pathLst>
              <a:path w="2085975" h="13970">
                <a:moveTo>
                  <a:pt x="2085677" y="0"/>
                </a:moveTo>
                <a:lnTo>
                  <a:pt x="0" y="0"/>
                </a:lnTo>
                <a:lnTo>
                  <a:pt x="62471" y="13970"/>
                </a:lnTo>
                <a:lnTo>
                  <a:pt x="2022543" y="13970"/>
                </a:lnTo>
                <a:lnTo>
                  <a:pt x="2085677" y="0"/>
                </a:lnTo>
                <a:close/>
              </a:path>
            </a:pathLst>
          </a:custGeom>
          <a:solidFill>
            <a:srgbClr val="00A7C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g object 148"/>
          <p:cNvSpPr/>
          <p:nvPr/>
        </p:nvSpPr>
        <p:spPr>
          <a:xfrm>
            <a:off x="6164910" y="469900"/>
            <a:ext cx="1971675" cy="15240"/>
          </a:xfrm>
          <a:custGeom>
            <a:avLst/>
            <a:gdLst/>
            <a:ahLst/>
            <a:cxnLst/>
            <a:rect l="l" t="t" r="r" b="b"/>
            <a:pathLst>
              <a:path w="1971675" h="15240">
                <a:moveTo>
                  <a:pt x="1971490" y="0"/>
                </a:moveTo>
                <a:lnTo>
                  <a:pt x="0" y="0"/>
                </a:lnTo>
                <a:lnTo>
                  <a:pt x="68150" y="15239"/>
                </a:lnTo>
                <a:lnTo>
                  <a:pt x="1902617" y="15239"/>
                </a:lnTo>
                <a:lnTo>
                  <a:pt x="1971490" y="0"/>
                </a:lnTo>
                <a:close/>
              </a:path>
            </a:pathLst>
          </a:custGeom>
          <a:solidFill>
            <a:srgbClr val="00A7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6227382" y="483869"/>
            <a:ext cx="1845945" cy="13970"/>
          </a:xfrm>
          <a:custGeom>
            <a:avLst/>
            <a:gdLst/>
            <a:ahLst/>
            <a:cxnLst/>
            <a:rect l="l" t="t" r="r" b="b"/>
            <a:pathLst>
              <a:path w="1845945" h="13970">
                <a:moveTo>
                  <a:pt x="1845885" y="0"/>
                </a:moveTo>
                <a:lnTo>
                  <a:pt x="0" y="0"/>
                </a:lnTo>
                <a:lnTo>
                  <a:pt x="62471" y="13969"/>
                </a:lnTo>
                <a:lnTo>
                  <a:pt x="1782751" y="13969"/>
                </a:lnTo>
                <a:lnTo>
                  <a:pt x="1845885" y="0"/>
                </a:lnTo>
                <a:close/>
              </a:path>
            </a:pathLst>
          </a:custGeom>
          <a:solidFill>
            <a:srgbClr val="00A8B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6284174" y="496569"/>
            <a:ext cx="1732280" cy="13970"/>
          </a:xfrm>
          <a:custGeom>
            <a:avLst/>
            <a:gdLst/>
            <a:ahLst/>
            <a:cxnLst/>
            <a:rect l="l" t="t" r="r" b="b"/>
            <a:pathLst>
              <a:path w="1732279" h="13970">
                <a:moveTo>
                  <a:pt x="1731699" y="0"/>
                </a:moveTo>
                <a:lnTo>
                  <a:pt x="0" y="0"/>
                </a:lnTo>
                <a:lnTo>
                  <a:pt x="34075" y="7619"/>
                </a:lnTo>
                <a:lnTo>
                  <a:pt x="72823" y="13969"/>
                </a:lnTo>
                <a:lnTo>
                  <a:pt x="1668565" y="13969"/>
                </a:lnTo>
                <a:lnTo>
                  <a:pt x="1731699" y="0"/>
                </a:lnTo>
                <a:close/>
              </a:path>
            </a:pathLst>
          </a:custGeom>
          <a:solidFill>
            <a:srgbClr val="00A8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g object 151"/>
          <p:cNvSpPr/>
          <p:nvPr/>
        </p:nvSpPr>
        <p:spPr>
          <a:xfrm>
            <a:off x="6349248" y="509269"/>
            <a:ext cx="1609725" cy="13970"/>
          </a:xfrm>
          <a:custGeom>
            <a:avLst/>
            <a:gdLst/>
            <a:ahLst/>
            <a:cxnLst/>
            <a:rect l="l" t="t" r="r" b="b"/>
            <a:pathLst>
              <a:path w="1609725" h="13970">
                <a:moveTo>
                  <a:pt x="1609231" y="0"/>
                </a:moveTo>
                <a:lnTo>
                  <a:pt x="0" y="0"/>
                </a:lnTo>
                <a:lnTo>
                  <a:pt x="85245" y="13969"/>
                </a:lnTo>
                <a:lnTo>
                  <a:pt x="1528530" y="13969"/>
                </a:lnTo>
                <a:lnTo>
                  <a:pt x="1603491" y="1269"/>
                </a:lnTo>
                <a:lnTo>
                  <a:pt x="1609231" y="0"/>
                </a:lnTo>
                <a:close/>
              </a:path>
            </a:pathLst>
          </a:custGeom>
          <a:solidFill>
            <a:srgbClr val="00A9B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g object 152"/>
          <p:cNvSpPr/>
          <p:nvPr/>
        </p:nvSpPr>
        <p:spPr>
          <a:xfrm>
            <a:off x="6426744" y="521969"/>
            <a:ext cx="1458595" cy="13970"/>
          </a:xfrm>
          <a:custGeom>
            <a:avLst/>
            <a:gdLst/>
            <a:ahLst/>
            <a:cxnLst/>
            <a:rect l="l" t="t" r="r" b="b"/>
            <a:pathLst>
              <a:path w="1458595" h="13970">
                <a:moveTo>
                  <a:pt x="1458530" y="0"/>
                </a:moveTo>
                <a:lnTo>
                  <a:pt x="0" y="0"/>
                </a:lnTo>
                <a:lnTo>
                  <a:pt x="85245" y="13969"/>
                </a:lnTo>
                <a:lnTo>
                  <a:pt x="1376073" y="13969"/>
                </a:lnTo>
                <a:lnTo>
                  <a:pt x="1458530" y="0"/>
                </a:lnTo>
                <a:close/>
              </a:path>
            </a:pathLst>
          </a:custGeom>
          <a:solidFill>
            <a:srgbClr val="00A9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g object 153"/>
          <p:cNvSpPr/>
          <p:nvPr/>
        </p:nvSpPr>
        <p:spPr>
          <a:xfrm>
            <a:off x="6511990" y="535940"/>
            <a:ext cx="1290955" cy="13970"/>
          </a:xfrm>
          <a:custGeom>
            <a:avLst/>
            <a:gdLst/>
            <a:ahLst/>
            <a:cxnLst/>
            <a:rect l="l" t="t" r="r" b="b"/>
            <a:pathLst>
              <a:path w="1290954" h="13970">
                <a:moveTo>
                  <a:pt x="1290828" y="0"/>
                </a:moveTo>
                <a:lnTo>
                  <a:pt x="0" y="0"/>
                </a:lnTo>
                <a:lnTo>
                  <a:pt x="85245" y="13970"/>
                </a:lnTo>
                <a:lnTo>
                  <a:pt x="1208371" y="13970"/>
                </a:lnTo>
                <a:lnTo>
                  <a:pt x="1290828" y="0"/>
                </a:lnTo>
                <a:close/>
              </a:path>
            </a:pathLst>
          </a:custGeom>
          <a:solidFill>
            <a:srgbClr val="00A9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g object 154"/>
          <p:cNvSpPr/>
          <p:nvPr/>
        </p:nvSpPr>
        <p:spPr>
          <a:xfrm>
            <a:off x="6589485" y="548640"/>
            <a:ext cx="1138555" cy="13970"/>
          </a:xfrm>
          <a:custGeom>
            <a:avLst/>
            <a:gdLst/>
            <a:ahLst/>
            <a:cxnLst/>
            <a:rect l="l" t="t" r="r" b="b"/>
            <a:pathLst>
              <a:path w="1138554" h="13970">
                <a:moveTo>
                  <a:pt x="1138371" y="0"/>
                </a:moveTo>
                <a:lnTo>
                  <a:pt x="0" y="0"/>
                </a:lnTo>
                <a:lnTo>
                  <a:pt x="85245" y="13970"/>
                </a:lnTo>
                <a:lnTo>
                  <a:pt x="1055914" y="13970"/>
                </a:lnTo>
                <a:lnTo>
                  <a:pt x="1138371" y="0"/>
                </a:lnTo>
                <a:close/>
              </a:path>
            </a:pathLst>
          </a:custGeom>
          <a:solidFill>
            <a:srgbClr val="00AAB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g object 155"/>
          <p:cNvSpPr/>
          <p:nvPr/>
        </p:nvSpPr>
        <p:spPr>
          <a:xfrm>
            <a:off x="6666981" y="561340"/>
            <a:ext cx="986155" cy="13970"/>
          </a:xfrm>
          <a:custGeom>
            <a:avLst/>
            <a:gdLst/>
            <a:ahLst/>
            <a:cxnLst/>
            <a:rect l="l" t="t" r="r" b="b"/>
            <a:pathLst>
              <a:path w="986154" h="13970">
                <a:moveTo>
                  <a:pt x="985914" y="0"/>
                </a:moveTo>
                <a:lnTo>
                  <a:pt x="0" y="0"/>
                </a:lnTo>
                <a:lnTo>
                  <a:pt x="30998" y="5080"/>
                </a:lnTo>
                <a:lnTo>
                  <a:pt x="127306" y="13970"/>
                </a:lnTo>
                <a:lnTo>
                  <a:pt x="853450" y="13970"/>
                </a:lnTo>
                <a:lnTo>
                  <a:pt x="978418" y="1270"/>
                </a:lnTo>
                <a:lnTo>
                  <a:pt x="985914" y="0"/>
                </a:lnTo>
                <a:close/>
              </a:path>
            </a:pathLst>
          </a:custGeom>
          <a:solidFill>
            <a:srgbClr val="00AAB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g object 156"/>
          <p:cNvSpPr/>
          <p:nvPr/>
        </p:nvSpPr>
        <p:spPr>
          <a:xfrm>
            <a:off x="6780530" y="574040"/>
            <a:ext cx="752475" cy="13970"/>
          </a:xfrm>
          <a:custGeom>
            <a:avLst/>
            <a:gdLst/>
            <a:ahLst/>
            <a:cxnLst/>
            <a:rect l="l" t="t" r="r" b="b"/>
            <a:pathLst>
              <a:path w="752475" h="13970">
                <a:moveTo>
                  <a:pt x="752398" y="0"/>
                </a:moveTo>
                <a:lnTo>
                  <a:pt x="0" y="0"/>
                </a:lnTo>
                <a:lnTo>
                  <a:pt x="151341" y="13970"/>
                </a:lnTo>
                <a:lnTo>
                  <a:pt x="614934" y="13970"/>
                </a:lnTo>
                <a:lnTo>
                  <a:pt x="752398" y="0"/>
                </a:lnTo>
                <a:close/>
              </a:path>
            </a:pathLst>
          </a:custGeom>
          <a:solidFill>
            <a:srgbClr val="00AAB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g object 157"/>
          <p:cNvSpPr/>
          <p:nvPr/>
        </p:nvSpPr>
        <p:spPr>
          <a:xfrm>
            <a:off x="6959384" y="586739"/>
            <a:ext cx="411480" cy="12700"/>
          </a:xfrm>
          <a:custGeom>
            <a:avLst/>
            <a:gdLst/>
            <a:ahLst/>
            <a:cxnLst/>
            <a:rect l="l" t="t" r="r" b="b"/>
            <a:pathLst>
              <a:path w="411479" h="12700">
                <a:moveTo>
                  <a:pt x="411086" y="0"/>
                </a:moveTo>
                <a:lnTo>
                  <a:pt x="0" y="0"/>
                </a:lnTo>
                <a:lnTo>
                  <a:pt x="0" y="7620"/>
                </a:lnTo>
                <a:lnTo>
                  <a:pt x="55029" y="7620"/>
                </a:lnTo>
                <a:lnTo>
                  <a:pt x="55029" y="10160"/>
                </a:lnTo>
                <a:lnTo>
                  <a:pt x="144360" y="10160"/>
                </a:lnTo>
                <a:lnTo>
                  <a:pt x="144360" y="12700"/>
                </a:lnTo>
                <a:lnTo>
                  <a:pt x="258330" y="12700"/>
                </a:lnTo>
                <a:lnTo>
                  <a:pt x="258330" y="10160"/>
                </a:lnTo>
                <a:lnTo>
                  <a:pt x="335178" y="10160"/>
                </a:lnTo>
                <a:lnTo>
                  <a:pt x="335178" y="7620"/>
                </a:lnTo>
                <a:lnTo>
                  <a:pt x="411086" y="7620"/>
                </a:lnTo>
                <a:lnTo>
                  <a:pt x="411086" y="0"/>
                </a:lnTo>
                <a:close/>
              </a:path>
            </a:pathLst>
          </a:custGeom>
          <a:solidFill>
            <a:srgbClr val="00ABB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g object 158"/>
          <p:cNvSpPr/>
          <p:nvPr/>
        </p:nvSpPr>
        <p:spPr>
          <a:xfrm>
            <a:off x="3810" y="203200"/>
            <a:ext cx="9133840" cy="647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g object 159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g object 160"/>
          <p:cNvSpPr/>
          <p:nvPr/>
        </p:nvSpPr>
        <p:spPr>
          <a:xfrm>
            <a:off x="0" y="741679"/>
            <a:ext cx="505459" cy="19050"/>
          </a:xfrm>
          <a:custGeom>
            <a:avLst/>
            <a:gdLst/>
            <a:ahLst/>
            <a:cxnLst/>
            <a:rect l="l" t="t" r="r" b="b"/>
            <a:pathLst>
              <a:path w="505459" h="19050">
                <a:moveTo>
                  <a:pt x="504863" y="0"/>
                </a:moveTo>
                <a:lnTo>
                  <a:pt x="0" y="0"/>
                </a:lnTo>
                <a:lnTo>
                  <a:pt x="0" y="8890"/>
                </a:lnTo>
                <a:lnTo>
                  <a:pt x="0" y="19050"/>
                </a:lnTo>
                <a:lnTo>
                  <a:pt x="466559" y="19050"/>
                </a:lnTo>
                <a:lnTo>
                  <a:pt x="486994" y="8890"/>
                </a:lnTo>
                <a:lnTo>
                  <a:pt x="504863" y="0"/>
                </a:lnTo>
                <a:close/>
              </a:path>
            </a:pathLst>
          </a:custGeom>
          <a:solidFill>
            <a:srgbClr val="0099C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g object 161"/>
          <p:cNvSpPr/>
          <p:nvPr/>
        </p:nvSpPr>
        <p:spPr>
          <a:xfrm>
            <a:off x="0" y="759460"/>
            <a:ext cx="469265" cy="10160"/>
          </a:xfrm>
          <a:custGeom>
            <a:avLst/>
            <a:gdLst/>
            <a:ahLst/>
            <a:cxnLst/>
            <a:rect l="l" t="t" r="r" b="b"/>
            <a:pathLst>
              <a:path w="469265" h="10159">
                <a:moveTo>
                  <a:pt x="469124" y="0"/>
                </a:moveTo>
                <a:lnTo>
                  <a:pt x="0" y="0"/>
                </a:lnTo>
                <a:lnTo>
                  <a:pt x="0" y="10160"/>
                </a:lnTo>
                <a:lnTo>
                  <a:pt x="448697" y="10160"/>
                </a:lnTo>
                <a:lnTo>
                  <a:pt x="469124" y="0"/>
                </a:lnTo>
                <a:close/>
              </a:path>
            </a:pathLst>
          </a:custGeom>
          <a:solidFill>
            <a:srgbClr val="0097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g object 162"/>
          <p:cNvSpPr/>
          <p:nvPr/>
        </p:nvSpPr>
        <p:spPr>
          <a:xfrm>
            <a:off x="0" y="768350"/>
            <a:ext cx="451484" cy="10160"/>
          </a:xfrm>
          <a:custGeom>
            <a:avLst/>
            <a:gdLst/>
            <a:ahLst/>
            <a:cxnLst/>
            <a:rect l="l" t="t" r="r" b="b"/>
            <a:pathLst>
              <a:path w="451484" h="10159">
                <a:moveTo>
                  <a:pt x="451251" y="0"/>
                </a:moveTo>
                <a:lnTo>
                  <a:pt x="0" y="0"/>
                </a:lnTo>
                <a:lnTo>
                  <a:pt x="0" y="10160"/>
                </a:lnTo>
                <a:lnTo>
                  <a:pt x="430824" y="10160"/>
                </a:lnTo>
                <a:lnTo>
                  <a:pt x="451251" y="0"/>
                </a:lnTo>
                <a:close/>
              </a:path>
            </a:pathLst>
          </a:custGeom>
          <a:solidFill>
            <a:srgbClr val="0096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g object 163"/>
          <p:cNvSpPr/>
          <p:nvPr/>
        </p:nvSpPr>
        <p:spPr>
          <a:xfrm>
            <a:off x="0" y="778510"/>
            <a:ext cx="431165" cy="8890"/>
          </a:xfrm>
          <a:custGeom>
            <a:avLst/>
            <a:gdLst/>
            <a:ahLst/>
            <a:cxnLst/>
            <a:rect l="l" t="t" r="r" b="b"/>
            <a:pathLst>
              <a:path w="431165" h="8890">
                <a:moveTo>
                  <a:pt x="430824" y="0"/>
                </a:moveTo>
                <a:lnTo>
                  <a:pt x="0" y="0"/>
                </a:lnTo>
                <a:lnTo>
                  <a:pt x="0" y="8889"/>
                </a:lnTo>
                <a:lnTo>
                  <a:pt x="412950" y="8889"/>
                </a:lnTo>
                <a:lnTo>
                  <a:pt x="430824" y="0"/>
                </a:lnTo>
                <a:close/>
              </a:path>
            </a:pathLst>
          </a:custGeom>
          <a:solidFill>
            <a:srgbClr val="0095C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g object 164"/>
          <p:cNvSpPr/>
          <p:nvPr/>
        </p:nvSpPr>
        <p:spPr>
          <a:xfrm>
            <a:off x="0" y="787400"/>
            <a:ext cx="413384" cy="10160"/>
          </a:xfrm>
          <a:custGeom>
            <a:avLst/>
            <a:gdLst/>
            <a:ahLst/>
            <a:cxnLst/>
            <a:rect l="l" t="t" r="r" b="b"/>
            <a:pathLst>
              <a:path w="413384" h="10159">
                <a:moveTo>
                  <a:pt x="412950" y="0"/>
                </a:moveTo>
                <a:lnTo>
                  <a:pt x="0" y="0"/>
                </a:lnTo>
                <a:lnTo>
                  <a:pt x="0" y="10160"/>
                </a:lnTo>
                <a:lnTo>
                  <a:pt x="392523" y="10160"/>
                </a:lnTo>
                <a:lnTo>
                  <a:pt x="412950" y="0"/>
                </a:lnTo>
                <a:close/>
              </a:path>
            </a:pathLst>
          </a:custGeom>
          <a:solidFill>
            <a:srgbClr val="0094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g object 165"/>
          <p:cNvSpPr/>
          <p:nvPr/>
        </p:nvSpPr>
        <p:spPr>
          <a:xfrm>
            <a:off x="0" y="796290"/>
            <a:ext cx="395605" cy="10160"/>
          </a:xfrm>
          <a:custGeom>
            <a:avLst/>
            <a:gdLst/>
            <a:ahLst/>
            <a:cxnLst/>
            <a:rect l="l" t="t" r="r" b="b"/>
            <a:pathLst>
              <a:path w="395605" h="10159">
                <a:moveTo>
                  <a:pt x="395076" y="0"/>
                </a:moveTo>
                <a:lnTo>
                  <a:pt x="0" y="0"/>
                </a:lnTo>
                <a:lnTo>
                  <a:pt x="0" y="10160"/>
                </a:lnTo>
                <a:lnTo>
                  <a:pt x="374650" y="10160"/>
                </a:lnTo>
                <a:lnTo>
                  <a:pt x="395076" y="0"/>
                </a:lnTo>
                <a:close/>
              </a:path>
            </a:pathLst>
          </a:custGeom>
          <a:solidFill>
            <a:srgbClr val="0093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g object 166"/>
          <p:cNvSpPr/>
          <p:nvPr/>
        </p:nvSpPr>
        <p:spPr>
          <a:xfrm>
            <a:off x="0" y="805179"/>
            <a:ext cx="375920" cy="10160"/>
          </a:xfrm>
          <a:custGeom>
            <a:avLst/>
            <a:gdLst/>
            <a:ahLst/>
            <a:cxnLst/>
            <a:rect l="l" t="t" r="r" b="b"/>
            <a:pathLst>
              <a:path w="375920" h="10159">
                <a:moveTo>
                  <a:pt x="375920" y="0"/>
                </a:moveTo>
                <a:lnTo>
                  <a:pt x="0" y="0"/>
                </a:lnTo>
                <a:lnTo>
                  <a:pt x="0" y="1270"/>
                </a:lnTo>
                <a:lnTo>
                  <a:pt x="0" y="10160"/>
                </a:lnTo>
                <a:lnTo>
                  <a:pt x="366801" y="10160"/>
                </a:lnTo>
                <a:lnTo>
                  <a:pt x="366801" y="1270"/>
                </a:lnTo>
                <a:lnTo>
                  <a:pt x="375920" y="1270"/>
                </a:lnTo>
                <a:lnTo>
                  <a:pt x="375920" y="0"/>
                </a:lnTo>
                <a:close/>
              </a:path>
            </a:pathLst>
          </a:custGeom>
          <a:solidFill>
            <a:srgbClr val="0092B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g object 167"/>
          <p:cNvSpPr/>
          <p:nvPr/>
        </p:nvSpPr>
        <p:spPr>
          <a:xfrm>
            <a:off x="0" y="814070"/>
            <a:ext cx="361315" cy="10160"/>
          </a:xfrm>
          <a:custGeom>
            <a:avLst/>
            <a:gdLst/>
            <a:ahLst/>
            <a:cxnLst/>
            <a:rect l="l" t="t" r="r" b="b"/>
            <a:pathLst>
              <a:path w="361315" h="10159">
                <a:moveTo>
                  <a:pt x="361212" y="0"/>
                </a:moveTo>
                <a:lnTo>
                  <a:pt x="0" y="0"/>
                </a:lnTo>
                <a:lnTo>
                  <a:pt x="0" y="10159"/>
                </a:lnTo>
                <a:lnTo>
                  <a:pt x="343296" y="10159"/>
                </a:lnTo>
                <a:lnTo>
                  <a:pt x="361212" y="0"/>
                </a:lnTo>
                <a:close/>
              </a:path>
            </a:pathLst>
          </a:custGeom>
          <a:solidFill>
            <a:srgbClr val="0091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g object 168"/>
          <p:cNvSpPr/>
          <p:nvPr/>
        </p:nvSpPr>
        <p:spPr>
          <a:xfrm>
            <a:off x="0" y="824230"/>
            <a:ext cx="343535" cy="8890"/>
          </a:xfrm>
          <a:custGeom>
            <a:avLst/>
            <a:gdLst/>
            <a:ahLst/>
            <a:cxnLst/>
            <a:rect l="l" t="t" r="r" b="b"/>
            <a:pathLst>
              <a:path w="343535" h="8890">
                <a:moveTo>
                  <a:pt x="343296" y="0"/>
                </a:moveTo>
                <a:lnTo>
                  <a:pt x="0" y="0"/>
                </a:lnTo>
                <a:lnTo>
                  <a:pt x="0" y="8890"/>
                </a:lnTo>
                <a:lnTo>
                  <a:pt x="327619" y="8890"/>
                </a:lnTo>
                <a:lnTo>
                  <a:pt x="343296" y="0"/>
                </a:lnTo>
                <a:close/>
              </a:path>
            </a:pathLst>
          </a:custGeom>
          <a:solidFill>
            <a:srgbClr val="0090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g object 169"/>
          <p:cNvSpPr/>
          <p:nvPr/>
        </p:nvSpPr>
        <p:spPr>
          <a:xfrm>
            <a:off x="0" y="833120"/>
            <a:ext cx="327660" cy="10160"/>
          </a:xfrm>
          <a:custGeom>
            <a:avLst/>
            <a:gdLst/>
            <a:ahLst/>
            <a:cxnLst/>
            <a:rect l="l" t="t" r="r" b="b"/>
            <a:pathLst>
              <a:path w="327660" h="10159">
                <a:moveTo>
                  <a:pt x="327619" y="0"/>
                </a:moveTo>
                <a:lnTo>
                  <a:pt x="0" y="0"/>
                </a:lnTo>
                <a:lnTo>
                  <a:pt x="0" y="10159"/>
                </a:lnTo>
                <a:lnTo>
                  <a:pt x="309702" y="10159"/>
                </a:lnTo>
                <a:lnTo>
                  <a:pt x="327619" y="0"/>
                </a:lnTo>
                <a:close/>
              </a:path>
            </a:pathLst>
          </a:custGeom>
          <a:solidFill>
            <a:srgbClr val="008FB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g object 170"/>
          <p:cNvSpPr/>
          <p:nvPr/>
        </p:nvSpPr>
        <p:spPr>
          <a:xfrm>
            <a:off x="0" y="842010"/>
            <a:ext cx="312420" cy="10160"/>
          </a:xfrm>
          <a:custGeom>
            <a:avLst/>
            <a:gdLst/>
            <a:ahLst/>
            <a:cxnLst/>
            <a:rect l="l" t="t" r="r" b="b"/>
            <a:pathLst>
              <a:path w="312420" h="10159">
                <a:moveTo>
                  <a:pt x="311942" y="0"/>
                </a:moveTo>
                <a:lnTo>
                  <a:pt x="0" y="0"/>
                </a:lnTo>
                <a:lnTo>
                  <a:pt x="0" y="10160"/>
                </a:lnTo>
                <a:lnTo>
                  <a:pt x="294025" y="10160"/>
                </a:lnTo>
                <a:lnTo>
                  <a:pt x="311942" y="0"/>
                </a:lnTo>
                <a:close/>
              </a:path>
            </a:pathLst>
          </a:custGeom>
          <a:solidFill>
            <a:srgbClr val="008E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g object 171"/>
          <p:cNvSpPr/>
          <p:nvPr/>
        </p:nvSpPr>
        <p:spPr>
          <a:xfrm>
            <a:off x="0" y="850900"/>
            <a:ext cx="296545" cy="10160"/>
          </a:xfrm>
          <a:custGeom>
            <a:avLst/>
            <a:gdLst/>
            <a:ahLst/>
            <a:cxnLst/>
            <a:rect l="l" t="t" r="r" b="b"/>
            <a:pathLst>
              <a:path w="296545" h="10159">
                <a:moveTo>
                  <a:pt x="296265" y="0"/>
                </a:moveTo>
                <a:lnTo>
                  <a:pt x="0" y="0"/>
                </a:lnTo>
                <a:lnTo>
                  <a:pt x="0" y="10160"/>
                </a:lnTo>
                <a:lnTo>
                  <a:pt x="278348" y="10160"/>
                </a:lnTo>
                <a:lnTo>
                  <a:pt x="296265" y="0"/>
                </a:lnTo>
                <a:close/>
              </a:path>
            </a:pathLst>
          </a:custGeom>
          <a:solidFill>
            <a:srgbClr val="008D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g object 172"/>
          <p:cNvSpPr/>
          <p:nvPr/>
        </p:nvSpPr>
        <p:spPr>
          <a:xfrm>
            <a:off x="0" y="859790"/>
            <a:ext cx="280670" cy="10160"/>
          </a:xfrm>
          <a:custGeom>
            <a:avLst/>
            <a:gdLst/>
            <a:ahLst/>
            <a:cxnLst/>
            <a:rect l="l" t="t" r="r" b="b"/>
            <a:pathLst>
              <a:path w="280670" h="10159">
                <a:moveTo>
                  <a:pt x="280588" y="0"/>
                </a:moveTo>
                <a:lnTo>
                  <a:pt x="0" y="0"/>
                </a:lnTo>
                <a:lnTo>
                  <a:pt x="0" y="10160"/>
                </a:lnTo>
                <a:lnTo>
                  <a:pt x="262671" y="10160"/>
                </a:lnTo>
                <a:lnTo>
                  <a:pt x="280588" y="0"/>
                </a:lnTo>
                <a:close/>
              </a:path>
            </a:pathLst>
          </a:custGeom>
          <a:solidFill>
            <a:srgbClr val="008C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g object 173"/>
          <p:cNvSpPr/>
          <p:nvPr/>
        </p:nvSpPr>
        <p:spPr>
          <a:xfrm>
            <a:off x="0" y="869950"/>
            <a:ext cx="262890" cy="8890"/>
          </a:xfrm>
          <a:custGeom>
            <a:avLst/>
            <a:gdLst/>
            <a:ahLst/>
            <a:cxnLst/>
            <a:rect l="l" t="t" r="r" b="b"/>
            <a:pathLst>
              <a:path w="262890" h="8890">
                <a:moveTo>
                  <a:pt x="262671" y="0"/>
                </a:moveTo>
                <a:lnTo>
                  <a:pt x="0" y="0"/>
                </a:lnTo>
                <a:lnTo>
                  <a:pt x="0" y="8889"/>
                </a:lnTo>
                <a:lnTo>
                  <a:pt x="246994" y="8889"/>
                </a:lnTo>
                <a:lnTo>
                  <a:pt x="262671" y="0"/>
                </a:lnTo>
                <a:close/>
              </a:path>
            </a:pathLst>
          </a:custGeom>
          <a:solidFill>
            <a:srgbClr val="008B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g object 174"/>
          <p:cNvSpPr/>
          <p:nvPr/>
        </p:nvSpPr>
        <p:spPr>
          <a:xfrm>
            <a:off x="542290" y="1195069"/>
            <a:ext cx="8303259" cy="20650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g object 175"/>
          <p:cNvSpPr/>
          <p:nvPr/>
        </p:nvSpPr>
        <p:spPr>
          <a:xfrm>
            <a:off x="5148579" y="3356609"/>
            <a:ext cx="3168650" cy="31673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4067175" cy="10160"/>
          </a:xfrm>
          <a:custGeom>
            <a:avLst/>
            <a:gdLst/>
            <a:ahLst/>
            <a:cxnLst/>
            <a:rect l="l" t="t" r="r" b="b"/>
            <a:pathLst>
              <a:path w="4067175" h="10160">
                <a:moveTo>
                  <a:pt x="4066921" y="10160"/>
                </a:moveTo>
                <a:lnTo>
                  <a:pt x="4046397" y="1270"/>
                </a:lnTo>
                <a:lnTo>
                  <a:pt x="4043476" y="0"/>
                </a:lnTo>
                <a:lnTo>
                  <a:pt x="0" y="0"/>
                </a:lnTo>
                <a:lnTo>
                  <a:pt x="0" y="1270"/>
                </a:lnTo>
                <a:lnTo>
                  <a:pt x="0" y="10160"/>
                </a:lnTo>
                <a:lnTo>
                  <a:pt x="4066921" y="10160"/>
                </a:lnTo>
                <a:close/>
              </a:path>
            </a:pathLst>
          </a:custGeom>
          <a:solidFill>
            <a:srgbClr val="00EAF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8889"/>
            <a:ext cx="4087495" cy="10160"/>
          </a:xfrm>
          <a:custGeom>
            <a:avLst/>
            <a:gdLst/>
            <a:ahLst/>
            <a:cxnLst/>
            <a:rect l="l" t="t" r="r" b="b"/>
            <a:pathLst>
              <a:path w="4087495" h="10160">
                <a:moveTo>
                  <a:pt x="4064000" y="0"/>
                </a:moveTo>
                <a:lnTo>
                  <a:pt x="0" y="0"/>
                </a:lnTo>
                <a:lnTo>
                  <a:pt x="0" y="10159"/>
                </a:lnTo>
                <a:lnTo>
                  <a:pt x="4087446" y="10159"/>
                </a:lnTo>
                <a:lnTo>
                  <a:pt x="4064000" y="0"/>
                </a:lnTo>
                <a:close/>
              </a:path>
            </a:pathLst>
          </a:custGeom>
          <a:solidFill>
            <a:srgbClr val="00E9F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17779"/>
            <a:ext cx="4105910" cy="10160"/>
          </a:xfrm>
          <a:custGeom>
            <a:avLst/>
            <a:gdLst/>
            <a:ahLst/>
            <a:cxnLst/>
            <a:rect l="l" t="t" r="r" b="b"/>
            <a:pathLst>
              <a:path w="4105910" h="10159">
                <a:moveTo>
                  <a:pt x="4105605" y="7620"/>
                </a:moveTo>
                <a:lnTo>
                  <a:pt x="4093299" y="7620"/>
                </a:lnTo>
                <a:lnTo>
                  <a:pt x="4093299" y="0"/>
                </a:lnTo>
                <a:lnTo>
                  <a:pt x="0" y="0"/>
                </a:lnTo>
                <a:lnTo>
                  <a:pt x="0" y="7620"/>
                </a:lnTo>
                <a:lnTo>
                  <a:pt x="0" y="10160"/>
                </a:lnTo>
                <a:lnTo>
                  <a:pt x="4105605" y="10160"/>
                </a:lnTo>
                <a:lnTo>
                  <a:pt x="4105605" y="7620"/>
                </a:lnTo>
                <a:close/>
              </a:path>
            </a:pathLst>
          </a:custGeom>
          <a:solidFill>
            <a:srgbClr val="00E8F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27940"/>
            <a:ext cx="4133850" cy="8890"/>
          </a:xfrm>
          <a:custGeom>
            <a:avLst/>
            <a:gdLst/>
            <a:ahLst/>
            <a:cxnLst/>
            <a:rect l="l" t="t" r="r" b="b"/>
            <a:pathLst>
              <a:path w="4133850" h="8890">
                <a:moveTo>
                  <a:pt x="4109127" y="0"/>
                </a:moveTo>
                <a:lnTo>
                  <a:pt x="0" y="0"/>
                </a:lnTo>
                <a:lnTo>
                  <a:pt x="0" y="8889"/>
                </a:lnTo>
                <a:lnTo>
                  <a:pt x="4133722" y="8889"/>
                </a:lnTo>
                <a:lnTo>
                  <a:pt x="4109127" y="0"/>
                </a:lnTo>
                <a:close/>
              </a:path>
            </a:pathLst>
          </a:custGeom>
          <a:solidFill>
            <a:srgbClr val="00E7F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36830"/>
            <a:ext cx="4162425" cy="10160"/>
          </a:xfrm>
          <a:custGeom>
            <a:avLst/>
            <a:gdLst/>
            <a:ahLst/>
            <a:cxnLst/>
            <a:rect l="l" t="t" r="r" b="b"/>
            <a:pathLst>
              <a:path w="4162425" h="10159">
                <a:moveTo>
                  <a:pt x="4133722" y="0"/>
                </a:moveTo>
                <a:lnTo>
                  <a:pt x="0" y="0"/>
                </a:lnTo>
                <a:lnTo>
                  <a:pt x="0" y="10160"/>
                </a:lnTo>
                <a:lnTo>
                  <a:pt x="4161832" y="10160"/>
                </a:lnTo>
                <a:lnTo>
                  <a:pt x="4133722" y="0"/>
                </a:lnTo>
                <a:close/>
              </a:path>
            </a:pathLst>
          </a:custGeom>
          <a:solidFill>
            <a:srgbClr val="00E6F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45719"/>
            <a:ext cx="4186554" cy="10160"/>
          </a:xfrm>
          <a:custGeom>
            <a:avLst/>
            <a:gdLst/>
            <a:ahLst/>
            <a:cxnLst/>
            <a:rect l="l" t="t" r="r" b="b"/>
            <a:pathLst>
              <a:path w="4186554" h="10159">
                <a:moveTo>
                  <a:pt x="4158318" y="0"/>
                </a:moveTo>
                <a:lnTo>
                  <a:pt x="0" y="0"/>
                </a:lnTo>
                <a:lnTo>
                  <a:pt x="0" y="10159"/>
                </a:lnTo>
                <a:lnTo>
                  <a:pt x="4186428" y="10159"/>
                </a:lnTo>
                <a:lnTo>
                  <a:pt x="4158318" y="0"/>
                </a:lnTo>
                <a:close/>
              </a:path>
            </a:pathLst>
          </a:custGeom>
          <a:solidFill>
            <a:srgbClr val="00E5F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54609"/>
            <a:ext cx="4210050" cy="10160"/>
          </a:xfrm>
          <a:custGeom>
            <a:avLst/>
            <a:gdLst/>
            <a:ahLst/>
            <a:cxnLst/>
            <a:rect l="l" t="t" r="r" b="b"/>
            <a:pathLst>
              <a:path w="4210050" h="10159">
                <a:moveTo>
                  <a:pt x="4209592" y="8890"/>
                </a:moveTo>
                <a:lnTo>
                  <a:pt x="4195203" y="8890"/>
                </a:lnTo>
                <a:lnTo>
                  <a:pt x="4195203" y="0"/>
                </a:lnTo>
                <a:lnTo>
                  <a:pt x="0" y="0"/>
                </a:lnTo>
                <a:lnTo>
                  <a:pt x="0" y="8890"/>
                </a:lnTo>
                <a:lnTo>
                  <a:pt x="0" y="10160"/>
                </a:lnTo>
                <a:lnTo>
                  <a:pt x="4209592" y="10160"/>
                </a:lnTo>
                <a:lnTo>
                  <a:pt x="4209592" y="8890"/>
                </a:lnTo>
                <a:close/>
              </a:path>
            </a:pathLst>
          </a:custGeom>
          <a:solidFill>
            <a:srgbClr val="00E4F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63500"/>
            <a:ext cx="4241165" cy="10160"/>
          </a:xfrm>
          <a:custGeom>
            <a:avLst/>
            <a:gdLst/>
            <a:ahLst/>
            <a:cxnLst/>
            <a:rect l="l" t="t" r="r" b="b"/>
            <a:pathLst>
              <a:path w="4241165" h="10159">
                <a:moveTo>
                  <a:pt x="4207510" y="0"/>
                </a:moveTo>
                <a:lnTo>
                  <a:pt x="0" y="0"/>
                </a:lnTo>
                <a:lnTo>
                  <a:pt x="0" y="10159"/>
                </a:lnTo>
                <a:lnTo>
                  <a:pt x="4240934" y="10159"/>
                </a:lnTo>
                <a:lnTo>
                  <a:pt x="4207510" y="0"/>
                </a:lnTo>
                <a:close/>
              </a:path>
            </a:pathLst>
          </a:custGeom>
          <a:solidFill>
            <a:srgbClr val="00E3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736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70172" y="8890"/>
                </a:moveTo>
                <a:lnTo>
                  <a:pt x="4240923" y="0"/>
                </a:lnTo>
                <a:lnTo>
                  <a:pt x="0" y="0"/>
                </a:lnTo>
                <a:lnTo>
                  <a:pt x="0" y="8890"/>
                </a:lnTo>
                <a:lnTo>
                  <a:pt x="4270172" y="889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17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8254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303598" y="10160"/>
                </a:moveTo>
                <a:lnTo>
                  <a:pt x="4270172" y="0"/>
                </a:lnTo>
                <a:lnTo>
                  <a:pt x="0" y="0"/>
                </a:lnTo>
                <a:lnTo>
                  <a:pt x="0" y="10160"/>
                </a:lnTo>
                <a:lnTo>
                  <a:pt x="4303598" y="1016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17" y="0"/>
                </a:lnTo>
                <a:lnTo>
                  <a:pt x="9109634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332846" y="10160"/>
                </a:moveTo>
                <a:lnTo>
                  <a:pt x="4299420" y="0"/>
                </a:lnTo>
                <a:lnTo>
                  <a:pt x="0" y="0"/>
                </a:lnTo>
                <a:lnTo>
                  <a:pt x="0" y="10160"/>
                </a:lnTo>
                <a:lnTo>
                  <a:pt x="4332846" y="1016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5" y="0"/>
                </a:lnTo>
                <a:lnTo>
                  <a:pt x="908558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1003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62094" y="10160"/>
                </a:moveTo>
                <a:lnTo>
                  <a:pt x="4328668" y="0"/>
                </a:lnTo>
                <a:lnTo>
                  <a:pt x="0" y="0"/>
                </a:lnTo>
                <a:lnTo>
                  <a:pt x="0" y="10160"/>
                </a:lnTo>
                <a:lnTo>
                  <a:pt x="4362094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2" y="0"/>
                </a:lnTo>
                <a:lnTo>
                  <a:pt x="9061539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10921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91342" y="10160"/>
                </a:moveTo>
                <a:lnTo>
                  <a:pt x="4357916" y="0"/>
                </a:lnTo>
                <a:lnTo>
                  <a:pt x="0" y="0"/>
                </a:lnTo>
                <a:lnTo>
                  <a:pt x="0" y="10160"/>
                </a:lnTo>
                <a:lnTo>
                  <a:pt x="4391342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68" y="0"/>
                </a:lnTo>
                <a:lnTo>
                  <a:pt x="9037485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420590" y="8890"/>
                </a:moveTo>
                <a:lnTo>
                  <a:pt x="4391342" y="0"/>
                </a:lnTo>
                <a:lnTo>
                  <a:pt x="0" y="0"/>
                </a:lnTo>
                <a:lnTo>
                  <a:pt x="0" y="8890"/>
                </a:lnTo>
                <a:lnTo>
                  <a:pt x="4420590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85" y="0"/>
                </a:lnTo>
                <a:lnTo>
                  <a:pt x="9013431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12826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54017" y="10160"/>
                </a:moveTo>
                <a:lnTo>
                  <a:pt x="4420590" y="0"/>
                </a:lnTo>
                <a:lnTo>
                  <a:pt x="0" y="0"/>
                </a:lnTo>
                <a:lnTo>
                  <a:pt x="0" y="10160"/>
                </a:lnTo>
                <a:lnTo>
                  <a:pt x="4454017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1" y="0"/>
                </a:lnTo>
                <a:lnTo>
                  <a:pt x="8985948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13715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83265" y="10160"/>
                </a:moveTo>
                <a:lnTo>
                  <a:pt x="4449838" y="0"/>
                </a:ln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77" y="0"/>
                </a:lnTo>
                <a:lnTo>
                  <a:pt x="8961895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14604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06125" y="5080"/>
                </a:moveTo>
                <a:lnTo>
                  <a:pt x="4487443" y="5080"/>
                </a:lnTo>
                <a:lnTo>
                  <a:pt x="4487443" y="0"/>
                </a:lnTo>
                <a:lnTo>
                  <a:pt x="0" y="0"/>
                </a:lnTo>
                <a:lnTo>
                  <a:pt x="0" y="5080"/>
                </a:lnTo>
                <a:lnTo>
                  <a:pt x="0" y="10160"/>
                </a:lnTo>
                <a:lnTo>
                  <a:pt x="4506125" y="10160"/>
                </a:lnTo>
                <a:lnTo>
                  <a:pt x="4506125" y="508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6" y="0"/>
                </a:lnTo>
                <a:lnTo>
                  <a:pt x="8937841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52594" y="10160"/>
                </a:moveTo>
                <a:lnTo>
                  <a:pt x="4511281" y="0"/>
                </a:lnTo>
                <a:lnTo>
                  <a:pt x="0" y="0"/>
                </a:lnTo>
                <a:lnTo>
                  <a:pt x="0" y="10160"/>
                </a:lnTo>
                <a:lnTo>
                  <a:pt x="4552594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3" y="0"/>
                </a:lnTo>
                <a:lnTo>
                  <a:pt x="891380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16509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88751" y="8890"/>
                </a:moveTo>
                <a:lnTo>
                  <a:pt x="4552594" y="0"/>
                </a:lnTo>
                <a:lnTo>
                  <a:pt x="0" y="0"/>
                </a:lnTo>
                <a:lnTo>
                  <a:pt x="0" y="8890"/>
                </a:lnTo>
                <a:lnTo>
                  <a:pt x="4588751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0" y="0"/>
                </a:lnTo>
                <a:lnTo>
                  <a:pt x="8889746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30064" y="10160"/>
                </a:moveTo>
                <a:lnTo>
                  <a:pt x="4588751" y="0"/>
                </a:lnTo>
                <a:lnTo>
                  <a:pt x="0" y="0"/>
                </a:lnTo>
                <a:lnTo>
                  <a:pt x="0" y="10160"/>
                </a:lnTo>
                <a:lnTo>
                  <a:pt x="4630064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46" y="0"/>
                </a:lnTo>
                <a:lnTo>
                  <a:pt x="886226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6208" y="10160"/>
                </a:moveTo>
                <a:lnTo>
                  <a:pt x="4624895" y="0"/>
                </a:lnTo>
                <a:lnTo>
                  <a:pt x="0" y="0"/>
                </a:lnTo>
                <a:lnTo>
                  <a:pt x="0" y="10160"/>
                </a:lnTo>
                <a:lnTo>
                  <a:pt x="4666208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2" y="0"/>
                </a:lnTo>
                <a:lnTo>
                  <a:pt x="8838209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0" y="19176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02353" y="10160"/>
                </a:moveTo>
                <a:lnTo>
                  <a:pt x="4661039" y="0"/>
                </a:lnTo>
                <a:lnTo>
                  <a:pt x="0" y="0"/>
                </a:lnTo>
                <a:lnTo>
                  <a:pt x="0" y="10160"/>
                </a:lnTo>
                <a:lnTo>
                  <a:pt x="4702353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38" y="0"/>
                </a:lnTo>
                <a:lnTo>
                  <a:pt x="8814156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0" y="20065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38509" y="10160"/>
                </a:moveTo>
                <a:lnTo>
                  <a:pt x="4697196" y="0"/>
                </a:lnTo>
                <a:lnTo>
                  <a:pt x="0" y="0"/>
                </a:lnTo>
                <a:lnTo>
                  <a:pt x="0" y="10160"/>
                </a:lnTo>
                <a:lnTo>
                  <a:pt x="4738509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7" y="0"/>
                </a:lnTo>
                <a:lnTo>
                  <a:pt x="87901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0" y="21081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74654" y="8890"/>
                </a:moveTo>
                <a:lnTo>
                  <a:pt x="4738509" y="0"/>
                </a:lnTo>
                <a:lnTo>
                  <a:pt x="0" y="0"/>
                </a:lnTo>
                <a:lnTo>
                  <a:pt x="0" y="8890"/>
                </a:lnTo>
                <a:lnTo>
                  <a:pt x="4774654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02" y="0"/>
                </a:lnTo>
                <a:lnTo>
                  <a:pt x="8766061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5967" y="10160"/>
                </a:moveTo>
                <a:lnTo>
                  <a:pt x="4774654" y="0"/>
                </a:lnTo>
                <a:lnTo>
                  <a:pt x="0" y="0"/>
                </a:lnTo>
                <a:lnTo>
                  <a:pt x="0" y="10160"/>
                </a:lnTo>
                <a:lnTo>
                  <a:pt x="4815967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2619" y="0"/>
                </a:lnTo>
                <a:lnTo>
                  <a:pt x="8762619" y="2540"/>
                </a:lnTo>
                <a:lnTo>
                  <a:pt x="8747277" y="2540"/>
                </a:lnTo>
                <a:lnTo>
                  <a:pt x="8747277" y="10160"/>
                </a:lnTo>
                <a:lnTo>
                  <a:pt x="9144000" y="10160"/>
                </a:lnTo>
                <a:lnTo>
                  <a:pt x="9144000" y="254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0" y="22859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52111" y="10160"/>
                </a:moveTo>
                <a:lnTo>
                  <a:pt x="4810798" y="0"/>
                </a:lnTo>
                <a:lnTo>
                  <a:pt x="0" y="0"/>
                </a:lnTo>
                <a:lnTo>
                  <a:pt x="0" y="10160"/>
                </a:lnTo>
                <a:lnTo>
                  <a:pt x="4852111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0" y="0"/>
                </a:lnTo>
                <a:lnTo>
                  <a:pt x="870759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0" y="237502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8268" y="10147"/>
                </a:moveTo>
                <a:lnTo>
                  <a:pt x="4846955" y="0"/>
                </a:lnTo>
                <a:lnTo>
                  <a:pt x="0" y="0"/>
                </a:lnTo>
                <a:lnTo>
                  <a:pt x="0" y="10147"/>
                </a:lnTo>
                <a:lnTo>
                  <a:pt x="4888268" y="10147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52" y="0"/>
                </a:lnTo>
                <a:lnTo>
                  <a:pt x="8679815" y="10147"/>
                </a:lnTo>
                <a:lnTo>
                  <a:pt x="9144000" y="1014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0" y="246379"/>
            <a:ext cx="9144000" cy="10795"/>
          </a:xfrm>
          <a:custGeom>
            <a:avLst/>
            <a:gdLst/>
            <a:ahLst/>
            <a:cxnLst/>
            <a:rect l="l" t="t" r="r" b="b"/>
            <a:pathLst>
              <a:path w="9144000" h="10795">
                <a:moveTo>
                  <a:pt x="4924412" y="10172"/>
                </a:moveTo>
                <a:lnTo>
                  <a:pt x="4883099" y="0"/>
                </a:lnTo>
                <a:lnTo>
                  <a:pt x="0" y="0"/>
                </a:lnTo>
                <a:lnTo>
                  <a:pt x="0" y="10172"/>
                </a:lnTo>
                <a:lnTo>
                  <a:pt x="4924412" y="10172"/>
                </a:lnTo>
                <a:close/>
              </a:path>
              <a:path w="9144000" h="10795">
                <a:moveTo>
                  <a:pt x="9144000" y="0"/>
                </a:moveTo>
                <a:lnTo>
                  <a:pt x="8683777" y="0"/>
                </a:lnTo>
                <a:lnTo>
                  <a:pt x="8652027" y="10172"/>
                </a:lnTo>
                <a:lnTo>
                  <a:pt x="9144000" y="1017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0" y="256552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60569" y="8877"/>
                </a:moveTo>
                <a:lnTo>
                  <a:pt x="4924412" y="0"/>
                </a:lnTo>
                <a:lnTo>
                  <a:pt x="0" y="0"/>
                </a:lnTo>
                <a:lnTo>
                  <a:pt x="0" y="8877"/>
                </a:lnTo>
                <a:lnTo>
                  <a:pt x="4960569" y="8877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27" y="0"/>
                </a:lnTo>
                <a:lnTo>
                  <a:pt x="8624252" y="8877"/>
                </a:lnTo>
                <a:lnTo>
                  <a:pt x="9144000" y="887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0" y="265429"/>
            <a:ext cx="9144000" cy="10795"/>
          </a:xfrm>
          <a:custGeom>
            <a:avLst/>
            <a:gdLst/>
            <a:ahLst/>
            <a:cxnLst/>
            <a:rect l="l" t="t" r="r" b="b"/>
            <a:pathLst>
              <a:path w="9144000" h="10795">
                <a:moveTo>
                  <a:pt x="5001882" y="10172"/>
                </a:moveTo>
                <a:lnTo>
                  <a:pt x="4960569" y="0"/>
                </a:lnTo>
                <a:lnTo>
                  <a:pt x="0" y="0"/>
                </a:lnTo>
                <a:lnTo>
                  <a:pt x="0" y="10172"/>
                </a:lnTo>
                <a:lnTo>
                  <a:pt x="5001882" y="10172"/>
                </a:lnTo>
                <a:close/>
              </a:path>
              <a:path w="9144000" h="10795">
                <a:moveTo>
                  <a:pt x="9144000" y="0"/>
                </a:moveTo>
                <a:lnTo>
                  <a:pt x="8624240" y="0"/>
                </a:lnTo>
                <a:lnTo>
                  <a:pt x="8592490" y="10172"/>
                </a:lnTo>
                <a:lnTo>
                  <a:pt x="9144000" y="1017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0" y="27431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8026" y="10160"/>
                </a:moveTo>
                <a:lnTo>
                  <a:pt x="4996713" y="0"/>
                </a:lnTo>
                <a:lnTo>
                  <a:pt x="0" y="0"/>
                </a:lnTo>
                <a:lnTo>
                  <a:pt x="0" y="10160"/>
                </a:lnTo>
                <a:lnTo>
                  <a:pt x="5038026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65" y="0"/>
                </a:lnTo>
                <a:lnTo>
                  <a:pt x="8564715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74170" y="10160"/>
                </a:moveTo>
                <a:lnTo>
                  <a:pt x="5032857" y="0"/>
                </a:lnTo>
                <a:lnTo>
                  <a:pt x="0" y="0"/>
                </a:lnTo>
                <a:lnTo>
                  <a:pt x="0" y="10160"/>
                </a:lnTo>
                <a:lnTo>
                  <a:pt x="5074170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2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0" y="29209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110327" y="10160"/>
                </a:moveTo>
                <a:lnTo>
                  <a:pt x="5069014" y="0"/>
                </a:lnTo>
                <a:lnTo>
                  <a:pt x="0" y="0"/>
                </a:lnTo>
                <a:lnTo>
                  <a:pt x="0" y="10160"/>
                </a:lnTo>
                <a:lnTo>
                  <a:pt x="5110327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2" y="0"/>
                </a:lnTo>
                <a:lnTo>
                  <a:pt x="850915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46472" y="8890"/>
                </a:moveTo>
                <a:lnTo>
                  <a:pt x="5110327" y="0"/>
                </a:lnTo>
                <a:lnTo>
                  <a:pt x="0" y="0"/>
                </a:lnTo>
                <a:lnTo>
                  <a:pt x="0" y="8890"/>
                </a:lnTo>
                <a:lnTo>
                  <a:pt x="5146472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7171" y="0"/>
                </a:lnTo>
                <a:lnTo>
                  <a:pt x="8507171" y="1270"/>
                </a:lnTo>
                <a:lnTo>
                  <a:pt x="8491842" y="1270"/>
                </a:lnTo>
                <a:lnTo>
                  <a:pt x="8491842" y="8890"/>
                </a:lnTo>
                <a:lnTo>
                  <a:pt x="9144000" y="8890"/>
                </a:lnTo>
                <a:lnTo>
                  <a:pt x="9144000" y="127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0" y="31114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60"/>
                </a:lnTo>
                <a:lnTo>
                  <a:pt x="2175040" y="10160"/>
                </a:lnTo>
                <a:lnTo>
                  <a:pt x="2352040" y="0"/>
                </a:lnTo>
                <a:close/>
              </a:path>
              <a:path w="9144000" h="10160">
                <a:moveTo>
                  <a:pt x="5187785" y="10160"/>
                </a:moveTo>
                <a:lnTo>
                  <a:pt x="5146472" y="0"/>
                </a:lnTo>
                <a:lnTo>
                  <a:pt x="2824480" y="0"/>
                </a:lnTo>
                <a:lnTo>
                  <a:pt x="2986278" y="10160"/>
                </a:lnTo>
                <a:lnTo>
                  <a:pt x="5187785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07" y="0"/>
                </a:lnTo>
                <a:lnTo>
                  <a:pt x="844296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0" y="320052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3" y="0"/>
                </a:moveTo>
                <a:lnTo>
                  <a:pt x="0" y="0"/>
                </a:lnTo>
                <a:lnTo>
                  <a:pt x="0" y="10147"/>
                </a:lnTo>
                <a:lnTo>
                  <a:pt x="2020163" y="10147"/>
                </a:lnTo>
                <a:lnTo>
                  <a:pt x="2197163" y="0"/>
                </a:lnTo>
                <a:close/>
              </a:path>
              <a:path w="9144000" h="10160">
                <a:moveTo>
                  <a:pt x="5223929" y="10147"/>
                </a:moveTo>
                <a:lnTo>
                  <a:pt x="5182616" y="0"/>
                </a:lnTo>
                <a:lnTo>
                  <a:pt x="2966059" y="0"/>
                </a:lnTo>
                <a:lnTo>
                  <a:pt x="3127857" y="10147"/>
                </a:lnTo>
                <a:lnTo>
                  <a:pt x="5223929" y="10147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392" y="0"/>
                </a:lnTo>
                <a:lnTo>
                  <a:pt x="8411845" y="10147"/>
                </a:lnTo>
                <a:lnTo>
                  <a:pt x="9144000" y="1014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0" y="328929"/>
            <a:ext cx="9144000" cy="10795"/>
          </a:xfrm>
          <a:custGeom>
            <a:avLst/>
            <a:gdLst/>
            <a:ahLst/>
            <a:cxnLst/>
            <a:rect l="l" t="t" r="r" b="b"/>
            <a:pathLst>
              <a:path w="9144000" h="10795">
                <a:moveTo>
                  <a:pt x="1986978" y="0"/>
                </a:moveTo>
                <a:lnTo>
                  <a:pt x="0" y="0"/>
                </a:lnTo>
                <a:lnTo>
                  <a:pt x="0" y="6350"/>
                </a:lnTo>
                <a:lnTo>
                  <a:pt x="0" y="10160"/>
                </a:lnTo>
                <a:lnTo>
                  <a:pt x="1918627" y="10160"/>
                </a:lnTo>
                <a:lnTo>
                  <a:pt x="1918627" y="6350"/>
                </a:lnTo>
                <a:lnTo>
                  <a:pt x="1986978" y="6350"/>
                </a:lnTo>
                <a:lnTo>
                  <a:pt x="1986978" y="0"/>
                </a:lnTo>
                <a:close/>
              </a:path>
              <a:path w="9144000" h="10795">
                <a:moveTo>
                  <a:pt x="5260086" y="10172"/>
                </a:moveTo>
                <a:lnTo>
                  <a:pt x="5218773" y="0"/>
                </a:lnTo>
                <a:lnTo>
                  <a:pt x="3107639" y="0"/>
                </a:lnTo>
                <a:lnTo>
                  <a:pt x="3269450" y="10172"/>
                </a:lnTo>
                <a:lnTo>
                  <a:pt x="5260086" y="10172"/>
                </a:lnTo>
                <a:close/>
              </a:path>
              <a:path w="9144000" h="10795">
                <a:moveTo>
                  <a:pt x="9144000" y="0"/>
                </a:moveTo>
                <a:lnTo>
                  <a:pt x="8409622" y="0"/>
                </a:lnTo>
                <a:lnTo>
                  <a:pt x="8409622" y="3810"/>
                </a:lnTo>
                <a:lnTo>
                  <a:pt x="8391842" y="3810"/>
                </a:lnTo>
                <a:lnTo>
                  <a:pt x="8391842" y="10160"/>
                </a:lnTo>
                <a:lnTo>
                  <a:pt x="9136761" y="10160"/>
                </a:lnTo>
                <a:lnTo>
                  <a:pt x="9136761" y="3810"/>
                </a:lnTo>
                <a:lnTo>
                  <a:pt x="9144000" y="381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89" y="0"/>
                </a:moveTo>
                <a:lnTo>
                  <a:pt x="0" y="0"/>
                </a:lnTo>
                <a:lnTo>
                  <a:pt x="0" y="8890"/>
                </a:lnTo>
                <a:lnTo>
                  <a:pt x="1783969" y="8890"/>
                </a:lnTo>
                <a:lnTo>
                  <a:pt x="1844789" y="0"/>
                </a:lnTo>
                <a:close/>
              </a:path>
              <a:path w="9102725" h="8889">
                <a:moveTo>
                  <a:pt x="5345023" y="8890"/>
                </a:moveTo>
                <a:lnTo>
                  <a:pt x="5300827" y="0"/>
                </a:lnTo>
                <a:lnTo>
                  <a:pt x="3392995" y="0"/>
                </a:lnTo>
                <a:lnTo>
                  <a:pt x="3471494" y="8890"/>
                </a:lnTo>
                <a:lnTo>
                  <a:pt x="5345023" y="889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02" y="0"/>
                </a:lnTo>
                <a:lnTo>
                  <a:pt x="8318487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0" y="356869"/>
            <a:ext cx="9065260" cy="10160"/>
          </a:xfrm>
          <a:custGeom>
            <a:avLst/>
            <a:gdLst/>
            <a:ahLst/>
            <a:cxnLst/>
            <a:rect l="l" t="t" r="r" b="b"/>
            <a:pathLst>
              <a:path w="9065260" h="10160">
                <a:moveTo>
                  <a:pt x="1783969" y="0"/>
                </a:moveTo>
                <a:lnTo>
                  <a:pt x="0" y="0"/>
                </a:lnTo>
                <a:lnTo>
                  <a:pt x="0" y="10160"/>
                </a:lnTo>
                <a:lnTo>
                  <a:pt x="1714461" y="10160"/>
                </a:lnTo>
                <a:lnTo>
                  <a:pt x="1783969" y="0"/>
                </a:lnTo>
                <a:close/>
              </a:path>
              <a:path w="9065260" h="10160">
                <a:moveTo>
                  <a:pt x="5395531" y="10160"/>
                </a:moveTo>
                <a:lnTo>
                  <a:pt x="5345023" y="0"/>
                </a:lnTo>
                <a:lnTo>
                  <a:pt x="3471494" y="0"/>
                </a:lnTo>
                <a:lnTo>
                  <a:pt x="3561207" y="10160"/>
                </a:lnTo>
                <a:lnTo>
                  <a:pt x="5395531" y="10160"/>
                </a:lnTo>
                <a:close/>
              </a:path>
              <a:path w="9065260" h="10160">
                <a:moveTo>
                  <a:pt x="9065095" y="0"/>
                </a:moveTo>
                <a:lnTo>
                  <a:pt x="8302942" y="0"/>
                </a:lnTo>
                <a:lnTo>
                  <a:pt x="8302942" y="8890"/>
                </a:lnTo>
                <a:lnTo>
                  <a:pt x="8285162" y="8890"/>
                </a:lnTo>
                <a:lnTo>
                  <a:pt x="8285162" y="10160"/>
                </a:lnTo>
                <a:lnTo>
                  <a:pt x="9050401" y="10160"/>
                </a:lnTo>
                <a:lnTo>
                  <a:pt x="9050401" y="8890"/>
                </a:lnTo>
                <a:lnTo>
                  <a:pt x="9065095" y="8890"/>
                </a:lnTo>
                <a:lnTo>
                  <a:pt x="9065095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48" y="0"/>
                </a:moveTo>
                <a:lnTo>
                  <a:pt x="0" y="0"/>
                </a:lnTo>
                <a:lnTo>
                  <a:pt x="0" y="10160"/>
                </a:lnTo>
                <a:lnTo>
                  <a:pt x="1653654" y="10160"/>
                </a:lnTo>
                <a:lnTo>
                  <a:pt x="1723148" y="0"/>
                </a:lnTo>
                <a:close/>
              </a:path>
              <a:path w="9052560" h="10160">
                <a:moveTo>
                  <a:pt x="5439727" y="10160"/>
                </a:moveTo>
                <a:lnTo>
                  <a:pt x="5389219" y="0"/>
                </a:lnTo>
                <a:lnTo>
                  <a:pt x="3549993" y="0"/>
                </a:lnTo>
                <a:lnTo>
                  <a:pt x="3639693" y="10160"/>
                </a:lnTo>
                <a:lnTo>
                  <a:pt x="5439727" y="1016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72" y="0"/>
                </a:lnTo>
                <a:lnTo>
                  <a:pt x="8251812" y="10160"/>
                </a:lnTo>
                <a:lnTo>
                  <a:pt x="9018003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0" y="374649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1" y="0"/>
                </a:moveTo>
                <a:lnTo>
                  <a:pt x="0" y="0"/>
                </a:lnTo>
                <a:lnTo>
                  <a:pt x="0" y="10160"/>
                </a:lnTo>
                <a:lnTo>
                  <a:pt x="1592834" y="10160"/>
                </a:lnTo>
                <a:lnTo>
                  <a:pt x="1662341" y="0"/>
                </a:lnTo>
                <a:close/>
              </a:path>
              <a:path w="9022715" h="10160">
                <a:moveTo>
                  <a:pt x="5483923" y="10160"/>
                </a:moveTo>
                <a:lnTo>
                  <a:pt x="5433415" y="0"/>
                </a:lnTo>
                <a:lnTo>
                  <a:pt x="3628479" y="0"/>
                </a:lnTo>
                <a:lnTo>
                  <a:pt x="3718191" y="10160"/>
                </a:lnTo>
                <a:lnTo>
                  <a:pt x="5483923" y="1016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57" y="0"/>
                </a:lnTo>
                <a:lnTo>
                  <a:pt x="8220710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71117" y="0"/>
                </a:moveTo>
                <a:lnTo>
                  <a:pt x="0" y="0"/>
                </a:lnTo>
                <a:lnTo>
                  <a:pt x="0" y="6350"/>
                </a:lnTo>
                <a:lnTo>
                  <a:pt x="0" y="8890"/>
                </a:lnTo>
                <a:lnTo>
                  <a:pt x="1543977" y="8890"/>
                </a:lnTo>
                <a:lnTo>
                  <a:pt x="1543977" y="6350"/>
                </a:lnTo>
                <a:lnTo>
                  <a:pt x="1571117" y="6350"/>
                </a:lnTo>
                <a:lnTo>
                  <a:pt x="1571117" y="0"/>
                </a:lnTo>
                <a:close/>
              </a:path>
              <a:path w="8987790" h="8889">
                <a:moveTo>
                  <a:pt x="5528119" y="8890"/>
                </a:moveTo>
                <a:lnTo>
                  <a:pt x="5483923" y="0"/>
                </a:lnTo>
                <a:lnTo>
                  <a:pt x="3718191" y="0"/>
                </a:lnTo>
                <a:lnTo>
                  <a:pt x="3796690" y="8890"/>
                </a:lnTo>
                <a:lnTo>
                  <a:pt x="5528119" y="889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697" y="0"/>
                </a:lnTo>
                <a:lnTo>
                  <a:pt x="8182965" y="8890"/>
                </a:lnTo>
                <a:lnTo>
                  <a:pt x="8957564" y="8890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0" y="393699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54" y="0"/>
                </a:moveTo>
                <a:lnTo>
                  <a:pt x="0" y="0"/>
                </a:lnTo>
                <a:lnTo>
                  <a:pt x="0" y="8890"/>
                </a:lnTo>
                <a:lnTo>
                  <a:pt x="1500632" y="8890"/>
                </a:lnTo>
                <a:lnTo>
                  <a:pt x="1538554" y="0"/>
                </a:lnTo>
                <a:close/>
              </a:path>
              <a:path w="8957945" h="8889">
                <a:moveTo>
                  <a:pt x="5572315" y="8890"/>
                </a:moveTo>
                <a:lnTo>
                  <a:pt x="5528119" y="0"/>
                </a:lnTo>
                <a:lnTo>
                  <a:pt x="3796690" y="0"/>
                </a:lnTo>
                <a:lnTo>
                  <a:pt x="3875176" y="8890"/>
                </a:lnTo>
                <a:lnTo>
                  <a:pt x="5572315" y="889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5" y="0"/>
                </a:lnTo>
                <a:lnTo>
                  <a:pt x="8145221" y="8890"/>
                </a:lnTo>
                <a:lnTo>
                  <a:pt x="8927338" y="8890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0" y="402589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32" y="0"/>
                </a:moveTo>
                <a:lnTo>
                  <a:pt x="0" y="0"/>
                </a:lnTo>
                <a:lnTo>
                  <a:pt x="0" y="10160"/>
                </a:lnTo>
                <a:lnTo>
                  <a:pt x="1457299" y="10160"/>
                </a:lnTo>
                <a:lnTo>
                  <a:pt x="1500632" y="0"/>
                </a:lnTo>
                <a:close/>
              </a:path>
              <a:path w="8927465" h="10159">
                <a:moveTo>
                  <a:pt x="5622823" y="10160"/>
                </a:moveTo>
                <a:lnTo>
                  <a:pt x="5572315" y="0"/>
                </a:lnTo>
                <a:lnTo>
                  <a:pt x="3875176" y="0"/>
                </a:lnTo>
                <a:lnTo>
                  <a:pt x="3964889" y="10160"/>
                </a:lnTo>
                <a:lnTo>
                  <a:pt x="5622823" y="1016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1" y="0"/>
                </a:lnTo>
                <a:lnTo>
                  <a:pt x="8102079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0" y="411479"/>
            <a:ext cx="8888730" cy="10160"/>
          </a:xfrm>
          <a:custGeom>
            <a:avLst/>
            <a:gdLst/>
            <a:ahLst/>
            <a:cxnLst/>
            <a:rect l="l" t="t" r="r" b="b"/>
            <a:pathLst>
              <a:path w="888873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77" y="10160"/>
                </a:lnTo>
                <a:lnTo>
                  <a:pt x="1462722" y="0"/>
                </a:lnTo>
                <a:close/>
              </a:path>
              <a:path w="8888730" h="10159">
                <a:moveTo>
                  <a:pt x="5667019" y="10160"/>
                </a:moveTo>
                <a:lnTo>
                  <a:pt x="5616511" y="0"/>
                </a:lnTo>
                <a:lnTo>
                  <a:pt x="3953675" y="0"/>
                </a:lnTo>
                <a:lnTo>
                  <a:pt x="4043375" y="10160"/>
                </a:lnTo>
                <a:lnTo>
                  <a:pt x="5667019" y="10160"/>
                </a:lnTo>
                <a:close/>
              </a:path>
              <a:path w="8888730" h="10159">
                <a:moveTo>
                  <a:pt x="8888476" y="0"/>
                </a:moveTo>
                <a:lnTo>
                  <a:pt x="8096694" y="0"/>
                </a:lnTo>
                <a:lnTo>
                  <a:pt x="8096694" y="5080"/>
                </a:lnTo>
                <a:lnTo>
                  <a:pt x="8075117" y="5080"/>
                </a:lnTo>
                <a:lnTo>
                  <a:pt x="8075117" y="10160"/>
                </a:lnTo>
                <a:lnTo>
                  <a:pt x="8869502" y="10160"/>
                </a:lnTo>
                <a:lnTo>
                  <a:pt x="8869502" y="5080"/>
                </a:lnTo>
                <a:lnTo>
                  <a:pt x="8888476" y="5080"/>
                </a:lnTo>
                <a:lnTo>
                  <a:pt x="8888476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0" y="0"/>
                </a:moveTo>
                <a:lnTo>
                  <a:pt x="0" y="0"/>
                </a:lnTo>
                <a:lnTo>
                  <a:pt x="0" y="10160"/>
                </a:lnTo>
                <a:lnTo>
                  <a:pt x="1381455" y="10160"/>
                </a:lnTo>
                <a:lnTo>
                  <a:pt x="1424800" y="0"/>
                </a:lnTo>
                <a:close/>
              </a:path>
              <a:path w="8864600" h="10159">
                <a:moveTo>
                  <a:pt x="5711215" y="10160"/>
                </a:moveTo>
                <a:lnTo>
                  <a:pt x="5660707" y="0"/>
                </a:lnTo>
                <a:lnTo>
                  <a:pt x="4032173" y="0"/>
                </a:lnTo>
                <a:lnTo>
                  <a:pt x="4121874" y="10160"/>
                </a:lnTo>
                <a:lnTo>
                  <a:pt x="5711215" y="10160"/>
                </a:lnTo>
                <a:close/>
              </a:path>
              <a:path w="8864600" h="10159">
                <a:moveTo>
                  <a:pt x="8864346" y="0"/>
                </a:moveTo>
                <a:lnTo>
                  <a:pt x="8069732" y="0"/>
                </a:lnTo>
                <a:lnTo>
                  <a:pt x="8026590" y="10160"/>
                </a:lnTo>
                <a:lnTo>
                  <a:pt x="8823046" y="10160"/>
                </a:lnTo>
                <a:lnTo>
                  <a:pt x="8864346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0" y="430529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55" y="0"/>
                </a:moveTo>
                <a:lnTo>
                  <a:pt x="0" y="0"/>
                </a:lnTo>
                <a:lnTo>
                  <a:pt x="0" y="8890"/>
                </a:lnTo>
                <a:lnTo>
                  <a:pt x="1343533" y="8890"/>
                </a:lnTo>
                <a:lnTo>
                  <a:pt x="1381455" y="0"/>
                </a:lnTo>
                <a:close/>
              </a:path>
              <a:path w="8823325" h="8890">
                <a:moveTo>
                  <a:pt x="5740006" y="1270"/>
                </a:moveTo>
                <a:lnTo>
                  <a:pt x="5714377" y="1270"/>
                </a:lnTo>
                <a:lnTo>
                  <a:pt x="5714377" y="0"/>
                </a:lnTo>
                <a:lnTo>
                  <a:pt x="4127487" y="0"/>
                </a:lnTo>
                <a:lnTo>
                  <a:pt x="4127487" y="1270"/>
                </a:lnTo>
                <a:lnTo>
                  <a:pt x="4166730" y="1270"/>
                </a:lnTo>
                <a:lnTo>
                  <a:pt x="4166730" y="8890"/>
                </a:lnTo>
                <a:lnTo>
                  <a:pt x="5740006" y="8890"/>
                </a:lnTo>
                <a:lnTo>
                  <a:pt x="5740006" y="1270"/>
                </a:lnTo>
                <a:close/>
              </a:path>
              <a:path w="8823325" h="8890">
                <a:moveTo>
                  <a:pt x="8823046" y="0"/>
                </a:moveTo>
                <a:lnTo>
                  <a:pt x="8026590" y="0"/>
                </a:lnTo>
                <a:lnTo>
                  <a:pt x="7988846" y="8890"/>
                </a:lnTo>
                <a:lnTo>
                  <a:pt x="8786901" y="8890"/>
                </a:lnTo>
                <a:lnTo>
                  <a:pt x="8823046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33" y="0"/>
                </a:moveTo>
                <a:lnTo>
                  <a:pt x="0" y="0"/>
                </a:lnTo>
                <a:lnTo>
                  <a:pt x="0" y="10160"/>
                </a:lnTo>
                <a:lnTo>
                  <a:pt x="1300200" y="10160"/>
                </a:lnTo>
                <a:lnTo>
                  <a:pt x="1343533" y="0"/>
                </a:lnTo>
                <a:close/>
              </a:path>
              <a:path w="8787130" h="10159">
                <a:moveTo>
                  <a:pt x="5822404" y="10160"/>
                </a:moveTo>
                <a:lnTo>
                  <a:pt x="5762472" y="0"/>
                </a:lnTo>
                <a:lnTo>
                  <a:pt x="4200372" y="0"/>
                </a:lnTo>
                <a:lnTo>
                  <a:pt x="4290072" y="10160"/>
                </a:lnTo>
                <a:lnTo>
                  <a:pt x="5822404" y="10160"/>
                </a:lnTo>
                <a:close/>
              </a:path>
              <a:path w="8787130" h="10159">
                <a:moveTo>
                  <a:pt x="8786901" y="0"/>
                </a:moveTo>
                <a:lnTo>
                  <a:pt x="7988846" y="0"/>
                </a:lnTo>
                <a:lnTo>
                  <a:pt x="7945717" y="10160"/>
                </a:lnTo>
                <a:lnTo>
                  <a:pt x="8745601" y="10160"/>
                </a:lnTo>
                <a:lnTo>
                  <a:pt x="8786901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0" y="448309"/>
            <a:ext cx="8733155" cy="10160"/>
          </a:xfrm>
          <a:custGeom>
            <a:avLst/>
            <a:gdLst/>
            <a:ahLst/>
            <a:cxnLst/>
            <a:rect l="l" t="t" r="r" b="b"/>
            <a:pathLst>
              <a:path w="8733155" h="10159">
                <a:moveTo>
                  <a:pt x="1305610" y="0"/>
                </a:moveTo>
                <a:lnTo>
                  <a:pt x="0" y="0"/>
                </a:lnTo>
                <a:lnTo>
                  <a:pt x="0" y="10160"/>
                </a:lnTo>
                <a:lnTo>
                  <a:pt x="1262278" y="10160"/>
                </a:lnTo>
                <a:lnTo>
                  <a:pt x="1305610" y="0"/>
                </a:lnTo>
                <a:close/>
              </a:path>
              <a:path w="8733155" h="10159">
                <a:moveTo>
                  <a:pt x="5874842" y="10160"/>
                </a:moveTo>
                <a:lnTo>
                  <a:pt x="5814911" y="0"/>
                </a:lnTo>
                <a:lnTo>
                  <a:pt x="4278858" y="0"/>
                </a:lnTo>
                <a:lnTo>
                  <a:pt x="4368571" y="10160"/>
                </a:lnTo>
                <a:lnTo>
                  <a:pt x="5874842" y="10160"/>
                </a:lnTo>
                <a:close/>
              </a:path>
              <a:path w="8733155" h="10159">
                <a:moveTo>
                  <a:pt x="8732698" y="0"/>
                </a:moveTo>
                <a:lnTo>
                  <a:pt x="7932229" y="0"/>
                </a:lnTo>
                <a:lnTo>
                  <a:pt x="7932229" y="8890"/>
                </a:lnTo>
                <a:lnTo>
                  <a:pt x="7910068" y="8890"/>
                </a:lnTo>
                <a:lnTo>
                  <a:pt x="7910068" y="10160"/>
                </a:lnTo>
                <a:lnTo>
                  <a:pt x="8712048" y="10160"/>
                </a:lnTo>
                <a:lnTo>
                  <a:pt x="8712048" y="8890"/>
                </a:lnTo>
                <a:lnTo>
                  <a:pt x="8732698" y="8890"/>
                </a:lnTo>
                <a:lnTo>
                  <a:pt x="8732698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0" y="457199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88" y="0"/>
                </a:moveTo>
                <a:lnTo>
                  <a:pt x="0" y="0"/>
                </a:lnTo>
                <a:lnTo>
                  <a:pt x="0" y="10160"/>
                </a:lnTo>
                <a:lnTo>
                  <a:pt x="1224356" y="10160"/>
                </a:lnTo>
                <a:lnTo>
                  <a:pt x="1267688" y="0"/>
                </a:lnTo>
                <a:close/>
              </a:path>
              <a:path w="8714740" h="10159">
                <a:moveTo>
                  <a:pt x="5927280" y="10160"/>
                </a:moveTo>
                <a:lnTo>
                  <a:pt x="5867349" y="0"/>
                </a:lnTo>
                <a:lnTo>
                  <a:pt x="4357357" y="0"/>
                </a:lnTo>
                <a:lnTo>
                  <a:pt x="4447070" y="10160"/>
                </a:lnTo>
                <a:lnTo>
                  <a:pt x="5927280" y="10160"/>
                </a:lnTo>
                <a:close/>
              </a:path>
              <a:path w="8714740" h="10159">
                <a:moveTo>
                  <a:pt x="8714626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5" y="10160"/>
                </a:lnTo>
                <a:lnTo>
                  <a:pt x="8714626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0" y="466089"/>
            <a:ext cx="8660765" cy="10160"/>
          </a:xfrm>
          <a:custGeom>
            <a:avLst/>
            <a:gdLst/>
            <a:ahLst/>
            <a:cxnLst/>
            <a:rect l="l" t="t" r="r" b="b"/>
            <a:pathLst>
              <a:path w="8660765" h="10159">
                <a:moveTo>
                  <a:pt x="1216228" y="0"/>
                </a:moveTo>
                <a:lnTo>
                  <a:pt x="0" y="0"/>
                </a:lnTo>
                <a:lnTo>
                  <a:pt x="0" y="6350"/>
                </a:lnTo>
                <a:lnTo>
                  <a:pt x="0" y="10160"/>
                </a:lnTo>
                <a:lnTo>
                  <a:pt x="1196873" y="10160"/>
                </a:lnTo>
                <a:lnTo>
                  <a:pt x="1196873" y="6350"/>
                </a:lnTo>
                <a:lnTo>
                  <a:pt x="1216228" y="6350"/>
                </a:lnTo>
                <a:lnTo>
                  <a:pt x="1216228" y="0"/>
                </a:lnTo>
                <a:close/>
              </a:path>
              <a:path w="8660765" h="10159">
                <a:moveTo>
                  <a:pt x="5979719" y="10160"/>
                </a:moveTo>
                <a:lnTo>
                  <a:pt x="5919787" y="0"/>
                </a:lnTo>
                <a:lnTo>
                  <a:pt x="4435856" y="0"/>
                </a:lnTo>
                <a:lnTo>
                  <a:pt x="4525556" y="10160"/>
                </a:lnTo>
                <a:lnTo>
                  <a:pt x="5979719" y="10160"/>
                </a:lnTo>
                <a:close/>
              </a:path>
              <a:path w="8660765" h="10159">
                <a:moveTo>
                  <a:pt x="8660409" y="0"/>
                </a:moveTo>
                <a:lnTo>
                  <a:pt x="7844244" y="0"/>
                </a:lnTo>
                <a:lnTo>
                  <a:pt x="7844244" y="8890"/>
                </a:lnTo>
                <a:lnTo>
                  <a:pt x="7817904" y="8890"/>
                </a:lnTo>
                <a:lnTo>
                  <a:pt x="7817904" y="10160"/>
                </a:lnTo>
                <a:lnTo>
                  <a:pt x="8639365" y="10160"/>
                </a:lnTo>
                <a:lnTo>
                  <a:pt x="8639365" y="8890"/>
                </a:lnTo>
                <a:lnTo>
                  <a:pt x="8660409" y="8890"/>
                </a:lnTo>
                <a:lnTo>
                  <a:pt x="866040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0" y="476249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56" y="0"/>
                </a:moveTo>
                <a:lnTo>
                  <a:pt x="0" y="0"/>
                </a:lnTo>
                <a:lnTo>
                  <a:pt x="0" y="8890"/>
                </a:lnTo>
                <a:lnTo>
                  <a:pt x="1163942" y="8890"/>
                </a:lnTo>
                <a:lnTo>
                  <a:pt x="1191056" y="0"/>
                </a:lnTo>
                <a:close/>
              </a:path>
              <a:path w="8636635" h="8890">
                <a:moveTo>
                  <a:pt x="6032144" y="8890"/>
                </a:moveTo>
                <a:lnTo>
                  <a:pt x="5979719" y="0"/>
                </a:lnTo>
                <a:lnTo>
                  <a:pt x="4525556" y="0"/>
                </a:lnTo>
                <a:lnTo>
                  <a:pt x="4604055" y="8890"/>
                </a:lnTo>
                <a:lnTo>
                  <a:pt x="6032144" y="8890"/>
                </a:lnTo>
                <a:close/>
              </a:path>
              <a:path w="8636635" h="8890">
                <a:moveTo>
                  <a:pt x="8636381" y="0"/>
                </a:moveTo>
                <a:lnTo>
                  <a:pt x="7814615" y="0"/>
                </a:lnTo>
                <a:lnTo>
                  <a:pt x="7768526" y="8890"/>
                </a:lnTo>
                <a:lnTo>
                  <a:pt x="8594649" y="8890"/>
                </a:lnTo>
                <a:lnTo>
                  <a:pt x="8636381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0" y="485139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54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92075" y="10160"/>
                </a:moveTo>
                <a:lnTo>
                  <a:pt x="6032144" y="0"/>
                </a:lnTo>
                <a:lnTo>
                  <a:pt x="4604055" y="0"/>
                </a:lnTo>
                <a:lnTo>
                  <a:pt x="4693767" y="10160"/>
                </a:lnTo>
                <a:lnTo>
                  <a:pt x="6092075" y="10160"/>
                </a:lnTo>
                <a:close/>
              </a:path>
              <a:path w="8594725" h="10159">
                <a:moveTo>
                  <a:pt x="8594649" y="0"/>
                </a:moveTo>
                <a:lnTo>
                  <a:pt x="7768526" y="0"/>
                </a:lnTo>
                <a:lnTo>
                  <a:pt x="7715859" y="10160"/>
                </a:lnTo>
                <a:lnTo>
                  <a:pt x="8546960" y="10160"/>
                </a:lnTo>
                <a:lnTo>
                  <a:pt x="8594649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0" y="494029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39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144514" y="10160"/>
                </a:moveTo>
                <a:lnTo>
                  <a:pt x="6084582" y="0"/>
                </a:lnTo>
                <a:lnTo>
                  <a:pt x="4682553" y="0"/>
                </a:lnTo>
                <a:lnTo>
                  <a:pt x="4772253" y="10160"/>
                </a:lnTo>
                <a:lnTo>
                  <a:pt x="6144514" y="10160"/>
                </a:lnTo>
                <a:close/>
              </a:path>
              <a:path w="8553450" h="10159">
                <a:moveTo>
                  <a:pt x="8552929" y="0"/>
                </a:moveTo>
                <a:lnTo>
                  <a:pt x="7722451" y="0"/>
                </a:lnTo>
                <a:lnTo>
                  <a:pt x="7669784" y="10160"/>
                </a:lnTo>
                <a:lnTo>
                  <a:pt x="8505241" y="10160"/>
                </a:lnTo>
                <a:lnTo>
                  <a:pt x="8552929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13" y="0"/>
                </a:moveTo>
                <a:lnTo>
                  <a:pt x="0" y="0"/>
                </a:lnTo>
                <a:lnTo>
                  <a:pt x="0" y="10160"/>
                </a:lnTo>
                <a:lnTo>
                  <a:pt x="1078725" y="10160"/>
                </a:lnTo>
                <a:lnTo>
                  <a:pt x="1109713" y="0"/>
                </a:lnTo>
                <a:close/>
              </a:path>
              <a:path w="8511540" h="10159">
                <a:moveTo>
                  <a:pt x="6186030" y="3810"/>
                </a:moveTo>
                <a:lnTo>
                  <a:pt x="6148260" y="3810"/>
                </a:lnTo>
                <a:lnTo>
                  <a:pt x="6148260" y="0"/>
                </a:lnTo>
                <a:lnTo>
                  <a:pt x="4777867" y="0"/>
                </a:lnTo>
                <a:lnTo>
                  <a:pt x="4777867" y="3810"/>
                </a:lnTo>
                <a:lnTo>
                  <a:pt x="4822710" y="3810"/>
                </a:lnTo>
                <a:lnTo>
                  <a:pt x="4822710" y="10160"/>
                </a:lnTo>
                <a:lnTo>
                  <a:pt x="6186030" y="10160"/>
                </a:lnTo>
                <a:lnTo>
                  <a:pt x="6186030" y="3810"/>
                </a:lnTo>
                <a:close/>
              </a:path>
              <a:path w="8511540" h="10159">
                <a:moveTo>
                  <a:pt x="8511197" y="0"/>
                </a:moveTo>
                <a:lnTo>
                  <a:pt x="7676362" y="0"/>
                </a:lnTo>
                <a:lnTo>
                  <a:pt x="7623696" y="10160"/>
                </a:lnTo>
                <a:lnTo>
                  <a:pt x="8463509" y="10160"/>
                </a:lnTo>
                <a:lnTo>
                  <a:pt x="8511197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0" y="513079"/>
            <a:ext cx="8448675" cy="8890"/>
          </a:xfrm>
          <a:custGeom>
            <a:avLst/>
            <a:gdLst/>
            <a:ahLst/>
            <a:cxnLst/>
            <a:rect l="l" t="t" r="r" b="b"/>
            <a:pathLst>
              <a:path w="844867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10" y="8890"/>
                </a:lnTo>
                <a:lnTo>
                  <a:pt x="1078738" y="0"/>
                </a:lnTo>
                <a:close/>
              </a:path>
              <a:path w="8448675" h="8890">
                <a:moveTo>
                  <a:pt x="6286881" y="8890"/>
                </a:moveTo>
                <a:lnTo>
                  <a:pt x="6212573" y="0"/>
                </a:lnTo>
                <a:lnTo>
                  <a:pt x="4850752" y="0"/>
                </a:lnTo>
                <a:lnTo>
                  <a:pt x="4929238" y="8890"/>
                </a:lnTo>
                <a:lnTo>
                  <a:pt x="6286881" y="8890"/>
                </a:lnTo>
                <a:close/>
              </a:path>
              <a:path w="8448675" h="8890">
                <a:moveTo>
                  <a:pt x="8448599" y="0"/>
                </a:moveTo>
                <a:lnTo>
                  <a:pt x="7607236" y="0"/>
                </a:lnTo>
                <a:lnTo>
                  <a:pt x="7607236" y="6350"/>
                </a:lnTo>
                <a:lnTo>
                  <a:pt x="7580173" y="6350"/>
                </a:lnTo>
                <a:lnTo>
                  <a:pt x="7580173" y="8890"/>
                </a:lnTo>
                <a:lnTo>
                  <a:pt x="8427745" y="8890"/>
                </a:lnTo>
                <a:lnTo>
                  <a:pt x="8427745" y="6350"/>
                </a:lnTo>
                <a:lnTo>
                  <a:pt x="8448599" y="6350"/>
                </a:lnTo>
                <a:lnTo>
                  <a:pt x="8448599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10" y="0"/>
                </a:moveTo>
                <a:lnTo>
                  <a:pt x="0" y="0"/>
                </a:lnTo>
                <a:lnTo>
                  <a:pt x="0" y="8890"/>
                </a:lnTo>
                <a:lnTo>
                  <a:pt x="1024496" y="8890"/>
                </a:lnTo>
                <a:lnTo>
                  <a:pt x="1051610" y="0"/>
                </a:lnTo>
                <a:close/>
              </a:path>
              <a:path w="8422005" h="8890">
                <a:moveTo>
                  <a:pt x="6361201" y="8890"/>
                </a:moveTo>
                <a:lnTo>
                  <a:pt x="6286881" y="0"/>
                </a:lnTo>
                <a:lnTo>
                  <a:pt x="4929238" y="0"/>
                </a:lnTo>
                <a:lnTo>
                  <a:pt x="5007737" y="8890"/>
                </a:lnTo>
                <a:lnTo>
                  <a:pt x="6361201" y="8890"/>
                </a:lnTo>
                <a:close/>
              </a:path>
              <a:path w="8422005" h="8890">
                <a:moveTo>
                  <a:pt x="8421776" y="0"/>
                </a:moveTo>
                <a:lnTo>
                  <a:pt x="7569568" y="0"/>
                </a:lnTo>
                <a:lnTo>
                  <a:pt x="7495286" y="8890"/>
                </a:lnTo>
                <a:lnTo>
                  <a:pt x="8380044" y="8890"/>
                </a:lnTo>
                <a:lnTo>
                  <a:pt x="8421776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0" y="530859"/>
            <a:ext cx="8365490" cy="10160"/>
          </a:xfrm>
          <a:custGeom>
            <a:avLst/>
            <a:gdLst/>
            <a:ahLst/>
            <a:cxnLst/>
            <a:rect l="l" t="t" r="r" b="b"/>
            <a:pathLst>
              <a:path w="8365490" h="10159">
                <a:moveTo>
                  <a:pt x="1024496" y="0"/>
                </a:moveTo>
                <a:lnTo>
                  <a:pt x="0" y="0"/>
                </a:lnTo>
                <a:lnTo>
                  <a:pt x="0" y="10160"/>
                </a:lnTo>
                <a:lnTo>
                  <a:pt x="993508" y="10160"/>
                </a:lnTo>
                <a:lnTo>
                  <a:pt x="1024496" y="0"/>
                </a:lnTo>
                <a:close/>
              </a:path>
              <a:path w="8365490" h="10159">
                <a:moveTo>
                  <a:pt x="6446126" y="10160"/>
                </a:moveTo>
                <a:lnTo>
                  <a:pt x="6361201" y="0"/>
                </a:lnTo>
                <a:lnTo>
                  <a:pt x="5007737" y="0"/>
                </a:lnTo>
                <a:lnTo>
                  <a:pt x="5097450" y="10160"/>
                </a:lnTo>
                <a:lnTo>
                  <a:pt x="6446126" y="10160"/>
                </a:lnTo>
                <a:close/>
              </a:path>
              <a:path w="8365490" h="10159">
                <a:moveTo>
                  <a:pt x="8365147" y="0"/>
                </a:moveTo>
                <a:lnTo>
                  <a:pt x="7468756" y="0"/>
                </a:lnTo>
                <a:lnTo>
                  <a:pt x="7468756" y="6350"/>
                </a:lnTo>
                <a:lnTo>
                  <a:pt x="7426325" y="6350"/>
                </a:lnTo>
                <a:lnTo>
                  <a:pt x="7426325" y="10160"/>
                </a:lnTo>
                <a:lnTo>
                  <a:pt x="8339264" y="10160"/>
                </a:lnTo>
                <a:lnTo>
                  <a:pt x="8339264" y="6350"/>
                </a:lnTo>
                <a:lnTo>
                  <a:pt x="8365147" y="6350"/>
                </a:lnTo>
                <a:lnTo>
                  <a:pt x="8365147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0" y="539749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81" y="0"/>
                </a:moveTo>
                <a:lnTo>
                  <a:pt x="0" y="0"/>
                </a:lnTo>
                <a:lnTo>
                  <a:pt x="0" y="10160"/>
                </a:lnTo>
                <a:lnTo>
                  <a:pt x="966393" y="10160"/>
                </a:lnTo>
                <a:lnTo>
                  <a:pt x="997381" y="0"/>
                </a:lnTo>
                <a:close/>
              </a:path>
              <a:path w="8335645" h="10159">
                <a:moveTo>
                  <a:pt x="6520434" y="10160"/>
                </a:moveTo>
                <a:lnTo>
                  <a:pt x="6435509" y="0"/>
                </a:lnTo>
                <a:lnTo>
                  <a:pt x="5086235" y="0"/>
                </a:lnTo>
                <a:lnTo>
                  <a:pt x="5175936" y="10160"/>
                </a:lnTo>
                <a:lnTo>
                  <a:pt x="6520434" y="10160"/>
                </a:lnTo>
                <a:close/>
              </a:path>
              <a:path w="8335645" h="10159">
                <a:moveTo>
                  <a:pt x="8335607" y="0"/>
                </a:moveTo>
                <a:lnTo>
                  <a:pt x="7421016" y="0"/>
                </a:lnTo>
                <a:lnTo>
                  <a:pt x="7336129" y="10160"/>
                </a:lnTo>
                <a:lnTo>
                  <a:pt x="8277085" y="10160"/>
                </a:lnTo>
                <a:lnTo>
                  <a:pt x="833560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0" y="548639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67" y="0"/>
                </a:moveTo>
                <a:lnTo>
                  <a:pt x="0" y="0"/>
                </a:lnTo>
                <a:lnTo>
                  <a:pt x="0" y="10160"/>
                </a:lnTo>
                <a:lnTo>
                  <a:pt x="939279" y="10160"/>
                </a:lnTo>
                <a:lnTo>
                  <a:pt x="970267" y="0"/>
                </a:lnTo>
                <a:close/>
              </a:path>
              <a:path w="8284845" h="10159">
                <a:moveTo>
                  <a:pt x="6597561" y="7620"/>
                </a:moveTo>
                <a:lnTo>
                  <a:pt x="6541668" y="7620"/>
                </a:lnTo>
                <a:lnTo>
                  <a:pt x="6541668" y="0"/>
                </a:lnTo>
                <a:lnTo>
                  <a:pt x="5198364" y="0"/>
                </a:lnTo>
                <a:lnTo>
                  <a:pt x="5198364" y="7620"/>
                </a:lnTo>
                <a:lnTo>
                  <a:pt x="5243220" y="7620"/>
                </a:lnTo>
                <a:lnTo>
                  <a:pt x="5243220" y="10160"/>
                </a:lnTo>
                <a:lnTo>
                  <a:pt x="6597561" y="10160"/>
                </a:lnTo>
                <a:lnTo>
                  <a:pt x="6597561" y="7620"/>
                </a:lnTo>
                <a:close/>
              </a:path>
              <a:path w="8284845" h="10159">
                <a:moveTo>
                  <a:pt x="8284400" y="0"/>
                </a:moveTo>
                <a:lnTo>
                  <a:pt x="7346734" y="0"/>
                </a:lnTo>
                <a:lnTo>
                  <a:pt x="7261860" y="10160"/>
                </a:lnTo>
                <a:lnTo>
                  <a:pt x="8225866" y="10160"/>
                </a:lnTo>
                <a:lnTo>
                  <a:pt x="8284400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0" y="558799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79" y="0"/>
                </a:moveTo>
                <a:lnTo>
                  <a:pt x="0" y="0"/>
                </a:lnTo>
                <a:lnTo>
                  <a:pt x="0" y="8890"/>
                </a:lnTo>
                <a:lnTo>
                  <a:pt x="912164" y="8890"/>
                </a:lnTo>
                <a:lnTo>
                  <a:pt x="939279" y="0"/>
                </a:lnTo>
                <a:close/>
              </a:path>
              <a:path w="8226425" h="8890">
                <a:moveTo>
                  <a:pt x="6789915" y="8890"/>
                </a:moveTo>
                <a:lnTo>
                  <a:pt x="6621602" y="0"/>
                </a:lnTo>
                <a:lnTo>
                  <a:pt x="5254434" y="0"/>
                </a:lnTo>
                <a:lnTo>
                  <a:pt x="5332933" y="8890"/>
                </a:lnTo>
                <a:lnTo>
                  <a:pt x="6789915" y="8890"/>
                </a:lnTo>
                <a:close/>
              </a:path>
              <a:path w="8226425" h="8890">
                <a:moveTo>
                  <a:pt x="8225866" y="0"/>
                </a:moveTo>
                <a:lnTo>
                  <a:pt x="7261860" y="0"/>
                </a:lnTo>
                <a:lnTo>
                  <a:pt x="7085419" y="8890"/>
                </a:lnTo>
                <a:lnTo>
                  <a:pt x="8174647" y="8890"/>
                </a:lnTo>
                <a:lnTo>
                  <a:pt x="8225866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0" y="576579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36" y="0"/>
                </a:moveTo>
                <a:lnTo>
                  <a:pt x="0" y="0"/>
                </a:lnTo>
                <a:lnTo>
                  <a:pt x="0" y="10160"/>
                </a:lnTo>
                <a:lnTo>
                  <a:pt x="861491" y="10160"/>
                </a:lnTo>
                <a:lnTo>
                  <a:pt x="886536" y="0"/>
                </a:lnTo>
                <a:close/>
              </a:path>
              <a:path w="8123555" h="10159">
                <a:moveTo>
                  <a:pt x="8123441" y="0"/>
                </a:moveTo>
                <a:lnTo>
                  <a:pt x="5411419" y="0"/>
                </a:lnTo>
                <a:lnTo>
                  <a:pt x="5501132" y="10160"/>
                </a:lnTo>
                <a:lnTo>
                  <a:pt x="8064906" y="10160"/>
                </a:lnTo>
                <a:lnTo>
                  <a:pt x="8123441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16" y="0"/>
                </a:moveTo>
                <a:lnTo>
                  <a:pt x="0" y="0"/>
                </a:lnTo>
                <a:lnTo>
                  <a:pt x="0" y="10160"/>
                </a:lnTo>
                <a:lnTo>
                  <a:pt x="839558" y="10160"/>
                </a:lnTo>
                <a:lnTo>
                  <a:pt x="864616" y="0"/>
                </a:lnTo>
                <a:close/>
              </a:path>
              <a:path w="8072755" h="10159">
                <a:moveTo>
                  <a:pt x="8072221" y="0"/>
                </a:moveTo>
                <a:lnTo>
                  <a:pt x="5489918" y="0"/>
                </a:lnTo>
                <a:lnTo>
                  <a:pt x="5579630" y="10160"/>
                </a:lnTo>
                <a:lnTo>
                  <a:pt x="8013700" y="10160"/>
                </a:lnTo>
                <a:lnTo>
                  <a:pt x="8072221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0" y="594359"/>
            <a:ext cx="8017509" cy="10160"/>
          </a:xfrm>
          <a:custGeom>
            <a:avLst/>
            <a:gdLst/>
            <a:ahLst/>
            <a:cxnLst/>
            <a:rect l="l" t="t" r="r" b="b"/>
            <a:pathLst>
              <a:path w="8017509" h="10159">
                <a:moveTo>
                  <a:pt x="842695" y="0"/>
                </a:moveTo>
                <a:lnTo>
                  <a:pt x="0" y="0"/>
                </a:lnTo>
                <a:lnTo>
                  <a:pt x="0" y="10160"/>
                </a:lnTo>
                <a:lnTo>
                  <a:pt x="817638" y="10160"/>
                </a:lnTo>
                <a:lnTo>
                  <a:pt x="842695" y="0"/>
                </a:lnTo>
                <a:close/>
              </a:path>
              <a:path w="8017509" h="10159">
                <a:moveTo>
                  <a:pt x="8017357" y="0"/>
                </a:moveTo>
                <a:lnTo>
                  <a:pt x="5574017" y="0"/>
                </a:lnTo>
                <a:lnTo>
                  <a:pt x="5574017" y="1270"/>
                </a:lnTo>
                <a:lnTo>
                  <a:pt x="5618873" y="1270"/>
                </a:lnTo>
                <a:lnTo>
                  <a:pt x="5618873" y="10160"/>
                </a:lnTo>
                <a:lnTo>
                  <a:pt x="7979181" y="10160"/>
                </a:lnTo>
                <a:lnTo>
                  <a:pt x="7979181" y="1270"/>
                </a:lnTo>
                <a:lnTo>
                  <a:pt x="8017357" y="1270"/>
                </a:lnTo>
                <a:lnTo>
                  <a:pt x="8017357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38" y="0"/>
                </a:moveTo>
                <a:lnTo>
                  <a:pt x="0" y="0"/>
                </a:lnTo>
                <a:lnTo>
                  <a:pt x="0" y="8890"/>
                </a:lnTo>
                <a:lnTo>
                  <a:pt x="795718" y="8890"/>
                </a:lnTo>
                <a:lnTo>
                  <a:pt x="817638" y="0"/>
                </a:lnTo>
                <a:close/>
              </a:path>
              <a:path w="7945120" h="8890">
                <a:moveTo>
                  <a:pt x="7944675" y="0"/>
                </a:moveTo>
                <a:lnTo>
                  <a:pt x="5658116" y="0"/>
                </a:lnTo>
                <a:lnTo>
                  <a:pt x="5736615" y="8890"/>
                </a:lnTo>
                <a:lnTo>
                  <a:pt x="7875664" y="8890"/>
                </a:lnTo>
                <a:lnTo>
                  <a:pt x="794467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0" y="613409"/>
            <a:ext cx="7846695" cy="10160"/>
          </a:xfrm>
          <a:custGeom>
            <a:avLst/>
            <a:gdLst/>
            <a:ahLst/>
            <a:cxnLst/>
            <a:rect l="l" t="t" r="r" b="b"/>
            <a:pathLst>
              <a:path w="7846695" h="10159">
                <a:moveTo>
                  <a:pt x="795718" y="0"/>
                </a:moveTo>
                <a:lnTo>
                  <a:pt x="0" y="0"/>
                </a:lnTo>
                <a:lnTo>
                  <a:pt x="0" y="10160"/>
                </a:lnTo>
                <a:lnTo>
                  <a:pt x="770661" y="10160"/>
                </a:lnTo>
                <a:lnTo>
                  <a:pt x="795718" y="0"/>
                </a:lnTo>
                <a:close/>
              </a:path>
              <a:path w="7846695" h="10159">
                <a:moveTo>
                  <a:pt x="7846085" y="0"/>
                </a:moveTo>
                <a:lnTo>
                  <a:pt x="5770257" y="0"/>
                </a:lnTo>
                <a:lnTo>
                  <a:pt x="5770257" y="7620"/>
                </a:lnTo>
                <a:lnTo>
                  <a:pt x="5818263" y="7620"/>
                </a:lnTo>
                <a:lnTo>
                  <a:pt x="5818263" y="10160"/>
                </a:lnTo>
                <a:lnTo>
                  <a:pt x="7806652" y="10160"/>
                </a:lnTo>
                <a:lnTo>
                  <a:pt x="7806652" y="7620"/>
                </a:lnTo>
                <a:lnTo>
                  <a:pt x="7846085" y="7620"/>
                </a:lnTo>
                <a:lnTo>
                  <a:pt x="7846085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0" y="622299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798" y="0"/>
                </a:moveTo>
                <a:lnTo>
                  <a:pt x="0" y="0"/>
                </a:lnTo>
                <a:lnTo>
                  <a:pt x="0" y="10160"/>
                </a:lnTo>
                <a:lnTo>
                  <a:pt x="748741" y="10160"/>
                </a:lnTo>
                <a:lnTo>
                  <a:pt x="773798" y="0"/>
                </a:lnTo>
                <a:close/>
              </a:path>
              <a:path w="7806690" h="10159">
                <a:moveTo>
                  <a:pt x="7806652" y="0"/>
                </a:moveTo>
                <a:lnTo>
                  <a:pt x="5818263" y="0"/>
                </a:lnTo>
                <a:lnTo>
                  <a:pt x="5933237" y="10160"/>
                </a:lnTo>
                <a:lnTo>
                  <a:pt x="7727772" y="10160"/>
                </a:lnTo>
                <a:lnTo>
                  <a:pt x="7806652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0" y="631189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78" y="0"/>
                </a:moveTo>
                <a:lnTo>
                  <a:pt x="0" y="0"/>
                </a:lnTo>
                <a:lnTo>
                  <a:pt x="0" y="10160"/>
                </a:lnTo>
                <a:lnTo>
                  <a:pt x="726821" y="10160"/>
                </a:lnTo>
                <a:lnTo>
                  <a:pt x="751878" y="0"/>
                </a:lnTo>
                <a:close/>
              </a:path>
              <a:path w="7738109" h="10159">
                <a:moveTo>
                  <a:pt x="7737640" y="0"/>
                </a:moveTo>
                <a:lnTo>
                  <a:pt x="5918860" y="0"/>
                </a:lnTo>
                <a:lnTo>
                  <a:pt x="6033833" y="10160"/>
                </a:lnTo>
                <a:lnTo>
                  <a:pt x="7658760" y="10160"/>
                </a:lnTo>
                <a:lnTo>
                  <a:pt x="7737640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0" y="640079"/>
            <a:ext cx="7654290" cy="10160"/>
          </a:xfrm>
          <a:custGeom>
            <a:avLst/>
            <a:gdLst/>
            <a:ahLst/>
            <a:cxnLst/>
            <a:rect l="l" t="t" r="r" b="b"/>
            <a:pathLst>
              <a:path w="7654290" h="10159">
                <a:moveTo>
                  <a:pt x="729957" y="0"/>
                </a:moveTo>
                <a:lnTo>
                  <a:pt x="0" y="0"/>
                </a:lnTo>
                <a:lnTo>
                  <a:pt x="0" y="10160"/>
                </a:lnTo>
                <a:lnTo>
                  <a:pt x="704900" y="10160"/>
                </a:lnTo>
                <a:lnTo>
                  <a:pt x="729957" y="0"/>
                </a:lnTo>
                <a:close/>
              </a:path>
              <a:path w="7654290" h="10159">
                <a:moveTo>
                  <a:pt x="7653833" y="0"/>
                </a:moveTo>
                <a:lnTo>
                  <a:pt x="6041021" y="0"/>
                </a:lnTo>
                <a:lnTo>
                  <a:pt x="6041021" y="3810"/>
                </a:lnTo>
                <a:lnTo>
                  <a:pt x="6098502" y="3810"/>
                </a:lnTo>
                <a:lnTo>
                  <a:pt x="6098502" y="10160"/>
                </a:lnTo>
                <a:lnTo>
                  <a:pt x="7602004" y="10160"/>
                </a:lnTo>
                <a:lnTo>
                  <a:pt x="7602004" y="3810"/>
                </a:lnTo>
                <a:lnTo>
                  <a:pt x="7653833" y="3810"/>
                </a:lnTo>
                <a:lnTo>
                  <a:pt x="7653833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0" y="650239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0" y="0"/>
                </a:moveTo>
                <a:lnTo>
                  <a:pt x="0" y="0"/>
                </a:lnTo>
                <a:lnTo>
                  <a:pt x="0" y="8890"/>
                </a:lnTo>
                <a:lnTo>
                  <a:pt x="682980" y="8890"/>
                </a:lnTo>
                <a:lnTo>
                  <a:pt x="704900" y="0"/>
                </a:lnTo>
                <a:close/>
              </a:path>
              <a:path w="7565390" h="8890">
                <a:moveTo>
                  <a:pt x="7564958" y="0"/>
                </a:moveTo>
                <a:lnTo>
                  <a:pt x="6134430" y="0"/>
                </a:lnTo>
                <a:lnTo>
                  <a:pt x="6235027" y="8890"/>
                </a:lnTo>
                <a:lnTo>
                  <a:pt x="7461250" y="8890"/>
                </a:lnTo>
                <a:lnTo>
                  <a:pt x="7564958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0" y="659129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0" y="0"/>
                </a:moveTo>
                <a:lnTo>
                  <a:pt x="0" y="0"/>
                </a:lnTo>
                <a:lnTo>
                  <a:pt x="0" y="10160"/>
                </a:lnTo>
                <a:lnTo>
                  <a:pt x="657923" y="10160"/>
                </a:lnTo>
                <a:lnTo>
                  <a:pt x="682980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27" y="0"/>
                </a:lnTo>
                <a:lnTo>
                  <a:pt x="6350000" y="10160"/>
                </a:lnTo>
                <a:lnTo>
                  <a:pt x="7342708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0" y="668019"/>
            <a:ext cx="7350125" cy="10160"/>
          </a:xfrm>
          <a:custGeom>
            <a:avLst/>
            <a:gdLst/>
            <a:ahLst/>
            <a:cxnLst/>
            <a:rect l="l" t="t" r="r" b="b"/>
            <a:pathLst>
              <a:path w="7350125" h="10159">
                <a:moveTo>
                  <a:pt x="661060" y="0"/>
                </a:moveTo>
                <a:lnTo>
                  <a:pt x="0" y="0"/>
                </a:lnTo>
                <a:lnTo>
                  <a:pt x="0" y="10160"/>
                </a:lnTo>
                <a:lnTo>
                  <a:pt x="636003" y="10160"/>
                </a:lnTo>
                <a:lnTo>
                  <a:pt x="661060" y="0"/>
                </a:lnTo>
                <a:close/>
              </a:path>
              <a:path w="7350125" h="10159">
                <a:moveTo>
                  <a:pt x="7350125" y="0"/>
                </a:moveTo>
                <a:lnTo>
                  <a:pt x="6342812" y="0"/>
                </a:lnTo>
                <a:lnTo>
                  <a:pt x="6342812" y="1270"/>
                </a:lnTo>
                <a:lnTo>
                  <a:pt x="6452781" y="1270"/>
                </a:lnTo>
                <a:lnTo>
                  <a:pt x="6452781" y="10160"/>
                </a:lnTo>
                <a:lnTo>
                  <a:pt x="7290854" y="10160"/>
                </a:lnTo>
                <a:lnTo>
                  <a:pt x="7290854" y="1270"/>
                </a:lnTo>
                <a:lnTo>
                  <a:pt x="7350125" y="1270"/>
                </a:lnTo>
                <a:lnTo>
                  <a:pt x="7350125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0" y="676909"/>
            <a:ext cx="7246620" cy="10160"/>
          </a:xfrm>
          <a:custGeom>
            <a:avLst/>
            <a:gdLst/>
            <a:ahLst/>
            <a:cxnLst/>
            <a:rect l="l" t="t" r="r" b="b"/>
            <a:pathLst>
              <a:path w="7246620" h="10159">
                <a:moveTo>
                  <a:pt x="628180" y="0"/>
                </a:moveTo>
                <a:lnTo>
                  <a:pt x="0" y="0"/>
                </a:lnTo>
                <a:lnTo>
                  <a:pt x="0" y="8890"/>
                </a:lnTo>
                <a:lnTo>
                  <a:pt x="0" y="10160"/>
                </a:lnTo>
                <a:lnTo>
                  <a:pt x="615937" y="10160"/>
                </a:lnTo>
                <a:lnTo>
                  <a:pt x="615937" y="8890"/>
                </a:lnTo>
                <a:lnTo>
                  <a:pt x="628180" y="8890"/>
                </a:lnTo>
                <a:lnTo>
                  <a:pt x="628180" y="0"/>
                </a:lnTo>
                <a:close/>
              </a:path>
              <a:path w="7246620" h="10159">
                <a:moveTo>
                  <a:pt x="7246404" y="0"/>
                </a:moveTo>
                <a:lnTo>
                  <a:pt x="6540894" y="0"/>
                </a:lnTo>
                <a:lnTo>
                  <a:pt x="6540894" y="1270"/>
                </a:lnTo>
                <a:lnTo>
                  <a:pt x="6658369" y="1270"/>
                </a:lnTo>
                <a:lnTo>
                  <a:pt x="6658369" y="10160"/>
                </a:lnTo>
                <a:lnTo>
                  <a:pt x="7076008" y="10160"/>
                </a:lnTo>
                <a:lnTo>
                  <a:pt x="7076008" y="1270"/>
                </a:lnTo>
                <a:lnTo>
                  <a:pt x="7246404" y="1270"/>
                </a:lnTo>
                <a:lnTo>
                  <a:pt x="7246404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54" y="0"/>
                </a:moveTo>
                <a:lnTo>
                  <a:pt x="0" y="0"/>
                </a:lnTo>
                <a:lnTo>
                  <a:pt x="0" y="8890"/>
                </a:lnTo>
                <a:lnTo>
                  <a:pt x="596785" y="8890"/>
                </a:lnTo>
                <a:lnTo>
                  <a:pt x="614654" y="0"/>
                </a:lnTo>
                <a:close/>
              </a:path>
              <a:path w="6913245" h="8890">
                <a:moveTo>
                  <a:pt x="6913029" y="0"/>
                </a:moveTo>
                <a:lnTo>
                  <a:pt x="6761162" y="0"/>
                </a:lnTo>
                <a:lnTo>
                  <a:pt x="6819900" y="2540"/>
                </a:lnTo>
                <a:lnTo>
                  <a:pt x="6913029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0" y="695959"/>
            <a:ext cx="596900" cy="8890"/>
          </a:xfrm>
          <a:custGeom>
            <a:avLst/>
            <a:gdLst/>
            <a:ahLst/>
            <a:cxnLst/>
            <a:rect l="l" t="t" r="r" b="b"/>
            <a:pathLst>
              <a:path w="596900" h="8890">
                <a:moveTo>
                  <a:pt x="596793" y="0"/>
                </a:moveTo>
                <a:lnTo>
                  <a:pt x="0" y="0"/>
                </a:lnTo>
                <a:lnTo>
                  <a:pt x="0" y="8889"/>
                </a:lnTo>
                <a:lnTo>
                  <a:pt x="578919" y="8889"/>
                </a:lnTo>
                <a:lnTo>
                  <a:pt x="596793" y="0"/>
                </a:lnTo>
                <a:close/>
              </a:path>
            </a:pathLst>
          </a:custGeom>
          <a:solidFill>
            <a:srgbClr val="009E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0" y="704850"/>
            <a:ext cx="579120" cy="10160"/>
          </a:xfrm>
          <a:custGeom>
            <a:avLst/>
            <a:gdLst/>
            <a:ahLst/>
            <a:cxnLst/>
            <a:rect l="l" t="t" r="r" b="b"/>
            <a:pathLst>
              <a:path w="579120" h="10159">
                <a:moveTo>
                  <a:pt x="578919" y="0"/>
                </a:moveTo>
                <a:lnTo>
                  <a:pt x="0" y="0"/>
                </a:lnTo>
                <a:lnTo>
                  <a:pt x="0" y="10160"/>
                </a:lnTo>
                <a:lnTo>
                  <a:pt x="558492" y="10160"/>
                </a:lnTo>
                <a:lnTo>
                  <a:pt x="578919" y="0"/>
                </a:lnTo>
                <a:close/>
              </a:path>
            </a:pathLst>
          </a:custGeom>
          <a:solidFill>
            <a:srgbClr val="009DC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0" y="713740"/>
            <a:ext cx="561340" cy="10160"/>
          </a:xfrm>
          <a:custGeom>
            <a:avLst/>
            <a:gdLst/>
            <a:ahLst/>
            <a:cxnLst/>
            <a:rect l="l" t="t" r="r" b="b"/>
            <a:pathLst>
              <a:path w="561340" h="10159">
                <a:moveTo>
                  <a:pt x="561045" y="0"/>
                </a:moveTo>
                <a:lnTo>
                  <a:pt x="0" y="0"/>
                </a:lnTo>
                <a:lnTo>
                  <a:pt x="0" y="10160"/>
                </a:lnTo>
                <a:lnTo>
                  <a:pt x="540618" y="10160"/>
                </a:lnTo>
                <a:lnTo>
                  <a:pt x="561045" y="0"/>
                </a:lnTo>
                <a:close/>
              </a:path>
            </a:pathLst>
          </a:custGeom>
          <a:solidFill>
            <a:srgbClr val="009CC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0" y="722630"/>
            <a:ext cx="543560" cy="10160"/>
          </a:xfrm>
          <a:custGeom>
            <a:avLst/>
            <a:gdLst/>
            <a:ahLst/>
            <a:cxnLst/>
            <a:rect l="l" t="t" r="r" b="b"/>
            <a:pathLst>
              <a:path w="543560" h="10159">
                <a:moveTo>
                  <a:pt x="543172" y="0"/>
                </a:moveTo>
                <a:lnTo>
                  <a:pt x="0" y="0"/>
                </a:lnTo>
                <a:lnTo>
                  <a:pt x="0" y="10160"/>
                </a:lnTo>
                <a:lnTo>
                  <a:pt x="522745" y="10160"/>
                </a:lnTo>
                <a:lnTo>
                  <a:pt x="543172" y="0"/>
                </a:lnTo>
                <a:close/>
              </a:path>
            </a:pathLst>
          </a:custGeom>
          <a:solidFill>
            <a:srgbClr val="009BC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0" y="732790"/>
            <a:ext cx="523240" cy="8890"/>
          </a:xfrm>
          <a:custGeom>
            <a:avLst/>
            <a:gdLst/>
            <a:ahLst/>
            <a:cxnLst/>
            <a:rect l="l" t="t" r="r" b="b"/>
            <a:pathLst>
              <a:path w="523240" h="8890">
                <a:moveTo>
                  <a:pt x="522745" y="0"/>
                </a:moveTo>
                <a:lnTo>
                  <a:pt x="0" y="0"/>
                </a:lnTo>
                <a:lnTo>
                  <a:pt x="0" y="8889"/>
                </a:lnTo>
                <a:lnTo>
                  <a:pt x="504871" y="8889"/>
                </a:lnTo>
                <a:lnTo>
                  <a:pt x="522745" y="0"/>
                </a:lnTo>
                <a:close/>
              </a:path>
            </a:pathLst>
          </a:custGeom>
          <a:solidFill>
            <a:srgbClr val="009AC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0" y="741679"/>
            <a:ext cx="505459" cy="19050"/>
          </a:xfrm>
          <a:custGeom>
            <a:avLst/>
            <a:gdLst/>
            <a:ahLst/>
            <a:cxnLst/>
            <a:rect l="l" t="t" r="r" b="b"/>
            <a:pathLst>
              <a:path w="505459" h="19050">
                <a:moveTo>
                  <a:pt x="504863" y="0"/>
                </a:moveTo>
                <a:lnTo>
                  <a:pt x="0" y="0"/>
                </a:lnTo>
                <a:lnTo>
                  <a:pt x="0" y="8890"/>
                </a:lnTo>
                <a:lnTo>
                  <a:pt x="0" y="19050"/>
                </a:lnTo>
                <a:lnTo>
                  <a:pt x="466559" y="19050"/>
                </a:lnTo>
                <a:lnTo>
                  <a:pt x="486994" y="8890"/>
                </a:lnTo>
                <a:lnTo>
                  <a:pt x="504863" y="0"/>
                </a:lnTo>
                <a:close/>
              </a:path>
            </a:pathLst>
          </a:custGeom>
          <a:solidFill>
            <a:srgbClr val="0099C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0" y="759459"/>
            <a:ext cx="469265" cy="10160"/>
          </a:xfrm>
          <a:custGeom>
            <a:avLst/>
            <a:gdLst/>
            <a:ahLst/>
            <a:cxnLst/>
            <a:rect l="l" t="t" r="r" b="b"/>
            <a:pathLst>
              <a:path w="469265" h="10159">
                <a:moveTo>
                  <a:pt x="469124" y="0"/>
                </a:moveTo>
                <a:lnTo>
                  <a:pt x="0" y="0"/>
                </a:lnTo>
                <a:lnTo>
                  <a:pt x="0" y="10160"/>
                </a:lnTo>
                <a:lnTo>
                  <a:pt x="448697" y="10160"/>
                </a:lnTo>
                <a:lnTo>
                  <a:pt x="469124" y="0"/>
                </a:lnTo>
                <a:close/>
              </a:path>
            </a:pathLst>
          </a:custGeom>
          <a:solidFill>
            <a:srgbClr val="0097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0" y="768350"/>
            <a:ext cx="451484" cy="10160"/>
          </a:xfrm>
          <a:custGeom>
            <a:avLst/>
            <a:gdLst/>
            <a:ahLst/>
            <a:cxnLst/>
            <a:rect l="l" t="t" r="r" b="b"/>
            <a:pathLst>
              <a:path w="451484" h="10159">
                <a:moveTo>
                  <a:pt x="451251" y="0"/>
                </a:moveTo>
                <a:lnTo>
                  <a:pt x="0" y="0"/>
                </a:lnTo>
                <a:lnTo>
                  <a:pt x="0" y="10160"/>
                </a:lnTo>
                <a:lnTo>
                  <a:pt x="430824" y="10160"/>
                </a:lnTo>
                <a:lnTo>
                  <a:pt x="451251" y="0"/>
                </a:lnTo>
                <a:close/>
              </a:path>
            </a:pathLst>
          </a:custGeom>
          <a:solidFill>
            <a:srgbClr val="0096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0" y="778509"/>
            <a:ext cx="431165" cy="8890"/>
          </a:xfrm>
          <a:custGeom>
            <a:avLst/>
            <a:gdLst/>
            <a:ahLst/>
            <a:cxnLst/>
            <a:rect l="l" t="t" r="r" b="b"/>
            <a:pathLst>
              <a:path w="431165" h="8890">
                <a:moveTo>
                  <a:pt x="430824" y="0"/>
                </a:moveTo>
                <a:lnTo>
                  <a:pt x="0" y="0"/>
                </a:lnTo>
                <a:lnTo>
                  <a:pt x="0" y="8889"/>
                </a:lnTo>
                <a:lnTo>
                  <a:pt x="412950" y="8889"/>
                </a:lnTo>
                <a:lnTo>
                  <a:pt x="430824" y="0"/>
                </a:lnTo>
                <a:close/>
              </a:path>
            </a:pathLst>
          </a:custGeom>
          <a:solidFill>
            <a:srgbClr val="0095C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0" y="787400"/>
            <a:ext cx="413384" cy="10160"/>
          </a:xfrm>
          <a:custGeom>
            <a:avLst/>
            <a:gdLst/>
            <a:ahLst/>
            <a:cxnLst/>
            <a:rect l="l" t="t" r="r" b="b"/>
            <a:pathLst>
              <a:path w="413384" h="10159">
                <a:moveTo>
                  <a:pt x="412950" y="0"/>
                </a:moveTo>
                <a:lnTo>
                  <a:pt x="0" y="0"/>
                </a:lnTo>
                <a:lnTo>
                  <a:pt x="0" y="10160"/>
                </a:lnTo>
                <a:lnTo>
                  <a:pt x="392523" y="10160"/>
                </a:lnTo>
                <a:lnTo>
                  <a:pt x="412950" y="0"/>
                </a:lnTo>
                <a:close/>
              </a:path>
            </a:pathLst>
          </a:custGeom>
          <a:solidFill>
            <a:srgbClr val="0094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0" y="796290"/>
            <a:ext cx="395605" cy="10160"/>
          </a:xfrm>
          <a:custGeom>
            <a:avLst/>
            <a:gdLst/>
            <a:ahLst/>
            <a:cxnLst/>
            <a:rect l="l" t="t" r="r" b="b"/>
            <a:pathLst>
              <a:path w="395605" h="10159">
                <a:moveTo>
                  <a:pt x="395076" y="0"/>
                </a:moveTo>
                <a:lnTo>
                  <a:pt x="0" y="0"/>
                </a:lnTo>
                <a:lnTo>
                  <a:pt x="0" y="10160"/>
                </a:lnTo>
                <a:lnTo>
                  <a:pt x="374650" y="10160"/>
                </a:lnTo>
                <a:lnTo>
                  <a:pt x="395076" y="0"/>
                </a:lnTo>
                <a:close/>
              </a:path>
            </a:pathLst>
          </a:custGeom>
          <a:solidFill>
            <a:srgbClr val="0093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0" y="805179"/>
            <a:ext cx="375920" cy="10160"/>
          </a:xfrm>
          <a:custGeom>
            <a:avLst/>
            <a:gdLst/>
            <a:ahLst/>
            <a:cxnLst/>
            <a:rect l="l" t="t" r="r" b="b"/>
            <a:pathLst>
              <a:path w="375920" h="10159">
                <a:moveTo>
                  <a:pt x="375920" y="0"/>
                </a:moveTo>
                <a:lnTo>
                  <a:pt x="0" y="0"/>
                </a:lnTo>
                <a:lnTo>
                  <a:pt x="0" y="1270"/>
                </a:lnTo>
                <a:lnTo>
                  <a:pt x="0" y="10160"/>
                </a:lnTo>
                <a:lnTo>
                  <a:pt x="366801" y="10160"/>
                </a:lnTo>
                <a:lnTo>
                  <a:pt x="366801" y="1270"/>
                </a:lnTo>
                <a:lnTo>
                  <a:pt x="375920" y="1270"/>
                </a:lnTo>
                <a:lnTo>
                  <a:pt x="375920" y="0"/>
                </a:lnTo>
                <a:close/>
              </a:path>
            </a:pathLst>
          </a:custGeom>
          <a:solidFill>
            <a:srgbClr val="0092B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0" y="814069"/>
            <a:ext cx="361315" cy="10160"/>
          </a:xfrm>
          <a:custGeom>
            <a:avLst/>
            <a:gdLst/>
            <a:ahLst/>
            <a:cxnLst/>
            <a:rect l="l" t="t" r="r" b="b"/>
            <a:pathLst>
              <a:path w="361315" h="10159">
                <a:moveTo>
                  <a:pt x="361212" y="0"/>
                </a:moveTo>
                <a:lnTo>
                  <a:pt x="0" y="0"/>
                </a:lnTo>
                <a:lnTo>
                  <a:pt x="0" y="10159"/>
                </a:lnTo>
                <a:lnTo>
                  <a:pt x="343296" y="10159"/>
                </a:lnTo>
                <a:lnTo>
                  <a:pt x="361212" y="0"/>
                </a:lnTo>
                <a:close/>
              </a:path>
            </a:pathLst>
          </a:custGeom>
          <a:solidFill>
            <a:srgbClr val="0091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0" y="824230"/>
            <a:ext cx="343535" cy="8890"/>
          </a:xfrm>
          <a:custGeom>
            <a:avLst/>
            <a:gdLst/>
            <a:ahLst/>
            <a:cxnLst/>
            <a:rect l="l" t="t" r="r" b="b"/>
            <a:pathLst>
              <a:path w="343535" h="8890">
                <a:moveTo>
                  <a:pt x="343296" y="0"/>
                </a:moveTo>
                <a:lnTo>
                  <a:pt x="0" y="0"/>
                </a:lnTo>
                <a:lnTo>
                  <a:pt x="0" y="8890"/>
                </a:lnTo>
                <a:lnTo>
                  <a:pt x="327619" y="8890"/>
                </a:lnTo>
                <a:lnTo>
                  <a:pt x="343296" y="0"/>
                </a:lnTo>
                <a:close/>
              </a:path>
            </a:pathLst>
          </a:custGeom>
          <a:solidFill>
            <a:srgbClr val="0090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0" y="833119"/>
            <a:ext cx="327660" cy="10160"/>
          </a:xfrm>
          <a:custGeom>
            <a:avLst/>
            <a:gdLst/>
            <a:ahLst/>
            <a:cxnLst/>
            <a:rect l="l" t="t" r="r" b="b"/>
            <a:pathLst>
              <a:path w="327660" h="10159">
                <a:moveTo>
                  <a:pt x="327619" y="0"/>
                </a:moveTo>
                <a:lnTo>
                  <a:pt x="0" y="0"/>
                </a:lnTo>
                <a:lnTo>
                  <a:pt x="0" y="10159"/>
                </a:lnTo>
                <a:lnTo>
                  <a:pt x="309702" y="10159"/>
                </a:lnTo>
                <a:lnTo>
                  <a:pt x="327619" y="0"/>
                </a:lnTo>
                <a:close/>
              </a:path>
            </a:pathLst>
          </a:custGeom>
          <a:solidFill>
            <a:srgbClr val="008FB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0" y="842010"/>
            <a:ext cx="312420" cy="10160"/>
          </a:xfrm>
          <a:custGeom>
            <a:avLst/>
            <a:gdLst/>
            <a:ahLst/>
            <a:cxnLst/>
            <a:rect l="l" t="t" r="r" b="b"/>
            <a:pathLst>
              <a:path w="312420" h="10159">
                <a:moveTo>
                  <a:pt x="311942" y="0"/>
                </a:moveTo>
                <a:lnTo>
                  <a:pt x="0" y="0"/>
                </a:lnTo>
                <a:lnTo>
                  <a:pt x="0" y="10160"/>
                </a:lnTo>
                <a:lnTo>
                  <a:pt x="294025" y="10160"/>
                </a:lnTo>
                <a:lnTo>
                  <a:pt x="311942" y="0"/>
                </a:lnTo>
                <a:close/>
              </a:path>
            </a:pathLst>
          </a:custGeom>
          <a:solidFill>
            <a:srgbClr val="008E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0" y="850900"/>
            <a:ext cx="296545" cy="10160"/>
          </a:xfrm>
          <a:custGeom>
            <a:avLst/>
            <a:gdLst/>
            <a:ahLst/>
            <a:cxnLst/>
            <a:rect l="l" t="t" r="r" b="b"/>
            <a:pathLst>
              <a:path w="296545" h="10159">
                <a:moveTo>
                  <a:pt x="296265" y="0"/>
                </a:moveTo>
                <a:lnTo>
                  <a:pt x="0" y="0"/>
                </a:lnTo>
                <a:lnTo>
                  <a:pt x="0" y="10160"/>
                </a:lnTo>
                <a:lnTo>
                  <a:pt x="278348" y="10160"/>
                </a:lnTo>
                <a:lnTo>
                  <a:pt x="296265" y="0"/>
                </a:lnTo>
                <a:close/>
              </a:path>
            </a:pathLst>
          </a:custGeom>
          <a:solidFill>
            <a:srgbClr val="008D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0" y="859789"/>
            <a:ext cx="280670" cy="10160"/>
          </a:xfrm>
          <a:custGeom>
            <a:avLst/>
            <a:gdLst/>
            <a:ahLst/>
            <a:cxnLst/>
            <a:rect l="l" t="t" r="r" b="b"/>
            <a:pathLst>
              <a:path w="280670" h="10159">
                <a:moveTo>
                  <a:pt x="280588" y="0"/>
                </a:moveTo>
                <a:lnTo>
                  <a:pt x="0" y="0"/>
                </a:lnTo>
                <a:lnTo>
                  <a:pt x="0" y="10160"/>
                </a:lnTo>
                <a:lnTo>
                  <a:pt x="262671" y="10160"/>
                </a:lnTo>
                <a:lnTo>
                  <a:pt x="280588" y="0"/>
                </a:lnTo>
                <a:close/>
              </a:path>
            </a:pathLst>
          </a:custGeom>
          <a:solidFill>
            <a:srgbClr val="008C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0" y="869950"/>
            <a:ext cx="262890" cy="8890"/>
          </a:xfrm>
          <a:custGeom>
            <a:avLst/>
            <a:gdLst/>
            <a:ahLst/>
            <a:cxnLst/>
            <a:rect l="l" t="t" r="r" b="b"/>
            <a:pathLst>
              <a:path w="262890" h="8890">
                <a:moveTo>
                  <a:pt x="262671" y="0"/>
                </a:moveTo>
                <a:lnTo>
                  <a:pt x="0" y="0"/>
                </a:lnTo>
                <a:lnTo>
                  <a:pt x="0" y="8889"/>
                </a:lnTo>
                <a:lnTo>
                  <a:pt x="246994" y="8889"/>
                </a:lnTo>
                <a:lnTo>
                  <a:pt x="262671" y="0"/>
                </a:lnTo>
                <a:close/>
              </a:path>
            </a:pathLst>
          </a:custGeom>
          <a:solidFill>
            <a:srgbClr val="008B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4403318" y="0"/>
            <a:ext cx="4740910" cy="17780"/>
          </a:xfrm>
          <a:custGeom>
            <a:avLst/>
            <a:gdLst/>
            <a:ahLst/>
            <a:cxnLst/>
            <a:rect l="l" t="t" r="r" b="b"/>
            <a:pathLst>
              <a:path w="4740909" h="17780">
                <a:moveTo>
                  <a:pt x="4740681" y="0"/>
                </a:moveTo>
                <a:lnTo>
                  <a:pt x="0" y="0"/>
                </a:lnTo>
                <a:lnTo>
                  <a:pt x="14541" y="5080"/>
                </a:lnTo>
                <a:lnTo>
                  <a:pt x="50914" y="17780"/>
                </a:lnTo>
                <a:lnTo>
                  <a:pt x="4740681" y="17780"/>
                </a:lnTo>
                <a:lnTo>
                  <a:pt x="4740681" y="5080"/>
                </a:lnTo>
                <a:lnTo>
                  <a:pt x="4740681" y="3810"/>
                </a:lnTo>
                <a:lnTo>
                  <a:pt x="4740681" y="0"/>
                </a:lnTo>
                <a:close/>
              </a:path>
            </a:pathLst>
          </a:custGeom>
          <a:solidFill>
            <a:srgbClr val="009A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4450599" y="16509"/>
            <a:ext cx="4693920" cy="13970"/>
          </a:xfrm>
          <a:custGeom>
            <a:avLst/>
            <a:gdLst/>
            <a:ahLst/>
            <a:cxnLst/>
            <a:rect l="l" t="t" r="r" b="b"/>
            <a:pathLst>
              <a:path w="4693920" h="13970">
                <a:moveTo>
                  <a:pt x="4693400" y="0"/>
                </a:moveTo>
                <a:lnTo>
                  <a:pt x="0" y="0"/>
                </a:lnTo>
                <a:lnTo>
                  <a:pt x="40005" y="13970"/>
                </a:lnTo>
                <a:lnTo>
                  <a:pt x="4693400" y="13970"/>
                </a:lnTo>
                <a:lnTo>
                  <a:pt x="4693400" y="0"/>
                </a:lnTo>
                <a:close/>
              </a:path>
            </a:pathLst>
          </a:custGeom>
          <a:solidFill>
            <a:srgbClr val="009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4490604" y="30480"/>
            <a:ext cx="4653915" cy="13970"/>
          </a:xfrm>
          <a:custGeom>
            <a:avLst/>
            <a:gdLst/>
            <a:ahLst/>
            <a:cxnLst/>
            <a:rect l="l" t="t" r="r" b="b"/>
            <a:pathLst>
              <a:path w="4653915" h="13970">
                <a:moveTo>
                  <a:pt x="4653395" y="0"/>
                </a:moveTo>
                <a:lnTo>
                  <a:pt x="0" y="0"/>
                </a:lnTo>
                <a:lnTo>
                  <a:pt x="40005" y="13970"/>
                </a:lnTo>
                <a:lnTo>
                  <a:pt x="4653395" y="13970"/>
                </a:lnTo>
                <a:lnTo>
                  <a:pt x="4653395" y="0"/>
                </a:lnTo>
                <a:close/>
              </a:path>
            </a:pathLst>
          </a:custGeom>
          <a:solidFill>
            <a:srgbClr val="009B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4526972" y="43180"/>
            <a:ext cx="4617085" cy="13970"/>
          </a:xfrm>
          <a:custGeom>
            <a:avLst/>
            <a:gdLst/>
            <a:ahLst/>
            <a:cxnLst/>
            <a:rect l="l" t="t" r="r" b="b"/>
            <a:pathLst>
              <a:path w="4617084" h="13969">
                <a:moveTo>
                  <a:pt x="4617027" y="0"/>
                </a:moveTo>
                <a:lnTo>
                  <a:pt x="0" y="0"/>
                </a:lnTo>
                <a:lnTo>
                  <a:pt x="14547" y="5079"/>
                </a:lnTo>
                <a:lnTo>
                  <a:pt x="43798" y="13970"/>
                </a:lnTo>
                <a:lnTo>
                  <a:pt x="4617027" y="13970"/>
                </a:lnTo>
                <a:lnTo>
                  <a:pt x="4617027" y="0"/>
                </a:lnTo>
                <a:close/>
              </a:path>
            </a:pathLst>
          </a:custGeom>
          <a:solidFill>
            <a:srgbClr val="009B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4566592" y="55880"/>
            <a:ext cx="4577715" cy="13970"/>
          </a:xfrm>
          <a:custGeom>
            <a:avLst/>
            <a:gdLst/>
            <a:ahLst/>
            <a:cxnLst/>
            <a:rect l="l" t="t" r="r" b="b"/>
            <a:pathLst>
              <a:path w="4577715" h="13969">
                <a:moveTo>
                  <a:pt x="4577407" y="0"/>
                </a:moveTo>
                <a:lnTo>
                  <a:pt x="0" y="0"/>
                </a:lnTo>
                <a:lnTo>
                  <a:pt x="45965" y="13970"/>
                </a:lnTo>
                <a:lnTo>
                  <a:pt x="4577407" y="13970"/>
                </a:lnTo>
                <a:lnTo>
                  <a:pt x="4577407" y="0"/>
                </a:lnTo>
                <a:close/>
              </a:path>
            </a:pathLst>
          </a:custGeom>
          <a:solidFill>
            <a:srgbClr val="009B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4608379" y="68580"/>
            <a:ext cx="4535805" cy="13970"/>
          </a:xfrm>
          <a:custGeom>
            <a:avLst/>
            <a:gdLst/>
            <a:ahLst/>
            <a:cxnLst/>
            <a:rect l="l" t="t" r="r" b="b"/>
            <a:pathLst>
              <a:path w="4535805" h="13969">
                <a:moveTo>
                  <a:pt x="4535620" y="0"/>
                </a:moveTo>
                <a:lnTo>
                  <a:pt x="0" y="0"/>
                </a:lnTo>
                <a:lnTo>
                  <a:pt x="45965" y="13970"/>
                </a:lnTo>
                <a:lnTo>
                  <a:pt x="4535620" y="13970"/>
                </a:lnTo>
                <a:lnTo>
                  <a:pt x="4535620" y="0"/>
                </a:lnTo>
                <a:close/>
              </a:path>
            </a:pathLst>
          </a:custGeom>
          <a:solidFill>
            <a:srgbClr val="009C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4650166" y="81280"/>
            <a:ext cx="4493895" cy="13970"/>
          </a:xfrm>
          <a:custGeom>
            <a:avLst/>
            <a:gdLst/>
            <a:ahLst/>
            <a:cxnLst/>
            <a:rect l="l" t="t" r="r" b="b"/>
            <a:pathLst>
              <a:path w="4493895" h="13969">
                <a:moveTo>
                  <a:pt x="4493833" y="0"/>
                </a:moveTo>
                <a:lnTo>
                  <a:pt x="0" y="0"/>
                </a:lnTo>
                <a:lnTo>
                  <a:pt x="45965" y="13970"/>
                </a:lnTo>
                <a:lnTo>
                  <a:pt x="4493833" y="13970"/>
                </a:lnTo>
                <a:lnTo>
                  <a:pt x="4493833" y="0"/>
                </a:lnTo>
                <a:close/>
              </a:path>
            </a:pathLst>
          </a:custGeom>
          <a:solidFill>
            <a:srgbClr val="009C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4696132" y="95250"/>
            <a:ext cx="4448175" cy="13970"/>
          </a:xfrm>
          <a:custGeom>
            <a:avLst/>
            <a:gdLst/>
            <a:ahLst/>
            <a:cxnLst/>
            <a:rect l="l" t="t" r="r" b="b"/>
            <a:pathLst>
              <a:path w="4448175" h="13969">
                <a:moveTo>
                  <a:pt x="4447867" y="0"/>
                </a:moveTo>
                <a:lnTo>
                  <a:pt x="0" y="0"/>
                </a:lnTo>
                <a:lnTo>
                  <a:pt x="45965" y="13970"/>
                </a:lnTo>
                <a:lnTo>
                  <a:pt x="4447867" y="13970"/>
                </a:lnTo>
                <a:lnTo>
                  <a:pt x="4447867" y="0"/>
                </a:lnTo>
                <a:close/>
              </a:path>
            </a:pathLst>
          </a:custGeom>
          <a:solidFill>
            <a:srgbClr val="009D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4737919" y="107950"/>
            <a:ext cx="4406265" cy="13970"/>
          </a:xfrm>
          <a:custGeom>
            <a:avLst/>
            <a:gdLst/>
            <a:ahLst/>
            <a:cxnLst/>
            <a:rect l="l" t="t" r="r" b="b"/>
            <a:pathLst>
              <a:path w="4406265" h="13969">
                <a:moveTo>
                  <a:pt x="4406080" y="0"/>
                </a:moveTo>
                <a:lnTo>
                  <a:pt x="0" y="0"/>
                </a:lnTo>
                <a:lnTo>
                  <a:pt x="45965" y="13970"/>
                </a:lnTo>
                <a:lnTo>
                  <a:pt x="4406080" y="13970"/>
                </a:lnTo>
                <a:lnTo>
                  <a:pt x="4406080" y="0"/>
                </a:lnTo>
                <a:close/>
              </a:path>
            </a:pathLst>
          </a:custGeom>
          <a:solidFill>
            <a:srgbClr val="009D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4779706" y="120650"/>
            <a:ext cx="4364355" cy="13970"/>
          </a:xfrm>
          <a:custGeom>
            <a:avLst/>
            <a:gdLst/>
            <a:ahLst/>
            <a:cxnLst/>
            <a:rect l="l" t="t" r="r" b="b"/>
            <a:pathLst>
              <a:path w="4364355" h="13969">
                <a:moveTo>
                  <a:pt x="4364293" y="0"/>
                </a:moveTo>
                <a:lnTo>
                  <a:pt x="0" y="0"/>
                </a:lnTo>
                <a:lnTo>
                  <a:pt x="20893" y="6350"/>
                </a:lnTo>
                <a:lnTo>
                  <a:pt x="48423" y="13970"/>
                </a:lnTo>
                <a:lnTo>
                  <a:pt x="4364293" y="13970"/>
                </a:lnTo>
                <a:lnTo>
                  <a:pt x="4364293" y="0"/>
                </a:lnTo>
                <a:close/>
              </a:path>
            </a:pathLst>
          </a:custGeom>
          <a:solidFill>
            <a:srgbClr val="009D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4823542" y="133350"/>
            <a:ext cx="4320540" cy="13970"/>
          </a:xfrm>
          <a:custGeom>
            <a:avLst/>
            <a:gdLst/>
            <a:ahLst/>
            <a:cxnLst/>
            <a:rect l="l" t="t" r="r" b="b"/>
            <a:pathLst>
              <a:path w="4320540" h="13969">
                <a:moveTo>
                  <a:pt x="4320458" y="0"/>
                </a:moveTo>
                <a:lnTo>
                  <a:pt x="0" y="0"/>
                </a:lnTo>
                <a:lnTo>
                  <a:pt x="50472" y="13970"/>
                </a:lnTo>
                <a:lnTo>
                  <a:pt x="4320458" y="13970"/>
                </a:lnTo>
                <a:lnTo>
                  <a:pt x="4320458" y="0"/>
                </a:lnTo>
                <a:close/>
              </a:path>
            </a:pathLst>
          </a:custGeom>
          <a:solidFill>
            <a:srgbClr val="009E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4869425" y="146050"/>
            <a:ext cx="4274820" cy="13970"/>
          </a:xfrm>
          <a:custGeom>
            <a:avLst/>
            <a:gdLst/>
            <a:ahLst/>
            <a:cxnLst/>
            <a:rect l="l" t="t" r="r" b="b"/>
            <a:pathLst>
              <a:path w="4274820" h="13969">
                <a:moveTo>
                  <a:pt x="4274574" y="0"/>
                </a:moveTo>
                <a:lnTo>
                  <a:pt x="0" y="0"/>
                </a:lnTo>
                <a:lnTo>
                  <a:pt x="50472" y="13970"/>
                </a:lnTo>
                <a:lnTo>
                  <a:pt x="4274574" y="13970"/>
                </a:lnTo>
                <a:lnTo>
                  <a:pt x="4274574" y="0"/>
                </a:lnTo>
                <a:close/>
              </a:path>
            </a:pathLst>
          </a:custGeom>
          <a:solidFill>
            <a:srgbClr val="009E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4919898" y="160020"/>
            <a:ext cx="4224655" cy="13970"/>
          </a:xfrm>
          <a:custGeom>
            <a:avLst/>
            <a:gdLst/>
            <a:ahLst/>
            <a:cxnLst/>
            <a:rect l="l" t="t" r="r" b="b"/>
            <a:pathLst>
              <a:path w="4224655" h="13969">
                <a:moveTo>
                  <a:pt x="4224101" y="0"/>
                </a:moveTo>
                <a:lnTo>
                  <a:pt x="0" y="0"/>
                </a:lnTo>
                <a:lnTo>
                  <a:pt x="50472" y="13970"/>
                </a:lnTo>
                <a:lnTo>
                  <a:pt x="4224101" y="13970"/>
                </a:lnTo>
                <a:lnTo>
                  <a:pt x="4224101" y="0"/>
                </a:lnTo>
                <a:close/>
              </a:path>
            </a:pathLst>
          </a:custGeom>
          <a:solidFill>
            <a:srgbClr val="009E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4965781" y="172720"/>
            <a:ext cx="4178300" cy="13970"/>
          </a:xfrm>
          <a:custGeom>
            <a:avLst/>
            <a:gdLst/>
            <a:ahLst/>
            <a:cxnLst/>
            <a:rect l="l" t="t" r="r" b="b"/>
            <a:pathLst>
              <a:path w="4178300" h="13969">
                <a:moveTo>
                  <a:pt x="4178218" y="0"/>
                </a:moveTo>
                <a:lnTo>
                  <a:pt x="0" y="0"/>
                </a:lnTo>
                <a:lnTo>
                  <a:pt x="50472" y="13970"/>
                </a:lnTo>
                <a:lnTo>
                  <a:pt x="4178218" y="13970"/>
                </a:lnTo>
                <a:lnTo>
                  <a:pt x="4178218" y="0"/>
                </a:lnTo>
                <a:close/>
              </a:path>
            </a:pathLst>
          </a:custGeom>
          <a:solidFill>
            <a:srgbClr val="009F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5011665" y="185420"/>
            <a:ext cx="4132579" cy="13970"/>
          </a:xfrm>
          <a:custGeom>
            <a:avLst/>
            <a:gdLst/>
            <a:ahLst/>
            <a:cxnLst/>
            <a:rect l="l" t="t" r="r" b="b"/>
            <a:pathLst>
              <a:path w="4132579" h="13969">
                <a:moveTo>
                  <a:pt x="4132334" y="0"/>
                </a:moveTo>
                <a:lnTo>
                  <a:pt x="0" y="0"/>
                </a:lnTo>
                <a:lnTo>
                  <a:pt x="50472" y="13970"/>
                </a:lnTo>
                <a:lnTo>
                  <a:pt x="4101085" y="13970"/>
                </a:lnTo>
                <a:lnTo>
                  <a:pt x="4132334" y="5079"/>
                </a:lnTo>
                <a:lnTo>
                  <a:pt x="4132334" y="0"/>
                </a:lnTo>
                <a:close/>
              </a:path>
            </a:pathLst>
          </a:custGeom>
          <a:solidFill>
            <a:srgbClr val="009F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5057549" y="198120"/>
            <a:ext cx="4060190" cy="13970"/>
          </a:xfrm>
          <a:custGeom>
            <a:avLst/>
            <a:gdLst/>
            <a:ahLst/>
            <a:cxnLst/>
            <a:rect l="l" t="t" r="r" b="b"/>
            <a:pathLst>
              <a:path w="4060190" h="13970">
                <a:moveTo>
                  <a:pt x="4059666" y="0"/>
                </a:moveTo>
                <a:lnTo>
                  <a:pt x="0" y="0"/>
                </a:lnTo>
                <a:lnTo>
                  <a:pt x="50472" y="13970"/>
                </a:lnTo>
                <a:lnTo>
                  <a:pt x="4010561" y="13970"/>
                </a:lnTo>
                <a:lnTo>
                  <a:pt x="4059666" y="0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5103433" y="210820"/>
            <a:ext cx="3969385" cy="13970"/>
          </a:xfrm>
          <a:custGeom>
            <a:avLst/>
            <a:gdLst/>
            <a:ahLst/>
            <a:cxnLst/>
            <a:rect l="l" t="t" r="r" b="b"/>
            <a:pathLst>
              <a:path w="3969384" h="13970">
                <a:moveTo>
                  <a:pt x="3969141" y="0"/>
                </a:moveTo>
                <a:lnTo>
                  <a:pt x="0" y="0"/>
                </a:lnTo>
                <a:lnTo>
                  <a:pt x="50472" y="13970"/>
                </a:lnTo>
                <a:lnTo>
                  <a:pt x="3920037" y="13970"/>
                </a:lnTo>
                <a:lnTo>
                  <a:pt x="3969141" y="0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5153905" y="224790"/>
            <a:ext cx="3869690" cy="13970"/>
          </a:xfrm>
          <a:custGeom>
            <a:avLst/>
            <a:gdLst/>
            <a:ahLst/>
            <a:cxnLst/>
            <a:rect l="l" t="t" r="r" b="b"/>
            <a:pathLst>
              <a:path w="3869690" h="13970">
                <a:moveTo>
                  <a:pt x="3869564" y="0"/>
                </a:moveTo>
                <a:lnTo>
                  <a:pt x="0" y="0"/>
                </a:lnTo>
                <a:lnTo>
                  <a:pt x="50472" y="13969"/>
                </a:lnTo>
                <a:lnTo>
                  <a:pt x="3820460" y="13969"/>
                </a:lnTo>
                <a:lnTo>
                  <a:pt x="3869564" y="0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5199789" y="237490"/>
            <a:ext cx="3779520" cy="13970"/>
          </a:xfrm>
          <a:custGeom>
            <a:avLst/>
            <a:gdLst/>
            <a:ahLst/>
            <a:cxnLst/>
            <a:rect l="l" t="t" r="r" b="b"/>
            <a:pathLst>
              <a:path w="3779520" h="13970">
                <a:moveTo>
                  <a:pt x="3779040" y="0"/>
                </a:moveTo>
                <a:lnTo>
                  <a:pt x="0" y="0"/>
                </a:lnTo>
                <a:lnTo>
                  <a:pt x="50472" y="13969"/>
                </a:lnTo>
                <a:lnTo>
                  <a:pt x="3729935" y="13969"/>
                </a:lnTo>
                <a:lnTo>
                  <a:pt x="3779040" y="0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5245673" y="250190"/>
            <a:ext cx="3688715" cy="13970"/>
          </a:xfrm>
          <a:custGeom>
            <a:avLst/>
            <a:gdLst/>
            <a:ahLst/>
            <a:cxnLst/>
            <a:rect l="l" t="t" r="r" b="b"/>
            <a:pathLst>
              <a:path w="3688715" h="13970">
                <a:moveTo>
                  <a:pt x="3688516" y="0"/>
                </a:moveTo>
                <a:lnTo>
                  <a:pt x="0" y="0"/>
                </a:lnTo>
                <a:lnTo>
                  <a:pt x="50472" y="13969"/>
                </a:lnTo>
                <a:lnTo>
                  <a:pt x="3639411" y="13969"/>
                </a:lnTo>
                <a:lnTo>
                  <a:pt x="3688516" y="0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5291557" y="262890"/>
            <a:ext cx="3598545" cy="13970"/>
          </a:xfrm>
          <a:custGeom>
            <a:avLst/>
            <a:gdLst/>
            <a:ahLst/>
            <a:cxnLst/>
            <a:rect l="l" t="t" r="r" b="b"/>
            <a:pathLst>
              <a:path w="3598545" h="13970">
                <a:moveTo>
                  <a:pt x="3597991" y="0"/>
                </a:moveTo>
                <a:lnTo>
                  <a:pt x="0" y="0"/>
                </a:lnTo>
                <a:lnTo>
                  <a:pt x="50472" y="13969"/>
                </a:lnTo>
                <a:lnTo>
                  <a:pt x="3548887" y="13969"/>
                </a:lnTo>
                <a:lnTo>
                  <a:pt x="3597991" y="0"/>
                </a:lnTo>
                <a:close/>
              </a:path>
            </a:pathLst>
          </a:custGeom>
          <a:solidFill>
            <a:srgbClr val="00A1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5337441" y="275590"/>
            <a:ext cx="3507740" cy="13970"/>
          </a:xfrm>
          <a:custGeom>
            <a:avLst/>
            <a:gdLst/>
            <a:ahLst/>
            <a:cxnLst/>
            <a:rect l="l" t="t" r="r" b="b"/>
            <a:pathLst>
              <a:path w="3507740" h="13970">
                <a:moveTo>
                  <a:pt x="3507467" y="0"/>
                </a:moveTo>
                <a:lnTo>
                  <a:pt x="0" y="0"/>
                </a:lnTo>
                <a:lnTo>
                  <a:pt x="50472" y="13969"/>
                </a:lnTo>
                <a:lnTo>
                  <a:pt x="3458362" y="13969"/>
                </a:lnTo>
                <a:lnTo>
                  <a:pt x="3507467" y="0"/>
                </a:lnTo>
                <a:close/>
              </a:path>
            </a:pathLst>
          </a:custGeom>
          <a:solidFill>
            <a:srgbClr val="00A2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5387913" y="289559"/>
            <a:ext cx="3408045" cy="13970"/>
          </a:xfrm>
          <a:custGeom>
            <a:avLst/>
            <a:gdLst/>
            <a:ahLst/>
            <a:cxnLst/>
            <a:rect l="l" t="t" r="r" b="b"/>
            <a:pathLst>
              <a:path w="3408045" h="13970">
                <a:moveTo>
                  <a:pt x="3407890" y="0"/>
                </a:moveTo>
                <a:lnTo>
                  <a:pt x="0" y="0"/>
                </a:lnTo>
                <a:lnTo>
                  <a:pt x="50472" y="13970"/>
                </a:lnTo>
                <a:lnTo>
                  <a:pt x="3358786" y="13970"/>
                </a:lnTo>
                <a:lnTo>
                  <a:pt x="3407890" y="0"/>
                </a:lnTo>
                <a:close/>
              </a:path>
            </a:pathLst>
          </a:custGeom>
          <a:solidFill>
            <a:srgbClr val="00A2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5433797" y="302259"/>
            <a:ext cx="3317875" cy="13970"/>
          </a:xfrm>
          <a:custGeom>
            <a:avLst/>
            <a:gdLst/>
            <a:ahLst/>
            <a:cxnLst/>
            <a:rect l="l" t="t" r="r" b="b"/>
            <a:pathLst>
              <a:path w="3317875" h="13970">
                <a:moveTo>
                  <a:pt x="3317366" y="0"/>
                </a:moveTo>
                <a:lnTo>
                  <a:pt x="0" y="0"/>
                </a:lnTo>
                <a:lnTo>
                  <a:pt x="50472" y="13970"/>
                </a:lnTo>
                <a:lnTo>
                  <a:pt x="3268261" y="13970"/>
                </a:lnTo>
                <a:lnTo>
                  <a:pt x="3317366" y="0"/>
                </a:lnTo>
                <a:close/>
              </a:path>
            </a:pathLst>
          </a:custGeom>
          <a:solidFill>
            <a:srgbClr val="00A3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5479669" y="314959"/>
            <a:ext cx="3227070" cy="26670"/>
          </a:xfrm>
          <a:custGeom>
            <a:avLst/>
            <a:gdLst/>
            <a:ahLst/>
            <a:cxnLst/>
            <a:rect l="l" t="t" r="r" b="b"/>
            <a:pathLst>
              <a:path w="3227070" h="26670">
                <a:moveTo>
                  <a:pt x="3226854" y="0"/>
                </a:moveTo>
                <a:lnTo>
                  <a:pt x="0" y="0"/>
                </a:lnTo>
                <a:lnTo>
                  <a:pt x="32131" y="8890"/>
                </a:lnTo>
                <a:lnTo>
                  <a:pt x="49161" y="12700"/>
                </a:lnTo>
                <a:lnTo>
                  <a:pt x="54838" y="13970"/>
                </a:lnTo>
                <a:lnTo>
                  <a:pt x="111633" y="26670"/>
                </a:lnTo>
                <a:lnTo>
                  <a:pt x="3133102" y="26670"/>
                </a:lnTo>
                <a:lnTo>
                  <a:pt x="3177743" y="13970"/>
                </a:lnTo>
                <a:lnTo>
                  <a:pt x="3182213" y="12700"/>
                </a:lnTo>
                <a:lnTo>
                  <a:pt x="3226854" y="0"/>
                </a:lnTo>
                <a:close/>
              </a:path>
            </a:pathLst>
          </a:custGeom>
          <a:solidFill>
            <a:srgbClr val="00A3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5585629" y="340359"/>
            <a:ext cx="3032125" cy="13970"/>
          </a:xfrm>
          <a:custGeom>
            <a:avLst/>
            <a:gdLst/>
            <a:ahLst/>
            <a:cxnLst/>
            <a:rect l="l" t="t" r="r" b="b"/>
            <a:pathLst>
              <a:path w="3032125" h="13970">
                <a:moveTo>
                  <a:pt x="3031612" y="0"/>
                </a:moveTo>
                <a:lnTo>
                  <a:pt x="0" y="0"/>
                </a:lnTo>
                <a:lnTo>
                  <a:pt x="62471" y="13970"/>
                </a:lnTo>
                <a:lnTo>
                  <a:pt x="2982507" y="13970"/>
                </a:lnTo>
                <a:lnTo>
                  <a:pt x="3031612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5648101" y="354329"/>
            <a:ext cx="2920365" cy="13970"/>
          </a:xfrm>
          <a:custGeom>
            <a:avLst/>
            <a:gdLst/>
            <a:ahLst/>
            <a:cxnLst/>
            <a:rect l="l" t="t" r="r" b="b"/>
            <a:pathLst>
              <a:path w="2920365" h="13970">
                <a:moveTo>
                  <a:pt x="2920036" y="0"/>
                </a:moveTo>
                <a:lnTo>
                  <a:pt x="0" y="0"/>
                </a:lnTo>
                <a:lnTo>
                  <a:pt x="62471" y="13970"/>
                </a:lnTo>
                <a:lnTo>
                  <a:pt x="2870931" y="13970"/>
                </a:lnTo>
                <a:lnTo>
                  <a:pt x="2920036" y="0"/>
                </a:lnTo>
                <a:close/>
              </a:path>
            </a:pathLst>
          </a:custGeom>
          <a:solidFill>
            <a:srgbClr val="00A4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5704893" y="367029"/>
            <a:ext cx="2818765" cy="13970"/>
          </a:xfrm>
          <a:custGeom>
            <a:avLst/>
            <a:gdLst/>
            <a:ahLst/>
            <a:cxnLst/>
            <a:rect l="l" t="t" r="r" b="b"/>
            <a:pathLst>
              <a:path w="2818765" h="13970">
                <a:moveTo>
                  <a:pt x="2818603" y="0"/>
                </a:moveTo>
                <a:lnTo>
                  <a:pt x="0" y="0"/>
                </a:lnTo>
                <a:lnTo>
                  <a:pt x="62471" y="13970"/>
                </a:lnTo>
                <a:lnTo>
                  <a:pt x="2769498" y="13970"/>
                </a:lnTo>
                <a:lnTo>
                  <a:pt x="2818603" y="0"/>
                </a:lnTo>
                <a:close/>
              </a:path>
            </a:pathLst>
          </a:custGeom>
          <a:solidFill>
            <a:srgbClr val="00A4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5761685" y="379729"/>
            <a:ext cx="2717165" cy="13970"/>
          </a:xfrm>
          <a:custGeom>
            <a:avLst/>
            <a:gdLst/>
            <a:ahLst/>
            <a:cxnLst/>
            <a:rect l="l" t="t" r="r" b="b"/>
            <a:pathLst>
              <a:path w="2717165" h="13970">
                <a:moveTo>
                  <a:pt x="2717170" y="0"/>
                </a:moveTo>
                <a:lnTo>
                  <a:pt x="0" y="0"/>
                </a:lnTo>
                <a:lnTo>
                  <a:pt x="62471" y="13970"/>
                </a:lnTo>
                <a:lnTo>
                  <a:pt x="2668066" y="13970"/>
                </a:lnTo>
                <a:lnTo>
                  <a:pt x="2717170" y="0"/>
                </a:lnTo>
                <a:close/>
              </a:path>
            </a:pathLst>
          </a:custGeom>
          <a:solidFill>
            <a:srgbClr val="00A5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5818478" y="392429"/>
            <a:ext cx="2616200" cy="13970"/>
          </a:xfrm>
          <a:custGeom>
            <a:avLst/>
            <a:gdLst/>
            <a:ahLst/>
            <a:cxnLst/>
            <a:rect l="l" t="t" r="r" b="b"/>
            <a:pathLst>
              <a:path w="2616200" h="13970">
                <a:moveTo>
                  <a:pt x="2615737" y="0"/>
                </a:moveTo>
                <a:lnTo>
                  <a:pt x="0" y="0"/>
                </a:lnTo>
                <a:lnTo>
                  <a:pt x="62471" y="13970"/>
                </a:lnTo>
                <a:lnTo>
                  <a:pt x="2566633" y="13970"/>
                </a:lnTo>
                <a:lnTo>
                  <a:pt x="2615737" y="0"/>
                </a:lnTo>
                <a:close/>
              </a:path>
            </a:pathLst>
          </a:custGeom>
          <a:solidFill>
            <a:srgbClr val="00A5C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5875270" y="405129"/>
            <a:ext cx="2514600" cy="15240"/>
          </a:xfrm>
          <a:custGeom>
            <a:avLst/>
            <a:gdLst/>
            <a:ahLst/>
            <a:cxnLst/>
            <a:rect l="l" t="t" r="r" b="b"/>
            <a:pathLst>
              <a:path w="2514600" h="15240">
                <a:moveTo>
                  <a:pt x="2514305" y="0"/>
                </a:moveTo>
                <a:lnTo>
                  <a:pt x="0" y="0"/>
                </a:lnTo>
                <a:lnTo>
                  <a:pt x="68150" y="15240"/>
                </a:lnTo>
                <a:lnTo>
                  <a:pt x="2460736" y="15240"/>
                </a:lnTo>
                <a:lnTo>
                  <a:pt x="2514305" y="0"/>
                </a:lnTo>
                <a:close/>
              </a:path>
            </a:pathLst>
          </a:custGeom>
          <a:solidFill>
            <a:srgbClr val="00A6C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g object 144"/>
          <p:cNvSpPr/>
          <p:nvPr/>
        </p:nvSpPr>
        <p:spPr>
          <a:xfrm>
            <a:off x="5937741" y="419100"/>
            <a:ext cx="2402840" cy="13970"/>
          </a:xfrm>
          <a:custGeom>
            <a:avLst/>
            <a:gdLst/>
            <a:ahLst/>
            <a:cxnLst/>
            <a:rect l="l" t="t" r="r" b="b"/>
            <a:pathLst>
              <a:path w="2402840" h="13970">
                <a:moveTo>
                  <a:pt x="2402729" y="0"/>
                </a:moveTo>
                <a:lnTo>
                  <a:pt x="0" y="0"/>
                </a:lnTo>
                <a:lnTo>
                  <a:pt x="62471" y="13970"/>
                </a:lnTo>
                <a:lnTo>
                  <a:pt x="2353624" y="13970"/>
                </a:lnTo>
                <a:lnTo>
                  <a:pt x="2402729" y="0"/>
                </a:lnTo>
                <a:close/>
              </a:path>
            </a:pathLst>
          </a:custGeom>
          <a:solidFill>
            <a:srgbClr val="00A6C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g object 145"/>
          <p:cNvSpPr/>
          <p:nvPr/>
        </p:nvSpPr>
        <p:spPr>
          <a:xfrm>
            <a:off x="5994534" y="431800"/>
            <a:ext cx="2301875" cy="13970"/>
          </a:xfrm>
          <a:custGeom>
            <a:avLst/>
            <a:gdLst/>
            <a:ahLst/>
            <a:cxnLst/>
            <a:rect l="l" t="t" r="r" b="b"/>
            <a:pathLst>
              <a:path w="2301875" h="13970">
                <a:moveTo>
                  <a:pt x="2301296" y="0"/>
                </a:moveTo>
                <a:lnTo>
                  <a:pt x="0" y="0"/>
                </a:lnTo>
                <a:lnTo>
                  <a:pt x="62471" y="13970"/>
                </a:lnTo>
                <a:lnTo>
                  <a:pt x="2250916" y="13970"/>
                </a:lnTo>
                <a:lnTo>
                  <a:pt x="2256655" y="12700"/>
                </a:lnTo>
                <a:lnTo>
                  <a:pt x="2301296" y="0"/>
                </a:lnTo>
                <a:close/>
              </a:path>
            </a:pathLst>
          </a:custGeom>
          <a:solidFill>
            <a:srgbClr val="00A6C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g object 146"/>
          <p:cNvSpPr/>
          <p:nvPr/>
        </p:nvSpPr>
        <p:spPr>
          <a:xfrm>
            <a:off x="6051326" y="444500"/>
            <a:ext cx="2200275" cy="13970"/>
          </a:xfrm>
          <a:custGeom>
            <a:avLst/>
            <a:gdLst/>
            <a:ahLst/>
            <a:cxnLst/>
            <a:rect l="l" t="t" r="r" b="b"/>
            <a:pathLst>
              <a:path w="2200275" h="13970">
                <a:moveTo>
                  <a:pt x="2199863" y="0"/>
                </a:moveTo>
                <a:lnTo>
                  <a:pt x="0" y="0"/>
                </a:lnTo>
                <a:lnTo>
                  <a:pt x="62471" y="13970"/>
                </a:lnTo>
                <a:lnTo>
                  <a:pt x="2136729" y="13970"/>
                </a:lnTo>
                <a:lnTo>
                  <a:pt x="2199863" y="0"/>
                </a:lnTo>
                <a:close/>
              </a:path>
            </a:pathLst>
          </a:custGeom>
          <a:solidFill>
            <a:srgbClr val="00A7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g object 147"/>
          <p:cNvSpPr/>
          <p:nvPr/>
        </p:nvSpPr>
        <p:spPr>
          <a:xfrm>
            <a:off x="6108118" y="457200"/>
            <a:ext cx="2085975" cy="13970"/>
          </a:xfrm>
          <a:custGeom>
            <a:avLst/>
            <a:gdLst/>
            <a:ahLst/>
            <a:cxnLst/>
            <a:rect l="l" t="t" r="r" b="b"/>
            <a:pathLst>
              <a:path w="2085975" h="13970">
                <a:moveTo>
                  <a:pt x="2085677" y="0"/>
                </a:moveTo>
                <a:lnTo>
                  <a:pt x="0" y="0"/>
                </a:lnTo>
                <a:lnTo>
                  <a:pt x="62471" y="13970"/>
                </a:lnTo>
                <a:lnTo>
                  <a:pt x="2022543" y="13970"/>
                </a:lnTo>
                <a:lnTo>
                  <a:pt x="2085677" y="0"/>
                </a:lnTo>
                <a:close/>
              </a:path>
            </a:pathLst>
          </a:custGeom>
          <a:solidFill>
            <a:srgbClr val="00A7C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g object 148"/>
          <p:cNvSpPr/>
          <p:nvPr/>
        </p:nvSpPr>
        <p:spPr>
          <a:xfrm>
            <a:off x="6164910" y="469900"/>
            <a:ext cx="1971675" cy="15240"/>
          </a:xfrm>
          <a:custGeom>
            <a:avLst/>
            <a:gdLst/>
            <a:ahLst/>
            <a:cxnLst/>
            <a:rect l="l" t="t" r="r" b="b"/>
            <a:pathLst>
              <a:path w="1971675" h="15240">
                <a:moveTo>
                  <a:pt x="1971490" y="0"/>
                </a:moveTo>
                <a:lnTo>
                  <a:pt x="0" y="0"/>
                </a:lnTo>
                <a:lnTo>
                  <a:pt x="68150" y="15239"/>
                </a:lnTo>
                <a:lnTo>
                  <a:pt x="1902617" y="15239"/>
                </a:lnTo>
                <a:lnTo>
                  <a:pt x="1971490" y="0"/>
                </a:lnTo>
                <a:close/>
              </a:path>
            </a:pathLst>
          </a:custGeom>
          <a:solidFill>
            <a:srgbClr val="00A7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6227382" y="483869"/>
            <a:ext cx="1845945" cy="13970"/>
          </a:xfrm>
          <a:custGeom>
            <a:avLst/>
            <a:gdLst/>
            <a:ahLst/>
            <a:cxnLst/>
            <a:rect l="l" t="t" r="r" b="b"/>
            <a:pathLst>
              <a:path w="1845945" h="13970">
                <a:moveTo>
                  <a:pt x="1845885" y="0"/>
                </a:moveTo>
                <a:lnTo>
                  <a:pt x="0" y="0"/>
                </a:lnTo>
                <a:lnTo>
                  <a:pt x="62471" y="13969"/>
                </a:lnTo>
                <a:lnTo>
                  <a:pt x="1782751" y="13969"/>
                </a:lnTo>
                <a:lnTo>
                  <a:pt x="1845885" y="0"/>
                </a:lnTo>
                <a:close/>
              </a:path>
            </a:pathLst>
          </a:custGeom>
          <a:solidFill>
            <a:srgbClr val="00A8B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6284174" y="496569"/>
            <a:ext cx="1732280" cy="13970"/>
          </a:xfrm>
          <a:custGeom>
            <a:avLst/>
            <a:gdLst/>
            <a:ahLst/>
            <a:cxnLst/>
            <a:rect l="l" t="t" r="r" b="b"/>
            <a:pathLst>
              <a:path w="1732279" h="13970">
                <a:moveTo>
                  <a:pt x="1731699" y="0"/>
                </a:moveTo>
                <a:lnTo>
                  <a:pt x="0" y="0"/>
                </a:lnTo>
                <a:lnTo>
                  <a:pt x="34075" y="7619"/>
                </a:lnTo>
                <a:lnTo>
                  <a:pt x="72823" y="13969"/>
                </a:lnTo>
                <a:lnTo>
                  <a:pt x="1668565" y="13969"/>
                </a:lnTo>
                <a:lnTo>
                  <a:pt x="1731699" y="0"/>
                </a:lnTo>
                <a:close/>
              </a:path>
            </a:pathLst>
          </a:custGeom>
          <a:solidFill>
            <a:srgbClr val="00A8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g object 151"/>
          <p:cNvSpPr/>
          <p:nvPr/>
        </p:nvSpPr>
        <p:spPr>
          <a:xfrm>
            <a:off x="6349248" y="509269"/>
            <a:ext cx="1609725" cy="13970"/>
          </a:xfrm>
          <a:custGeom>
            <a:avLst/>
            <a:gdLst/>
            <a:ahLst/>
            <a:cxnLst/>
            <a:rect l="l" t="t" r="r" b="b"/>
            <a:pathLst>
              <a:path w="1609725" h="13970">
                <a:moveTo>
                  <a:pt x="1609231" y="0"/>
                </a:moveTo>
                <a:lnTo>
                  <a:pt x="0" y="0"/>
                </a:lnTo>
                <a:lnTo>
                  <a:pt x="85245" y="13969"/>
                </a:lnTo>
                <a:lnTo>
                  <a:pt x="1528530" y="13969"/>
                </a:lnTo>
                <a:lnTo>
                  <a:pt x="1603491" y="1269"/>
                </a:lnTo>
                <a:lnTo>
                  <a:pt x="1609231" y="0"/>
                </a:lnTo>
                <a:close/>
              </a:path>
            </a:pathLst>
          </a:custGeom>
          <a:solidFill>
            <a:srgbClr val="00A9B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g object 152"/>
          <p:cNvSpPr/>
          <p:nvPr/>
        </p:nvSpPr>
        <p:spPr>
          <a:xfrm>
            <a:off x="6426744" y="521969"/>
            <a:ext cx="1458595" cy="13970"/>
          </a:xfrm>
          <a:custGeom>
            <a:avLst/>
            <a:gdLst/>
            <a:ahLst/>
            <a:cxnLst/>
            <a:rect l="l" t="t" r="r" b="b"/>
            <a:pathLst>
              <a:path w="1458595" h="13970">
                <a:moveTo>
                  <a:pt x="1458530" y="0"/>
                </a:moveTo>
                <a:lnTo>
                  <a:pt x="0" y="0"/>
                </a:lnTo>
                <a:lnTo>
                  <a:pt x="85245" y="13969"/>
                </a:lnTo>
                <a:lnTo>
                  <a:pt x="1376073" y="13969"/>
                </a:lnTo>
                <a:lnTo>
                  <a:pt x="1458530" y="0"/>
                </a:lnTo>
                <a:close/>
              </a:path>
            </a:pathLst>
          </a:custGeom>
          <a:solidFill>
            <a:srgbClr val="00A9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g object 153"/>
          <p:cNvSpPr/>
          <p:nvPr/>
        </p:nvSpPr>
        <p:spPr>
          <a:xfrm>
            <a:off x="6511990" y="535940"/>
            <a:ext cx="1290955" cy="13970"/>
          </a:xfrm>
          <a:custGeom>
            <a:avLst/>
            <a:gdLst/>
            <a:ahLst/>
            <a:cxnLst/>
            <a:rect l="l" t="t" r="r" b="b"/>
            <a:pathLst>
              <a:path w="1290954" h="13970">
                <a:moveTo>
                  <a:pt x="1290828" y="0"/>
                </a:moveTo>
                <a:lnTo>
                  <a:pt x="0" y="0"/>
                </a:lnTo>
                <a:lnTo>
                  <a:pt x="85245" y="13970"/>
                </a:lnTo>
                <a:lnTo>
                  <a:pt x="1208371" y="13970"/>
                </a:lnTo>
                <a:lnTo>
                  <a:pt x="1290828" y="0"/>
                </a:lnTo>
                <a:close/>
              </a:path>
            </a:pathLst>
          </a:custGeom>
          <a:solidFill>
            <a:srgbClr val="00A9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g object 154"/>
          <p:cNvSpPr/>
          <p:nvPr/>
        </p:nvSpPr>
        <p:spPr>
          <a:xfrm>
            <a:off x="6589485" y="548640"/>
            <a:ext cx="1138555" cy="13970"/>
          </a:xfrm>
          <a:custGeom>
            <a:avLst/>
            <a:gdLst/>
            <a:ahLst/>
            <a:cxnLst/>
            <a:rect l="l" t="t" r="r" b="b"/>
            <a:pathLst>
              <a:path w="1138554" h="13970">
                <a:moveTo>
                  <a:pt x="1138371" y="0"/>
                </a:moveTo>
                <a:lnTo>
                  <a:pt x="0" y="0"/>
                </a:lnTo>
                <a:lnTo>
                  <a:pt x="85245" y="13970"/>
                </a:lnTo>
                <a:lnTo>
                  <a:pt x="1055914" y="13970"/>
                </a:lnTo>
                <a:lnTo>
                  <a:pt x="1138371" y="0"/>
                </a:lnTo>
                <a:close/>
              </a:path>
            </a:pathLst>
          </a:custGeom>
          <a:solidFill>
            <a:srgbClr val="00AAB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g object 155"/>
          <p:cNvSpPr/>
          <p:nvPr/>
        </p:nvSpPr>
        <p:spPr>
          <a:xfrm>
            <a:off x="6666981" y="561340"/>
            <a:ext cx="986155" cy="13970"/>
          </a:xfrm>
          <a:custGeom>
            <a:avLst/>
            <a:gdLst/>
            <a:ahLst/>
            <a:cxnLst/>
            <a:rect l="l" t="t" r="r" b="b"/>
            <a:pathLst>
              <a:path w="986154" h="13970">
                <a:moveTo>
                  <a:pt x="985914" y="0"/>
                </a:moveTo>
                <a:lnTo>
                  <a:pt x="0" y="0"/>
                </a:lnTo>
                <a:lnTo>
                  <a:pt x="30998" y="5080"/>
                </a:lnTo>
                <a:lnTo>
                  <a:pt x="127306" y="13970"/>
                </a:lnTo>
                <a:lnTo>
                  <a:pt x="853450" y="13970"/>
                </a:lnTo>
                <a:lnTo>
                  <a:pt x="978418" y="1270"/>
                </a:lnTo>
                <a:lnTo>
                  <a:pt x="985914" y="0"/>
                </a:lnTo>
                <a:close/>
              </a:path>
            </a:pathLst>
          </a:custGeom>
          <a:solidFill>
            <a:srgbClr val="00AAB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g object 156"/>
          <p:cNvSpPr/>
          <p:nvPr/>
        </p:nvSpPr>
        <p:spPr>
          <a:xfrm>
            <a:off x="6780530" y="574040"/>
            <a:ext cx="752475" cy="13970"/>
          </a:xfrm>
          <a:custGeom>
            <a:avLst/>
            <a:gdLst/>
            <a:ahLst/>
            <a:cxnLst/>
            <a:rect l="l" t="t" r="r" b="b"/>
            <a:pathLst>
              <a:path w="752475" h="13970">
                <a:moveTo>
                  <a:pt x="752398" y="0"/>
                </a:moveTo>
                <a:lnTo>
                  <a:pt x="0" y="0"/>
                </a:lnTo>
                <a:lnTo>
                  <a:pt x="151341" y="13970"/>
                </a:lnTo>
                <a:lnTo>
                  <a:pt x="614934" y="13970"/>
                </a:lnTo>
                <a:lnTo>
                  <a:pt x="752398" y="0"/>
                </a:lnTo>
                <a:close/>
              </a:path>
            </a:pathLst>
          </a:custGeom>
          <a:solidFill>
            <a:srgbClr val="00AAB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g object 157"/>
          <p:cNvSpPr/>
          <p:nvPr/>
        </p:nvSpPr>
        <p:spPr>
          <a:xfrm>
            <a:off x="6959384" y="586739"/>
            <a:ext cx="411480" cy="12700"/>
          </a:xfrm>
          <a:custGeom>
            <a:avLst/>
            <a:gdLst/>
            <a:ahLst/>
            <a:cxnLst/>
            <a:rect l="l" t="t" r="r" b="b"/>
            <a:pathLst>
              <a:path w="411479" h="12700">
                <a:moveTo>
                  <a:pt x="411086" y="0"/>
                </a:moveTo>
                <a:lnTo>
                  <a:pt x="0" y="0"/>
                </a:lnTo>
                <a:lnTo>
                  <a:pt x="0" y="7620"/>
                </a:lnTo>
                <a:lnTo>
                  <a:pt x="55029" y="7620"/>
                </a:lnTo>
                <a:lnTo>
                  <a:pt x="55029" y="10160"/>
                </a:lnTo>
                <a:lnTo>
                  <a:pt x="144360" y="10160"/>
                </a:lnTo>
                <a:lnTo>
                  <a:pt x="144360" y="12700"/>
                </a:lnTo>
                <a:lnTo>
                  <a:pt x="258330" y="12700"/>
                </a:lnTo>
                <a:lnTo>
                  <a:pt x="258330" y="10160"/>
                </a:lnTo>
                <a:lnTo>
                  <a:pt x="335178" y="10160"/>
                </a:lnTo>
                <a:lnTo>
                  <a:pt x="335178" y="7620"/>
                </a:lnTo>
                <a:lnTo>
                  <a:pt x="411086" y="7620"/>
                </a:lnTo>
                <a:lnTo>
                  <a:pt x="411086" y="0"/>
                </a:lnTo>
                <a:close/>
              </a:path>
            </a:pathLst>
          </a:custGeom>
          <a:solidFill>
            <a:srgbClr val="00ABB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g object 158"/>
          <p:cNvSpPr/>
          <p:nvPr/>
        </p:nvSpPr>
        <p:spPr>
          <a:xfrm>
            <a:off x="3810" y="203200"/>
            <a:ext cx="9133840" cy="6477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g object 159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g object 160"/>
          <p:cNvSpPr/>
          <p:nvPr/>
        </p:nvSpPr>
        <p:spPr>
          <a:xfrm>
            <a:off x="0" y="741679"/>
            <a:ext cx="505459" cy="19050"/>
          </a:xfrm>
          <a:custGeom>
            <a:avLst/>
            <a:gdLst/>
            <a:ahLst/>
            <a:cxnLst/>
            <a:rect l="l" t="t" r="r" b="b"/>
            <a:pathLst>
              <a:path w="505459" h="19050">
                <a:moveTo>
                  <a:pt x="504863" y="0"/>
                </a:moveTo>
                <a:lnTo>
                  <a:pt x="0" y="0"/>
                </a:lnTo>
                <a:lnTo>
                  <a:pt x="0" y="8890"/>
                </a:lnTo>
                <a:lnTo>
                  <a:pt x="0" y="19050"/>
                </a:lnTo>
                <a:lnTo>
                  <a:pt x="466559" y="19050"/>
                </a:lnTo>
                <a:lnTo>
                  <a:pt x="486994" y="8890"/>
                </a:lnTo>
                <a:lnTo>
                  <a:pt x="504863" y="0"/>
                </a:lnTo>
                <a:close/>
              </a:path>
            </a:pathLst>
          </a:custGeom>
          <a:solidFill>
            <a:srgbClr val="0099C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g object 161"/>
          <p:cNvSpPr/>
          <p:nvPr/>
        </p:nvSpPr>
        <p:spPr>
          <a:xfrm>
            <a:off x="0" y="759460"/>
            <a:ext cx="469265" cy="10160"/>
          </a:xfrm>
          <a:custGeom>
            <a:avLst/>
            <a:gdLst/>
            <a:ahLst/>
            <a:cxnLst/>
            <a:rect l="l" t="t" r="r" b="b"/>
            <a:pathLst>
              <a:path w="469265" h="10159">
                <a:moveTo>
                  <a:pt x="469124" y="0"/>
                </a:moveTo>
                <a:lnTo>
                  <a:pt x="0" y="0"/>
                </a:lnTo>
                <a:lnTo>
                  <a:pt x="0" y="10160"/>
                </a:lnTo>
                <a:lnTo>
                  <a:pt x="448697" y="10160"/>
                </a:lnTo>
                <a:lnTo>
                  <a:pt x="469124" y="0"/>
                </a:lnTo>
                <a:close/>
              </a:path>
            </a:pathLst>
          </a:custGeom>
          <a:solidFill>
            <a:srgbClr val="0097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g object 162"/>
          <p:cNvSpPr/>
          <p:nvPr/>
        </p:nvSpPr>
        <p:spPr>
          <a:xfrm>
            <a:off x="0" y="768350"/>
            <a:ext cx="451484" cy="10160"/>
          </a:xfrm>
          <a:custGeom>
            <a:avLst/>
            <a:gdLst/>
            <a:ahLst/>
            <a:cxnLst/>
            <a:rect l="l" t="t" r="r" b="b"/>
            <a:pathLst>
              <a:path w="451484" h="10159">
                <a:moveTo>
                  <a:pt x="451251" y="0"/>
                </a:moveTo>
                <a:lnTo>
                  <a:pt x="0" y="0"/>
                </a:lnTo>
                <a:lnTo>
                  <a:pt x="0" y="10160"/>
                </a:lnTo>
                <a:lnTo>
                  <a:pt x="430824" y="10160"/>
                </a:lnTo>
                <a:lnTo>
                  <a:pt x="451251" y="0"/>
                </a:lnTo>
                <a:close/>
              </a:path>
            </a:pathLst>
          </a:custGeom>
          <a:solidFill>
            <a:srgbClr val="0096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g object 163"/>
          <p:cNvSpPr/>
          <p:nvPr/>
        </p:nvSpPr>
        <p:spPr>
          <a:xfrm>
            <a:off x="0" y="778510"/>
            <a:ext cx="431165" cy="8890"/>
          </a:xfrm>
          <a:custGeom>
            <a:avLst/>
            <a:gdLst/>
            <a:ahLst/>
            <a:cxnLst/>
            <a:rect l="l" t="t" r="r" b="b"/>
            <a:pathLst>
              <a:path w="431165" h="8890">
                <a:moveTo>
                  <a:pt x="430824" y="0"/>
                </a:moveTo>
                <a:lnTo>
                  <a:pt x="0" y="0"/>
                </a:lnTo>
                <a:lnTo>
                  <a:pt x="0" y="8889"/>
                </a:lnTo>
                <a:lnTo>
                  <a:pt x="412950" y="8889"/>
                </a:lnTo>
                <a:lnTo>
                  <a:pt x="430824" y="0"/>
                </a:lnTo>
                <a:close/>
              </a:path>
            </a:pathLst>
          </a:custGeom>
          <a:solidFill>
            <a:srgbClr val="0095C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g object 164"/>
          <p:cNvSpPr/>
          <p:nvPr/>
        </p:nvSpPr>
        <p:spPr>
          <a:xfrm>
            <a:off x="0" y="787400"/>
            <a:ext cx="413384" cy="10160"/>
          </a:xfrm>
          <a:custGeom>
            <a:avLst/>
            <a:gdLst/>
            <a:ahLst/>
            <a:cxnLst/>
            <a:rect l="l" t="t" r="r" b="b"/>
            <a:pathLst>
              <a:path w="413384" h="10159">
                <a:moveTo>
                  <a:pt x="412950" y="0"/>
                </a:moveTo>
                <a:lnTo>
                  <a:pt x="0" y="0"/>
                </a:lnTo>
                <a:lnTo>
                  <a:pt x="0" y="10160"/>
                </a:lnTo>
                <a:lnTo>
                  <a:pt x="392523" y="10160"/>
                </a:lnTo>
                <a:lnTo>
                  <a:pt x="412950" y="0"/>
                </a:lnTo>
                <a:close/>
              </a:path>
            </a:pathLst>
          </a:custGeom>
          <a:solidFill>
            <a:srgbClr val="0094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g object 165"/>
          <p:cNvSpPr/>
          <p:nvPr/>
        </p:nvSpPr>
        <p:spPr>
          <a:xfrm>
            <a:off x="0" y="796290"/>
            <a:ext cx="395605" cy="10160"/>
          </a:xfrm>
          <a:custGeom>
            <a:avLst/>
            <a:gdLst/>
            <a:ahLst/>
            <a:cxnLst/>
            <a:rect l="l" t="t" r="r" b="b"/>
            <a:pathLst>
              <a:path w="395605" h="10159">
                <a:moveTo>
                  <a:pt x="395076" y="0"/>
                </a:moveTo>
                <a:lnTo>
                  <a:pt x="0" y="0"/>
                </a:lnTo>
                <a:lnTo>
                  <a:pt x="0" y="10160"/>
                </a:lnTo>
                <a:lnTo>
                  <a:pt x="374650" y="10160"/>
                </a:lnTo>
                <a:lnTo>
                  <a:pt x="395076" y="0"/>
                </a:lnTo>
                <a:close/>
              </a:path>
            </a:pathLst>
          </a:custGeom>
          <a:solidFill>
            <a:srgbClr val="0093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g object 166"/>
          <p:cNvSpPr/>
          <p:nvPr/>
        </p:nvSpPr>
        <p:spPr>
          <a:xfrm>
            <a:off x="0" y="805179"/>
            <a:ext cx="375920" cy="10160"/>
          </a:xfrm>
          <a:custGeom>
            <a:avLst/>
            <a:gdLst/>
            <a:ahLst/>
            <a:cxnLst/>
            <a:rect l="l" t="t" r="r" b="b"/>
            <a:pathLst>
              <a:path w="375920" h="10159">
                <a:moveTo>
                  <a:pt x="375920" y="0"/>
                </a:moveTo>
                <a:lnTo>
                  <a:pt x="0" y="0"/>
                </a:lnTo>
                <a:lnTo>
                  <a:pt x="0" y="1270"/>
                </a:lnTo>
                <a:lnTo>
                  <a:pt x="0" y="10160"/>
                </a:lnTo>
                <a:lnTo>
                  <a:pt x="366801" y="10160"/>
                </a:lnTo>
                <a:lnTo>
                  <a:pt x="366801" y="1270"/>
                </a:lnTo>
                <a:lnTo>
                  <a:pt x="375920" y="1270"/>
                </a:lnTo>
                <a:lnTo>
                  <a:pt x="375920" y="0"/>
                </a:lnTo>
                <a:close/>
              </a:path>
            </a:pathLst>
          </a:custGeom>
          <a:solidFill>
            <a:srgbClr val="0092B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g object 167"/>
          <p:cNvSpPr/>
          <p:nvPr/>
        </p:nvSpPr>
        <p:spPr>
          <a:xfrm>
            <a:off x="0" y="814070"/>
            <a:ext cx="361315" cy="10160"/>
          </a:xfrm>
          <a:custGeom>
            <a:avLst/>
            <a:gdLst/>
            <a:ahLst/>
            <a:cxnLst/>
            <a:rect l="l" t="t" r="r" b="b"/>
            <a:pathLst>
              <a:path w="361315" h="10159">
                <a:moveTo>
                  <a:pt x="361212" y="0"/>
                </a:moveTo>
                <a:lnTo>
                  <a:pt x="0" y="0"/>
                </a:lnTo>
                <a:lnTo>
                  <a:pt x="0" y="10159"/>
                </a:lnTo>
                <a:lnTo>
                  <a:pt x="343296" y="10159"/>
                </a:lnTo>
                <a:lnTo>
                  <a:pt x="361212" y="0"/>
                </a:lnTo>
                <a:close/>
              </a:path>
            </a:pathLst>
          </a:custGeom>
          <a:solidFill>
            <a:srgbClr val="0091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g object 168"/>
          <p:cNvSpPr/>
          <p:nvPr/>
        </p:nvSpPr>
        <p:spPr>
          <a:xfrm>
            <a:off x="0" y="824230"/>
            <a:ext cx="343535" cy="8890"/>
          </a:xfrm>
          <a:custGeom>
            <a:avLst/>
            <a:gdLst/>
            <a:ahLst/>
            <a:cxnLst/>
            <a:rect l="l" t="t" r="r" b="b"/>
            <a:pathLst>
              <a:path w="343535" h="8890">
                <a:moveTo>
                  <a:pt x="343296" y="0"/>
                </a:moveTo>
                <a:lnTo>
                  <a:pt x="0" y="0"/>
                </a:lnTo>
                <a:lnTo>
                  <a:pt x="0" y="8890"/>
                </a:lnTo>
                <a:lnTo>
                  <a:pt x="327619" y="8890"/>
                </a:lnTo>
                <a:lnTo>
                  <a:pt x="343296" y="0"/>
                </a:lnTo>
                <a:close/>
              </a:path>
            </a:pathLst>
          </a:custGeom>
          <a:solidFill>
            <a:srgbClr val="0090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g object 169"/>
          <p:cNvSpPr/>
          <p:nvPr/>
        </p:nvSpPr>
        <p:spPr>
          <a:xfrm>
            <a:off x="0" y="833120"/>
            <a:ext cx="327660" cy="10160"/>
          </a:xfrm>
          <a:custGeom>
            <a:avLst/>
            <a:gdLst/>
            <a:ahLst/>
            <a:cxnLst/>
            <a:rect l="l" t="t" r="r" b="b"/>
            <a:pathLst>
              <a:path w="327660" h="10159">
                <a:moveTo>
                  <a:pt x="327619" y="0"/>
                </a:moveTo>
                <a:lnTo>
                  <a:pt x="0" y="0"/>
                </a:lnTo>
                <a:lnTo>
                  <a:pt x="0" y="10159"/>
                </a:lnTo>
                <a:lnTo>
                  <a:pt x="309702" y="10159"/>
                </a:lnTo>
                <a:lnTo>
                  <a:pt x="327619" y="0"/>
                </a:lnTo>
                <a:close/>
              </a:path>
            </a:pathLst>
          </a:custGeom>
          <a:solidFill>
            <a:srgbClr val="008FB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g object 170"/>
          <p:cNvSpPr/>
          <p:nvPr/>
        </p:nvSpPr>
        <p:spPr>
          <a:xfrm>
            <a:off x="0" y="842010"/>
            <a:ext cx="312420" cy="10160"/>
          </a:xfrm>
          <a:custGeom>
            <a:avLst/>
            <a:gdLst/>
            <a:ahLst/>
            <a:cxnLst/>
            <a:rect l="l" t="t" r="r" b="b"/>
            <a:pathLst>
              <a:path w="312420" h="10159">
                <a:moveTo>
                  <a:pt x="311942" y="0"/>
                </a:moveTo>
                <a:lnTo>
                  <a:pt x="0" y="0"/>
                </a:lnTo>
                <a:lnTo>
                  <a:pt x="0" y="10160"/>
                </a:lnTo>
                <a:lnTo>
                  <a:pt x="294025" y="10160"/>
                </a:lnTo>
                <a:lnTo>
                  <a:pt x="311942" y="0"/>
                </a:lnTo>
                <a:close/>
              </a:path>
            </a:pathLst>
          </a:custGeom>
          <a:solidFill>
            <a:srgbClr val="008E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g object 171"/>
          <p:cNvSpPr/>
          <p:nvPr/>
        </p:nvSpPr>
        <p:spPr>
          <a:xfrm>
            <a:off x="0" y="850900"/>
            <a:ext cx="296545" cy="10160"/>
          </a:xfrm>
          <a:custGeom>
            <a:avLst/>
            <a:gdLst/>
            <a:ahLst/>
            <a:cxnLst/>
            <a:rect l="l" t="t" r="r" b="b"/>
            <a:pathLst>
              <a:path w="296545" h="10159">
                <a:moveTo>
                  <a:pt x="296265" y="0"/>
                </a:moveTo>
                <a:lnTo>
                  <a:pt x="0" y="0"/>
                </a:lnTo>
                <a:lnTo>
                  <a:pt x="0" y="10160"/>
                </a:lnTo>
                <a:lnTo>
                  <a:pt x="278348" y="10160"/>
                </a:lnTo>
                <a:lnTo>
                  <a:pt x="296265" y="0"/>
                </a:lnTo>
                <a:close/>
              </a:path>
            </a:pathLst>
          </a:custGeom>
          <a:solidFill>
            <a:srgbClr val="008D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g object 172"/>
          <p:cNvSpPr/>
          <p:nvPr/>
        </p:nvSpPr>
        <p:spPr>
          <a:xfrm>
            <a:off x="0" y="859790"/>
            <a:ext cx="280670" cy="10160"/>
          </a:xfrm>
          <a:custGeom>
            <a:avLst/>
            <a:gdLst/>
            <a:ahLst/>
            <a:cxnLst/>
            <a:rect l="l" t="t" r="r" b="b"/>
            <a:pathLst>
              <a:path w="280670" h="10159">
                <a:moveTo>
                  <a:pt x="280588" y="0"/>
                </a:moveTo>
                <a:lnTo>
                  <a:pt x="0" y="0"/>
                </a:lnTo>
                <a:lnTo>
                  <a:pt x="0" y="10160"/>
                </a:lnTo>
                <a:lnTo>
                  <a:pt x="262671" y="10160"/>
                </a:lnTo>
                <a:lnTo>
                  <a:pt x="280588" y="0"/>
                </a:lnTo>
                <a:close/>
              </a:path>
            </a:pathLst>
          </a:custGeom>
          <a:solidFill>
            <a:srgbClr val="008C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g object 173"/>
          <p:cNvSpPr/>
          <p:nvPr/>
        </p:nvSpPr>
        <p:spPr>
          <a:xfrm>
            <a:off x="0" y="869950"/>
            <a:ext cx="262890" cy="8890"/>
          </a:xfrm>
          <a:custGeom>
            <a:avLst/>
            <a:gdLst/>
            <a:ahLst/>
            <a:cxnLst/>
            <a:rect l="l" t="t" r="r" b="b"/>
            <a:pathLst>
              <a:path w="262890" h="8890">
                <a:moveTo>
                  <a:pt x="262671" y="0"/>
                </a:moveTo>
                <a:lnTo>
                  <a:pt x="0" y="0"/>
                </a:lnTo>
                <a:lnTo>
                  <a:pt x="0" y="8889"/>
                </a:lnTo>
                <a:lnTo>
                  <a:pt x="246994" y="8889"/>
                </a:lnTo>
                <a:lnTo>
                  <a:pt x="262671" y="0"/>
                </a:lnTo>
                <a:close/>
              </a:path>
            </a:pathLst>
          </a:custGeom>
          <a:solidFill>
            <a:srgbClr val="008B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5930" y="864870"/>
            <a:ext cx="823213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DAF4F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5950" y="1807209"/>
            <a:ext cx="7912100" cy="276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290" dirty="0"/>
              <a:t>The </a:t>
            </a:r>
            <a:r>
              <a:rPr lang="en-US" spc="-220" dirty="0" smtClean="0"/>
              <a:t>Fetch-Decode and Execute</a:t>
            </a:r>
            <a:r>
              <a:rPr lang="en-US" spc="-225" dirty="0" smtClean="0"/>
              <a:t> </a:t>
            </a:r>
            <a:r>
              <a:rPr lang="en-US" spc="-295" dirty="0"/>
              <a:t>Cycle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930" y="864870"/>
            <a:ext cx="52812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Memory </a:t>
            </a:r>
            <a:r>
              <a:rPr spc="-35" dirty="0"/>
              <a:t>Write</a:t>
            </a:r>
            <a:r>
              <a:rPr spc="-375" dirty="0"/>
              <a:t> </a:t>
            </a:r>
            <a:r>
              <a:rPr spc="-125" dirty="0"/>
              <a:t>Operation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25462" y="2190432"/>
            <a:ext cx="3268345" cy="3197225"/>
            <a:chOff x="525462" y="2190432"/>
            <a:chExt cx="3268345" cy="3197225"/>
          </a:xfrm>
        </p:grpSpPr>
        <p:sp>
          <p:nvSpPr>
            <p:cNvPr id="4" name="object 4"/>
            <p:cNvSpPr/>
            <p:nvPr/>
          </p:nvSpPr>
          <p:spPr>
            <a:xfrm>
              <a:off x="539750" y="2204720"/>
              <a:ext cx="3239770" cy="3168650"/>
            </a:xfrm>
            <a:custGeom>
              <a:avLst/>
              <a:gdLst/>
              <a:ahLst/>
              <a:cxnLst/>
              <a:rect l="l" t="t" r="r" b="b"/>
              <a:pathLst>
                <a:path w="3239770" h="3168650">
                  <a:moveTo>
                    <a:pt x="3239770" y="0"/>
                  </a:moveTo>
                  <a:lnTo>
                    <a:pt x="0" y="0"/>
                  </a:lnTo>
                  <a:lnTo>
                    <a:pt x="0" y="3168649"/>
                  </a:lnTo>
                  <a:lnTo>
                    <a:pt x="3239770" y="3168649"/>
                  </a:lnTo>
                  <a:close/>
                </a:path>
              </a:pathLst>
            </a:custGeom>
            <a:solidFill>
              <a:srgbClr val="CAE9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9750" y="2204720"/>
              <a:ext cx="3239770" cy="3168650"/>
            </a:xfrm>
            <a:custGeom>
              <a:avLst/>
              <a:gdLst/>
              <a:ahLst/>
              <a:cxnLst/>
              <a:rect l="l" t="t" r="r" b="b"/>
              <a:pathLst>
                <a:path w="3239770" h="3168650">
                  <a:moveTo>
                    <a:pt x="1620520" y="3168649"/>
                  </a:moveTo>
                  <a:lnTo>
                    <a:pt x="0" y="3168649"/>
                  </a:lnTo>
                  <a:lnTo>
                    <a:pt x="0" y="0"/>
                  </a:lnTo>
                  <a:lnTo>
                    <a:pt x="3239770" y="0"/>
                  </a:lnTo>
                  <a:lnTo>
                    <a:pt x="3239770" y="3168649"/>
                  </a:lnTo>
                  <a:lnTo>
                    <a:pt x="1620520" y="3168649"/>
                  </a:lnTo>
                  <a:close/>
                </a:path>
              </a:pathLst>
            </a:custGeom>
            <a:ln w="28393">
              <a:solidFill>
                <a:srgbClr val="53632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4379" y="4725670"/>
              <a:ext cx="863600" cy="504190"/>
            </a:xfrm>
            <a:custGeom>
              <a:avLst/>
              <a:gdLst/>
              <a:ahLst/>
              <a:cxnLst/>
              <a:rect l="l" t="t" r="r" b="b"/>
              <a:pathLst>
                <a:path w="863600" h="504189">
                  <a:moveTo>
                    <a:pt x="863600" y="0"/>
                  </a:moveTo>
                  <a:lnTo>
                    <a:pt x="0" y="0"/>
                  </a:lnTo>
                  <a:lnTo>
                    <a:pt x="0" y="504189"/>
                  </a:lnTo>
                  <a:lnTo>
                    <a:pt x="863600" y="504189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4379" y="4725670"/>
              <a:ext cx="863600" cy="504190"/>
            </a:xfrm>
            <a:custGeom>
              <a:avLst/>
              <a:gdLst/>
              <a:ahLst/>
              <a:cxnLst/>
              <a:rect l="l" t="t" r="r" b="b"/>
              <a:pathLst>
                <a:path w="863600" h="504189">
                  <a:moveTo>
                    <a:pt x="433070" y="504189"/>
                  </a:moveTo>
                  <a:lnTo>
                    <a:pt x="0" y="504189"/>
                  </a:lnTo>
                  <a:lnTo>
                    <a:pt x="0" y="0"/>
                  </a:lnTo>
                  <a:lnTo>
                    <a:pt x="863600" y="0"/>
                  </a:lnTo>
                  <a:lnTo>
                    <a:pt x="863600" y="504189"/>
                  </a:lnTo>
                  <a:lnTo>
                    <a:pt x="433070" y="504189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54380" y="4725670"/>
            <a:ext cx="863600" cy="50355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210820">
              <a:lnSpc>
                <a:spcPct val="100000"/>
              </a:lnSpc>
              <a:spcBef>
                <a:spcPts val="9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ALU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038032" y="4640262"/>
            <a:ext cx="1538605" cy="601345"/>
            <a:chOff x="2038032" y="4640262"/>
            <a:chExt cx="1538605" cy="601345"/>
          </a:xfrm>
        </p:grpSpPr>
        <p:sp>
          <p:nvSpPr>
            <p:cNvPr id="10" name="object 10"/>
            <p:cNvSpPr/>
            <p:nvPr/>
          </p:nvSpPr>
          <p:spPr>
            <a:xfrm>
              <a:off x="2051050" y="4653279"/>
              <a:ext cx="1512570" cy="575310"/>
            </a:xfrm>
            <a:custGeom>
              <a:avLst/>
              <a:gdLst/>
              <a:ahLst/>
              <a:cxnLst/>
              <a:rect l="l" t="t" r="r" b="b"/>
              <a:pathLst>
                <a:path w="1512570" h="575310">
                  <a:moveTo>
                    <a:pt x="1512570" y="0"/>
                  </a:moveTo>
                  <a:lnTo>
                    <a:pt x="0" y="0"/>
                  </a:lnTo>
                  <a:lnTo>
                    <a:pt x="0" y="575310"/>
                  </a:lnTo>
                  <a:lnTo>
                    <a:pt x="1512570" y="57531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51050" y="4653279"/>
              <a:ext cx="1512570" cy="575310"/>
            </a:xfrm>
            <a:custGeom>
              <a:avLst/>
              <a:gdLst/>
              <a:ahLst/>
              <a:cxnLst/>
              <a:rect l="l" t="t" r="r" b="b"/>
              <a:pathLst>
                <a:path w="1512570" h="575310">
                  <a:moveTo>
                    <a:pt x="755650" y="575310"/>
                  </a:moveTo>
                  <a:lnTo>
                    <a:pt x="0" y="575310"/>
                  </a:lnTo>
                  <a:lnTo>
                    <a:pt x="0" y="0"/>
                  </a:lnTo>
                  <a:lnTo>
                    <a:pt x="1512570" y="0"/>
                  </a:lnTo>
                  <a:lnTo>
                    <a:pt x="1512570" y="575310"/>
                  </a:lnTo>
                  <a:lnTo>
                    <a:pt x="755650" y="57531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051050" y="4653279"/>
            <a:ext cx="1512570" cy="575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8900" marR="680720">
              <a:lnSpc>
                <a:spcPct val="100000"/>
              </a:lnSpc>
              <a:spcBef>
                <a:spcPts val="110"/>
              </a:spcBef>
            </a:pP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Co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n</a:t>
            </a:r>
            <a:r>
              <a:rPr sz="1800" spc="-295" dirty="0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sz="1800" spc="-160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spc="-254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1800" spc="-200" dirty="0">
                <a:solidFill>
                  <a:srgbClr val="FFFFFF"/>
                </a:solidFill>
                <a:latin typeface="Arial Black"/>
                <a:cs typeface="Arial Black"/>
              </a:rPr>
              <a:t>l  </a:t>
            </a:r>
            <a:r>
              <a:rPr sz="1800" spc="-229" dirty="0">
                <a:solidFill>
                  <a:srgbClr val="FFFFFF"/>
                </a:solidFill>
                <a:latin typeface="Arial Black"/>
                <a:cs typeface="Arial Black"/>
              </a:rPr>
              <a:t>Unit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110422" y="3488372"/>
            <a:ext cx="1537335" cy="889635"/>
            <a:chOff x="2110422" y="3488372"/>
            <a:chExt cx="1537335" cy="889635"/>
          </a:xfrm>
        </p:grpSpPr>
        <p:sp>
          <p:nvSpPr>
            <p:cNvPr id="14" name="object 14"/>
            <p:cNvSpPr/>
            <p:nvPr/>
          </p:nvSpPr>
          <p:spPr>
            <a:xfrm>
              <a:off x="2123440" y="3501389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1511300" y="0"/>
                  </a:moveTo>
                  <a:lnTo>
                    <a:pt x="0" y="0"/>
                  </a:lnTo>
                  <a:lnTo>
                    <a:pt x="0" y="863600"/>
                  </a:lnTo>
                  <a:lnTo>
                    <a:pt x="1511300" y="86360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23440" y="3501389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755650" y="863600"/>
                  </a:moveTo>
                  <a:lnTo>
                    <a:pt x="0" y="863600"/>
                  </a:lnTo>
                  <a:lnTo>
                    <a:pt x="0" y="0"/>
                  </a:lnTo>
                  <a:lnTo>
                    <a:pt x="1511300" y="0"/>
                  </a:lnTo>
                  <a:lnTo>
                    <a:pt x="1511300" y="863600"/>
                  </a:lnTo>
                  <a:lnTo>
                    <a:pt x="755650" y="86360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123439" y="3501390"/>
            <a:ext cx="1511300" cy="86360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90170" marR="563880">
              <a:lnSpc>
                <a:spcPct val="100000"/>
              </a:lnSpc>
              <a:spcBef>
                <a:spcPts val="160"/>
              </a:spcBef>
            </a:pP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 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Data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110422" y="2336482"/>
            <a:ext cx="1537335" cy="889635"/>
            <a:chOff x="2110422" y="2336482"/>
            <a:chExt cx="1537335" cy="889635"/>
          </a:xfrm>
        </p:grpSpPr>
        <p:sp>
          <p:nvSpPr>
            <p:cNvPr id="18" name="object 18"/>
            <p:cNvSpPr/>
            <p:nvPr/>
          </p:nvSpPr>
          <p:spPr>
            <a:xfrm>
              <a:off x="2123440" y="2349500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1511300" y="0"/>
                  </a:moveTo>
                  <a:lnTo>
                    <a:pt x="0" y="0"/>
                  </a:lnTo>
                  <a:lnTo>
                    <a:pt x="0" y="863600"/>
                  </a:lnTo>
                  <a:lnTo>
                    <a:pt x="1511300" y="86360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23440" y="2349500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755650" y="863600"/>
                  </a:moveTo>
                  <a:lnTo>
                    <a:pt x="0" y="863600"/>
                  </a:lnTo>
                  <a:lnTo>
                    <a:pt x="0" y="0"/>
                  </a:lnTo>
                  <a:lnTo>
                    <a:pt x="1511300" y="0"/>
                  </a:lnTo>
                  <a:lnTo>
                    <a:pt x="1511300" y="863600"/>
                  </a:lnTo>
                  <a:lnTo>
                    <a:pt x="755650" y="86360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123439" y="2349500"/>
            <a:ext cx="1511300" cy="86360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90170" marR="563880" algn="just">
              <a:lnSpc>
                <a:spcPct val="100000"/>
              </a:lnSpc>
              <a:spcBef>
                <a:spcPts val="160"/>
              </a:spcBef>
            </a:pP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  </a:t>
            </a: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Ad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</a:t>
            </a:r>
            <a:r>
              <a:rPr sz="1800" spc="-195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spc="-215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1800" spc="-155" dirty="0">
                <a:solidFill>
                  <a:srgbClr val="FFFFFF"/>
                </a:solidFill>
                <a:latin typeface="Arial Black"/>
                <a:cs typeface="Arial Black"/>
              </a:rPr>
              <a:t>ss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670242" y="2623502"/>
            <a:ext cx="1177925" cy="1177925"/>
            <a:chOff x="670242" y="2623502"/>
            <a:chExt cx="1177925" cy="1177925"/>
          </a:xfrm>
        </p:grpSpPr>
        <p:sp>
          <p:nvSpPr>
            <p:cNvPr id="22" name="object 22"/>
            <p:cNvSpPr/>
            <p:nvPr/>
          </p:nvSpPr>
          <p:spPr>
            <a:xfrm>
              <a:off x="683260" y="2636519"/>
              <a:ext cx="1151890" cy="1151890"/>
            </a:xfrm>
            <a:custGeom>
              <a:avLst/>
              <a:gdLst/>
              <a:ahLst/>
              <a:cxnLst/>
              <a:rect l="l" t="t" r="r" b="b"/>
              <a:pathLst>
                <a:path w="1151889" h="1151889">
                  <a:moveTo>
                    <a:pt x="1151890" y="0"/>
                  </a:moveTo>
                  <a:lnTo>
                    <a:pt x="0" y="0"/>
                  </a:lnTo>
                  <a:lnTo>
                    <a:pt x="0" y="1151889"/>
                  </a:lnTo>
                  <a:lnTo>
                    <a:pt x="1151890" y="1151889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83260" y="2636519"/>
              <a:ext cx="1151890" cy="1151890"/>
            </a:xfrm>
            <a:custGeom>
              <a:avLst/>
              <a:gdLst/>
              <a:ahLst/>
              <a:cxnLst/>
              <a:rect l="l" t="t" r="r" b="b"/>
              <a:pathLst>
                <a:path w="1151889" h="1151889">
                  <a:moveTo>
                    <a:pt x="576580" y="1151889"/>
                  </a:moveTo>
                  <a:lnTo>
                    <a:pt x="0" y="1151889"/>
                  </a:lnTo>
                  <a:lnTo>
                    <a:pt x="0" y="0"/>
                  </a:lnTo>
                  <a:lnTo>
                    <a:pt x="1151890" y="0"/>
                  </a:lnTo>
                  <a:lnTo>
                    <a:pt x="1151890" y="1151889"/>
                  </a:lnTo>
                  <a:lnTo>
                    <a:pt x="576580" y="1151889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683259" y="2636520"/>
            <a:ext cx="1151890" cy="112776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imes New Roman"/>
              <a:cs typeface="Times New Roman"/>
            </a:endParaRPr>
          </a:p>
          <a:p>
            <a:pPr marL="93980" marR="86360" indent="195580">
              <a:lnSpc>
                <a:spcPct val="100000"/>
              </a:lnSpc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Other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isters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221739" y="2120582"/>
            <a:ext cx="6026785" cy="2859405"/>
            <a:chOff x="1221739" y="2120582"/>
            <a:chExt cx="6026785" cy="2859405"/>
          </a:xfrm>
        </p:grpSpPr>
        <p:sp>
          <p:nvSpPr>
            <p:cNvPr id="26" name="object 26"/>
            <p:cNvSpPr/>
            <p:nvPr/>
          </p:nvSpPr>
          <p:spPr>
            <a:xfrm>
              <a:off x="1259839" y="2781300"/>
              <a:ext cx="863600" cy="2160270"/>
            </a:xfrm>
            <a:custGeom>
              <a:avLst/>
              <a:gdLst/>
              <a:ahLst/>
              <a:cxnLst/>
              <a:rect l="l" t="t" r="r" b="b"/>
              <a:pathLst>
                <a:path w="863600" h="2160270">
                  <a:moveTo>
                    <a:pt x="359409" y="2160270"/>
                  </a:moveTo>
                  <a:lnTo>
                    <a:pt x="791210" y="2160270"/>
                  </a:lnTo>
                </a:path>
                <a:path w="863600" h="2160270">
                  <a:moveTo>
                    <a:pt x="575310" y="863600"/>
                  </a:moveTo>
                  <a:lnTo>
                    <a:pt x="863599" y="863600"/>
                  </a:lnTo>
                </a:path>
                <a:path w="863600" h="2160270">
                  <a:moveTo>
                    <a:pt x="575310" y="0"/>
                  </a:moveTo>
                  <a:lnTo>
                    <a:pt x="863599" y="0"/>
                  </a:lnTo>
                </a:path>
                <a:path w="863600" h="2160270">
                  <a:moveTo>
                    <a:pt x="0" y="1008380"/>
                  </a:moveTo>
                  <a:lnTo>
                    <a:pt x="0" y="1944370"/>
                  </a:lnTo>
                </a:path>
              </a:pathLst>
            </a:custGeom>
            <a:ln w="76194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5599" y="21336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35599" y="21336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35599" y="23495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435599" y="23495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35599" y="25654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435599" y="25654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35599" y="27813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435599" y="27813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435599" y="29972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435599" y="29972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435599" y="32131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435599" y="32131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435599" y="34290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435599" y="34290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435599" y="36449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435599" y="36449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35599" y="38608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435599" y="38608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435599" y="40767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435599" y="40767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634739" y="2705284"/>
              <a:ext cx="1800860" cy="152400"/>
            </a:xfrm>
            <a:custGeom>
              <a:avLst/>
              <a:gdLst/>
              <a:ahLst/>
              <a:cxnLst/>
              <a:rect l="l" t="t" r="r" b="b"/>
              <a:pathLst>
                <a:path w="1800860" h="152400">
                  <a:moveTo>
                    <a:pt x="0" y="152030"/>
                  </a:moveTo>
                  <a:lnTo>
                    <a:pt x="1800860" y="152030"/>
                  </a:lnTo>
                  <a:lnTo>
                    <a:pt x="1800860" y="0"/>
                  </a:lnTo>
                  <a:lnTo>
                    <a:pt x="0" y="0"/>
                  </a:lnTo>
                  <a:lnTo>
                    <a:pt x="0" y="152030"/>
                  </a:lnTo>
                  <a:close/>
                </a:path>
              </a:pathLst>
            </a:custGeom>
            <a:solidFill>
              <a:srgbClr val="054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634739" y="3789680"/>
              <a:ext cx="1800860" cy="0"/>
            </a:xfrm>
            <a:custGeom>
              <a:avLst/>
              <a:gdLst/>
              <a:ahLst/>
              <a:cxnLst/>
              <a:rect l="l" t="t" r="r" b="b"/>
              <a:pathLst>
                <a:path w="1800860">
                  <a:moveTo>
                    <a:pt x="0" y="0"/>
                  </a:moveTo>
                  <a:lnTo>
                    <a:pt x="1800860" y="0"/>
                  </a:lnTo>
                </a:path>
              </a:pathLst>
            </a:custGeom>
            <a:ln w="101353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563619" y="4184650"/>
              <a:ext cx="1871980" cy="756920"/>
            </a:xfrm>
            <a:custGeom>
              <a:avLst/>
              <a:gdLst/>
              <a:ahLst/>
              <a:cxnLst/>
              <a:rect l="l" t="t" r="r" b="b"/>
              <a:pathLst>
                <a:path w="1871979" h="756920">
                  <a:moveTo>
                    <a:pt x="0" y="756919"/>
                  </a:moveTo>
                  <a:lnTo>
                    <a:pt x="935989" y="756919"/>
                  </a:lnTo>
                  <a:lnTo>
                    <a:pt x="935989" y="0"/>
                  </a:lnTo>
                  <a:lnTo>
                    <a:pt x="1871979" y="0"/>
                  </a:lnTo>
                </a:path>
              </a:pathLst>
            </a:custGeom>
            <a:ln w="50676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1696720" y="1733550"/>
            <a:ext cx="1052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5" dirty="0">
                <a:solidFill>
                  <a:srgbClr val="FFFFFF"/>
                </a:solidFill>
                <a:latin typeface="Arial Black"/>
                <a:cs typeface="Arial Black"/>
              </a:rPr>
              <a:t>Pr</a:t>
            </a:r>
            <a:r>
              <a:rPr sz="1800" spc="-200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1800" spc="-300" dirty="0">
                <a:solidFill>
                  <a:srgbClr val="FFFFFF"/>
                </a:solidFill>
                <a:latin typeface="Arial Black"/>
                <a:cs typeface="Arial Black"/>
              </a:rPr>
              <a:t>c</a:t>
            </a:r>
            <a:r>
              <a:rPr sz="1800" spc="-215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1800" spc="-200" dirty="0">
                <a:solidFill>
                  <a:srgbClr val="FFFFFF"/>
                </a:solidFill>
                <a:latin typeface="Arial Black"/>
                <a:cs typeface="Arial Black"/>
              </a:rPr>
              <a:t>ssor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668009" y="1733550"/>
            <a:ext cx="1408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Main</a:t>
            </a:r>
            <a:r>
              <a:rPr sz="1800" spc="-1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409180" y="1733550"/>
            <a:ext cx="906780" cy="259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">
              <a:lnSpc>
                <a:spcPct val="100000"/>
              </a:lnSpc>
              <a:spcBef>
                <a:spcPts val="100"/>
              </a:spcBef>
            </a:pP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Address</a:t>
            </a:r>
            <a:endParaRPr sz="18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00001001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00001000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00000111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00000110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05"/>
              </a:lnSpc>
              <a:spcBef>
                <a:spcPts val="19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05"/>
              </a:lnSpc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00000100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00000011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00000010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00000000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963670" y="2382520"/>
            <a:ext cx="1318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Address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793716" y="3390900"/>
            <a:ext cx="1629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775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Data</a:t>
            </a:r>
            <a:r>
              <a:rPr sz="1800" spc="-12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24300" y="4975859"/>
            <a:ext cx="1216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Control</a:t>
            </a:r>
            <a:r>
              <a:rPr sz="1800" spc="-19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44830" y="5839459"/>
            <a:ext cx="808228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  <a:tabLst>
                <a:tab pos="330835" algn="l"/>
              </a:tabLst>
            </a:pPr>
            <a:r>
              <a:rPr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+mj-cs"/>
              </a:rPr>
              <a:t>2.	The processor sets up the data bus with the value to be stored in memory by  placing it in the MDR</a:t>
            </a:r>
          </a:p>
        </p:txBody>
      </p:sp>
      <p:grpSp>
        <p:nvGrpSpPr>
          <p:cNvPr id="57" name="object 57"/>
          <p:cNvGrpSpPr/>
          <p:nvPr/>
        </p:nvGrpSpPr>
        <p:grpSpPr>
          <a:xfrm>
            <a:off x="3194050" y="2279650"/>
            <a:ext cx="377190" cy="2090420"/>
            <a:chOff x="3194050" y="2279650"/>
            <a:chExt cx="377190" cy="2090420"/>
          </a:xfrm>
        </p:grpSpPr>
        <p:sp>
          <p:nvSpPr>
            <p:cNvPr id="58" name="object 58"/>
            <p:cNvSpPr/>
            <p:nvPr/>
          </p:nvSpPr>
          <p:spPr>
            <a:xfrm>
              <a:off x="3194050" y="2279650"/>
              <a:ext cx="372110" cy="939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206750" y="3431539"/>
              <a:ext cx="364489" cy="93853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930" y="864870"/>
            <a:ext cx="52812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Memory </a:t>
            </a:r>
            <a:r>
              <a:rPr spc="-35" dirty="0"/>
              <a:t>Write</a:t>
            </a:r>
            <a:r>
              <a:rPr spc="-375" dirty="0"/>
              <a:t> </a:t>
            </a:r>
            <a:r>
              <a:rPr spc="-125" dirty="0"/>
              <a:t>Operation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25462" y="2190432"/>
            <a:ext cx="3268345" cy="3197225"/>
            <a:chOff x="525462" y="2190432"/>
            <a:chExt cx="3268345" cy="3197225"/>
          </a:xfrm>
        </p:grpSpPr>
        <p:sp>
          <p:nvSpPr>
            <p:cNvPr id="4" name="object 4"/>
            <p:cNvSpPr/>
            <p:nvPr/>
          </p:nvSpPr>
          <p:spPr>
            <a:xfrm>
              <a:off x="539750" y="2204720"/>
              <a:ext cx="3239770" cy="3168650"/>
            </a:xfrm>
            <a:custGeom>
              <a:avLst/>
              <a:gdLst/>
              <a:ahLst/>
              <a:cxnLst/>
              <a:rect l="l" t="t" r="r" b="b"/>
              <a:pathLst>
                <a:path w="3239770" h="3168650">
                  <a:moveTo>
                    <a:pt x="3239770" y="0"/>
                  </a:moveTo>
                  <a:lnTo>
                    <a:pt x="0" y="0"/>
                  </a:lnTo>
                  <a:lnTo>
                    <a:pt x="0" y="3168649"/>
                  </a:lnTo>
                  <a:lnTo>
                    <a:pt x="3239770" y="3168649"/>
                  </a:lnTo>
                  <a:close/>
                </a:path>
              </a:pathLst>
            </a:custGeom>
            <a:solidFill>
              <a:srgbClr val="CAE9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9750" y="2204720"/>
              <a:ext cx="3239770" cy="3168650"/>
            </a:xfrm>
            <a:custGeom>
              <a:avLst/>
              <a:gdLst/>
              <a:ahLst/>
              <a:cxnLst/>
              <a:rect l="l" t="t" r="r" b="b"/>
              <a:pathLst>
                <a:path w="3239770" h="3168650">
                  <a:moveTo>
                    <a:pt x="1620520" y="3168649"/>
                  </a:moveTo>
                  <a:lnTo>
                    <a:pt x="0" y="3168649"/>
                  </a:lnTo>
                  <a:lnTo>
                    <a:pt x="0" y="0"/>
                  </a:lnTo>
                  <a:lnTo>
                    <a:pt x="3239770" y="0"/>
                  </a:lnTo>
                  <a:lnTo>
                    <a:pt x="3239770" y="3168649"/>
                  </a:lnTo>
                  <a:lnTo>
                    <a:pt x="1620520" y="3168649"/>
                  </a:lnTo>
                  <a:close/>
                </a:path>
              </a:pathLst>
            </a:custGeom>
            <a:ln w="28393">
              <a:solidFill>
                <a:srgbClr val="53632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4379" y="4725670"/>
              <a:ext cx="863600" cy="504190"/>
            </a:xfrm>
            <a:custGeom>
              <a:avLst/>
              <a:gdLst/>
              <a:ahLst/>
              <a:cxnLst/>
              <a:rect l="l" t="t" r="r" b="b"/>
              <a:pathLst>
                <a:path w="863600" h="504189">
                  <a:moveTo>
                    <a:pt x="863600" y="0"/>
                  </a:moveTo>
                  <a:lnTo>
                    <a:pt x="0" y="0"/>
                  </a:lnTo>
                  <a:lnTo>
                    <a:pt x="0" y="504189"/>
                  </a:lnTo>
                  <a:lnTo>
                    <a:pt x="863600" y="504189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4379" y="4725670"/>
              <a:ext cx="863600" cy="504190"/>
            </a:xfrm>
            <a:custGeom>
              <a:avLst/>
              <a:gdLst/>
              <a:ahLst/>
              <a:cxnLst/>
              <a:rect l="l" t="t" r="r" b="b"/>
              <a:pathLst>
                <a:path w="863600" h="504189">
                  <a:moveTo>
                    <a:pt x="433070" y="504189"/>
                  </a:moveTo>
                  <a:lnTo>
                    <a:pt x="0" y="504189"/>
                  </a:lnTo>
                  <a:lnTo>
                    <a:pt x="0" y="0"/>
                  </a:lnTo>
                  <a:lnTo>
                    <a:pt x="863600" y="0"/>
                  </a:lnTo>
                  <a:lnTo>
                    <a:pt x="863600" y="504189"/>
                  </a:lnTo>
                  <a:lnTo>
                    <a:pt x="433070" y="504189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54380" y="4725670"/>
            <a:ext cx="863600" cy="50355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210820">
              <a:lnSpc>
                <a:spcPct val="100000"/>
              </a:lnSpc>
              <a:spcBef>
                <a:spcPts val="9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ALU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038032" y="4640262"/>
            <a:ext cx="1538605" cy="601345"/>
            <a:chOff x="2038032" y="4640262"/>
            <a:chExt cx="1538605" cy="601345"/>
          </a:xfrm>
        </p:grpSpPr>
        <p:sp>
          <p:nvSpPr>
            <p:cNvPr id="10" name="object 10"/>
            <p:cNvSpPr/>
            <p:nvPr/>
          </p:nvSpPr>
          <p:spPr>
            <a:xfrm>
              <a:off x="2051050" y="4653279"/>
              <a:ext cx="1512570" cy="575310"/>
            </a:xfrm>
            <a:custGeom>
              <a:avLst/>
              <a:gdLst/>
              <a:ahLst/>
              <a:cxnLst/>
              <a:rect l="l" t="t" r="r" b="b"/>
              <a:pathLst>
                <a:path w="1512570" h="575310">
                  <a:moveTo>
                    <a:pt x="1512570" y="0"/>
                  </a:moveTo>
                  <a:lnTo>
                    <a:pt x="0" y="0"/>
                  </a:lnTo>
                  <a:lnTo>
                    <a:pt x="0" y="575310"/>
                  </a:lnTo>
                  <a:lnTo>
                    <a:pt x="1512570" y="57531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51050" y="4653279"/>
              <a:ext cx="1512570" cy="575310"/>
            </a:xfrm>
            <a:custGeom>
              <a:avLst/>
              <a:gdLst/>
              <a:ahLst/>
              <a:cxnLst/>
              <a:rect l="l" t="t" r="r" b="b"/>
              <a:pathLst>
                <a:path w="1512570" h="575310">
                  <a:moveTo>
                    <a:pt x="755650" y="575310"/>
                  </a:moveTo>
                  <a:lnTo>
                    <a:pt x="0" y="575310"/>
                  </a:lnTo>
                  <a:lnTo>
                    <a:pt x="0" y="0"/>
                  </a:lnTo>
                  <a:lnTo>
                    <a:pt x="1512570" y="0"/>
                  </a:lnTo>
                  <a:lnTo>
                    <a:pt x="1512570" y="575310"/>
                  </a:lnTo>
                  <a:lnTo>
                    <a:pt x="755650" y="57531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051050" y="4653279"/>
            <a:ext cx="1512570" cy="575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8900" marR="680720">
              <a:lnSpc>
                <a:spcPct val="100000"/>
              </a:lnSpc>
              <a:spcBef>
                <a:spcPts val="110"/>
              </a:spcBef>
            </a:pP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Co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n</a:t>
            </a:r>
            <a:r>
              <a:rPr sz="1800" spc="-295" dirty="0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sz="1800" spc="-160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spc="-254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1800" spc="-200" dirty="0">
                <a:solidFill>
                  <a:srgbClr val="FFFFFF"/>
                </a:solidFill>
                <a:latin typeface="Arial Black"/>
                <a:cs typeface="Arial Black"/>
              </a:rPr>
              <a:t>l  </a:t>
            </a:r>
            <a:r>
              <a:rPr sz="1800" spc="-229" dirty="0">
                <a:solidFill>
                  <a:srgbClr val="FFFFFF"/>
                </a:solidFill>
                <a:latin typeface="Arial Black"/>
                <a:cs typeface="Arial Black"/>
              </a:rPr>
              <a:t>Unit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110422" y="3488372"/>
            <a:ext cx="1537335" cy="889635"/>
            <a:chOff x="2110422" y="3488372"/>
            <a:chExt cx="1537335" cy="889635"/>
          </a:xfrm>
        </p:grpSpPr>
        <p:sp>
          <p:nvSpPr>
            <p:cNvPr id="14" name="object 14"/>
            <p:cNvSpPr/>
            <p:nvPr/>
          </p:nvSpPr>
          <p:spPr>
            <a:xfrm>
              <a:off x="2123440" y="3501389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1511300" y="0"/>
                  </a:moveTo>
                  <a:lnTo>
                    <a:pt x="0" y="0"/>
                  </a:lnTo>
                  <a:lnTo>
                    <a:pt x="0" y="863600"/>
                  </a:lnTo>
                  <a:lnTo>
                    <a:pt x="1511300" y="86360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23440" y="3501389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755650" y="863600"/>
                  </a:moveTo>
                  <a:lnTo>
                    <a:pt x="0" y="863600"/>
                  </a:lnTo>
                  <a:lnTo>
                    <a:pt x="0" y="0"/>
                  </a:lnTo>
                  <a:lnTo>
                    <a:pt x="1511300" y="0"/>
                  </a:lnTo>
                  <a:lnTo>
                    <a:pt x="1511300" y="863600"/>
                  </a:lnTo>
                  <a:lnTo>
                    <a:pt x="755650" y="86360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123439" y="3501390"/>
            <a:ext cx="1511300" cy="86360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90170" marR="563880">
              <a:lnSpc>
                <a:spcPct val="100000"/>
              </a:lnSpc>
              <a:spcBef>
                <a:spcPts val="160"/>
              </a:spcBef>
            </a:pP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 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Data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110422" y="2336482"/>
            <a:ext cx="1537335" cy="889635"/>
            <a:chOff x="2110422" y="2336482"/>
            <a:chExt cx="1537335" cy="889635"/>
          </a:xfrm>
        </p:grpSpPr>
        <p:sp>
          <p:nvSpPr>
            <p:cNvPr id="18" name="object 18"/>
            <p:cNvSpPr/>
            <p:nvPr/>
          </p:nvSpPr>
          <p:spPr>
            <a:xfrm>
              <a:off x="2123440" y="2349500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1511300" y="0"/>
                  </a:moveTo>
                  <a:lnTo>
                    <a:pt x="0" y="0"/>
                  </a:lnTo>
                  <a:lnTo>
                    <a:pt x="0" y="863600"/>
                  </a:lnTo>
                  <a:lnTo>
                    <a:pt x="1511300" y="86360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23440" y="2349500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755650" y="863600"/>
                  </a:moveTo>
                  <a:lnTo>
                    <a:pt x="0" y="863600"/>
                  </a:lnTo>
                  <a:lnTo>
                    <a:pt x="0" y="0"/>
                  </a:lnTo>
                  <a:lnTo>
                    <a:pt x="1511300" y="0"/>
                  </a:lnTo>
                  <a:lnTo>
                    <a:pt x="1511300" y="863600"/>
                  </a:lnTo>
                  <a:lnTo>
                    <a:pt x="755650" y="86360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123439" y="2349500"/>
            <a:ext cx="1511300" cy="86360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90170" marR="563880" algn="just">
              <a:lnSpc>
                <a:spcPct val="100000"/>
              </a:lnSpc>
              <a:spcBef>
                <a:spcPts val="160"/>
              </a:spcBef>
            </a:pP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  </a:t>
            </a: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Ad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</a:t>
            </a:r>
            <a:r>
              <a:rPr sz="1800" spc="-195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spc="-215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1800" spc="-155" dirty="0">
                <a:solidFill>
                  <a:srgbClr val="FFFFFF"/>
                </a:solidFill>
                <a:latin typeface="Arial Black"/>
                <a:cs typeface="Arial Black"/>
              </a:rPr>
              <a:t>ss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670242" y="2623502"/>
            <a:ext cx="1177925" cy="1177925"/>
            <a:chOff x="670242" y="2623502"/>
            <a:chExt cx="1177925" cy="1177925"/>
          </a:xfrm>
        </p:grpSpPr>
        <p:sp>
          <p:nvSpPr>
            <p:cNvPr id="22" name="object 22"/>
            <p:cNvSpPr/>
            <p:nvPr/>
          </p:nvSpPr>
          <p:spPr>
            <a:xfrm>
              <a:off x="683260" y="2636519"/>
              <a:ext cx="1151890" cy="1151890"/>
            </a:xfrm>
            <a:custGeom>
              <a:avLst/>
              <a:gdLst/>
              <a:ahLst/>
              <a:cxnLst/>
              <a:rect l="l" t="t" r="r" b="b"/>
              <a:pathLst>
                <a:path w="1151889" h="1151889">
                  <a:moveTo>
                    <a:pt x="1151890" y="0"/>
                  </a:moveTo>
                  <a:lnTo>
                    <a:pt x="0" y="0"/>
                  </a:lnTo>
                  <a:lnTo>
                    <a:pt x="0" y="1151889"/>
                  </a:lnTo>
                  <a:lnTo>
                    <a:pt x="1151890" y="1151889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83260" y="2636519"/>
              <a:ext cx="1151890" cy="1151890"/>
            </a:xfrm>
            <a:custGeom>
              <a:avLst/>
              <a:gdLst/>
              <a:ahLst/>
              <a:cxnLst/>
              <a:rect l="l" t="t" r="r" b="b"/>
              <a:pathLst>
                <a:path w="1151889" h="1151889">
                  <a:moveTo>
                    <a:pt x="576580" y="1151889"/>
                  </a:moveTo>
                  <a:lnTo>
                    <a:pt x="0" y="1151889"/>
                  </a:lnTo>
                  <a:lnTo>
                    <a:pt x="0" y="0"/>
                  </a:lnTo>
                  <a:lnTo>
                    <a:pt x="1151890" y="0"/>
                  </a:lnTo>
                  <a:lnTo>
                    <a:pt x="1151890" y="1151889"/>
                  </a:lnTo>
                  <a:lnTo>
                    <a:pt x="576580" y="1151889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683259" y="2636520"/>
            <a:ext cx="1151890" cy="112776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imes New Roman"/>
              <a:cs typeface="Times New Roman"/>
            </a:endParaRPr>
          </a:p>
          <a:p>
            <a:pPr marL="93980" marR="86360" indent="195580">
              <a:lnSpc>
                <a:spcPct val="100000"/>
              </a:lnSpc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Other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isters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221739" y="2120582"/>
            <a:ext cx="6026785" cy="2859405"/>
            <a:chOff x="1221739" y="2120582"/>
            <a:chExt cx="6026785" cy="2859405"/>
          </a:xfrm>
        </p:grpSpPr>
        <p:sp>
          <p:nvSpPr>
            <p:cNvPr id="26" name="object 26"/>
            <p:cNvSpPr/>
            <p:nvPr/>
          </p:nvSpPr>
          <p:spPr>
            <a:xfrm>
              <a:off x="1259839" y="2781300"/>
              <a:ext cx="863600" cy="2160270"/>
            </a:xfrm>
            <a:custGeom>
              <a:avLst/>
              <a:gdLst/>
              <a:ahLst/>
              <a:cxnLst/>
              <a:rect l="l" t="t" r="r" b="b"/>
              <a:pathLst>
                <a:path w="863600" h="2160270">
                  <a:moveTo>
                    <a:pt x="359409" y="2160270"/>
                  </a:moveTo>
                  <a:lnTo>
                    <a:pt x="791210" y="2160270"/>
                  </a:lnTo>
                </a:path>
                <a:path w="863600" h="2160270">
                  <a:moveTo>
                    <a:pt x="575310" y="863600"/>
                  </a:moveTo>
                  <a:lnTo>
                    <a:pt x="863599" y="863600"/>
                  </a:lnTo>
                </a:path>
                <a:path w="863600" h="2160270">
                  <a:moveTo>
                    <a:pt x="575310" y="0"/>
                  </a:moveTo>
                  <a:lnTo>
                    <a:pt x="863599" y="0"/>
                  </a:lnTo>
                </a:path>
                <a:path w="863600" h="2160270">
                  <a:moveTo>
                    <a:pt x="0" y="1008380"/>
                  </a:moveTo>
                  <a:lnTo>
                    <a:pt x="0" y="1944370"/>
                  </a:lnTo>
                </a:path>
              </a:pathLst>
            </a:custGeom>
            <a:ln w="76194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5599" y="21336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35599" y="21336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35599" y="23495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435599" y="23495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35599" y="25654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435599" y="25654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35599" y="27813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435599" y="27813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435599" y="29972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435599" y="29972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435599" y="32131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435599" y="32131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435599" y="34290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435599" y="34290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435599" y="36449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435599" y="36449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35599" y="38608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435599" y="38608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435599" y="40767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435599" y="40767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634739" y="2705284"/>
              <a:ext cx="1800860" cy="152400"/>
            </a:xfrm>
            <a:custGeom>
              <a:avLst/>
              <a:gdLst/>
              <a:ahLst/>
              <a:cxnLst/>
              <a:rect l="l" t="t" r="r" b="b"/>
              <a:pathLst>
                <a:path w="1800860" h="152400">
                  <a:moveTo>
                    <a:pt x="0" y="152030"/>
                  </a:moveTo>
                  <a:lnTo>
                    <a:pt x="1800860" y="152030"/>
                  </a:lnTo>
                  <a:lnTo>
                    <a:pt x="1800860" y="0"/>
                  </a:lnTo>
                  <a:lnTo>
                    <a:pt x="0" y="0"/>
                  </a:lnTo>
                  <a:lnTo>
                    <a:pt x="0" y="152030"/>
                  </a:lnTo>
                  <a:close/>
                </a:path>
              </a:pathLst>
            </a:custGeom>
            <a:solidFill>
              <a:srgbClr val="054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634739" y="3789680"/>
              <a:ext cx="1800860" cy="0"/>
            </a:xfrm>
            <a:custGeom>
              <a:avLst/>
              <a:gdLst/>
              <a:ahLst/>
              <a:cxnLst/>
              <a:rect l="l" t="t" r="r" b="b"/>
              <a:pathLst>
                <a:path w="1800860">
                  <a:moveTo>
                    <a:pt x="0" y="0"/>
                  </a:moveTo>
                  <a:lnTo>
                    <a:pt x="1800860" y="0"/>
                  </a:lnTo>
                </a:path>
              </a:pathLst>
            </a:custGeom>
            <a:ln w="101353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563619" y="4184650"/>
              <a:ext cx="1871980" cy="756920"/>
            </a:xfrm>
            <a:custGeom>
              <a:avLst/>
              <a:gdLst/>
              <a:ahLst/>
              <a:cxnLst/>
              <a:rect l="l" t="t" r="r" b="b"/>
              <a:pathLst>
                <a:path w="1871979" h="756920">
                  <a:moveTo>
                    <a:pt x="0" y="756919"/>
                  </a:moveTo>
                  <a:lnTo>
                    <a:pt x="935989" y="756919"/>
                  </a:lnTo>
                  <a:lnTo>
                    <a:pt x="935989" y="0"/>
                  </a:lnTo>
                  <a:lnTo>
                    <a:pt x="1871979" y="0"/>
                  </a:lnTo>
                </a:path>
              </a:pathLst>
            </a:custGeom>
            <a:ln w="50676">
              <a:solidFill>
                <a:srgbClr val="376F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1696720" y="1733550"/>
            <a:ext cx="1052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5" dirty="0">
                <a:solidFill>
                  <a:srgbClr val="FFFFFF"/>
                </a:solidFill>
                <a:latin typeface="Arial Black"/>
                <a:cs typeface="Arial Black"/>
              </a:rPr>
              <a:t>Pr</a:t>
            </a:r>
            <a:r>
              <a:rPr sz="1800" spc="-200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cessor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668009" y="1733550"/>
            <a:ext cx="1408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Main</a:t>
            </a:r>
            <a:r>
              <a:rPr sz="1800" spc="-1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409180" y="1733550"/>
            <a:ext cx="906780" cy="259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">
              <a:lnSpc>
                <a:spcPct val="100000"/>
              </a:lnSpc>
              <a:spcBef>
                <a:spcPts val="100"/>
              </a:spcBef>
            </a:pP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Address</a:t>
            </a:r>
            <a:endParaRPr sz="18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00001001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00001000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00000111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00000110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05"/>
              </a:lnSpc>
              <a:spcBef>
                <a:spcPts val="19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05"/>
              </a:lnSpc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00000100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00000011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00000010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00000000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963670" y="2382520"/>
            <a:ext cx="1318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Address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793716" y="3390900"/>
            <a:ext cx="1629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775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Data</a:t>
            </a:r>
            <a:r>
              <a:rPr sz="1800" spc="-12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24300" y="4975859"/>
            <a:ext cx="1216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Control</a:t>
            </a:r>
            <a:r>
              <a:rPr sz="1800" spc="-19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44830" y="5839459"/>
            <a:ext cx="768477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30835" algn="l"/>
              </a:tabLst>
            </a:pPr>
            <a:r>
              <a:rPr sz="1800" spc="-155" dirty="0">
                <a:solidFill>
                  <a:srgbClr val="FFFFFF"/>
                </a:solidFill>
                <a:latin typeface="Arial Black"/>
                <a:cs typeface="Arial Black"/>
              </a:rPr>
              <a:t>3.</a:t>
            </a:r>
            <a:r>
              <a:rPr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+mj-cs"/>
              </a:rPr>
              <a:t>	The control unit activates the write line on the control bus</a:t>
            </a:r>
          </a:p>
        </p:txBody>
      </p:sp>
      <p:grpSp>
        <p:nvGrpSpPr>
          <p:cNvPr id="57" name="object 57"/>
          <p:cNvGrpSpPr/>
          <p:nvPr/>
        </p:nvGrpSpPr>
        <p:grpSpPr>
          <a:xfrm>
            <a:off x="3194050" y="2279650"/>
            <a:ext cx="377190" cy="2090420"/>
            <a:chOff x="3194050" y="2279650"/>
            <a:chExt cx="377190" cy="2090420"/>
          </a:xfrm>
        </p:grpSpPr>
        <p:sp>
          <p:nvSpPr>
            <p:cNvPr id="58" name="object 58"/>
            <p:cNvSpPr/>
            <p:nvPr/>
          </p:nvSpPr>
          <p:spPr>
            <a:xfrm>
              <a:off x="3194050" y="2279650"/>
              <a:ext cx="372110" cy="939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206750" y="3431539"/>
              <a:ext cx="364489" cy="93853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930" y="864870"/>
            <a:ext cx="52812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Memory </a:t>
            </a:r>
            <a:r>
              <a:rPr spc="-35" dirty="0"/>
              <a:t>Write</a:t>
            </a:r>
            <a:r>
              <a:rPr spc="-375" dirty="0"/>
              <a:t> </a:t>
            </a:r>
            <a:r>
              <a:rPr spc="-125" dirty="0"/>
              <a:t>Operation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25462" y="2190432"/>
            <a:ext cx="3268345" cy="3197225"/>
            <a:chOff x="525462" y="2190432"/>
            <a:chExt cx="3268345" cy="3197225"/>
          </a:xfrm>
        </p:grpSpPr>
        <p:sp>
          <p:nvSpPr>
            <p:cNvPr id="4" name="object 4"/>
            <p:cNvSpPr/>
            <p:nvPr/>
          </p:nvSpPr>
          <p:spPr>
            <a:xfrm>
              <a:off x="539750" y="2204720"/>
              <a:ext cx="3239770" cy="3168650"/>
            </a:xfrm>
            <a:custGeom>
              <a:avLst/>
              <a:gdLst/>
              <a:ahLst/>
              <a:cxnLst/>
              <a:rect l="l" t="t" r="r" b="b"/>
              <a:pathLst>
                <a:path w="3239770" h="3168650">
                  <a:moveTo>
                    <a:pt x="3239770" y="0"/>
                  </a:moveTo>
                  <a:lnTo>
                    <a:pt x="0" y="0"/>
                  </a:lnTo>
                  <a:lnTo>
                    <a:pt x="0" y="3168649"/>
                  </a:lnTo>
                  <a:lnTo>
                    <a:pt x="3239770" y="3168649"/>
                  </a:lnTo>
                  <a:close/>
                </a:path>
              </a:pathLst>
            </a:custGeom>
            <a:solidFill>
              <a:srgbClr val="CAE9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9750" y="2204720"/>
              <a:ext cx="3239770" cy="3168650"/>
            </a:xfrm>
            <a:custGeom>
              <a:avLst/>
              <a:gdLst/>
              <a:ahLst/>
              <a:cxnLst/>
              <a:rect l="l" t="t" r="r" b="b"/>
              <a:pathLst>
                <a:path w="3239770" h="3168650">
                  <a:moveTo>
                    <a:pt x="1620520" y="3168649"/>
                  </a:moveTo>
                  <a:lnTo>
                    <a:pt x="0" y="3168649"/>
                  </a:lnTo>
                  <a:lnTo>
                    <a:pt x="0" y="0"/>
                  </a:lnTo>
                  <a:lnTo>
                    <a:pt x="3239770" y="0"/>
                  </a:lnTo>
                  <a:lnTo>
                    <a:pt x="3239770" y="3168649"/>
                  </a:lnTo>
                  <a:lnTo>
                    <a:pt x="1620520" y="3168649"/>
                  </a:lnTo>
                  <a:close/>
                </a:path>
              </a:pathLst>
            </a:custGeom>
            <a:ln w="28393">
              <a:solidFill>
                <a:srgbClr val="53632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4379" y="4725670"/>
              <a:ext cx="863600" cy="504190"/>
            </a:xfrm>
            <a:custGeom>
              <a:avLst/>
              <a:gdLst/>
              <a:ahLst/>
              <a:cxnLst/>
              <a:rect l="l" t="t" r="r" b="b"/>
              <a:pathLst>
                <a:path w="863600" h="504189">
                  <a:moveTo>
                    <a:pt x="863600" y="0"/>
                  </a:moveTo>
                  <a:lnTo>
                    <a:pt x="0" y="0"/>
                  </a:lnTo>
                  <a:lnTo>
                    <a:pt x="0" y="504189"/>
                  </a:lnTo>
                  <a:lnTo>
                    <a:pt x="863600" y="504189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4379" y="4725670"/>
              <a:ext cx="863600" cy="504190"/>
            </a:xfrm>
            <a:custGeom>
              <a:avLst/>
              <a:gdLst/>
              <a:ahLst/>
              <a:cxnLst/>
              <a:rect l="l" t="t" r="r" b="b"/>
              <a:pathLst>
                <a:path w="863600" h="504189">
                  <a:moveTo>
                    <a:pt x="433070" y="504189"/>
                  </a:moveTo>
                  <a:lnTo>
                    <a:pt x="0" y="504189"/>
                  </a:lnTo>
                  <a:lnTo>
                    <a:pt x="0" y="0"/>
                  </a:lnTo>
                  <a:lnTo>
                    <a:pt x="863600" y="0"/>
                  </a:lnTo>
                  <a:lnTo>
                    <a:pt x="863600" y="504189"/>
                  </a:lnTo>
                  <a:lnTo>
                    <a:pt x="433070" y="504189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54380" y="4725670"/>
            <a:ext cx="863600" cy="50355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210820">
              <a:lnSpc>
                <a:spcPct val="100000"/>
              </a:lnSpc>
              <a:spcBef>
                <a:spcPts val="9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ALU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038032" y="4640262"/>
            <a:ext cx="1538605" cy="601345"/>
            <a:chOff x="2038032" y="4640262"/>
            <a:chExt cx="1538605" cy="601345"/>
          </a:xfrm>
        </p:grpSpPr>
        <p:sp>
          <p:nvSpPr>
            <p:cNvPr id="10" name="object 10"/>
            <p:cNvSpPr/>
            <p:nvPr/>
          </p:nvSpPr>
          <p:spPr>
            <a:xfrm>
              <a:off x="2051050" y="4653279"/>
              <a:ext cx="1512570" cy="575310"/>
            </a:xfrm>
            <a:custGeom>
              <a:avLst/>
              <a:gdLst/>
              <a:ahLst/>
              <a:cxnLst/>
              <a:rect l="l" t="t" r="r" b="b"/>
              <a:pathLst>
                <a:path w="1512570" h="575310">
                  <a:moveTo>
                    <a:pt x="1512570" y="0"/>
                  </a:moveTo>
                  <a:lnTo>
                    <a:pt x="0" y="0"/>
                  </a:lnTo>
                  <a:lnTo>
                    <a:pt x="0" y="575310"/>
                  </a:lnTo>
                  <a:lnTo>
                    <a:pt x="1512570" y="57531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51050" y="4653279"/>
              <a:ext cx="1512570" cy="575310"/>
            </a:xfrm>
            <a:custGeom>
              <a:avLst/>
              <a:gdLst/>
              <a:ahLst/>
              <a:cxnLst/>
              <a:rect l="l" t="t" r="r" b="b"/>
              <a:pathLst>
                <a:path w="1512570" h="575310">
                  <a:moveTo>
                    <a:pt x="755650" y="575310"/>
                  </a:moveTo>
                  <a:lnTo>
                    <a:pt x="0" y="575310"/>
                  </a:lnTo>
                  <a:lnTo>
                    <a:pt x="0" y="0"/>
                  </a:lnTo>
                  <a:lnTo>
                    <a:pt x="1512570" y="0"/>
                  </a:lnTo>
                  <a:lnTo>
                    <a:pt x="1512570" y="575310"/>
                  </a:lnTo>
                  <a:lnTo>
                    <a:pt x="755650" y="57531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051050" y="4653279"/>
            <a:ext cx="1512570" cy="575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8900" marR="680720">
              <a:lnSpc>
                <a:spcPct val="100000"/>
              </a:lnSpc>
              <a:spcBef>
                <a:spcPts val="110"/>
              </a:spcBef>
            </a:pP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Co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n</a:t>
            </a:r>
            <a:r>
              <a:rPr sz="1800" spc="-295" dirty="0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sz="1800" spc="-160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spc="-254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1800" spc="-200" dirty="0">
                <a:solidFill>
                  <a:srgbClr val="FFFFFF"/>
                </a:solidFill>
                <a:latin typeface="Arial Black"/>
                <a:cs typeface="Arial Black"/>
              </a:rPr>
              <a:t>l  </a:t>
            </a:r>
            <a:r>
              <a:rPr sz="1800" spc="-229" dirty="0">
                <a:solidFill>
                  <a:srgbClr val="FFFFFF"/>
                </a:solidFill>
                <a:latin typeface="Arial Black"/>
                <a:cs typeface="Arial Black"/>
              </a:rPr>
              <a:t>Unit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110422" y="3488372"/>
            <a:ext cx="1537335" cy="889635"/>
            <a:chOff x="2110422" y="3488372"/>
            <a:chExt cx="1537335" cy="889635"/>
          </a:xfrm>
        </p:grpSpPr>
        <p:sp>
          <p:nvSpPr>
            <p:cNvPr id="14" name="object 14"/>
            <p:cNvSpPr/>
            <p:nvPr/>
          </p:nvSpPr>
          <p:spPr>
            <a:xfrm>
              <a:off x="2123440" y="3501389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1511300" y="0"/>
                  </a:moveTo>
                  <a:lnTo>
                    <a:pt x="0" y="0"/>
                  </a:lnTo>
                  <a:lnTo>
                    <a:pt x="0" y="863600"/>
                  </a:lnTo>
                  <a:lnTo>
                    <a:pt x="1511300" y="86360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23440" y="3501389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755650" y="863600"/>
                  </a:moveTo>
                  <a:lnTo>
                    <a:pt x="0" y="863600"/>
                  </a:lnTo>
                  <a:lnTo>
                    <a:pt x="0" y="0"/>
                  </a:lnTo>
                  <a:lnTo>
                    <a:pt x="1511300" y="0"/>
                  </a:lnTo>
                  <a:lnTo>
                    <a:pt x="1511300" y="863600"/>
                  </a:lnTo>
                  <a:lnTo>
                    <a:pt x="755650" y="86360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123439" y="3501390"/>
            <a:ext cx="1511300" cy="86360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90170" marR="563880">
              <a:lnSpc>
                <a:spcPct val="100000"/>
              </a:lnSpc>
              <a:spcBef>
                <a:spcPts val="160"/>
              </a:spcBef>
            </a:pP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 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Data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110422" y="2336482"/>
            <a:ext cx="1537335" cy="889635"/>
            <a:chOff x="2110422" y="2336482"/>
            <a:chExt cx="1537335" cy="889635"/>
          </a:xfrm>
        </p:grpSpPr>
        <p:sp>
          <p:nvSpPr>
            <p:cNvPr id="18" name="object 18"/>
            <p:cNvSpPr/>
            <p:nvPr/>
          </p:nvSpPr>
          <p:spPr>
            <a:xfrm>
              <a:off x="2123440" y="2349500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1511300" y="0"/>
                  </a:moveTo>
                  <a:lnTo>
                    <a:pt x="0" y="0"/>
                  </a:lnTo>
                  <a:lnTo>
                    <a:pt x="0" y="863600"/>
                  </a:lnTo>
                  <a:lnTo>
                    <a:pt x="1511300" y="86360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23440" y="2349500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755650" y="863600"/>
                  </a:moveTo>
                  <a:lnTo>
                    <a:pt x="0" y="863600"/>
                  </a:lnTo>
                  <a:lnTo>
                    <a:pt x="0" y="0"/>
                  </a:lnTo>
                  <a:lnTo>
                    <a:pt x="1511300" y="0"/>
                  </a:lnTo>
                  <a:lnTo>
                    <a:pt x="1511300" y="863600"/>
                  </a:lnTo>
                  <a:lnTo>
                    <a:pt x="755650" y="86360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123439" y="2349500"/>
            <a:ext cx="1511300" cy="86360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90170" marR="563880" algn="just">
              <a:lnSpc>
                <a:spcPct val="100000"/>
              </a:lnSpc>
              <a:spcBef>
                <a:spcPts val="160"/>
              </a:spcBef>
            </a:pP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  </a:t>
            </a: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Ad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</a:t>
            </a:r>
            <a:r>
              <a:rPr sz="1800" spc="-195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spc="-215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1800" spc="-155" dirty="0">
                <a:solidFill>
                  <a:srgbClr val="FFFFFF"/>
                </a:solidFill>
                <a:latin typeface="Arial Black"/>
                <a:cs typeface="Arial Black"/>
              </a:rPr>
              <a:t>ss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670242" y="2623502"/>
            <a:ext cx="1177925" cy="1177925"/>
            <a:chOff x="670242" y="2623502"/>
            <a:chExt cx="1177925" cy="1177925"/>
          </a:xfrm>
        </p:grpSpPr>
        <p:sp>
          <p:nvSpPr>
            <p:cNvPr id="22" name="object 22"/>
            <p:cNvSpPr/>
            <p:nvPr/>
          </p:nvSpPr>
          <p:spPr>
            <a:xfrm>
              <a:off x="683260" y="2636519"/>
              <a:ext cx="1151890" cy="1151890"/>
            </a:xfrm>
            <a:custGeom>
              <a:avLst/>
              <a:gdLst/>
              <a:ahLst/>
              <a:cxnLst/>
              <a:rect l="l" t="t" r="r" b="b"/>
              <a:pathLst>
                <a:path w="1151889" h="1151889">
                  <a:moveTo>
                    <a:pt x="1151890" y="0"/>
                  </a:moveTo>
                  <a:lnTo>
                    <a:pt x="0" y="0"/>
                  </a:lnTo>
                  <a:lnTo>
                    <a:pt x="0" y="1151889"/>
                  </a:lnTo>
                  <a:lnTo>
                    <a:pt x="1151890" y="1151889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83260" y="2636519"/>
              <a:ext cx="1151890" cy="1151890"/>
            </a:xfrm>
            <a:custGeom>
              <a:avLst/>
              <a:gdLst/>
              <a:ahLst/>
              <a:cxnLst/>
              <a:rect l="l" t="t" r="r" b="b"/>
              <a:pathLst>
                <a:path w="1151889" h="1151889">
                  <a:moveTo>
                    <a:pt x="576580" y="1151889"/>
                  </a:moveTo>
                  <a:lnTo>
                    <a:pt x="0" y="1151889"/>
                  </a:lnTo>
                  <a:lnTo>
                    <a:pt x="0" y="0"/>
                  </a:lnTo>
                  <a:lnTo>
                    <a:pt x="1151890" y="0"/>
                  </a:lnTo>
                  <a:lnTo>
                    <a:pt x="1151890" y="1151889"/>
                  </a:lnTo>
                  <a:lnTo>
                    <a:pt x="576580" y="1151889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683259" y="2636520"/>
            <a:ext cx="1151890" cy="112776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0" marR="120014" indent="151130">
              <a:lnSpc>
                <a:spcPct val="100000"/>
              </a:lnSpc>
            </a:pPr>
            <a:r>
              <a:rPr sz="1800" spc="35" dirty="0">
                <a:solidFill>
                  <a:srgbClr val="FFFFFF"/>
                </a:solidFill>
                <a:latin typeface="Arial"/>
                <a:cs typeface="Arial"/>
              </a:rPr>
              <a:t>Other  </a:t>
            </a:r>
            <a:r>
              <a:rPr sz="1800" spc="-17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-13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9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4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13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50" dirty="0">
                <a:solidFill>
                  <a:srgbClr val="FFFFFF"/>
                </a:solidFill>
                <a:latin typeface="Arial"/>
                <a:cs typeface="Arial"/>
              </a:rPr>
              <a:t>rs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221739" y="2120582"/>
            <a:ext cx="6026785" cy="2859405"/>
            <a:chOff x="1221739" y="2120582"/>
            <a:chExt cx="6026785" cy="2859405"/>
          </a:xfrm>
        </p:grpSpPr>
        <p:sp>
          <p:nvSpPr>
            <p:cNvPr id="26" name="object 26"/>
            <p:cNvSpPr/>
            <p:nvPr/>
          </p:nvSpPr>
          <p:spPr>
            <a:xfrm>
              <a:off x="1259839" y="2781300"/>
              <a:ext cx="863600" cy="2160270"/>
            </a:xfrm>
            <a:custGeom>
              <a:avLst/>
              <a:gdLst/>
              <a:ahLst/>
              <a:cxnLst/>
              <a:rect l="l" t="t" r="r" b="b"/>
              <a:pathLst>
                <a:path w="863600" h="2160270">
                  <a:moveTo>
                    <a:pt x="359409" y="2160270"/>
                  </a:moveTo>
                  <a:lnTo>
                    <a:pt x="791210" y="2160270"/>
                  </a:lnTo>
                </a:path>
                <a:path w="863600" h="2160270">
                  <a:moveTo>
                    <a:pt x="575310" y="863600"/>
                  </a:moveTo>
                  <a:lnTo>
                    <a:pt x="863599" y="863600"/>
                  </a:lnTo>
                </a:path>
                <a:path w="863600" h="2160270">
                  <a:moveTo>
                    <a:pt x="575310" y="0"/>
                  </a:moveTo>
                  <a:lnTo>
                    <a:pt x="863599" y="0"/>
                  </a:lnTo>
                </a:path>
                <a:path w="863600" h="2160270">
                  <a:moveTo>
                    <a:pt x="0" y="1008380"/>
                  </a:moveTo>
                  <a:lnTo>
                    <a:pt x="0" y="1944370"/>
                  </a:lnTo>
                </a:path>
              </a:pathLst>
            </a:custGeom>
            <a:ln w="76194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5599" y="21336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35599" y="21336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35599" y="23495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435599" y="23495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35599" y="25654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435599" y="25654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35599" y="27813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435599" y="27813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435599" y="29972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435599" y="29972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435599" y="32131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435599" y="32131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435599" y="34290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435599" y="34290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435599" y="36449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435599" y="36449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35599" y="38608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435599" y="38608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435599" y="40767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435599" y="40767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634739" y="2705284"/>
              <a:ext cx="1800860" cy="152400"/>
            </a:xfrm>
            <a:custGeom>
              <a:avLst/>
              <a:gdLst/>
              <a:ahLst/>
              <a:cxnLst/>
              <a:rect l="l" t="t" r="r" b="b"/>
              <a:pathLst>
                <a:path w="1800860" h="152400">
                  <a:moveTo>
                    <a:pt x="0" y="152030"/>
                  </a:moveTo>
                  <a:lnTo>
                    <a:pt x="1800860" y="152030"/>
                  </a:lnTo>
                  <a:lnTo>
                    <a:pt x="1800860" y="0"/>
                  </a:lnTo>
                  <a:lnTo>
                    <a:pt x="0" y="0"/>
                  </a:lnTo>
                  <a:lnTo>
                    <a:pt x="0" y="152030"/>
                  </a:lnTo>
                  <a:close/>
                </a:path>
              </a:pathLst>
            </a:custGeom>
            <a:solidFill>
              <a:srgbClr val="376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634739" y="3789680"/>
              <a:ext cx="1800860" cy="0"/>
            </a:xfrm>
            <a:custGeom>
              <a:avLst/>
              <a:gdLst/>
              <a:ahLst/>
              <a:cxnLst/>
              <a:rect l="l" t="t" r="r" b="b"/>
              <a:pathLst>
                <a:path w="1800860">
                  <a:moveTo>
                    <a:pt x="0" y="0"/>
                  </a:moveTo>
                  <a:lnTo>
                    <a:pt x="1800860" y="0"/>
                  </a:lnTo>
                </a:path>
              </a:pathLst>
            </a:custGeom>
            <a:ln w="101353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1696720" y="1733550"/>
            <a:ext cx="1052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5" dirty="0">
                <a:solidFill>
                  <a:srgbClr val="FFFFFF"/>
                </a:solidFill>
                <a:latin typeface="Arial Black"/>
                <a:cs typeface="Arial Black"/>
              </a:rPr>
              <a:t>Pr</a:t>
            </a:r>
            <a:r>
              <a:rPr sz="1800" spc="-200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cessor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68009" y="1733550"/>
            <a:ext cx="1408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Main</a:t>
            </a:r>
            <a:r>
              <a:rPr sz="1800" spc="-1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409180" y="1733550"/>
            <a:ext cx="906780" cy="259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">
              <a:lnSpc>
                <a:spcPct val="100000"/>
              </a:lnSpc>
              <a:spcBef>
                <a:spcPts val="100"/>
              </a:spcBef>
            </a:pP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Address</a:t>
            </a:r>
            <a:endParaRPr sz="18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00001001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00001000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00000111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00000110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05"/>
              </a:lnSpc>
              <a:spcBef>
                <a:spcPts val="190"/>
              </a:spcBef>
            </a:pPr>
            <a:r>
              <a:rPr sz="1400" b="1" spc="-5" dirty="0">
                <a:solidFill>
                  <a:srgbClr val="7BC961"/>
                </a:solidFill>
                <a:latin typeface="Courier New"/>
                <a:cs typeface="Courier New"/>
              </a:rPr>
              <a:t>00000101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05"/>
              </a:lnSpc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00000100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00000011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00000010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00000000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63670" y="2382520"/>
            <a:ext cx="1318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Address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793716" y="3390900"/>
            <a:ext cx="1629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775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Data</a:t>
            </a:r>
            <a:r>
              <a:rPr sz="1800" spc="-12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924300" y="4975859"/>
            <a:ext cx="1216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Control</a:t>
            </a:r>
            <a:r>
              <a:rPr sz="1800" spc="-19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45160" y="5853427"/>
            <a:ext cx="819404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0835" algn="l"/>
              </a:tabLst>
            </a:pPr>
            <a:r>
              <a:rPr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+mj-cs"/>
              </a:rPr>
              <a:t>4.	The address bus opens the relevant memory location at that address</a:t>
            </a:r>
          </a:p>
        </p:txBody>
      </p:sp>
      <p:grpSp>
        <p:nvGrpSpPr>
          <p:cNvPr id="56" name="object 56"/>
          <p:cNvGrpSpPr/>
          <p:nvPr/>
        </p:nvGrpSpPr>
        <p:grpSpPr>
          <a:xfrm>
            <a:off x="3194050" y="2279650"/>
            <a:ext cx="2266950" cy="2687320"/>
            <a:chOff x="3194050" y="2279650"/>
            <a:chExt cx="2266950" cy="2687320"/>
          </a:xfrm>
        </p:grpSpPr>
        <p:sp>
          <p:nvSpPr>
            <p:cNvPr id="57" name="object 57"/>
            <p:cNvSpPr/>
            <p:nvPr/>
          </p:nvSpPr>
          <p:spPr>
            <a:xfrm>
              <a:off x="3194050" y="2279650"/>
              <a:ext cx="372110" cy="939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206750" y="3431539"/>
              <a:ext cx="364489" cy="93853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291330" y="2816859"/>
              <a:ext cx="519429" cy="36448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563620" y="4183379"/>
              <a:ext cx="1871980" cy="758190"/>
            </a:xfrm>
            <a:custGeom>
              <a:avLst/>
              <a:gdLst/>
              <a:ahLst/>
              <a:cxnLst/>
              <a:rect l="l" t="t" r="r" b="b"/>
              <a:pathLst>
                <a:path w="1871979" h="758189">
                  <a:moveTo>
                    <a:pt x="0" y="758190"/>
                  </a:moveTo>
                  <a:lnTo>
                    <a:pt x="935989" y="758190"/>
                  </a:lnTo>
                  <a:lnTo>
                    <a:pt x="935989" y="0"/>
                  </a:lnTo>
                  <a:lnTo>
                    <a:pt x="1871979" y="0"/>
                  </a:lnTo>
                </a:path>
              </a:pathLst>
            </a:custGeom>
            <a:ln w="50676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930" y="864870"/>
            <a:ext cx="52812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Memory </a:t>
            </a:r>
            <a:r>
              <a:rPr spc="-35" dirty="0"/>
              <a:t>Write</a:t>
            </a:r>
            <a:r>
              <a:rPr spc="-375" dirty="0"/>
              <a:t> </a:t>
            </a:r>
            <a:r>
              <a:rPr spc="-125" dirty="0"/>
              <a:t>Operation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25462" y="2190432"/>
            <a:ext cx="3268345" cy="3197225"/>
            <a:chOff x="525462" y="2190432"/>
            <a:chExt cx="3268345" cy="3197225"/>
          </a:xfrm>
        </p:grpSpPr>
        <p:sp>
          <p:nvSpPr>
            <p:cNvPr id="4" name="object 4"/>
            <p:cNvSpPr/>
            <p:nvPr/>
          </p:nvSpPr>
          <p:spPr>
            <a:xfrm>
              <a:off x="539750" y="2204720"/>
              <a:ext cx="3239770" cy="3168650"/>
            </a:xfrm>
            <a:custGeom>
              <a:avLst/>
              <a:gdLst/>
              <a:ahLst/>
              <a:cxnLst/>
              <a:rect l="l" t="t" r="r" b="b"/>
              <a:pathLst>
                <a:path w="3239770" h="3168650">
                  <a:moveTo>
                    <a:pt x="3239770" y="0"/>
                  </a:moveTo>
                  <a:lnTo>
                    <a:pt x="0" y="0"/>
                  </a:lnTo>
                  <a:lnTo>
                    <a:pt x="0" y="3168649"/>
                  </a:lnTo>
                  <a:lnTo>
                    <a:pt x="3239770" y="3168649"/>
                  </a:lnTo>
                  <a:close/>
                </a:path>
              </a:pathLst>
            </a:custGeom>
            <a:solidFill>
              <a:srgbClr val="CAE9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9750" y="2204720"/>
              <a:ext cx="3239770" cy="3168650"/>
            </a:xfrm>
            <a:custGeom>
              <a:avLst/>
              <a:gdLst/>
              <a:ahLst/>
              <a:cxnLst/>
              <a:rect l="l" t="t" r="r" b="b"/>
              <a:pathLst>
                <a:path w="3239770" h="3168650">
                  <a:moveTo>
                    <a:pt x="1620520" y="3168649"/>
                  </a:moveTo>
                  <a:lnTo>
                    <a:pt x="0" y="3168649"/>
                  </a:lnTo>
                  <a:lnTo>
                    <a:pt x="0" y="0"/>
                  </a:lnTo>
                  <a:lnTo>
                    <a:pt x="3239770" y="0"/>
                  </a:lnTo>
                  <a:lnTo>
                    <a:pt x="3239770" y="3168649"/>
                  </a:lnTo>
                  <a:lnTo>
                    <a:pt x="1620520" y="3168649"/>
                  </a:lnTo>
                  <a:close/>
                </a:path>
              </a:pathLst>
            </a:custGeom>
            <a:ln w="28393">
              <a:solidFill>
                <a:srgbClr val="53632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4379" y="4725670"/>
              <a:ext cx="863600" cy="504190"/>
            </a:xfrm>
            <a:custGeom>
              <a:avLst/>
              <a:gdLst/>
              <a:ahLst/>
              <a:cxnLst/>
              <a:rect l="l" t="t" r="r" b="b"/>
              <a:pathLst>
                <a:path w="863600" h="504189">
                  <a:moveTo>
                    <a:pt x="863600" y="0"/>
                  </a:moveTo>
                  <a:lnTo>
                    <a:pt x="0" y="0"/>
                  </a:lnTo>
                  <a:lnTo>
                    <a:pt x="0" y="504189"/>
                  </a:lnTo>
                  <a:lnTo>
                    <a:pt x="863600" y="504189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4379" y="4725670"/>
              <a:ext cx="863600" cy="504190"/>
            </a:xfrm>
            <a:custGeom>
              <a:avLst/>
              <a:gdLst/>
              <a:ahLst/>
              <a:cxnLst/>
              <a:rect l="l" t="t" r="r" b="b"/>
              <a:pathLst>
                <a:path w="863600" h="504189">
                  <a:moveTo>
                    <a:pt x="433070" y="504189"/>
                  </a:moveTo>
                  <a:lnTo>
                    <a:pt x="0" y="504189"/>
                  </a:lnTo>
                  <a:lnTo>
                    <a:pt x="0" y="0"/>
                  </a:lnTo>
                  <a:lnTo>
                    <a:pt x="863600" y="0"/>
                  </a:lnTo>
                  <a:lnTo>
                    <a:pt x="863600" y="504189"/>
                  </a:lnTo>
                  <a:lnTo>
                    <a:pt x="433070" y="504189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54380" y="4725670"/>
            <a:ext cx="863600" cy="50355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210820">
              <a:lnSpc>
                <a:spcPct val="100000"/>
              </a:lnSpc>
              <a:spcBef>
                <a:spcPts val="9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ALU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038032" y="4640262"/>
            <a:ext cx="1538605" cy="601345"/>
            <a:chOff x="2038032" y="4640262"/>
            <a:chExt cx="1538605" cy="601345"/>
          </a:xfrm>
        </p:grpSpPr>
        <p:sp>
          <p:nvSpPr>
            <p:cNvPr id="10" name="object 10"/>
            <p:cNvSpPr/>
            <p:nvPr/>
          </p:nvSpPr>
          <p:spPr>
            <a:xfrm>
              <a:off x="2051050" y="4653279"/>
              <a:ext cx="1512570" cy="575310"/>
            </a:xfrm>
            <a:custGeom>
              <a:avLst/>
              <a:gdLst/>
              <a:ahLst/>
              <a:cxnLst/>
              <a:rect l="l" t="t" r="r" b="b"/>
              <a:pathLst>
                <a:path w="1512570" h="575310">
                  <a:moveTo>
                    <a:pt x="1512570" y="0"/>
                  </a:moveTo>
                  <a:lnTo>
                    <a:pt x="0" y="0"/>
                  </a:lnTo>
                  <a:lnTo>
                    <a:pt x="0" y="575310"/>
                  </a:lnTo>
                  <a:lnTo>
                    <a:pt x="1512570" y="57531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51050" y="4653279"/>
              <a:ext cx="1512570" cy="575310"/>
            </a:xfrm>
            <a:custGeom>
              <a:avLst/>
              <a:gdLst/>
              <a:ahLst/>
              <a:cxnLst/>
              <a:rect l="l" t="t" r="r" b="b"/>
              <a:pathLst>
                <a:path w="1512570" h="575310">
                  <a:moveTo>
                    <a:pt x="755650" y="575310"/>
                  </a:moveTo>
                  <a:lnTo>
                    <a:pt x="0" y="575310"/>
                  </a:lnTo>
                  <a:lnTo>
                    <a:pt x="0" y="0"/>
                  </a:lnTo>
                  <a:lnTo>
                    <a:pt x="1512570" y="0"/>
                  </a:lnTo>
                  <a:lnTo>
                    <a:pt x="1512570" y="575310"/>
                  </a:lnTo>
                  <a:lnTo>
                    <a:pt x="755650" y="57531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051050" y="4653279"/>
            <a:ext cx="1512570" cy="575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8900" marR="680720">
              <a:lnSpc>
                <a:spcPct val="100000"/>
              </a:lnSpc>
              <a:spcBef>
                <a:spcPts val="110"/>
              </a:spcBef>
            </a:pP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Co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n</a:t>
            </a:r>
            <a:r>
              <a:rPr sz="1800" spc="-295" dirty="0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sz="1800" spc="-160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spc="-254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1800" spc="-200" dirty="0">
                <a:solidFill>
                  <a:srgbClr val="FFFFFF"/>
                </a:solidFill>
                <a:latin typeface="Arial Black"/>
                <a:cs typeface="Arial Black"/>
              </a:rPr>
              <a:t>l  </a:t>
            </a:r>
            <a:r>
              <a:rPr sz="1800" spc="-229" dirty="0">
                <a:solidFill>
                  <a:srgbClr val="FFFFFF"/>
                </a:solidFill>
                <a:latin typeface="Arial Black"/>
                <a:cs typeface="Arial Black"/>
              </a:rPr>
              <a:t>Unit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110422" y="3488372"/>
            <a:ext cx="1537335" cy="889635"/>
            <a:chOff x="2110422" y="3488372"/>
            <a:chExt cx="1537335" cy="889635"/>
          </a:xfrm>
        </p:grpSpPr>
        <p:sp>
          <p:nvSpPr>
            <p:cNvPr id="14" name="object 14"/>
            <p:cNvSpPr/>
            <p:nvPr/>
          </p:nvSpPr>
          <p:spPr>
            <a:xfrm>
              <a:off x="2123440" y="3501389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1511300" y="0"/>
                  </a:moveTo>
                  <a:lnTo>
                    <a:pt x="0" y="0"/>
                  </a:lnTo>
                  <a:lnTo>
                    <a:pt x="0" y="863600"/>
                  </a:lnTo>
                  <a:lnTo>
                    <a:pt x="1511300" y="86360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23440" y="3501389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755650" y="863600"/>
                  </a:moveTo>
                  <a:lnTo>
                    <a:pt x="0" y="863600"/>
                  </a:lnTo>
                  <a:lnTo>
                    <a:pt x="0" y="0"/>
                  </a:lnTo>
                  <a:lnTo>
                    <a:pt x="1511300" y="0"/>
                  </a:lnTo>
                  <a:lnTo>
                    <a:pt x="1511300" y="863600"/>
                  </a:lnTo>
                  <a:lnTo>
                    <a:pt x="755650" y="86360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123439" y="3501390"/>
            <a:ext cx="1511300" cy="86360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90170" marR="563880">
              <a:lnSpc>
                <a:spcPct val="100000"/>
              </a:lnSpc>
              <a:spcBef>
                <a:spcPts val="160"/>
              </a:spcBef>
            </a:pP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 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Data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110422" y="2336482"/>
            <a:ext cx="1537335" cy="889635"/>
            <a:chOff x="2110422" y="2336482"/>
            <a:chExt cx="1537335" cy="889635"/>
          </a:xfrm>
        </p:grpSpPr>
        <p:sp>
          <p:nvSpPr>
            <p:cNvPr id="18" name="object 18"/>
            <p:cNvSpPr/>
            <p:nvPr/>
          </p:nvSpPr>
          <p:spPr>
            <a:xfrm>
              <a:off x="2123440" y="2349500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1511300" y="0"/>
                  </a:moveTo>
                  <a:lnTo>
                    <a:pt x="0" y="0"/>
                  </a:lnTo>
                  <a:lnTo>
                    <a:pt x="0" y="863600"/>
                  </a:lnTo>
                  <a:lnTo>
                    <a:pt x="1511300" y="86360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23440" y="2349500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755650" y="863600"/>
                  </a:moveTo>
                  <a:lnTo>
                    <a:pt x="0" y="863600"/>
                  </a:lnTo>
                  <a:lnTo>
                    <a:pt x="0" y="0"/>
                  </a:lnTo>
                  <a:lnTo>
                    <a:pt x="1511300" y="0"/>
                  </a:lnTo>
                  <a:lnTo>
                    <a:pt x="1511300" y="863600"/>
                  </a:lnTo>
                  <a:lnTo>
                    <a:pt x="755650" y="86360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123439" y="2349500"/>
            <a:ext cx="1511300" cy="86360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90170" marR="563880" algn="just">
              <a:lnSpc>
                <a:spcPct val="100000"/>
              </a:lnSpc>
              <a:spcBef>
                <a:spcPts val="160"/>
              </a:spcBef>
            </a:pP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  </a:t>
            </a: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Ad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</a:t>
            </a:r>
            <a:r>
              <a:rPr sz="1800" spc="-195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spc="-215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1800" spc="-155" dirty="0">
                <a:solidFill>
                  <a:srgbClr val="FFFFFF"/>
                </a:solidFill>
                <a:latin typeface="Arial Black"/>
                <a:cs typeface="Arial Black"/>
              </a:rPr>
              <a:t>ss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670242" y="2623502"/>
            <a:ext cx="1177925" cy="1177925"/>
            <a:chOff x="670242" y="2623502"/>
            <a:chExt cx="1177925" cy="1177925"/>
          </a:xfrm>
        </p:grpSpPr>
        <p:sp>
          <p:nvSpPr>
            <p:cNvPr id="22" name="object 22"/>
            <p:cNvSpPr/>
            <p:nvPr/>
          </p:nvSpPr>
          <p:spPr>
            <a:xfrm>
              <a:off x="683260" y="2636519"/>
              <a:ext cx="1151890" cy="1151890"/>
            </a:xfrm>
            <a:custGeom>
              <a:avLst/>
              <a:gdLst/>
              <a:ahLst/>
              <a:cxnLst/>
              <a:rect l="l" t="t" r="r" b="b"/>
              <a:pathLst>
                <a:path w="1151889" h="1151889">
                  <a:moveTo>
                    <a:pt x="1151890" y="0"/>
                  </a:moveTo>
                  <a:lnTo>
                    <a:pt x="0" y="0"/>
                  </a:lnTo>
                  <a:lnTo>
                    <a:pt x="0" y="1151889"/>
                  </a:lnTo>
                  <a:lnTo>
                    <a:pt x="1151890" y="1151889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83260" y="2636519"/>
              <a:ext cx="1151890" cy="1151890"/>
            </a:xfrm>
            <a:custGeom>
              <a:avLst/>
              <a:gdLst/>
              <a:ahLst/>
              <a:cxnLst/>
              <a:rect l="l" t="t" r="r" b="b"/>
              <a:pathLst>
                <a:path w="1151889" h="1151889">
                  <a:moveTo>
                    <a:pt x="576580" y="1151889"/>
                  </a:moveTo>
                  <a:lnTo>
                    <a:pt x="0" y="1151889"/>
                  </a:lnTo>
                  <a:lnTo>
                    <a:pt x="0" y="0"/>
                  </a:lnTo>
                  <a:lnTo>
                    <a:pt x="1151890" y="0"/>
                  </a:lnTo>
                  <a:lnTo>
                    <a:pt x="1151890" y="1151889"/>
                  </a:lnTo>
                  <a:lnTo>
                    <a:pt x="576580" y="1151889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683259" y="2636520"/>
            <a:ext cx="1151890" cy="112776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imes New Roman"/>
              <a:cs typeface="Times New Roman"/>
            </a:endParaRPr>
          </a:p>
          <a:p>
            <a:pPr marL="93980" marR="86360" indent="195580">
              <a:lnSpc>
                <a:spcPct val="100000"/>
              </a:lnSpc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Other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isters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221739" y="2120582"/>
            <a:ext cx="6026785" cy="2859405"/>
            <a:chOff x="1221739" y="2120582"/>
            <a:chExt cx="6026785" cy="2859405"/>
          </a:xfrm>
        </p:grpSpPr>
        <p:sp>
          <p:nvSpPr>
            <p:cNvPr id="26" name="object 26"/>
            <p:cNvSpPr/>
            <p:nvPr/>
          </p:nvSpPr>
          <p:spPr>
            <a:xfrm>
              <a:off x="1259839" y="2781300"/>
              <a:ext cx="863600" cy="2160270"/>
            </a:xfrm>
            <a:custGeom>
              <a:avLst/>
              <a:gdLst/>
              <a:ahLst/>
              <a:cxnLst/>
              <a:rect l="l" t="t" r="r" b="b"/>
              <a:pathLst>
                <a:path w="863600" h="2160270">
                  <a:moveTo>
                    <a:pt x="359409" y="2160270"/>
                  </a:moveTo>
                  <a:lnTo>
                    <a:pt x="791210" y="2160270"/>
                  </a:lnTo>
                </a:path>
                <a:path w="863600" h="2160270">
                  <a:moveTo>
                    <a:pt x="575310" y="863600"/>
                  </a:moveTo>
                  <a:lnTo>
                    <a:pt x="863599" y="863600"/>
                  </a:lnTo>
                </a:path>
                <a:path w="863600" h="2160270">
                  <a:moveTo>
                    <a:pt x="575310" y="0"/>
                  </a:moveTo>
                  <a:lnTo>
                    <a:pt x="863599" y="0"/>
                  </a:lnTo>
                </a:path>
                <a:path w="863600" h="2160270">
                  <a:moveTo>
                    <a:pt x="0" y="1008380"/>
                  </a:moveTo>
                  <a:lnTo>
                    <a:pt x="0" y="1944370"/>
                  </a:lnTo>
                </a:path>
              </a:pathLst>
            </a:custGeom>
            <a:ln w="76194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5599" y="32131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35599" y="32131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35599" y="34290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435599" y="34290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35599" y="36449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435599" y="36449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35599" y="38608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435599" y="38608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435599" y="40767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435599" y="40767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634739" y="3789680"/>
              <a:ext cx="1800860" cy="0"/>
            </a:xfrm>
            <a:custGeom>
              <a:avLst/>
              <a:gdLst/>
              <a:ahLst/>
              <a:cxnLst/>
              <a:rect l="l" t="t" r="r" b="b"/>
              <a:pathLst>
                <a:path w="1800860">
                  <a:moveTo>
                    <a:pt x="0" y="0"/>
                  </a:moveTo>
                  <a:lnTo>
                    <a:pt x="1800860" y="0"/>
                  </a:lnTo>
                </a:path>
              </a:pathLst>
            </a:custGeom>
            <a:ln w="101353">
              <a:solidFill>
                <a:srgbClr val="376F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435599" y="21336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435599" y="21336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435599" y="23495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435599" y="23495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435599" y="25654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35599" y="25654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435599" y="27813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435599" y="27813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1696720" y="1733550"/>
            <a:ext cx="1052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5" dirty="0">
                <a:solidFill>
                  <a:srgbClr val="FFFFFF"/>
                </a:solidFill>
                <a:latin typeface="Arial Black"/>
                <a:cs typeface="Arial Black"/>
              </a:rPr>
              <a:t>Pr</a:t>
            </a:r>
            <a:r>
              <a:rPr sz="1800" spc="-200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cessor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668009" y="1733550"/>
            <a:ext cx="1408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Main</a:t>
            </a:r>
            <a:r>
              <a:rPr sz="1800" spc="-1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409180" y="1733550"/>
            <a:ext cx="906780" cy="259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">
              <a:lnSpc>
                <a:spcPct val="100000"/>
              </a:lnSpc>
              <a:spcBef>
                <a:spcPts val="100"/>
              </a:spcBef>
            </a:pP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Address</a:t>
            </a:r>
            <a:endParaRPr sz="18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00001001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00001000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00000111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00000110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05"/>
              </a:lnSpc>
              <a:spcBef>
                <a:spcPts val="190"/>
              </a:spcBef>
            </a:pPr>
            <a:r>
              <a:rPr sz="1400" b="1" spc="-5" dirty="0">
                <a:solidFill>
                  <a:srgbClr val="7BC961"/>
                </a:solidFill>
                <a:latin typeface="Courier New"/>
                <a:cs typeface="Courier New"/>
              </a:rPr>
              <a:t>00000101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05"/>
              </a:lnSpc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00000100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00000011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00000010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00000000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963670" y="2382520"/>
            <a:ext cx="1318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Address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793716" y="3390900"/>
            <a:ext cx="1629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775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Data</a:t>
            </a:r>
            <a:r>
              <a:rPr sz="1800" spc="-12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924300" y="4975859"/>
            <a:ext cx="1216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Control</a:t>
            </a:r>
            <a:r>
              <a:rPr sz="1800" spc="-19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44830" y="5839459"/>
            <a:ext cx="791972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30835" algn="l"/>
              </a:tabLst>
            </a:pPr>
            <a:r>
              <a:rPr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+mj-cs"/>
              </a:rPr>
              <a:t>5.	The contents of the memory data register are released, sent along the data  bus and into the memory location</a:t>
            </a:r>
          </a:p>
        </p:txBody>
      </p:sp>
      <p:grpSp>
        <p:nvGrpSpPr>
          <p:cNvPr id="53" name="object 53"/>
          <p:cNvGrpSpPr/>
          <p:nvPr/>
        </p:nvGrpSpPr>
        <p:grpSpPr>
          <a:xfrm>
            <a:off x="3194050" y="2279650"/>
            <a:ext cx="4041140" cy="2687320"/>
            <a:chOff x="3194050" y="2279650"/>
            <a:chExt cx="4041140" cy="2687320"/>
          </a:xfrm>
        </p:grpSpPr>
        <p:sp>
          <p:nvSpPr>
            <p:cNvPr id="54" name="object 54"/>
            <p:cNvSpPr/>
            <p:nvPr/>
          </p:nvSpPr>
          <p:spPr>
            <a:xfrm>
              <a:off x="3194050" y="2279650"/>
              <a:ext cx="372110" cy="939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206750" y="3431539"/>
              <a:ext cx="364489" cy="93853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291330" y="3822700"/>
              <a:ext cx="519429" cy="37083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563620" y="4183379"/>
              <a:ext cx="1871980" cy="758190"/>
            </a:xfrm>
            <a:custGeom>
              <a:avLst/>
              <a:gdLst/>
              <a:ahLst/>
              <a:cxnLst/>
              <a:rect l="l" t="t" r="r" b="b"/>
              <a:pathLst>
                <a:path w="1871979" h="758189">
                  <a:moveTo>
                    <a:pt x="0" y="758190"/>
                  </a:moveTo>
                  <a:lnTo>
                    <a:pt x="935989" y="758190"/>
                  </a:lnTo>
                  <a:lnTo>
                    <a:pt x="935989" y="0"/>
                  </a:lnTo>
                  <a:lnTo>
                    <a:pt x="1871979" y="0"/>
                  </a:lnTo>
                </a:path>
              </a:pathLst>
            </a:custGeom>
            <a:ln w="50676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634740" y="2705284"/>
              <a:ext cx="1800860" cy="152400"/>
            </a:xfrm>
            <a:custGeom>
              <a:avLst/>
              <a:gdLst/>
              <a:ahLst/>
              <a:cxnLst/>
              <a:rect l="l" t="t" r="r" b="b"/>
              <a:pathLst>
                <a:path w="1800860" h="152400">
                  <a:moveTo>
                    <a:pt x="0" y="152030"/>
                  </a:moveTo>
                  <a:lnTo>
                    <a:pt x="1800860" y="152030"/>
                  </a:lnTo>
                  <a:lnTo>
                    <a:pt x="1800860" y="0"/>
                  </a:lnTo>
                  <a:lnTo>
                    <a:pt x="0" y="0"/>
                  </a:lnTo>
                  <a:lnTo>
                    <a:pt x="0" y="152030"/>
                  </a:lnTo>
                  <a:close/>
                </a:path>
              </a:pathLst>
            </a:custGeom>
            <a:solidFill>
              <a:srgbClr val="054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435600" y="29972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58A9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5435600" y="2997200"/>
            <a:ext cx="1799589" cy="215900"/>
          </a:xfrm>
          <a:prstGeom prst="rect">
            <a:avLst/>
          </a:prstGeom>
          <a:ln w="25518">
            <a:solidFill>
              <a:srgbClr val="073662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473709">
              <a:lnSpc>
                <a:spcPct val="100000"/>
              </a:lnSpc>
              <a:spcBef>
                <a:spcPts val="10"/>
              </a:spcBef>
            </a:pPr>
            <a:r>
              <a:rPr sz="1400" b="1" spc="-5" dirty="0">
                <a:solidFill>
                  <a:srgbClr val="FFFFFF"/>
                </a:solidFill>
                <a:latin typeface="Courier New"/>
                <a:cs typeface="Courier New"/>
              </a:rPr>
              <a:t>11000111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930" y="864870"/>
            <a:ext cx="50203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90" dirty="0"/>
              <a:t>The </a:t>
            </a:r>
            <a:r>
              <a:rPr spc="-220" dirty="0"/>
              <a:t>Fetch-Execute</a:t>
            </a:r>
            <a:r>
              <a:rPr spc="-225" dirty="0"/>
              <a:t> </a:t>
            </a:r>
            <a:r>
              <a:rPr spc="-295" dirty="0"/>
              <a:t>Cycle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5950" y="1524000"/>
            <a:ext cx="7724140" cy="18081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6" marR="5080" indent="-342906" defTabSz="457207">
              <a:lnSpc>
                <a:spcPct val="10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/>
            </a:pPr>
            <a:r>
              <a:rPr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+mj-cs"/>
              </a:rPr>
              <a:t>To execute a program you must first load the program and any relevant data  in to the computer’s memory (RAM) from disk.</a:t>
            </a:r>
          </a:p>
          <a:p>
            <a:pPr marL="342906" indent="-342906" defTabSz="457207">
              <a:lnSpc>
                <a:spcPct val="10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/>
            </a:pPr>
            <a:endParaRPr sz="200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j-ea"/>
              <a:cs typeface="+mj-cs"/>
            </a:endParaRPr>
          </a:p>
          <a:p>
            <a:pPr marL="342906" marR="336550" indent="-342906" defTabSz="457207">
              <a:lnSpc>
                <a:spcPct val="10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/>
            </a:pPr>
            <a:r>
              <a:rPr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+mj-cs"/>
              </a:rPr>
              <a:t>The program and data is stored in memory until needed by the processor  (the stored program concept).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846320" y="3575050"/>
            <a:ext cx="14071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Main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08850" y="3600450"/>
            <a:ext cx="862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Ad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</a:t>
            </a:r>
            <a:r>
              <a:rPr sz="1800" spc="-200" dirty="0">
                <a:solidFill>
                  <a:srgbClr val="FFFFFF"/>
                </a:solidFill>
                <a:latin typeface="Arial Black"/>
                <a:cs typeface="Arial Black"/>
              </a:rPr>
              <a:t>ress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348680" y="4787841"/>
            <a:ext cx="1395095" cy="528955"/>
            <a:chOff x="1348680" y="4787841"/>
            <a:chExt cx="1395095" cy="528955"/>
          </a:xfrm>
        </p:grpSpPr>
        <p:sp>
          <p:nvSpPr>
            <p:cNvPr id="7" name="object 7"/>
            <p:cNvSpPr/>
            <p:nvPr/>
          </p:nvSpPr>
          <p:spPr>
            <a:xfrm>
              <a:off x="1361440" y="4800600"/>
              <a:ext cx="1369060" cy="502920"/>
            </a:xfrm>
            <a:custGeom>
              <a:avLst/>
              <a:gdLst/>
              <a:ahLst/>
              <a:cxnLst/>
              <a:rect l="l" t="t" r="r" b="b"/>
              <a:pathLst>
                <a:path w="1369060" h="502920">
                  <a:moveTo>
                    <a:pt x="1369060" y="0"/>
                  </a:moveTo>
                  <a:lnTo>
                    <a:pt x="0" y="0"/>
                  </a:lnTo>
                  <a:lnTo>
                    <a:pt x="0" y="502919"/>
                  </a:lnTo>
                  <a:lnTo>
                    <a:pt x="1369060" y="502919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61440" y="4800600"/>
              <a:ext cx="1369060" cy="502920"/>
            </a:xfrm>
            <a:custGeom>
              <a:avLst/>
              <a:gdLst/>
              <a:ahLst/>
              <a:cxnLst/>
              <a:rect l="l" t="t" r="r" b="b"/>
              <a:pathLst>
                <a:path w="1369060" h="502920">
                  <a:moveTo>
                    <a:pt x="684529" y="502919"/>
                  </a:moveTo>
                  <a:lnTo>
                    <a:pt x="0" y="502919"/>
                  </a:lnTo>
                  <a:lnTo>
                    <a:pt x="0" y="0"/>
                  </a:lnTo>
                  <a:lnTo>
                    <a:pt x="1369060" y="0"/>
                  </a:lnTo>
                  <a:lnTo>
                    <a:pt x="1369060" y="502919"/>
                  </a:lnTo>
                  <a:lnTo>
                    <a:pt x="684529" y="502919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173253" y="3928050"/>
          <a:ext cx="5171440" cy="21602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4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8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900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778D33"/>
                      </a:solidFill>
                      <a:prstDash val="solid"/>
                    </a:lnR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5285" algn="r">
                        <a:lnSpc>
                          <a:spcPts val="1580"/>
                        </a:lnSpc>
                        <a:spcBef>
                          <a:spcPts val="2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10101010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2540" marB="0">
                    <a:lnL w="28575">
                      <a:solidFill>
                        <a:srgbClr val="778D33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  <a:lnT w="28575">
                      <a:solidFill>
                        <a:srgbClr val="778D33"/>
                      </a:solidFill>
                      <a:prstDash val="solid"/>
                    </a:lnT>
                    <a:lnB w="28575">
                      <a:solidFill>
                        <a:srgbClr val="778D3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69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778D33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82905">
                        <a:lnSpc>
                          <a:spcPts val="1590"/>
                        </a:lnSpc>
                        <a:spcBef>
                          <a:spcPts val="1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11101000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1270" marB="0">
                    <a:lnL w="28575">
                      <a:solidFill>
                        <a:srgbClr val="778D33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  <a:lnT w="28575">
                      <a:solidFill>
                        <a:srgbClr val="778D33"/>
                      </a:solidFill>
                      <a:prstDash val="solid"/>
                    </a:lnT>
                    <a:lnB w="28575">
                      <a:solidFill>
                        <a:srgbClr val="778D3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30"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345440">
                        <a:lnSpc>
                          <a:spcPct val="100000"/>
                        </a:lnSpc>
                      </a:pPr>
                      <a:r>
                        <a:rPr sz="1800" spc="-204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Processor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L w="28575">
                      <a:solidFill>
                        <a:srgbClr val="536321"/>
                      </a:solidFill>
                      <a:prstDash val="solid"/>
                    </a:lnL>
                    <a:lnR w="28575">
                      <a:solidFill>
                        <a:srgbClr val="536321"/>
                      </a:solidFill>
                      <a:prstDash val="solid"/>
                    </a:lnR>
                    <a:lnB w="28575">
                      <a:solidFill>
                        <a:srgbClr val="536321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536321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28575">
                      <a:solidFill>
                        <a:srgbClr val="778D33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  <a:lnT w="28575">
                      <a:solidFill>
                        <a:srgbClr val="778D33"/>
                      </a:solidFill>
                      <a:prstDash val="solid"/>
                    </a:lnT>
                    <a:lnB w="28575">
                      <a:solidFill>
                        <a:srgbClr val="778D3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536321"/>
                      </a:solidFill>
                      <a:prstDash val="solid"/>
                    </a:lnL>
                    <a:lnR w="28575">
                      <a:solidFill>
                        <a:srgbClr val="536321"/>
                      </a:solidFill>
                      <a:prstDash val="solid"/>
                    </a:lnR>
                    <a:lnT w="28575">
                      <a:solidFill>
                        <a:srgbClr val="536321"/>
                      </a:solidFill>
                      <a:prstDash val="solid"/>
                    </a:lnT>
                    <a:lnB w="28575">
                      <a:solidFill>
                        <a:srgbClr val="536321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536321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75285" algn="r">
                        <a:lnSpc>
                          <a:spcPts val="1590"/>
                        </a:lnSpc>
                        <a:spcBef>
                          <a:spcPts val="1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00110001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1270" marB="0">
                    <a:lnL w="28575">
                      <a:solidFill>
                        <a:srgbClr val="778D33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  <a:lnT w="28575">
                      <a:solidFill>
                        <a:srgbClr val="778D33"/>
                      </a:solidFill>
                      <a:prstDash val="solid"/>
                    </a:lnT>
                    <a:lnB w="28575">
                      <a:solidFill>
                        <a:srgbClr val="778D3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536321"/>
                      </a:solidFill>
                      <a:prstDash val="solid"/>
                    </a:lnL>
                    <a:lnR w="28575">
                      <a:solidFill>
                        <a:srgbClr val="536321"/>
                      </a:solidFill>
                      <a:prstDash val="solid"/>
                    </a:lnR>
                    <a:lnT w="28575">
                      <a:solidFill>
                        <a:srgbClr val="536321"/>
                      </a:solidFill>
                      <a:prstDash val="solid"/>
                    </a:lnT>
                    <a:lnB w="28575">
                      <a:solidFill>
                        <a:srgbClr val="536321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536321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75285" algn="r">
                        <a:lnSpc>
                          <a:spcPts val="1590"/>
                        </a:lnSpc>
                        <a:spcBef>
                          <a:spcPts val="1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10100010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1270" marB="0">
                    <a:lnL w="28575">
                      <a:solidFill>
                        <a:srgbClr val="778D33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  <a:lnT w="28575">
                      <a:solidFill>
                        <a:srgbClr val="778D33"/>
                      </a:solidFill>
                      <a:prstDash val="solid"/>
                    </a:lnT>
                    <a:lnB w="28575">
                      <a:solidFill>
                        <a:srgbClr val="778D3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4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536321"/>
                      </a:solidFill>
                      <a:prstDash val="solid"/>
                    </a:lnL>
                    <a:lnR w="28575">
                      <a:solidFill>
                        <a:srgbClr val="536321"/>
                      </a:solidFill>
                      <a:prstDash val="solid"/>
                    </a:lnR>
                    <a:lnT w="28575">
                      <a:solidFill>
                        <a:srgbClr val="536321"/>
                      </a:solidFill>
                      <a:prstDash val="solid"/>
                    </a:lnT>
                    <a:lnB w="28575">
                      <a:solidFill>
                        <a:srgbClr val="536321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536321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382905">
                        <a:lnSpc>
                          <a:spcPts val="1580"/>
                        </a:lnSpc>
                        <a:spcBef>
                          <a:spcPts val="2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11100000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2540" marB="0">
                    <a:lnL w="28575">
                      <a:solidFill>
                        <a:srgbClr val="778D33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  <a:lnT w="28575">
                      <a:solidFill>
                        <a:srgbClr val="778D33"/>
                      </a:solidFill>
                      <a:prstDash val="solid"/>
                    </a:lnT>
                    <a:lnB w="28575">
                      <a:solidFill>
                        <a:srgbClr val="778D3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536321"/>
                      </a:solidFill>
                      <a:prstDash val="solid"/>
                    </a:lnL>
                    <a:lnR w="28575">
                      <a:solidFill>
                        <a:srgbClr val="536321"/>
                      </a:solidFill>
                      <a:prstDash val="solid"/>
                    </a:lnR>
                    <a:lnT w="28575">
                      <a:solidFill>
                        <a:srgbClr val="536321"/>
                      </a:solidFill>
                      <a:prstDash val="solid"/>
                    </a:lnT>
                    <a:lnB w="28575">
                      <a:solidFill>
                        <a:srgbClr val="536321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536321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  <a:solidFill>
                      <a:srgbClr val="054F9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28575">
                      <a:solidFill>
                        <a:srgbClr val="778D33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  <a:lnT w="28575">
                      <a:solidFill>
                        <a:srgbClr val="778D33"/>
                      </a:solidFill>
                      <a:prstDash val="solid"/>
                    </a:lnT>
                    <a:lnB w="28575">
                      <a:solidFill>
                        <a:srgbClr val="778D3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5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536321"/>
                      </a:solidFill>
                      <a:prstDash val="solid"/>
                    </a:lnL>
                    <a:lnR w="28575">
                      <a:solidFill>
                        <a:srgbClr val="536321"/>
                      </a:solidFill>
                      <a:prstDash val="solid"/>
                    </a:lnR>
                    <a:lnT w="28575">
                      <a:solidFill>
                        <a:srgbClr val="536321"/>
                      </a:solidFill>
                      <a:prstDash val="solid"/>
                    </a:lnT>
                    <a:lnB w="28575">
                      <a:solidFill>
                        <a:srgbClr val="536321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536321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  <a:solidFill>
                      <a:srgbClr val="054F9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2905">
                        <a:lnSpc>
                          <a:spcPts val="1590"/>
                        </a:lnSpc>
                        <a:spcBef>
                          <a:spcPts val="2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00001000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2540" marB="0">
                    <a:lnL w="28575">
                      <a:solidFill>
                        <a:srgbClr val="778D33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  <a:lnT w="28575">
                      <a:solidFill>
                        <a:srgbClr val="778D33"/>
                      </a:solidFill>
                      <a:prstDash val="solid"/>
                    </a:lnT>
                    <a:lnB w="28575">
                      <a:solidFill>
                        <a:srgbClr val="778D3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861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536321"/>
                      </a:solidFill>
                      <a:prstDash val="solid"/>
                    </a:lnL>
                    <a:lnR w="28575">
                      <a:solidFill>
                        <a:srgbClr val="536321"/>
                      </a:solidFill>
                      <a:prstDash val="solid"/>
                    </a:lnR>
                    <a:lnT w="28575">
                      <a:solidFill>
                        <a:srgbClr val="536321"/>
                      </a:solidFill>
                      <a:prstDash val="solid"/>
                    </a:lnT>
                    <a:lnB w="28575">
                      <a:solidFill>
                        <a:srgbClr val="536321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536321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28575">
                      <a:solidFill>
                        <a:srgbClr val="778D33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  <a:lnT w="28575">
                      <a:solidFill>
                        <a:srgbClr val="778D33"/>
                      </a:solidFill>
                      <a:prstDash val="solid"/>
                    </a:lnT>
                    <a:lnB w="28575">
                      <a:solidFill>
                        <a:srgbClr val="778D3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9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536321"/>
                      </a:solidFill>
                      <a:prstDash val="solid"/>
                    </a:lnL>
                    <a:lnR w="28575">
                      <a:solidFill>
                        <a:srgbClr val="536321"/>
                      </a:solidFill>
                      <a:prstDash val="solid"/>
                    </a:lnR>
                    <a:lnT w="28575">
                      <a:solidFill>
                        <a:srgbClr val="536321"/>
                      </a:solidFill>
                      <a:prstDash val="solid"/>
                    </a:lnT>
                    <a:lnB w="28575">
                      <a:solidFill>
                        <a:srgbClr val="536321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536321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75285" algn="r">
                        <a:lnSpc>
                          <a:spcPts val="1590"/>
                        </a:lnSpc>
                        <a:spcBef>
                          <a:spcPts val="1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10100010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1270" marB="0">
                    <a:lnL w="28575">
                      <a:solidFill>
                        <a:srgbClr val="778D33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  <a:lnT w="28575">
                      <a:solidFill>
                        <a:srgbClr val="778D33"/>
                      </a:solidFill>
                      <a:prstDash val="solid"/>
                    </a:lnT>
                    <a:lnB w="28575">
                      <a:solidFill>
                        <a:srgbClr val="778D3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9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536321"/>
                      </a:solidFill>
                      <a:prstDash val="solid"/>
                    </a:lnL>
                    <a:lnR w="28575">
                      <a:solidFill>
                        <a:srgbClr val="536321"/>
                      </a:solidFill>
                      <a:prstDash val="solid"/>
                    </a:lnR>
                    <a:lnT w="28575">
                      <a:solidFill>
                        <a:srgbClr val="536321"/>
                      </a:solidFill>
                      <a:prstDash val="solid"/>
                    </a:lnT>
                    <a:lnB w="28575">
                      <a:solidFill>
                        <a:srgbClr val="536321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536321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75285" algn="r">
                        <a:lnSpc>
                          <a:spcPts val="1590"/>
                        </a:lnSpc>
                        <a:spcBef>
                          <a:spcPts val="1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11110011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1270" marB="0">
                    <a:lnL w="28575">
                      <a:solidFill>
                        <a:srgbClr val="778D33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  <a:lnT w="28575">
                      <a:solidFill>
                        <a:srgbClr val="778D33"/>
                      </a:solidFill>
                      <a:prstDash val="solid"/>
                    </a:lnT>
                    <a:lnB w="28575">
                      <a:solidFill>
                        <a:srgbClr val="778D3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97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536321"/>
                      </a:solidFill>
                      <a:prstDash val="solid"/>
                    </a:lnL>
                    <a:lnR w="28575">
                      <a:solidFill>
                        <a:srgbClr val="536321"/>
                      </a:solidFill>
                      <a:prstDash val="solid"/>
                    </a:lnR>
                    <a:lnT w="28575">
                      <a:solidFill>
                        <a:srgbClr val="536321"/>
                      </a:solidFill>
                      <a:prstDash val="solid"/>
                    </a:lnT>
                    <a:lnB w="28575">
                      <a:solidFill>
                        <a:srgbClr val="536321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536321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382905">
                        <a:lnSpc>
                          <a:spcPts val="1590"/>
                        </a:lnSpc>
                        <a:spcBef>
                          <a:spcPts val="1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11111000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1270" marB="0">
                    <a:lnL w="28575">
                      <a:solidFill>
                        <a:srgbClr val="778D33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  <a:lnT w="28575">
                      <a:solidFill>
                        <a:srgbClr val="778D33"/>
                      </a:solidFill>
                      <a:prstDash val="solid"/>
                    </a:lnT>
                    <a:lnB w="28575">
                      <a:solidFill>
                        <a:srgbClr val="778D3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6200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778D33"/>
                      </a:solidFill>
                      <a:prstDash val="solid"/>
                    </a:lnR>
                    <a:lnT w="28575" cap="flat" cmpd="sng" algn="ctr">
                      <a:solidFill>
                        <a:srgbClr val="5363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28575">
                      <a:solidFill>
                        <a:srgbClr val="778D33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  <a:lnT w="28575">
                      <a:solidFill>
                        <a:srgbClr val="778D33"/>
                      </a:solidFill>
                      <a:prstDash val="solid"/>
                    </a:lnT>
                    <a:lnB w="28575">
                      <a:solidFill>
                        <a:srgbClr val="778D3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899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778D33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5285" algn="r">
                        <a:lnSpc>
                          <a:spcPts val="1590"/>
                        </a:lnSpc>
                        <a:spcBef>
                          <a:spcPts val="1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00110000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</a:txBody>
                  <a:tcPr marL="0" marR="0" marT="1270" marB="0">
                    <a:lnL w="28575">
                      <a:solidFill>
                        <a:srgbClr val="778D33"/>
                      </a:solidFill>
                      <a:prstDash val="solid"/>
                    </a:lnL>
                    <a:lnR w="28575">
                      <a:solidFill>
                        <a:srgbClr val="778D33"/>
                      </a:solidFill>
                      <a:prstDash val="solid"/>
                    </a:lnR>
                    <a:lnT w="28575">
                      <a:solidFill>
                        <a:srgbClr val="778D33"/>
                      </a:solidFill>
                      <a:prstDash val="solid"/>
                    </a:lnT>
                    <a:lnB w="28575">
                      <a:solidFill>
                        <a:srgbClr val="778D3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6800850" y="3988368"/>
          <a:ext cx="1877060" cy="21864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8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9927">
                <a:tc>
                  <a:txBody>
                    <a:bodyPr/>
                    <a:lstStyle/>
                    <a:p>
                      <a:pPr marR="13970" algn="ctr">
                        <a:lnSpc>
                          <a:spcPts val="1445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11000000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ts val="1445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00001001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344">
                <a:tc>
                  <a:txBody>
                    <a:bodyPr/>
                    <a:lstStyle/>
                    <a:p>
                      <a:pPr marR="13970" algn="ctr">
                        <a:lnSpc>
                          <a:spcPts val="1515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11000000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ts val="1515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00001001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615">
                <a:tc>
                  <a:txBody>
                    <a:bodyPr/>
                    <a:lstStyle/>
                    <a:p>
                      <a:pPr marR="13970" algn="ctr">
                        <a:lnSpc>
                          <a:spcPts val="1530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11000000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ts val="1530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00000111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344">
                <a:tc>
                  <a:txBody>
                    <a:bodyPr/>
                    <a:lstStyle/>
                    <a:p>
                      <a:pPr marR="13970" algn="ctr">
                        <a:lnSpc>
                          <a:spcPts val="1525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11000000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ts val="1525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00000110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345">
                <a:tc>
                  <a:txBody>
                    <a:bodyPr/>
                    <a:lstStyle/>
                    <a:p>
                      <a:pPr marR="13970" algn="ctr">
                        <a:lnSpc>
                          <a:spcPts val="1520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11000000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ts val="1520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00000101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979">
                <a:tc>
                  <a:txBody>
                    <a:bodyPr/>
                    <a:lstStyle/>
                    <a:p>
                      <a:pPr marR="13970" algn="ctr">
                        <a:lnSpc>
                          <a:spcPts val="1525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11000000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ts val="1525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00000100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979">
                <a:tc>
                  <a:txBody>
                    <a:bodyPr/>
                    <a:lstStyle/>
                    <a:p>
                      <a:pPr marR="13970" algn="ctr">
                        <a:lnSpc>
                          <a:spcPts val="1525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11000000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ts val="1525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00000011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R="13970" algn="ctr">
                        <a:lnSpc>
                          <a:spcPts val="1525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11000000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ts val="1525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00000010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344">
                <a:tc>
                  <a:txBody>
                    <a:bodyPr/>
                    <a:lstStyle/>
                    <a:p>
                      <a:pPr marR="13970" algn="ctr">
                        <a:lnSpc>
                          <a:spcPts val="1525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11000000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ts val="1525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00000001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562">
                <a:tc>
                  <a:txBody>
                    <a:bodyPr/>
                    <a:lstStyle/>
                    <a:p>
                      <a:pPr marR="13970" algn="ctr">
                        <a:lnSpc>
                          <a:spcPts val="1520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11000000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ts val="1520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00000000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930" y="864870"/>
            <a:ext cx="50203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90" dirty="0"/>
              <a:t>The </a:t>
            </a:r>
            <a:r>
              <a:rPr spc="-220" dirty="0"/>
              <a:t>Fetch-Execute</a:t>
            </a:r>
            <a:r>
              <a:rPr spc="-225" dirty="0"/>
              <a:t> </a:t>
            </a:r>
            <a:r>
              <a:rPr spc="-295" dirty="0"/>
              <a:t>Cycle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5950" y="1807209"/>
            <a:ext cx="7835900" cy="29879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6" marR="5080" indent="-342906" defTabSz="457207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/>
            </a:pPr>
            <a:r>
              <a:rPr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+mj-cs"/>
              </a:rPr>
              <a:t>A program may contain thousands of instructions but the processor can only  execute one instruction at a time.</a:t>
            </a:r>
          </a:p>
          <a:p>
            <a:pPr marL="342906" marR="5080" indent="-342906" defTabSz="457207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/>
            </a:pPr>
            <a:endParaRPr sz="200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j-ea"/>
              <a:cs typeface="+mj-cs"/>
            </a:endParaRPr>
          </a:p>
          <a:p>
            <a:pPr marL="342906" marR="5080" indent="-342906" defTabSz="457207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tabLst>
                <a:tab pos="93980" algn="l"/>
              </a:tabLst>
              <a:defRPr/>
            </a:pPr>
            <a:r>
              <a:rPr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+mj-cs"/>
              </a:rPr>
              <a:t>The first instruction is fetched from memory in to the processor where it is  decoded and executed.</a:t>
            </a:r>
          </a:p>
          <a:p>
            <a:pPr marL="342906" marR="5080" indent="-342906" defTabSz="457207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tabLst>
                <a:tab pos="93980" algn="l"/>
              </a:tabLst>
              <a:defRPr/>
            </a:pPr>
            <a:r>
              <a:rPr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+mj-cs"/>
              </a:rPr>
              <a:t>Then the second instruction is fetched and then executed and so on until the  program ends.</a:t>
            </a:r>
          </a:p>
          <a:p>
            <a:pPr marL="342906" marR="5080" indent="-342906" defTabSz="457207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/>
            </a:pPr>
            <a:r>
              <a:rPr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+mj-cs"/>
              </a:rPr>
              <a:t>This is known as the </a:t>
            </a:r>
            <a:r>
              <a:rPr sz="1800" b="1" spc="120" dirty="0">
                <a:solidFill>
                  <a:srgbClr val="004D6C"/>
                </a:solidFill>
                <a:latin typeface="Arial"/>
                <a:cs typeface="Arial"/>
              </a:rPr>
              <a:t>FETCH </a:t>
            </a:r>
            <a:r>
              <a:rPr sz="1800" b="1" spc="-105" dirty="0">
                <a:solidFill>
                  <a:srgbClr val="004D6C"/>
                </a:solidFill>
                <a:latin typeface="Arial"/>
                <a:cs typeface="Arial"/>
              </a:rPr>
              <a:t>– </a:t>
            </a:r>
            <a:r>
              <a:rPr sz="1800" b="1" spc="125" dirty="0">
                <a:solidFill>
                  <a:srgbClr val="004D6C"/>
                </a:solidFill>
                <a:latin typeface="Arial"/>
                <a:cs typeface="Arial"/>
              </a:rPr>
              <a:t>EXECUTE </a:t>
            </a:r>
            <a:r>
              <a:rPr sz="1800" b="1" spc="100" dirty="0">
                <a:solidFill>
                  <a:srgbClr val="004D6C"/>
                </a:solidFill>
                <a:latin typeface="Arial"/>
                <a:cs typeface="Arial"/>
              </a:rPr>
              <a:t>CYCLE</a:t>
            </a:r>
            <a:r>
              <a:rPr sz="1800" b="1" dirty="0">
                <a:solidFill>
                  <a:srgbClr val="004D6C"/>
                </a:solidFill>
                <a:latin typeface="Arial"/>
                <a:cs typeface="Arial"/>
              </a:rPr>
              <a:t> </a:t>
            </a:r>
            <a:r>
              <a:rPr sz="1800" spc="-100" dirty="0">
                <a:solidFill>
                  <a:srgbClr val="FFFFFF"/>
                </a:solidFill>
                <a:latin typeface="Arial Black"/>
                <a:cs typeface="Arial Black"/>
              </a:rPr>
              <a:t>.</a:t>
            </a:r>
            <a:endParaRPr sz="1800" dirty="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02939" y="4796790"/>
            <a:ext cx="1548130" cy="1383030"/>
          </a:xfrm>
          <a:custGeom>
            <a:avLst/>
            <a:gdLst/>
            <a:ahLst/>
            <a:cxnLst/>
            <a:rect l="l" t="t" r="r" b="b"/>
            <a:pathLst>
              <a:path w="1548129" h="1383029">
                <a:moveTo>
                  <a:pt x="1548130" y="0"/>
                </a:moveTo>
                <a:lnTo>
                  <a:pt x="0" y="0"/>
                </a:lnTo>
                <a:lnTo>
                  <a:pt x="0" y="1383030"/>
                </a:lnTo>
                <a:lnTo>
                  <a:pt x="1548130" y="1383030"/>
                </a:lnTo>
                <a:close/>
              </a:path>
            </a:pathLst>
          </a:custGeom>
          <a:solidFill>
            <a:srgbClr val="CAE9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02939" y="4796790"/>
            <a:ext cx="1548130" cy="1383030"/>
          </a:xfrm>
          <a:prstGeom prst="rect">
            <a:avLst/>
          </a:prstGeom>
          <a:ln w="28393">
            <a:solidFill>
              <a:srgbClr val="53632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</a:pPr>
            <a:r>
              <a:rPr sz="1800" spc="-5" dirty="0">
                <a:solidFill>
                  <a:srgbClr val="07674D"/>
                </a:solidFill>
                <a:latin typeface="Arial"/>
                <a:cs typeface="Arial"/>
              </a:rPr>
              <a:t>LDA</a:t>
            </a:r>
            <a:r>
              <a:rPr sz="1800" spc="-20" dirty="0">
                <a:solidFill>
                  <a:srgbClr val="07674D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7674D"/>
                </a:solidFill>
                <a:latin typeface="Arial"/>
                <a:cs typeface="Arial"/>
              </a:rPr>
              <a:t>#B5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38829" y="5046979"/>
            <a:ext cx="1233170" cy="440690"/>
          </a:xfrm>
          <a:custGeom>
            <a:avLst/>
            <a:gdLst/>
            <a:ahLst/>
            <a:cxnLst/>
            <a:rect l="l" t="t" r="r" b="b"/>
            <a:pathLst>
              <a:path w="1233170" h="440689">
                <a:moveTo>
                  <a:pt x="1233170" y="0"/>
                </a:moveTo>
                <a:lnTo>
                  <a:pt x="0" y="0"/>
                </a:lnTo>
                <a:lnTo>
                  <a:pt x="0" y="440690"/>
                </a:lnTo>
                <a:lnTo>
                  <a:pt x="1233170" y="44069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338829" y="5046979"/>
            <a:ext cx="1233170" cy="440690"/>
          </a:xfrm>
          <a:prstGeom prst="rect">
            <a:avLst/>
          </a:prstGeom>
          <a:ln w="25518">
            <a:solidFill>
              <a:srgbClr val="074F90"/>
            </a:solidFill>
          </a:ln>
        </p:spPr>
        <p:txBody>
          <a:bodyPr vert="horz" wrap="square" lIns="0" tIns="82550" rIns="0" bIns="0" rtlCol="0">
            <a:spAutoFit/>
          </a:bodyPr>
          <a:lstStyle/>
          <a:p>
            <a:pPr marL="102870">
              <a:lnSpc>
                <a:spcPct val="100000"/>
              </a:lnSpc>
              <a:spcBef>
                <a:spcPts val="65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Processor</a:t>
            </a:r>
            <a:endParaRPr sz="1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930" y="864870"/>
            <a:ext cx="515048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Memory </a:t>
            </a:r>
            <a:r>
              <a:rPr spc="-355" dirty="0"/>
              <a:t>Read</a:t>
            </a:r>
            <a:r>
              <a:rPr spc="-380" dirty="0"/>
              <a:t> </a:t>
            </a:r>
            <a:r>
              <a:rPr spc="-125" dirty="0"/>
              <a:t>Operation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25462" y="2190432"/>
            <a:ext cx="3268345" cy="3197225"/>
            <a:chOff x="525462" y="2190432"/>
            <a:chExt cx="3268345" cy="3197225"/>
          </a:xfrm>
        </p:grpSpPr>
        <p:sp>
          <p:nvSpPr>
            <p:cNvPr id="4" name="object 4"/>
            <p:cNvSpPr/>
            <p:nvPr/>
          </p:nvSpPr>
          <p:spPr>
            <a:xfrm>
              <a:off x="539750" y="2204720"/>
              <a:ext cx="3239770" cy="3168650"/>
            </a:xfrm>
            <a:custGeom>
              <a:avLst/>
              <a:gdLst/>
              <a:ahLst/>
              <a:cxnLst/>
              <a:rect l="l" t="t" r="r" b="b"/>
              <a:pathLst>
                <a:path w="3239770" h="3168650">
                  <a:moveTo>
                    <a:pt x="3239770" y="0"/>
                  </a:moveTo>
                  <a:lnTo>
                    <a:pt x="0" y="0"/>
                  </a:lnTo>
                  <a:lnTo>
                    <a:pt x="0" y="3168649"/>
                  </a:lnTo>
                  <a:lnTo>
                    <a:pt x="3239770" y="3168649"/>
                  </a:lnTo>
                  <a:close/>
                </a:path>
              </a:pathLst>
            </a:custGeom>
            <a:solidFill>
              <a:srgbClr val="CAE9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9750" y="2204720"/>
              <a:ext cx="3239770" cy="3168650"/>
            </a:xfrm>
            <a:custGeom>
              <a:avLst/>
              <a:gdLst/>
              <a:ahLst/>
              <a:cxnLst/>
              <a:rect l="l" t="t" r="r" b="b"/>
              <a:pathLst>
                <a:path w="3239770" h="3168650">
                  <a:moveTo>
                    <a:pt x="1620520" y="3168649"/>
                  </a:moveTo>
                  <a:lnTo>
                    <a:pt x="0" y="3168649"/>
                  </a:lnTo>
                  <a:lnTo>
                    <a:pt x="0" y="0"/>
                  </a:lnTo>
                  <a:lnTo>
                    <a:pt x="3239770" y="0"/>
                  </a:lnTo>
                  <a:lnTo>
                    <a:pt x="3239770" y="3168649"/>
                  </a:lnTo>
                  <a:lnTo>
                    <a:pt x="1620520" y="3168649"/>
                  </a:lnTo>
                  <a:close/>
                </a:path>
              </a:pathLst>
            </a:custGeom>
            <a:ln w="28393">
              <a:solidFill>
                <a:srgbClr val="53632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4379" y="4725670"/>
              <a:ext cx="863600" cy="504190"/>
            </a:xfrm>
            <a:custGeom>
              <a:avLst/>
              <a:gdLst/>
              <a:ahLst/>
              <a:cxnLst/>
              <a:rect l="l" t="t" r="r" b="b"/>
              <a:pathLst>
                <a:path w="863600" h="504189">
                  <a:moveTo>
                    <a:pt x="863600" y="0"/>
                  </a:moveTo>
                  <a:lnTo>
                    <a:pt x="0" y="0"/>
                  </a:lnTo>
                  <a:lnTo>
                    <a:pt x="0" y="504189"/>
                  </a:lnTo>
                  <a:lnTo>
                    <a:pt x="863600" y="504189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4379" y="4725670"/>
              <a:ext cx="863600" cy="504190"/>
            </a:xfrm>
            <a:custGeom>
              <a:avLst/>
              <a:gdLst/>
              <a:ahLst/>
              <a:cxnLst/>
              <a:rect l="l" t="t" r="r" b="b"/>
              <a:pathLst>
                <a:path w="863600" h="504189">
                  <a:moveTo>
                    <a:pt x="433070" y="504189"/>
                  </a:moveTo>
                  <a:lnTo>
                    <a:pt x="0" y="504189"/>
                  </a:lnTo>
                  <a:lnTo>
                    <a:pt x="0" y="0"/>
                  </a:lnTo>
                  <a:lnTo>
                    <a:pt x="863600" y="0"/>
                  </a:lnTo>
                  <a:lnTo>
                    <a:pt x="863600" y="504189"/>
                  </a:lnTo>
                  <a:lnTo>
                    <a:pt x="433070" y="504189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54380" y="4725670"/>
            <a:ext cx="863600" cy="50355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210820">
              <a:lnSpc>
                <a:spcPct val="100000"/>
              </a:lnSpc>
              <a:spcBef>
                <a:spcPts val="9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ALU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038032" y="4640262"/>
            <a:ext cx="1538605" cy="601345"/>
            <a:chOff x="2038032" y="4640262"/>
            <a:chExt cx="1538605" cy="601345"/>
          </a:xfrm>
        </p:grpSpPr>
        <p:sp>
          <p:nvSpPr>
            <p:cNvPr id="10" name="object 10"/>
            <p:cNvSpPr/>
            <p:nvPr/>
          </p:nvSpPr>
          <p:spPr>
            <a:xfrm>
              <a:off x="2051050" y="4653279"/>
              <a:ext cx="1512570" cy="575310"/>
            </a:xfrm>
            <a:custGeom>
              <a:avLst/>
              <a:gdLst/>
              <a:ahLst/>
              <a:cxnLst/>
              <a:rect l="l" t="t" r="r" b="b"/>
              <a:pathLst>
                <a:path w="1512570" h="575310">
                  <a:moveTo>
                    <a:pt x="1512570" y="0"/>
                  </a:moveTo>
                  <a:lnTo>
                    <a:pt x="0" y="0"/>
                  </a:lnTo>
                  <a:lnTo>
                    <a:pt x="0" y="575310"/>
                  </a:lnTo>
                  <a:lnTo>
                    <a:pt x="1512570" y="57531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51050" y="4653279"/>
              <a:ext cx="1512570" cy="575310"/>
            </a:xfrm>
            <a:custGeom>
              <a:avLst/>
              <a:gdLst/>
              <a:ahLst/>
              <a:cxnLst/>
              <a:rect l="l" t="t" r="r" b="b"/>
              <a:pathLst>
                <a:path w="1512570" h="575310">
                  <a:moveTo>
                    <a:pt x="755650" y="575310"/>
                  </a:moveTo>
                  <a:lnTo>
                    <a:pt x="0" y="575310"/>
                  </a:lnTo>
                  <a:lnTo>
                    <a:pt x="0" y="0"/>
                  </a:lnTo>
                  <a:lnTo>
                    <a:pt x="1512570" y="0"/>
                  </a:lnTo>
                  <a:lnTo>
                    <a:pt x="1512570" y="575310"/>
                  </a:lnTo>
                  <a:lnTo>
                    <a:pt x="755650" y="57531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051050" y="4653279"/>
            <a:ext cx="1512570" cy="575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8900" marR="680720">
              <a:lnSpc>
                <a:spcPct val="100000"/>
              </a:lnSpc>
              <a:spcBef>
                <a:spcPts val="110"/>
              </a:spcBef>
            </a:pP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Co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n</a:t>
            </a:r>
            <a:r>
              <a:rPr sz="1800" spc="-295" dirty="0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sz="1800" spc="-160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spc="-254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1800" spc="-200" dirty="0">
                <a:solidFill>
                  <a:srgbClr val="FFFFFF"/>
                </a:solidFill>
                <a:latin typeface="Arial Black"/>
                <a:cs typeface="Arial Black"/>
              </a:rPr>
              <a:t>l  </a:t>
            </a:r>
            <a:r>
              <a:rPr sz="1800" spc="-229" dirty="0">
                <a:solidFill>
                  <a:srgbClr val="FFFFFF"/>
                </a:solidFill>
                <a:latin typeface="Arial Black"/>
                <a:cs typeface="Arial Black"/>
              </a:rPr>
              <a:t>Unit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110422" y="3488372"/>
            <a:ext cx="1537335" cy="889635"/>
            <a:chOff x="2110422" y="3488372"/>
            <a:chExt cx="1537335" cy="889635"/>
          </a:xfrm>
        </p:grpSpPr>
        <p:sp>
          <p:nvSpPr>
            <p:cNvPr id="14" name="object 14"/>
            <p:cNvSpPr/>
            <p:nvPr/>
          </p:nvSpPr>
          <p:spPr>
            <a:xfrm>
              <a:off x="2123440" y="3501389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1511300" y="0"/>
                  </a:moveTo>
                  <a:lnTo>
                    <a:pt x="0" y="0"/>
                  </a:lnTo>
                  <a:lnTo>
                    <a:pt x="0" y="863600"/>
                  </a:lnTo>
                  <a:lnTo>
                    <a:pt x="1511300" y="86360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23440" y="3501389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755650" y="863600"/>
                  </a:moveTo>
                  <a:lnTo>
                    <a:pt x="0" y="863600"/>
                  </a:lnTo>
                  <a:lnTo>
                    <a:pt x="0" y="0"/>
                  </a:lnTo>
                  <a:lnTo>
                    <a:pt x="1511300" y="0"/>
                  </a:lnTo>
                  <a:lnTo>
                    <a:pt x="1511300" y="863600"/>
                  </a:lnTo>
                  <a:lnTo>
                    <a:pt x="755650" y="86360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123439" y="3501390"/>
            <a:ext cx="1511300" cy="86360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90170" marR="563880">
              <a:lnSpc>
                <a:spcPct val="100000"/>
              </a:lnSpc>
              <a:spcBef>
                <a:spcPts val="160"/>
              </a:spcBef>
            </a:pP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 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Data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110422" y="2336482"/>
            <a:ext cx="1537335" cy="889635"/>
            <a:chOff x="2110422" y="2336482"/>
            <a:chExt cx="1537335" cy="889635"/>
          </a:xfrm>
        </p:grpSpPr>
        <p:sp>
          <p:nvSpPr>
            <p:cNvPr id="18" name="object 18"/>
            <p:cNvSpPr/>
            <p:nvPr/>
          </p:nvSpPr>
          <p:spPr>
            <a:xfrm>
              <a:off x="2123440" y="2349500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1511300" y="0"/>
                  </a:moveTo>
                  <a:lnTo>
                    <a:pt x="0" y="0"/>
                  </a:lnTo>
                  <a:lnTo>
                    <a:pt x="0" y="863600"/>
                  </a:lnTo>
                  <a:lnTo>
                    <a:pt x="1511300" y="86360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23440" y="2349500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755650" y="863600"/>
                  </a:moveTo>
                  <a:lnTo>
                    <a:pt x="0" y="863600"/>
                  </a:lnTo>
                  <a:lnTo>
                    <a:pt x="0" y="0"/>
                  </a:lnTo>
                  <a:lnTo>
                    <a:pt x="1511300" y="0"/>
                  </a:lnTo>
                  <a:lnTo>
                    <a:pt x="1511300" y="863600"/>
                  </a:lnTo>
                  <a:lnTo>
                    <a:pt x="755650" y="86360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123439" y="2349500"/>
            <a:ext cx="1511300" cy="86360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90170" marR="563880" algn="just">
              <a:lnSpc>
                <a:spcPct val="100000"/>
              </a:lnSpc>
              <a:spcBef>
                <a:spcPts val="160"/>
              </a:spcBef>
            </a:pP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  </a:t>
            </a: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Ad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</a:t>
            </a:r>
            <a:r>
              <a:rPr sz="1800" spc="-195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spc="-215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1800" spc="-155" dirty="0">
                <a:solidFill>
                  <a:srgbClr val="FFFFFF"/>
                </a:solidFill>
                <a:latin typeface="Arial Black"/>
                <a:cs typeface="Arial Black"/>
              </a:rPr>
              <a:t>ss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670242" y="2623502"/>
            <a:ext cx="1177925" cy="1177925"/>
            <a:chOff x="670242" y="2623502"/>
            <a:chExt cx="1177925" cy="1177925"/>
          </a:xfrm>
        </p:grpSpPr>
        <p:sp>
          <p:nvSpPr>
            <p:cNvPr id="22" name="object 22"/>
            <p:cNvSpPr/>
            <p:nvPr/>
          </p:nvSpPr>
          <p:spPr>
            <a:xfrm>
              <a:off x="683260" y="2636519"/>
              <a:ext cx="1151890" cy="1151890"/>
            </a:xfrm>
            <a:custGeom>
              <a:avLst/>
              <a:gdLst/>
              <a:ahLst/>
              <a:cxnLst/>
              <a:rect l="l" t="t" r="r" b="b"/>
              <a:pathLst>
                <a:path w="1151889" h="1151889">
                  <a:moveTo>
                    <a:pt x="1151890" y="0"/>
                  </a:moveTo>
                  <a:lnTo>
                    <a:pt x="0" y="0"/>
                  </a:lnTo>
                  <a:lnTo>
                    <a:pt x="0" y="1151889"/>
                  </a:lnTo>
                  <a:lnTo>
                    <a:pt x="1151890" y="1151889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83260" y="2636519"/>
              <a:ext cx="1151890" cy="1151890"/>
            </a:xfrm>
            <a:custGeom>
              <a:avLst/>
              <a:gdLst/>
              <a:ahLst/>
              <a:cxnLst/>
              <a:rect l="l" t="t" r="r" b="b"/>
              <a:pathLst>
                <a:path w="1151889" h="1151889">
                  <a:moveTo>
                    <a:pt x="576580" y="1151889"/>
                  </a:moveTo>
                  <a:lnTo>
                    <a:pt x="0" y="1151889"/>
                  </a:lnTo>
                  <a:lnTo>
                    <a:pt x="0" y="0"/>
                  </a:lnTo>
                  <a:lnTo>
                    <a:pt x="1151890" y="0"/>
                  </a:lnTo>
                  <a:lnTo>
                    <a:pt x="1151890" y="1151889"/>
                  </a:lnTo>
                  <a:lnTo>
                    <a:pt x="576580" y="1151889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683259" y="2636520"/>
            <a:ext cx="1151890" cy="112776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imes New Roman"/>
              <a:cs typeface="Times New Roman"/>
            </a:endParaRPr>
          </a:p>
          <a:p>
            <a:pPr marL="93980" marR="86360" indent="195580">
              <a:lnSpc>
                <a:spcPct val="100000"/>
              </a:lnSpc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Other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isters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221739" y="2120582"/>
            <a:ext cx="6026785" cy="2859405"/>
            <a:chOff x="1221739" y="2120582"/>
            <a:chExt cx="6026785" cy="2859405"/>
          </a:xfrm>
        </p:grpSpPr>
        <p:sp>
          <p:nvSpPr>
            <p:cNvPr id="26" name="object 26"/>
            <p:cNvSpPr/>
            <p:nvPr/>
          </p:nvSpPr>
          <p:spPr>
            <a:xfrm>
              <a:off x="1259839" y="2781300"/>
              <a:ext cx="863600" cy="2160270"/>
            </a:xfrm>
            <a:custGeom>
              <a:avLst/>
              <a:gdLst/>
              <a:ahLst/>
              <a:cxnLst/>
              <a:rect l="l" t="t" r="r" b="b"/>
              <a:pathLst>
                <a:path w="863600" h="2160270">
                  <a:moveTo>
                    <a:pt x="359409" y="2160270"/>
                  </a:moveTo>
                  <a:lnTo>
                    <a:pt x="791210" y="2160270"/>
                  </a:lnTo>
                </a:path>
                <a:path w="863600" h="2160270">
                  <a:moveTo>
                    <a:pt x="575310" y="863600"/>
                  </a:moveTo>
                  <a:lnTo>
                    <a:pt x="863599" y="863600"/>
                  </a:lnTo>
                </a:path>
                <a:path w="863600" h="2160270">
                  <a:moveTo>
                    <a:pt x="575310" y="0"/>
                  </a:moveTo>
                  <a:lnTo>
                    <a:pt x="863599" y="0"/>
                  </a:lnTo>
                </a:path>
                <a:path w="863600" h="2160270">
                  <a:moveTo>
                    <a:pt x="0" y="1008380"/>
                  </a:moveTo>
                  <a:lnTo>
                    <a:pt x="0" y="1944370"/>
                  </a:lnTo>
                </a:path>
              </a:pathLst>
            </a:custGeom>
            <a:ln w="76194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5599" y="21336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35599" y="21336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35599" y="23495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435599" y="23495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35599" y="25654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435599" y="25654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35599" y="27813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435599" y="27813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435599" y="29972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435599" y="29972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435599" y="32131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435599" y="32131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435599" y="34290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435599" y="34290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435599" y="36449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435599" y="36449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35599" y="38608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435599" y="38608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435599" y="40767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435599" y="40767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634739" y="2705284"/>
              <a:ext cx="1800860" cy="152400"/>
            </a:xfrm>
            <a:custGeom>
              <a:avLst/>
              <a:gdLst/>
              <a:ahLst/>
              <a:cxnLst/>
              <a:rect l="l" t="t" r="r" b="b"/>
              <a:pathLst>
                <a:path w="1800860" h="152400">
                  <a:moveTo>
                    <a:pt x="0" y="152030"/>
                  </a:moveTo>
                  <a:lnTo>
                    <a:pt x="1800860" y="152030"/>
                  </a:lnTo>
                  <a:lnTo>
                    <a:pt x="1800860" y="0"/>
                  </a:lnTo>
                  <a:lnTo>
                    <a:pt x="0" y="0"/>
                  </a:lnTo>
                  <a:lnTo>
                    <a:pt x="0" y="152030"/>
                  </a:lnTo>
                  <a:close/>
                </a:path>
              </a:pathLst>
            </a:custGeom>
            <a:solidFill>
              <a:srgbClr val="054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634739" y="3789680"/>
              <a:ext cx="1800860" cy="0"/>
            </a:xfrm>
            <a:custGeom>
              <a:avLst/>
              <a:gdLst/>
              <a:ahLst/>
              <a:cxnLst/>
              <a:rect l="l" t="t" r="r" b="b"/>
              <a:pathLst>
                <a:path w="1800860">
                  <a:moveTo>
                    <a:pt x="0" y="0"/>
                  </a:moveTo>
                  <a:lnTo>
                    <a:pt x="1800860" y="0"/>
                  </a:lnTo>
                </a:path>
              </a:pathLst>
            </a:custGeom>
            <a:ln w="101353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563619" y="4184650"/>
              <a:ext cx="1871980" cy="756920"/>
            </a:xfrm>
            <a:custGeom>
              <a:avLst/>
              <a:gdLst/>
              <a:ahLst/>
              <a:cxnLst/>
              <a:rect l="l" t="t" r="r" b="b"/>
              <a:pathLst>
                <a:path w="1871979" h="756920">
                  <a:moveTo>
                    <a:pt x="0" y="756919"/>
                  </a:moveTo>
                  <a:lnTo>
                    <a:pt x="935989" y="756919"/>
                  </a:lnTo>
                  <a:lnTo>
                    <a:pt x="935989" y="0"/>
                  </a:lnTo>
                  <a:lnTo>
                    <a:pt x="1871979" y="0"/>
                  </a:lnTo>
                </a:path>
              </a:pathLst>
            </a:custGeom>
            <a:ln w="50676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1696720" y="1733550"/>
            <a:ext cx="1052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5" dirty="0">
                <a:solidFill>
                  <a:srgbClr val="FFFFFF"/>
                </a:solidFill>
                <a:latin typeface="Arial Black"/>
                <a:cs typeface="Arial Black"/>
              </a:rPr>
              <a:t>Pr</a:t>
            </a:r>
            <a:r>
              <a:rPr sz="1800" spc="-200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cessor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668009" y="1733550"/>
            <a:ext cx="1408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Main</a:t>
            </a:r>
            <a:r>
              <a:rPr sz="1800" spc="-1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409180" y="1733550"/>
            <a:ext cx="906780" cy="259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">
              <a:lnSpc>
                <a:spcPct val="100000"/>
              </a:lnSpc>
              <a:spcBef>
                <a:spcPts val="100"/>
              </a:spcBef>
            </a:pP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Address</a:t>
            </a:r>
            <a:endParaRPr sz="18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00001001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00001000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00000111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00000110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05"/>
              </a:lnSpc>
              <a:spcBef>
                <a:spcPts val="19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05"/>
              </a:lnSpc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00000100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00000011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00000010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00000000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963670" y="2382520"/>
            <a:ext cx="1318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Address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793716" y="3390900"/>
            <a:ext cx="1629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775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Data</a:t>
            </a:r>
            <a:r>
              <a:rPr sz="1800" spc="-12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24300" y="4975859"/>
            <a:ext cx="1216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Control</a:t>
            </a:r>
            <a:r>
              <a:rPr sz="1800" spc="-19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44830" y="5839459"/>
            <a:ext cx="810640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30835" algn="l"/>
              </a:tabLst>
            </a:pPr>
            <a:r>
              <a:rPr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+mj-cs"/>
              </a:rPr>
              <a:t>1.	The processor sets up the address bus with the required memory address by  placing it in the MAR</a:t>
            </a:r>
          </a:p>
        </p:txBody>
      </p:sp>
      <p:sp>
        <p:nvSpPr>
          <p:cNvPr id="57" name="object 57"/>
          <p:cNvSpPr/>
          <p:nvPr/>
        </p:nvSpPr>
        <p:spPr>
          <a:xfrm>
            <a:off x="3194050" y="2279650"/>
            <a:ext cx="372110" cy="93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930" y="864870"/>
            <a:ext cx="515048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Memory </a:t>
            </a:r>
            <a:r>
              <a:rPr spc="-355" dirty="0"/>
              <a:t>Read</a:t>
            </a:r>
            <a:r>
              <a:rPr spc="-380" dirty="0"/>
              <a:t> </a:t>
            </a:r>
            <a:r>
              <a:rPr spc="-125" dirty="0"/>
              <a:t>Operation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25462" y="2190432"/>
            <a:ext cx="3268345" cy="3197225"/>
            <a:chOff x="525462" y="2190432"/>
            <a:chExt cx="3268345" cy="3197225"/>
          </a:xfrm>
        </p:grpSpPr>
        <p:sp>
          <p:nvSpPr>
            <p:cNvPr id="4" name="object 4"/>
            <p:cNvSpPr/>
            <p:nvPr/>
          </p:nvSpPr>
          <p:spPr>
            <a:xfrm>
              <a:off x="539750" y="2204720"/>
              <a:ext cx="3239770" cy="3168650"/>
            </a:xfrm>
            <a:custGeom>
              <a:avLst/>
              <a:gdLst/>
              <a:ahLst/>
              <a:cxnLst/>
              <a:rect l="l" t="t" r="r" b="b"/>
              <a:pathLst>
                <a:path w="3239770" h="3168650">
                  <a:moveTo>
                    <a:pt x="3239770" y="0"/>
                  </a:moveTo>
                  <a:lnTo>
                    <a:pt x="0" y="0"/>
                  </a:lnTo>
                  <a:lnTo>
                    <a:pt x="0" y="3168649"/>
                  </a:lnTo>
                  <a:lnTo>
                    <a:pt x="3239770" y="3168649"/>
                  </a:lnTo>
                  <a:close/>
                </a:path>
              </a:pathLst>
            </a:custGeom>
            <a:solidFill>
              <a:srgbClr val="CAE9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9750" y="2204720"/>
              <a:ext cx="3239770" cy="3168650"/>
            </a:xfrm>
            <a:custGeom>
              <a:avLst/>
              <a:gdLst/>
              <a:ahLst/>
              <a:cxnLst/>
              <a:rect l="l" t="t" r="r" b="b"/>
              <a:pathLst>
                <a:path w="3239770" h="3168650">
                  <a:moveTo>
                    <a:pt x="1620520" y="3168649"/>
                  </a:moveTo>
                  <a:lnTo>
                    <a:pt x="0" y="3168649"/>
                  </a:lnTo>
                  <a:lnTo>
                    <a:pt x="0" y="0"/>
                  </a:lnTo>
                  <a:lnTo>
                    <a:pt x="3239770" y="0"/>
                  </a:lnTo>
                  <a:lnTo>
                    <a:pt x="3239770" y="3168649"/>
                  </a:lnTo>
                  <a:lnTo>
                    <a:pt x="1620520" y="3168649"/>
                  </a:lnTo>
                  <a:close/>
                </a:path>
              </a:pathLst>
            </a:custGeom>
            <a:ln w="28393">
              <a:solidFill>
                <a:srgbClr val="53632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4379" y="4725670"/>
              <a:ext cx="863600" cy="504190"/>
            </a:xfrm>
            <a:custGeom>
              <a:avLst/>
              <a:gdLst/>
              <a:ahLst/>
              <a:cxnLst/>
              <a:rect l="l" t="t" r="r" b="b"/>
              <a:pathLst>
                <a:path w="863600" h="504189">
                  <a:moveTo>
                    <a:pt x="863600" y="0"/>
                  </a:moveTo>
                  <a:lnTo>
                    <a:pt x="0" y="0"/>
                  </a:lnTo>
                  <a:lnTo>
                    <a:pt x="0" y="504189"/>
                  </a:lnTo>
                  <a:lnTo>
                    <a:pt x="863600" y="504189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4379" y="4725670"/>
              <a:ext cx="863600" cy="504190"/>
            </a:xfrm>
            <a:custGeom>
              <a:avLst/>
              <a:gdLst/>
              <a:ahLst/>
              <a:cxnLst/>
              <a:rect l="l" t="t" r="r" b="b"/>
              <a:pathLst>
                <a:path w="863600" h="504189">
                  <a:moveTo>
                    <a:pt x="433070" y="504189"/>
                  </a:moveTo>
                  <a:lnTo>
                    <a:pt x="0" y="504189"/>
                  </a:lnTo>
                  <a:lnTo>
                    <a:pt x="0" y="0"/>
                  </a:lnTo>
                  <a:lnTo>
                    <a:pt x="863600" y="0"/>
                  </a:lnTo>
                  <a:lnTo>
                    <a:pt x="863600" y="504189"/>
                  </a:lnTo>
                  <a:lnTo>
                    <a:pt x="433070" y="504189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54380" y="4725670"/>
            <a:ext cx="863600" cy="50355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210820">
              <a:lnSpc>
                <a:spcPct val="100000"/>
              </a:lnSpc>
              <a:spcBef>
                <a:spcPts val="9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ALU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038032" y="4640262"/>
            <a:ext cx="1538605" cy="601345"/>
            <a:chOff x="2038032" y="4640262"/>
            <a:chExt cx="1538605" cy="601345"/>
          </a:xfrm>
        </p:grpSpPr>
        <p:sp>
          <p:nvSpPr>
            <p:cNvPr id="10" name="object 10"/>
            <p:cNvSpPr/>
            <p:nvPr/>
          </p:nvSpPr>
          <p:spPr>
            <a:xfrm>
              <a:off x="2051050" y="4653279"/>
              <a:ext cx="1512570" cy="575310"/>
            </a:xfrm>
            <a:custGeom>
              <a:avLst/>
              <a:gdLst/>
              <a:ahLst/>
              <a:cxnLst/>
              <a:rect l="l" t="t" r="r" b="b"/>
              <a:pathLst>
                <a:path w="1512570" h="575310">
                  <a:moveTo>
                    <a:pt x="1512570" y="0"/>
                  </a:moveTo>
                  <a:lnTo>
                    <a:pt x="0" y="0"/>
                  </a:lnTo>
                  <a:lnTo>
                    <a:pt x="0" y="575310"/>
                  </a:lnTo>
                  <a:lnTo>
                    <a:pt x="1512570" y="57531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51050" y="4653279"/>
              <a:ext cx="1512570" cy="575310"/>
            </a:xfrm>
            <a:custGeom>
              <a:avLst/>
              <a:gdLst/>
              <a:ahLst/>
              <a:cxnLst/>
              <a:rect l="l" t="t" r="r" b="b"/>
              <a:pathLst>
                <a:path w="1512570" h="575310">
                  <a:moveTo>
                    <a:pt x="755650" y="575310"/>
                  </a:moveTo>
                  <a:lnTo>
                    <a:pt x="0" y="575310"/>
                  </a:lnTo>
                  <a:lnTo>
                    <a:pt x="0" y="0"/>
                  </a:lnTo>
                  <a:lnTo>
                    <a:pt x="1512570" y="0"/>
                  </a:lnTo>
                  <a:lnTo>
                    <a:pt x="1512570" y="575310"/>
                  </a:lnTo>
                  <a:lnTo>
                    <a:pt x="755650" y="57531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051050" y="4653279"/>
            <a:ext cx="1512570" cy="575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8900" marR="680720">
              <a:lnSpc>
                <a:spcPct val="100000"/>
              </a:lnSpc>
              <a:spcBef>
                <a:spcPts val="110"/>
              </a:spcBef>
            </a:pP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Co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n</a:t>
            </a:r>
            <a:r>
              <a:rPr sz="1800" spc="-295" dirty="0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sz="1800" spc="-160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spc="-254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1800" spc="-200" dirty="0">
                <a:solidFill>
                  <a:srgbClr val="FFFFFF"/>
                </a:solidFill>
                <a:latin typeface="Arial Black"/>
                <a:cs typeface="Arial Black"/>
              </a:rPr>
              <a:t>l  </a:t>
            </a:r>
            <a:r>
              <a:rPr sz="1800" spc="-229" dirty="0">
                <a:solidFill>
                  <a:srgbClr val="FFFFFF"/>
                </a:solidFill>
                <a:latin typeface="Arial Black"/>
                <a:cs typeface="Arial Black"/>
              </a:rPr>
              <a:t>Unit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110422" y="3488372"/>
            <a:ext cx="1537335" cy="889635"/>
            <a:chOff x="2110422" y="3488372"/>
            <a:chExt cx="1537335" cy="889635"/>
          </a:xfrm>
        </p:grpSpPr>
        <p:sp>
          <p:nvSpPr>
            <p:cNvPr id="14" name="object 14"/>
            <p:cNvSpPr/>
            <p:nvPr/>
          </p:nvSpPr>
          <p:spPr>
            <a:xfrm>
              <a:off x="2123440" y="3501389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1511300" y="0"/>
                  </a:moveTo>
                  <a:lnTo>
                    <a:pt x="0" y="0"/>
                  </a:lnTo>
                  <a:lnTo>
                    <a:pt x="0" y="863600"/>
                  </a:lnTo>
                  <a:lnTo>
                    <a:pt x="1511300" y="86360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23440" y="3501389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755650" y="863600"/>
                  </a:moveTo>
                  <a:lnTo>
                    <a:pt x="0" y="863600"/>
                  </a:lnTo>
                  <a:lnTo>
                    <a:pt x="0" y="0"/>
                  </a:lnTo>
                  <a:lnTo>
                    <a:pt x="1511300" y="0"/>
                  </a:lnTo>
                  <a:lnTo>
                    <a:pt x="1511300" y="863600"/>
                  </a:lnTo>
                  <a:lnTo>
                    <a:pt x="755650" y="86360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123439" y="3501390"/>
            <a:ext cx="1511300" cy="86360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90170" marR="563880">
              <a:lnSpc>
                <a:spcPct val="100000"/>
              </a:lnSpc>
              <a:spcBef>
                <a:spcPts val="160"/>
              </a:spcBef>
            </a:pP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 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Data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110422" y="2336482"/>
            <a:ext cx="1537335" cy="889635"/>
            <a:chOff x="2110422" y="2336482"/>
            <a:chExt cx="1537335" cy="889635"/>
          </a:xfrm>
        </p:grpSpPr>
        <p:sp>
          <p:nvSpPr>
            <p:cNvPr id="18" name="object 18"/>
            <p:cNvSpPr/>
            <p:nvPr/>
          </p:nvSpPr>
          <p:spPr>
            <a:xfrm>
              <a:off x="2123440" y="2349500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1511300" y="0"/>
                  </a:moveTo>
                  <a:lnTo>
                    <a:pt x="0" y="0"/>
                  </a:lnTo>
                  <a:lnTo>
                    <a:pt x="0" y="863600"/>
                  </a:lnTo>
                  <a:lnTo>
                    <a:pt x="1511300" y="86360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23440" y="2349500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755650" y="863600"/>
                  </a:moveTo>
                  <a:lnTo>
                    <a:pt x="0" y="863600"/>
                  </a:lnTo>
                  <a:lnTo>
                    <a:pt x="0" y="0"/>
                  </a:lnTo>
                  <a:lnTo>
                    <a:pt x="1511300" y="0"/>
                  </a:lnTo>
                  <a:lnTo>
                    <a:pt x="1511300" y="863600"/>
                  </a:lnTo>
                  <a:lnTo>
                    <a:pt x="755650" y="86360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123439" y="2349500"/>
            <a:ext cx="1511300" cy="86360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90170" marR="563880" algn="just">
              <a:lnSpc>
                <a:spcPct val="100000"/>
              </a:lnSpc>
              <a:spcBef>
                <a:spcPts val="160"/>
              </a:spcBef>
            </a:pP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  </a:t>
            </a: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Ad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</a:t>
            </a:r>
            <a:r>
              <a:rPr sz="1800" spc="-195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spc="-215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1800" spc="-155" dirty="0">
                <a:solidFill>
                  <a:srgbClr val="FFFFFF"/>
                </a:solidFill>
                <a:latin typeface="Arial Black"/>
                <a:cs typeface="Arial Black"/>
              </a:rPr>
              <a:t>ss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670242" y="2623502"/>
            <a:ext cx="1177925" cy="1177925"/>
            <a:chOff x="670242" y="2623502"/>
            <a:chExt cx="1177925" cy="1177925"/>
          </a:xfrm>
        </p:grpSpPr>
        <p:sp>
          <p:nvSpPr>
            <p:cNvPr id="22" name="object 22"/>
            <p:cNvSpPr/>
            <p:nvPr/>
          </p:nvSpPr>
          <p:spPr>
            <a:xfrm>
              <a:off x="683260" y="2636519"/>
              <a:ext cx="1151890" cy="1151890"/>
            </a:xfrm>
            <a:custGeom>
              <a:avLst/>
              <a:gdLst/>
              <a:ahLst/>
              <a:cxnLst/>
              <a:rect l="l" t="t" r="r" b="b"/>
              <a:pathLst>
                <a:path w="1151889" h="1151889">
                  <a:moveTo>
                    <a:pt x="1151890" y="0"/>
                  </a:moveTo>
                  <a:lnTo>
                    <a:pt x="0" y="0"/>
                  </a:lnTo>
                  <a:lnTo>
                    <a:pt x="0" y="1151889"/>
                  </a:lnTo>
                  <a:lnTo>
                    <a:pt x="1151890" y="1151889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83260" y="2636519"/>
              <a:ext cx="1151890" cy="1151890"/>
            </a:xfrm>
            <a:custGeom>
              <a:avLst/>
              <a:gdLst/>
              <a:ahLst/>
              <a:cxnLst/>
              <a:rect l="l" t="t" r="r" b="b"/>
              <a:pathLst>
                <a:path w="1151889" h="1151889">
                  <a:moveTo>
                    <a:pt x="576580" y="1151889"/>
                  </a:moveTo>
                  <a:lnTo>
                    <a:pt x="0" y="1151889"/>
                  </a:lnTo>
                  <a:lnTo>
                    <a:pt x="0" y="0"/>
                  </a:lnTo>
                  <a:lnTo>
                    <a:pt x="1151890" y="0"/>
                  </a:lnTo>
                  <a:lnTo>
                    <a:pt x="1151890" y="1151889"/>
                  </a:lnTo>
                  <a:lnTo>
                    <a:pt x="576580" y="1151889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683259" y="2636520"/>
            <a:ext cx="1151890" cy="112776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imes New Roman"/>
              <a:cs typeface="Times New Roman"/>
            </a:endParaRPr>
          </a:p>
          <a:p>
            <a:pPr marL="93980" marR="86360" indent="195580">
              <a:lnSpc>
                <a:spcPct val="100000"/>
              </a:lnSpc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Other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isters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221739" y="2120582"/>
            <a:ext cx="6026785" cy="2859405"/>
            <a:chOff x="1221739" y="2120582"/>
            <a:chExt cx="6026785" cy="2859405"/>
          </a:xfrm>
        </p:grpSpPr>
        <p:sp>
          <p:nvSpPr>
            <p:cNvPr id="26" name="object 26"/>
            <p:cNvSpPr/>
            <p:nvPr/>
          </p:nvSpPr>
          <p:spPr>
            <a:xfrm>
              <a:off x="1259839" y="2781300"/>
              <a:ext cx="863600" cy="2160270"/>
            </a:xfrm>
            <a:custGeom>
              <a:avLst/>
              <a:gdLst/>
              <a:ahLst/>
              <a:cxnLst/>
              <a:rect l="l" t="t" r="r" b="b"/>
              <a:pathLst>
                <a:path w="863600" h="2160270">
                  <a:moveTo>
                    <a:pt x="359409" y="2160270"/>
                  </a:moveTo>
                  <a:lnTo>
                    <a:pt x="791210" y="2160270"/>
                  </a:lnTo>
                </a:path>
                <a:path w="863600" h="2160270">
                  <a:moveTo>
                    <a:pt x="575310" y="863600"/>
                  </a:moveTo>
                  <a:lnTo>
                    <a:pt x="863599" y="863600"/>
                  </a:lnTo>
                </a:path>
                <a:path w="863600" h="2160270">
                  <a:moveTo>
                    <a:pt x="575310" y="0"/>
                  </a:moveTo>
                  <a:lnTo>
                    <a:pt x="863599" y="0"/>
                  </a:lnTo>
                </a:path>
                <a:path w="863600" h="2160270">
                  <a:moveTo>
                    <a:pt x="0" y="1008380"/>
                  </a:moveTo>
                  <a:lnTo>
                    <a:pt x="0" y="1944370"/>
                  </a:lnTo>
                </a:path>
              </a:pathLst>
            </a:custGeom>
            <a:ln w="76194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5599" y="21336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35599" y="21336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35599" y="23495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435599" y="23495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35599" y="25654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435599" y="25654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35599" y="27813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435599" y="27813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435599" y="29972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435599" y="29972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435599" y="32131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435599" y="32131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435599" y="34290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435599" y="34290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435599" y="36449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435599" y="36449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35599" y="38608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435599" y="38608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435599" y="40767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435599" y="40767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634739" y="2705284"/>
              <a:ext cx="1800860" cy="152400"/>
            </a:xfrm>
            <a:custGeom>
              <a:avLst/>
              <a:gdLst/>
              <a:ahLst/>
              <a:cxnLst/>
              <a:rect l="l" t="t" r="r" b="b"/>
              <a:pathLst>
                <a:path w="1800860" h="152400">
                  <a:moveTo>
                    <a:pt x="0" y="152030"/>
                  </a:moveTo>
                  <a:lnTo>
                    <a:pt x="1800860" y="152030"/>
                  </a:lnTo>
                  <a:lnTo>
                    <a:pt x="1800860" y="0"/>
                  </a:lnTo>
                  <a:lnTo>
                    <a:pt x="0" y="0"/>
                  </a:lnTo>
                  <a:lnTo>
                    <a:pt x="0" y="152030"/>
                  </a:lnTo>
                  <a:close/>
                </a:path>
              </a:pathLst>
            </a:custGeom>
            <a:solidFill>
              <a:srgbClr val="054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634739" y="3789680"/>
              <a:ext cx="1800860" cy="0"/>
            </a:xfrm>
            <a:custGeom>
              <a:avLst/>
              <a:gdLst/>
              <a:ahLst/>
              <a:cxnLst/>
              <a:rect l="l" t="t" r="r" b="b"/>
              <a:pathLst>
                <a:path w="1800860">
                  <a:moveTo>
                    <a:pt x="0" y="0"/>
                  </a:moveTo>
                  <a:lnTo>
                    <a:pt x="1800860" y="0"/>
                  </a:lnTo>
                </a:path>
              </a:pathLst>
            </a:custGeom>
            <a:ln w="101353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563619" y="4184650"/>
              <a:ext cx="1871980" cy="756920"/>
            </a:xfrm>
            <a:custGeom>
              <a:avLst/>
              <a:gdLst/>
              <a:ahLst/>
              <a:cxnLst/>
              <a:rect l="l" t="t" r="r" b="b"/>
              <a:pathLst>
                <a:path w="1871979" h="756920">
                  <a:moveTo>
                    <a:pt x="0" y="756919"/>
                  </a:moveTo>
                  <a:lnTo>
                    <a:pt x="935989" y="756919"/>
                  </a:lnTo>
                  <a:lnTo>
                    <a:pt x="935989" y="0"/>
                  </a:lnTo>
                  <a:lnTo>
                    <a:pt x="1871979" y="0"/>
                  </a:lnTo>
                </a:path>
              </a:pathLst>
            </a:custGeom>
            <a:ln w="50676">
              <a:solidFill>
                <a:srgbClr val="376F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1696720" y="1733550"/>
            <a:ext cx="1052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5" dirty="0">
                <a:solidFill>
                  <a:srgbClr val="FFFFFF"/>
                </a:solidFill>
                <a:latin typeface="Arial Black"/>
                <a:cs typeface="Arial Black"/>
              </a:rPr>
              <a:t>Pr</a:t>
            </a:r>
            <a:r>
              <a:rPr sz="1800" spc="-200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cessor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668009" y="1733550"/>
            <a:ext cx="1408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Main</a:t>
            </a:r>
            <a:r>
              <a:rPr sz="1800" spc="-1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409180" y="1733550"/>
            <a:ext cx="906780" cy="259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">
              <a:lnSpc>
                <a:spcPct val="100000"/>
              </a:lnSpc>
              <a:spcBef>
                <a:spcPts val="100"/>
              </a:spcBef>
            </a:pP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Address</a:t>
            </a:r>
            <a:endParaRPr sz="18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00001001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00001000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00000111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00000110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05"/>
              </a:lnSpc>
              <a:spcBef>
                <a:spcPts val="19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05"/>
              </a:lnSpc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00000100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00000011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00000010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00000000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963670" y="2382520"/>
            <a:ext cx="1318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Address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793716" y="3390900"/>
            <a:ext cx="1629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775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Data</a:t>
            </a:r>
            <a:r>
              <a:rPr sz="1800" spc="-12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24300" y="4975859"/>
            <a:ext cx="1216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Control</a:t>
            </a:r>
            <a:r>
              <a:rPr sz="1800" spc="-19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44830" y="5839459"/>
            <a:ext cx="722757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0835" algn="l"/>
              </a:tabLst>
            </a:pPr>
            <a:r>
              <a:rPr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+mj-cs"/>
              </a:rPr>
              <a:t>2.	The control unit activates the read line on the control bus</a:t>
            </a:r>
          </a:p>
        </p:txBody>
      </p:sp>
      <p:sp>
        <p:nvSpPr>
          <p:cNvPr id="57" name="object 57"/>
          <p:cNvSpPr/>
          <p:nvPr/>
        </p:nvSpPr>
        <p:spPr>
          <a:xfrm>
            <a:off x="3194050" y="2279650"/>
            <a:ext cx="372110" cy="93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930" y="864870"/>
            <a:ext cx="515048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Memory </a:t>
            </a:r>
            <a:r>
              <a:rPr spc="-355" dirty="0"/>
              <a:t>Read</a:t>
            </a:r>
            <a:r>
              <a:rPr spc="-380" dirty="0"/>
              <a:t> </a:t>
            </a:r>
            <a:r>
              <a:rPr spc="-125" dirty="0"/>
              <a:t>Operation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25462" y="2190432"/>
            <a:ext cx="3268345" cy="3197225"/>
            <a:chOff x="525462" y="2190432"/>
            <a:chExt cx="3268345" cy="3197225"/>
          </a:xfrm>
        </p:grpSpPr>
        <p:sp>
          <p:nvSpPr>
            <p:cNvPr id="4" name="object 4"/>
            <p:cNvSpPr/>
            <p:nvPr/>
          </p:nvSpPr>
          <p:spPr>
            <a:xfrm>
              <a:off x="539750" y="2204720"/>
              <a:ext cx="3239770" cy="3168650"/>
            </a:xfrm>
            <a:custGeom>
              <a:avLst/>
              <a:gdLst/>
              <a:ahLst/>
              <a:cxnLst/>
              <a:rect l="l" t="t" r="r" b="b"/>
              <a:pathLst>
                <a:path w="3239770" h="3168650">
                  <a:moveTo>
                    <a:pt x="3239770" y="0"/>
                  </a:moveTo>
                  <a:lnTo>
                    <a:pt x="0" y="0"/>
                  </a:lnTo>
                  <a:lnTo>
                    <a:pt x="0" y="3168649"/>
                  </a:lnTo>
                  <a:lnTo>
                    <a:pt x="3239770" y="3168649"/>
                  </a:lnTo>
                  <a:close/>
                </a:path>
              </a:pathLst>
            </a:custGeom>
            <a:solidFill>
              <a:srgbClr val="CAE9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9750" y="2204720"/>
              <a:ext cx="3239770" cy="3168650"/>
            </a:xfrm>
            <a:custGeom>
              <a:avLst/>
              <a:gdLst/>
              <a:ahLst/>
              <a:cxnLst/>
              <a:rect l="l" t="t" r="r" b="b"/>
              <a:pathLst>
                <a:path w="3239770" h="3168650">
                  <a:moveTo>
                    <a:pt x="1620520" y="3168649"/>
                  </a:moveTo>
                  <a:lnTo>
                    <a:pt x="0" y="3168649"/>
                  </a:lnTo>
                  <a:lnTo>
                    <a:pt x="0" y="0"/>
                  </a:lnTo>
                  <a:lnTo>
                    <a:pt x="3239770" y="0"/>
                  </a:lnTo>
                  <a:lnTo>
                    <a:pt x="3239770" y="3168649"/>
                  </a:lnTo>
                  <a:lnTo>
                    <a:pt x="1620520" y="3168649"/>
                  </a:lnTo>
                  <a:close/>
                </a:path>
              </a:pathLst>
            </a:custGeom>
            <a:ln w="28393">
              <a:solidFill>
                <a:srgbClr val="53632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4379" y="4725670"/>
              <a:ext cx="863600" cy="504190"/>
            </a:xfrm>
            <a:custGeom>
              <a:avLst/>
              <a:gdLst/>
              <a:ahLst/>
              <a:cxnLst/>
              <a:rect l="l" t="t" r="r" b="b"/>
              <a:pathLst>
                <a:path w="863600" h="504189">
                  <a:moveTo>
                    <a:pt x="863600" y="0"/>
                  </a:moveTo>
                  <a:lnTo>
                    <a:pt x="0" y="0"/>
                  </a:lnTo>
                  <a:lnTo>
                    <a:pt x="0" y="504189"/>
                  </a:lnTo>
                  <a:lnTo>
                    <a:pt x="863600" y="504189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4379" y="4725670"/>
              <a:ext cx="863600" cy="504190"/>
            </a:xfrm>
            <a:custGeom>
              <a:avLst/>
              <a:gdLst/>
              <a:ahLst/>
              <a:cxnLst/>
              <a:rect l="l" t="t" r="r" b="b"/>
              <a:pathLst>
                <a:path w="863600" h="504189">
                  <a:moveTo>
                    <a:pt x="433070" y="504189"/>
                  </a:moveTo>
                  <a:lnTo>
                    <a:pt x="0" y="504189"/>
                  </a:lnTo>
                  <a:lnTo>
                    <a:pt x="0" y="0"/>
                  </a:lnTo>
                  <a:lnTo>
                    <a:pt x="863600" y="0"/>
                  </a:lnTo>
                  <a:lnTo>
                    <a:pt x="863600" y="504189"/>
                  </a:lnTo>
                  <a:lnTo>
                    <a:pt x="433070" y="504189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54380" y="4725670"/>
            <a:ext cx="863600" cy="50355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210820">
              <a:lnSpc>
                <a:spcPct val="100000"/>
              </a:lnSpc>
              <a:spcBef>
                <a:spcPts val="9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ALU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038032" y="4640262"/>
            <a:ext cx="1538605" cy="601345"/>
            <a:chOff x="2038032" y="4640262"/>
            <a:chExt cx="1538605" cy="601345"/>
          </a:xfrm>
        </p:grpSpPr>
        <p:sp>
          <p:nvSpPr>
            <p:cNvPr id="10" name="object 10"/>
            <p:cNvSpPr/>
            <p:nvPr/>
          </p:nvSpPr>
          <p:spPr>
            <a:xfrm>
              <a:off x="2051050" y="4653279"/>
              <a:ext cx="1512570" cy="575310"/>
            </a:xfrm>
            <a:custGeom>
              <a:avLst/>
              <a:gdLst/>
              <a:ahLst/>
              <a:cxnLst/>
              <a:rect l="l" t="t" r="r" b="b"/>
              <a:pathLst>
                <a:path w="1512570" h="575310">
                  <a:moveTo>
                    <a:pt x="1512570" y="0"/>
                  </a:moveTo>
                  <a:lnTo>
                    <a:pt x="0" y="0"/>
                  </a:lnTo>
                  <a:lnTo>
                    <a:pt x="0" y="575310"/>
                  </a:lnTo>
                  <a:lnTo>
                    <a:pt x="1512570" y="57531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51050" y="4653279"/>
              <a:ext cx="1512570" cy="575310"/>
            </a:xfrm>
            <a:custGeom>
              <a:avLst/>
              <a:gdLst/>
              <a:ahLst/>
              <a:cxnLst/>
              <a:rect l="l" t="t" r="r" b="b"/>
              <a:pathLst>
                <a:path w="1512570" h="575310">
                  <a:moveTo>
                    <a:pt x="755650" y="575310"/>
                  </a:moveTo>
                  <a:lnTo>
                    <a:pt x="0" y="575310"/>
                  </a:lnTo>
                  <a:lnTo>
                    <a:pt x="0" y="0"/>
                  </a:lnTo>
                  <a:lnTo>
                    <a:pt x="1512570" y="0"/>
                  </a:lnTo>
                  <a:lnTo>
                    <a:pt x="1512570" y="575310"/>
                  </a:lnTo>
                  <a:lnTo>
                    <a:pt x="755650" y="57531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051050" y="4653279"/>
            <a:ext cx="1512570" cy="575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8900" marR="680720">
              <a:lnSpc>
                <a:spcPct val="100000"/>
              </a:lnSpc>
              <a:spcBef>
                <a:spcPts val="110"/>
              </a:spcBef>
            </a:pP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Co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n</a:t>
            </a:r>
            <a:r>
              <a:rPr sz="1800" spc="-295" dirty="0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sz="1800" spc="-160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spc="-254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1800" spc="-200" dirty="0">
                <a:solidFill>
                  <a:srgbClr val="FFFFFF"/>
                </a:solidFill>
                <a:latin typeface="Arial Black"/>
                <a:cs typeface="Arial Black"/>
              </a:rPr>
              <a:t>l  </a:t>
            </a:r>
            <a:r>
              <a:rPr sz="1800" spc="-229" dirty="0">
                <a:solidFill>
                  <a:srgbClr val="FFFFFF"/>
                </a:solidFill>
                <a:latin typeface="Arial Black"/>
                <a:cs typeface="Arial Black"/>
              </a:rPr>
              <a:t>Unit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110422" y="3488372"/>
            <a:ext cx="1537335" cy="889635"/>
            <a:chOff x="2110422" y="3488372"/>
            <a:chExt cx="1537335" cy="889635"/>
          </a:xfrm>
        </p:grpSpPr>
        <p:sp>
          <p:nvSpPr>
            <p:cNvPr id="14" name="object 14"/>
            <p:cNvSpPr/>
            <p:nvPr/>
          </p:nvSpPr>
          <p:spPr>
            <a:xfrm>
              <a:off x="2123440" y="3501389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1511300" y="0"/>
                  </a:moveTo>
                  <a:lnTo>
                    <a:pt x="0" y="0"/>
                  </a:lnTo>
                  <a:lnTo>
                    <a:pt x="0" y="863600"/>
                  </a:lnTo>
                  <a:lnTo>
                    <a:pt x="1511300" y="86360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23440" y="3501389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755650" y="863600"/>
                  </a:moveTo>
                  <a:lnTo>
                    <a:pt x="0" y="863600"/>
                  </a:lnTo>
                  <a:lnTo>
                    <a:pt x="0" y="0"/>
                  </a:lnTo>
                  <a:lnTo>
                    <a:pt x="1511300" y="0"/>
                  </a:lnTo>
                  <a:lnTo>
                    <a:pt x="1511300" y="863600"/>
                  </a:lnTo>
                  <a:lnTo>
                    <a:pt x="755650" y="86360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123439" y="3501390"/>
            <a:ext cx="1511300" cy="86360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90170" marR="563880">
              <a:lnSpc>
                <a:spcPct val="100000"/>
              </a:lnSpc>
              <a:spcBef>
                <a:spcPts val="160"/>
              </a:spcBef>
            </a:pP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 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Data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110422" y="2336482"/>
            <a:ext cx="1537335" cy="889635"/>
            <a:chOff x="2110422" y="2336482"/>
            <a:chExt cx="1537335" cy="889635"/>
          </a:xfrm>
        </p:grpSpPr>
        <p:sp>
          <p:nvSpPr>
            <p:cNvPr id="18" name="object 18"/>
            <p:cNvSpPr/>
            <p:nvPr/>
          </p:nvSpPr>
          <p:spPr>
            <a:xfrm>
              <a:off x="2123440" y="2349500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1511300" y="0"/>
                  </a:moveTo>
                  <a:lnTo>
                    <a:pt x="0" y="0"/>
                  </a:lnTo>
                  <a:lnTo>
                    <a:pt x="0" y="863600"/>
                  </a:lnTo>
                  <a:lnTo>
                    <a:pt x="1511300" y="86360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23440" y="2349500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755650" y="863600"/>
                  </a:moveTo>
                  <a:lnTo>
                    <a:pt x="0" y="863600"/>
                  </a:lnTo>
                  <a:lnTo>
                    <a:pt x="0" y="0"/>
                  </a:lnTo>
                  <a:lnTo>
                    <a:pt x="1511300" y="0"/>
                  </a:lnTo>
                  <a:lnTo>
                    <a:pt x="1511300" y="863600"/>
                  </a:lnTo>
                  <a:lnTo>
                    <a:pt x="755650" y="86360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123439" y="2349500"/>
            <a:ext cx="1511300" cy="86360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90170" marR="563880" algn="just">
              <a:lnSpc>
                <a:spcPct val="100000"/>
              </a:lnSpc>
              <a:spcBef>
                <a:spcPts val="160"/>
              </a:spcBef>
            </a:pP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  </a:t>
            </a: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Ad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</a:t>
            </a:r>
            <a:r>
              <a:rPr sz="1800" spc="-195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spc="-215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1800" spc="-155" dirty="0">
                <a:solidFill>
                  <a:srgbClr val="FFFFFF"/>
                </a:solidFill>
                <a:latin typeface="Arial Black"/>
                <a:cs typeface="Arial Black"/>
              </a:rPr>
              <a:t>ss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670242" y="2623502"/>
            <a:ext cx="1177925" cy="1177925"/>
            <a:chOff x="670242" y="2623502"/>
            <a:chExt cx="1177925" cy="1177925"/>
          </a:xfrm>
        </p:grpSpPr>
        <p:sp>
          <p:nvSpPr>
            <p:cNvPr id="22" name="object 22"/>
            <p:cNvSpPr/>
            <p:nvPr/>
          </p:nvSpPr>
          <p:spPr>
            <a:xfrm>
              <a:off x="683260" y="2636519"/>
              <a:ext cx="1151890" cy="1151890"/>
            </a:xfrm>
            <a:custGeom>
              <a:avLst/>
              <a:gdLst/>
              <a:ahLst/>
              <a:cxnLst/>
              <a:rect l="l" t="t" r="r" b="b"/>
              <a:pathLst>
                <a:path w="1151889" h="1151889">
                  <a:moveTo>
                    <a:pt x="1151890" y="0"/>
                  </a:moveTo>
                  <a:lnTo>
                    <a:pt x="0" y="0"/>
                  </a:lnTo>
                  <a:lnTo>
                    <a:pt x="0" y="1151889"/>
                  </a:lnTo>
                  <a:lnTo>
                    <a:pt x="1151890" y="1151889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83260" y="2636519"/>
              <a:ext cx="1151890" cy="1151890"/>
            </a:xfrm>
            <a:custGeom>
              <a:avLst/>
              <a:gdLst/>
              <a:ahLst/>
              <a:cxnLst/>
              <a:rect l="l" t="t" r="r" b="b"/>
              <a:pathLst>
                <a:path w="1151889" h="1151889">
                  <a:moveTo>
                    <a:pt x="576580" y="1151889"/>
                  </a:moveTo>
                  <a:lnTo>
                    <a:pt x="0" y="1151889"/>
                  </a:lnTo>
                  <a:lnTo>
                    <a:pt x="0" y="0"/>
                  </a:lnTo>
                  <a:lnTo>
                    <a:pt x="1151890" y="0"/>
                  </a:lnTo>
                  <a:lnTo>
                    <a:pt x="1151890" y="1151889"/>
                  </a:lnTo>
                  <a:lnTo>
                    <a:pt x="576580" y="1151889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683259" y="2636520"/>
            <a:ext cx="1151890" cy="112776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imes New Roman"/>
              <a:cs typeface="Times New Roman"/>
            </a:endParaRPr>
          </a:p>
          <a:p>
            <a:pPr marL="93980" marR="86360" indent="195580">
              <a:lnSpc>
                <a:spcPct val="100000"/>
              </a:lnSpc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Other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isters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221739" y="2120582"/>
            <a:ext cx="6026785" cy="2859405"/>
            <a:chOff x="1221739" y="2120582"/>
            <a:chExt cx="6026785" cy="2859405"/>
          </a:xfrm>
        </p:grpSpPr>
        <p:sp>
          <p:nvSpPr>
            <p:cNvPr id="26" name="object 26"/>
            <p:cNvSpPr/>
            <p:nvPr/>
          </p:nvSpPr>
          <p:spPr>
            <a:xfrm>
              <a:off x="1259839" y="2781300"/>
              <a:ext cx="863600" cy="2160270"/>
            </a:xfrm>
            <a:custGeom>
              <a:avLst/>
              <a:gdLst/>
              <a:ahLst/>
              <a:cxnLst/>
              <a:rect l="l" t="t" r="r" b="b"/>
              <a:pathLst>
                <a:path w="863600" h="2160270">
                  <a:moveTo>
                    <a:pt x="359409" y="2160270"/>
                  </a:moveTo>
                  <a:lnTo>
                    <a:pt x="791210" y="2160270"/>
                  </a:lnTo>
                </a:path>
                <a:path w="863600" h="2160270">
                  <a:moveTo>
                    <a:pt x="575310" y="863600"/>
                  </a:moveTo>
                  <a:lnTo>
                    <a:pt x="863599" y="863600"/>
                  </a:lnTo>
                </a:path>
                <a:path w="863600" h="2160270">
                  <a:moveTo>
                    <a:pt x="575310" y="0"/>
                  </a:moveTo>
                  <a:lnTo>
                    <a:pt x="863599" y="0"/>
                  </a:lnTo>
                </a:path>
                <a:path w="863600" h="2160270">
                  <a:moveTo>
                    <a:pt x="0" y="1008380"/>
                  </a:moveTo>
                  <a:lnTo>
                    <a:pt x="0" y="1944370"/>
                  </a:lnTo>
                </a:path>
              </a:pathLst>
            </a:custGeom>
            <a:ln w="76194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5599" y="21336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35599" y="21336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35599" y="23495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435599" y="23495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35599" y="25654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435599" y="25654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35599" y="27813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435599" y="27813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634739" y="2705284"/>
              <a:ext cx="1800860" cy="152400"/>
            </a:xfrm>
            <a:custGeom>
              <a:avLst/>
              <a:gdLst/>
              <a:ahLst/>
              <a:cxnLst/>
              <a:rect l="l" t="t" r="r" b="b"/>
              <a:pathLst>
                <a:path w="1800860" h="152400">
                  <a:moveTo>
                    <a:pt x="0" y="152030"/>
                  </a:moveTo>
                  <a:lnTo>
                    <a:pt x="1800860" y="152030"/>
                  </a:lnTo>
                  <a:lnTo>
                    <a:pt x="1800860" y="0"/>
                  </a:lnTo>
                  <a:lnTo>
                    <a:pt x="0" y="0"/>
                  </a:lnTo>
                  <a:lnTo>
                    <a:pt x="0" y="152030"/>
                  </a:lnTo>
                  <a:close/>
                </a:path>
              </a:pathLst>
            </a:custGeom>
            <a:solidFill>
              <a:srgbClr val="376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435599" y="32131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435599" y="32131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435599" y="34290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435599" y="34290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435599" y="36449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435599" y="36449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435599" y="38608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35599" y="38608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435599" y="40767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435599" y="40767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634739" y="3789680"/>
              <a:ext cx="1800860" cy="0"/>
            </a:xfrm>
            <a:custGeom>
              <a:avLst/>
              <a:gdLst/>
              <a:ahLst/>
              <a:cxnLst/>
              <a:rect l="l" t="t" r="r" b="b"/>
              <a:pathLst>
                <a:path w="1800860">
                  <a:moveTo>
                    <a:pt x="0" y="0"/>
                  </a:moveTo>
                  <a:lnTo>
                    <a:pt x="1800860" y="0"/>
                  </a:lnTo>
                </a:path>
              </a:pathLst>
            </a:custGeom>
            <a:ln w="101353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563619" y="4184650"/>
              <a:ext cx="1871980" cy="756920"/>
            </a:xfrm>
            <a:custGeom>
              <a:avLst/>
              <a:gdLst/>
              <a:ahLst/>
              <a:cxnLst/>
              <a:rect l="l" t="t" r="r" b="b"/>
              <a:pathLst>
                <a:path w="1871979" h="756920">
                  <a:moveTo>
                    <a:pt x="0" y="756919"/>
                  </a:moveTo>
                  <a:lnTo>
                    <a:pt x="935989" y="756919"/>
                  </a:lnTo>
                  <a:lnTo>
                    <a:pt x="935989" y="0"/>
                  </a:lnTo>
                  <a:lnTo>
                    <a:pt x="1871979" y="0"/>
                  </a:lnTo>
                </a:path>
              </a:pathLst>
            </a:custGeom>
            <a:ln w="50676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1696720" y="1733550"/>
            <a:ext cx="1052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5" dirty="0">
                <a:solidFill>
                  <a:srgbClr val="FFFFFF"/>
                </a:solidFill>
                <a:latin typeface="Arial Black"/>
                <a:cs typeface="Arial Black"/>
              </a:rPr>
              <a:t>Pr</a:t>
            </a:r>
            <a:r>
              <a:rPr sz="1800" spc="-200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cessor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668009" y="1733550"/>
            <a:ext cx="1408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Main</a:t>
            </a:r>
            <a:r>
              <a:rPr sz="1800" spc="-1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409180" y="1733550"/>
            <a:ext cx="906780" cy="259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">
              <a:lnSpc>
                <a:spcPct val="100000"/>
              </a:lnSpc>
              <a:spcBef>
                <a:spcPts val="100"/>
              </a:spcBef>
            </a:pP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Address</a:t>
            </a:r>
            <a:endParaRPr sz="18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00001001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00001000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00000111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00000110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05"/>
              </a:lnSpc>
              <a:spcBef>
                <a:spcPts val="190"/>
              </a:spcBef>
            </a:pPr>
            <a:r>
              <a:rPr sz="1400" b="1" spc="-5" dirty="0">
                <a:solidFill>
                  <a:srgbClr val="7BC961"/>
                </a:solidFill>
                <a:latin typeface="Courier New"/>
                <a:cs typeface="Courier New"/>
              </a:rPr>
              <a:t>00000101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05"/>
              </a:lnSpc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00000100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00000011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00000010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00000000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963670" y="2382520"/>
            <a:ext cx="1318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Address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793716" y="3390900"/>
            <a:ext cx="1629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775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Data</a:t>
            </a:r>
            <a:r>
              <a:rPr sz="1800" spc="-12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924300" y="4975859"/>
            <a:ext cx="1216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Control</a:t>
            </a:r>
            <a:r>
              <a:rPr sz="1800" spc="-19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44830" y="5839459"/>
            <a:ext cx="821817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0835" algn="l"/>
              </a:tabLst>
            </a:pPr>
            <a:r>
              <a:rPr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+mj-cs"/>
              </a:rPr>
              <a:t>3.	The address bus opens the relevant memory location at that address</a:t>
            </a:r>
          </a:p>
        </p:txBody>
      </p:sp>
      <p:grpSp>
        <p:nvGrpSpPr>
          <p:cNvPr id="55" name="object 55"/>
          <p:cNvGrpSpPr/>
          <p:nvPr/>
        </p:nvGrpSpPr>
        <p:grpSpPr>
          <a:xfrm>
            <a:off x="3194050" y="2279650"/>
            <a:ext cx="4041140" cy="939800"/>
            <a:chOff x="3194050" y="2279650"/>
            <a:chExt cx="4041140" cy="939800"/>
          </a:xfrm>
        </p:grpSpPr>
        <p:sp>
          <p:nvSpPr>
            <p:cNvPr id="56" name="object 56"/>
            <p:cNvSpPr/>
            <p:nvPr/>
          </p:nvSpPr>
          <p:spPr>
            <a:xfrm>
              <a:off x="3194050" y="2279650"/>
              <a:ext cx="372110" cy="939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291330" y="2816859"/>
              <a:ext cx="519429" cy="3644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435600" y="29972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58A9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5435600" y="2997200"/>
            <a:ext cx="1799589" cy="215900"/>
          </a:xfrm>
          <a:prstGeom prst="rect">
            <a:avLst/>
          </a:prstGeom>
          <a:ln w="25518">
            <a:solidFill>
              <a:srgbClr val="073662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473709">
              <a:lnSpc>
                <a:spcPct val="100000"/>
              </a:lnSpc>
              <a:spcBef>
                <a:spcPts val="10"/>
              </a:spcBef>
            </a:pPr>
            <a:r>
              <a:rPr sz="1400" b="1" spc="-5" dirty="0">
                <a:solidFill>
                  <a:srgbClr val="FFFFFF"/>
                </a:solidFill>
                <a:latin typeface="Courier New"/>
                <a:cs typeface="Courier New"/>
              </a:rPr>
              <a:t>11110011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930" y="864870"/>
            <a:ext cx="515048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Memory </a:t>
            </a:r>
            <a:r>
              <a:rPr spc="-355" dirty="0"/>
              <a:t>Read</a:t>
            </a:r>
            <a:r>
              <a:rPr spc="-380" dirty="0"/>
              <a:t> </a:t>
            </a:r>
            <a:r>
              <a:rPr spc="-125" dirty="0"/>
              <a:t>Operation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25462" y="2190432"/>
            <a:ext cx="3268345" cy="3197225"/>
            <a:chOff x="525462" y="2190432"/>
            <a:chExt cx="3268345" cy="3197225"/>
          </a:xfrm>
        </p:grpSpPr>
        <p:sp>
          <p:nvSpPr>
            <p:cNvPr id="4" name="object 4"/>
            <p:cNvSpPr/>
            <p:nvPr/>
          </p:nvSpPr>
          <p:spPr>
            <a:xfrm>
              <a:off x="539750" y="2204720"/>
              <a:ext cx="3239770" cy="3168650"/>
            </a:xfrm>
            <a:custGeom>
              <a:avLst/>
              <a:gdLst/>
              <a:ahLst/>
              <a:cxnLst/>
              <a:rect l="l" t="t" r="r" b="b"/>
              <a:pathLst>
                <a:path w="3239770" h="3168650">
                  <a:moveTo>
                    <a:pt x="3239770" y="0"/>
                  </a:moveTo>
                  <a:lnTo>
                    <a:pt x="0" y="0"/>
                  </a:lnTo>
                  <a:lnTo>
                    <a:pt x="0" y="3168649"/>
                  </a:lnTo>
                  <a:lnTo>
                    <a:pt x="3239770" y="3168649"/>
                  </a:lnTo>
                  <a:close/>
                </a:path>
              </a:pathLst>
            </a:custGeom>
            <a:solidFill>
              <a:srgbClr val="CAE9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9750" y="2204720"/>
              <a:ext cx="3239770" cy="3168650"/>
            </a:xfrm>
            <a:custGeom>
              <a:avLst/>
              <a:gdLst/>
              <a:ahLst/>
              <a:cxnLst/>
              <a:rect l="l" t="t" r="r" b="b"/>
              <a:pathLst>
                <a:path w="3239770" h="3168650">
                  <a:moveTo>
                    <a:pt x="1620520" y="3168649"/>
                  </a:moveTo>
                  <a:lnTo>
                    <a:pt x="0" y="3168649"/>
                  </a:lnTo>
                  <a:lnTo>
                    <a:pt x="0" y="0"/>
                  </a:lnTo>
                  <a:lnTo>
                    <a:pt x="3239770" y="0"/>
                  </a:lnTo>
                  <a:lnTo>
                    <a:pt x="3239770" y="3168649"/>
                  </a:lnTo>
                  <a:lnTo>
                    <a:pt x="1620520" y="3168649"/>
                  </a:lnTo>
                  <a:close/>
                </a:path>
              </a:pathLst>
            </a:custGeom>
            <a:ln w="28393">
              <a:solidFill>
                <a:srgbClr val="53632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4379" y="4725670"/>
              <a:ext cx="863600" cy="504190"/>
            </a:xfrm>
            <a:custGeom>
              <a:avLst/>
              <a:gdLst/>
              <a:ahLst/>
              <a:cxnLst/>
              <a:rect l="l" t="t" r="r" b="b"/>
              <a:pathLst>
                <a:path w="863600" h="504189">
                  <a:moveTo>
                    <a:pt x="863600" y="0"/>
                  </a:moveTo>
                  <a:lnTo>
                    <a:pt x="0" y="0"/>
                  </a:lnTo>
                  <a:lnTo>
                    <a:pt x="0" y="504189"/>
                  </a:lnTo>
                  <a:lnTo>
                    <a:pt x="863600" y="504189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4379" y="4725670"/>
              <a:ext cx="863600" cy="504190"/>
            </a:xfrm>
            <a:custGeom>
              <a:avLst/>
              <a:gdLst/>
              <a:ahLst/>
              <a:cxnLst/>
              <a:rect l="l" t="t" r="r" b="b"/>
              <a:pathLst>
                <a:path w="863600" h="504189">
                  <a:moveTo>
                    <a:pt x="433070" y="504189"/>
                  </a:moveTo>
                  <a:lnTo>
                    <a:pt x="0" y="504189"/>
                  </a:lnTo>
                  <a:lnTo>
                    <a:pt x="0" y="0"/>
                  </a:lnTo>
                  <a:lnTo>
                    <a:pt x="863600" y="0"/>
                  </a:lnTo>
                  <a:lnTo>
                    <a:pt x="863600" y="504189"/>
                  </a:lnTo>
                  <a:lnTo>
                    <a:pt x="433070" y="504189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54380" y="4725670"/>
            <a:ext cx="863600" cy="50355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210820">
              <a:lnSpc>
                <a:spcPct val="100000"/>
              </a:lnSpc>
              <a:spcBef>
                <a:spcPts val="9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ALU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038032" y="4640262"/>
            <a:ext cx="1538605" cy="601345"/>
            <a:chOff x="2038032" y="4640262"/>
            <a:chExt cx="1538605" cy="601345"/>
          </a:xfrm>
        </p:grpSpPr>
        <p:sp>
          <p:nvSpPr>
            <p:cNvPr id="10" name="object 10"/>
            <p:cNvSpPr/>
            <p:nvPr/>
          </p:nvSpPr>
          <p:spPr>
            <a:xfrm>
              <a:off x="2051050" y="4653279"/>
              <a:ext cx="1512570" cy="575310"/>
            </a:xfrm>
            <a:custGeom>
              <a:avLst/>
              <a:gdLst/>
              <a:ahLst/>
              <a:cxnLst/>
              <a:rect l="l" t="t" r="r" b="b"/>
              <a:pathLst>
                <a:path w="1512570" h="575310">
                  <a:moveTo>
                    <a:pt x="1512570" y="0"/>
                  </a:moveTo>
                  <a:lnTo>
                    <a:pt x="0" y="0"/>
                  </a:lnTo>
                  <a:lnTo>
                    <a:pt x="0" y="575310"/>
                  </a:lnTo>
                  <a:lnTo>
                    <a:pt x="1512570" y="57531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51050" y="4653279"/>
              <a:ext cx="1512570" cy="575310"/>
            </a:xfrm>
            <a:custGeom>
              <a:avLst/>
              <a:gdLst/>
              <a:ahLst/>
              <a:cxnLst/>
              <a:rect l="l" t="t" r="r" b="b"/>
              <a:pathLst>
                <a:path w="1512570" h="575310">
                  <a:moveTo>
                    <a:pt x="755650" y="575310"/>
                  </a:moveTo>
                  <a:lnTo>
                    <a:pt x="0" y="575310"/>
                  </a:lnTo>
                  <a:lnTo>
                    <a:pt x="0" y="0"/>
                  </a:lnTo>
                  <a:lnTo>
                    <a:pt x="1512570" y="0"/>
                  </a:lnTo>
                  <a:lnTo>
                    <a:pt x="1512570" y="575310"/>
                  </a:lnTo>
                  <a:lnTo>
                    <a:pt x="755650" y="57531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051050" y="4653279"/>
            <a:ext cx="1512570" cy="575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8900" marR="680720">
              <a:lnSpc>
                <a:spcPct val="100000"/>
              </a:lnSpc>
              <a:spcBef>
                <a:spcPts val="110"/>
              </a:spcBef>
            </a:pP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Co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n</a:t>
            </a:r>
            <a:r>
              <a:rPr sz="1800" spc="-295" dirty="0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sz="1800" spc="-160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spc="-254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1800" spc="-200" dirty="0">
                <a:solidFill>
                  <a:srgbClr val="FFFFFF"/>
                </a:solidFill>
                <a:latin typeface="Arial Black"/>
                <a:cs typeface="Arial Black"/>
              </a:rPr>
              <a:t>l  </a:t>
            </a:r>
            <a:r>
              <a:rPr sz="1800" spc="-229" dirty="0">
                <a:solidFill>
                  <a:srgbClr val="FFFFFF"/>
                </a:solidFill>
                <a:latin typeface="Arial Black"/>
                <a:cs typeface="Arial Black"/>
              </a:rPr>
              <a:t>Unit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110422" y="3488372"/>
            <a:ext cx="1537335" cy="889635"/>
            <a:chOff x="2110422" y="3488372"/>
            <a:chExt cx="1537335" cy="889635"/>
          </a:xfrm>
        </p:grpSpPr>
        <p:sp>
          <p:nvSpPr>
            <p:cNvPr id="14" name="object 14"/>
            <p:cNvSpPr/>
            <p:nvPr/>
          </p:nvSpPr>
          <p:spPr>
            <a:xfrm>
              <a:off x="2123440" y="3501389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1511300" y="0"/>
                  </a:moveTo>
                  <a:lnTo>
                    <a:pt x="0" y="0"/>
                  </a:lnTo>
                  <a:lnTo>
                    <a:pt x="0" y="863600"/>
                  </a:lnTo>
                  <a:lnTo>
                    <a:pt x="1511300" y="86360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23440" y="3501389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755650" y="863600"/>
                  </a:moveTo>
                  <a:lnTo>
                    <a:pt x="0" y="863600"/>
                  </a:lnTo>
                  <a:lnTo>
                    <a:pt x="0" y="0"/>
                  </a:lnTo>
                  <a:lnTo>
                    <a:pt x="1511300" y="0"/>
                  </a:lnTo>
                  <a:lnTo>
                    <a:pt x="1511300" y="863600"/>
                  </a:lnTo>
                  <a:lnTo>
                    <a:pt x="755650" y="86360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123439" y="3501390"/>
            <a:ext cx="1511300" cy="86360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90170" marR="563880">
              <a:lnSpc>
                <a:spcPct val="100000"/>
              </a:lnSpc>
              <a:spcBef>
                <a:spcPts val="160"/>
              </a:spcBef>
            </a:pP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 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Data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110422" y="2336482"/>
            <a:ext cx="1537335" cy="889635"/>
            <a:chOff x="2110422" y="2336482"/>
            <a:chExt cx="1537335" cy="889635"/>
          </a:xfrm>
        </p:grpSpPr>
        <p:sp>
          <p:nvSpPr>
            <p:cNvPr id="18" name="object 18"/>
            <p:cNvSpPr/>
            <p:nvPr/>
          </p:nvSpPr>
          <p:spPr>
            <a:xfrm>
              <a:off x="2123440" y="2349500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1511300" y="0"/>
                  </a:moveTo>
                  <a:lnTo>
                    <a:pt x="0" y="0"/>
                  </a:lnTo>
                  <a:lnTo>
                    <a:pt x="0" y="863600"/>
                  </a:lnTo>
                  <a:lnTo>
                    <a:pt x="1511300" y="86360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23440" y="2349500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755650" y="863600"/>
                  </a:moveTo>
                  <a:lnTo>
                    <a:pt x="0" y="863600"/>
                  </a:lnTo>
                  <a:lnTo>
                    <a:pt x="0" y="0"/>
                  </a:lnTo>
                  <a:lnTo>
                    <a:pt x="1511300" y="0"/>
                  </a:lnTo>
                  <a:lnTo>
                    <a:pt x="1511300" y="863600"/>
                  </a:lnTo>
                  <a:lnTo>
                    <a:pt x="755650" y="86360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123439" y="2349500"/>
            <a:ext cx="1511300" cy="86360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90170" marR="563880" algn="just">
              <a:lnSpc>
                <a:spcPct val="100000"/>
              </a:lnSpc>
              <a:spcBef>
                <a:spcPts val="160"/>
              </a:spcBef>
            </a:pP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  </a:t>
            </a: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Ad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</a:t>
            </a:r>
            <a:r>
              <a:rPr sz="1800" spc="-195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spc="-215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1800" spc="-155" dirty="0">
                <a:solidFill>
                  <a:srgbClr val="FFFFFF"/>
                </a:solidFill>
                <a:latin typeface="Arial Black"/>
                <a:cs typeface="Arial Black"/>
              </a:rPr>
              <a:t>ss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670242" y="2623502"/>
            <a:ext cx="1177925" cy="1177925"/>
            <a:chOff x="670242" y="2623502"/>
            <a:chExt cx="1177925" cy="1177925"/>
          </a:xfrm>
        </p:grpSpPr>
        <p:sp>
          <p:nvSpPr>
            <p:cNvPr id="22" name="object 22"/>
            <p:cNvSpPr/>
            <p:nvPr/>
          </p:nvSpPr>
          <p:spPr>
            <a:xfrm>
              <a:off x="683260" y="2636519"/>
              <a:ext cx="1151890" cy="1151890"/>
            </a:xfrm>
            <a:custGeom>
              <a:avLst/>
              <a:gdLst/>
              <a:ahLst/>
              <a:cxnLst/>
              <a:rect l="l" t="t" r="r" b="b"/>
              <a:pathLst>
                <a:path w="1151889" h="1151889">
                  <a:moveTo>
                    <a:pt x="1151890" y="0"/>
                  </a:moveTo>
                  <a:lnTo>
                    <a:pt x="0" y="0"/>
                  </a:lnTo>
                  <a:lnTo>
                    <a:pt x="0" y="1151889"/>
                  </a:lnTo>
                  <a:lnTo>
                    <a:pt x="1151890" y="1151889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83260" y="2636519"/>
              <a:ext cx="1151890" cy="1151890"/>
            </a:xfrm>
            <a:custGeom>
              <a:avLst/>
              <a:gdLst/>
              <a:ahLst/>
              <a:cxnLst/>
              <a:rect l="l" t="t" r="r" b="b"/>
              <a:pathLst>
                <a:path w="1151889" h="1151889">
                  <a:moveTo>
                    <a:pt x="576580" y="1151889"/>
                  </a:moveTo>
                  <a:lnTo>
                    <a:pt x="0" y="1151889"/>
                  </a:lnTo>
                  <a:lnTo>
                    <a:pt x="0" y="0"/>
                  </a:lnTo>
                  <a:lnTo>
                    <a:pt x="1151890" y="0"/>
                  </a:lnTo>
                  <a:lnTo>
                    <a:pt x="1151890" y="1151889"/>
                  </a:lnTo>
                  <a:lnTo>
                    <a:pt x="576580" y="1151889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683259" y="2636520"/>
            <a:ext cx="1151890" cy="112776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imes New Roman"/>
              <a:cs typeface="Times New Roman"/>
            </a:endParaRPr>
          </a:p>
          <a:p>
            <a:pPr marL="93980" marR="86360" indent="195580">
              <a:lnSpc>
                <a:spcPct val="100000"/>
              </a:lnSpc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Other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isters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221739" y="2120582"/>
            <a:ext cx="6026785" cy="2859405"/>
            <a:chOff x="1221739" y="2120582"/>
            <a:chExt cx="6026785" cy="2859405"/>
          </a:xfrm>
        </p:grpSpPr>
        <p:sp>
          <p:nvSpPr>
            <p:cNvPr id="26" name="object 26"/>
            <p:cNvSpPr/>
            <p:nvPr/>
          </p:nvSpPr>
          <p:spPr>
            <a:xfrm>
              <a:off x="1259839" y="2781300"/>
              <a:ext cx="863600" cy="2160270"/>
            </a:xfrm>
            <a:custGeom>
              <a:avLst/>
              <a:gdLst/>
              <a:ahLst/>
              <a:cxnLst/>
              <a:rect l="l" t="t" r="r" b="b"/>
              <a:pathLst>
                <a:path w="863600" h="2160270">
                  <a:moveTo>
                    <a:pt x="359409" y="2160270"/>
                  </a:moveTo>
                  <a:lnTo>
                    <a:pt x="791210" y="2160270"/>
                  </a:lnTo>
                </a:path>
                <a:path w="863600" h="2160270">
                  <a:moveTo>
                    <a:pt x="575310" y="863600"/>
                  </a:moveTo>
                  <a:lnTo>
                    <a:pt x="863599" y="863600"/>
                  </a:lnTo>
                </a:path>
                <a:path w="863600" h="2160270">
                  <a:moveTo>
                    <a:pt x="575310" y="0"/>
                  </a:moveTo>
                  <a:lnTo>
                    <a:pt x="863599" y="0"/>
                  </a:lnTo>
                </a:path>
                <a:path w="863600" h="2160270">
                  <a:moveTo>
                    <a:pt x="0" y="1008380"/>
                  </a:moveTo>
                  <a:lnTo>
                    <a:pt x="0" y="1944370"/>
                  </a:lnTo>
                </a:path>
              </a:pathLst>
            </a:custGeom>
            <a:ln w="76194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5599" y="21336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35599" y="21336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35599" y="23495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435599" y="23495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35599" y="25654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435599" y="25654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35599" y="27813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435599" y="27813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634739" y="2705284"/>
              <a:ext cx="1800860" cy="152400"/>
            </a:xfrm>
            <a:custGeom>
              <a:avLst/>
              <a:gdLst/>
              <a:ahLst/>
              <a:cxnLst/>
              <a:rect l="l" t="t" r="r" b="b"/>
              <a:pathLst>
                <a:path w="1800860" h="152400">
                  <a:moveTo>
                    <a:pt x="0" y="152030"/>
                  </a:moveTo>
                  <a:lnTo>
                    <a:pt x="1800860" y="152030"/>
                  </a:lnTo>
                  <a:lnTo>
                    <a:pt x="1800860" y="0"/>
                  </a:lnTo>
                  <a:lnTo>
                    <a:pt x="0" y="0"/>
                  </a:lnTo>
                  <a:lnTo>
                    <a:pt x="0" y="152030"/>
                  </a:lnTo>
                  <a:close/>
                </a:path>
              </a:pathLst>
            </a:custGeom>
            <a:solidFill>
              <a:srgbClr val="054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435599" y="32131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435599" y="32131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435599" y="34290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435599" y="34290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435599" y="36449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435599" y="36449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435599" y="38608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35599" y="38608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435599" y="40767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435599" y="40767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634739" y="3789680"/>
              <a:ext cx="1800860" cy="0"/>
            </a:xfrm>
            <a:custGeom>
              <a:avLst/>
              <a:gdLst/>
              <a:ahLst/>
              <a:cxnLst/>
              <a:rect l="l" t="t" r="r" b="b"/>
              <a:pathLst>
                <a:path w="1800860">
                  <a:moveTo>
                    <a:pt x="0" y="0"/>
                  </a:moveTo>
                  <a:lnTo>
                    <a:pt x="1800860" y="0"/>
                  </a:lnTo>
                </a:path>
              </a:pathLst>
            </a:custGeom>
            <a:ln w="101353">
              <a:solidFill>
                <a:srgbClr val="376F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563619" y="4184650"/>
              <a:ext cx="1871980" cy="756920"/>
            </a:xfrm>
            <a:custGeom>
              <a:avLst/>
              <a:gdLst/>
              <a:ahLst/>
              <a:cxnLst/>
              <a:rect l="l" t="t" r="r" b="b"/>
              <a:pathLst>
                <a:path w="1871979" h="756920">
                  <a:moveTo>
                    <a:pt x="0" y="756919"/>
                  </a:moveTo>
                  <a:lnTo>
                    <a:pt x="935989" y="756919"/>
                  </a:lnTo>
                  <a:lnTo>
                    <a:pt x="935989" y="0"/>
                  </a:lnTo>
                  <a:lnTo>
                    <a:pt x="1871979" y="0"/>
                  </a:lnTo>
                </a:path>
              </a:pathLst>
            </a:custGeom>
            <a:ln w="50676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1696720" y="1733550"/>
            <a:ext cx="1052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5" dirty="0">
                <a:solidFill>
                  <a:srgbClr val="FFFFFF"/>
                </a:solidFill>
                <a:latin typeface="Arial Black"/>
                <a:cs typeface="Arial Black"/>
              </a:rPr>
              <a:t>Pr</a:t>
            </a:r>
            <a:r>
              <a:rPr sz="1800" spc="-200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cessor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668009" y="1733550"/>
            <a:ext cx="1408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Main</a:t>
            </a:r>
            <a:r>
              <a:rPr sz="1800" spc="-1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409180" y="1733550"/>
            <a:ext cx="906780" cy="259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">
              <a:lnSpc>
                <a:spcPct val="100000"/>
              </a:lnSpc>
              <a:spcBef>
                <a:spcPts val="100"/>
              </a:spcBef>
            </a:pP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Address</a:t>
            </a:r>
            <a:endParaRPr sz="18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00001001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00001000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00000111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00000110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05"/>
              </a:lnSpc>
              <a:spcBef>
                <a:spcPts val="190"/>
              </a:spcBef>
            </a:pPr>
            <a:r>
              <a:rPr sz="1400" b="1" spc="-5" dirty="0">
                <a:solidFill>
                  <a:srgbClr val="7BC961"/>
                </a:solidFill>
                <a:latin typeface="Courier New"/>
                <a:cs typeface="Courier New"/>
              </a:rPr>
              <a:t>00000101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05"/>
              </a:lnSpc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00000100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00000011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00000010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00000000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963670" y="2382520"/>
            <a:ext cx="1318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Address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793716" y="3390900"/>
            <a:ext cx="1629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775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Data</a:t>
            </a:r>
            <a:r>
              <a:rPr sz="1800" spc="-12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924300" y="4975859"/>
            <a:ext cx="1216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Control</a:t>
            </a:r>
            <a:r>
              <a:rPr sz="1800" spc="-19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44830" y="5839459"/>
            <a:ext cx="786638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30835" algn="l"/>
              </a:tabLst>
            </a:pPr>
            <a:r>
              <a:rPr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+mj-cs"/>
              </a:rPr>
              <a:t>4.	The contents of the memory location are released, sent along the data bus  and into the MDR</a:t>
            </a:r>
          </a:p>
        </p:txBody>
      </p:sp>
      <p:grpSp>
        <p:nvGrpSpPr>
          <p:cNvPr id="55" name="object 55"/>
          <p:cNvGrpSpPr/>
          <p:nvPr/>
        </p:nvGrpSpPr>
        <p:grpSpPr>
          <a:xfrm>
            <a:off x="3194050" y="2279650"/>
            <a:ext cx="4041140" cy="939800"/>
            <a:chOff x="3194050" y="2279650"/>
            <a:chExt cx="4041140" cy="939800"/>
          </a:xfrm>
        </p:grpSpPr>
        <p:sp>
          <p:nvSpPr>
            <p:cNvPr id="56" name="object 56"/>
            <p:cNvSpPr/>
            <p:nvPr/>
          </p:nvSpPr>
          <p:spPr>
            <a:xfrm>
              <a:off x="3194050" y="2279650"/>
              <a:ext cx="372110" cy="939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435600" y="29972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58A9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5435600" y="2997200"/>
            <a:ext cx="1799589" cy="215900"/>
          </a:xfrm>
          <a:prstGeom prst="rect">
            <a:avLst/>
          </a:prstGeom>
          <a:ln w="25518">
            <a:solidFill>
              <a:srgbClr val="073662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473709">
              <a:lnSpc>
                <a:spcPct val="100000"/>
              </a:lnSpc>
              <a:spcBef>
                <a:spcPts val="10"/>
              </a:spcBef>
            </a:pPr>
            <a:r>
              <a:rPr sz="1400" b="1" spc="-5" dirty="0">
                <a:solidFill>
                  <a:srgbClr val="FFFFFF"/>
                </a:solidFill>
                <a:latin typeface="Courier New"/>
                <a:cs typeface="Courier New"/>
              </a:rPr>
              <a:t>11110011</a:t>
            </a:r>
            <a:endParaRPr sz="1400">
              <a:latin typeface="Courier New"/>
              <a:cs typeface="Courier New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3206750" y="3431540"/>
            <a:ext cx="1604010" cy="938530"/>
            <a:chOff x="3206750" y="3431540"/>
            <a:chExt cx="1604010" cy="938530"/>
          </a:xfrm>
        </p:grpSpPr>
        <p:sp>
          <p:nvSpPr>
            <p:cNvPr id="60" name="object 60"/>
            <p:cNvSpPr/>
            <p:nvPr/>
          </p:nvSpPr>
          <p:spPr>
            <a:xfrm>
              <a:off x="3206750" y="3431540"/>
              <a:ext cx="364489" cy="93853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291330" y="3822700"/>
              <a:ext cx="519429" cy="37083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930" y="864870"/>
            <a:ext cx="515048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Memory </a:t>
            </a:r>
            <a:r>
              <a:rPr spc="-355" dirty="0"/>
              <a:t>Read</a:t>
            </a:r>
            <a:r>
              <a:rPr spc="-380" dirty="0"/>
              <a:t> </a:t>
            </a:r>
            <a:r>
              <a:rPr spc="-125" dirty="0"/>
              <a:t>Operation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25462" y="2190432"/>
            <a:ext cx="3268345" cy="3197225"/>
            <a:chOff x="525462" y="2190432"/>
            <a:chExt cx="3268345" cy="3197225"/>
          </a:xfrm>
        </p:grpSpPr>
        <p:sp>
          <p:nvSpPr>
            <p:cNvPr id="4" name="object 4"/>
            <p:cNvSpPr/>
            <p:nvPr/>
          </p:nvSpPr>
          <p:spPr>
            <a:xfrm>
              <a:off x="539750" y="2204720"/>
              <a:ext cx="3239770" cy="3168650"/>
            </a:xfrm>
            <a:custGeom>
              <a:avLst/>
              <a:gdLst/>
              <a:ahLst/>
              <a:cxnLst/>
              <a:rect l="l" t="t" r="r" b="b"/>
              <a:pathLst>
                <a:path w="3239770" h="3168650">
                  <a:moveTo>
                    <a:pt x="3239770" y="0"/>
                  </a:moveTo>
                  <a:lnTo>
                    <a:pt x="0" y="0"/>
                  </a:lnTo>
                  <a:lnTo>
                    <a:pt x="0" y="3168649"/>
                  </a:lnTo>
                  <a:lnTo>
                    <a:pt x="3239770" y="3168649"/>
                  </a:lnTo>
                  <a:close/>
                </a:path>
              </a:pathLst>
            </a:custGeom>
            <a:solidFill>
              <a:srgbClr val="CAE9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9750" y="2204720"/>
              <a:ext cx="3239770" cy="3168650"/>
            </a:xfrm>
            <a:custGeom>
              <a:avLst/>
              <a:gdLst/>
              <a:ahLst/>
              <a:cxnLst/>
              <a:rect l="l" t="t" r="r" b="b"/>
              <a:pathLst>
                <a:path w="3239770" h="3168650">
                  <a:moveTo>
                    <a:pt x="1620520" y="3168649"/>
                  </a:moveTo>
                  <a:lnTo>
                    <a:pt x="0" y="3168649"/>
                  </a:lnTo>
                  <a:lnTo>
                    <a:pt x="0" y="0"/>
                  </a:lnTo>
                  <a:lnTo>
                    <a:pt x="3239770" y="0"/>
                  </a:lnTo>
                  <a:lnTo>
                    <a:pt x="3239770" y="3168649"/>
                  </a:lnTo>
                  <a:lnTo>
                    <a:pt x="1620520" y="3168649"/>
                  </a:lnTo>
                  <a:close/>
                </a:path>
              </a:pathLst>
            </a:custGeom>
            <a:ln w="28393">
              <a:solidFill>
                <a:srgbClr val="53632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4379" y="4725670"/>
              <a:ext cx="863600" cy="504190"/>
            </a:xfrm>
            <a:custGeom>
              <a:avLst/>
              <a:gdLst/>
              <a:ahLst/>
              <a:cxnLst/>
              <a:rect l="l" t="t" r="r" b="b"/>
              <a:pathLst>
                <a:path w="863600" h="504189">
                  <a:moveTo>
                    <a:pt x="863600" y="0"/>
                  </a:moveTo>
                  <a:lnTo>
                    <a:pt x="0" y="0"/>
                  </a:lnTo>
                  <a:lnTo>
                    <a:pt x="0" y="504189"/>
                  </a:lnTo>
                  <a:lnTo>
                    <a:pt x="863600" y="504189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4379" y="4725670"/>
              <a:ext cx="863600" cy="504190"/>
            </a:xfrm>
            <a:custGeom>
              <a:avLst/>
              <a:gdLst/>
              <a:ahLst/>
              <a:cxnLst/>
              <a:rect l="l" t="t" r="r" b="b"/>
              <a:pathLst>
                <a:path w="863600" h="504189">
                  <a:moveTo>
                    <a:pt x="433070" y="504189"/>
                  </a:moveTo>
                  <a:lnTo>
                    <a:pt x="0" y="504189"/>
                  </a:lnTo>
                  <a:lnTo>
                    <a:pt x="0" y="0"/>
                  </a:lnTo>
                  <a:lnTo>
                    <a:pt x="863600" y="0"/>
                  </a:lnTo>
                  <a:lnTo>
                    <a:pt x="863600" y="504189"/>
                  </a:lnTo>
                  <a:lnTo>
                    <a:pt x="433070" y="504189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54380" y="4725670"/>
            <a:ext cx="863600" cy="50355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210820">
              <a:lnSpc>
                <a:spcPct val="100000"/>
              </a:lnSpc>
              <a:spcBef>
                <a:spcPts val="9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ALU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038032" y="4640262"/>
            <a:ext cx="1538605" cy="601345"/>
            <a:chOff x="2038032" y="4640262"/>
            <a:chExt cx="1538605" cy="601345"/>
          </a:xfrm>
        </p:grpSpPr>
        <p:sp>
          <p:nvSpPr>
            <p:cNvPr id="10" name="object 10"/>
            <p:cNvSpPr/>
            <p:nvPr/>
          </p:nvSpPr>
          <p:spPr>
            <a:xfrm>
              <a:off x="2051050" y="4653279"/>
              <a:ext cx="1512570" cy="575310"/>
            </a:xfrm>
            <a:custGeom>
              <a:avLst/>
              <a:gdLst/>
              <a:ahLst/>
              <a:cxnLst/>
              <a:rect l="l" t="t" r="r" b="b"/>
              <a:pathLst>
                <a:path w="1512570" h="575310">
                  <a:moveTo>
                    <a:pt x="1512570" y="0"/>
                  </a:moveTo>
                  <a:lnTo>
                    <a:pt x="0" y="0"/>
                  </a:lnTo>
                  <a:lnTo>
                    <a:pt x="0" y="575310"/>
                  </a:lnTo>
                  <a:lnTo>
                    <a:pt x="1512570" y="57531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51050" y="4653279"/>
              <a:ext cx="1512570" cy="575310"/>
            </a:xfrm>
            <a:custGeom>
              <a:avLst/>
              <a:gdLst/>
              <a:ahLst/>
              <a:cxnLst/>
              <a:rect l="l" t="t" r="r" b="b"/>
              <a:pathLst>
                <a:path w="1512570" h="575310">
                  <a:moveTo>
                    <a:pt x="755650" y="575310"/>
                  </a:moveTo>
                  <a:lnTo>
                    <a:pt x="0" y="575310"/>
                  </a:lnTo>
                  <a:lnTo>
                    <a:pt x="0" y="0"/>
                  </a:lnTo>
                  <a:lnTo>
                    <a:pt x="1512570" y="0"/>
                  </a:lnTo>
                  <a:lnTo>
                    <a:pt x="1512570" y="575310"/>
                  </a:lnTo>
                  <a:lnTo>
                    <a:pt x="755650" y="57531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051050" y="4653279"/>
            <a:ext cx="1512570" cy="575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8900" marR="680720">
              <a:lnSpc>
                <a:spcPct val="100000"/>
              </a:lnSpc>
              <a:spcBef>
                <a:spcPts val="110"/>
              </a:spcBef>
            </a:pP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Co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n</a:t>
            </a:r>
            <a:r>
              <a:rPr sz="1800" spc="-295" dirty="0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sz="1800" spc="-160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spc="-254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1800" spc="-200" dirty="0">
                <a:solidFill>
                  <a:srgbClr val="FFFFFF"/>
                </a:solidFill>
                <a:latin typeface="Arial Black"/>
                <a:cs typeface="Arial Black"/>
              </a:rPr>
              <a:t>l  </a:t>
            </a:r>
            <a:r>
              <a:rPr sz="1800" spc="-229" dirty="0">
                <a:solidFill>
                  <a:srgbClr val="FFFFFF"/>
                </a:solidFill>
                <a:latin typeface="Arial Black"/>
                <a:cs typeface="Arial Black"/>
              </a:rPr>
              <a:t>Unit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110422" y="3488372"/>
            <a:ext cx="1537335" cy="889635"/>
            <a:chOff x="2110422" y="3488372"/>
            <a:chExt cx="1537335" cy="889635"/>
          </a:xfrm>
        </p:grpSpPr>
        <p:sp>
          <p:nvSpPr>
            <p:cNvPr id="14" name="object 14"/>
            <p:cNvSpPr/>
            <p:nvPr/>
          </p:nvSpPr>
          <p:spPr>
            <a:xfrm>
              <a:off x="2123440" y="3501389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1511300" y="0"/>
                  </a:moveTo>
                  <a:lnTo>
                    <a:pt x="0" y="0"/>
                  </a:lnTo>
                  <a:lnTo>
                    <a:pt x="0" y="863600"/>
                  </a:lnTo>
                  <a:lnTo>
                    <a:pt x="1511300" y="86360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23440" y="3501389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755650" y="863600"/>
                  </a:moveTo>
                  <a:lnTo>
                    <a:pt x="0" y="863600"/>
                  </a:lnTo>
                  <a:lnTo>
                    <a:pt x="0" y="0"/>
                  </a:lnTo>
                  <a:lnTo>
                    <a:pt x="1511300" y="0"/>
                  </a:lnTo>
                  <a:lnTo>
                    <a:pt x="1511300" y="863600"/>
                  </a:lnTo>
                  <a:lnTo>
                    <a:pt x="755650" y="86360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123439" y="3501390"/>
            <a:ext cx="1511300" cy="86360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90170" marR="563880">
              <a:lnSpc>
                <a:spcPct val="100000"/>
              </a:lnSpc>
              <a:spcBef>
                <a:spcPts val="160"/>
              </a:spcBef>
            </a:pP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 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Data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110422" y="2336482"/>
            <a:ext cx="1537335" cy="889635"/>
            <a:chOff x="2110422" y="2336482"/>
            <a:chExt cx="1537335" cy="889635"/>
          </a:xfrm>
        </p:grpSpPr>
        <p:sp>
          <p:nvSpPr>
            <p:cNvPr id="18" name="object 18"/>
            <p:cNvSpPr/>
            <p:nvPr/>
          </p:nvSpPr>
          <p:spPr>
            <a:xfrm>
              <a:off x="2123440" y="2349500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1511300" y="0"/>
                  </a:moveTo>
                  <a:lnTo>
                    <a:pt x="0" y="0"/>
                  </a:lnTo>
                  <a:lnTo>
                    <a:pt x="0" y="863600"/>
                  </a:lnTo>
                  <a:lnTo>
                    <a:pt x="1511300" y="86360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23440" y="2349500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755650" y="863600"/>
                  </a:moveTo>
                  <a:lnTo>
                    <a:pt x="0" y="863600"/>
                  </a:lnTo>
                  <a:lnTo>
                    <a:pt x="0" y="0"/>
                  </a:lnTo>
                  <a:lnTo>
                    <a:pt x="1511300" y="0"/>
                  </a:lnTo>
                  <a:lnTo>
                    <a:pt x="1511300" y="863600"/>
                  </a:lnTo>
                  <a:lnTo>
                    <a:pt x="755650" y="86360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123439" y="2349500"/>
            <a:ext cx="1511300" cy="86360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90170" marR="563880" algn="just">
              <a:lnSpc>
                <a:spcPct val="100000"/>
              </a:lnSpc>
              <a:spcBef>
                <a:spcPts val="160"/>
              </a:spcBef>
            </a:pP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  </a:t>
            </a: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Ad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</a:t>
            </a:r>
            <a:r>
              <a:rPr sz="1800" spc="-195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spc="-215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1800" spc="-155" dirty="0">
                <a:solidFill>
                  <a:srgbClr val="FFFFFF"/>
                </a:solidFill>
                <a:latin typeface="Arial Black"/>
                <a:cs typeface="Arial Black"/>
              </a:rPr>
              <a:t>ss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670242" y="2623502"/>
            <a:ext cx="1177925" cy="1177925"/>
            <a:chOff x="670242" y="2623502"/>
            <a:chExt cx="1177925" cy="1177925"/>
          </a:xfrm>
        </p:grpSpPr>
        <p:sp>
          <p:nvSpPr>
            <p:cNvPr id="22" name="object 22"/>
            <p:cNvSpPr/>
            <p:nvPr/>
          </p:nvSpPr>
          <p:spPr>
            <a:xfrm>
              <a:off x="683260" y="2636519"/>
              <a:ext cx="1151890" cy="1151890"/>
            </a:xfrm>
            <a:custGeom>
              <a:avLst/>
              <a:gdLst/>
              <a:ahLst/>
              <a:cxnLst/>
              <a:rect l="l" t="t" r="r" b="b"/>
              <a:pathLst>
                <a:path w="1151889" h="1151889">
                  <a:moveTo>
                    <a:pt x="1151890" y="0"/>
                  </a:moveTo>
                  <a:lnTo>
                    <a:pt x="0" y="0"/>
                  </a:lnTo>
                  <a:lnTo>
                    <a:pt x="0" y="1151889"/>
                  </a:lnTo>
                  <a:lnTo>
                    <a:pt x="1151890" y="1151889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83260" y="2636519"/>
              <a:ext cx="1151890" cy="1151890"/>
            </a:xfrm>
            <a:custGeom>
              <a:avLst/>
              <a:gdLst/>
              <a:ahLst/>
              <a:cxnLst/>
              <a:rect l="l" t="t" r="r" b="b"/>
              <a:pathLst>
                <a:path w="1151889" h="1151889">
                  <a:moveTo>
                    <a:pt x="576580" y="1151889"/>
                  </a:moveTo>
                  <a:lnTo>
                    <a:pt x="0" y="1151889"/>
                  </a:lnTo>
                  <a:lnTo>
                    <a:pt x="0" y="0"/>
                  </a:lnTo>
                  <a:lnTo>
                    <a:pt x="1151890" y="0"/>
                  </a:lnTo>
                  <a:lnTo>
                    <a:pt x="1151890" y="1151889"/>
                  </a:lnTo>
                  <a:lnTo>
                    <a:pt x="576580" y="1151889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683259" y="2636520"/>
            <a:ext cx="1151890" cy="112776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imes New Roman"/>
              <a:cs typeface="Times New Roman"/>
            </a:endParaRPr>
          </a:p>
          <a:p>
            <a:pPr marL="93980" marR="86360" indent="195580">
              <a:lnSpc>
                <a:spcPct val="100000"/>
              </a:lnSpc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Other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isters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221739" y="2120582"/>
            <a:ext cx="6026785" cy="2859405"/>
            <a:chOff x="1221739" y="2120582"/>
            <a:chExt cx="6026785" cy="2859405"/>
          </a:xfrm>
        </p:grpSpPr>
        <p:sp>
          <p:nvSpPr>
            <p:cNvPr id="26" name="object 26"/>
            <p:cNvSpPr/>
            <p:nvPr/>
          </p:nvSpPr>
          <p:spPr>
            <a:xfrm>
              <a:off x="1619249" y="4941570"/>
              <a:ext cx="431800" cy="0"/>
            </a:xfrm>
            <a:custGeom>
              <a:avLst/>
              <a:gdLst/>
              <a:ahLst/>
              <a:cxnLst/>
              <a:rect l="l" t="t" r="r" b="b"/>
              <a:pathLst>
                <a:path w="431800">
                  <a:moveTo>
                    <a:pt x="0" y="0"/>
                  </a:moveTo>
                  <a:lnTo>
                    <a:pt x="431800" y="0"/>
                  </a:lnTo>
                </a:path>
              </a:pathLst>
            </a:custGeom>
            <a:ln w="76194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835149" y="3644900"/>
              <a:ext cx="288290" cy="0"/>
            </a:xfrm>
            <a:custGeom>
              <a:avLst/>
              <a:gdLst/>
              <a:ahLst/>
              <a:cxnLst/>
              <a:rect l="l" t="t" r="r" b="b"/>
              <a:pathLst>
                <a:path w="288289">
                  <a:moveTo>
                    <a:pt x="0" y="0"/>
                  </a:moveTo>
                  <a:lnTo>
                    <a:pt x="288289" y="0"/>
                  </a:lnTo>
                </a:path>
              </a:pathLst>
            </a:custGeom>
            <a:ln w="76194">
              <a:solidFill>
                <a:srgbClr val="376F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835149" y="2781300"/>
              <a:ext cx="288290" cy="0"/>
            </a:xfrm>
            <a:custGeom>
              <a:avLst/>
              <a:gdLst/>
              <a:ahLst/>
              <a:cxnLst/>
              <a:rect l="l" t="t" r="r" b="b"/>
              <a:pathLst>
                <a:path w="288289">
                  <a:moveTo>
                    <a:pt x="0" y="0"/>
                  </a:moveTo>
                  <a:lnTo>
                    <a:pt x="288289" y="0"/>
                  </a:lnTo>
                </a:path>
              </a:pathLst>
            </a:custGeom>
            <a:ln w="76194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259839" y="3789680"/>
              <a:ext cx="0" cy="935990"/>
            </a:xfrm>
            <a:custGeom>
              <a:avLst/>
              <a:gdLst/>
              <a:ahLst/>
              <a:cxnLst/>
              <a:rect l="l" t="t" r="r" b="b"/>
              <a:pathLst>
                <a:path h="935989">
                  <a:moveTo>
                    <a:pt x="0" y="0"/>
                  </a:moveTo>
                  <a:lnTo>
                    <a:pt x="0" y="935990"/>
                  </a:lnTo>
                </a:path>
              </a:pathLst>
            </a:custGeom>
            <a:ln w="76194">
              <a:solidFill>
                <a:srgbClr val="376F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435599" y="21336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35599" y="21336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435599" y="23495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35599" y="23495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435599" y="25654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435599" y="25654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435599" y="27813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435599" y="27813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435599" y="29972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435599" y="29972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435599" y="32131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435599" y="32131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435599" y="34290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35599" y="34290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435599" y="36449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435599" y="36449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435599" y="38608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435599" y="38608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435599" y="40767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435599" y="40767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634739" y="2705284"/>
              <a:ext cx="1800860" cy="152400"/>
            </a:xfrm>
            <a:custGeom>
              <a:avLst/>
              <a:gdLst/>
              <a:ahLst/>
              <a:cxnLst/>
              <a:rect l="l" t="t" r="r" b="b"/>
              <a:pathLst>
                <a:path w="1800860" h="152400">
                  <a:moveTo>
                    <a:pt x="0" y="152030"/>
                  </a:moveTo>
                  <a:lnTo>
                    <a:pt x="1800860" y="152030"/>
                  </a:lnTo>
                  <a:lnTo>
                    <a:pt x="1800860" y="0"/>
                  </a:lnTo>
                  <a:lnTo>
                    <a:pt x="0" y="0"/>
                  </a:lnTo>
                  <a:lnTo>
                    <a:pt x="0" y="152030"/>
                  </a:lnTo>
                  <a:close/>
                </a:path>
              </a:pathLst>
            </a:custGeom>
            <a:solidFill>
              <a:srgbClr val="054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634739" y="3789680"/>
              <a:ext cx="1800860" cy="0"/>
            </a:xfrm>
            <a:custGeom>
              <a:avLst/>
              <a:gdLst/>
              <a:ahLst/>
              <a:cxnLst/>
              <a:rect l="l" t="t" r="r" b="b"/>
              <a:pathLst>
                <a:path w="1800860">
                  <a:moveTo>
                    <a:pt x="0" y="0"/>
                  </a:moveTo>
                  <a:lnTo>
                    <a:pt x="1800860" y="0"/>
                  </a:lnTo>
                </a:path>
              </a:pathLst>
            </a:custGeom>
            <a:ln w="101353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563619" y="4184650"/>
              <a:ext cx="1871980" cy="756920"/>
            </a:xfrm>
            <a:custGeom>
              <a:avLst/>
              <a:gdLst/>
              <a:ahLst/>
              <a:cxnLst/>
              <a:rect l="l" t="t" r="r" b="b"/>
              <a:pathLst>
                <a:path w="1871979" h="756920">
                  <a:moveTo>
                    <a:pt x="0" y="756919"/>
                  </a:moveTo>
                  <a:lnTo>
                    <a:pt x="935989" y="756919"/>
                  </a:lnTo>
                  <a:lnTo>
                    <a:pt x="935989" y="0"/>
                  </a:lnTo>
                  <a:lnTo>
                    <a:pt x="1871979" y="0"/>
                  </a:lnTo>
                </a:path>
              </a:pathLst>
            </a:custGeom>
            <a:ln w="50676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1696720" y="1733550"/>
            <a:ext cx="1052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5" dirty="0">
                <a:solidFill>
                  <a:srgbClr val="FFFFFF"/>
                </a:solidFill>
                <a:latin typeface="Arial Black"/>
                <a:cs typeface="Arial Black"/>
              </a:rPr>
              <a:t>Pr</a:t>
            </a:r>
            <a:r>
              <a:rPr sz="1800" spc="-200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cessor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668009" y="1733550"/>
            <a:ext cx="1408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Main</a:t>
            </a:r>
            <a:r>
              <a:rPr sz="1800" spc="-1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409180" y="1733550"/>
            <a:ext cx="906780" cy="259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">
              <a:lnSpc>
                <a:spcPct val="100000"/>
              </a:lnSpc>
              <a:spcBef>
                <a:spcPts val="100"/>
              </a:spcBef>
            </a:pP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Address</a:t>
            </a:r>
            <a:endParaRPr sz="18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00001001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00001000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00000111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00000110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05"/>
              </a:lnSpc>
              <a:spcBef>
                <a:spcPts val="19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05"/>
              </a:lnSpc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00000100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00000011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00000010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00000000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963670" y="2382520"/>
            <a:ext cx="1318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Address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793716" y="3390900"/>
            <a:ext cx="1629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775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Data</a:t>
            </a:r>
            <a:r>
              <a:rPr sz="1800" spc="-12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924300" y="4975859"/>
            <a:ext cx="1216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Control</a:t>
            </a:r>
            <a:r>
              <a:rPr sz="1800" spc="-19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44830" y="5839459"/>
            <a:ext cx="623697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0835" algn="l"/>
              </a:tabLst>
            </a:pPr>
            <a:r>
              <a:rPr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+mj-cs"/>
              </a:rPr>
              <a:t>5.	The data is then decoded and executed</a:t>
            </a:r>
          </a:p>
        </p:txBody>
      </p:sp>
      <p:grpSp>
        <p:nvGrpSpPr>
          <p:cNvPr id="60" name="object 60"/>
          <p:cNvGrpSpPr/>
          <p:nvPr/>
        </p:nvGrpSpPr>
        <p:grpSpPr>
          <a:xfrm>
            <a:off x="3194050" y="2279650"/>
            <a:ext cx="377190" cy="2090420"/>
            <a:chOff x="3194050" y="2279650"/>
            <a:chExt cx="377190" cy="2090420"/>
          </a:xfrm>
        </p:grpSpPr>
        <p:sp>
          <p:nvSpPr>
            <p:cNvPr id="61" name="object 61"/>
            <p:cNvSpPr/>
            <p:nvPr/>
          </p:nvSpPr>
          <p:spPr>
            <a:xfrm>
              <a:off x="3194050" y="2279650"/>
              <a:ext cx="372110" cy="939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206750" y="3431539"/>
              <a:ext cx="364489" cy="93853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930" y="864870"/>
            <a:ext cx="52812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Memory </a:t>
            </a:r>
            <a:r>
              <a:rPr spc="-35" dirty="0"/>
              <a:t>Write</a:t>
            </a:r>
            <a:r>
              <a:rPr spc="-375" dirty="0"/>
              <a:t> </a:t>
            </a:r>
            <a:r>
              <a:rPr spc="-125" dirty="0"/>
              <a:t>Operation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25462" y="2190432"/>
            <a:ext cx="3268345" cy="3197225"/>
            <a:chOff x="525462" y="2190432"/>
            <a:chExt cx="3268345" cy="3197225"/>
          </a:xfrm>
        </p:grpSpPr>
        <p:sp>
          <p:nvSpPr>
            <p:cNvPr id="4" name="object 4"/>
            <p:cNvSpPr/>
            <p:nvPr/>
          </p:nvSpPr>
          <p:spPr>
            <a:xfrm>
              <a:off x="539750" y="2204720"/>
              <a:ext cx="3239770" cy="3168650"/>
            </a:xfrm>
            <a:custGeom>
              <a:avLst/>
              <a:gdLst/>
              <a:ahLst/>
              <a:cxnLst/>
              <a:rect l="l" t="t" r="r" b="b"/>
              <a:pathLst>
                <a:path w="3239770" h="3168650">
                  <a:moveTo>
                    <a:pt x="3239770" y="0"/>
                  </a:moveTo>
                  <a:lnTo>
                    <a:pt x="0" y="0"/>
                  </a:lnTo>
                  <a:lnTo>
                    <a:pt x="0" y="3168649"/>
                  </a:lnTo>
                  <a:lnTo>
                    <a:pt x="3239770" y="3168649"/>
                  </a:lnTo>
                  <a:close/>
                </a:path>
              </a:pathLst>
            </a:custGeom>
            <a:solidFill>
              <a:srgbClr val="CAE9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9750" y="2204720"/>
              <a:ext cx="3239770" cy="3168650"/>
            </a:xfrm>
            <a:custGeom>
              <a:avLst/>
              <a:gdLst/>
              <a:ahLst/>
              <a:cxnLst/>
              <a:rect l="l" t="t" r="r" b="b"/>
              <a:pathLst>
                <a:path w="3239770" h="3168650">
                  <a:moveTo>
                    <a:pt x="1620520" y="3168649"/>
                  </a:moveTo>
                  <a:lnTo>
                    <a:pt x="0" y="3168649"/>
                  </a:lnTo>
                  <a:lnTo>
                    <a:pt x="0" y="0"/>
                  </a:lnTo>
                  <a:lnTo>
                    <a:pt x="3239770" y="0"/>
                  </a:lnTo>
                  <a:lnTo>
                    <a:pt x="3239770" y="3168649"/>
                  </a:lnTo>
                  <a:lnTo>
                    <a:pt x="1620520" y="3168649"/>
                  </a:lnTo>
                  <a:close/>
                </a:path>
              </a:pathLst>
            </a:custGeom>
            <a:ln w="28393">
              <a:solidFill>
                <a:srgbClr val="53632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4379" y="4725670"/>
              <a:ext cx="863600" cy="504190"/>
            </a:xfrm>
            <a:custGeom>
              <a:avLst/>
              <a:gdLst/>
              <a:ahLst/>
              <a:cxnLst/>
              <a:rect l="l" t="t" r="r" b="b"/>
              <a:pathLst>
                <a:path w="863600" h="504189">
                  <a:moveTo>
                    <a:pt x="863600" y="0"/>
                  </a:moveTo>
                  <a:lnTo>
                    <a:pt x="0" y="0"/>
                  </a:lnTo>
                  <a:lnTo>
                    <a:pt x="0" y="504189"/>
                  </a:lnTo>
                  <a:lnTo>
                    <a:pt x="863600" y="504189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4379" y="4725670"/>
              <a:ext cx="863600" cy="504190"/>
            </a:xfrm>
            <a:custGeom>
              <a:avLst/>
              <a:gdLst/>
              <a:ahLst/>
              <a:cxnLst/>
              <a:rect l="l" t="t" r="r" b="b"/>
              <a:pathLst>
                <a:path w="863600" h="504189">
                  <a:moveTo>
                    <a:pt x="433070" y="504189"/>
                  </a:moveTo>
                  <a:lnTo>
                    <a:pt x="0" y="504189"/>
                  </a:lnTo>
                  <a:lnTo>
                    <a:pt x="0" y="0"/>
                  </a:lnTo>
                  <a:lnTo>
                    <a:pt x="863600" y="0"/>
                  </a:lnTo>
                  <a:lnTo>
                    <a:pt x="863600" y="504189"/>
                  </a:lnTo>
                  <a:lnTo>
                    <a:pt x="433070" y="504189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54380" y="4725670"/>
            <a:ext cx="863600" cy="50355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210820">
              <a:lnSpc>
                <a:spcPct val="100000"/>
              </a:lnSpc>
              <a:spcBef>
                <a:spcPts val="9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ALU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038032" y="4640262"/>
            <a:ext cx="1538605" cy="601345"/>
            <a:chOff x="2038032" y="4640262"/>
            <a:chExt cx="1538605" cy="601345"/>
          </a:xfrm>
        </p:grpSpPr>
        <p:sp>
          <p:nvSpPr>
            <p:cNvPr id="10" name="object 10"/>
            <p:cNvSpPr/>
            <p:nvPr/>
          </p:nvSpPr>
          <p:spPr>
            <a:xfrm>
              <a:off x="2051050" y="4653279"/>
              <a:ext cx="1512570" cy="575310"/>
            </a:xfrm>
            <a:custGeom>
              <a:avLst/>
              <a:gdLst/>
              <a:ahLst/>
              <a:cxnLst/>
              <a:rect l="l" t="t" r="r" b="b"/>
              <a:pathLst>
                <a:path w="1512570" h="575310">
                  <a:moveTo>
                    <a:pt x="1512570" y="0"/>
                  </a:moveTo>
                  <a:lnTo>
                    <a:pt x="0" y="0"/>
                  </a:lnTo>
                  <a:lnTo>
                    <a:pt x="0" y="575310"/>
                  </a:lnTo>
                  <a:lnTo>
                    <a:pt x="1512570" y="57531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51050" y="4653279"/>
              <a:ext cx="1512570" cy="575310"/>
            </a:xfrm>
            <a:custGeom>
              <a:avLst/>
              <a:gdLst/>
              <a:ahLst/>
              <a:cxnLst/>
              <a:rect l="l" t="t" r="r" b="b"/>
              <a:pathLst>
                <a:path w="1512570" h="575310">
                  <a:moveTo>
                    <a:pt x="755650" y="575310"/>
                  </a:moveTo>
                  <a:lnTo>
                    <a:pt x="0" y="575310"/>
                  </a:lnTo>
                  <a:lnTo>
                    <a:pt x="0" y="0"/>
                  </a:lnTo>
                  <a:lnTo>
                    <a:pt x="1512570" y="0"/>
                  </a:lnTo>
                  <a:lnTo>
                    <a:pt x="1512570" y="575310"/>
                  </a:lnTo>
                  <a:lnTo>
                    <a:pt x="755650" y="57531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051050" y="4653279"/>
            <a:ext cx="1512570" cy="575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8900" marR="680720">
              <a:lnSpc>
                <a:spcPct val="100000"/>
              </a:lnSpc>
              <a:spcBef>
                <a:spcPts val="110"/>
              </a:spcBef>
            </a:pP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Co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n</a:t>
            </a:r>
            <a:r>
              <a:rPr sz="1800" spc="-295" dirty="0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sz="1800" spc="-160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spc="-254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1800" spc="-200" dirty="0">
                <a:solidFill>
                  <a:srgbClr val="FFFFFF"/>
                </a:solidFill>
                <a:latin typeface="Arial Black"/>
                <a:cs typeface="Arial Black"/>
              </a:rPr>
              <a:t>l  </a:t>
            </a:r>
            <a:r>
              <a:rPr sz="1800" spc="-229" dirty="0">
                <a:solidFill>
                  <a:srgbClr val="FFFFFF"/>
                </a:solidFill>
                <a:latin typeface="Arial Black"/>
                <a:cs typeface="Arial Black"/>
              </a:rPr>
              <a:t>Unit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110422" y="3488372"/>
            <a:ext cx="1537335" cy="889635"/>
            <a:chOff x="2110422" y="3488372"/>
            <a:chExt cx="1537335" cy="889635"/>
          </a:xfrm>
        </p:grpSpPr>
        <p:sp>
          <p:nvSpPr>
            <p:cNvPr id="14" name="object 14"/>
            <p:cNvSpPr/>
            <p:nvPr/>
          </p:nvSpPr>
          <p:spPr>
            <a:xfrm>
              <a:off x="2123440" y="3501389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1511300" y="0"/>
                  </a:moveTo>
                  <a:lnTo>
                    <a:pt x="0" y="0"/>
                  </a:lnTo>
                  <a:lnTo>
                    <a:pt x="0" y="863600"/>
                  </a:lnTo>
                  <a:lnTo>
                    <a:pt x="1511300" y="86360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23440" y="3501389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755650" y="863600"/>
                  </a:moveTo>
                  <a:lnTo>
                    <a:pt x="0" y="863600"/>
                  </a:lnTo>
                  <a:lnTo>
                    <a:pt x="0" y="0"/>
                  </a:lnTo>
                  <a:lnTo>
                    <a:pt x="1511300" y="0"/>
                  </a:lnTo>
                  <a:lnTo>
                    <a:pt x="1511300" y="863600"/>
                  </a:lnTo>
                  <a:lnTo>
                    <a:pt x="755650" y="86360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123439" y="3501390"/>
            <a:ext cx="1511300" cy="86360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90170" marR="563880">
              <a:lnSpc>
                <a:spcPct val="100000"/>
              </a:lnSpc>
              <a:spcBef>
                <a:spcPts val="160"/>
              </a:spcBef>
            </a:pP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 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Data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110422" y="2336482"/>
            <a:ext cx="1537335" cy="889635"/>
            <a:chOff x="2110422" y="2336482"/>
            <a:chExt cx="1537335" cy="889635"/>
          </a:xfrm>
        </p:grpSpPr>
        <p:sp>
          <p:nvSpPr>
            <p:cNvPr id="18" name="object 18"/>
            <p:cNvSpPr/>
            <p:nvPr/>
          </p:nvSpPr>
          <p:spPr>
            <a:xfrm>
              <a:off x="2123440" y="2349500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1511300" y="0"/>
                  </a:moveTo>
                  <a:lnTo>
                    <a:pt x="0" y="0"/>
                  </a:lnTo>
                  <a:lnTo>
                    <a:pt x="0" y="863600"/>
                  </a:lnTo>
                  <a:lnTo>
                    <a:pt x="1511300" y="86360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23440" y="2349500"/>
              <a:ext cx="1511300" cy="863600"/>
            </a:xfrm>
            <a:custGeom>
              <a:avLst/>
              <a:gdLst/>
              <a:ahLst/>
              <a:cxnLst/>
              <a:rect l="l" t="t" r="r" b="b"/>
              <a:pathLst>
                <a:path w="1511300" h="863600">
                  <a:moveTo>
                    <a:pt x="755650" y="863600"/>
                  </a:moveTo>
                  <a:lnTo>
                    <a:pt x="0" y="863600"/>
                  </a:lnTo>
                  <a:lnTo>
                    <a:pt x="0" y="0"/>
                  </a:lnTo>
                  <a:lnTo>
                    <a:pt x="1511300" y="0"/>
                  </a:lnTo>
                  <a:lnTo>
                    <a:pt x="1511300" y="863600"/>
                  </a:lnTo>
                  <a:lnTo>
                    <a:pt x="755650" y="863600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123439" y="2349500"/>
            <a:ext cx="1511300" cy="86360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90170" marR="563880" algn="just">
              <a:lnSpc>
                <a:spcPct val="100000"/>
              </a:lnSpc>
              <a:spcBef>
                <a:spcPts val="160"/>
              </a:spcBef>
            </a:pP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  </a:t>
            </a: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Ad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</a:t>
            </a:r>
            <a:r>
              <a:rPr sz="1800" spc="-195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spc="-215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1800" spc="-155" dirty="0">
                <a:solidFill>
                  <a:srgbClr val="FFFFFF"/>
                </a:solidFill>
                <a:latin typeface="Arial Black"/>
                <a:cs typeface="Arial Black"/>
              </a:rPr>
              <a:t>ss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670242" y="2623502"/>
            <a:ext cx="1177925" cy="1177925"/>
            <a:chOff x="670242" y="2623502"/>
            <a:chExt cx="1177925" cy="1177925"/>
          </a:xfrm>
        </p:grpSpPr>
        <p:sp>
          <p:nvSpPr>
            <p:cNvPr id="22" name="object 22"/>
            <p:cNvSpPr/>
            <p:nvPr/>
          </p:nvSpPr>
          <p:spPr>
            <a:xfrm>
              <a:off x="683260" y="2636519"/>
              <a:ext cx="1151890" cy="1151890"/>
            </a:xfrm>
            <a:custGeom>
              <a:avLst/>
              <a:gdLst/>
              <a:ahLst/>
              <a:cxnLst/>
              <a:rect l="l" t="t" r="r" b="b"/>
              <a:pathLst>
                <a:path w="1151889" h="1151889">
                  <a:moveTo>
                    <a:pt x="1151890" y="0"/>
                  </a:moveTo>
                  <a:lnTo>
                    <a:pt x="0" y="0"/>
                  </a:lnTo>
                  <a:lnTo>
                    <a:pt x="0" y="1151889"/>
                  </a:lnTo>
                  <a:lnTo>
                    <a:pt x="1151890" y="1151889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83260" y="2636519"/>
              <a:ext cx="1151890" cy="1151890"/>
            </a:xfrm>
            <a:custGeom>
              <a:avLst/>
              <a:gdLst/>
              <a:ahLst/>
              <a:cxnLst/>
              <a:rect l="l" t="t" r="r" b="b"/>
              <a:pathLst>
                <a:path w="1151889" h="1151889">
                  <a:moveTo>
                    <a:pt x="576580" y="1151889"/>
                  </a:moveTo>
                  <a:lnTo>
                    <a:pt x="0" y="1151889"/>
                  </a:lnTo>
                  <a:lnTo>
                    <a:pt x="0" y="0"/>
                  </a:lnTo>
                  <a:lnTo>
                    <a:pt x="1151890" y="0"/>
                  </a:lnTo>
                  <a:lnTo>
                    <a:pt x="1151890" y="1151889"/>
                  </a:lnTo>
                  <a:lnTo>
                    <a:pt x="576580" y="1151889"/>
                  </a:lnTo>
                  <a:close/>
                </a:path>
              </a:pathLst>
            </a:custGeom>
            <a:ln w="25518">
              <a:solidFill>
                <a:srgbClr val="074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683259" y="2636520"/>
            <a:ext cx="1151890" cy="112776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imes New Roman"/>
              <a:cs typeface="Times New Roman"/>
            </a:endParaRPr>
          </a:p>
          <a:p>
            <a:pPr marL="93980" marR="86360" indent="195580">
              <a:lnSpc>
                <a:spcPct val="100000"/>
              </a:lnSpc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Other  </a:t>
            </a:r>
            <a:r>
              <a:rPr sz="1800" spc="-180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spc="-225" dirty="0">
                <a:solidFill>
                  <a:srgbClr val="FFFFFF"/>
                </a:solidFill>
                <a:latin typeface="Arial Black"/>
                <a:cs typeface="Arial Black"/>
              </a:rPr>
              <a:t>isters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221739" y="2120582"/>
            <a:ext cx="6026785" cy="2859405"/>
            <a:chOff x="1221739" y="2120582"/>
            <a:chExt cx="6026785" cy="2859405"/>
          </a:xfrm>
        </p:grpSpPr>
        <p:sp>
          <p:nvSpPr>
            <p:cNvPr id="26" name="object 26"/>
            <p:cNvSpPr/>
            <p:nvPr/>
          </p:nvSpPr>
          <p:spPr>
            <a:xfrm>
              <a:off x="1259839" y="2781300"/>
              <a:ext cx="863600" cy="2160270"/>
            </a:xfrm>
            <a:custGeom>
              <a:avLst/>
              <a:gdLst/>
              <a:ahLst/>
              <a:cxnLst/>
              <a:rect l="l" t="t" r="r" b="b"/>
              <a:pathLst>
                <a:path w="863600" h="2160270">
                  <a:moveTo>
                    <a:pt x="359409" y="2160270"/>
                  </a:moveTo>
                  <a:lnTo>
                    <a:pt x="791210" y="2160270"/>
                  </a:lnTo>
                </a:path>
                <a:path w="863600" h="2160270">
                  <a:moveTo>
                    <a:pt x="575310" y="863600"/>
                  </a:moveTo>
                  <a:lnTo>
                    <a:pt x="863599" y="863600"/>
                  </a:lnTo>
                </a:path>
                <a:path w="863600" h="2160270">
                  <a:moveTo>
                    <a:pt x="575310" y="0"/>
                  </a:moveTo>
                  <a:lnTo>
                    <a:pt x="863599" y="0"/>
                  </a:lnTo>
                </a:path>
                <a:path w="863600" h="2160270">
                  <a:moveTo>
                    <a:pt x="0" y="1008380"/>
                  </a:moveTo>
                  <a:lnTo>
                    <a:pt x="0" y="1944370"/>
                  </a:lnTo>
                </a:path>
              </a:pathLst>
            </a:custGeom>
            <a:ln w="76194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5599" y="21336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35599" y="21336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35599" y="23495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435599" y="23495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35599" y="25654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435599" y="25654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35599" y="27813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435599" y="27813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435599" y="29972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435599" y="29972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435599" y="32131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435599" y="32131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435599" y="34290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435599" y="34290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435599" y="36449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435599" y="36449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35599" y="38608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435599" y="38608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435599" y="40767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1799590" y="0"/>
                  </a:moveTo>
                  <a:lnTo>
                    <a:pt x="0" y="0"/>
                  </a:lnTo>
                  <a:lnTo>
                    <a:pt x="0" y="215900"/>
                  </a:lnTo>
                  <a:lnTo>
                    <a:pt x="1799590" y="215900"/>
                  </a:lnTo>
                  <a:close/>
                </a:path>
              </a:pathLst>
            </a:custGeom>
            <a:solidFill>
              <a:srgbClr val="89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435599" y="4076700"/>
              <a:ext cx="1799589" cy="215900"/>
            </a:xfrm>
            <a:custGeom>
              <a:avLst/>
              <a:gdLst/>
              <a:ahLst/>
              <a:cxnLst/>
              <a:rect l="l" t="t" r="r" b="b"/>
              <a:pathLst>
                <a:path w="1799590" h="215900">
                  <a:moveTo>
                    <a:pt x="900429" y="215900"/>
                  </a:moveTo>
                  <a:lnTo>
                    <a:pt x="0" y="215900"/>
                  </a:lnTo>
                  <a:lnTo>
                    <a:pt x="0" y="0"/>
                  </a:lnTo>
                  <a:lnTo>
                    <a:pt x="1799590" y="0"/>
                  </a:lnTo>
                  <a:lnTo>
                    <a:pt x="1799590" y="215900"/>
                  </a:lnTo>
                  <a:lnTo>
                    <a:pt x="900429" y="215900"/>
                  </a:lnTo>
                  <a:close/>
                </a:path>
              </a:pathLst>
            </a:custGeom>
            <a:ln w="25518">
              <a:solidFill>
                <a:srgbClr val="073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634739" y="2705284"/>
              <a:ext cx="1800860" cy="152400"/>
            </a:xfrm>
            <a:custGeom>
              <a:avLst/>
              <a:gdLst/>
              <a:ahLst/>
              <a:cxnLst/>
              <a:rect l="l" t="t" r="r" b="b"/>
              <a:pathLst>
                <a:path w="1800860" h="152400">
                  <a:moveTo>
                    <a:pt x="0" y="152030"/>
                  </a:moveTo>
                  <a:lnTo>
                    <a:pt x="1800860" y="152030"/>
                  </a:lnTo>
                  <a:lnTo>
                    <a:pt x="1800860" y="0"/>
                  </a:lnTo>
                  <a:lnTo>
                    <a:pt x="0" y="0"/>
                  </a:lnTo>
                  <a:lnTo>
                    <a:pt x="0" y="152030"/>
                  </a:lnTo>
                  <a:close/>
                </a:path>
              </a:pathLst>
            </a:custGeom>
            <a:solidFill>
              <a:srgbClr val="054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634739" y="3789680"/>
              <a:ext cx="1800860" cy="0"/>
            </a:xfrm>
            <a:custGeom>
              <a:avLst/>
              <a:gdLst/>
              <a:ahLst/>
              <a:cxnLst/>
              <a:rect l="l" t="t" r="r" b="b"/>
              <a:pathLst>
                <a:path w="1800860">
                  <a:moveTo>
                    <a:pt x="0" y="0"/>
                  </a:moveTo>
                  <a:lnTo>
                    <a:pt x="1800860" y="0"/>
                  </a:lnTo>
                </a:path>
              </a:pathLst>
            </a:custGeom>
            <a:ln w="101353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563619" y="4184650"/>
              <a:ext cx="1871980" cy="756920"/>
            </a:xfrm>
            <a:custGeom>
              <a:avLst/>
              <a:gdLst/>
              <a:ahLst/>
              <a:cxnLst/>
              <a:rect l="l" t="t" r="r" b="b"/>
              <a:pathLst>
                <a:path w="1871979" h="756920">
                  <a:moveTo>
                    <a:pt x="0" y="756919"/>
                  </a:moveTo>
                  <a:lnTo>
                    <a:pt x="935989" y="756919"/>
                  </a:lnTo>
                  <a:lnTo>
                    <a:pt x="935989" y="0"/>
                  </a:lnTo>
                  <a:lnTo>
                    <a:pt x="1871979" y="0"/>
                  </a:lnTo>
                </a:path>
              </a:pathLst>
            </a:custGeom>
            <a:ln w="50676">
              <a:solidFill>
                <a:srgbClr val="054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1696720" y="1733550"/>
            <a:ext cx="1052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5" dirty="0">
                <a:solidFill>
                  <a:srgbClr val="FFFFFF"/>
                </a:solidFill>
                <a:latin typeface="Arial Black"/>
                <a:cs typeface="Arial Black"/>
              </a:rPr>
              <a:t>Pr</a:t>
            </a:r>
            <a:r>
              <a:rPr sz="1800" spc="-200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1800" spc="-300" dirty="0">
                <a:solidFill>
                  <a:srgbClr val="FFFFFF"/>
                </a:solidFill>
                <a:latin typeface="Arial Black"/>
                <a:cs typeface="Arial Black"/>
              </a:rPr>
              <a:t>c</a:t>
            </a:r>
            <a:r>
              <a:rPr sz="1800" spc="-215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1800" spc="-200" dirty="0">
                <a:solidFill>
                  <a:srgbClr val="FFFFFF"/>
                </a:solidFill>
                <a:latin typeface="Arial Black"/>
                <a:cs typeface="Arial Black"/>
              </a:rPr>
              <a:t>ssor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668009" y="1733550"/>
            <a:ext cx="1408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Main</a:t>
            </a:r>
            <a:r>
              <a:rPr sz="1800" spc="-1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20" dirty="0">
                <a:solidFill>
                  <a:srgbClr val="FFFFFF"/>
                </a:solidFill>
                <a:latin typeface="Arial Black"/>
                <a:cs typeface="Arial Black"/>
              </a:rPr>
              <a:t>Memory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409180" y="1733550"/>
            <a:ext cx="906780" cy="259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">
              <a:lnSpc>
                <a:spcPct val="100000"/>
              </a:lnSpc>
              <a:spcBef>
                <a:spcPts val="100"/>
              </a:spcBef>
            </a:pP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Address</a:t>
            </a:r>
            <a:endParaRPr sz="18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00001001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00001000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00000111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00000110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05"/>
              </a:lnSpc>
              <a:spcBef>
                <a:spcPts val="19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05"/>
              </a:lnSpc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00000100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00000011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00000010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00000001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00000000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963670" y="2382520"/>
            <a:ext cx="1318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Address</a:t>
            </a:r>
            <a:r>
              <a:rPr sz="1800" spc="-17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793716" y="3390900"/>
            <a:ext cx="1629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775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Data</a:t>
            </a:r>
            <a:r>
              <a:rPr sz="1800" spc="-12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10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24300" y="4975859"/>
            <a:ext cx="1216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Control</a:t>
            </a:r>
            <a:r>
              <a:rPr sz="1800" spc="-19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204" dirty="0">
                <a:solidFill>
                  <a:srgbClr val="FFFFFF"/>
                </a:solidFill>
                <a:latin typeface="Arial Black"/>
                <a:cs typeface="Arial Black"/>
              </a:rPr>
              <a:t>Bus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44830" y="5839459"/>
            <a:ext cx="810640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30835" algn="l"/>
              </a:tabLst>
            </a:pPr>
            <a:r>
              <a:rPr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+mj-cs"/>
              </a:rPr>
              <a:t>1.	The processor sets up the address bus with the required memory address by  placing it in the MAR</a:t>
            </a:r>
          </a:p>
        </p:txBody>
      </p:sp>
      <p:sp>
        <p:nvSpPr>
          <p:cNvPr id="57" name="object 57"/>
          <p:cNvSpPr/>
          <p:nvPr/>
        </p:nvSpPr>
        <p:spPr>
          <a:xfrm>
            <a:off x="3194050" y="2279650"/>
            <a:ext cx="372110" cy="93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520</Words>
  <Application>Microsoft Office PowerPoint</Application>
  <PresentationFormat>On-screen Show (4:3)</PresentationFormat>
  <Paragraphs>294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Courier New</vt:lpstr>
      <vt:lpstr>Times New Roman</vt:lpstr>
      <vt:lpstr>Wingdings 3</vt:lpstr>
      <vt:lpstr>Office Theme</vt:lpstr>
      <vt:lpstr>The Fetch-Decode and Execute Cycle</vt:lpstr>
      <vt:lpstr>The Fetch-Execute Cycle</vt:lpstr>
      <vt:lpstr>The Fetch-Execute Cycle</vt:lpstr>
      <vt:lpstr>Memory Read Operation</vt:lpstr>
      <vt:lpstr>Memory Read Operation</vt:lpstr>
      <vt:lpstr>Memory Read Operation</vt:lpstr>
      <vt:lpstr>Memory Read Operation</vt:lpstr>
      <vt:lpstr>Memory Read Operation</vt:lpstr>
      <vt:lpstr>Memory Write Operation</vt:lpstr>
      <vt:lpstr>Memory Write Operation</vt:lpstr>
      <vt:lpstr>Memory Write Operation</vt:lpstr>
      <vt:lpstr>Memory Write Operation</vt:lpstr>
      <vt:lpstr>Memory Write Operation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Fetch-Decode and Execute Cycle</dc:title>
  <dc:creator>Mr. Ashwin R Patani</dc:creator>
  <cp:lastModifiedBy>Mr. Ashwin R Patani</cp:lastModifiedBy>
  <cp:revision>2</cp:revision>
  <dcterms:created xsi:type="dcterms:W3CDTF">2021-01-07T04:16:12Z</dcterms:created>
  <dcterms:modified xsi:type="dcterms:W3CDTF">2021-01-07T04:25:53Z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2015-11-23T00:00:00Z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2021-01-07T00:00:00Z</vt:filetime>
  </property>
</Properties>
</file>