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6845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9644" y="245363"/>
            <a:ext cx="409194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0103" y="348741"/>
            <a:ext cx="820379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977384" y="2642616"/>
            <a:ext cx="3729227" cy="100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08909" y="3862262"/>
            <a:ext cx="2857500" cy="1663700"/>
          </a:xfrm>
          <a:custGeom>
            <a:avLst/>
            <a:gdLst/>
            <a:ahLst/>
            <a:cxnLst/>
            <a:rect l="l" t="t" r="r" b="b"/>
            <a:pathLst>
              <a:path w="2857500" h="1663700">
                <a:moveTo>
                  <a:pt x="2090471" y="0"/>
                </a:moveTo>
                <a:lnTo>
                  <a:pt x="216811" y="1182631"/>
                </a:lnTo>
                <a:lnTo>
                  <a:pt x="29445" y="1429101"/>
                </a:lnTo>
                <a:lnTo>
                  <a:pt x="0" y="1510667"/>
                </a:lnTo>
                <a:lnTo>
                  <a:pt x="112421" y="1579819"/>
                </a:lnTo>
                <a:lnTo>
                  <a:pt x="1407874" y="1510667"/>
                </a:lnTo>
                <a:lnTo>
                  <a:pt x="1790627" y="1663157"/>
                </a:lnTo>
                <a:lnTo>
                  <a:pt x="1945885" y="1634788"/>
                </a:lnTo>
                <a:lnTo>
                  <a:pt x="2857326" y="632962"/>
                </a:lnTo>
                <a:lnTo>
                  <a:pt x="2846541" y="549624"/>
                </a:lnTo>
                <a:lnTo>
                  <a:pt x="2463788" y="329747"/>
                </a:lnTo>
                <a:lnTo>
                  <a:pt x="2463788" y="152470"/>
                </a:lnTo>
                <a:lnTo>
                  <a:pt x="2090471" y="0"/>
                </a:lnTo>
                <a:close/>
              </a:path>
            </a:pathLst>
          </a:custGeom>
          <a:solidFill>
            <a:srgbClr val="A2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1363" y="1947145"/>
            <a:ext cx="2327275" cy="3293110"/>
          </a:xfrm>
          <a:custGeom>
            <a:avLst/>
            <a:gdLst/>
            <a:ahLst/>
            <a:cxnLst/>
            <a:rect l="l" t="t" r="r" b="b"/>
            <a:pathLst>
              <a:path w="2327275" h="3293110">
                <a:moveTo>
                  <a:pt x="84313" y="0"/>
                </a:moveTo>
                <a:lnTo>
                  <a:pt x="85650" y="368818"/>
                </a:lnTo>
                <a:lnTo>
                  <a:pt x="9369" y="636684"/>
                </a:lnTo>
                <a:lnTo>
                  <a:pt x="330558" y="982424"/>
                </a:lnTo>
                <a:lnTo>
                  <a:pt x="0" y="1913330"/>
                </a:lnTo>
                <a:lnTo>
                  <a:pt x="508555" y="3292804"/>
                </a:lnTo>
                <a:lnTo>
                  <a:pt x="1587252" y="3108394"/>
                </a:lnTo>
                <a:lnTo>
                  <a:pt x="2327257" y="2260826"/>
                </a:lnTo>
                <a:lnTo>
                  <a:pt x="1609945" y="266079"/>
                </a:lnTo>
                <a:lnTo>
                  <a:pt x="84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4144" y="3062541"/>
            <a:ext cx="1310640" cy="2228850"/>
          </a:xfrm>
          <a:custGeom>
            <a:avLst/>
            <a:gdLst/>
            <a:ahLst/>
            <a:cxnLst/>
            <a:rect l="l" t="t" r="r" b="b"/>
            <a:pathLst>
              <a:path w="1310639" h="2228850">
                <a:moveTo>
                  <a:pt x="594207" y="1175575"/>
                </a:moveTo>
                <a:lnTo>
                  <a:pt x="374713" y="152476"/>
                </a:lnTo>
                <a:lnTo>
                  <a:pt x="338594" y="0"/>
                </a:lnTo>
                <a:lnTo>
                  <a:pt x="66916" y="58521"/>
                </a:lnTo>
                <a:lnTo>
                  <a:pt x="100380" y="163042"/>
                </a:lnTo>
                <a:lnTo>
                  <a:pt x="594207" y="1175575"/>
                </a:lnTo>
                <a:close/>
              </a:path>
              <a:path w="1310639" h="2228850">
                <a:moveTo>
                  <a:pt x="1310144" y="2177415"/>
                </a:moveTo>
                <a:lnTo>
                  <a:pt x="651764" y="1998319"/>
                </a:lnTo>
                <a:lnTo>
                  <a:pt x="184696" y="765924"/>
                </a:lnTo>
                <a:lnTo>
                  <a:pt x="223494" y="578015"/>
                </a:lnTo>
                <a:lnTo>
                  <a:pt x="0" y="689698"/>
                </a:lnTo>
                <a:lnTo>
                  <a:pt x="594207" y="2228824"/>
                </a:lnTo>
                <a:lnTo>
                  <a:pt x="1310144" y="2177415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97306" y="1541106"/>
            <a:ext cx="1673225" cy="1856739"/>
          </a:xfrm>
          <a:custGeom>
            <a:avLst/>
            <a:gdLst/>
            <a:ahLst/>
            <a:cxnLst/>
            <a:rect l="l" t="t" r="r" b="b"/>
            <a:pathLst>
              <a:path w="1673225" h="1856739">
                <a:moveTo>
                  <a:pt x="1535049" y="877747"/>
                </a:moveTo>
                <a:lnTo>
                  <a:pt x="765505" y="546163"/>
                </a:lnTo>
                <a:lnTo>
                  <a:pt x="1367764" y="90525"/>
                </a:lnTo>
                <a:lnTo>
                  <a:pt x="1326197" y="0"/>
                </a:lnTo>
                <a:lnTo>
                  <a:pt x="17399" y="329806"/>
                </a:lnTo>
                <a:lnTo>
                  <a:pt x="0" y="402615"/>
                </a:lnTo>
                <a:lnTo>
                  <a:pt x="1259357" y="1026655"/>
                </a:lnTo>
                <a:lnTo>
                  <a:pt x="1535049" y="877747"/>
                </a:lnTo>
                <a:close/>
              </a:path>
              <a:path w="1673225" h="1856739">
                <a:moveTo>
                  <a:pt x="1672894" y="1560449"/>
                </a:moveTo>
                <a:lnTo>
                  <a:pt x="1462811" y="1537373"/>
                </a:lnTo>
                <a:lnTo>
                  <a:pt x="1253959" y="1640255"/>
                </a:lnTo>
                <a:lnTo>
                  <a:pt x="223494" y="1030224"/>
                </a:lnTo>
                <a:lnTo>
                  <a:pt x="254279" y="875969"/>
                </a:lnTo>
                <a:lnTo>
                  <a:pt x="36131" y="996569"/>
                </a:lnTo>
                <a:lnTo>
                  <a:pt x="36131" y="1081735"/>
                </a:lnTo>
                <a:lnTo>
                  <a:pt x="1259357" y="1856600"/>
                </a:lnTo>
                <a:lnTo>
                  <a:pt x="1648739" y="1700555"/>
                </a:lnTo>
                <a:lnTo>
                  <a:pt x="1672894" y="1560449"/>
                </a:lnTo>
                <a:close/>
              </a:path>
            </a:pathLst>
          </a:custGeom>
          <a:solidFill>
            <a:srgbClr val="E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22513" y="2881625"/>
            <a:ext cx="1232535" cy="1298575"/>
          </a:xfrm>
          <a:custGeom>
            <a:avLst/>
            <a:gdLst/>
            <a:ahLst/>
            <a:cxnLst/>
            <a:rect l="l" t="t" r="r" b="b"/>
            <a:pathLst>
              <a:path w="1232535" h="1298575">
                <a:moveTo>
                  <a:pt x="45510" y="0"/>
                </a:moveTo>
                <a:lnTo>
                  <a:pt x="5358" y="71024"/>
                </a:lnTo>
                <a:lnTo>
                  <a:pt x="0" y="216347"/>
                </a:lnTo>
                <a:lnTo>
                  <a:pt x="9369" y="377752"/>
                </a:lnTo>
                <a:lnTo>
                  <a:pt x="70933" y="460986"/>
                </a:lnTo>
                <a:lnTo>
                  <a:pt x="204768" y="503570"/>
                </a:lnTo>
                <a:lnTo>
                  <a:pt x="729377" y="1014288"/>
                </a:lnTo>
                <a:lnTo>
                  <a:pt x="960894" y="1250097"/>
                </a:lnTo>
                <a:lnTo>
                  <a:pt x="1128173" y="1297967"/>
                </a:lnTo>
                <a:lnTo>
                  <a:pt x="1105479" y="1003567"/>
                </a:lnTo>
                <a:lnTo>
                  <a:pt x="1232540" y="558513"/>
                </a:lnTo>
                <a:lnTo>
                  <a:pt x="974263" y="540795"/>
                </a:lnTo>
                <a:lnTo>
                  <a:pt x="45510" y="0"/>
                </a:lnTo>
                <a:close/>
              </a:path>
            </a:pathLst>
          </a:custGeom>
          <a:solidFill>
            <a:srgbClr val="F7A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380578" y="1775180"/>
            <a:ext cx="1685289" cy="2494915"/>
          </a:xfrm>
          <a:custGeom>
            <a:avLst/>
            <a:gdLst/>
            <a:ahLst/>
            <a:cxnLst/>
            <a:rect l="l" t="t" r="r" b="b"/>
            <a:pathLst>
              <a:path w="1685289" h="2494915">
                <a:moveTo>
                  <a:pt x="384060" y="2439886"/>
                </a:moveTo>
                <a:lnTo>
                  <a:pt x="157924" y="2198763"/>
                </a:lnTo>
                <a:lnTo>
                  <a:pt x="0" y="2218271"/>
                </a:lnTo>
                <a:lnTo>
                  <a:pt x="40157" y="2494864"/>
                </a:lnTo>
                <a:lnTo>
                  <a:pt x="384060" y="2439886"/>
                </a:lnTo>
                <a:close/>
              </a:path>
              <a:path w="1685289" h="2494915">
                <a:moveTo>
                  <a:pt x="406869" y="1725269"/>
                </a:moveTo>
                <a:lnTo>
                  <a:pt x="239585" y="1700555"/>
                </a:lnTo>
                <a:lnTo>
                  <a:pt x="194056" y="1796288"/>
                </a:lnTo>
                <a:lnTo>
                  <a:pt x="171310" y="2120735"/>
                </a:lnTo>
                <a:lnTo>
                  <a:pt x="271716" y="2200554"/>
                </a:lnTo>
                <a:lnTo>
                  <a:pt x="294411" y="1989556"/>
                </a:lnTo>
                <a:lnTo>
                  <a:pt x="406869" y="1725269"/>
                </a:lnTo>
                <a:close/>
              </a:path>
              <a:path w="1685289" h="2494915">
                <a:moveTo>
                  <a:pt x="1684883" y="90525"/>
                </a:moveTo>
                <a:lnTo>
                  <a:pt x="1282128" y="0"/>
                </a:lnTo>
                <a:lnTo>
                  <a:pt x="1030478" y="76225"/>
                </a:lnTo>
                <a:lnTo>
                  <a:pt x="840397" y="134747"/>
                </a:lnTo>
                <a:lnTo>
                  <a:pt x="637057" y="198628"/>
                </a:lnTo>
                <a:lnTo>
                  <a:pt x="539318" y="228701"/>
                </a:lnTo>
                <a:lnTo>
                  <a:pt x="365417" y="285584"/>
                </a:lnTo>
                <a:lnTo>
                  <a:pt x="240931" y="328015"/>
                </a:lnTo>
                <a:lnTo>
                  <a:pt x="192722" y="351091"/>
                </a:lnTo>
                <a:lnTo>
                  <a:pt x="335864" y="468122"/>
                </a:lnTo>
                <a:lnTo>
                  <a:pt x="1684883" y="90525"/>
                </a:lnTo>
                <a:close/>
              </a:path>
            </a:pathLst>
          </a:custGeom>
          <a:solidFill>
            <a:srgbClr val="EFE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76200" y="4298398"/>
            <a:ext cx="2156460" cy="902969"/>
          </a:xfrm>
          <a:custGeom>
            <a:avLst/>
            <a:gdLst/>
            <a:ahLst/>
            <a:cxnLst/>
            <a:rect l="l" t="t" r="r" b="b"/>
            <a:pathLst>
              <a:path w="2156460" h="902970">
                <a:moveTo>
                  <a:pt x="2011483" y="0"/>
                </a:moveTo>
                <a:lnTo>
                  <a:pt x="1304844" y="168447"/>
                </a:lnTo>
                <a:lnTo>
                  <a:pt x="140518" y="361731"/>
                </a:lnTo>
                <a:lnTo>
                  <a:pt x="117769" y="540809"/>
                </a:lnTo>
                <a:lnTo>
                  <a:pt x="0" y="721675"/>
                </a:lnTo>
                <a:lnTo>
                  <a:pt x="511251" y="902540"/>
                </a:lnTo>
                <a:lnTo>
                  <a:pt x="1526946" y="776648"/>
                </a:lnTo>
                <a:lnTo>
                  <a:pt x="1599295" y="739409"/>
                </a:lnTo>
                <a:lnTo>
                  <a:pt x="1734444" y="776648"/>
                </a:lnTo>
                <a:lnTo>
                  <a:pt x="1852180" y="757142"/>
                </a:lnTo>
                <a:lnTo>
                  <a:pt x="1983397" y="728762"/>
                </a:lnTo>
                <a:lnTo>
                  <a:pt x="2014179" y="696854"/>
                </a:lnTo>
                <a:lnTo>
                  <a:pt x="2063610" y="641881"/>
                </a:lnTo>
                <a:lnTo>
                  <a:pt x="2109109" y="588695"/>
                </a:lnTo>
                <a:lnTo>
                  <a:pt x="2129218" y="565631"/>
                </a:lnTo>
                <a:lnTo>
                  <a:pt x="2155956" y="223420"/>
                </a:lnTo>
                <a:lnTo>
                  <a:pt x="2011483" y="0"/>
                </a:lnTo>
                <a:close/>
              </a:path>
            </a:pathLst>
          </a:custGeom>
          <a:solidFill>
            <a:srgbClr val="D1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87352" y="3145918"/>
            <a:ext cx="2777490" cy="2078355"/>
          </a:xfrm>
          <a:custGeom>
            <a:avLst/>
            <a:gdLst/>
            <a:ahLst/>
            <a:cxnLst/>
            <a:rect l="l" t="t" r="r" b="b"/>
            <a:pathLst>
              <a:path w="2777490" h="2078354">
                <a:moveTo>
                  <a:pt x="121780" y="0"/>
                </a:moveTo>
                <a:lnTo>
                  <a:pt x="13380" y="35437"/>
                </a:lnTo>
                <a:lnTo>
                  <a:pt x="416209" y="852883"/>
                </a:lnTo>
                <a:lnTo>
                  <a:pt x="0" y="143536"/>
                </a:lnTo>
                <a:lnTo>
                  <a:pt x="637031" y="1485831"/>
                </a:lnTo>
                <a:lnTo>
                  <a:pt x="710638" y="1459238"/>
                </a:lnTo>
                <a:lnTo>
                  <a:pt x="2083776" y="1250007"/>
                </a:lnTo>
                <a:lnTo>
                  <a:pt x="2150620" y="1235817"/>
                </a:lnTo>
                <a:lnTo>
                  <a:pt x="2299250" y="1209224"/>
                </a:lnTo>
                <a:lnTo>
                  <a:pt x="2528093" y="1177301"/>
                </a:lnTo>
                <a:lnTo>
                  <a:pt x="2552135" y="1216312"/>
                </a:lnTo>
                <a:lnTo>
                  <a:pt x="2569548" y="1251779"/>
                </a:lnTo>
                <a:lnTo>
                  <a:pt x="2588309" y="1290790"/>
                </a:lnTo>
                <a:lnTo>
                  <a:pt x="2621675" y="1361710"/>
                </a:lnTo>
                <a:lnTo>
                  <a:pt x="2636392" y="1393634"/>
                </a:lnTo>
                <a:lnTo>
                  <a:pt x="2545394" y="1675556"/>
                </a:lnTo>
                <a:lnTo>
                  <a:pt x="2315203" y="1693289"/>
                </a:lnTo>
                <a:lnTo>
                  <a:pt x="873906" y="1844003"/>
                </a:lnTo>
                <a:lnTo>
                  <a:pt x="508555" y="1914938"/>
                </a:lnTo>
                <a:lnTo>
                  <a:pt x="1010448" y="2078070"/>
                </a:lnTo>
                <a:lnTo>
                  <a:pt x="2056926" y="1946847"/>
                </a:lnTo>
                <a:lnTo>
                  <a:pt x="2165337" y="1898976"/>
                </a:lnTo>
                <a:lnTo>
                  <a:pt x="2300486" y="1939759"/>
                </a:lnTo>
                <a:lnTo>
                  <a:pt x="2590893" y="1868839"/>
                </a:lnTo>
                <a:lnTo>
                  <a:pt x="2732782" y="1714567"/>
                </a:lnTo>
                <a:lnTo>
                  <a:pt x="2776933" y="1164898"/>
                </a:lnTo>
                <a:lnTo>
                  <a:pt x="2613699" y="877600"/>
                </a:lnTo>
                <a:lnTo>
                  <a:pt x="2224205" y="847523"/>
                </a:lnTo>
                <a:lnTo>
                  <a:pt x="1445329" y="1177301"/>
                </a:lnTo>
                <a:lnTo>
                  <a:pt x="1164359" y="1063826"/>
                </a:lnTo>
                <a:lnTo>
                  <a:pt x="733387" y="1124115"/>
                </a:lnTo>
                <a:lnTo>
                  <a:pt x="606249" y="817297"/>
                </a:lnTo>
                <a:lnTo>
                  <a:pt x="797625" y="757142"/>
                </a:lnTo>
                <a:lnTo>
                  <a:pt x="277027" y="255209"/>
                </a:lnTo>
                <a:lnTo>
                  <a:pt x="186017" y="221559"/>
                </a:lnTo>
                <a:lnTo>
                  <a:pt x="121780" y="0"/>
                </a:lnTo>
                <a:close/>
              </a:path>
            </a:pathLst>
          </a:custGeom>
          <a:solidFill>
            <a:srgbClr val="79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589020" y="3958003"/>
            <a:ext cx="538480" cy="214629"/>
          </a:xfrm>
          <a:custGeom>
            <a:avLst/>
            <a:gdLst/>
            <a:ahLst/>
            <a:cxnLst/>
            <a:rect l="l" t="t" r="r" b="b"/>
            <a:pathLst>
              <a:path w="538480" h="214629">
                <a:moveTo>
                  <a:pt x="495208" y="0"/>
                </a:moveTo>
                <a:lnTo>
                  <a:pt x="345343" y="35437"/>
                </a:lnTo>
                <a:lnTo>
                  <a:pt x="140541" y="148897"/>
                </a:lnTo>
                <a:lnTo>
                  <a:pt x="0" y="214501"/>
                </a:lnTo>
                <a:lnTo>
                  <a:pt x="384101" y="193224"/>
                </a:lnTo>
                <a:lnTo>
                  <a:pt x="538011" y="170174"/>
                </a:lnTo>
                <a:lnTo>
                  <a:pt x="471167" y="81446"/>
                </a:lnTo>
                <a:lnTo>
                  <a:pt x="495208" y="0"/>
                </a:lnTo>
                <a:close/>
              </a:path>
            </a:pathLst>
          </a:custGeom>
          <a:solidFill>
            <a:srgbClr val="938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293596" y="1750453"/>
            <a:ext cx="1527175" cy="2519680"/>
          </a:xfrm>
          <a:custGeom>
            <a:avLst/>
            <a:gdLst/>
            <a:ahLst/>
            <a:cxnLst/>
            <a:rect l="l" t="t" r="r" b="b"/>
            <a:pathLst>
              <a:path w="1527175" h="2519679">
                <a:moveTo>
                  <a:pt x="467106" y="1749996"/>
                </a:moveTo>
                <a:lnTo>
                  <a:pt x="326567" y="1652473"/>
                </a:lnTo>
                <a:lnTo>
                  <a:pt x="281038" y="1767713"/>
                </a:lnTo>
                <a:lnTo>
                  <a:pt x="227507" y="1971700"/>
                </a:lnTo>
                <a:lnTo>
                  <a:pt x="235534" y="2157819"/>
                </a:lnTo>
                <a:lnTo>
                  <a:pt x="358698" y="2225281"/>
                </a:lnTo>
                <a:lnTo>
                  <a:pt x="294411" y="2092312"/>
                </a:lnTo>
                <a:lnTo>
                  <a:pt x="294411" y="1946833"/>
                </a:lnTo>
                <a:lnTo>
                  <a:pt x="335889" y="1810296"/>
                </a:lnTo>
                <a:lnTo>
                  <a:pt x="421614" y="1780222"/>
                </a:lnTo>
                <a:lnTo>
                  <a:pt x="467106" y="1749996"/>
                </a:lnTo>
                <a:close/>
              </a:path>
              <a:path w="1527175" h="2519679">
                <a:moveTo>
                  <a:pt x="539343" y="2461069"/>
                </a:moveTo>
                <a:lnTo>
                  <a:pt x="388137" y="2317445"/>
                </a:lnTo>
                <a:lnTo>
                  <a:pt x="169964" y="2159609"/>
                </a:lnTo>
                <a:lnTo>
                  <a:pt x="0" y="2212771"/>
                </a:lnTo>
                <a:lnTo>
                  <a:pt x="127139" y="2519591"/>
                </a:lnTo>
                <a:lnTo>
                  <a:pt x="140512" y="2273071"/>
                </a:lnTo>
                <a:lnTo>
                  <a:pt x="263652" y="2290788"/>
                </a:lnTo>
                <a:lnTo>
                  <a:pt x="339940" y="2391918"/>
                </a:lnTo>
                <a:lnTo>
                  <a:pt x="444309" y="2482342"/>
                </a:lnTo>
                <a:lnTo>
                  <a:pt x="539343" y="2461069"/>
                </a:lnTo>
                <a:close/>
              </a:path>
              <a:path w="1527175" h="2519679">
                <a:moveTo>
                  <a:pt x="1526959" y="145326"/>
                </a:moveTo>
                <a:lnTo>
                  <a:pt x="515188" y="370459"/>
                </a:lnTo>
                <a:lnTo>
                  <a:pt x="1409217" y="37223"/>
                </a:lnTo>
                <a:lnTo>
                  <a:pt x="1278115" y="0"/>
                </a:lnTo>
                <a:lnTo>
                  <a:pt x="271665" y="356311"/>
                </a:lnTo>
                <a:lnTo>
                  <a:pt x="535305" y="595744"/>
                </a:lnTo>
                <a:lnTo>
                  <a:pt x="1526959" y="145326"/>
                </a:lnTo>
                <a:close/>
              </a:path>
            </a:pathLst>
          </a:custGeom>
          <a:solidFill>
            <a:srgbClr val="B8A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135378" y="2567749"/>
            <a:ext cx="409575" cy="1456055"/>
          </a:xfrm>
          <a:custGeom>
            <a:avLst/>
            <a:gdLst/>
            <a:ahLst/>
            <a:cxnLst/>
            <a:rect l="l" t="t" r="r" b="b"/>
            <a:pathLst>
              <a:path w="409575" h="1456054">
                <a:moveTo>
                  <a:pt x="327929" y="0"/>
                </a:moveTo>
                <a:lnTo>
                  <a:pt x="64260" y="115246"/>
                </a:lnTo>
                <a:lnTo>
                  <a:pt x="33478" y="145472"/>
                </a:lnTo>
                <a:lnTo>
                  <a:pt x="69652" y="367031"/>
                </a:lnTo>
                <a:lnTo>
                  <a:pt x="54935" y="459348"/>
                </a:lnTo>
                <a:lnTo>
                  <a:pt x="26737" y="659615"/>
                </a:lnTo>
                <a:lnTo>
                  <a:pt x="4044" y="860030"/>
                </a:lnTo>
                <a:lnTo>
                  <a:pt x="0" y="927481"/>
                </a:lnTo>
                <a:lnTo>
                  <a:pt x="4044" y="953984"/>
                </a:lnTo>
                <a:lnTo>
                  <a:pt x="24153" y="1010714"/>
                </a:lnTo>
                <a:lnTo>
                  <a:pt x="44150" y="1131321"/>
                </a:lnTo>
                <a:lnTo>
                  <a:pt x="64260" y="1305084"/>
                </a:lnTo>
                <a:lnTo>
                  <a:pt x="164582" y="1455768"/>
                </a:lnTo>
                <a:lnTo>
                  <a:pt x="168627" y="1076378"/>
                </a:lnTo>
                <a:lnTo>
                  <a:pt x="291755" y="932692"/>
                </a:lnTo>
                <a:lnTo>
                  <a:pt x="409491" y="132965"/>
                </a:lnTo>
                <a:lnTo>
                  <a:pt x="327929" y="0"/>
                </a:lnTo>
                <a:close/>
              </a:path>
            </a:pathLst>
          </a:custGeom>
          <a:solidFill>
            <a:srgbClr val="FF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182225" y="2509233"/>
            <a:ext cx="429895" cy="1550035"/>
          </a:xfrm>
          <a:custGeom>
            <a:avLst/>
            <a:gdLst/>
            <a:ahLst/>
            <a:cxnLst/>
            <a:rect l="l" t="t" r="r" b="b"/>
            <a:pathLst>
              <a:path w="429894" h="1550035">
                <a:moveTo>
                  <a:pt x="334558" y="0"/>
                </a:moveTo>
                <a:lnTo>
                  <a:pt x="0" y="131327"/>
                </a:lnTo>
                <a:lnTo>
                  <a:pt x="22805" y="234066"/>
                </a:lnTo>
                <a:lnTo>
                  <a:pt x="180647" y="118820"/>
                </a:lnTo>
                <a:lnTo>
                  <a:pt x="163234" y="179123"/>
                </a:lnTo>
                <a:lnTo>
                  <a:pt x="275690" y="203989"/>
                </a:lnTo>
                <a:lnTo>
                  <a:pt x="258277" y="360033"/>
                </a:lnTo>
                <a:lnTo>
                  <a:pt x="307820" y="377752"/>
                </a:lnTo>
                <a:lnTo>
                  <a:pt x="235583" y="581592"/>
                </a:lnTo>
                <a:lnTo>
                  <a:pt x="235583" y="666762"/>
                </a:lnTo>
                <a:lnTo>
                  <a:pt x="194016" y="943413"/>
                </a:lnTo>
                <a:lnTo>
                  <a:pt x="104366" y="1081738"/>
                </a:lnTo>
                <a:lnTo>
                  <a:pt x="172671" y="810447"/>
                </a:lnTo>
                <a:lnTo>
                  <a:pt x="104366" y="828166"/>
                </a:lnTo>
                <a:lnTo>
                  <a:pt x="239515" y="468133"/>
                </a:lnTo>
                <a:lnTo>
                  <a:pt x="172671" y="407829"/>
                </a:lnTo>
                <a:lnTo>
                  <a:pt x="208733" y="292583"/>
                </a:lnTo>
                <a:lnTo>
                  <a:pt x="112455" y="257145"/>
                </a:lnTo>
                <a:lnTo>
                  <a:pt x="30782" y="365393"/>
                </a:lnTo>
                <a:lnTo>
                  <a:pt x="81673" y="611818"/>
                </a:lnTo>
                <a:lnTo>
                  <a:pt x="13368" y="936266"/>
                </a:lnTo>
                <a:lnTo>
                  <a:pt x="52239" y="1232422"/>
                </a:lnTo>
                <a:lnTo>
                  <a:pt x="127172" y="1549723"/>
                </a:lnTo>
                <a:lnTo>
                  <a:pt x="208733" y="1152613"/>
                </a:lnTo>
                <a:lnTo>
                  <a:pt x="393426" y="1207557"/>
                </a:lnTo>
                <a:lnTo>
                  <a:pt x="281082" y="828166"/>
                </a:lnTo>
                <a:lnTo>
                  <a:pt x="429600" y="257145"/>
                </a:lnTo>
                <a:lnTo>
                  <a:pt x="334558" y="0"/>
                </a:lnTo>
                <a:close/>
              </a:path>
            </a:pathLst>
          </a:custGeom>
          <a:solidFill>
            <a:srgbClr val="FF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8568" y="2778747"/>
            <a:ext cx="2892425" cy="1544955"/>
          </a:xfrm>
          <a:custGeom>
            <a:avLst/>
            <a:gdLst/>
            <a:ahLst/>
            <a:cxnLst/>
            <a:rect l="l" t="t" r="r" b="b"/>
            <a:pathLst>
              <a:path w="2892425" h="1544954">
                <a:moveTo>
                  <a:pt x="736066" y="739419"/>
                </a:moveTo>
                <a:lnTo>
                  <a:pt x="608926" y="890257"/>
                </a:lnTo>
                <a:lnTo>
                  <a:pt x="333235" y="679119"/>
                </a:lnTo>
                <a:lnTo>
                  <a:pt x="147218" y="445198"/>
                </a:lnTo>
                <a:lnTo>
                  <a:pt x="137845" y="329806"/>
                </a:lnTo>
                <a:lnTo>
                  <a:pt x="70942" y="377748"/>
                </a:lnTo>
                <a:lnTo>
                  <a:pt x="16052" y="493001"/>
                </a:lnTo>
                <a:lnTo>
                  <a:pt x="34798" y="588733"/>
                </a:lnTo>
                <a:lnTo>
                  <a:pt x="107061" y="606450"/>
                </a:lnTo>
                <a:lnTo>
                  <a:pt x="663790" y="1154391"/>
                </a:lnTo>
                <a:lnTo>
                  <a:pt x="736066" y="739419"/>
                </a:lnTo>
                <a:close/>
              </a:path>
              <a:path w="2892425" h="1544954">
                <a:moveTo>
                  <a:pt x="817664" y="636676"/>
                </a:moveTo>
                <a:lnTo>
                  <a:pt x="84315" y="113601"/>
                </a:lnTo>
                <a:lnTo>
                  <a:pt x="29451" y="161404"/>
                </a:lnTo>
                <a:lnTo>
                  <a:pt x="0" y="235851"/>
                </a:lnTo>
                <a:lnTo>
                  <a:pt x="129819" y="258927"/>
                </a:lnTo>
                <a:lnTo>
                  <a:pt x="695909" y="649033"/>
                </a:lnTo>
                <a:lnTo>
                  <a:pt x="736066" y="739419"/>
                </a:lnTo>
                <a:lnTo>
                  <a:pt x="817664" y="636676"/>
                </a:lnTo>
                <a:close/>
              </a:path>
              <a:path w="2892425" h="1544954">
                <a:moveTo>
                  <a:pt x="2830512" y="203987"/>
                </a:moveTo>
                <a:lnTo>
                  <a:pt x="2190826" y="0"/>
                </a:lnTo>
                <a:lnTo>
                  <a:pt x="1706295" y="251777"/>
                </a:lnTo>
                <a:lnTo>
                  <a:pt x="1615300" y="523227"/>
                </a:lnTo>
                <a:lnTo>
                  <a:pt x="1628660" y="703986"/>
                </a:lnTo>
                <a:lnTo>
                  <a:pt x="2711424" y="306870"/>
                </a:lnTo>
                <a:lnTo>
                  <a:pt x="2830512" y="203987"/>
                </a:lnTo>
                <a:close/>
              </a:path>
              <a:path w="2892425" h="1544954">
                <a:moveTo>
                  <a:pt x="2892082" y="822807"/>
                </a:moveTo>
                <a:lnTo>
                  <a:pt x="2458428" y="583374"/>
                </a:lnTo>
                <a:lnTo>
                  <a:pt x="2553474" y="829945"/>
                </a:lnTo>
                <a:lnTo>
                  <a:pt x="1280744" y="1340561"/>
                </a:lnTo>
                <a:lnTo>
                  <a:pt x="1197825" y="1111808"/>
                </a:lnTo>
                <a:lnTo>
                  <a:pt x="1240637" y="803300"/>
                </a:lnTo>
                <a:lnTo>
                  <a:pt x="1300848" y="742988"/>
                </a:lnTo>
                <a:lnTo>
                  <a:pt x="1307477" y="462915"/>
                </a:lnTo>
                <a:lnTo>
                  <a:pt x="976960" y="684479"/>
                </a:lnTo>
                <a:lnTo>
                  <a:pt x="971575" y="842302"/>
                </a:lnTo>
                <a:lnTo>
                  <a:pt x="984935" y="918540"/>
                </a:lnTo>
                <a:lnTo>
                  <a:pt x="1026502" y="877747"/>
                </a:lnTo>
                <a:lnTo>
                  <a:pt x="1134922" y="805078"/>
                </a:lnTo>
                <a:lnTo>
                  <a:pt x="1053249" y="1076375"/>
                </a:lnTo>
                <a:lnTo>
                  <a:pt x="1049197" y="1315745"/>
                </a:lnTo>
                <a:lnTo>
                  <a:pt x="926071" y="1250137"/>
                </a:lnTo>
                <a:lnTo>
                  <a:pt x="853833" y="1081735"/>
                </a:lnTo>
                <a:lnTo>
                  <a:pt x="844511" y="1184478"/>
                </a:lnTo>
                <a:lnTo>
                  <a:pt x="885964" y="1352981"/>
                </a:lnTo>
                <a:lnTo>
                  <a:pt x="1160310" y="1501927"/>
                </a:lnTo>
                <a:lnTo>
                  <a:pt x="1294104" y="1544472"/>
                </a:lnTo>
                <a:lnTo>
                  <a:pt x="2819844" y="890257"/>
                </a:lnTo>
                <a:lnTo>
                  <a:pt x="2892082" y="822807"/>
                </a:lnTo>
                <a:close/>
              </a:path>
            </a:pathLst>
          </a:custGeom>
          <a:solidFill>
            <a:srgbClr val="B56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57533" y="2574896"/>
            <a:ext cx="1258570" cy="925830"/>
          </a:xfrm>
          <a:custGeom>
            <a:avLst/>
            <a:gdLst/>
            <a:ahLst/>
            <a:cxnLst/>
            <a:rect l="l" t="t" r="r" b="b"/>
            <a:pathLst>
              <a:path w="1258570" h="925829">
                <a:moveTo>
                  <a:pt x="21413" y="0"/>
                </a:moveTo>
                <a:lnTo>
                  <a:pt x="0" y="54943"/>
                </a:lnTo>
                <a:lnTo>
                  <a:pt x="1229918" y="925545"/>
                </a:lnTo>
                <a:lnTo>
                  <a:pt x="1258003" y="792580"/>
                </a:lnTo>
                <a:lnTo>
                  <a:pt x="21413" y="0"/>
                </a:lnTo>
                <a:close/>
              </a:path>
            </a:pathLst>
          </a:custGeom>
          <a:solidFill>
            <a:srgbClr val="A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68981" y="1979158"/>
            <a:ext cx="2532380" cy="1136650"/>
          </a:xfrm>
          <a:custGeom>
            <a:avLst/>
            <a:gdLst/>
            <a:ahLst/>
            <a:cxnLst/>
            <a:rect l="l" t="t" r="r" b="b"/>
            <a:pathLst>
              <a:path w="2532379" h="1136650">
                <a:moveTo>
                  <a:pt x="2346030" y="0"/>
                </a:moveTo>
                <a:lnTo>
                  <a:pt x="1082730" y="523076"/>
                </a:lnTo>
                <a:lnTo>
                  <a:pt x="987688" y="588590"/>
                </a:lnTo>
                <a:lnTo>
                  <a:pt x="0" y="138325"/>
                </a:lnTo>
                <a:lnTo>
                  <a:pt x="8032" y="336805"/>
                </a:lnTo>
                <a:lnTo>
                  <a:pt x="1105423" y="859881"/>
                </a:lnTo>
                <a:lnTo>
                  <a:pt x="1059924" y="1136533"/>
                </a:lnTo>
                <a:lnTo>
                  <a:pt x="1299440" y="1028433"/>
                </a:lnTo>
                <a:lnTo>
                  <a:pt x="1436049" y="955622"/>
                </a:lnTo>
                <a:lnTo>
                  <a:pt x="1399875" y="709197"/>
                </a:lnTo>
                <a:lnTo>
                  <a:pt x="1747802" y="530074"/>
                </a:lnTo>
                <a:lnTo>
                  <a:pt x="1816107" y="703837"/>
                </a:lnTo>
                <a:lnTo>
                  <a:pt x="1775888" y="1003567"/>
                </a:lnTo>
                <a:lnTo>
                  <a:pt x="2264356" y="689692"/>
                </a:lnTo>
                <a:lnTo>
                  <a:pt x="2400965" y="703837"/>
                </a:lnTo>
                <a:lnTo>
                  <a:pt x="2532070" y="372392"/>
                </a:lnTo>
                <a:lnTo>
                  <a:pt x="2518701" y="127604"/>
                </a:lnTo>
                <a:lnTo>
                  <a:pt x="2346030" y="0"/>
                </a:lnTo>
                <a:close/>
              </a:path>
            </a:pathLst>
          </a:custGeom>
          <a:solidFill>
            <a:srgbClr val="D1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09723" y="1534104"/>
            <a:ext cx="2705100" cy="1521460"/>
          </a:xfrm>
          <a:custGeom>
            <a:avLst/>
            <a:gdLst/>
            <a:ahLst/>
            <a:cxnLst/>
            <a:rect l="l" t="t" r="r" b="b"/>
            <a:pathLst>
              <a:path w="2705100" h="1521460">
                <a:moveTo>
                  <a:pt x="1350399" y="0"/>
                </a:moveTo>
                <a:lnTo>
                  <a:pt x="0" y="379390"/>
                </a:lnTo>
                <a:lnTo>
                  <a:pt x="1245920" y="945051"/>
                </a:lnTo>
                <a:lnTo>
                  <a:pt x="2501243" y="484065"/>
                </a:lnTo>
                <a:lnTo>
                  <a:pt x="2569548" y="535434"/>
                </a:lnTo>
                <a:lnTo>
                  <a:pt x="2596285" y="812085"/>
                </a:lnTo>
                <a:lnTo>
                  <a:pt x="2501243" y="968130"/>
                </a:lnTo>
                <a:lnTo>
                  <a:pt x="2002102" y="1232274"/>
                </a:lnTo>
                <a:lnTo>
                  <a:pt x="1935145" y="1448621"/>
                </a:lnTo>
                <a:lnTo>
                  <a:pt x="1920428" y="1521283"/>
                </a:lnTo>
                <a:lnTo>
                  <a:pt x="2129275" y="1377746"/>
                </a:lnTo>
                <a:lnTo>
                  <a:pt x="2279140" y="1317443"/>
                </a:lnTo>
                <a:lnTo>
                  <a:pt x="2400921" y="1239421"/>
                </a:lnTo>
                <a:lnTo>
                  <a:pt x="2423614" y="1161398"/>
                </a:lnTo>
                <a:lnTo>
                  <a:pt x="2560223" y="1148891"/>
                </a:lnTo>
                <a:lnTo>
                  <a:pt x="2704697" y="890108"/>
                </a:lnTo>
                <a:lnTo>
                  <a:pt x="2700652" y="505357"/>
                </a:lnTo>
                <a:lnTo>
                  <a:pt x="2632460" y="367031"/>
                </a:lnTo>
                <a:lnTo>
                  <a:pt x="2475853" y="255358"/>
                </a:lnTo>
                <a:lnTo>
                  <a:pt x="2355422" y="319086"/>
                </a:lnTo>
                <a:lnTo>
                  <a:pt x="1169639" y="703837"/>
                </a:lnTo>
                <a:lnTo>
                  <a:pt x="898004" y="578019"/>
                </a:lnTo>
                <a:lnTo>
                  <a:pt x="2070407" y="203840"/>
                </a:lnTo>
                <a:lnTo>
                  <a:pt x="1350399" y="0"/>
                </a:lnTo>
                <a:close/>
              </a:path>
            </a:pathLst>
          </a:custGeom>
          <a:solidFill>
            <a:srgbClr val="A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028315" y="3216793"/>
            <a:ext cx="1390650" cy="938530"/>
          </a:xfrm>
          <a:custGeom>
            <a:avLst/>
            <a:gdLst/>
            <a:ahLst/>
            <a:cxnLst/>
            <a:rect l="l" t="t" r="r" b="b"/>
            <a:pathLst>
              <a:path w="1390650" h="938529">
                <a:moveTo>
                  <a:pt x="1286105" y="0"/>
                </a:moveTo>
                <a:lnTo>
                  <a:pt x="461730" y="283649"/>
                </a:lnTo>
                <a:lnTo>
                  <a:pt x="523294" y="464559"/>
                </a:lnTo>
                <a:lnTo>
                  <a:pt x="370732" y="397109"/>
                </a:lnTo>
                <a:lnTo>
                  <a:pt x="294451" y="492850"/>
                </a:lnTo>
                <a:lnTo>
                  <a:pt x="286362" y="778435"/>
                </a:lnTo>
                <a:lnTo>
                  <a:pt x="222214" y="703986"/>
                </a:lnTo>
                <a:lnTo>
                  <a:pt x="99086" y="379390"/>
                </a:lnTo>
                <a:lnTo>
                  <a:pt x="49543" y="414827"/>
                </a:lnTo>
                <a:lnTo>
                  <a:pt x="0" y="734063"/>
                </a:lnTo>
                <a:lnTo>
                  <a:pt x="36174" y="890108"/>
                </a:lnTo>
                <a:lnTo>
                  <a:pt x="104366" y="937978"/>
                </a:lnTo>
                <a:lnTo>
                  <a:pt x="1390472" y="397109"/>
                </a:lnTo>
                <a:lnTo>
                  <a:pt x="1290149" y="301368"/>
                </a:lnTo>
                <a:lnTo>
                  <a:pt x="1276780" y="164829"/>
                </a:lnTo>
                <a:lnTo>
                  <a:pt x="1286105" y="0"/>
                </a:lnTo>
                <a:close/>
              </a:path>
            </a:pathLst>
          </a:custGeom>
          <a:solidFill>
            <a:srgbClr val="D1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92731" y="2911851"/>
            <a:ext cx="424815" cy="317500"/>
          </a:xfrm>
          <a:custGeom>
            <a:avLst/>
            <a:gdLst/>
            <a:ahLst/>
            <a:cxnLst/>
            <a:rect l="l" t="t" r="r" b="b"/>
            <a:pathLst>
              <a:path w="424814" h="317500">
                <a:moveTo>
                  <a:pt x="424320" y="0"/>
                </a:moveTo>
                <a:lnTo>
                  <a:pt x="0" y="274715"/>
                </a:lnTo>
                <a:lnTo>
                  <a:pt x="281082" y="239277"/>
                </a:lnTo>
                <a:lnTo>
                  <a:pt x="266365" y="317300"/>
                </a:lnTo>
                <a:lnTo>
                  <a:pt x="393538" y="251785"/>
                </a:lnTo>
                <a:lnTo>
                  <a:pt x="424320" y="0"/>
                </a:lnTo>
                <a:close/>
              </a:path>
            </a:pathLst>
          </a:custGeom>
          <a:solidFill>
            <a:srgbClr val="A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67868" y="1507464"/>
            <a:ext cx="3284854" cy="3865879"/>
          </a:xfrm>
          <a:custGeom>
            <a:avLst/>
            <a:gdLst/>
            <a:ahLst/>
            <a:cxnLst/>
            <a:rect l="l" t="t" r="r" b="b"/>
            <a:pathLst>
              <a:path w="3284854" h="3865879">
                <a:moveTo>
                  <a:pt x="2269782" y="2241194"/>
                </a:moveTo>
                <a:lnTo>
                  <a:pt x="1859064" y="2358072"/>
                </a:lnTo>
                <a:lnTo>
                  <a:pt x="1866912" y="2275001"/>
                </a:lnTo>
                <a:lnTo>
                  <a:pt x="1923084" y="2154390"/>
                </a:lnTo>
                <a:lnTo>
                  <a:pt x="2083739" y="2173897"/>
                </a:lnTo>
                <a:lnTo>
                  <a:pt x="1948586" y="2081733"/>
                </a:lnTo>
                <a:lnTo>
                  <a:pt x="1888375" y="2074583"/>
                </a:lnTo>
                <a:lnTo>
                  <a:pt x="1822767" y="2267851"/>
                </a:lnTo>
                <a:lnTo>
                  <a:pt x="1846808" y="2487765"/>
                </a:lnTo>
                <a:lnTo>
                  <a:pt x="1852244" y="2430221"/>
                </a:lnTo>
                <a:lnTo>
                  <a:pt x="2269782" y="2241194"/>
                </a:lnTo>
                <a:close/>
              </a:path>
              <a:path w="3284854" h="3865879">
                <a:moveTo>
                  <a:pt x="2532100" y="342163"/>
                </a:moveTo>
                <a:lnTo>
                  <a:pt x="2261692" y="282003"/>
                </a:lnTo>
                <a:lnTo>
                  <a:pt x="2212251" y="230492"/>
                </a:lnTo>
                <a:lnTo>
                  <a:pt x="2138565" y="225132"/>
                </a:lnTo>
                <a:lnTo>
                  <a:pt x="877925" y="595731"/>
                </a:lnTo>
                <a:lnTo>
                  <a:pt x="1286103" y="767702"/>
                </a:lnTo>
                <a:lnTo>
                  <a:pt x="2354034" y="409613"/>
                </a:lnTo>
                <a:lnTo>
                  <a:pt x="1270038" y="688047"/>
                </a:lnTo>
                <a:lnTo>
                  <a:pt x="1158925" y="592162"/>
                </a:lnTo>
                <a:lnTo>
                  <a:pt x="2146643" y="276644"/>
                </a:lnTo>
                <a:lnTo>
                  <a:pt x="2216188" y="301358"/>
                </a:lnTo>
                <a:lnTo>
                  <a:pt x="2532100" y="342163"/>
                </a:lnTo>
                <a:close/>
              </a:path>
              <a:path w="3284854" h="3865879">
                <a:moveTo>
                  <a:pt x="3284232" y="2200541"/>
                </a:moveTo>
                <a:lnTo>
                  <a:pt x="3269411" y="2055075"/>
                </a:lnTo>
                <a:lnTo>
                  <a:pt x="2837218" y="1874164"/>
                </a:lnTo>
                <a:lnTo>
                  <a:pt x="3238627" y="2108225"/>
                </a:lnTo>
                <a:lnTo>
                  <a:pt x="1642110" y="2773210"/>
                </a:lnTo>
                <a:lnTo>
                  <a:pt x="1540332" y="2654414"/>
                </a:lnTo>
                <a:lnTo>
                  <a:pt x="1490903" y="2480627"/>
                </a:lnTo>
                <a:lnTo>
                  <a:pt x="1531010" y="2140242"/>
                </a:lnTo>
                <a:lnTo>
                  <a:pt x="1460119" y="2306866"/>
                </a:lnTo>
                <a:lnTo>
                  <a:pt x="1445399" y="2480627"/>
                </a:lnTo>
                <a:lnTo>
                  <a:pt x="1490903" y="2700515"/>
                </a:lnTo>
                <a:lnTo>
                  <a:pt x="1531010" y="2773210"/>
                </a:lnTo>
                <a:lnTo>
                  <a:pt x="1324495" y="2639542"/>
                </a:lnTo>
                <a:lnTo>
                  <a:pt x="1324495" y="2705874"/>
                </a:lnTo>
                <a:lnTo>
                  <a:pt x="967587" y="2721787"/>
                </a:lnTo>
                <a:lnTo>
                  <a:pt x="861860" y="2487765"/>
                </a:lnTo>
                <a:lnTo>
                  <a:pt x="999629" y="2443988"/>
                </a:lnTo>
                <a:lnTo>
                  <a:pt x="1018438" y="2461120"/>
                </a:lnTo>
                <a:lnTo>
                  <a:pt x="1104087" y="2480627"/>
                </a:lnTo>
                <a:lnTo>
                  <a:pt x="1213866" y="2560434"/>
                </a:lnTo>
                <a:lnTo>
                  <a:pt x="1249921" y="2654414"/>
                </a:lnTo>
                <a:lnTo>
                  <a:pt x="1324495" y="2705874"/>
                </a:lnTo>
                <a:lnTo>
                  <a:pt x="1324495" y="2639542"/>
                </a:lnTo>
                <a:lnTo>
                  <a:pt x="1295425" y="2620721"/>
                </a:lnTo>
                <a:lnTo>
                  <a:pt x="1249921" y="2473477"/>
                </a:lnTo>
                <a:lnTo>
                  <a:pt x="1239253" y="2253704"/>
                </a:lnTo>
                <a:lnTo>
                  <a:pt x="1270038" y="2101227"/>
                </a:lnTo>
                <a:lnTo>
                  <a:pt x="1213866" y="2214689"/>
                </a:lnTo>
                <a:lnTo>
                  <a:pt x="1193749" y="2374315"/>
                </a:lnTo>
                <a:lnTo>
                  <a:pt x="1184427" y="2468270"/>
                </a:lnTo>
                <a:lnTo>
                  <a:pt x="1098727" y="2393810"/>
                </a:lnTo>
                <a:lnTo>
                  <a:pt x="1084021" y="2200541"/>
                </a:lnTo>
                <a:lnTo>
                  <a:pt x="1129487" y="1975269"/>
                </a:lnTo>
                <a:lnTo>
                  <a:pt x="1074648" y="2074583"/>
                </a:lnTo>
                <a:lnTo>
                  <a:pt x="1034491" y="2227046"/>
                </a:lnTo>
                <a:lnTo>
                  <a:pt x="1034491" y="2386673"/>
                </a:lnTo>
                <a:lnTo>
                  <a:pt x="496506" y="1893671"/>
                </a:lnTo>
                <a:lnTo>
                  <a:pt x="491147" y="1748345"/>
                </a:lnTo>
                <a:lnTo>
                  <a:pt x="496506" y="1627733"/>
                </a:lnTo>
                <a:lnTo>
                  <a:pt x="450989" y="1707553"/>
                </a:lnTo>
                <a:lnTo>
                  <a:pt x="425577" y="1835150"/>
                </a:lnTo>
                <a:lnTo>
                  <a:pt x="370700" y="1700403"/>
                </a:lnTo>
                <a:lnTo>
                  <a:pt x="370700" y="1507134"/>
                </a:lnTo>
                <a:lnTo>
                  <a:pt x="459714" y="1432369"/>
                </a:lnTo>
                <a:lnTo>
                  <a:pt x="1315529" y="2021420"/>
                </a:lnTo>
                <a:lnTo>
                  <a:pt x="1669211" y="1787042"/>
                </a:lnTo>
                <a:lnTo>
                  <a:pt x="1646047" y="1922106"/>
                </a:lnTo>
                <a:lnTo>
                  <a:pt x="1653095" y="2032749"/>
                </a:lnTo>
                <a:lnTo>
                  <a:pt x="1611337" y="2074583"/>
                </a:lnTo>
                <a:lnTo>
                  <a:pt x="1581899" y="2181047"/>
                </a:lnTo>
                <a:lnTo>
                  <a:pt x="1540332" y="2434463"/>
                </a:lnTo>
                <a:lnTo>
                  <a:pt x="1581899" y="2560434"/>
                </a:lnTo>
                <a:lnTo>
                  <a:pt x="1812086" y="2461120"/>
                </a:lnTo>
                <a:lnTo>
                  <a:pt x="1810499" y="2458974"/>
                </a:lnTo>
                <a:lnTo>
                  <a:pt x="1846808" y="2487765"/>
                </a:lnTo>
                <a:lnTo>
                  <a:pt x="1742440" y="2275001"/>
                </a:lnTo>
                <a:lnTo>
                  <a:pt x="1735213" y="2242045"/>
                </a:lnTo>
                <a:lnTo>
                  <a:pt x="1735213" y="2394940"/>
                </a:lnTo>
                <a:lnTo>
                  <a:pt x="1611337" y="2441613"/>
                </a:lnTo>
                <a:lnTo>
                  <a:pt x="1616608" y="2234196"/>
                </a:lnTo>
                <a:lnTo>
                  <a:pt x="1664500" y="2181148"/>
                </a:lnTo>
                <a:lnTo>
                  <a:pt x="1735213" y="2394940"/>
                </a:lnTo>
                <a:lnTo>
                  <a:pt x="1735213" y="2242045"/>
                </a:lnTo>
                <a:lnTo>
                  <a:pt x="1696935" y="2067433"/>
                </a:lnTo>
                <a:lnTo>
                  <a:pt x="1711655" y="1854657"/>
                </a:lnTo>
                <a:lnTo>
                  <a:pt x="1751876" y="1647240"/>
                </a:lnTo>
                <a:lnTo>
                  <a:pt x="1777263" y="1434465"/>
                </a:lnTo>
                <a:lnTo>
                  <a:pt x="1757159" y="1248346"/>
                </a:lnTo>
                <a:lnTo>
                  <a:pt x="1731759" y="1175537"/>
                </a:lnTo>
                <a:lnTo>
                  <a:pt x="2008797" y="1035570"/>
                </a:lnTo>
                <a:lnTo>
                  <a:pt x="2109127" y="1274851"/>
                </a:lnTo>
                <a:lnTo>
                  <a:pt x="2043633" y="1501914"/>
                </a:lnTo>
                <a:lnTo>
                  <a:pt x="1957908" y="1813864"/>
                </a:lnTo>
                <a:lnTo>
                  <a:pt x="1972627" y="2001913"/>
                </a:lnTo>
                <a:lnTo>
                  <a:pt x="2083739" y="2173897"/>
                </a:lnTo>
                <a:lnTo>
                  <a:pt x="2008797" y="1953971"/>
                </a:lnTo>
                <a:lnTo>
                  <a:pt x="2012848" y="1808645"/>
                </a:lnTo>
                <a:lnTo>
                  <a:pt x="2083460" y="1572971"/>
                </a:lnTo>
                <a:lnTo>
                  <a:pt x="2590965" y="1214551"/>
                </a:lnTo>
                <a:lnTo>
                  <a:pt x="2702077" y="1219911"/>
                </a:lnTo>
                <a:lnTo>
                  <a:pt x="2763634" y="1170330"/>
                </a:lnTo>
                <a:lnTo>
                  <a:pt x="2857220" y="934478"/>
                </a:lnTo>
                <a:lnTo>
                  <a:pt x="2866656" y="748207"/>
                </a:lnTo>
                <a:lnTo>
                  <a:pt x="2842501" y="482269"/>
                </a:lnTo>
                <a:lnTo>
                  <a:pt x="2751505" y="349300"/>
                </a:lnTo>
                <a:lnTo>
                  <a:pt x="2643098" y="301358"/>
                </a:lnTo>
                <a:lnTo>
                  <a:pt x="2477160" y="450405"/>
                </a:lnTo>
                <a:lnTo>
                  <a:pt x="2677922" y="363448"/>
                </a:lnTo>
                <a:lnTo>
                  <a:pt x="2791726" y="494779"/>
                </a:lnTo>
                <a:lnTo>
                  <a:pt x="2822498" y="815657"/>
                </a:lnTo>
                <a:lnTo>
                  <a:pt x="2751505" y="1047927"/>
                </a:lnTo>
                <a:lnTo>
                  <a:pt x="2673870" y="1145463"/>
                </a:lnTo>
                <a:lnTo>
                  <a:pt x="2565463" y="1161389"/>
                </a:lnTo>
                <a:lnTo>
                  <a:pt x="2119655" y="1432026"/>
                </a:lnTo>
                <a:lnTo>
                  <a:pt x="2153272" y="1294358"/>
                </a:lnTo>
                <a:lnTo>
                  <a:pt x="2153272" y="1286243"/>
                </a:lnTo>
                <a:lnTo>
                  <a:pt x="2636469" y="1042568"/>
                </a:lnTo>
                <a:lnTo>
                  <a:pt x="2736786" y="950404"/>
                </a:lnTo>
                <a:lnTo>
                  <a:pt x="2782290" y="797928"/>
                </a:lnTo>
                <a:lnTo>
                  <a:pt x="2767571" y="592162"/>
                </a:lnTo>
                <a:lnTo>
                  <a:pt x="2698026" y="480491"/>
                </a:lnTo>
                <a:lnTo>
                  <a:pt x="2681960" y="471081"/>
                </a:lnTo>
                <a:lnTo>
                  <a:pt x="2681960" y="664972"/>
                </a:lnTo>
                <a:lnTo>
                  <a:pt x="2681960" y="838733"/>
                </a:lnTo>
                <a:lnTo>
                  <a:pt x="2589619" y="991196"/>
                </a:lnTo>
                <a:lnTo>
                  <a:pt x="2153272" y="1230122"/>
                </a:lnTo>
                <a:lnTo>
                  <a:pt x="2153272" y="1149032"/>
                </a:lnTo>
                <a:lnTo>
                  <a:pt x="2078342" y="1028433"/>
                </a:lnTo>
                <a:lnTo>
                  <a:pt x="2516035" y="734060"/>
                </a:lnTo>
                <a:lnTo>
                  <a:pt x="1882978" y="1040790"/>
                </a:lnTo>
                <a:lnTo>
                  <a:pt x="1510893" y="1188046"/>
                </a:lnTo>
                <a:lnTo>
                  <a:pt x="1646047" y="1202194"/>
                </a:lnTo>
                <a:lnTo>
                  <a:pt x="1722437" y="1395463"/>
                </a:lnTo>
                <a:lnTo>
                  <a:pt x="1720024" y="1419237"/>
                </a:lnTo>
                <a:lnTo>
                  <a:pt x="1714411" y="1422107"/>
                </a:lnTo>
                <a:lnTo>
                  <a:pt x="1714411" y="1474736"/>
                </a:lnTo>
                <a:lnTo>
                  <a:pt x="1702333" y="1594091"/>
                </a:lnTo>
                <a:lnTo>
                  <a:pt x="1694992" y="1636814"/>
                </a:lnTo>
                <a:lnTo>
                  <a:pt x="1324851" y="1828152"/>
                </a:lnTo>
                <a:lnTo>
                  <a:pt x="416204" y="1274851"/>
                </a:lnTo>
                <a:lnTo>
                  <a:pt x="1279359" y="1867166"/>
                </a:lnTo>
                <a:lnTo>
                  <a:pt x="1299464" y="1953971"/>
                </a:lnTo>
                <a:lnTo>
                  <a:pt x="89662" y="1122387"/>
                </a:lnTo>
                <a:lnTo>
                  <a:pt x="78955" y="1047927"/>
                </a:lnTo>
                <a:lnTo>
                  <a:pt x="276771" y="944422"/>
                </a:lnTo>
                <a:lnTo>
                  <a:pt x="252933" y="1063866"/>
                </a:lnTo>
                <a:lnTo>
                  <a:pt x="330555" y="930897"/>
                </a:lnTo>
                <a:lnTo>
                  <a:pt x="369366" y="776643"/>
                </a:lnTo>
                <a:lnTo>
                  <a:pt x="361340" y="664972"/>
                </a:lnTo>
                <a:lnTo>
                  <a:pt x="1302169" y="1104658"/>
                </a:lnTo>
                <a:lnTo>
                  <a:pt x="1325473" y="1094333"/>
                </a:lnTo>
                <a:lnTo>
                  <a:pt x="1370355" y="1207554"/>
                </a:lnTo>
                <a:lnTo>
                  <a:pt x="912710" y="1001776"/>
                </a:lnTo>
                <a:lnTo>
                  <a:pt x="1370355" y="1301508"/>
                </a:lnTo>
                <a:lnTo>
                  <a:pt x="1383842" y="1391881"/>
                </a:lnTo>
                <a:lnTo>
                  <a:pt x="1347660" y="1503553"/>
                </a:lnTo>
                <a:lnTo>
                  <a:pt x="637019" y="1134884"/>
                </a:lnTo>
                <a:lnTo>
                  <a:pt x="1343621" y="1562074"/>
                </a:lnTo>
                <a:lnTo>
                  <a:pt x="1294079" y="1650822"/>
                </a:lnTo>
                <a:lnTo>
                  <a:pt x="313156" y="1101090"/>
                </a:lnTo>
                <a:lnTo>
                  <a:pt x="1294079" y="1703971"/>
                </a:lnTo>
                <a:lnTo>
                  <a:pt x="1714411" y="1474736"/>
                </a:lnTo>
                <a:lnTo>
                  <a:pt x="1714411" y="1422107"/>
                </a:lnTo>
                <a:lnTo>
                  <a:pt x="1401140" y="1581581"/>
                </a:lnTo>
                <a:lnTo>
                  <a:pt x="1450682" y="1434465"/>
                </a:lnTo>
                <a:lnTo>
                  <a:pt x="1626044" y="1340510"/>
                </a:lnTo>
                <a:lnTo>
                  <a:pt x="1435963" y="1368806"/>
                </a:lnTo>
                <a:lnTo>
                  <a:pt x="1425295" y="1207554"/>
                </a:lnTo>
                <a:lnTo>
                  <a:pt x="1376553" y="1071714"/>
                </a:lnTo>
                <a:lnTo>
                  <a:pt x="2643098" y="510717"/>
                </a:lnTo>
                <a:lnTo>
                  <a:pt x="2681960" y="664972"/>
                </a:lnTo>
                <a:lnTo>
                  <a:pt x="2681960" y="471081"/>
                </a:lnTo>
                <a:lnTo>
                  <a:pt x="2628379" y="439686"/>
                </a:lnTo>
                <a:lnTo>
                  <a:pt x="2443683" y="551510"/>
                </a:lnTo>
                <a:lnTo>
                  <a:pt x="1332941" y="899033"/>
                </a:lnTo>
                <a:lnTo>
                  <a:pt x="255612" y="457403"/>
                </a:lnTo>
                <a:lnTo>
                  <a:pt x="1271384" y="971702"/>
                </a:lnTo>
                <a:lnTo>
                  <a:pt x="1271384" y="1023061"/>
                </a:lnTo>
                <a:lnTo>
                  <a:pt x="45491" y="429120"/>
                </a:lnTo>
                <a:lnTo>
                  <a:pt x="84302" y="377748"/>
                </a:lnTo>
                <a:lnTo>
                  <a:pt x="1447990" y="51358"/>
                </a:lnTo>
                <a:lnTo>
                  <a:pt x="2115870" y="214553"/>
                </a:lnTo>
                <a:lnTo>
                  <a:pt x="1410576" y="0"/>
                </a:lnTo>
                <a:lnTo>
                  <a:pt x="22745" y="336943"/>
                </a:lnTo>
                <a:lnTo>
                  <a:pt x="0" y="460984"/>
                </a:lnTo>
                <a:lnTo>
                  <a:pt x="246240" y="624166"/>
                </a:lnTo>
                <a:lnTo>
                  <a:pt x="277025" y="776643"/>
                </a:lnTo>
                <a:lnTo>
                  <a:pt x="282079" y="877214"/>
                </a:lnTo>
                <a:lnTo>
                  <a:pt x="34785" y="994778"/>
                </a:lnTo>
                <a:lnTo>
                  <a:pt x="9359" y="1122387"/>
                </a:lnTo>
                <a:lnTo>
                  <a:pt x="368147" y="1369352"/>
                </a:lnTo>
                <a:lnTo>
                  <a:pt x="330555" y="1480629"/>
                </a:lnTo>
                <a:lnTo>
                  <a:pt x="332447" y="1575574"/>
                </a:lnTo>
                <a:lnTo>
                  <a:pt x="143192" y="1613598"/>
                </a:lnTo>
                <a:lnTo>
                  <a:pt x="149885" y="1719910"/>
                </a:lnTo>
                <a:lnTo>
                  <a:pt x="282600" y="1999170"/>
                </a:lnTo>
                <a:lnTo>
                  <a:pt x="290398" y="2081733"/>
                </a:lnTo>
                <a:lnTo>
                  <a:pt x="286092" y="2109673"/>
                </a:lnTo>
                <a:lnTo>
                  <a:pt x="173964" y="2177465"/>
                </a:lnTo>
                <a:lnTo>
                  <a:pt x="76276" y="2205761"/>
                </a:lnTo>
                <a:lnTo>
                  <a:pt x="65570" y="2292718"/>
                </a:lnTo>
                <a:lnTo>
                  <a:pt x="468401" y="3296297"/>
                </a:lnTo>
                <a:lnTo>
                  <a:pt x="641032" y="3865473"/>
                </a:lnTo>
                <a:lnTo>
                  <a:pt x="2359431" y="3585311"/>
                </a:lnTo>
                <a:lnTo>
                  <a:pt x="2423680" y="3556939"/>
                </a:lnTo>
                <a:lnTo>
                  <a:pt x="2514689" y="3597719"/>
                </a:lnTo>
                <a:lnTo>
                  <a:pt x="2826435" y="3542754"/>
                </a:lnTo>
                <a:lnTo>
                  <a:pt x="2965627" y="3372535"/>
                </a:lnTo>
                <a:lnTo>
                  <a:pt x="3036633" y="2952305"/>
                </a:lnTo>
                <a:lnTo>
                  <a:pt x="2987090" y="2650858"/>
                </a:lnTo>
                <a:lnTo>
                  <a:pt x="2968333" y="2629065"/>
                </a:lnTo>
                <a:lnTo>
                  <a:pt x="2968333" y="3078188"/>
                </a:lnTo>
                <a:lnTo>
                  <a:pt x="2906763" y="3337064"/>
                </a:lnTo>
                <a:lnTo>
                  <a:pt x="2827782" y="3454095"/>
                </a:lnTo>
                <a:lnTo>
                  <a:pt x="2576245" y="3498431"/>
                </a:lnTo>
                <a:lnTo>
                  <a:pt x="2463787" y="3450552"/>
                </a:lnTo>
                <a:lnTo>
                  <a:pt x="2311235" y="3551631"/>
                </a:lnTo>
                <a:lnTo>
                  <a:pt x="689216" y="3737813"/>
                </a:lnTo>
                <a:lnTo>
                  <a:pt x="113753" y="2232406"/>
                </a:lnTo>
                <a:lnTo>
                  <a:pt x="277431" y="2166010"/>
                </a:lnTo>
                <a:lnTo>
                  <a:pt x="275678" y="2177465"/>
                </a:lnTo>
                <a:lnTo>
                  <a:pt x="250266" y="2241194"/>
                </a:lnTo>
                <a:lnTo>
                  <a:pt x="215455" y="2275001"/>
                </a:lnTo>
                <a:lnTo>
                  <a:pt x="345274" y="2601214"/>
                </a:lnTo>
                <a:lnTo>
                  <a:pt x="711974" y="3507295"/>
                </a:lnTo>
                <a:lnTo>
                  <a:pt x="441642" y="2693416"/>
                </a:lnTo>
                <a:lnTo>
                  <a:pt x="275678" y="2275001"/>
                </a:lnTo>
                <a:lnTo>
                  <a:pt x="436283" y="2526779"/>
                </a:lnTo>
                <a:lnTo>
                  <a:pt x="310476" y="2195182"/>
                </a:lnTo>
                <a:lnTo>
                  <a:pt x="335140" y="2109711"/>
                </a:lnTo>
                <a:lnTo>
                  <a:pt x="841781" y="3175724"/>
                </a:lnTo>
                <a:lnTo>
                  <a:pt x="893635" y="3167964"/>
                </a:lnTo>
                <a:lnTo>
                  <a:pt x="903351" y="3273234"/>
                </a:lnTo>
                <a:lnTo>
                  <a:pt x="848474" y="3406229"/>
                </a:lnTo>
                <a:lnTo>
                  <a:pt x="728040" y="3553396"/>
                </a:lnTo>
                <a:lnTo>
                  <a:pt x="2229561" y="3360128"/>
                </a:lnTo>
                <a:lnTo>
                  <a:pt x="857846" y="3459416"/>
                </a:lnTo>
                <a:lnTo>
                  <a:pt x="898004" y="3427501"/>
                </a:lnTo>
                <a:lnTo>
                  <a:pt x="938136" y="3374301"/>
                </a:lnTo>
                <a:lnTo>
                  <a:pt x="1662112" y="3234232"/>
                </a:lnTo>
                <a:lnTo>
                  <a:pt x="952868" y="3287420"/>
                </a:lnTo>
                <a:lnTo>
                  <a:pt x="988999" y="3154438"/>
                </a:lnTo>
                <a:lnTo>
                  <a:pt x="998715" y="3152241"/>
                </a:lnTo>
                <a:lnTo>
                  <a:pt x="2689936" y="2899092"/>
                </a:lnTo>
                <a:lnTo>
                  <a:pt x="2775661" y="2952305"/>
                </a:lnTo>
                <a:lnTo>
                  <a:pt x="2823857" y="3055137"/>
                </a:lnTo>
                <a:lnTo>
                  <a:pt x="2764879" y="3273234"/>
                </a:lnTo>
                <a:lnTo>
                  <a:pt x="2458402" y="3349485"/>
                </a:lnTo>
                <a:lnTo>
                  <a:pt x="2778353" y="3349485"/>
                </a:lnTo>
                <a:lnTo>
                  <a:pt x="2910802" y="3081731"/>
                </a:lnTo>
                <a:lnTo>
                  <a:pt x="2902712" y="2863646"/>
                </a:lnTo>
                <a:lnTo>
                  <a:pt x="2845193" y="2762580"/>
                </a:lnTo>
                <a:lnTo>
                  <a:pt x="2524010" y="2819298"/>
                </a:lnTo>
                <a:lnTo>
                  <a:pt x="2465146" y="2853004"/>
                </a:lnTo>
                <a:lnTo>
                  <a:pt x="2395601" y="2819298"/>
                </a:lnTo>
                <a:lnTo>
                  <a:pt x="942162" y="3046272"/>
                </a:lnTo>
                <a:lnTo>
                  <a:pt x="491147" y="2207539"/>
                </a:lnTo>
                <a:lnTo>
                  <a:pt x="892644" y="3053372"/>
                </a:lnTo>
                <a:lnTo>
                  <a:pt x="856513" y="3124289"/>
                </a:lnTo>
                <a:lnTo>
                  <a:pt x="171297" y="1652600"/>
                </a:lnTo>
                <a:lnTo>
                  <a:pt x="333273" y="1616570"/>
                </a:lnTo>
                <a:lnTo>
                  <a:pt x="335915" y="1748345"/>
                </a:lnTo>
                <a:lnTo>
                  <a:pt x="390779" y="1900821"/>
                </a:lnTo>
                <a:lnTo>
                  <a:pt x="481774" y="1941614"/>
                </a:lnTo>
                <a:lnTo>
                  <a:pt x="637019" y="2113584"/>
                </a:lnTo>
                <a:lnTo>
                  <a:pt x="957046" y="2405189"/>
                </a:lnTo>
                <a:lnTo>
                  <a:pt x="730707" y="2420315"/>
                </a:lnTo>
                <a:lnTo>
                  <a:pt x="931456" y="2801582"/>
                </a:lnTo>
                <a:lnTo>
                  <a:pt x="1394764" y="2754350"/>
                </a:lnTo>
                <a:lnTo>
                  <a:pt x="1540332" y="2854769"/>
                </a:lnTo>
                <a:lnTo>
                  <a:pt x="1662112" y="2874276"/>
                </a:lnTo>
                <a:lnTo>
                  <a:pt x="2012645" y="2728684"/>
                </a:lnTo>
                <a:lnTo>
                  <a:pt x="2214842" y="2695181"/>
                </a:lnTo>
                <a:lnTo>
                  <a:pt x="2505252" y="2643771"/>
                </a:lnTo>
                <a:lnTo>
                  <a:pt x="2179790" y="2659265"/>
                </a:lnTo>
                <a:lnTo>
                  <a:pt x="2460980" y="2542476"/>
                </a:lnTo>
                <a:lnTo>
                  <a:pt x="2724772" y="2549855"/>
                </a:lnTo>
                <a:lnTo>
                  <a:pt x="2889351" y="2716479"/>
                </a:lnTo>
                <a:lnTo>
                  <a:pt x="2962935" y="2861868"/>
                </a:lnTo>
                <a:lnTo>
                  <a:pt x="2968333" y="3078188"/>
                </a:lnTo>
                <a:lnTo>
                  <a:pt x="2968333" y="2629065"/>
                </a:lnTo>
                <a:lnTo>
                  <a:pt x="2779903" y="2410015"/>
                </a:lnTo>
                <a:lnTo>
                  <a:pt x="3284232" y="220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571719" y="2847974"/>
            <a:ext cx="856615" cy="459740"/>
          </a:xfrm>
          <a:custGeom>
            <a:avLst/>
            <a:gdLst/>
            <a:ahLst/>
            <a:cxnLst/>
            <a:rect l="l" t="t" r="r" b="b"/>
            <a:pathLst>
              <a:path w="856614" h="459739">
                <a:moveTo>
                  <a:pt x="600811" y="0"/>
                </a:moveTo>
                <a:lnTo>
                  <a:pt x="246256" y="141899"/>
                </a:lnTo>
                <a:lnTo>
                  <a:pt x="0" y="459199"/>
                </a:lnTo>
                <a:lnTo>
                  <a:pt x="856504" y="141899"/>
                </a:lnTo>
                <a:lnTo>
                  <a:pt x="600811" y="0"/>
                </a:lnTo>
                <a:close/>
              </a:path>
            </a:pathLst>
          </a:custGeom>
          <a:solidFill>
            <a:srgbClr val="F7A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152789" y="2741523"/>
            <a:ext cx="1524635" cy="1427480"/>
          </a:xfrm>
          <a:custGeom>
            <a:avLst/>
            <a:gdLst/>
            <a:ahLst/>
            <a:cxnLst/>
            <a:rect l="l" t="t" r="r" b="b"/>
            <a:pathLst>
              <a:path w="1524635" h="1427479">
                <a:moveTo>
                  <a:pt x="1005014" y="1402626"/>
                </a:moveTo>
                <a:lnTo>
                  <a:pt x="914019" y="1257287"/>
                </a:lnTo>
                <a:lnTo>
                  <a:pt x="852462" y="1273213"/>
                </a:lnTo>
                <a:lnTo>
                  <a:pt x="888631" y="1363611"/>
                </a:lnTo>
                <a:lnTo>
                  <a:pt x="736066" y="1427441"/>
                </a:lnTo>
                <a:lnTo>
                  <a:pt x="1005014" y="1402626"/>
                </a:lnTo>
                <a:close/>
              </a:path>
              <a:path w="1524635" h="1427479">
                <a:moveTo>
                  <a:pt x="1524266" y="360032"/>
                </a:moveTo>
                <a:lnTo>
                  <a:pt x="1493481" y="227063"/>
                </a:lnTo>
                <a:lnTo>
                  <a:pt x="851103" y="0"/>
                </a:lnTo>
                <a:lnTo>
                  <a:pt x="429590" y="282003"/>
                </a:lnTo>
                <a:lnTo>
                  <a:pt x="889977" y="81597"/>
                </a:lnTo>
                <a:lnTo>
                  <a:pt x="1488211" y="271284"/>
                </a:lnTo>
                <a:lnTo>
                  <a:pt x="313207" y="688047"/>
                </a:lnTo>
                <a:lnTo>
                  <a:pt x="333209" y="799719"/>
                </a:lnTo>
                <a:lnTo>
                  <a:pt x="1126794" y="567448"/>
                </a:lnTo>
                <a:lnTo>
                  <a:pt x="1121524" y="719912"/>
                </a:lnTo>
                <a:lnTo>
                  <a:pt x="750785" y="906183"/>
                </a:lnTo>
                <a:lnTo>
                  <a:pt x="1141514" y="794359"/>
                </a:lnTo>
                <a:lnTo>
                  <a:pt x="1221841" y="860031"/>
                </a:lnTo>
                <a:lnTo>
                  <a:pt x="0" y="1409712"/>
                </a:lnTo>
                <a:lnTo>
                  <a:pt x="1327556" y="879525"/>
                </a:lnTo>
                <a:lnTo>
                  <a:pt x="1237907" y="813866"/>
                </a:lnTo>
                <a:lnTo>
                  <a:pt x="1192403" y="727062"/>
                </a:lnTo>
                <a:lnTo>
                  <a:pt x="1172298" y="606450"/>
                </a:lnTo>
                <a:lnTo>
                  <a:pt x="1212519" y="500138"/>
                </a:lnTo>
                <a:lnTo>
                  <a:pt x="1524266" y="360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333" y="750265"/>
            <a:ext cx="760933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903" y="2510154"/>
            <a:ext cx="8316595" cy="341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9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3.png"/><Relationship Id="rId9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.png"/><Relationship Id="rId7" Type="http://schemas.openxmlformats.org/officeDocument/2006/relationships/image" Target="../media/image14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0.png"/><Relationship Id="rId10" Type="http://schemas.openxmlformats.org/officeDocument/2006/relationships/image" Target="../media/image144.png"/><Relationship Id="rId4" Type="http://schemas.openxmlformats.org/officeDocument/2006/relationships/image" Target="../media/image3.png"/><Relationship Id="rId9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8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2.png"/><Relationship Id="rId7" Type="http://schemas.openxmlformats.org/officeDocument/2006/relationships/image" Target="../media/image152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3.png"/><Relationship Id="rId9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33" y="750265"/>
            <a:ext cx="3042667" cy="1154735"/>
          </a:xfrm>
        </p:spPr>
        <p:txBody>
          <a:bodyPr/>
          <a:lstStyle/>
          <a:p>
            <a:pPr algn="ctr"/>
            <a:r>
              <a:rPr lang="en-US" sz="5400" b="0" u="none" dirty="0" smtClean="0"/>
              <a:t>Paging </a:t>
            </a:r>
            <a:endParaRPr lang="en-US" sz="5400" b="0" u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508760"/>
            <a:chOff x="-828" y="0"/>
            <a:chExt cx="9145905" cy="150876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476" y="609600"/>
              <a:ext cx="4907280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8540" y="699592"/>
            <a:ext cx="4398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0" dirty="0">
                <a:latin typeface="Times New Roman"/>
                <a:cs typeface="Times New Roman"/>
              </a:rPr>
              <a:t>HARDWARE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SUPPORT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3316" y="1141475"/>
            <a:ext cx="4419600" cy="65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54151" y="2497835"/>
            <a:ext cx="2560320" cy="680085"/>
            <a:chOff x="454151" y="2497835"/>
            <a:chExt cx="2560320" cy="680085"/>
          </a:xfrm>
        </p:grpSpPr>
        <p:sp>
          <p:nvSpPr>
            <p:cNvPr id="12" name="object 12"/>
            <p:cNvSpPr/>
            <p:nvPr/>
          </p:nvSpPr>
          <p:spPr>
            <a:xfrm>
              <a:off x="454151" y="2516123"/>
              <a:ext cx="620268" cy="630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3335" y="2497835"/>
              <a:ext cx="118262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6215" y="2897123"/>
              <a:ext cx="1865376" cy="548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1827" y="2497835"/>
              <a:ext cx="1342644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4151" y="3960876"/>
            <a:ext cx="4105910" cy="680085"/>
            <a:chOff x="454151" y="3960876"/>
            <a:chExt cx="4105910" cy="680085"/>
          </a:xfrm>
        </p:grpSpPr>
        <p:sp>
          <p:nvSpPr>
            <p:cNvPr id="17" name="object 17"/>
            <p:cNvSpPr/>
            <p:nvPr/>
          </p:nvSpPr>
          <p:spPr>
            <a:xfrm>
              <a:off x="454151" y="3979164"/>
              <a:ext cx="620268" cy="630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3335" y="3960876"/>
              <a:ext cx="2235708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15" y="4360164"/>
              <a:ext cx="3410712" cy="548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3012" y="3960876"/>
              <a:ext cx="1796795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046476" y="5058155"/>
            <a:ext cx="2220595" cy="680085"/>
            <a:chOff x="3046476" y="5058155"/>
            <a:chExt cx="2220595" cy="680085"/>
          </a:xfrm>
        </p:grpSpPr>
        <p:sp>
          <p:nvSpPr>
            <p:cNvPr id="22" name="object 22"/>
            <p:cNvSpPr/>
            <p:nvPr/>
          </p:nvSpPr>
          <p:spPr>
            <a:xfrm>
              <a:off x="3046476" y="5058155"/>
              <a:ext cx="1130808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29356" y="5457443"/>
              <a:ext cx="1979675" cy="548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8392" y="5058155"/>
              <a:ext cx="1368552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481571" y="5423915"/>
            <a:ext cx="2106295" cy="680085"/>
            <a:chOff x="6481571" y="5423915"/>
            <a:chExt cx="2106295" cy="680085"/>
          </a:xfrm>
        </p:grpSpPr>
        <p:sp>
          <p:nvSpPr>
            <p:cNvPr id="26" name="object 26"/>
            <p:cNvSpPr/>
            <p:nvPr/>
          </p:nvSpPr>
          <p:spPr>
            <a:xfrm>
              <a:off x="6481571" y="5423915"/>
              <a:ext cx="1129283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4451" y="5823203"/>
              <a:ext cx="1740407" cy="548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80147" y="5423915"/>
              <a:ext cx="1220724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95487" y="5423915"/>
              <a:ext cx="492251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8540" y="1468373"/>
            <a:ext cx="791527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latin typeface="Times New Roman"/>
                <a:cs typeface="Times New Roman"/>
              </a:rPr>
              <a:t>The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hardware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65" dirty="0">
                <a:latin typeface="Times New Roman"/>
                <a:cs typeface="Times New Roman"/>
              </a:rPr>
              <a:t>to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support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75" dirty="0">
                <a:latin typeface="Times New Roman"/>
                <a:cs typeface="Times New Roman"/>
              </a:rPr>
              <a:t>demand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120" dirty="0">
                <a:latin typeface="Times New Roman"/>
                <a:cs typeface="Times New Roman"/>
              </a:rPr>
              <a:t>paging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80" dirty="0">
                <a:latin typeface="Times New Roman"/>
                <a:cs typeface="Times New Roman"/>
              </a:rPr>
              <a:t>same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as 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hardware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for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120" dirty="0">
                <a:latin typeface="Times New Roman"/>
                <a:cs typeface="Times New Roman"/>
              </a:rPr>
              <a:t>paging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and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00" dirty="0">
                <a:latin typeface="Times New Roman"/>
                <a:cs typeface="Times New Roman"/>
              </a:rPr>
              <a:t>swapping: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825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u="heavy" spc="-1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PAGE </a:t>
            </a:r>
            <a:r>
              <a:rPr sz="2400" b="1" u="heavy" spc="-1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TABLE</a:t>
            </a:r>
            <a:r>
              <a:rPr sz="2400" b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: </a:t>
            </a:r>
            <a:r>
              <a:rPr sz="2400" b="1" spc="90" dirty="0">
                <a:latin typeface="Times New Roman"/>
                <a:cs typeface="Times New Roman"/>
              </a:rPr>
              <a:t>This </a:t>
            </a:r>
            <a:r>
              <a:rPr sz="2400" b="1" spc="140" dirty="0">
                <a:latin typeface="Times New Roman"/>
                <a:cs typeface="Times New Roman"/>
              </a:rPr>
              <a:t>table has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05" dirty="0">
                <a:latin typeface="Times New Roman"/>
                <a:cs typeface="Times New Roman"/>
              </a:rPr>
              <a:t>ability </a:t>
            </a:r>
            <a:r>
              <a:rPr sz="2400" b="1" spc="165" dirty="0">
                <a:latin typeface="Times New Roman"/>
                <a:cs typeface="Times New Roman"/>
              </a:rPr>
              <a:t>to </a:t>
            </a:r>
            <a:r>
              <a:rPr sz="2400" b="1" spc="95" dirty="0">
                <a:latin typeface="Times New Roman"/>
                <a:cs typeface="Times New Roman"/>
              </a:rPr>
              <a:t>mark </a:t>
            </a:r>
            <a:r>
              <a:rPr sz="2400" b="1" spc="135" dirty="0">
                <a:latin typeface="Times New Roman"/>
                <a:cs typeface="Times New Roman"/>
              </a:rPr>
              <a:t>an  </a:t>
            </a:r>
            <a:r>
              <a:rPr sz="2400" b="1" spc="120" dirty="0">
                <a:latin typeface="Times New Roman"/>
                <a:cs typeface="Times New Roman"/>
              </a:rPr>
              <a:t>entry </a:t>
            </a:r>
            <a:r>
              <a:rPr sz="2400" b="1" spc="105" dirty="0">
                <a:latin typeface="Times New Roman"/>
                <a:cs typeface="Times New Roman"/>
              </a:rPr>
              <a:t>invalid </a:t>
            </a:r>
            <a:r>
              <a:rPr sz="2400" b="1" spc="135" dirty="0">
                <a:latin typeface="Times New Roman"/>
                <a:cs typeface="Times New Roman"/>
              </a:rPr>
              <a:t>through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00" dirty="0">
                <a:latin typeface="Times New Roman"/>
                <a:cs typeface="Times New Roman"/>
              </a:rPr>
              <a:t>valid </a:t>
            </a:r>
            <a:r>
              <a:rPr sz="2400" b="1" spc="110" dirty="0">
                <a:latin typeface="Times New Roman"/>
                <a:cs typeface="Times New Roman"/>
              </a:rPr>
              <a:t>invalid </a:t>
            </a:r>
            <a:r>
              <a:rPr sz="2400" b="1" spc="130" dirty="0">
                <a:latin typeface="Times New Roman"/>
                <a:cs typeface="Times New Roman"/>
              </a:rPr>
              <a:t>bit </a:t>
            </a:r>
            <a:r>
              <a:rPr sz="2400" b="1" spc="105" dirty="0">
                <a:latin typeface="Times New Roman"/>
                <a:cs typeface="Times New Roman"/>
              </a:rPr>
              <a:t>or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30" dirty="0">
                <a:latin typeface="Times New Roman"/>
                <a:cs typeface="Times New Roman"/>
              </a:rPr>
              <a:t>special  </a:t>
            </a:r>
            <a:r>
              <a:rPr sz="2400" b="1" spc="125" dirty="0">
                <a:latin typeface="Times New Roman"/>
                <a:cs typeface="Times New Roman"/>
              </a:rPr>
              <a:t>value</a:t>
            </a:r>
            <a:r>
              <a:rPr sz="2400" b="1" spc="-16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of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protection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bits.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SECONDARY </a:t>
            </a:r>
            <a:r>
              <a:rPr sz="2400" b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MEMORY</a:t>
            </a:r>
            <a:r>
              <a:rPr sz="2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: </a:t>
            </a:r>
            <a:r>
              <a:rPr sz="2400" b="1" spc="95" dirty="0">
                <a:latin typeface="Times New Roman"/>
                <a:cs typeface="Times New Roman"/>
              </a:rPr>
              <a:t>The </a:t>
            </a:r>
            <a:r>
              <a:rPr sz="2400" b="1" spc="160" dirty="0">
                <a:latin typeface="Times New Roman"/>
                <a:cs typeface="Times New Roman"/>
              </a:rPr>
              <a:t>memory </a:t>
            </a:r>
            <a:r>
              <a:rPr sz="2400" b="1" spc="170" dirty="0">
                <a:latin typeface="Times New Roman"/>
                <a:cs typeface="Times New Roman"/>
              </a:rPr>
              <a:t>holds </a:t>
            </a:r>
            <a:r>
              <a:rPr sz="2400" b="1" spc="190" dirty="0">
                <a:latin typeface="Times New Roman"/>
                <a:cs typeface="Times New Roman"/>
              </a:rPr>
              <a:t>those  </a:t>
            </a:r>
            <a:r>
              <a:rPr sz="2400" b="1" spc="125" dirty="0">
                <a:latin typeface="Times New Roman"/>
                <a:cs typeface="Times New Roman"/>
              </a:rPr>
              <a:t>pages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that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are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190" dirty="0">
                <a:latin typeface="Times New Roman"/>
                <a:cs typeface="Times New Roman"/>
              </a:rPr>
              <a:t>not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present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in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main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memory.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The  </a:t>
            </a:r>
            <a:r>
              <a:rPr sz="2400" b="1" spc="125" dirty="0">
                <a:latin typeface="Times New Roman"/>
                <a:cs typeface="Times New Roman"/>
              </a:rPr>
              <a:t>secondary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memory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usually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high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175" dirty="0">
                <a:latin typeface="Times New Roman"/>
                <a:cs typeface="Times New Roman"/>
              </a:rPr>
              <a:t>speed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disk.</a:t>
            </a:r>
            <a:endParaRPr sz="2400">
              <a:latin typeface="Times New Roman"/>
              <a:cs typeface="Times New Roman"/>
            </a:endParaRPr>
          </a:p>
          <a:p>
            <a:pPr marL="12700" marR="5080" indent="365760" algn="just">
              <a:lnSpc>
                <a:spcPct val="100000"/>
              </a:lnSpc>
              <a:spcBef>
                <a:spcPts val="5"/>
              </a:spcBef>
            </a:pPr>
            <a:r>
              <a:rPr sz="2400" b="1" spc="35" dirty="0">
                <a:latin typeface="Times New Roman"/>
                <a:cs typeface="Times New Roman"/>
              </a:rPr>
              <a:t>It </a:t>
            </a:r>
            <a:r>
              <a:rPr sz="2400" b="1" spc="145" dirty="0">
                <a:latin typeface="Times New Roman"/>
                <a:cs typeface="Times New Roman"/>
              </a:rPr>
              <a:t>is </a:t>
            </a:r>
            <a:r>
              <a:rPr sz="2400" b="1" spc="160" dirty="0">
                <a:latin typeface="Times New Roman"/>
                <a:cs typeface="Times New Roman"/>
              </a:rPr>
              <a:t>known </a:t>
            </a:r>
            <a:r>
              <a:rPr sz="2400" b="1" spc="120" dirty="0">
                <a:latin typeface="Times New Roman"/>
                <a:cs typeface="Times New Roman"/>
              </a:rPr>
              <a:t>as </a:t>
            </a: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Swap </a:t>
            </a:r>
            <a:r>
              <a:rPr sz="24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Device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70" dirty="0">
                <a:latin typeface="Times New Roman"/>
                <a:cs typeface="Times New Roman"/>
              </a:rPr>
              <a:t>section </a:t>
            </a:r>
            <a:r>
              <a:rPr sz="2400" b="1" spc="140" dirty="0">
                <a:latin typeface="Times New Roman"/>
                <a:cs typeface="Times New Roman"/>
              </a:rPr>
              <a:t>of </a:t>
            </a:r>
            <a:r>
              <a:rPr sz="2400" b="1" spc="185" dirty="0">
                <a:latin typeface="Times New Roman"/>
                <a:cs typeface="Times New Roman"/>
              </a:rPr>
              <a:t>the  </a:t>
            </a:r>
            <a:r>
              <a:rPr sz="2400" b="1" spc="135" dirty="0">
                <a:latin typeface="Times New Roman"/>
                <a:cs typeface="Times New Roman"/>
              </a:rPr>
              <a:t>disk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175" dirty="0">
                <a:latin typeface="Times New Roman"/>
                <a:cs typeface="Times New Roman"/>
              </a:rPr>
              <a:t>used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for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latin typeface="Times New Roman"/>
                <a:cs typeface="Times New Roman"/>
              </a:rPr>
              <a:t>this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purpose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known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20" dirty="0">
                <a:latin typeface="Times New Roman"/>
                <a:cs typeface="Times New Roman"/>
              </a:rPr>
              <a:t>as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80" dirty="0">
                <a:latin typeface="Times New Roman"/>
                <a:cs typeface="Times New Roman"/>
              </a:rPr>
              <a:t>the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Swap</a:t>
            </a:r>
            <a:r>
              <a:rPr sz="24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Space.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2364" y="845088"/>
            <a:ext cx="728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Performance </a:t>
            </a:r>
            <a:r>
              <a:rPr dirty="0"/>
              <a:t>of </a:t>
            </a:r>
            <a:r>
              <a:rPr spc="-5" dirty="0"/>
              <a:t>Demand</a:t>
            </a:r>
            <a:r>
              <a:rPr spc="-40" dirty="0"/>
              <a:t> </a:t>
            </a:r>
            <a:r>
              <a:rPr spc="-10" dirty="0"/>
              <a:t>Paging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2364" y="1748561"/>
            <a:ext cx="6403975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indent="-1981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0820" algn="l"/>
              </a:tabLst>
            </a:pPr>
            <a:r>
              <a:rPr sz="2700" spc="-25" dirty="0">
                <a:latin typeface="Carlito"/>
                <a:cs typeface="Carlito"/>
              </a:rPr>
              <a:t>Page </a:t>
            </a:r>
            <a:r>
              <a:rPr sz="2700" spc="-20" dirty="0">
                <a:latin typeface="Carlito"/>
                <a:cs typeface="Carlito"/>
              </a:rPr>
              <a:t>Fault </a:t>
            </a:r>
            <a:r>
              <a:rPr sz="2700" spc="-15" dirty="0">
                <a:latin typeface="Carlito"/>
                <a:cs typeface="Carlito"/>
              </a:rPr>
              <a:t>Rate </a:t>
            </a:r>
            <a:r>
              <a:rPr sz="2700" dirty="0">
                <a:latin typeface="Carlito"/>
                <a:cs typeface="Carlito"/>
              </a:rPr>
              <a:t>0 </a:t>
            </a:r>
            <a:r>
              <a:rPr sz="2700" dirty="0">
                <a:latin typeface="Arial"/>
                <a:cs typeface="Arial"/>
              </a:rPr>
              <a:t>&lt; </a:t>
            </a:r>
            <a:r>
              <a:rPr sz="2700" i="1" dirty="0">
                <a:latin typeface="Carlito"/>
                <a:cs typeface="Carlito"/>
              </a:rPr>
              <a:t>p </a:t>
            </a:r>
            <a:r>
              <a:rPr sz="2700" dirty="0">
                <a:latin typeface="Carlito"/>
                <a:cs typeface="Carlito"/>
              </a:rPr>
              <a:t>&lt;</a:t>
            </a:r>
            <a:r>
              <a:rPr sz="2700" spc="10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1.0</a:t>
            </a:r>
          </a:p>
          <a:p>
            <a:pPr marL="638810" lvl="1" indent="-169545">
              <a:lnSpc>
                <a:spcPct val="100000"/>
              </a:lnSpc>
              <a:spcBef>
                <a:spcPts val="30"/>
              </a:spcBef>
              <a:buFont typeface="Arial"/>
              <a:buChar char="-"/>
              <a:tabLst>
                <a:tab pos="639445" algn="l"/>
              </a:tabLst>
            </a:pPr>
            <a:r>
              <a:rPr sz="2400" dirty="0">
                <a:latin typeface="Carlito"/>
                <a:cs typeface="Carlito"/>
              </a:rPr>
              <a:t>if </a:t>
            </a:r>
            <a:r>
              <a:rPr sz="2400" i="1" dirty="0">
                <a:latin typeface="Carlito"/>
                <a:cs typeface="Carlito"/>
              </a:rPr>
              <a:t>p </a:t>
            </a:r>
            <a:r>
              <a:rPr sz="2400" dirty="0">
                <a:latin typeface="Carlito"/>
                <a:cs typeface="Carlito"/>
              </a:rPr>
              <a:t>= 0 </a:t>
            </a:r>
            <a:r>
              <a:rPr sz="2400" spc="-5" dirty="0">
                <a:latin typeface="Carlito"/>
                <a:cs typeface="Carlito"/>
              </a:rPr>
              <a:t>no </a:t>
            </a:r>
            <a:r>
              <a:rPr sz="2400" spc="-10" dirty="0">
                <a:latin typeface="Carlito"/>
                <a:cs typeface="Carlito"/>
              </a:rPr>
              <a:t>page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faults</a:t>
            </a:r>
            <a:endParaRPr sz="2400" dirty="0">
              <a:latin typeface="Carlito"/>
              <a:cs typeface="Carlito"/>
            </a:endParaRPr>
          </a:p>
          <a:p>
            <a:pPr marL="638810" lvl="1" indent="-169545">
              <a:lnSpc>
                <a:spcPct val="100000"/>
              </a:lnSpc>
              <a:spcBef>
                <a:spcPts val="20"/>
              </a:spcBef>
              <a:buFont typeface="Arial"/>
              <a:buChar char="-"/>
              <a:tabLst>
                <a:tab pos="639445" algn="l"/>
              </a:tabLst>
            </a:pPr>
            <a:r>
              <a:rPr sz="2400" dirty="0">
                <a:latin typeface="Carlito"/>
                <a:cs typeface="Carlito"/>
              </a:rPr>
              <a:t>if </a:t>
            </a:r>
            <a:r>
              <a:rPr sz="2400" i="1" dirty="0">
                <a:latin typeface="Carlito"/>
                <a:cs typeface="Carlito"/>
              </a:rPr>
              <a:t>p </a:t>
            </a:r>
            <a:r>
              <a:rPr sz="2400" dirty="0">
                <a:latin typeface="Carlito"/>
                <a:cs typeface="Carlito"/>
              </a:rPr>
              <a:t>= 1, </a:t>
            </a:r>
            <a:r>
              <a:rPr sz="2400" spc="-10" dirty="0">
                <a:latin typeface="Carlito"/>
                <a:cs typeface="Carlito"/>
              </a:rPr>
              <a:t>every </a:t>
            </a:r>
            <a:r>
              <a:rPr sz="2400" spc="-20" dirty="0">
                <a:latin typeface="Carlito"/>
                <a:cs typeface="Carlito"/>
              </a:rPr>
              <a:t>reference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5" dirty="0">
                <a:latin typeface="Carlito"/>
                <a:cs typeface="Carlito"/>
              </a:rPr>
              <a:t>fault</a:t>
            </a:r>
            <a:endParaRPr sz="2400" dirty="0">
              <a:latin typeface="Carlito"/>
              <a:cs typeface="Carlito"/>
            </a:endParaRPr>
          </a:p>
          <a:p>
            <a:pPr marL="210820" indent="-198120">
              <a:lnSpc>
                <a:spcPct val="100000"/>
              </a:lnSpc>
              <a:spcBef>
                <a:spcPts val="2250"/>
              </a:spcBef>
              <a:buFont typeface="Arial"/>
              <a:buChar char="•"/>
              <a:tabLst>
                <a:tab pos="210820" algn="l"/>
              </a:tabLst>
            </a:pPr>
            <a:r>
              <a:rPr sz="2700" spc="-25" dirty="0">
                <a:latin typeface="Carlito"/>
                <a:cs typeface="Carlito"/>
              </a:rPr>
              <a:t>Effective </a:t>
            </a:r>
            <a:r>
              <a:rPr sz="2700" spc="-5" dirty="0">
                <a:latin typeface="Carlito"/>
                <a:cs typeface="Carlito"/>
              </a:rPr>
              <a:t>Access Time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55" dirty="0">
                <a:latin typeface="Carlito"/>
                <a:cs typeface="Carlito"/>
              </a:rPr>
              <a:t>(EAT)</a:t>
            </a:r>
            <a:endParaRPr sz="2700" dirty="0">
              <a:latin typeface="Carlito"/>
              <a:cs typeface="Carlito"/>
            </a:endParaRPr>
          </a:p>
          <a:p>
            <a:pPr marL="2184400">
              <a:lnSpc>
                <a:spcPts val="3210"/>
              </a:lnSpc>
              <a:spcBef>
                <a:spcPts val="60"/>
              </a:spcBef>
            </a:pPr>
            <a:r>
              <a:rPr sz="2700" spc="-85" dirty="0">
                <a:latin typeface="Carlito"/>
                <a:cs typeface="Carlito"/>
              </a:rPr>
              <a:t>EAT </a:t>
            </a:r>
            <a:r>
              <a:rPr sz="2700" dirty="0">
                <a:latin typeface="Carlito"/>
                <a:cs typeface="Carlito"/>
              </a:rPr>
              <a:t>= </a:t>
            </a:r>
            <a:r>
              <a:rPr sz="2700" spc="-5" dirty="0">
                <a:latin typeface="Carlito"/>
                <a:cs typeface="Carlito"/>
              </a:rPr>
              <a:t>(1 </a:t>
            </a:r>
            <a:r>
              <a:rPr sz="2700" dirty="0">
                <a:latin typeface="Carlito"/>
                <a:cs typeface="Carlito"/>
              </a:rPr>
              <a:t>- </a:t>
            </a:r>
            <a:r>
              <a:rPr sz="2700" i="1" dirty="0">
                <a:latin typeface="Carlito"/>
                <a:cs typeface="Carlito"/>
              </a:rPr>
              <a:t>p</a:t>
            </a:r>
            <a:r>
              <a:rPr sz="2700" dirty="0">
                <a:latin typeface="Carlito"/>
                <a:cs typeface="Carlito"/>
              </a:rPr>
              <a:t>) x memory</a:t>
            </a:r>
            <a:r>
              <a:rPr sz="2700" spc="6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access</a:t>
            </a:r>
          </a:p>
          <a:p>
            <a:pPr marL="2184400">
              <a:lnSpc>
                <a:spcPts val="3190"/>
              </a:lnSpc>
            </a:pPr>
            <a:r>
              <a:rPr sz="2700" dirty="0">
                <a:latin typeface="Carlito"/>
                <a:cs typeface="Carlito"/>
              </a:rPr>
              <a:t>+ </a:t>
            </a:r>
            <a:r>
              <a:rPr sz="2700" i="1" dirty="0">
                <a:latin typeface="Carlito"/>
                <a:cs typeface="Carlito"/>
              </a:rPr>
              <a:t>p </a:t>
            </a:r>
            <a:r>
              <a:rPr sz="2700" spc="-10" dirty="0">
                <a:latin typeface="Carlito"/>
                <a:cs typeface="Carlito"/>
              </a:rPr>
              <a:t>(page fault</a:t>
            </a:r>
            <a:r>
              <a:rPr sz="2700" spc="-5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overhead</a:t>
            </a:r>
            <a:endParaRPr sz="2700" dirty="0">
              <a:latin typeface="Carlito"/>
              <a:cs typeface="Carlito"/>
            </a:endParaRPr>
          </a:p>
          <a:p>
            <a:pPr marL="3721100">
              <a:lnSpc>
                <a:spcPts val="3220"/>
              </a:lnSpc>
            </a:pPr>
            <a:r>
              <a:rPr sz="2700" dirty="0">
                <a:latin typeface="Carlito"/>
                <a:cs typeface="Carlito"/>
              </a:rPr>
              <a:t>+ </a:t>
            </a:r>
            <a:r>
              <a:rPr sz="2700" spc="-15" dirty="0">
                <a:latin typeface="Carlito"/>
                <a:cs typeface="Carlito"/>
              </a:rPr>
              <a:t>swap </a:t>
            </a:r>
            <a:r>
              <a:rPr sz="2700" spc="-10" dirty="0">
                <a:latin typeface="Carlito"/>
                <a:cs typeface="Carlito"/>
              </a:rPr>
              <a:t>page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out</a:t>
            </a:r>
            <a:endParaRPr sz="2700" dirty="0">
              <a:latin typeface="Carlito"/>
              <a:cs typeface="Carlito"/>
            </a:endParaRPr>
          </a:p>
          <a:p>
            <a:pPr marL="3721100">
              <a:lnSpc>
                <a:spcPts val="3220"/>
              </a:lnSpc>
              <a:spcBef>
                <a:spcPts val="60"/>
              </a:spcBef>
            </a:pPr>
            <a:r>
              <a:rPr sz="2700" dirty="0">
                <a:latin typeface="Carlito"/>
                <a:cs typeface="Carlito"/>
              </a:rPr>
              <a:t>+ </a:t>
            </a:r>
            <a:r>
              <a:rPr sz="2700" spc="-15" dirty="0">
                <a:latin typeface="Carlito"/>
                <a:cs typeface="Carlito"/>
              </a:rPr>
              <a:t>swap </a:t>
            </a:r>
            <a:r>
              <a:rPr sz="2700" spc="-10" dirty="0">
                <a:latin typeface="Carlito"/>
                <a:cs typeface="Carlito"/>
              </a:rPr>
              <a:t>page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in</a:t>
            </a:r>
          </a:p>
          <a:p>
            <a:pPr marL="3721100">
              <a:lnSpc>
                <a:spcPts val="3220"/>
              </a:lnSpc>
            </a:pPr>
            <a:r>
              <a:rPr sz="2700" dirty="0">
                <a:latin typeface="Carlito"/>
                <a:cs typeface="Carlito"/>
              </a:rPr>
              <a:t>+ </a:t>
            </a:r>
            <a:r>
              <a:rPr sz="2700" spc="-20" dirty="0">
                <a:latin typeface="Carlito"/>
                <a:cs typeface="Carlito"/>
              </a:rPr>
              <a:t>restart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overhead)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400" y="597153"/>
            <a:ext cx="584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Demand </a:t>
            </a:r>
            <a:r>
              <a:rPr spc="-15" dirty="0"/>
              <a:t>Paging</a:t>
            </a:r>
            <a:r>
              <a:rPr spc="-2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0200" y="1398778"/>
            <a:ext cx="7399655" cy="393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indent="-1981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0820" algn="l"/>
              </a:tabLst>
            </a:pPr>
            <a:r>
              <a:rPr sz="2700" dirty="0">
                <a:latin typeface="Carlito"/>
                <a:cs typeface="Carlito"/>
              </a:rPr>
              <a:t>Memory access time = 200</a:t>
            </a:r>
            <a:r>
              <a:rPr sz="2700" spc="4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nanoseconds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50">
              <a:latin typeface="Carlito"/>
              <a:cs typeface="Carlito"/>
            </a:endParaRPr>
          </a:p>
          <a:p>
            <a:pPr marL="210820" indent="-198120">
              <a:lnSpc>
                <a:spcPct val="100000"/>
              </a:lnSpc>
              <a:buFont typeface="Arial"/>
              <a:buChar char="•"/>
              <a:tabLst>
                <a:tab pos="210820" algn="l"/>
              </a:tabLst>
            </a:pPr>
            <a:r>
              <a:rPr sz="2700" spc="-25" dirty="0">
                <a:latin typeface="Carlito"/>
                <a:cs typeface="Carlito"/>
              </a:rPr>
              <a:t>Average </a:t>
            </a:r>
            <a:r>
              <a:rPr sz="2700" spc="-10" dirty="0">
                <a:latin typeface="Carlito"/>
                <a:cs typeface="Carlito"/>
              </a:rPr>
              <a:t>page-fault </a:t>
            </a:r>
            <a:r>
              <a:rPr sz="2700" dirty="0">
                <a:latin typeface="Carlito"/>
                <a:cs typeface="Carlito"/>
              </a:rPr>
              <a:t>service </a:t>
            </a:r>
            <a:r>
              <a:rPr sz="2700" spc="-5" dirty="0">
                <a:latin typeface="Carlito"/>
                <a:cs typeface="Carlito"/>
              </a:rPr>
              <a:t>time </a:t>
            </a:r>
            <a:r>
              <a:rPr sz="2700" dirty="0">
                <a:latin typeface="Carlito"/>
                <a:cs typeface="Carlito"/>
              </a:rPr>
              <a:t>= 8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milliseconds</a:t>
            </a:r>
            <a:endParaRPr sz="2700">
              <a:latin typeface="Carlito"/>
              <a:cs typeface="Carlito"/>
            </a:endParaRPr>
          </a:p>
          <a:p>
            <a:pPr marL="210820" indent="-198120">
              <a:lnSpc>
                <a:spcPts val="3210"/>
              </a:lnSpc>
              <a:spcBef>
                <a:spcPts val="2555"/>
              </a:spcBef>
              <a:buFont typeface="Arial"/>
              <a:buChar char="•"/>
              <a:tabLst>
                <a:tab pos="210820" algn="l"/>
              </a:tabLst>
            </a:pPr>
            <a:r>
              <a:rPr sz="2700" spc="-85" dirty="0">
                <a:latin typeface="Carlito"/>
                <a:cs typeface="Carlito"/>
              </a:rPr>
              <a:t>EAT </a:t>
            </a:r>
            <a:r>
              <a:rPr sz="2700" dirty="0">
                <a:latin typeface="Carlito"/>
                <a:cs typeface="Carlito"/>
              </a:rPr>
              <a:t>= </a:t>
            </a:r>
            <a:r>
              <a:rPr sz="2700" spc="-5" dirty="0">
                <a:latin typeface="Carlito"/>
                <a:cs typeface="Carlito"/>
              </a:rPr>
              <a:t>(1 </a:t>
            </a:r>
            <a:r>
              <a:rPr sz="2700" dirty="0">
                <a:latin typeface="Carlito"/>
                <a:cs typeface="Carlito"/>
              </a:rPr>
              <a:t>- </a:t>
            </a:r>
            <a:r>
              <a:rPr sz="2700" spc="-5" dirty="0">
                <a:latin typeface="Carlito"/>
                <a:cs typeface="Carlito"/>
              </a:rPr>
              <a:t>p) </a:t>
            </a:r>
            <a:r>
              <a:rPr sz="2700" dirty="0">
                <a:latin typeface="Carlito"/>
                <a:cs typeface="Carlito"/>
              </a:rPr>
              <a:t>x 200 + p </a:t>
            </a:r>
            <a:r>
              <a:rPr sz="2700" spc="-5" dirty="0">
                <a:latin typeface="Carlito"/>
                <a:cs typeface="Carlito"/>
              </a:rPr>
              <a:t>(8</a:t>
            </a:r>
            <a:r>
              <a:rPr sz="2700" spc="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milliseconds)</a:t>
            </a:r>
            <a:endParaRPr sz="2700">
              <a:latin typeface="Carlito"/>
              <a:cs typeface="Carlito"/>
            </a:endParaRPr>
          </a:p>
          <a:p>
            <a:pPr marL="965200">
              <a:lnSpc>
                <a:spcPts val="3210"/>
              </a:lnSpc>
              <a:tabLst>
                <a:tab pos="2084705" algn="l"/>
              </a:tabLst>
            </a:pPr>
            <a:r>
              <a:rPr sz="2700" dirty="0">
                <a:latin typeface="Carlito"/>
                <a:cs typeface="Carlito"/>
              </a:rPr>
              <a:t>= </a:t>
            </a:r>
            <a:r>
              <a:rPr sz="2700" spc="-5" dirty="0">
                <a:latin typeface="Carlito"/>
                <a:cs typeface="Carlito"/>
              </a:rPr>
              <a:t>(1</a:t>
            </a:r>
            <a:r>
              <a:rPr sz="2700" dirty="0">
                <a:latin typeface="Carlito"/>
                <a:cs typeface="Carlito"/>
              </a:rPr>
              <a:t> - p	x 200 + p x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8,000,000</a:t>
            </a:r>
            <a:endParaRPr sz="2700">
              <a:latin typeface="Carlito"/>
              <a:cs typeface="Carlito"/>
            </a:endParaRPr>
          </a:p>
          <a:p>
            <a:pPr marL="1092200">
              <a:lnSpc>
                <a:spcPct val="100000"/>
              </a:lnSpc>
              <a:spcBef>
                <a:spcPts val="60"/>
              </a:spcBef>
            </a:pPr>
            <a:r>
              <a:rPr sz="2700" dirty="0">
                <a:latin typeface="Carlito"/>
                <a:cs typeface="Carlito"/>
              </a:rPr>
              <a:t>= 200 + p x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7,999,800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rlito"/>
              <a:cs typeface="Carlito"/>
            </a:endParaRPr>
          </a:p>
          <a:p>
            <a:pPr marL="332740">
              <a:lnSpc>
                <a:spcPct val="100000"/>
              </a:lnSpc>
            </a:pPr>
            <a:r>
              <a:rPr sz="24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EAT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directly</a:t>
            </a:r>
            <a:r>
              <a:rPr sz="24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proportional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8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page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fault</a:t>
            </a:r>
            <a:r>
              <a:rPr sz="24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rate.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916" y="750265"/>
            <a:ext cx="86476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What </a:t>
            </a:r>
            <a:r>
              <a:rPr spc="-5" dirty="0"/>
              <a:t>happens </a:t>
            </a:r>
            <a:r>
              <a:rPr dirty="0"/>
              <a:t>if </a:t>
            </a:r>
            <a:r>
              <a:rPr spc="-10" dirty="0"/>
              <a:t>there </a:t>
            </a:r>
            <a:r>
              <a:rPr dirty="0"/>
              <a:t>is no </a:t>
            </a:r>
            <a:r>
              <a:rPr spc="-15" dirty="0"/>
              <a:t>free</a:t>
            </a:r>
            <a:r>
              <a:rPr spc="-10" dirty="0"/>
              <a:t> </a:t>
            </a:r>
            <a:r>
              <a:rPr spc="-15" dirty="0"/>
              <a:t>frame?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3915" y="1638426"/>
            <a:ext cx="8256905" cy="41211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25425">
              <a:lnSpc>
                <a:spcPct val="101600"/>
              </a:lnSpc>
              <a:spcBef>
                <a:spcPts val="40"/>
              </a:spcBef>
              <a:buClr>
                <a:srgbClr val="000000"/>
              </a:buClr>
              <a:buFont typeface="Arial"/>
              <a:buChar char="•"/>
              <a:tabLst>
                <a:tab pos="247650" algn="l"/>
              </a:tabLst>
            </a:pPr>
            <a:r>
              <a:rPr sz="3200" spc="-25" dirty="0">
                <a:solidFill>
                  <a:srgbClr val="FF0000"/>
                </a:solidFill>
                <a:latin typeface="Carlito"/>
                <a:cs typeface="Carlito"/>
              </a:rPr>
              <a:t>Page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replacement </a:t>
            </a:r>
            <a:r>
              <a:rPr sz="3200" dirty="0">
                <a:latin typeface="Carlito"/>
                <a:cs typeface="Carlito"/>
              </a:rPr>
              <a:t>- </a:t>
            </a:r>
            <a:r>
              <a:rPr sz="3200" spc="-5" dirty="0">
                <a:latin typeface="Carlito"/>
                <a:cs typeface="Carlito"/>
              </a:rPr>
              <a:t>find some </a:t>
            </a:r>
            <a:r>
              <a:rPr sz="3200" spc="-10" dirty="0">
                <a:latin typeface="Carlito"/>
                <a:cs typeface="Carlito"/>
              </a:rPr>
              <a:t>page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30" dirty="0">
                <a:latin typeface="Carlito"/>
                <a:cs typeface="Carlito"/>
              </a:rPr>
              <a:t>memory,  </a:t>
            </a:r>
            <a:r>
              <a:rPr sz="3200" spc="-5" dirty="0">
                <a:latin typeface="Carlito"/>
                <a:cs typeface="Carlito"/>
              </a:rPr>
              <a:t>but not </a:t>
            </a:r>
            <a:r>
              <a:rPr sz="3200" spc="-10" dirty="0">
                <a:latin typeface="Carlito"/>
                <a:cs typeface="Carlito"/>
              </a:rPr>
              <a:t>really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use, </a:t>
            </a:r>
            <a:r>
              <a:rPr sz="3200" spc="-15" dirty="0">
                <a:latin typeface="Carlito"/>
                <a:cs typeface="Carlito"/>
              </a:rPr>
              <a:t>swap </a:t>
            </a:r>
            <a:r>
              <a:rPr sz="3200" dirty="0">
                <a:latin typeface="Carlito"/>
                <a:cs typeface="Carlito"/>
              </a:rPr>
              <a:t>it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out</a:t>
            </a:r>
            <a:endParaRPr sz="3200">
              <a:latin typeface="Carlito"/>
              <a:cs typeface="Carlito"/>
            </a:endParaRPr>
          </a:p>
          <a:p>
            <a:pPr marL="668020" lvl="1" indent="-198120">
              <a:lnSpc>
                <a:spcPct val="100000"/>
              </a:lnSpc>
              <a:spcBef>
                <a:spcPts val="720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10" dirty="0">
                <a:latin typeface="Carlito"/>
                <a:cs typeface="Carlito"/>
              </a:rPr>
              <a:t>Algorithm</a:t>
            </a:r>
            <a:endParaRPr sz="2800">
              <a:latin typeface="Carlito"/>
              <a:cs typeface="Carlito"/>
            </a:endParaRPr>
          </a:p>
          <a:p>
            <a:pPr marL="469900" marR="53975" lvl="1">
              <a:lnSpc>
                <a:spcPct val="101099"/>
              </a:lnSpc>
              <a:spcBef>
                <a:spcPts val="575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20" dirty="0">
                <a:latin typeface="Carlito"/>
                <a:cs typeface="Carlito"/>
              </a:rPr>
              <a:t>Performance </a:t>
            </a:r>
            <a:r>
              <a:rPr sz="2800" spc="-5" dirty="0">
                <a:latin typeface="Carlito"/>
                <a:cs typeface="Carlito"/>
              </a:rPr>
              <a:t>- </a:t>
            </a:r>
            <a:r>
              <a:rPr sz="2800" spc="-20" dirty="0">
                <a:latin typeface="Carlito"/>
                <a:cs typeface="Carlito"/>
              </a:rPr>
              <a:t>want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algorithm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will result </a:t>
            </a:r>
            <a:r>
              <a:rPr sz="2800" spc="-5" dirty="0">
                <a:latin typeface="Carlito"/>
                <a:cs typeface="Carlito"/>
              </a:rPr>
              <a:t>in  </a:t>
            </a:r>
            <a:r>
              <a:rPr sz="2800" spc="-10" dirty="0">
                <a:latin typeface="Carlito"/>
                <a:cs typeface="Carlito"/>
              </a:rPr>
              <a:t>minimum 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page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faults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Font typeface="Arial"/>
              <a:buChar char="-"/>
            </a:pP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1600"/>
              </a:lnSpc>
              <a:spcBef>
                <a:spcPts val="1835"/>
              </a:spcBef>
              <a:buClr>
                <a:srgbClr val="000000"/>
              </a:buClr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Same 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page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may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be </a:t>
            </a:r>
            <a:r>
              <a:rPr sz="3200" spc="-15" dirty="0">
                <a:solidFill>
                  <a:srgbClr val="FF0000"/>
                </a:solidFill>
                <a:latin typeface="Carlito"/>
                <a:cs typeface="Carlito"/>
              </a:rPr>
              <a:t>brought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into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memory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several 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times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8942" y="634366"/>
            <a:ext cx="44474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Page</a:t>
            </a:r>
            <a:r>
              <a:rPr spc="-45" dirty="0"/>
              <a:t> </a:t>
            </a:r>
            <a:r>
              <a:rPr lang="en-US" spc="-45" dirty="0" smtClean="0"/>
              <a:t>R</a:t>
            </a:r>
            <a:r>
              <a:rPr spc="-15" dirty="0" smtClean="0"/>
              <a:t>eplacement</a:t>
            </a:r>
            <a:endParaRPr spc="-15" dirty="0"/>
          </a:p>
        </p:txBody>
      </p:sp>
      <p:sp>
        <p:nvSpPr>
          <p:cNvPr id="12" name="object 12"/>
          <p:cNvSpPr txBox="1"/>
          <p:nvPr/>
        </p:nvSpPr>
        <p:spPr>
          <a:xfrm>
            <a:off x="642618" y="1261801"/>
            <a:ext cx="8501380" cy="4811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32410" algn="l"/>
              </a:tabLst>
            </a:pPr>
            <a:r>
              <a:rPr sz="3000" b="1" spc="-5" dirty="0">
                <a:latin typeface="Carlito"/>
                <a:cs typeface="Carlito"/>
              </a:rPr>
              <a:t>Basic </a:t>
            </a:r>
            <a:r>
              <a:rPr sz="3000" b="1" spc="-15" dirty="0">
                <a:latin typeface="Carlito"/>
                <a:cs typeface="Carlito"/>
              </a:rPr>
              <a:t>to </a:t>
            </a:r>
            <a:r>
              <a:rPr sz="3000" b="1" spc="-5" dirty="0">
                <a:latin typeface="Carlito"/>
                <a:cs typeface="Carlito"/>
              </a:rPr>
              <a:t>demand</a:t>
            </a:r>
            <a:r>
              <a:rPr sz="3000" b="1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paging</a:t>
            </a:r>
            <a:endParaRPr sz="3000" dirty="0">
              <a:latin typeface="Carlito"/>
              <a:cs typeface="Carlito"/>
            </a:endParaRPr>
          </a:p>
          <a:p>
            <a:pPr marL="81915" marR="5080" lvl="1">
              <a:lnSpc>
                <a:spcPts val="3279"/>
              </a:lnSpc>
              <a:spcBef>
                <a:spcPts val="670"/>
              </a:spcBef>
              <a:buFont typeface="Arial"/>
              <a:buChar char="•"/>
              <a:tabLst>
                <a:tab pos="302260" algn="l"/>
              </a:tabLst>
            </a:pPr>
            <a:r>
              <a:rPr sz="3000" b="1" spc="-5" dirty="0">
                <a:latin typeface="Carlito"/>
                <a:cs typeface="Carlito"/>
              </a:rPr>
              <a:t>When </a:t>
            </a:r>
            <a:r>
              <a:rPr sz="3000" b="1" dirty="0">
                <a:latin typeface="Carlito"/>
                <a:cs typeface="Carlito"/>
              </a:rPr>
              <a:t>a user </a:t>
            </a:r>
            <a:r>
              <a:rPr sz="3000" b="1" spc="-10" dirty="0">
                <a:latin typeface="Carlito"/>
                <a:cs typeface="Carlito"/>
              </a:rPr>
              <a:t>process </a:t>
            </a:r>
            <a:r>
              <a:rPr sz="3000" b="1" spc="-25" dirty="0">
                <a:latin typeface="Carlito"/>
                <a:cs typeface="Carlito"/>
              </a:rPr>
              <a:t>executes </a:t>
            </a:r>
            <a:r>
              <a:rPr sz="3000" b="1" spc="-5" dirty="0">
                <a:latin typeface="Carlito"/>
                <a:cs typeface="Carlito"/>
              </a:rPr>
              <a:t>and </a:t>
            </a:r>
            <a:r>
              <a:rPr sz="3000" b="1" spc="-15" dirty="0">
                <a:latin typeface="Carlito"/>
                <a:cs typeface="Carlito"/>
              </a:rPr>
              <a:t>page fault </a:t>
            </a:r>
            <a:r>
              <a:rPr sz="3000" b="1" spc="-5" dirty="0">
                <a:latin typeface="Carlito"/>
                <a:cs typeface="Carlito"/>
              </a:rPr>
              <a:t>occurs  and there </a:t>
            </a:r>
            <a:r>
              <a:rPr sz="3000" b="1" spc="-20" dirty="0">
                <a:latin typeface="Carlito"/>
                <a:cs typeface="Carlito"/>
              </a:rPr>
              <a:t>are </a:t>
            </a:r>
            <a:r>
              <a:rPr sz="3000" b="1" dirty="0">
                <a:latin typeface="Carlito"/>
                <a:cs typeface="Carlito"/>
              </a:rPr>
              <a:t>no </a:t>
            </a:r>
            <a:r>
              <a:rPr sz="3000" b="1" spc="-15" dirty="0">
                <a:latin typeface="Carlito"/>
                <a:cs typeface="Carlito"/>
              </a:rPr>
              <a:t>free frames </a:t>
            </a:r>
            <a:r>
              <a:rPr sz="3000" b="1" spc="-5" dirty="0">
                <a:latin typeface="Carlito"/>
                <a:cs typeface="Carlito"/>
              </a:rPr>
              <a:t>in</a:t>
            </a:r>
            <a:r>
              <a:rPr sz="3000" b="1" spc="15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memory</a:t>
            </a:r>
            <a:endParaRPr sz="3000" dirty="0">
              <a:latin typeface="Carlito"/>
              <a:cs typeface="Carlito"/>
            </a:endParaRPr>
          </a:p>
          <a:p>
            <a:pPr marL="654050" lvl="2" indent="-184785">
              <a:lnSpc>
                <a:spcPct val="100000"/>
              </a:lnSpc>
              <a:spcBef>
                <a:spcPts val="365"/>
              </a:spcBef>
              <a:buFont typeface="Arial"/>
              <a:buChar char="-"/>
              <a:tabLst>
                <a:tab pos="654685" algn="l"/>
              </a:tabLst>
            </a:pPr>
            <a:r>
              <a:rPr sz="2600" b="1" spc="-5" dirty="0">
                <a:latin typeface="Carlito"/>
                <a:cs typeface="Carlito"/>
              </a:rPr>
              <a:t>One </a:t>
            </a:r>
            <a:r>
              <a:rPr sz="2600" b="1" dirty="0">
                <a:latin typeface="Carlito"/>
                <a:cs typeface="Carlito"/>
              </a:rPr>
              <a:t>choice </a:t>
            </a:r>
            <a:r>
              <a:rPr sz="2600" b="1" spc="-10" dirty="0">
                <a:latin typeface="Carlito"/>
                <a:cs typeface="Carlito"/>
              </a:rPr>
              <a:t>for </a:t>
            </a:r>
            <a:r>
              <a:rPr sz="2600" b="1" spc="-5" dirty="0">
                <a:latin typeface="Carlito"/>
                <a:cs typeface="Carlito"/>
              </a:rPr>
              <a:t>OS </a:t>
            </a:r>
            <a:r>
              <a:rPr sz="2600" b="1" dirty="0">
                <a:latin typeface="Carlito"/>
                <a:cs typeface="Carlito"/>
              </a:rPr>
              <a:t>is </a:t>
            </a:r>
            <a:r>
              <a:rPr sz="2600" b="1" spc="-15" dirty="0">
                <a:latin typeface="Carlito"/>
                <a:cs typeface="Carlito"/>
              </a:rPr>
              <a:t>to terminate </a:t>
            </a:r>
            <a:r>
              <a:rPr sz="2600" b="1" spc="-5" dirty="0">
                <a:latin typeface="Carlito"/>
                <a:cs typeface="Carlito"/>
              </a:rPr>
              <a:t>the</a:t>
            </a:r>
            <a:r>
              <a:rPr sz="2600" b="1" spc="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process</a:t>
            </a:r>
            <a:endParaRPr sz="2600" dirty="0">
              <a:latin typeface="Carlito"/>
              <a:cs typeface="Carlito"/>
            </a:endParaRPr>
          </a:p>
          <a:p>
            <a:pPr marL="654050" lvl="2" indent="-184785">
              <a:lnSpc>
                <a:spcPct val="100000"/>
              </a:lnSpc>
              <a:spcBef>
                <a:spcPts val="280"/>
              </a:spcBef>
              <a:buFont typeface="Arial"/>
              <a:buChar char="-"/>
              <a:tabLst>
                <a:tab pos="654685" algn="l"/>
                <a:tab pos="3174365" algn="l"/>
              </a:tabLst>
            </a:pPr>
            <a:r>
              <a:rPr sz="2600" b="1" dirty="0">
                <a:latin typeface="Carlito"/>
                <a:cs typeface="Carlito"/>
              </a:rPr>
              <a:t>Another </a:t>
            </a:r>
            <a:r>
              <a:rPr sz="2600" b="1" spc="-5" dirty="0">
                <a:latin typeface="Carlito"/>
                <a:cs typeface="Carlito"/>
              </a:rPr>
              <a:t>choice</a:t>
            </a:r>
            <a:r>
              <a:rPr sz="2600" b="1" spc="5" dirty="0">
                <a:latin typeface="Carlito"/>
                <a:cs typeface="Carlito"/>
              </a:rPr>
              <a:t> </a:t>
            </a:r>
            <a:r>
              <a:rPr sz="2600" b="1" dirty="0">
                <a:latin typeface="Carlito"/>
                <a:cs typeface="Carlito"/>
              </a:rPr>
              <a:t>is	</a:t>
            </a:r>
            <a:r>
              <a:rPr sz="2600" b="1" spc="-15" dirty="0">
                <a:latin typeface="Carlito"/>
                <a:cs typeface="Carlito"/>
              </a:rPr>
              <a:t>to </a:t>
            </a:r>
            <a:r>
              <a:rPr sz="2600" b="1" spc="-5" dirty="0">
                <a:latin typeface="Carlito"/>
                <a:cs typeface="Carlito"/>
              </a:rPr>
              <a:t>swap </a:t>
            </a:r>
            <a:r>
              <a:rPr sz="2600" b="1" dirty="0">
                <a:latin typeface="Carlito"/>
                <a:cs typeface="Carlito"/>
              </a:rPr>
              <a:t>out </a:t>
            </a:r>
            <a:r>
              <a:rPr sz="2600" b="1" spc="-5" dirty="0">
                <a:latin typeface="Carlito"/>
                <a:cs typeface="Carlito"/>
              </a:rPr>
              <a:t>one process</a:t>
            </a:r>
            <a:endParaRPr sz="2600" dirty="0">
              <a:latin typeface="Carlito"/>
              <a:cs typeface="Carlito"/>
            </a:endParaRPr>
          </a:p>
          <a:p>
            <a:pPr marL="469900" marR="702310" lvl="2">
              <a:lnSpc>
                <a:spcPts val="2770"/>
              </a:lnSpc>
              <a:spcBef>
                <a:spcPts val="670"/>
              </a:spcBef>
              <a:buFont typeface="Arial"/>
              <a:buChar char="-"/>
              <a:tabLst>
                <a:tab pos="654685" algn="l"/>
              </a:tabLst>
            </a:pPr>
            <a:r>
              <a:rPr sz="2600" b="1" spc="-5" dirty="0">
                <a:latin typeface="Carlito"/>
                <a:cs typeface="Carlito"/>
              </a:rPr>
              <a:t>One </a:t>
            </a:r>
            <a:r>
              <a:rPr sz="2600" b="1" spc="-10" dirty="0" smtClean="0">
                <a:latin typeface="Carlito"/>
                <a:cs typeface="Carlito"/>
              </a:rPr>
              <a:t>frame </a:t>
            </a:r>
            <a:r>
              <a:rPr sz="2600" b="1" dirty="0" smtClean="0">
                <a:latin typeface="Carlito"/>
                <a:cs typeface="Carlito"/>
              </a:rPr>
              <a:t>is </a:t>
            </a:r>
            <a:r>
              <a:rPr sz="2600" b="1" spc="-10" dirty="0" smtClean="0">
                <a:latin typeface="Carlito"/>
                <a:cs typeface="Carlito"/>
              </a:rPr>
              <a:t>freed that </a:t>
            </a:r>
            <a:r>
              <a:rPr sz="2600" b="1" dirty="0" smtClean="0">
                <a:latin typeface="Carlito"/>
                <a:cs typeface="Carlito"/>
              </a:rPr>
              <a:t>is </a:t>
            </a:r>
            <a:r>
              <a:rPr sz="2600" b="1" dirty="0">
                <a:latin typeface="Carlito"/>
                <a:cs typeface="Carlito"/>
              </a:rPr>
              <a:t>not </a:t>
            </a:r>
            <a:r>
              <a:rPr sz="2600" b="1" spc="-10" dirty="0">
                <a:latin typeface="Carlito"/>
                <a:cs typeface="Carlito"/>
              </a:rPr>
              <a:t>currently </a:t>
            </a:r>
            <a:r>
              <a:rPr sz="2600" b="1" spc="-5" dirty="0">
                <a:latin typeface="Carlito"/>
                <a:cs typeface="Carlito"/>
              </a:rPr>
              <a:t>being </a:t>
            </a:r>
            <a:r>
              <a:rPr sz="2600" b="1" dirty="0">
                <a:latin typeface="Carlito"/>
                <a:cs typeface="Carlito"/>
              </a:rPr>
              <a:t>used…  </a:t>
            </a:r>
            <a:r>
              <a:rPr sz="2600" b="1" spc="-5" dirty="0">
                <a:latin typeface="Carlito"/>
                <a:cs typeface="Carlito"/>
              </a:rPr>
              <a:t>called </a:t>
            </a:r>
            <a:r>
              <a:rPr sz="2600" b="1" i="1" spc="-10" dirty="0">
                <a:solidFill>
                  <a:srgbClr val="FF0000"/>
                </a:solidFill>
                <a:latin typeface="Carlito"/>
                <a:cs typeface="Carlito"/>
              </a:rPr>
              <a:t>Page Replacement</a:t>
            </a:r>
            <a:endParaRPr sz="2600" dirty="0">
              <a:latin typeface="Carlito"/>
              <a:cs typeface="Carlito"/>
            </a:endParaRPr>
          </a:p>
          <a:p>
            <a:pPr marL="12700" marR="363855">
              <a:lnSpc>
                <a:spcPct val="88700"/>
              </a:lnSpc>
              <a:spcBef>
                <a:spcPts val="685"/>
              </a:spcBef>
              <a:buFont typeface="Arial"/>
              <a:buChar char="•"/>
              <a:tabLst>
                <a:tab pos="232410" algn="l"/>
              </a:tabLst>
            </a:pPr>
            <a:r>
              <a:rPr sz="3000" b="1" i="1" spc="-10" dirty="0">
                <a:latin typeface="Carlito"/>
                <a:cs typeface="Carlito"/>
              </a:rPr>
              <a:t>Page replacement </a:t>
            </a:r>
            <a:r>
              <a:rPr sz="3000" b="1" i="1" spc="-15" dirty="0">
                <a:latin typeface="Carlito"/>
                <a:cs typeface="Carlito"/>
              </a:rPr>
              <a:t>completes </a:t>
            </a:r>
            <a:r>
              <a:rPr sz="3000" b="1" i="1" spc="-5" dirty="0">
                <a:latin typeface="Carlito"/>
                <a:cs typeface="Carlito"/>
              </a:rPr>
              <a:t>separation between  logical </a:t>
            </a:r>
            <a:r>
              <a:rPr sz="3000" b="1" i="1" dirty="0">
                <a:latin typeface="Carlito"/>
                <a:cs typeface="Carlito"/>
              </a:rPr>
              <a:t>memory and </a:t>
            </a:r>
            <a:r>
              <a:rPr sz="3000" b="1" i="1" spc="-10" dirty="0">
                <a:latin typeface="Carlito"/>
                <a:cs typeface="Carlito"/>
              </a:rPr>
              <a:t>physical </a:t>
            </a:r>
            <a:r>
              <a:rPr sz="3000" b="1" i="1" dirty="0">
                <a:latin typeface="Carlito"/>
                <a:cs typeface="Carlito"/>
              </a:rPr>
              <a:t>memory - large </a:t>
            </a:r>
            <a:r>
              <a:rPr sz="3000" b="1" i="1" spc="-10" dirty="0">
                <a:latin typeface="Carlito"/>
                <a:cs typeface="Carlito"/>
              </a:rPr>
              <a:t>virtual  </a:t>
            </a:r>
            <a:r>
              <a:rPr sz="3000" b="1" i="1" dirty="0">
                <a:latin typeface="Carlito"/>
                <a:cs typeface="Carlito"/>
              </a:rPr>
              <a:t>memory </a:t>
            </a:r>
            <a:r>
              <a:rPr sz="3000" b="1" i="1" spc="-10" dirty="0">
                <a:latin typeface="Carlito"/>
                <a:cs typeface="Carlito"/>
              </a:rPr>
              <a:t>can </a:t>
            </a:r>
            <a:r>
              <a:rPr sz="3000" b="1" i="1" dirty="0">
                <a:latin typeface="Carlito"/>
                <a:cs typeface="Carlito"/>
              </a:rPr>
              <a:t>be </a:t>
            </a:r>
            <a:r>
              <a:rPr sz="3000" b="1" i="1" spc="-5" dirty="0">
                <a:latin typeface="Carlito"/>
                <a:cs typeface="Carlito"/>
              </a:rPr>
              <a:t>provided on </a:t>
            </a:r>
            <a:r>
              <a:rPr sz="3000" b="1" i="1" dirty="0">
                <a:latin typeface="Carlito"/>
                <a:cs typeface="Carlito"/>
              </a:rPr>
              <a:t>a </a:t>
            </a:r>
            <a:r>
              <a:rPr sz="3000" b="1" i="1" spc="-5" dirty="0">
                <a:latin typeface="Carlito"/>
                <a:cs typeface="Carlito"/>
              </a:rPr>
              <a:t>smaller </a:t>
            </a:r>
            <a:r>
              <a:rPr sz="3000" b="1" i="1" spc="-10" dirty="0">
                <a:latin typeface="Carlito"/>
                <a:cs typeface="Carlito"/>
              </a:rPr>
              <a:t>physical  </a:t>
            </a:r>
            <a:r>
              <a:rPr sz="3000" b="1" i="1" dirty="0">
                <a:latin typeface="Carlito"/>
                <a:cs typeface="Carlito"/>
              </a:rPr>
              <a:t>memory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508760"/>
            <a:chOff x="-828" y="0"/>
            <a:chExt cx="9145905" cy="150876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900" y="609600"/>
              <a:ext cx="1717548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39" y="1141475"/>
              <a:ext cx="6211824" cy="65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1536" y="609600"/>
              <a:ext cx="999744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5416" y="609600"/>
              <a:ext cx="1571244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7748" y="609600"/>
              <a:ext cx="3515867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93180" y="609600"/>
              <a:ext cx="649224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2879" y="699592"/>
            <a:ext cx="61931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0" dirty="0">
                <a:latin typeface="Times New Roman"/>
                <a:cs typeface="Times New Roman"/>
              </a:rPr>
              <a:t>STEPS </a:t>
            </a:r>
            <a:r>
              <a:rPr sz="3200" spc="55" dirty="0">
                <a:latin typeface="Times New Roman"/>
                <a:cs typeface="Times New Roman"/>
              </a:rPr>
              <a:t>IN </a:t>
            </a:r>
            <a:r>
              <a:rPr sz="3200" spc="-185" dirty="0">
                <a:latin typeface="Times New Roman"/>
                <a:cs typeface="Times New Roman"/>
              </a:rPr>
              <a:t>PAGE </a:t>
            </a:r>
            <a:r>
              <a:rPr sz="3200" spc="-125" dirty="0">
                <a:latin typeface="Times New Roman"/>
                <a:cs typeface="Times New Roman"/>
              </a:rPr>
              <a:t>REPLACEMENT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5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2879" y="1620773"/>
            <a:ext cx="814070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85" dirty="0">
                <a:latin typeface="Times New Roman"/>
                <a:cs typeface="Times New Roman"/>
              </a:rPr>
              <a:t>Find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location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desired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page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215" dirty="0">
                <a:latin typeface="Times New Roman"/>
                <a:cs typeface="Times New Roman"/>
              </a:rPr>
              <a:t>on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disk.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85" dirty="0">
                <a:latin typeface="Times New Roman"/>
                <a:cs typeface="Times New Roman"/>
              </a:rPr>
              <a:t>Find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free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Times New Roman"/>
                <a:cs typeface="Times New Roman"/>
              </a:rPr>
              <a:t>frame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615950" indent="-603885">
              <a:lnSpc>
                <a:spcPct val="100000"/>
              </a:lnSpc>
              <a:buFont typeface="Wingdings"/>
              <a:buChar char=""/>
              <a:tabLst>
                <a:tab pos="615950" algn="l"/>
                <a:tab pos="616585" algn="l"/>
              </a:tabLst>
            </a:pPr>
            <a:r>
              <a:rPr sz="2400" b="1" spc="20" dirty="0">
                <a:latin typeface="Times New Roman"/>
                <a:cs typeface="Times New Roman"/>
              </a:rPr>
              <a:t>If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there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free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Times New Roman"/>
                <a:cs typeface="Times New Roman"/>
              </a:rPr>
              <a:t>frame,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80" dirty="0">
                <a:latin typeface="Times New Roman"/>
                <a:cs typeface="Times New Roman"/>
              </a:rPr>
              <a:t>use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"/>
              <a:tabLst>
                <a:tab pos="615950" algn="l"/>
                <a:tab pos="616585" algn="l"/>
                <a:tab pos="995044" algn="l"/>
                <a:tab pos="1900555" algn="l"/>
                <a:tab pos="2118995" algn="l"/>
                <a:tab pos="2279015" algn="l"/>
                <a:tab pos="2794000" algn="l"/>
                <a:tab pos="3495040" algn="l"/>
                <a:tab pos="4575810" algn="l"/>
                <a:tab pos="5206365" algn="l"/>
                <a:tab pos="5507355" algn="l"/>
                <a:tab pos="6316345" algn="l"/>
              </a:tabLst>
            </a:pPr>
            <a:r>
              <a:rPr dirty="0"/>
              <a:t>	</a:t>
            </a:r>
            <a:r>
              <a:rPr sz="2400" b="1" spc="20" dirty="0">
                <a:latin typeface="Times New Roman"/>
                <a:cs typeface="Times New Roman"/>
              </a:rPr>
              <a:t>If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30" dirty="0">
                <a:latin typeface="Times New Roman"/>
                <a:cs typeface="Times New Roman"/>
              </a:rPr>
              <a:t>the</a:t>
            </a:r>
            <a:r>
              <a:rPr sz="2400" b="1" spc="85" dirty="0">
                <a:latin typeface="Times New Roman"/>
                <a:cs typeface="Times New Roman"/>
              </a:rPr>
              <a:t>r</a:t>
            </a:r>
            <a:r>
              <a:rPr sz="2400" b="1" spc="22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14" dirty="0">
                <a:latin typeface="Times New Roman"/>
                <a:cs typeface="Times New Roman"/>
              </a:rPr>
              <a:t>i</a:t>
            </a:r>
            <a:r>
              <a:rPr sz="2400" b="1" spc="16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215" dirty="0">
                <a:latin typeface="Times New Roman"/>
                <a:cs typeface="Times New Roman"/>
              </a:rPr>
              <a:t>no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0" dirty="0">
                <a:latin typeface="Times New Roman"/>
                <a:cs typeface="Times New Roman"/>
              </a:rPr>
              <a:t>f</a:t>
            </a:r>
            <a:r>
              <a:rPr sz="2400" b="1" spc="-20" dirty="0">
                <a:latin typeface="Times New Roman"/>
                <a:cs typeface="Times New Roman"/>
              </a:rPr>
              <a:t>r</a:t>
            </a:r>
            <a:r>
              <a:rPr sz="2400" b="1" spc="225" dirty="0">
                <a:latin typeface="Times New Roman"/>
                <a:cs typeface="Times New Roman"/>
              </a:rPr>
              <a:t>ee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0" dirty="0">
                <a:latin typeface="Times New Roman"/>
                <a:cs typeface="Times New Roman"/>
              </a:rPr>
              <a:t>f</a:t>
            </a:r>
            <a:r>
              <a:rPr sz="2400" b="1" spc="-20" dirty="0">
                <a:latin typeface="Times New Roman"/>
                <a:cs typeface="Times New Roman"/>
              </a:rPr>
              <a:t>r</a:t>
            </a:r>
            <a:r>
              <a:rPr sz="2400" b="1" spc="160" dirty="0">
                <a:latin typeface="Times New Roman"/>
                <a:cs typeface="Times New Roman"/>
              </a:rPr>
              <a:t>ame,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80" dirty="0">
                <a:latin typeface="Times New Roman"/>
                <a:cs typeface="Times New Roman"/>
              </a:rPr>
              <a:t>us</a:t>
            </a:r>
            <a:r>
              <a:rPr sz="2400" b="1" spc="17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05" dirty="0">
                <a:latin typeface="Times New Roman"/>
                <a:cs typeface="Times New Roman"/>
              </a:rPr>
              <a:t>pa</a:t>
            </a:r>
            <a:r>
              <a:rPr sz="2400" b="1" spc="35" dirty="0">
                <a:latin typeface="Times New Roman"/>
                <a:cs typeface="Times New Roman"/>
              </a:rPr>
              <a:t>g</a:t>
            </a:r>
            <a:r>
              <a:rPr sz="2400" b="1" spc="22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130" dirty="0">
                <a:latin typeface="Times New Roman"/>
                <a:cs typeface="Times New Roman"/>
              </a:rPr>
              <a:t>epla</a:t>
            </a:r>
            <a:r>
              <a:rPr sz="2400" b="1" spc="75" dirty="0">
                <a:latin typeface="Times New Roman"/>
                <a:cs typeface="Times New Roman"/>
              </a:rPr>
              <a:t>c</a:t>
            </a:r>
            <a:r>
              <a:rPr sz="2400" b="1" spc="175" dirty="0">
                <a:latin typeface="Times New Roman"/>
                <a:cs typeface="Times New Roman"/>
              </a:rPr>
              <a:t>ement  </a:t>
            </a:r>
            <a:r>
              <a:rPr sz="2400" b="1" spc="130" dirty="0">
                <a:latin typeface="Times New Roman"/>
                <a:cs typeface="Times New Roman"/>
              </a:rPr>
              <a:t>algorithm	</a:t>
            </a:r>
            <a:r>
              <a:rPr sz="2400" b="1" spc="165" dirty="0">
                <a:latin typeface="Times New Roman"/>
                <a:cs typeface="Times New Roman"/>
              </a:rPr>
              <a:t>to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select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victim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Times New Roman"/>
                <a:cs typeface="Times New Roman"/>
              </a:rPr>
              <a:t>frame.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497205" algn="l"/>
                <a:tab pos="497840" algn="l"/>
              </a:tabLst>
            </a:pPr>
            <a:r>
              <a:rPr dirty="0"/>
              <a:t>	</a:t>
            </a:r>
            <a:r>
              <a:rPr sz="2400" b="1" spc="50" dirty="0">
                <a:latin typeface="Times New Roman"/>
                <a:cs typeface="Times New Roman"/>
              </a:rPr>
              <a:t>Write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25" dirty="0">
                <a:latin typeface="Times New Roman"/>
                <a:cs typeface="Times New Roman"/>
              </a:rPr>
              <a:t>victim </a:t>
            </a:r>
            <a:r>
              <a:rPr sz="2400" b="1" spc="110" dirty="0">
                <a:latin typeface="Times New Roman"/>
                <a:cs typeface="Times New Roman"/>
              </a:rPr>
              <a:t>frame </a:t>
            </a:r>
            <a:r>
              <a:rPr sz="2400" b="1" spc="165" dirty="0">
                <a:latin typeface="Times New Roman"/>
                <a:cs typeface="Times New Roman"/>
              </a:rPr>
              <a:t>to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25" dirty="0">
                <a:latin typeface="Times New Roman"/>
                <a:cs typeface="Times New Roman"/>
              </a:rPr>
              <a:t>disk, </a:t>
            </a:r>
            <a:r>
              <a:rPr sz="2400" b="1" spc="135" dirty="0">
                <a:latin typeface="Times New Roman"/>
                <a:cs typeface="Times New Roman"/>
              </a:rPr>
              <a:t>change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20" dirty="0">
                <a:latin typeface="Times New Roman"/>
                <a:cs typeface="Times New Roman"/>
              </a:rPr>
              <a:t>page  </a:t>
            </a:r>
            <a:r>
              <a:rPr sz="2400" b="1" spc="145" dirty="0">
                <a:latin typeface="Times New Roman"/>
                <a:cs typeface="Times New Roman"/>
              </a:rPr>
              <a:t>and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frame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tables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accordingly.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  <a:tab pos="1238885" algn="l"/>
                <a:tab pos="1864360" algn="l"/>
                <a:tab pos="3095625" algn="l"/>
                <a:tab pos="3916045" algn="l"/>
                <a:tab pos="4657725" algn="l"/>
                <a:tab pos="5285740" algn="l"/>
                <a:tab pos="6276975" algn="l"/>
                <a:tab pos="7185025" algn="l"/>
              </a:tabLst>
            </a:pPr>
            <a:r>
              <a:rPr sz="2400" b="1" spc="-85" dirty="0">
                <a:latin typeface="Times New Roman"/>
                <a:cs typeface="Times New Roman"/>
              </a:rPr>
              <a:t>R</a:t>
            </a:r>
            <a:r>
              <a:rPr sz="2400" b="1" spc="150" dirty="0">
                <a:latin typeface="Times New Roman"/>
                <a:cs typeface="Times New Roman"/>
              </a:rPr>
              <a:t>ead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20" dirty="0">
                <a:latin typeface="Times New Roman"/>
                <a:cs typeface="Times New Roman"/>
              </a:rPr>
              <a:t>desi</a:t>
            </a:r>
            <a:r>
              <a:rPr sz="2400" b="1" spc="95" dirty="0">
                <a:latin typeface="Times New Roman"/>
                <a:cs typeface="Times New Roman"/>
              </a:rPr>
              <a:t>r</a:t>
            </a:r>
            <a:r>
              <a:rPr sz="2400" b="1" spc="185" dirty="0">
                <a:latin typeface="Times New Roman"/>
                <a:cs typeface="Times New Roman"/>
              </a:rPr>
              <a:t>ed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10" dirty="0">
                <a:latin typeface="Times New Roman"/>
                <a:cs typeface="Times New Roman"/>
              </a:rPr>
              <a:t>p</a:t>
            </a:r>
            <a:r>
              <a:rPr sz="2400" b="1" spc="95" dirty="0">
                <a:latin typeface="Times New Roman"/>
                <a:cs typeface="Times New Roman"/>
              </a:rPr>
              <a:t>a</a:t>
            </a:r>
            <a:r>
              <a:rPr sz="2400" b="1" spc="30" dirty="0">
                <a:latin typeface="Times New Roman"/>
                <a:cs typeface="Times New Roman"/>
              </a:rPr>
              <a:t>g</a:t>
            </a:r>
            <a:r>
              <a:rPr sz="2400" b="1" spc="22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65" dirty="0">
                <a:latin typeface="Times New Roman"/>
                <a:cs typeface="Times New Roman"/>
              </a:rPr>
              <a:t>in</a:t>
            </a:r>
            <a:r>
              <a:rPr sz="2400" b="1" spc="90" dirty="0">
                <a:latin typeface="Times New Roman"/>
                <a:cs typeface="Times New Roman"/>
              </a:rPr>
              <a:t>t</a:t>
            </a:r>
            <a:r>
              <a:rPr sz="2400" b="1" spc="23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45" dirty="0">
                <a:latin typeface="Times New Roman"/>
                <a:cs typeface="Times New Roman"/>
              </a:rPr>
              <a:t>t</a:t>
            </a:r>
            <a:r>
              <a:rPr sz="2400" b="1" spc="225" dirty="0">
                <a:latin typeface="Times New Roman"/>
                <a:cs typeface="Times New Roman"/>
              </a:rPr>
              <a:t>h</a:t>
            </a:r>
            <a:r>
              <a:rPr sz="2400" b="1" spc="18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235" dirty="0">
                <a:latin typeface="Times New Roman"/>
                <a:cs typeface="Times New Roman"/>
              </a:rPr>
              <a:t>n</a:t>
            </a:r>
            <a:r>
              <a:rPr sz="2400" b="1" spc="190" dirty="0">
                <a:latin typeface="Times New Roman"/>
                <a:cs typeface="Times New Roman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w</a:t>
            </a:r>
            <a:r>
              <a:rPr sz="2400" b="1" spc="95" dirty="0">
                <a:latin typeface="Times New Roman"/>
                <a:cs typeface="Times New Roman"/>
              </a:rPr>
              <a:t>l</a:t>
            </a:r>
            <a:r>
              <a:rPr sz="2400" b="1" spc="25" dirty="0">
                <a:latin typeface="Times New Roman"/>
                <a:cs typeface="Times New Roman"/>
              </a:rPr>
              <a:t>y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0" dirty="0">
                <a:latin typeface="Times New Roman"/>
                <a:cs typeface="Times New Roman"/>
              </a:rPr>
              <a:t>f</a:t>
            </a:r>
            <a:r>
              <a:rPr sz="2400" b="1" spc="-20" dirty="0">
                <a:latin typeface="Times New Roman"/>
                <a:cs typeface="Times New Roman"/>
              </a:rPr>
              <a:t>r</a:t>
            </a:r>
            <a:r>
              <a:rPr sz="2400" b="1" spc="215" dirty="0">
                <a:latin typeface="Times New Roman"/>
                <a:cs typeface="Times New Roman"/>
              </a:rPr>
              <a:t>e</a:t>
            </a:r>
            <a:r>
              <a:rPr sz="2400" b="1" spc="185" dirty="0">
                <a:latin typeface="Times New Roman"/>
                <a:cs typeface="Times New Roman"/>
              </a:rPr>
              <a:t>ed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0" dirty="0">
                <a:latin typeface="Times New Roman"/>
                <a:cs typeface="Times New Roman"/>
              </a:rPr>
              <a:t>f</a:t>
            </a:r>
            <a:r>
              <a:rPr sz="2400" b="1" spc="-20" dirty="0">
                <a:latin typeface="Times New Roman"/>
                <a:cs typeface="Times New Roman"/>
              </a:rPr>
              <a:t>r</a:t>
            </a:r>
            <a:r>
              <a:rPr sz="2400" b="1" spc="70" dirty="0">
                <a:latin typeface="Times New Roman"/>
                <a:cs typeface="Times New Roman"/>
              </a:rPr>
              <a:t>a</a:t>
            </a:r>
            <a:r>
              <a:rPr sz="2400" b="1" spc="140" dirty="0">
                <a:latin typeface="Times New Roman"/>
                <a:cs typeface="Times New Roman"/>
              </a:rPr>
              <a:t>me,  </a:t>
            </a:r>
            <a:r>
              <a:rPr sz="2400" b="1" spc="135" dirty="0">
                <a:latin typeface="Times New Roman"/>
                <a:cs typeface="Times New Roman"/>
              </a:rPr>
              <a:t>change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page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frame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tables.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90" dirty="0">
                <a:latin typeface="Times New Roman"/>
                <a:cs typeface="Times New Roman"/>
              </a:rPr>
              <a:t>Restart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user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0200" y="1532000"/>
            <a:ext cx="7526655" cy="762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2400" spc="-5" dirty="0">
                <a:latin typeface="Carlito"/>
                <a:cs typeface="Carlito"/>
              </a:rPr>
              <a:t>Use </a:t>
            </a:r>
            <a:r>
              <a:rPr sz="2400" b="1" spc="10" dirty="0">
                <a:solidFill>
                  <a:srgbClr val="3366FF"/>
                </a:solidFill>
                <a:latin typeface="Carlito"/>
                <a:cs typeface="Carlito"/>
              </a:rPr>
              <a:t>modify </a:t>
            </a:r>
            <a:r>
              <a:rPr sz="2400" b="1" spc="5" dirty="0">
                <a:solidFill>
                  <a:srgbClr val="3366FF"/>
                </a:solidFill>
                <a:latin typeface="Carlito"/>
                <a:cs typeface="Carlito"/>
              </a:rPr>
              <a:t>(dirty) </a:t>
            </a:r>
            <a:r>
              <a:rPr sz="2400" b="1" dirty="0">
                <a:solidFill>
                  <a:srgbClr val="3366FF"/>
                </a:solidFill>
                <a:latin typeface="Carlito"/>
                <a:cs typeface="Carlito"/>
              </a:rPr>
              <a:t>bit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reduce </a:t>
            </a:r>
            <a:r>
              <a:rPr sz="2400" spc="-10" dirty="0">
                <a:latin typeface="Carlito"/>
                <a:cs typeface="Carlito"/>
              </a:rPr>
              <a:t>overhead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page </a:t>
            </a:r>
            <a:r>
              <a:rPr sz="2400" spc="-20" dirty="0">
                <a:latin typeface="Carlito"/>
                <a:cs typeface="Carlito"/>
              </a:rPr>
              <a:t>transfers </a:t>
            </a:r>
            <a:r>
              <a:rPr sz="2400" dirty="0">
                <a:latin typeface="Carlito"/>
                <a:cs typeface="Carlito"/>
              </a:rPr>
              <a:t>-  </a:t>
            </a:r>
            <a:r>
              <a:rPr sz="2400" spc="-5" dirty="0">
                <a:latin typeface="Carlito"/>
                <a:cs typeface="Carlito"/>
              </a:rPr>
              <a:t>only </a:t>
            </a:r>
            <a:r>
              <a:rPr sz="2400" dirty="0">
                <a:latin typeface="Carlito"/>
                <a:cs typeface="Carlito"/>
              </a:rPr>
              <a:t>modified </a:t>
            </a:r>
            <a:r>
              <a:rPr sz="2400" spc="-10" dirty="0">
                <a:latin typeface="Carlito"/>
                <a:cs typeface="Carlito"/>
              </a:rPr>
              <a:t>pages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written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5" dirty="0">
                <a:latin typeface="Carlito"/>
                <a:cs typeface="Carlito"/>
              </a:rPr>
              <a:t> disk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0"/>
              <a:ext cx="6637020" cy="990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963" y="598931"/>
              <a:ext cx="6088380" cy="79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9644" y="524255"/>
              <a:ext cx="4125467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73963" y="1141475"/>
            <a:ext cx="3576828" cy="79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483360"/>
            <a:chOff x="-828" y="0"/>
            <a:chExt cx="9145905" cy="148336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544" y="473963"/>
              <a:ext cx="6277356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5863" y="1091183"/>
            <a:ext cx="5728716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903" y="1472684"/>
            <a:ext cx="7835697" cy="4973669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32410" algn="l"/>
              </a:tabLst>
            </a:pPr>
            <a:r>
              <a:rPr sz="3000" spc="-40" dirty="0">
                <a:latin typeface="Carlito"/>
                <a:cs typeface="Carlito"/>
              </a:rPr>
              <a:t>Want </a:t>
            </a:r>
            <a:r>
              <a:rPr sz="3000" spc="-15" dirty="0">
                <a:latin typeface="Carlito"/>
                <a:cs typeface="Carlito"/>
              </a:rPr>
              <a:t>lowest </a:t>
            </a:r>
            <a:r>
              <a:rPr sz="3000" spc="-10" dirty="0">
                <a:latin typeface="Carlito"/>
                <a:cs typeface="Carlito"/>
              </a:rPr>
              <a:t>page-fault</a:t>
            </a:r>
            <a:r>
              <a:rPr sz="3000" spc="10" dirty="0">
                <a:latin typeface="Carlito"/>
                <a:cs typeface="Carlito"/>
              </a:rPr>
              <a:t> </a:t>
            </a:r>
            <a:r>
              <a:rPr sz="3000" spc="-35" dirty="0">
                <a:latin typeface="Carlito"/>
                <a:cs typeface="Carlito"/>
              </a:rPr>
              <a:t>rate</a:t>
            </a:r>
            <a:endParaRPr sz="3000" dirty="0">
              <a:latin typeface="Carlito"/>
              <a:cs typeface="Carlito"/>
            </a:endParaRPr>
          </a:p>
          <a:p>
            <a:pPr marL="12700" marR="5080">
              <a:lnSpc>
                <a:spcPct val="91300"/>
              </a:lnSpc>
              <a:spcBef>
                <a:spcPts val="1735"/>
              </a:spcBef>
              <a:buFont typeface="Arial"/>
              <a:buChar char="•"/>
              <a:tabLst>
                <a:tab pos="232410" algn="l"/>
              </a:tabLst>
            </a:pPr>
            <a:r>
              <a:rPr sz="3000" spc="-25" dirty="0">
                <a:latin typeface="Carlito"/>
                <a:cs typeface="Carlito"/>
              </a:rPr>
              <a:t>Evaluate </a:t>
            </a:r>
            <a:r>
              <a:rPr sz="3000" spc="-10" dirty="0">
                <a:latin typeface="Carlito"/>
                <a:cs typeface="Carlito"/>
              </a:rPr>
              <a:t>algorithm by </a:t>
            </a:r>
            <a:r>
              <a:rPr sz="3000" spc="-5" dirty="0">
                <a:latin typeface="Carlito"/>
                <a:cs typeface="Carlito"/>
              </a:rPr>
              <a:t>running </a:t>
            </a:r>
            <a:r>
              <a:rPr sz="3000" dirty="0">
                <a:latin typeface="Carlito"/>
                <a:cs typeface="Carlito"/>
              </a:rPr>
              <a:t>it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5" dirty="0">
                <a:latin typeface="Carlito"/>
                <a:cs typeface="Carlito"/>
              </a:rPr>
              <a:t>particular  </a:t>
            </a:r>
            <a:r>
              <a:rPr sz="3000" spc="-10" dirty="0">
                <a:latin typeface="Carlito"/>
                <a:cs typeface="Carlito"/>
              </a:rPr>
              <a:t>string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dirty="0">
                <a:latin typeface="Carlito"/>
                <a:cs typeface="Carlito"/>
              </a:rPr>
              <a:t>memory </a:t>
            </a:r>
            <a:r>
              <a:rPr sz="3000" spc="-25" dirty="0">
                <a:latin typeface="Carlito"/>
                <a:cs typeface="Carlito"/>
              </a:rPr>
              <a:t>references (reference </a:t>
            </a:r>
            <a:r>
              <a:rPr sz="3000" spc="-10" dirty="0">
                <a:latin typeface="Carlito"/>
                <a:cs typeface="Carlito"/>
              </a:rPr>
              <a:t>string) 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0" dirty="0">
                <a:latin typeface="Carlito"/>
                <a:cs typeface="Carlito"/>
              </a:rPr>
              <a:t>computing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number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spc="-10" dirty="0">
                <a:latin typeface="Carlito"/>
                <a:cs typeface="Carlito"/>
              </a:rPr>
              <a:t>page faults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on</a:t>
            </a:r>
            <a:endParaRPr sz="3000" dirty="0">
              <a:latin typeface="Carlito"/>
              <a:cs typeface="Carlito"/>
            </a:endParaRPr>
          </a:p>
          <a:p>
            <a:pPr marL="355600">
              <a:lnSpc>
                <a:spcPts val="3105"/>
              </a:lnSpc>
            </a:pPr>
            <a:r>
              <a:rPr sz="3000" spc="-10" dirty="0">
                <a:latin typeface="Carlito"/>
                <a:cs typeface="Carlito"/>
              </a:rPr>
              <a:t>that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string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Carlito"/>
              <a:cs typeface="Carlito"/>
            </a:endParaRPr>
          </a:p>
          <a:p>
            <a:pPr marL="231775" indent="-219710">
              <a:lnSpc>
                <a:spcPct val="100000"/>
              </a:lnSpc>
              <a:buFont typeface="Arial"/>
              <a:buChar char="•"/>
              <a:tabLst>
                <a:tab pos="232410" algn="l"/>
              </a:tabLst>
            </a:pPr>
            <a:r>
              <a:rPr sz="3000" dirty="0">
                <a:latin typeface="Carlito"/>
                <a:cs typeface="Carlito"/>
              </a:rPr>
              <a:t>In </a:t>
            </a:r>
            <a:r>
              <a:rPr sz="3000" spc="-5" dirty="0">
                <a:latin typeface="Carlito"/>
                <a:cs typeface="Carlito"/>
              </a:rPr>
              <a:t>all our </a:t>
            </a:r>
            <a:r>
              <a:rPr sz="3000" spc="-15" dirty="0">
                <a:latin typeface="Carlito"/>
                <a:cs typeface="Carlito"/>
              </a:rPr>
              <a:t>examples,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25" dirty="0">
                <a:latin typeface="Carlito"/>
                <a:cs typeface="Carlito"/>
              </a:rPr>
              <a:t>reference </a:t>
            </a:r>
            <a:r>
              <a:rPr sz="3000" spc="-10" dirty="0">
                <a:latin typeface="Carlito"/>
                <a:cs typeface="Carlito"/>
              </a:rPr>
              <a:t>string</a:t>
            </a:r>
            <a:r>
              <a:rPr sz="3000" spc="-2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rlito"/>
              <a:cs typeface="Carlito"/>
            </a:endParaRPr>
          </a:p>
          <a:p>
            <a:pPr marL="1295400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solidFill>
                  <a:srgbClr val="FF0000"/>
                </a:solidFill>
                <a:latin typeface="Carlito"/>
                <a:cs typeface="Carlito"/>
              </a:rPr>
              <a:t>7,0,1,2,0,3,0,4,2,3,0,3,2,1,2,0,1,7,0,1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787" y="262127"/>
              <a:ext cx="5042916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83108" y="879347"/>
            <a:ext cx="4494276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68183" y="493462"/>
            <a:ext cx="40336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Virtual</a:t>
            </a:r>
            <a:r>
              <a:rPr spc="-80" dirty="0"/>
              <a:t> </a:t>
            </a:r>
            <a:r>
              <a:rPr spc="-5" dirty="0"/>
              <a:t>Memory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0200" y="1209456"/>
            <a:ext cx="4857750" cy="37985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0" dirty="0">
                <a:latin typeface="Carlito"/>
                <a:cs typeface="Carlito"/>
              </a:rPr>
              <a:t>Background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latin typeface="Carlito"/>
                <a:cs typeface="Carlito"/>
              </a:rPr>
              <a:t>Demand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Paging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5" dirty="0">
                <a:latin typeface="Carlito"/>
                <a:cs typeface="Carlito"/>
              </a:rPr>
              <a:t>Copy-on-Write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25" dirty="0">
                <a:latin typeface="Carlito"/>
                <a:cs typeface="Carlito"/>
              </a:rPr>
              <a:t>Page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Replacement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0" dirty="0">
                <a:latin typeface="Carlito"/>
                <a:cs typeface="Carlito"/>
              </a:rPr>
              <a:t>Allocation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Frames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464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0" dirty="0">
                <a:latin typeface="Carlito"/>
                <a:cs typeface="Carlito"/>
              </a:rPr>
              <a:t>Thrashing</a:t>
            </a:r>
            <a:endParaRPr sz="32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5" dirty="0">
                <a:latin typeface="Carlito"/>
                <a:cs typeface="Carlito"/>
              </a:rPr>
              <a:t>Operating-System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Examples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963" y="598931"/>
              <a:ext cx="4415028" cy="79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644" y="0"/>
              <a:ext cx="1414272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508" y="0"/>
              <a:ext cx="737616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6715" y="0"/>
              <a:ext cx="964691" cy="990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0"/>
              <a:ext cx="737615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4207" y="0"/>
              <a:ext cx="1414271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1072" y="0"/>
              <a:ext cx="737615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1279" y="0"/>
              <a:ext cx="2542032" cy="990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644" y="524255"/>
              <a:ext cx="2208276" cy="10088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73963" y="1141475"/>
            <a:ext cx="1659636" cy="79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6303" y="1482597"/>
            <a:ext cx="7244080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Reference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string: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1, 2, 3, 4, 1, 2, 5, 1, 2, 3, 4,</a:t>
            </a:r>
            <a:r>
              <a:rPr sz="2400" spc="-1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840"/>
              </a:lnSpc>
            </a:pPr>
            <a:r>
              <a:rPr sz="2400" dirty="0">
                <a:latin typeface="Carlito"/>
                <a:cs typeface="Carlito"/>
              </a:rPr>
              <a:t>3 </a:t>
            </a:r>
            <a:r>
              <a:rPr sz="2400" spc="-10" dirty="0">
                <a:latin typeface="Carlito"/>
                <a:cs typeface="Carlito"/>
              </a:rPr>
              <a:t>frames </a:t>
            </a:r>
            <a:r>
              <a:rPr sz="2400" spc="-5" dirty="0">
                <a:latin typeface="Carlito"/>
                <a:cs typeface="Carlito"/>
              </a:rPr>
              <a:t>(3 </a:t>
            </a:r>
            <a:r>
              <a:rPr sz="2400" spc="-10" dirty="0">
                <a:latin typeface="Carlito"/>
                <a:cs typeface="Carlito"/>
              </a:rPr>
              <a:t>pages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in memory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a time </a:t>
            </a:r>
            <a:r>
              <a:rPr sz="2400" spc="-5" dirty="0">
                <a:latin typeface="Carlito"/>
                <a:cs typeface="Carlito"/>
              </a:rPr>
              <a:t>per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901" y="3997832"/>
            <a:ext cx="110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r>
              <a:rPr sz="2400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frames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0"/>
              <a:ext cx="3689604" cy="990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963" y="598931"/>
              <a:ext cx="4716780" cy="79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39" y="0"/>
              <a:ext cx="2173224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644" y="524255"/>
              <a:ext cx="2292095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73963" y="1141475"/>
            <a:ext cx="1743456" cy="79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245363"/>
              <a:ext cx="5730240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3963" y="862583"/>
            <a:ext cx="5181600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03" y="1482597"/>
            <a:ext cx="7487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EC0"/>
                </a:solidFill>
                <a:latin typeface="Carlito"/>
                <a:cs typeface="Carlito"/>
              </a:rPr>
              <a:t>Replace </a:t>
            </a:r>
            <a:r>
              <a:rPr sz="2400" spc="-10" dirty="0">
                <a:solidFill>
                  <a:srgbClr val="006EC0"/>
                </a:solidFill>
                <a:latin typeface="Carlito"/>
                <a:cs typeface="Carlito"/>
              </a:rPr>
              <a:t>page </a:t>
            </a:r>
            <a:r>
              <a:rPr sz="2400" spc="-5" dirty="0">
                <a:solidFill>
                  <a:srgbClr val="006EC0"/>
                </a:solidFill>
                <a:latin typeface="Carlito"/>
                <a:cs typeface="Carlito"/>
              </a:rPr>
              <a:t>that </a:t>
            </a:r>
            <a:r>
              <a:rPr sz="2400" dirty="0">
                <a:solidFill>
                  <a:srgbClr val="006EC0"/>
                </a:solidFill>
                <a:latin typeface="Carlito"/>
                <a:cs typeface="Carlito"/>
              </a:rPr>
              <a:t>will </a:t>
            </a:r>
            <a:r>
              <a:rPr sz="2400" spc="-5" dirty="0">
                <a:solidFill>
                  <a:srgbClr val="006EC0"/>
                </a:solidFill>
                <a:latin typeface="Carlito"/>
                <a:cs typeface="Carlito"/>
              </a:rPr>
              <a:t>not be used </a:t>
            </a:r>
            <a:r>
              <a:rPr sz="2400" spc="-20" dirty="0">
                <a:solidFill>
                  <a:srgbClr val="006EC0"/>
                </a:solidFill>
                <a:latin typeface="Carlito"/>
                <a:cs typeface="Carlito"/>
              </a:rPr>
              <a:t>for </a:t>
            </a:r>
            <a:r>
              <a:rPr sz="2400" spc="-10" dirty="0">
                <a:solidFill>
                  <a:srgbClr val="006EC0"/>
                </a:solidFill>
                <a:latin typeface="Carlito"/>
                <a:cs typeface="Carlito"/>
              </a:rPr>
              <a:t>longest </a:t>
            </a:r>
            <a:r>
              <a:rPr sz="2400" spc="-5" dirty="0">
                <a:solidFill>
                  <a:srgbClr val="006EC0"/>
                </a:solidFill>
                <a:latin typeface="Carlito"/>
                <a:cs typeface="Carlito"/>
              </a:rPr>
              <a:t>period of</a:t>
            </a:r>
            <a:r>
              <a:rPr sz="2400" spc="-75" dirty="0">
                <a:solidFill>
                  <a:srgbClr val="006E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EC0"/>
                </a:solidFill>
                <a:latin typeface="Carlito"/>
                <a:cs typeface="Carlito"/>
              </a:rPr>
              <a:t>time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103" y="5445963"/>
            <a:ext cx="7477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Unfortunately,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the optimal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page-replacement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is difficult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implement,  because it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requires future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knowledge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of the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reference</a:t>
            </a:r>
            <a:r>
              <a:rPr sz="2000" b="1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string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628139"/>
            <a:chOff x="-828" y="0"/>
            <a:chExt cx="9145905" cy="1628139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412" y="618744"/>
              <a:ext cx="5515356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731" y="1235963"/>
              <a:ext cx="6981444" cy="79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3184" y="618744"/>
              <a:ext cx="2496312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3501" y="1565528"/>
            <a:ext cx="7663815" cy="31597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07010">
              <a:lnSpc>
                <a:spcPct val="1016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latin typeface="Carlito"/>
                <a:cs typeface="Carlito"/>
              </a:rPr>
              <a:t>LRU replacement </a:t>
            </a:r>
            <a:r>
              <a:rPr sz="3200" spc="-10" dirty="0">
                <a:latin typeface="Carlito"/>
                <a:cs typeface="Carlito"/>
              </a:rPr>
              <a:t>associates </a:t>
            </a:r>
            <a:r>
              <a:rPr sz="3200" dirty="0">
                <a:latin typeface="Carlito"/>
                <a:cs typeface="Carlito"/>
              </a:rPr>
              <a:t>with each </a:t>
            </a:r>
            <a:r>
              <a:rPr sz="3200" spc="-10" dirty="0">
                <a:latin typeface="Carlito"/>
                <a:cs typeface="Carlito"/>
              </a:rPr>
              <a:t>page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time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that </a:t>
            </a:r>
            <a:r>
              <a:rPr sz="3200" spc="-40" dirty="0">
                <a:latin typeface="Carlito"/>
                <a:cs typeface="Carlito"/>
              </a:rPr>
              <a:t>page’s </a:t>
            </a:r>
            <a:r>
              <a:rPr sz="3200" spc="-10" dirty="0">
                <a:latin typeface="Carlito"/>
                <a:cs typeface="Carlito"/>
              </a:rPr>
              <a:t>last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use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550">
              <a:latin typeface="Carlito"/>
              <a:cs typeface="Carlito"/>
            </a:endParaRPr>
          </a:p>
          <a:p>
            <a:pPr marL="12700" marR="5080">
              <a:lnSpc>
                <a:spcPts val="3779"/>
              </a:lnSpc>
              <a:spcBef>
                <a:spcPts val="5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latin typeface="Carlito"/>
                <a:cs typeface="Carlito"/>
              </a:rPr>
              <a:t>When a </a:t>
            </a:r>
            <a:r>
              <a:rPr sz="3200" spc="-10" dirty="0">
                <a:latin typeface="Carlito"/>
                <a:cs typeface="Carlito"/>
              </a:rPr>
              <a:t>page </a:t>
            </a:r>
            <a:r>
              <a:rPr sz="3200" spc="-15" dirty="0">
                <a:latin typeface="Carlito"/>
                <a:cs typeface="Carlito"/>
              </a:rPr>
              <a:t>must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5" dirty="0">
                <a:latin typeface="Carlito"/>
                <a:cs typeface="Carlito"/>
              </a:rPr>
              <a:t>replaced, </a:t>
            </a:r>
            <a:r>
              <a:rPr sz="3200" dirty="0">
                <a:latin typeface="Carlito"/>
                <a:cs typeface="Carlito"/>
              </a:rPr>
              <a:t>LRU chooses  the </a:t>
            </a:r>
            <a:r>
              <a:rPr sz="3200" spc="-10" dirty="0">
                <a:latin typeface="Carlito"/>
                <a:cs typeface="Carlito"/>
              </a:rPr>
              <a:t>page </a:t>
            </a:r>
            <a:r>
              <a:rPr sz="3200" spc="-5" dirty="0">
                <a:latin typeface="Carlito"/>
                <a:cs typeface="Carlito"/>
              </a:rPr>
              <a:t>that has not been used </a:t>
            </a:r>
            <a:r>
              <a:rPr sz="3200" spc="-30" dirty="0">
                <a:latin typeface="Carlito"/>
                <a:cs typeface="Carlito"/>
              </a:rPr>
              <a:t>for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endParaRPr sz="3200">
              <a:latin typeface="Carlito"/>
              <a:cs typeface="Carlito"/>
            </a:endParaRPr>
          </a:p>
          <a:p>
            <a:pPr marL="354965">
              <a:lnSpc>
                <a:spcPts val="3785"/>
              </a:lnSpc>
            </a:pPr>
            <a:r>
              <a:rPr sz="3200" spc="-10" dirty="0">
                <a:latin typeface="Carlito"/>
                <a:cs typeface="Carlito"/>
              </a:rPr>
              <a:t>longest </a:t>
            </a:r>
            <a:r>
              <a:rPr sz="3200" spc="-5" dirty="0">
                <a:latin typeface="Carlito"/>
                <a:cs typeface="Carlito"/>
              </a:rPr>
              <a:t>period of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time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583690"/>
            <a:chOff x="-828" y="0"/>
            <a:chExt cx="9145905" cy="158369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824" y="574548"/>
              <a:ext cx="5515356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144" y="1191767"/>
              <a:ext cx="6981444" cy="79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0595" y="574548"/>
              <a:ext cx="2496311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3903" y="1608835"/>
            <a:ext cx="784479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47650" algn="l"/>
                <a:tab pos="3220720" algn="l"/>
              </a:tabLst>
            </a:pPr>
            <a:r>
              <a:rPr sz="3200" spc="-25" dirty="0">
                <a:latin typeface="Carlito"/>
                <a:cs typeface="Carlito"/>
              </a:rPr>
              <a:t>Reference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string:	</a:t>
            </a:r>
            <a:r>
              <a:rPr sz="3200" dirty="0">
                <a:latin typeface="Carlito"/>
                <a:cs typeface="Carlito"/>
              </a:rPr>
              <a:t>1, 2, 3, 4, 1, </a:t>
            </a:r>
            <a:r>
              <a:rPr sz="3200" spc="-5" dirty="0">
                <a:latin typeface="Carlito"/>
                <a:cs typeface="Carlito"/>
              </a:rPr>
              <a:t>2, 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r>
              <a:rPr sz="3200" dirty="0">
                <a:latin typeface="Carlito"/>
                <a:cs typeface="Carlito"/>
              </a:rPr>
              <a:t>, 1, 2, </a:t>
            </a:r>
            <a:r>
              <a:rPr sz="3200" b="1" dirty="0">
                <a:solidFill>
                  <a:srgbClr val="0000CC"/>
                </a:solidFill>
                <a:latin typeface="Carlito"/>
                <a:cs typeface="Carlito"/>
              </a:rPr>
              <a:t>3</a:t>
            </a:r>
            <a:r>
              <a:rPr sz="3200" dirty="0">
                <a:latin typeface="Carlito"/>
                <a:cs typeface="Carlito"/>
              </a:rPr>
              <a:t>, </a:t>
            </a:r>
            <a:r>
              <a:rPr sz="3200" b="1" dirty="0">
                <a:solidFill>
                  <a:srgbClr val="663300"/>
                </a:solidFill>
                <a:latin typeface="Carlito"/>
                <a:cs typeface="Carlito"/>
              </a:rPr>
              <a:t>4</a:t>
            </a:r>
            <a:r>
              <a:rPr sz="3200" dirty="0">
                <a:latin typeface="Carlito"/>
                <a:cs typeface="Carlito"/>
              </a:rPr>
              <a:t>,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b="1" spc="5" dirty="0">
                <a:solidFill>
                  <a:srgbClr val="009900"/>
                </a:solidFill>
                <a:latin typeface="Carlito"/>
                <a:cs typeface="Carlito"/>
              </a:rPr>
              <a:t>5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0754" y="2424760"/>
            <a:ext cx="15303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880" y="2437891"/>
            <a:ext cx="153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5" dirty="0">
                <a:solidFill>
                  <a:srgbClr val="1F477B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7008" y="2412619"/>
            <a:ext cx="153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5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5134" y="2423236"/>
            <a:ext cx="648970" cy="1673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07365" algn="l"/>
              </a:tabLst>
            </a:pPr>
            <a:r>
              <a:rPr sz="1800" dirty="0">
                <a:latin typeface="Arial"/>
                <a:cs typeface="Arial"/>
              </a:rPr>
              <a:t>1	</a:t>
            </a:r>
            <a:r>
              <a:rPr sz="1800" b="1" spc="5" dirty="0">
                <a:solidFill>
                  <a:srgbClr val="0099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07365" algn="l"/>
              </a:tabLst>
            </a:pPr>
            <a:r>
              <a:rPr sz="1800" spc="-5" dirty="0">
                <a:latin typeface="Arial"/>
                <a:cs typeface="Arial"/>
              </a:rPr>
              <a:t>2	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07365" algn="l"/>
              </a:tabLst>
            </a:pPr>
            <a:r>
              <a:rPr sz="1800" b="1" spc="5" dirty="0">
                <a:latin typeface="Arial"/>
                <a:cs typeface="Arial"/>
              </a:rPr>
              <a:t>4	</a:t>
            </a: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07365" algn="l"/>
              </a:tabLst>
            </a:pPr>
            <a:r>
              <a:rPr sz="1800" spc="-5" dirty="0">
                <a:latin typeface="Arial"/>
                <a:cs typeface="Arial"/>
              </a:rPr>
              <a:t>3	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396365"/>
            <a:chOff x="-828" y="0"/>
            <a:chExt cx="9145905" cy="1396365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5839" y="387095"/>
              <a:ext cx="4511040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80160" y="1004316"/>
            <a:ext cx="3962400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200" y="1489328"/>
            <a:ext cx="8375015" cy="414210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39725" marR="619125" indent="-339725">
              <a:lnSpc>
                <a:spcPts val="3100"/>
              </a:lnSpc>
              <a:spcBef>
                <a:spcPts val="82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major </a:t>
            </a:r>
            <a:r>
              <a:rPr sz="3200" spc="-15" dirty="0">
                <a:latin typeface="Carlito"/>
                <a:cs typeface="Carlito"/>
              </a:rPr>
              <a:t>problem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implement LRU  replacement:</a:t>
            </a:r>
            <a:endParaRPr sz="3200">
              <a:latin typeface="Carlito"/>
              <a:cs typeface="Carlito"/>
            </a:endParaRPr>
          </a:p>
          <a:p>
            <a:pPr marL="1016000" marR="114935" lvl="1" indent="-610235">
              <a:lnSpc>
                <a:spcPct val="80400"/>
              </a:lnSpc>
              <a:spcBef>
                <a:spcPts val="640"/>
              </a:spcBef>
              <a:buClr>
                <a:srgbClr val="000000"/>
              </a:buClr>
              <a:buFont typeface="Arial"/>
              <a:buChar char="-"/>
              <a:tabLst>
                <a:tab pos="685165" algn="l"/>
                <a:tab pos="685800" algn="l"/>
                <a:tab pos="1962150" algn="l"/>
                <a:tab pos="2121535" algn="l"/>
              </a:tabLst>
            </a:pPr>
            <a:r>
              <a:rPr sz="2800" b="1" spc="-15" dirty="0">
                <a:solidFill>
                  <a:srgbClr val="1B577B"/>
                </a:solidFill>
                <a:latin typeface="Carlito"/>
                <a:cs typeface="Carlito"/>
              </a:rPr>
              <a:t>Counter</a:t>
            </a:r>
            <a:r>
              <a:rPr sz="2800" spc="-15" dirty="0">
                <a:latin typeface="Carlito"/>
                <a:cs typeface="Carlito"/>
              </a:rPr>
              <a:t>:		whenever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5" dirty="0">
                <a:latin typeface="Carlito"/>
                <a:cs typeface="Carlito"/>
              </a:rPr>
              <a:t>reference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page </a:t>
            </a:r>
            <a:r>
              <a:rPr sz="2800" spc="-5" dirty="0">
                <a:latin typeface="Carlito"/>
                <a:cs typeface="Carlito"/>
              </a:rPr>
              <a:t>is made,  the </a:t>
            </a:r>
            <a:r>
              <a:rPr sz="2800" spc="-20" dirty="0">
                <a:latin typeface="Carlito"/>
                <a:cs typeface="Carlito"/>
              </a:rPr>
              <a:t>content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clock </a:t>
            </a:r>
            <a:r>
              <a:rPr sz="2800" spc="-20" dirty="0">
                <a:latin typeface="Carlito"/>
                <a:cs typeface="Carlito"/>
              </a:rPr>
              <a:t>register are </a:t>
            </a:r>
            <a:r>
              <a:rPr sz="2800" spc="-15" dirty="0">
                <a:latin typeface="Carlito"/>
                <a:cs typeface="Carlito"/>
              </a:rPr>
              <a:t>copied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time-of-use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page table entry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page.	</a:t>
            </a: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replace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page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b="1" spc="-10" dirty="0">
                <a:latin typeface="Carlito"/>
                <a:cs typeface="Carlito"/>
              </a:rPr>
              <a:t>smallest </a:t>
            </a:r>
            <a:r>
              <a:rPr sz="2800" spc="-5" dirty="0">
                <a:latin typeface="Carlito"/>
                <a:cs typeface="Carlito"/>
              </a:rPr>
              <a:t>time  </a:t>
            </a:r>
            <a:r>
              <a:rPr sz="2800" spc="-10" dirty="0">
                <a:latin typeface="Carlito"/>
                <a:cs typeface="Carlito"/>
              </a:rPr>
              <a:t>value</a:t>
            </a:r>
            <a:endParaRPr sz="2800">
              <a:latin typeface="Carlito"/>
              <a:cs typeface="Carlito"/>
            </a:endParaRPr>
          </a:p>
          <a:p>
            <a:pPr marL="685165" lvl="1" indent="-279400">
              <a:lnSpc>
                <a:spcPts val="2995"/>
              </a:lnSpc>
              <a:buClr>
                <a:srgbClr val="000000"/>
              </a:buClr>
              <a:buFont typeface="Arial"/>
              <a:buChar char="-"/>
              <a:tabLst>
                <a:tab pos="685165" algn="l"/>
                <a:tab pos="685800" algn="l"/>
                <a:tab pos="1724660" algn="l"/>
              </a:tabLst>
            </a:pPr>
            <a:r>
              <a:rPr sz="2800" b="1" spc="-5" dirty="0">
                <a:solidFill>
                  <a:srgbClr val="1B577B"/>
                </a:solidFill>
                <a:latin typeface="Carlito"/>
                <a:cs typeface="Carlito"/>
              </a:rPr>
              <a:t>Stack</a:t>
            </a:r>
            <a:r>
              <a:rPr sz="2800" spc="-5" dirty="0">
                <a:latin typeface="Carlito"/>
                <a:cs typeface="Carlito"/>
              </a:rPr>
              <a:t>:	</a:t>
            </a:r>
            <a:r>
              <a:rPr sz="2800" spc="-10" dirty="0">
                <a:latin typeface="Carlito"/>
                <a:cs typeface="Carlito"/>
              </a:rPr>
              <a:t>Whenever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page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referenced, </a:t>
            </a:r>
            <a:r>
              <a:rPr sz="2800" spc="-5" dirty="0">
                <a:latin typeface="Carlito"/>
                <a:cs typeface="Carlito"/>
              </a:rPr>
              <a:t>it is</a:t>
            </a:r>
            <a:endParaRPr sz="2800">
              <a:latin typeface="Carlito"/>
              <a:cs typeface="Carlito"/>
            </a:endParaRPr>
          </a:p>
          <a:p>
            <a:pPr marL="1016000" marR="5080">
              <a:lnSpc>
                <a:spcPct val="79500"/>
              </a:lnSpc>
              <a:spcBef>
                <a:spcPts val="330"/>
              </a:spcBef>
              <a:tabLst>
                <a:tab pos="7482205" algn="l"/>
              </a:tabLst>
            </a:pPr>
            <a:r>
              <a:rPr sz="2800" spc="-15" dirty="0">
                <a:latin typeface="Carlito"/>
                <a:cs typeface="Carlito"/>
              </a:rPr>
              <a:t>removed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stack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put </a:t>
            </a:r>
            <a:r>
              <a:rPr sz="2800" spc="-5" dirty="0">
                <a:latin typeface="Carlito"/>
                <a:cs typeface="Carlito"/>
              </a:rPr>
              <a:t>on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top.	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this  </a:t>
            </a:r>
            <a:r>
              <a:rPr sz="2800" spc="-75" dirty="0">
                <a:latin typeface="Carlito"/>
                <a:cs typeface="Carlito"/>
              </a:rPr>
              <a:t>way,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most recently </a:t>
            </a:r>
            <a:r>
              <a:rPr sz="2800" spc="-10" dirty="0">
                <a:latin typeface="Carlito"/>
                <a:cs typeface="Carlito"/>
              </a:rPr>
              <a:t>used page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always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top </a:t>
            </a:r>
            <a:r>
              <a:rPr sz="2800" spc="-5" dirty="0">
                <a:latin typeface="Carlito"/>
                <a:cs typeface="Carlito"/>
              </a:rPr>
              <a:t>of 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stack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1" y="245363"/>
              <a:ext cx="6783324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35279" y="862583"/>
            <a:ext cx="6234684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590" cy="1455419"/>
            <a:chOff x="-828" y="0"/>
            <a:chExt cx="9145590" cy="1455419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552" y="446531"/>
              <a:ext cx="4308348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80872" y="1063752"/>
            <a:ext cx="3759708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3501" y="1315592"/>
            <a:ext cx="8034655" cy="43948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27305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210820" algn="l"/>
              </a:tabLst>
            </a:pPr>
            <a:r>
              <a:rPr sz="2700" spc="-10" dirty="0">
                <a:latin typeface="Carlito"/>
                <a:cs typeface="Carlito"/>
              </a:rPr>
              <a:t>Second-Chance </a:t>
            </a:r>
            <a:r>
              <a:rPr sz="2700" spc="-5" dirty="0">
                <a:latin typeface="Carlito"/>
                <a:cs typeface="Carlito"/>
              </a:rPr>
              <a:t>algorithm </a:t>
            </a:r>
            <a:r>
              <a:rPr sz="2700" dirty="0">
                <a:latin typeface="Carlito"/>
                <a:cs typeface="Carlito"/>
              </a:rPr>
              <a:t>is actually a </a:t>
            </a:r>
            <a:r>
              <a:rPr sz="2700" spc="-10" dirty="0">
                <a:latin typeface="Carlito"/>
                <a:cs typeface="Carlito"/>
              </a:rPr>
              <a:t>FIFO replacement  </a:t>
            </a:r>
            <a:r>
              <a:rPr sz="2700" spc="-5" dirty="0">
                <a:latin typeface="Carlito"/>
                <a:cs typeface="Carlito"/>
              </a:rPr>
              <a:t>algorithm </a:t>
            </a:r>
            <a:r>
              <a:rPr sz="2700" dirty="0">
                <a:latin typeface="Carlito"/>
                <a:cs typeface="Carlito"/>
              </a:rPr>
              <a:t>with a </a:t>
            </a:r>
            <a:r>
              <a:rPr sz="2700" spc="-5" dirty="0">
                <a:latin typeface="Carlito"/>
                <a:cs typeface="Carlito"/>
              </a:rPr>
              <a:t>small modification </a:t>
            </a:r>
            <a:r>
              <a:rPr sz="2700" spc="-10" dirty="0">
                <a:latin typeface="Carlito"/>
                <a:cs typeface="Carlito"/>
              </a:rPr>
              <a:t>that </a:t>
            </a:r>
            <a:r>
              <a:rPr sz="2700" spc="-5" dirty="0">
                <a:latin typeface="Carlito"/>
                <a:cs typeface="Carlito"/>
              </a:rPr>
              <a:t>causes </a:t>
            </a:r>
            <a:r>
              <a:rPr sz="2700" dirty="0">
                <a:latin typeface="Carlito"/>
                <a:cs typeface="Carlito"/>
              </a:rPr>
              <a:t>it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to</a:t>
            </a:r>
            <a:endParaRPr sz="2700">
              <a:latin typeface="Carlito"/>
              <a:cs typeface="Carlito"/>
            </a:endParaRPr>
          </a:p>
          <a:p>
            <a:pPr marL="354965">
              <a:lnSpc>
                <a:spcPts val="2635"/>
              </a:lnSpc>
            </a:pPr>
            <a:r>
              <a:rPr sz="2700" spc="-20" dirty="0">
                <a:latin typeface="Carlito"/>
                <a:cs typeface="Carlito"/>
              </a:rPr>
              <a:t>approximate</a:t>
            </a:r>
            <a:r>
              <a:rPr sz="2700" spc="3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LRU.</a:t>
            </a:r>
            <a:endParaRPr sz="2700">
              <a:latin typeface="Carlito"/>
              <a:cs typeface="Carlito"/>
            </a:endParaRPr>
          </a:p>
          <a:p>
            <a:pPr marL="12700" marR="342900">
              <a:lnSpc>
                <a:spcPct val="80000"/>
              </a:lnSpc>
              <a:spcBef>
                <a:spcPts val="710"/>
              </a:spcBef>
              <a:buFont typeface="Arial"/>
              <a:buChar char="•"/>
              <a:tabLst>
                <a:tab pos="210820" algn="l"/>
              </a:tabLst>
            </a:pPr>
            <a:r>
              <a:rPr sz="2700" dirty="0">
                <a:latin typeface="Carlito"/>
                <a:cs typeface="Carlito"/>
              </a:rPr>
              <a:t>When a </a:t>
            </a:r>
            <a:r>
              <a:rPr sz="2700" spc="-10" dirty="0">
                <a:latin typeface="Carlito"/>
                <a:cs typeface="Carlito"/>
              </a:rPr>
              <a:t>page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10" dirty="0">
                <a:latin typeface="Carlito"/>
                <a:cs typeface="Carlito"/>
              </a:rPr>
              <a:t>selected according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10" dirty="0">
                <a:latin typeface="Carlito"/>
                <a:cs typeface="Carlito"/>
              </a:rPr>
              <a:t>FIFO </a:t>
            </a:r>
            <a:r>
              <a:rPr sz="2700" spc="-50" dirty="0">
                <a:latin typeface="Carlito"/>
                <a:cs typeface="Carlito"/>
              </a:rPr>
              <a:t>order, </a:t>
            </a:r>
            <a:r>
              <a:rPr sz="2700" spc="-15" dirty="0">
                <a:latin typeface="Carlito"/>
                <a:cs typeface="Carlito"/>
              </a:rPr>
              <a:t>we  </a:t>
            </a:r>
            <a:r>
              <a:rPr sz="2700" spc="-5" dirty="0">
                <a:latin typeface="Carlito"/>
                <a:cs typeface="Carlito"/>
              </a:rPr>
              <a:t>check </a:t>
            </a:r>
            <a:r>
              <a:rPr sz="2700" dirty="0">
                <a:latin typeface="Carlito"/>
                <a:cs typeface="Carlito"/>
              </a:rPr>
              <a:t>its </a:t>
            </a:r>
            <a:r>
              <a:rPr sz="2700" spc="-25" dirty="0">
                <a:latin typeface="Carlito"/>
                <a:cs typeface="Carlito"/>
              </a:rPr>
              <a:t>reference</a:t>
            </a:r>
            <a:r>
              <a:rPr sz="2700" spc="-6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bit.</a:t>
            </a:r>
            <a:endParaRPr sz="2700">
              <a:latin typeface="Carlito"/>
              <a:cs typeface="Carlito"/>
            </a:endParaRPr>
          </a:p>
          <a:p>
            <a:pPr marL="469265" marR="5080">
              <a:lnSpc>
                <a:spcPct val="79600"/>
              </a:lnSpc>
              <a:spcBef>
                <a:spcPts val="630"/>
              </a:spcBef>
            </a:pPr>
            <a:r>
              <a:rPr sz="2400" dirty="0">
                <a:latin typeface="Arial"/>
                <a:cs typeface="Arial"/>
              </a:rPr>
              <a:t>- </a:t>
            </a:r>
            <a:r>
              <a:rPr sz="2400" dirty="0">
                <a:latin typeface="Carlito"/>
                <a:cs typeface="Carlito"/>
              </a:rPr>
              <a:t>If it is </a:t>
            </a:r>
            <a:r>
              <a:rPr sz="2400" spc="-5" dirty="0">
                <a:latin typeface="Carlito"/>
                <a:cs typeface="Carlito"/>
              </a:rPr>
              <a:t>set (the </a:t>
            </a:r>
            <a:r>
              <a:rPr sz="2400" spc="-10" dirty="0">
                <a:latin typeface="Carlito"/>
                <a:cs typeface="Carlito"/>
              </a:rPr>
              <a:t>page was </a:t>
            </a:r>
            <a:r>
              <a:rPr sz="2400" spc="-15" dirty="0">
                <a:latin typeface="Carlito"/>
                <a:cs typeface="Carlito"/>
              </a:rPr>
              <a:t>referenced), we </a:t>
            </a:r>
            <a:r>
              <a:rPr sz="2400" dirty="0">
                <a:latin typeface="Carlito"/>
                <a:cs typeface="Carlito"/>
              </a:rPr>
              <a:t>clear it and </a:t>
            </a:r>
            <a:r>
              <a:rPr sz="2400" spc="-5" dirty="0">
                <a:latin typeface="Carlito"/>
                <a:cs typeface="Carlito"/>
              </a:rPr>
              <a:t>look</a:t>
            </a:r>
            <a:r>
              <a:rPr sz="2400" spc="-18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for  </a:t>
            </a:r>
            <a:r>
              <a:rPr sz="2400" spc="-5" dirty="0">
                <a:latin typeface="Carlito"/>
                <a:cs typeface="Carlito"/>
              </a:rPr>
              <a:t>another </a:t>
            </a:r>
            <a:r>
              <a:rPr sz="2400" spc="-10" dirty="0">
                <a:latin typeface="Carlito"/>
                <a:cs typeface="Carlito"/>
              </a:rPr>
              <a:t>page.</a:t>
            </a:r>
            <a:endParaRPr sz="2400">
              <a:latin typeface="Carlito"/>
              <a:cs typeface="Carlito"/>
            </a:endParaRPr>
          </a:p>
          <a:p>
            <a:pPr marL="210820" indent="-198120">
              <a:lnSpc>
                <a:spcPts val="3190"/>
              </a:lnSpc>
              <a:spcBef>
                <a:spcPts val="10"/>
              </a:spcBef>
              <a:buFont typeface="Arial"/>
              <a:buChar char="•"/>
              <a:tabLst>
                <a:tab pos="210820" algn="l"/>
              </a:tabLst>
            </a:pPr>
            <a:r>
              <a:rPr sz="2700" dirty="0">
                <a:latin typeface="Carlito"/>
                <a:cs typeface="Carlito"/>
              </a:rPr>
              <a:t>Also </a:t>
            </a:r>
            <a:r>
              <a:rPr sz="2700" spc="-5" dirty="0">
                <a:latin typeface="Carlito"/>
                <a:cs typeface="Carlito"/>
              </a:rPr>
              <a:t>called </a:t>
            </a:r>
            <a:r>
              <a:rPr sz="2700" dirty="0">
                <a:latin typeface="Carlito"/>
                <a:cs typeface="Carlito"/>
              </a:rPr>
              <a:t>the clock</a:t>
            </a:r>
            <a:r>
              <a:rPr sz="2700" spc="-4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algorithm.</a:t>
            </a:r>
            <a:endParaRPr sz="2700">
              <a:latin typeface="Carlito"/>
              <a:cs typeface="Carlito"/>
            </a:endParaRPr>
          </a:p>
          <a:p>
            <a:pPr marL="12700" marR="80581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210820" algn="l"/>
              </a:tabLst>
            </a:pPr>
            <a:r>
              <a:rPr sz="2700" dirty="0">
                <a:latin typeface="Carlito"/>
                <a:cs typeface="Carlito"/>
              </a:rPr>
              <a:t>In </a:t>
            </a:r>
            <a:r>
              <a:rPr sz="2700" spc="-10" dirty="0">
                <a:latin typeface="Carlito"/>
                <a:cs typeface="Carlito"/>
              </a:rPr>
              <a:t>the </a:t>
            </a:r>
            <a:r>
              <a:rPr sz="2700" spc="-25" dirty="0">
                <a:latin typeface="Carlito"/>
                <a:cs typeface="Carlito"/>
              </a:rPr>
              <a:t>worst </a:t>
            </a:r>
            <a:r>
              <a:rPr sz="2700" spc="-10" dirty="0">
                <a:latin typeface="Carlito"/>
                <a:cs typeface="Carlito"/>
              </a:rPr>
              <a:t>case, </a:t>
            </a:r>
            <a:r>
              <a:rPr sz="2700" dirty="0">
                <a:latin typeface="Carlito"/>
                <a:cs typeface="Carlito"/>
              </a:rPr>
              <a:t>when all </a:t>
            </a:r>
            <a:r>
              <a:rPr sz="2700" spc="-5" dirty="0">
                <a:latin typeface="Carlito"/>
                <a:cs typeface="Carlito"/>
              </a:rPr>
              <a:t>bits </a:t>
            </a:r>
            <a:r>
              <a:rPr sz="2700" spc="-15" dirty="0">
                <a:latin typeface="Carlito"/>
                <a:cs typeface="Carlito"/>
              </a:rPr>
              <a:t>are </a:t>
            </a:r>
            <a:r>
              <a:rPr sz="2700" spc="-5" dirty="0">
                <a:latin typeface="Carlito"/>
                <a:cs typeface="Carlito"/>
              </a:rPr>
              <a:t>set, </a:t>
            </a:r>
            <a:r>
              <a:rPr sz="2700" dirty="0">
                <a:latin typeface="Carlito"/>
                <a:cs typeface="Carlito"/>
              </a:rPr>
              <a:t>the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pointer  </a:t>
            </a:r>
            <a:r>
              <a:rPr sz="2700" spc="-10" dirty="0">
                <a:latin typeface="Carlito"/>
                <a:cs typeface="Carlito"/>
              </a:rPr>
              <a:t>cycles </a:t>
            </a:r>
            <a:r>
              <a:rPr sz="2700" spc="-15" dirty="0">
                <a:latin typeface="Carlito"/>
                <a:cs typeface="Carlito"/>
              </a:rPr>
              <a:t>through </a:t>
            </a:r>
            <a:r>
              <a:rPr sz="2700" dirty="0">
                <a:latin typeface="Carlito"/>
                <a:cs typeface="Carlito"/>
              </a:rPr>
              <a:t>all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pages, </a:t>
            </a:r>
            <a:r>
              <a:rPr sz="2700" dirty="0">
                <a:latin typeface="Carlito"/>
                <a:cs typeface="Carlito"/>
              </a:rPr>
              <a:t>giving each </a:t>
            </a:r>
            <a:r>
              <a:rPr sz="2700" spc="-10" dirty="0">
                <a:latin typeface="Carlito"/>
                <a:cs typeface="Carlito"/>
              </a:rPr>
              <a:t>page</a:t>
            </a:r>
            <a:r>
              <a:rPr sz="2700" spc="-6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a</a:t>
            </a:r>
            <a:endParaRPr sz="2700">
              <a:latin typeface="Carlito"/>
              <a:cs typeface="Carlito"/>
            </a:endParaRPr>
          </a:p>
          <a:p>
            <a:pPr marL="354965">
              <a:lnSpc>
                <a:spcPts val="2625"/>
              </a:lnSpc>
            </a:pPr>
            <a:r>
              <a:rPr sz="2700" spc="-10" dirty="0">
                <a:latin typeface="Carlito"/>
                <a:cs typeface="Carlito"/>
              </a:rPr>
              <a:t>second </a:t>
            </a:r>
            <a:r>
              <a:rPr sz="2700" dirty="0">
                <a:latin typeface="Carlito"/>
                <a:cs typeface="Carlito"/>
              </a:rPr>
              <a:t>chance and clearing its</a:t>
            </a:r>
            <a:r>
              <a:rPr sz="2700" spc="8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bit.</a:t>
            </a:r>
            <a:endParaRPr sz="2700">
              <a:latin typeface="Carlito"/>
              <a:cs typeface="Carlito"/>
            </a:endParaRPr>
          </a:p>
          <a:p>
            <a:pPr marL="210820" indent="-198120">
              <a:lnSpc>
                <a:spcPct val="100000"/>
              </a:lnSpc>
              <a:buFont typeface="Arial"/>
              <a:buChar char="•"/>
              <a:tabLst>
                <a:tab pos="210820" algn="l"/>
              </a:tabLst>
            </a:pPr>
            <a:r>
              <a:rPr sz="2700" spc="-15" dirty="0">
                <a:latin typeface="Carlito"/>
                <a:cs typeface="Carlito"/>
              </a:rPr>
              <a:t>Requires </a:t>
            </a:r>
            <a:r>
              <a:rPr sz="2700" spc="-20" dirty="0">
                <a:latin typeface="Carlito"/>
                <a:cs typeface="Carlito"/>
              </a:rPr>
              <a:t>hardware </a:t>
            </a:r>
            <a:r>
              <a:rPr sz="2700" spc="-5" dirty="0">
                <a:latin typeface="Carlito"/>
                <a:cs typeface="Carlito"/>
              </a:rPr>
              <a:t>support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20" dirty="0">
                <a:latin typeface="Carlito"/>
                <a:cs typeface="Carlito"/>
              </a:rPr>
              <a:t>reference</a:t>
            </a:r>
            <a:r>
              <a:rPr sz="2700" spc="-5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bit.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963" y="598931"/>
              <a:ext cx="5440680" cy="79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644" y="0"/>
              <a:ext cx="1970532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2767" y="0"/>
              <a:ext cx="737616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2975" y="0"/>
              <a:ext cx="4335780" cy="990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51348" y="0"/>
              <a:ext cx="737615" cy="990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644" y="524255"/>
              <a:ext cx="5088635" cy="10088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73963" y="1141475"/>
            <a:ext cx="4539996" cy="79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445260"/>
            <a:chOff x="-828" y="0"/>
            <a:chExt cx="9145905" cy="144526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3" y="435863"/>
              <a:ext cx="4492752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3504" y="1053083"/>
            <a:ext cx="3944112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03" y="1247901"/>
            <a:ext cx="7719695" cy="46297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33045">
              <a:lnSpc>
                <a:spcPct val="1016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5" dirty="0">
                <a:latin typeface="Carlito"/>
                <a:cs typeface="Carlito"/>
              </a:rPr>
              <a:t>Keep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counter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number of </a:t>
            </a:r>
            <a:r>
              <a:rPr sz="3200" spc="-20" dirty="0">
                <a:latin typeface="Carlito"/>
                <a:cs typeface="Carlito"/>
              </a:rPr>
              <a:t>references 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spc="-5" dirty="0">
                <a:latin typeface="Carlito"/>
                <a:cs typeface="Carlito"/>
              </a:rPr>
              <a:t>been </a:t>
            </a:r>
            <a:r>
              <a:rPr sz="3200" dirty="0">
                <a:latin typeface="Carlito"/>
                <a:cs typeface="Carlito"/>
              </a:rPr>
              <a:t>made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each</a:t>
            </a:r>
            <a:r>
              <a:rPr sz="3200" spc="9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page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000">
              <a:latin typeface="Carlito"/>
              <a:cs typeface="Carlito"/>
            </a:endParaRPr>
          </a:p>
          <a:p>
            <a:pPr marL="12700" marR="209550">
              <a:lnSpc>
                <a:spcPts val="3779"/>
              </a:lnSpc>
              <a:buFont typeface="Arial"/>
              <a:buChar char="•"/>
              <a:tabLst>
                <a:tab pos="247650" algn="l"/>
                <a:tab pos="2953385" algn="l"/>
              </a:tabLst>
            </a:pPr>
            <a:r>
              <a:rPr sz="3200" b="1" spc="5" dirty="0">
                <a:solidFill>
                  <a:srgbClr val="3366FF"/>
                </a:solidFill>
                <a:latin typeface="Carlito"/>
                <a:cs typeface="Carlito"/>
              </a:rPr>
              <a:t>LFU</a:t>
            </a:r>
            <a:r>
              <a:rPr sz="3200" b="1" spc="25" dirty="0">
                <a:solidFill>
                  <a:srgbClr val="3366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3366FF"/>
                </a:solidFill>
                <a:latin typeface="Carlito"/>
                <a:cs typeface="Carlito"/>
              </a:rPr>
              <a:t>Algorithm</a:t>
            </a:r>
            <a:r>
              <a:rPr sz="3200" dirty="0">
                <a:latin typeface="Carlito"/>
                <a:cs typeface="Carlito"/>
              </a:rPr>
              <a:t>:	</a:t>
            </a:r>
            <a:r>
              <a:rPr sz="3200" spc="-5" dirty="0">
                <a:latin typeface="Carlito"/>
                <a:cs typeface="Carlito"/>
              </a:rPr>
              <a:t>replaces </a:t>
            </a:r>
            <a:r>
              <a:rPr sz="3200" spc="-10" dirty="0">
                <a:latin typeface="Carlito"/>
                <a:cs typeface="Carlito"/>
              </a:rPr>
              <a:t>page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smallest  </a:t>
            </a:r>
            <a:r>
              <a:rPr sz="3200" spc="-15" dirty="0">
                <a:latin typeface="Carlito"/>
                <a:cs typeface="Carlito"/>
              </a:rPr>
              <a:t>count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550">
              <a:latin typeface="Carlito"/>
              <a:cs typeface="Carlito"/>
            </a:endParaRPr>
          </a:p>
          <a:p>
            <a:pPr marL="12700" marR="5080" algn="just">
              <a:lnSpc>
                <a:spcPct val="101600"/>
              </a:lnSpc>
              <a:spcBef>
                <a:spcPts val="5"/>
              </a:spcBef>
              <a:buFont typeface="Arial"/>
              <a:buChar char="•"/>
              <a:tabLst>
                <a:tab pos="247650" algn="l"/>
              </a:tabLst>
            </a:pPr>
            <a:r>
              <a:rPr sz="3200" b="1" spc="5" dirty="0">
                <a:solidFill>
                  <a:srgbClr val="3366FF"/>
                </a:solidFill>
                <a:latin typeface="Carlito"/>
                <a:cs typeface="Carlito"/>
              </a:rPr>
              <a:t>MFU </a:t>
            </a:r>
            <a:r>
              <a:rPr sz="3200" b="1" dirty="0">
                <a:solidFill>
                  <a:srgbClr val="3366FF"/>
                </a:solidFill>
                <a:latin typeface="Carlito"/>
                <a:cs typeface="Carlito"/>
              </a:rPr>
              <a:t>Algorithm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5" dirty="0">
                <a:latin typeface="Carlito"/>
                <a:cs typeface="Carlito"/>
              </a:rPr>
              <a:t>based on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argument that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page </a:t>
            </a:r>
            <a:r>
              <a:rPr sz="3200" dirty="0">
                <a:latin typeface="Carlito"/>
                <a:cs typeface="Carlito"/>
              </a:rPr>
              <a:t>with the </a:t>
            </a:r>
            <a:r>
              <a:rPr sz="3200" spc="-10" dirty="0">
                <a:latin typeface="Carlito"/>
                <a:cs typeface="Carlito"/>
              </a:rPr>
              <a:t>smallest </a:t>
            </a:r>
            <a:r>
              <a:rPr sz="3200" spc="-15" dirty="0">
                <a:latin typeface="Carlito"/>
                <a:cs typeface="Carlito"/>
              </a:rPr>
              <a:t>count </a:t>
            </a:r>
            <a:r>
              <a:rPr sz="3200" spc="-10" dirty="0">
                <a:latin typeface="Carlito"/>
                <a:cs typeface="Carlito"/>
              </a:rPr>
              <a:t>was probably  </a:t>
            </a:r>
            <a:r>
              <a:rPr sz="3200" spc="-15" dirty="0">
                <a:latin typeface="Carlito"/>
                <a:cs typeface="Carlito"/>
              </a:rPr>
              <a:t>just brought </a:t>
            </a:r>
            <a:r>
              <a:rPr sz="3200" dirty="0">
                <a:latin typeface="Carlito"/>
                <a:cs typeface="Carlito"/>
              </a:rPr>
              <a:t>in and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15" dirty="0">
                <a:latin typeface="Carlito"/>
                <a:cs typeface="Carlito"/>
              </a:rPr>
              <a:t>yet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be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used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8607" y="804399"/>
            <a:ext cx="336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3501" y="1520393"/>
            <a:ext cx="7560309" cy="424988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2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4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describe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benefits </a:t>
            </a:r>
            <a:r>
              <a:rPr sz="3200" dirty="0">
                <a:latin typeface="Carlito"/>
                <a:cs typeface="Carlito"/>
              </a:rPr>
              <a:t>of a </a:t>
            </a:r>
            <a:r>
              <a:rPr sz="3200" spc="-5" dirty="0">
                <a:latin typeface="Carlito"/>
                <a:cs typeface="Carlito"/>
              </a:rPr>
              <a:t>virtual </a:t>
            </a:r>
            <a:r>
              <a:rPr sz="3200" dirty="0" smtClean="0">
                <a:latin typeface="Carlito"/>
                <a:cs typeface="Carlito"/>
              </a:rPr>
              <a:t>memory</a:t>
            </a:r>
            <a:r>
              <a:rPr lang="en-US" sz="3200" dirty="0" smtClean="0">
                <a:latin typeface="Carlito"/>
                <a:cs typeface="Carlito"/>
              </a:rPr>
              <a:t> </a:t>
            </a:r>
            <a:r>
              <a:rPr sz="3200" spc="-30" dirty="0" smtClean="0">
                <a:latin typeface="Carlito"/>
                <a:cs typeface="Carlito"/>
              </a:rPr>
              <a:t>system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550" dirty="0">
              <a:latin typeface="Carlito"/>
              <a:cs typeface="Carlito"/>
            </a:endParaRPr>
          </a:p>
          <a:p>
            <a:pPr marL="12700" marR="137795">
              <a:lnSpc>
                <a:spcPts val="3370"/>
              </a:lnSpc>
              <a:spcBef>
                <a:spcPts val="5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14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explain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concepts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demand </a:t>
            </a:r>
            <a:r>
              <a:rPr sz="3200" dirty="0" smtClean="0">
                <a:latin typeface="Carlito"/>
                <a:cs typeface="Carlito"/>
              </a:rPr>
              <a:t>paging,</a:t>
            </a:r>
            <a:r>
              <a:rPr lang="en-US" sz="3200" dirty="0" smtClean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page-replacement </a:t>
            </a:r>
            <a:r>
              <a:rPr sz="3200" spc="-5" dirty="0">
                <a:latin typeface="Carlito"/>
                <a:cs typeface="Carlito"/>
              </a:rPr>
              <a:t>algorithms,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allocation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 smtClean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page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frames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550" dirty="0">
              <a:latin typeface="Carlito"/>
              <a:cs typeface="Carlito"/>
            </a:endParaRPr>
          </a:p>
          <a:p>
            <a:pPr marL="12700" marR="370205">
              <a:lnSpc>
                <a:spcPts val="3370"/>
              </a:lnSpc>
              <a:buFont typeface="Arial"/>
              <a:buChar char="•"/>
              <a:tabLst>
                <a:tab pos="247650" algn="l"/>
              </a:tabLst>
            </a:pPr>
            <a:r>
              <a:rPr sz="3200" spc="-14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discuss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principle of the working-set  </a:t>
            </a:r>
            <a:r>
              <a:rPr sz="3200" dirty="0">
                <a:latin typeface="Carlito"/>
                <a:cs typeface="Carlito"/>
              </a:rPr>
              <a:t>model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545590"/>
            <a:chOff x="-828" y="0"/>
            <a:chExt cx="9145905" cy="154559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44" y="536448"/>
              <a:ext cx="4491228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02563" y="1153667"/>
            <a:ext cx="3942588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4136" y="1343101"/>
            <a:ext cx="8125459" cy="4378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indent="-2349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57175" algn="l"/>
              </a:tabLst>
            </a:pPr>
            <a:r>
              <a:rPr sz="3200" spc="-15" dirty="0">
                <a:latin typeface="Carlito"/>
                <a:cs typeface="Carlito"/>
              </a:rPr>
              <a:t>Each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needs </a:t>
            </a:r>
            <a:r>
              <a:rPr sz="3200" i="1" spc="-5" dirty="0">
                <a:latin typeface="Carlito"/>
                <a:cs typeface="Carlito"/>
              </a:rPr>
              <a:t>minimum </a:t>
            </a:r>
            <a:r>
              <a:rPr sz="3200" spc="-5" dirty="0">
                <a:latin typeface="Carlito"/>
                <a:cs typeface="Carlito"/>
              </a:rPr>
              <a:t>number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9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pages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50">
              <a:latin typeface="Carlito"/>
              <a:cs typeface="Carlito"/>
            </a:endParaRPr>
          </a:p>
          <a:p>
            <a:pPr marL="469900" marR="5080" indent="-457200" algn="just">
              <a:lnSpc>
                <a:spcPct val="1002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minimum no. of </a:t>
            </a:r>
            <a:r>
              <a:rPr sz="3200" spc="-15" dirty="0">
                <a:latin typeface="Carlito"/>
                <a:cs typeface="Carlito"/>
              </a:rPr>
              <a:t>frames </a:t>
            </a:r>
            <a:r>
              <a:rPr sz="3200" spc="-5" dirty="0">
                <a:latin typeface="Carlito"/>
                <a:cs typeface="Carlito"/>
              </a:rPr>
              <a:t>per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5" dirty="0">
                <a:latin typeface="Carlito"/>
                <a:cs typeface="Carlito"/>
              </a:rPr>
              <a:t>is  </a:t>
            </a:r>
            <a:r>
              <a:rPr sz="3200" spc="-5" dirty="0">
                <a:latin typeface="Carlito"/>
                <a:cs typeface="Carlito"/>
              </a:rPr>
              <a:t>defined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architecture,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maximum </a:t>
            </a:r>
            <a:r>
              <a:rPr sz="3200" dirty="0">
                <a:latin typeface="Carlito"/>
                <a:cs typeface="Carlito"/>
              </a:rPr>
              <a:t>no. 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defined by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amount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physical</a:t>
            </a:r>
            <a:r>
              <a:rPr sz="3200" spc="100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memory.</a:t>
            </a:r>
            <a:endParaRPr sz="3200">
              <a:latin typeface="Carlito"/>
              <a:cs typeface="Carlito"/>
            </a:endParaRPr>
          </a:p>
          <a:p>
            <a:pPr marL="310515" lvl="1" indent="-234950">
              <a:lnSpc>
                <a:spcPct val="100000"/>
              </a:lnSpc>
              <a:spcBef>
                <a:spcPts val="2035"/>
              </a:spcBef>
              <a:buFont typeface="Arial"/>
              <a:buChar char="•"/>
              <a:tabLst>
                <a:tab pos="311150" algn="l"/>
              </a:tabLst>
            </a:pPr>
            <a:r>
              <a:rPr sz="3200" spc="-55" dirty="0">
                <a:latin typeface="Carlito"/>
                <a:cs typeface="Carlito"/>
              </a:rPr>
              <a:t>Two </a:t>
            </a:r>
            <a:r>
              <a:rPr sz="3200" dirty="0">
                <a:latin typeface="Carlito"/>
                <a:cs typeface="Carlito"/>
              </a:rPr>
              <a:t>major </a:t>
            </a:r>
            <a:r>
              <a:rPr sz="3200" spc="-10" dirty="0">
                <a:latin typeface="Carlito"/>
                <a:cs typeface="Carlito"/>
              </a:rPr>
              <a:t>allocation </a:t>
            </a:r>
            <a:r>
              <a:rPr sz="3200" spc="-5" dirty="0">
                <a:latin typeface="Carlito"/>
                <a:cs typeface="Carlito"/>
              </a:rPr>
              <a:t>schemes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:-</a:t>
            </a:r>
            <a:endParaRPr sz="3200">
              <a:latin typeface="Carlito"/>
              <a:cs typeface="Carlito"/>
            </a:endParaRPr>
          </a:p>
          <a:p>
            <a:pPr marL="703580" lvl="2" indent="-198755">
              <a:lnSpc>
                <a:spcPct val="100000"/>
              </a:lnSpc>
              <a:spcBef>
                <a:spcPts val="2435"/>
              </a:spcBef>
              <a:buFont typeface="Arial"/>
              <a:buChar char="-"/>
              <a:tabLst>
                <a:tab pos="704215" algn="l"/>
              </a:tabLst>
            </a:pPr>
            <a:r>
              <a:rPr sz="2800" spc="-20" dirty="0">
                <a:latin typeface="Carlito"/>
                <a:cs typeface="Carlito"/>
              </a:rPr>
              <a:t>fixed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allocation</a:t>
            </a:r>
            <a:endParaRPr sz="2800">
              <a:latin typeface="Carlito"/>
              <a:cs typeface="Carlito"/>
            </a:endParaRPr>
          </a:p>
          <a:p>
            <a:pPr marL="703580" lvl="2" indent="-198755">
              <a:lnSpc>
                <a:spcPct val="100000"/>
              </a:lnSpc>
              <a:spcBef>
                <a:spcPts val="340"/>
              </a:spcBef>
              <a:buFont typeface="Arial"/>
              <a:buChar char="-"/>
              <a:tabLst>
                <a:tab pos="704215" algn="l"/>
              </a:tabLst>
            </a:pPr>
            <a:r>
              <a:rPr sz="2800" spc="-10" dirty="0">
                <a:latin typeface="Carlito"/>
                <a:cs typeface="Carlito"/>
              </a:rPr>
              <a:t>priority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allocation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628139"/>
            <a:chOff x="-828" y="0"/>
            <a:chExt cx="9145905" cy="1628139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3" y="618744"/>
              <a:ext cx="3617976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3504" y="1235963"/>
            <a:ext cx="3069335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903" y="1801748"/>
            <a:ext cx="8089265" cy="22148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9845">
              <a:lnSpc>
                <a:spcPts val="3290"/>
              </a:lnSpc>
              <a:spcBef>
                <a:spcPts val="260"/>
              </a:spcBef>
              <a:buClr>
                <a:srgbClr val="000000"/>
              </a:buClr>
              <a:buFont typeface="Arial"/>
              <a:buChar char="•"/>
              <a:tabLst>
                <a:tab pos="217170" algn="l"/>
              </a:tabLst>
            </a:pPr>
            <a:r>
              <a:rPr sz="2800" b="1" spc="-10" dirty="0">
                <a:solidFill>
                  <a:srgbClr val="001F5F"/>
                </a:solidFill>
                <a:latin typeface="Carlito"/>
                <a:cs typeface="Carlito"/>
              </a:rPr>
              <a:t>Equal allocation </a:t>
            </a:r>
            <a:r>
              <a:rPr sz="2800" spc="-5" dirty="0">
                <a:latin typeface="Carlito"/>
                <a:cs typeface="Carlito"/>
              </a:rPr>
              <a:t>- </a:t>
            </a:r>
            <a:r>
              <a:rPr sz="2800" spc="-20" dirty="0">
                <a:latin typeface="Carlito"/>
                <a:cs typeface="Carlito"/>
              </a:rPr>
              <a:t>For example,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100 </a:t>
            </a:r>
            <a:r>
              <a:rPr sz="2800" spc="-15" dirty="0">
                <a:latin typeface="Carlito"/>
                <a:cs typeface="Carlito"/>
              </a:rPr>
              <a:t>frames  </a:t>
            </a:r>
            <a:r>
              <a:rPr sz="2800" spc="-5" dirty="0">
                <a:latin typeface="Carlito"/>
                <a:cs typeface="Carlito"/>
              </a:rPr>
              <a:t>and 5 </a:t>
            </a:r>
            <a:r>
              <a:rPr sz="2800" spc="-15" dirty="0">
                <a:latin typeface="Carlito"/>
                <a:cs typeface="Carlito"/>
              </a:rPr>
              <a:t>processes, </a:t>
            </a:r>
            <a:r>
              <a:rPr sz="2800" spc="-10" dirty="0">
                <a:latin typeface="Carlito"/>
                <a:cs typeface="Carlito"/>
              </a:rPr>
              <a:t>give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20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frames.</a:t>
            </a:r>
            <a:endParaRPr sz="2800" dirty="0">
              <a:latin typeface="Carlito"/>
              <a:cs typeface="Carlito"/>
            </a:endParaRPr>
          </a:p>
          <a:p>
            <a:pPr marL="12700" marR="5080">
              <a:lnSpc>
                <a:spcPts val="329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  <a:tabLst>
                <a:tab pos="217170" algn="l"/>
              </a:tabLst>
            </a:pPr>
            <a:r>
              <a:rPr sz="2800" b="1" spc="-10" dirty="0">
                <a:solidFill>
                  <a:srgbClr val="001F5F"/>
                </a:solidFill>
                <a:latin typeface="Carlito"/>
                <a:cs typeface="Carlito"/>
              </a:rPr>
              <a:t>Proportional allocation </a:t>
            </a:r>
            <a:r>
              <a:rPr sz="2800" spc="-5" dirty="0">
                <a:latin typeface="Carlito"/>
                <a:cs typeface="Carlito"/>
              </a:rPr>
              <a:t>- </a:t>
            </a:r>
            <a:r>
              <a:rPr sz="2800" spc="-10" dirty="0">
                <a:latin typeface="Carlito"/>
                <a:cs typeface="Carlito"/>
              </a:rPr>
              <a:t>Allocate according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size 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</a:t>
            </a:r>
            <a:endParaRPr sz="2800" dirty="0">
              <a:latin typeface="Carlito"/>
              <a:cs typeface="Carlito"/>
            </a:endParaRPr>
          </a:p>
          <a:p>
            <a:pPr marL="2044700">
              <a:lnSpc>
                <a:spcPct val="100000"/>
              </a:lnSpc>
              <a:spcBef>
                <a:spcPts val="930"/>
              </a:spcBef>
            </a:pPr>
            <a:r>
              <a:rPr sz="1800" b="1" i="1" spc="60" dirty="0">
                <a:latin typeface="Times New Roman"/>
                <a:cs typeface="Times New Roman"/>
              </a:rPr>
              <a:t>m=</a:t>
            </a:r>
            <a:r>
              <a:rPr sz="1800" b="1" i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64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0254" y="4215841"/>
            <a:ext cx="7747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5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3380" y="4050538"/>
            <a:ext cx="63817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25" b="1" i="1" spc="7" baseline="8547" dirty="0">
                <a:latin typeface="Times New Roman"/>
                <a:cs typeface="Times New Roman"/>
              </a:rPr>
              <a:t>s</a:t>
            </a:r>
            <a:r>
              <a:rPr sz="2925" b="1" i="1" spc="419" baseline="8547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=</a:t>
            </a:r>
            <a:r>
              <a:rPr sz="1800" b="1" spc="-15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889" y="3786097"/>
            <a:ext cx="290830" cy="75692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85"/>
              </a:spcBef>
            </a:pP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950" i="1" spc="-7" baseline="-29914" dirty="0">
                <a:latin typeface="Arial"/>
                <a:cs typeface="Arial"/>
              </a:rPr>
              <a:t>i</a:t>
            </a:r>
            <a:endParaRPr sz="1950" baseline="-2991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30"/>
              </a:spcBef>
            </a:pPr>
            <a:r>
              <a:rPr sz="1400" i="1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780" y="4413250"/>
            <a:ext cx="11557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i="1" spc="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2654" y="4449521"/>
            <a:ext cx="49657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10" dirty="0">
                <a:latin typeface="Arial"/>
                <a:cs typeface="Arial"/>
              </a:rPr>
              <a:t>=</a:t>
            </a:r>
            <a:r>
              <a:rPr sz="1800" b="1" spc="-20" dirty="0">
                <a:latin typeface="Times New Roman"/>
                <a:cs typeface="Times New Roman"/>
              </a:rPr>
              <a:t>127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0254" y="4613528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0554" y="4988128"/>
            <a:ext cx="187642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950" b="1" i="1" spc="-40" dirty="0">
                <a:latin typeface="Times New Roman"/>
                <a:cs typeface="Times New Roman"/>
              </a:rPr>
              <a:t>a</a:t>
            </a:r>
            <a:r>
              <a:rPr sz="1725" spc="-60" baseline="-26570" dirty="0">
                <a:latin typeface="Times New Roman"/>
                <a:cs typeface="Times New Roman"/>
              </a:rPr>
              <a:t>1 </a:t>
            </a:r>
            <a:r>
              <a:rPr sz="2250" b="1" spc="7" baseline="3703" dirty="0">
                <a:latin typeface="Arial"/>
                <a:cs typeface="Arial"/>
              </a:rPr>
              <a:t>= </a:t>
            </a:r>
            <a:r>
              <a:rPr sz="2250" b="1" spc="-44" baseline="3703" dirty="0">
                <a:latin typeface="Arial"/>
                <a:cs typeface="Arial"/>
              </a:rPr>
              <a:t>(10/137) </a:t>
            </a:r>
            <a:r>
              <a:rPr sz="2250" b="1" baseline="3703" dirty="0">
                <a:latin typeface="Arial"/>
                <a:cs typeface="Arial"/>
              </a:rPr>
              <a:t>* </a:t>
            </a:r>
            <a:r>
              <a:rPr sz="2250" b="1" spc="-22" baseline="3703" dirty="0">
                <a:latin typeface="Arial"/>
                <a:cs typeface="Arial"/>
              </a:rPr>
              <a:t>64 </a:t>
            </a:r>
            <a:r>
              <a:rPr sz="2250" b="1" spc="7" baseline="3703" dirty="0">
                <a:latin typeface="Arial"/>
                <a:cs typeface="Arial"/>
              </a:rPr>
              <a:t>=</a:t>
            </a:r>
            <a:r>
              <a:rPr sz="2250" b="1" spc="-217" baseline="3703" dirty="0">
                <a:latin typeface="Arial"/>
                <a:cs typeface="Arial"/>
              </a:rPr>
              <a:t> </a:t>
            </a:r>
            <a:r>
              <a:rPr sz="2250" b="1" spc="7" baseline="3703" dirty="0">
                <a:latin typeface="Arial"/>
                <a:cs typeface="Arial"/>
              </a:rPr>
              <a:t>4</a:t>
            </a:r>
            <a:endParaRPr sz="2250" baseline="370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0289" y="4659883"/>
            <a:ext cx="258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baseline="3086" dirty="0">
                <a:latin typeface="Arial"/>
                <a:cs typeface="Arial"/>
              </a:rPr>
              <a:t>m </a:t>
            </a:r>
            <a:r>
              <a:rPr sz="1400" spc="-25" dirty="0">
                <a:latin typeface="Arial"/>
                <a:cs typeface="Arial"/>
              </a:rPr>
              <a:t>is </a:t>
            </a:r>
            <a:r>
              <a:rPr sz="1400" spc="-20" dirty="0">
                <a:latin typeface="Arial"/>
                <a:cs typeface="Arial"/>
              </a:rPr>
              <a:t>total </a:t>
            </a:r>
            <a:r>
              <a:rPr sz="1400" spc="-15" dirty="0">
                <a:latin typeface="Arial"/>
                <a:cs typeface="Arial"/>
              </a:rPr>
              <a:t>number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free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frames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4889" y="5144516"/>
            <a:ext cx="30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950" i="1" spc="-7" baseline="-19230" dirty="0">
                <a:latin typeface="Arial"/>
                <a:cs typeface="Arial"/>
              </a:rPr>
              <a:t>i</a:t>
            </a:r>
            <a:endParaRPr sz="1950" baseline="-1923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00065" y="5247132"/>
            <a:ext cx="323088" cy="243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3026" y="5285232"/>
            <a:ext cx="256031" cy="198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3509" y="5213096"/>
            <a:ext cx="2673350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685289" algn="l"/>
              </a:tabLst>
            </a:pPr>
            <a:r>
              <a:rPr sz="1700" spc="-5" dirty="0">
                <a:latin typeface="Arial"/>
                <a:cs typeface="Arial"/>
              </a:rPr>
              <a:t>allocation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i="1" spc="5" dirty="0">
                <a:latin typeface="Arial"/>
                <a:cs typeface="Arial"/>
              </a:rPr>
              <a:t>p</a:t>
            </a:r>
            <a:r>
              <a:rPr sz="1300" i="1" spc="5" dirty="0">
                <a:latin typeface="Arial"/>
                <a:cs typeface="Arial"/>
              </a:rPr>
              <a:t>i	</a:t>
            </a:r>
            <a:r>
              <a:rPr sz="1400" spc="-5" dirty="0">
                <a:latin typeface="Arial"/>
                <a:cs typeface="Arial"/>
              </a:rPr>
              <a:t>( </a:t>
            </a:r>
            <a:r>
              <a:rPr sz="1200" i="1" spc="-10" dirty="0">
                <a:latin typeface="Arial"/>
                <a:cs typeface="Arial"/>
              </a:rPr>
              <a:t>s</a:t>
            </a:r>
            <a:r>
              <a:rPr sz="1200" i="1" spc="-15" baseline="-20833" dirty="0">
                <a:latin typeface="Arial"/>
                <a:cs typeface="Arial"/>
              </a:rPr>
              <a:t>i </a:t>
            </a:r>
            <a:r>
              <a:rPr sz="1650" spc="5" dirty="0">
                <a:latin typeface="Arial"/>
                <a:cs typeface="Arial"/>
              </a:rPr>
              <a:t>/ </a:t>
            </a:r>
            <a:r>
              <a:rPr sz="1650" spc="20" dirty="0">
                <a:latin typeface="Arial"/>
                <a:cs typeface="Arial"/>
              </a:rPr>
              <a:t>S </a:t>
            </a:r>
            <a:r>
              <a:rPr sz="1650" spc="-5" dirty="0">
                <a:latin typeface="Arial"/>
                <a:cs typeface="Arial"/>
              </a:rPr>
              <a:t>)*</a:t>
            </a:r>
            <a:r>
              <a:rPr sz="1650" spc="-325" dirty="0">
                <a:latin typeface="Arial"/>
                <a:cs typeface="Arial"/>
              </a:rPr>
              <a:t> </a:t>
            </a:r>
            <a:r>
              <a:rPr sz="1650" spc="25" dirty="0">
                <a:latin typeface="Arial"/>
                <a:cs typeface="Arial"/>
              </a:rPr>
              <a:t>m</a:t>
            </a:r>
            <a:endParaRPr sz="1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0554" y="5628843"/>
            <a:ext cx="244729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25" b="1" i="1" spc="22" baseline="-7122" dirty="0">
                <a:latin typeface="Times New Roman"/>
                <a:cs typeface="Times New Roman"/>
              </a:rPr>
              <a:t>a</a:t>
            </a:r>
            <a:r>
              <a:rPr sz="1050" b="1" spc="15" dirty="0">
                <a:latin typeface="Times New Roman"/>
                <a:cs typeface="Times New Roman"/>
              </a:rPr>
              <a:t>2 </a:t>
            </a:r>
            <a:r>
              <a:rPr sz="1800" b="1" spc="10" dirty="0">
                <a:latin typeface="Arial"/>
                <a:cs typeface="Arial"/>
              </a:rPr>
              <a:t>= </a:t>
            </a:r>
            <a:r>
              <a:rPr sz="1800" b="1" spc="-15" dirty="0">
                <a:latin typeface="Arial"/>
                <a:cs typeface="Arial"/>
              </a:rPr>
              <a:t>(127/137) </a:t>
            </a:r>
            <a:r>
              <a:rPr sz="1800" b="1" spc="5" dirty="0">
                <a:latin typeface="Arial"/>
                <a:cs typeface="Arial"/>
              </a:rPr>
              <a:t>* </a:t>
            </a:r>
            <a:r>
              <a:rPr sz="1800" b="1" dirty="0">
                <a:latin typeface="Arial"/>
                <a:cs typeface="Arial"/>
              </a:rPr>
              <a:t>64 </a:t>
            </a:r>
            <a:r>
              <a:rPr sz="1800" b="1" spc="10" dirty="0">
                <a:latin typeface="Arial"/>
                <a:cs typeface="Arial"/>
              </a:rPr>
              <a:t>=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7601" y="3926415"/>
            <a:ext cx="2402205" cy="6781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60"/>
              </a:spcBef>
              <a:tabLst>
                <a:tab pos="792480" algn="l"/>
                <a:tab pos="1656714" algn="l"/>
              </a:tabLst>
            </a:pPr>
            <a:r>
              <a:rPr sz="1400" spc="-15" dirty="0">
                <a:latin typeface="Arial"/>
                <a:cs typeface="Arial"/>
              </a:rPr>
              <a:t>size</a:t>
            </a:r>
            <a:r>
              <a:rPr sz="1400" spc="-10" dirty="0">
                <a:latin typeface="Arial"/>
                <a:cs typeface="Arial"/>
              </a:rPr>
              <a:t> of	</a:t>
            </a:r>
            <a:r>
              <a:rPr sz="1400" spc="-5" dirty="0">
                <a:latin typeface="Arial"/>
                <a:cs typeface="Arial"/>
              </a:rPr>
              <a:t>process	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spc="320" dirty="0">
                <a:latin typeface="Arial"/>
                <a:cs typeface="Arial"/>
              </a:rPr>
              <a:t> </a:t>
            </a:r>
            <a:r>
              <a:rPr sz="1950" i="1" spc="-7" baseline="-23504" dirty="0">
                <a:latin typeface="Arial"/>
                <a:cs typeface="Arial"/>
              </a:rPr>
              <a:t>i</a:t>
            </a:r>
            <a:endParaRPr sz="1950" baseline="-2350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sum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20" dirty="0">
                <a:latin typeface="Georgia"/>
                <a:cs typeface="Georgia"/>
              </a:rPr>
              <a:t>all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process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420495"/>
            <a:chOff x="-828" y="0"/>
            <a:chExt cx="9145905" cy="1420495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567" y="411480"/>
              <a:ext cx="4034028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08888" y="1028700"/>
            <a:ext cx="3485388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903" y="1279093"/>
            <a:ext cx="8027670" cy="35242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654685">
              <a:lnSpc>
                <a:spcPts val="3779"/>
              </a:lnSpc>
              <a:spcBef>
                <a:spcPts val="280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proportional allocation </a:t>
            </a:r>
            <a:r>
              <a:rPr sz="3200" spc="-5" dirty="0">
                <a:latin typeface="Carlito"/>
                <a:cs typeface="Carlito"/>
              </a:rPr>
              <a:t>scheme </a:t>
            </a:r>
            <a:r>
              <a:rPr sz="3200" spc="-10" dirty="0">
                <a:latin typeface="Carlito"/>
                <a:cs typeface="Carlito"/>
              </a:rPr>
              <a:t>using  </a:t>
            </a:r>
            <a:r>
              <a:rPr sz="3200" spc="-5" dirty="0">
                <a:latin typeface="Carlito"/>
                <a:cs typeface="Carlito"/>
              </a:rPr>
              <a:t>priorities </a:t>
            </a:r>
            <a:r>
              <a:rPr sz="3200" spc="-15" dirty="0">
                <a:latin typeface="Carlito"/>
                <a:cs typeface="Carlito"/>
              </a:rPr>
              <a:t>rather </a:t>
            </a:r>
            <a:r>
              <a:rPr sz="3200" dirty="0">
                <a:latin typeface="Carlito"/>
                <a:cs typeface="Carlito"/>
              </a:rPr>
              <a:t>than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size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i="1" spc="5" dirty="0">
                <a:latin typeface="Carlito"/>
                <a:cs typeface="Carlito"/>
              </a:rPr>
              <a:t>P</a:t>
            </a:r>
            <a:r>
              <a:rPr sz="2100" i="1" spc="5" dirty="0">
                <a:latin typeface="Carlito"/>
                <a:cs typeface="Carlito"/>
              </a:rPr>
              <a:t>i </a:t>
            </a:r>
            <a:r>
              <a:rPr sz="3200" spc="-20" dirty="0">
                <a:latin typeface="Carlito"/>
                <a:cs typeface="Carlito"/>
              </a:rPr>
              <a:t>generates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page</a:t>
            </a:r>
            <a:r>
              <a:rPr sz="3200" spc="-204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fault,</a:t>
            </a:r>
            <a:endParaRPr sz="3200">
              <a:latin typeface="Carlito"/>
              <a:cs typeface="Carlito"/>
            </a:endParaRPr>
          </a:p>
          <a:p>
            <a:pPr marL="669290" lvl="1" indent="-200025">
              <a:lnSpc>
                <a:spcPct val="100000"/>
              </a:lnSpc>
              <a:spcBef>
                <a:spcPts val="665"/>
              </a:spcBef>
              <a:buFont typeface="Arial"/>
              <a:buChar char="-"/>
              <a:tabLst>
                <a:tab pos="669925" algn="l"/>
              </a:tabLst>
            </a:pPr>
            <a:r>
              <a:rPr sz="2800" spc="-5" dirty="0">
                <a:latin typeface="Carlito"/>
                <a:cs typeface="Carlito"/>
              </a:rPr>
              <a:t>select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replacement </a:t>
            </a:r>
            <a:r>
              <a:rPr sz="2800" spc="-5" dirty="0">
                <a:latin typeface="Carlito"/>
                <a:cs typeface="Carlito"/>
              </a:rPr>
              <a:t>one of its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frames</a:t>
            </a:r>
            <a:endParaRPr sz="2800">
              <a:latin typeface="Carlito"/>
              <a:cs typeface="Carlito"/>
            </a:endParaRPr>
          </a:p>
          <a:p>
            <a:pPr marL="469900" marR="5080" lvl="1">
              <a:lnSpc>
                <a:spcPct val="101099"/>
              </a:lnSpc>
              <a:spcBef>
                <a:spcPts val="575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5" dirty="0">
                <a:latin typeface="Carlito"/>
                <a:cs typeface="Carlito"/>
              </a:rPr>
              <a:t>select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replacement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frame 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with  </a:t>
            </a:r>
            <a:r>
              <a:rPr sz="2800" spc="-10" dirty="0">
                <a:latin typeface="Carlito"/>
                <a:cs typeface="Carlito"/>
              </a:rPr>
              <a:t>lower priority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number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628139"/>
            <a:chOff x="-828" y="0"/>
            <a:chExt cx="9145905" cy="1628139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618744"/>
              <a:ext cx="5548884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3963" y="1235963"/>
            <a:ext cx="5000244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03" y="1608835"/>
            <a:ext cx="7900670" cy="31419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7650" marR="5080" indent="-247650">
              <a:lnSpc>
                <a:spcPct val="98300"/>
              </a:lnSpc>
              <a:spcBef>
                <a:spcPts val="180"/>
              </a:spcBef>
              <a:buFont typeface="Arial"/>
              <a:buChar char="•"/>
              <a:tabLst>
                <a:tab pos="247650" algn="l"/>
              </a:tabLst>
            </a:pPr>
            <a:r>
              <a:rPr sz="3200" b="1" dirty="0">
                <a:solidFill>
                  <a:srgbClr val="3366FF"/>
                </a:solidFill>
                <a:latin typeface="Carlito"/>
                <a:cs typeface="Carlito"/>
              </a:rPr>
              <a:t>Global </a:t>
            </a:r>
            <a:r>
              <a:rPr sz="3200" b="1" spc="-5" dirty="0">
                <a:solidFill>
                  <a:srgbClr val="3366FF"/>
                </a:solidFill>
                <a:latin typeface="Carlito"/>
                <a:cs typeface="Carlito"/>
              </a:rPr>
              <a:t>replacement </a:t>
            </a:r>
            <a:r>
              <a:rPr sz="3200" dirty="0">
                <a:latin typeface="Carlito"/>
                <a:cs typeface="Carlito"/>
              </a:rPr>
              <a:t>-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selects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5" dirty="0">
                <a:latin typeface="Carlito"/>
                <a:cs typeface="Carlito"/>
              </a:rPr>
              <a:t>replacement </a:t>
            </a:r>
            <a:r>
              <a:rPr sz="3200" spc="-15" dirty="0">
                <a:latin typeface="Carlito"/>
                <a:cs typeface="Carlito"/>
              </a:rPr>
              <a:t>frame from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set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all </a:t>
            </a:r>
            <a:r>
              <a:rPr sz="3200" spc="-10" dirty="0">
                <a:latin typeface="Carlito"/>
                <a:cs typeface="Carlito"/>
              </a:rPr>
              <a:t>frames;  </a:t>
            </a:r>
            <a:r>
              <a:rPr sz="3200" dirty="0">
                <a:latin typeface="Carlito"/>
                <a:cs typeface="Carlito"/>
              </a:rPr>
              <a:t>one </a:t>
            </a:r>
            <a:r>
              <a:rPr sz="3200" spc="-10" dirty="0">
                <a:latin typeface="Carlito"/>
                <a:cs typeface="Carlito"/>
              </a:rPr>
              <a:t>process can </a:t>
            </a:r>
            <a:r>
              <a:rPr sz="3200" spc="-40" dirty="0">
                <a:latin typeface="Carlito"/>
                <a:cs typeface="Carlito"/>
              </a:rPr>
              <a:t>take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frame from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another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66FF"/>
              </a:buClr>
              <a:buFont typeface="Arial"/>
              <a:buChar char="•"/>
            </a:pPr>
            <a:endParaRPr sz="4650">
              <a:latin typeface="Carlito"/>
              <a:cs typeface="Carlito"/>
            </a:endParaRPr>
          </a:p>
          <a:p>
            <a:pPr marL="12700" marR="6985">
              <a:lnSpc>
                <a:spcPts val="3779"/>
              </a:lnSpc>
              <a:buFont typeface="Arial"/>
              <a:buChar char="•"/>
              <a:tabLst>
                <a:tab pos="247650" algn="l"/>
              </a:tabLst>
            </a:pPr>
            <a:r>
              <a:rPr sz="3200" b="1" spc="-5" dirty="0">
                <a:solidFill>
                  <a:srgbClr val="3366FF"/>
                </a:solidFill>
                <a:latin typeface="Carlito"/>
                <a:cs typeface="Carlito"/>
              </a:rPr>
              <a:t>Local replacement </a:t>
            </a:r>
            <a:r>
              <a:rPr sz="3200" dirty="0">
                <a:latin typeface="Carlito"/>
                <a:cs typeface="Carlito"/>
              </a:rPr>
              <a:t>- each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selects </a:t>
            </a:r>
            <a:r>
              <a:rPr sz="3200" spc="-20" dirty="0">
                <a:latin typeface="Carlito"/>
                <a:cs typeface="Carlito"/>
              </a:rPr>
              <a:t>from  </a:t>
            </a:r>
            <a:r>
              <a:rPr sz="3200" spc="-5" dirty="0">
                <a:latin typeface="Carlito"/>
                <a:cs typeface="Carlito"/>
              </a:rPr>
              <a:t>only its own </a:t>
            </a:r>
            <a:r>
              <a:rPr sz="3200" spc="-10" dirty="0">
                <a:latin typeface="Carlito"/>
                <a:cs typeface="Carlito"/>
              </a:rPr>
              <a:t>set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allocated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frames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560830"/>
            <a:chOff x="-828" y="0"/>
            <a:chExt cx="9145905" cy="156083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44" y="551687"/>
              <a:ext cx="2450592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31163" y="1168908"/>
            <a:ext cx="1901952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03" y="1375028"/>
            <a:ext cx="8004809" cy="4480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  <a:tab pos="4687570" algn="l"/>
              </a:tabLst>
            </a:pPr>
            <a:r>
              <a:rPr sz="3200" dirty="0">
                <a:latin typeface="Carlito"/>
                <a:cs typeface="Carlito"/>
              </a:rPr>
              <a:t>If a </a:t>
            </a:r>
            <a:r>
              <a:rPr sz="3200" spc="-15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does not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spc="-15" dirty="0">
                <a:latin typeface="Carlito"/>
                <a:cs typeface="Carlito"/>
              </a:rPr>
              <a:t>“enough” </a:t>
            </a:r>
            <a:r>
              <a:rPr sz="3200" spc="-5" dirty="0">
                <a:latin typeface="Carlito"/>
                <a:cs typeface="Carlito"/>
              </a:rPr>
              <a:t>pages,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page-fault </a:t>
            </a:r>
            <a:r>
              <a:rPr sz="3200" spc="-35" dirty="0">
                <a:latin typeface="Carlito"/>
                <a:cs typeface="Carlito"/>
              </a:rPr>
              <a:t>rate </a:t>
            </a:r>
            <a:r>
              <a:rPr sz="3200" dirty="0">
                <a:latin typeface="Carlito"/>
                <a:cs typeface="Carlito"/>
              </a:rPr>
              <a:t>is</a:t>
            </a:r>
            <a:r>
              <a:rPr sz="3200" spc="1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very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high.	This </a:t>
            </a:r>
            <a:r>
              <a:rPr sz="3200" dirty="0">
                <a:latin typeface="Carlito"/>
                <a:cs typeface="Carlito"/>
              </a:rPr>
              <a:t>leads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to:</a:t>
            </a:r>
            <a:endParaRPr sz="3200">
              <a:latin typeface="Carlito"/>
              <a:cs typeface="Carlito"/>
            </a:endParaRPr>
          </a:p>
          <a:p>
            <a:pPr marL="668020" lvl="1" indent="-198120">
              <a:lnSpc>
                <a:spcPct val="100000"/>
              </a:lnSpc>
              <a:spcBef>
                <a:spcPts val="720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10" dirty="0">
                <a:latin typeface="Carlito"/>
                <a:cs typeface="Carlito"/>
              </a:rPr>
              <a:t>low CPU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utilization</a:t>
            </a:r>
            <a:endParaRPr sz="2800">
              <a:latin typeface="Carlito"/>
              <a:cs typeface="Carlito"/>
            </a:endParaRPr>
          </a:p>
          <a:p>
            <a:pPr marL="469900" marR="354330" lvl="1">
              <a:lnSpc>
                <a:spcPct val="101099"/>
              </a:lnSpc>
              <a:spcBef>
                <a:spcPts val="575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20" dirty="0">
                <a:latin typeface="Carlito"/>
                <a:cs typeface="Carlito"/>
              </a:rPr>
              <a:t>operating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thinks 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increase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degree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multiprogramming</a:t>
            </a:r>
            <a:endParaRPr sz="2800">
              <a:latin typeface="Carlito"/>
              <a:cs typeface="Carlito"/>
            </a:endParaRPr>
          </a:p>
          <a:p>
            <a:pPr marL="668020" lvl="1" indent="-198120">
              <a:lnSpc>
                <a:spcPct val="100000"/>
              </a:lnSpc>
              <a:spcBef>
                <a:spcPts val="775"/>
              </a:spcBef>
              <a:buFont typeface="Arial"/>
              <a:buChar char="-"/>
              <a:tabLst>
                <a:tab pos="668020" algn="l"/>
              </a:tabLst>
            </a:pPr>
            <a:r>
              <a:rPr sz="2800" spc="-5" dirty="0">
                <a:latin typeface="Carlito"/>
                <a:cs typeface="Carlito"/>
              </a:rPr>
              <a:t>another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added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the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system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3500">
              <a:latin typeface="Carlito"/>
              <a:cs typeface="Carlito"/>
            </a:endParaRPr>
          </a:p>
          <a:p>
            <a:pPr marL="12700" marR="458470">
              <a:lnSpc>
                <a:spcPts val="3779"/>
              </a:lnSpc>
              <a:buFont typeface="Arial"/>
              <a:buChar char="•"/>
              <a:tabLst>
                <a:tab pos="247650" algn="l"/>
                <a:tab pos="2085339" algn="l"/>
              </a:tabLst>
            </a:pPr>
            <a:r>
              <a:rPr sz="3200" b="1" spc="-5" dirty="0">
                <a:solidFill>
                  <a:srgbClr val="3366FF"/>
                </a:solidFill>
                <a:latin typeface="Carlito"/>
                <a:cs typeface="Carlito"/>
              </a:rPr>
              <a:t>Thrashing	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process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busy </a:t>
            </a:r>
            <a:r>
              <a:rPr sz="3200" spc="-10" dirty="0">
                <a:latin typeface="Carlito"/>
                <a:cs typeface="Carlito"/>
              </a:rPr>
              <a:t>swapping pages  </a:t>
            </a:r>
            <a:r>
              <a:rPr sz="3200" dirty="0">
                <a:latin typeface="Carlito"/>
                <a:cs typeface="Carlito"/>
              </a:rPr>
              <a:t>in and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out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651" y="105155"/>
              <a:ext cx="2555748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37972" y="722376"/>
            <a:ext cx="2007107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6804" y="457200"/>
            <a:ext cx="4274819" cy="1008888"/>
            <a:chOff x="336804" y="457200"/>
            <a:chExt cx="4274819" cy="1008888"/>
          </a:xfrm>
        </p:grpSpPr>
        <p:sp>
          <p:nvSpPr>
            <p:cNvPr id="8" name="object 8"/>
            <p:cNvSpPr/>
            <p:nvPr/>
          </p:nvSpPr>
          <p:spPr>
            <a:xfrm>
              <a:off x="611124" y="1074419"/>
              <a:ext cx="3726179" cy="79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804" y="457200"/>
              <a:ext cx="2196084" cy="1008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5479" y="457200"/>
              <a:ext cx="737616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5687" y="457200"/>
              <a:ext cx="2535936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903" y="1417700"/>
            <a:ext cx="139700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50" spc="5" dirty="0">
                <a:latin typeface="Arial"/>
                <a:cs typeface="Arial"/>
              </a:rPr>
              <a:t>•</a:t>
            </a:r>
            <a:endParaRPr sz="2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800" y="1350391"/>
            <a:ext cx="6875780" cy="11741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93700" marR="5080" indent="445770">
              <a:lnSpc>
                <a:spcPts val="2590"/>
              </a:lnSpc>
              <a:spcBef>
                <a:spcPts val="595"/>
              </a:spcBef>
            </a:pPr>
            <a:r>
              <a:rPr sz="2550" spc="-10" dirty="0">
                <a:latin typeface="Carlito"/>
                <a:cs typeface="Carlito"/>
              </a:rPr>
              <a:t>working-set window </a:t>
            </a:r>
            <a:r>
              <a:rPr sz="2550" spc="10" dirty="0">
                <a:latin typeface="Arial"/>
                <a:cs typeface="Arial"/>
              </a:rPr>
              <a:t>= </a:t>
            </a:r>
            <a:r>
              <a:rPr sz="2550" spc="5" dirty="0">
                <a:latin typeface="Carlito"/>
                <a:cs typeface="Carlito"/>
              </a:rPr>
              <a:t>a </a:t>
            </a:r>
            <a:r>
              <a:rPr sz="2550" spc="-20" dirty="0">
                <a:latin typeface="Carlito"/>
                <a:cs typeface="Carlito"/>
              </a:rPr>
              <a:t>fixed </a:t>
            </a:r>
            <a:r>
              <a:rPr sz="2550" spc="-10" dirty="0">
                <a:latin typeface="Carlito"/>
                <a:cs typeface="Carlito"/>
              </a:rPr>
              <a:t>number </a:t>
            </a:r>
            <a:r>
              <a:rPr sz="2550" spc="5" dirty="0">
                <a:latin typeface="Carlito"/>
                <a:cs typeface="Carlito"/>
              </a:rPr>
              <a:t>of</a:t>
            </a:r>
            <a:r>
              <a:rPr sz="2550" spc="-200" dirty="0">
                <a:latin typeface="Carlito"/>
                <a:cs typeface="Carlito"/>
              </a:rPr>
              <a:t> </a:t>
            </a:r>
            <a:r>
              <a:rPr sz="2550" spc="-10" dirty="0">
                <a:latin typeface="Carlito"/>
                <a:cs typeface="Carlito"/>
              </a:rPr>
              <a:t>page  </a:t>
            </a:r>
            <a:r>
              <a:rPr sz="2550" spc="-25" dirty="0">
                <a:latin typeface="Carlito"/>
                <a:cs typeface="Carlito"/>
              </a:rPr>
              <a:t>references</a:t>
            </a:r>
            <a:endParaRPr sz="2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1350645" algn="l"/>
              </a:tabLst>
            </a:pPr>
            <a:r>
              <a:rPr sz="2550" spc="-10" dirty="0">
                <a:latin typeface="Carlito"/>
                <a:cs typeface="Carlito"/>
              </a:rPr>
              <a:t>Example:	10,000</a:t>
            </a:r>
            <a:r>
              <a:rPr sz="2550" spc="-5" dirty="0">
                <a:latin typeface="Carlito"/>
                <a:cs typeface="Carlito"/>
              </a:rPr>
              <a:t> </a:t>
            </a:r>
            <a:r>
              <a:rPr sz="2550" spc="-10" dirty="0">
                <a:latin typeface="Carlito"/>
                <a:cs typeface="Carlito"/>
              </a:rPr>
              <a:t>instruction</a:t>
            </a:r>
            <a:endParaRPr sz="255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0231" y="3996182"/>
            <a:ext cx="432815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025" indent="-187960">
              <a:lnSpc>
                <a:spcPts val="2845"/>
              </a:lnSpc>
              <a:spcBef>
                <a:spcPts val="114"/>
              </a:spcBef>
              <a:buFont typeface="Arial"/>
              <a:buChar char="•"/>
              <a:tabLst>
                <a:tab pos="200660" algn="l"/>
              </a:tabLst>
            </a:pPr>
            <a:r>
              <a:rPr i="1" dirty="0">
                <a:latin typeface="Carlito"/>
                <a:cs typeface="Carlito"/>
              </a:rPr>
              <a:t>WSS</a:t>
            </a:r>
            <a:r>
              <a:rPr sz="1700" i="1" dirty="0">
                <a:latin typeface="Carlito"/>
                <a:cs typeface="Carlito"/>
              </a:rPr>
              <a:t>i </a:t>
            </a:r>
            <a:r>
              <a:rPr dirty="0"/>
              <a:t>(working </a:t>
            </a:r>
            <a:r>
              <a:rPr spc="-5" dirty="0"/>
              <a:t>set </a:t>
            </a:r>
            <a:r>
              <a:rPr spc="5" dirty="0"/>
              <a:t>of </a:t>
            </a:r>
            <a:r>
              <a:rPr spc="-5" dirty="0"/>
              <a:t>Process </a:t>
            </a:r>
            <a:r>
              <a:rPr i="1" spc="5" dirty="0">
                <a:latin typeface="Carlito"/>
                <a:cs typeface="Carlito"/>
              </a:rPr>
              <a:t>P</a:t>
            </a:r>
            <a:r>
              <a:rPr sz="1700" i="1" spc="5" dirty="0">
                <a:latin typeface="Carlito"/>
                <a:cs typeface="Carlito"/>
              </a:rPr>
              <a:t>i</a:t>
            </a:r>
            <a:r>
              <a:rPr spc="5" dirty="0"/>
              <a:t>)</a:t>
            </a:r>
            <a:r>
              <a:rPr spc="-240" dirty="0"/>
              <a:t> </a:t>
            </a:r>
            <a:r>
              <a:rPr spc="5" dirty="0"/>
              <a:t>=</a:t>
            </a:r>
            <a:endParaRPr sz="1700">
              <a:latin typeface="Carlito"/>
              <a:cs typeface="Carlito"/>
            </a:endParaRPr>
          </a:p>
          <a:p>
            <a:pPr marL="355600" marR="1091565">
              <a:lnSpc>
                <a:spcPts val="2590"/>
              </a:lnSpc>
              <a:spcBef>
                <a:spcPts val="265"/>
              </a:spcBef>
            </a:pPr>
            <a:r>
              <a:rPr spc="-15" dirty="0"/>
              <a:t>total </a:t>
            </a:r>
            <a:r>
              <a:rPr spc="-10" dirty="0"/>
              <a:t>number </a:t>
            </a:r>
            <a:r>
              <a:rPr dirty="0"/>
              <a:t>of </a:t>
            </a:r>
            <a:r>
              <a:rPr spc="-10" dirty="0"/>
              <a:t>pages </a:t>
            </a:r>
            <a:r>
              <a:rPr spc="-25" dirty="0"/>
              <a:t>referenced </a:t>
            </a:r>
            <a:r>
              <a:rPr spc="-5" dirty="0"/>
              <a:t>in the </a:t>
            </a:r>
            <a:r>
              <a:rPr spc="-10" dirty="0"/>
              <a:t>most </a:t>
            </a:r>
            <a:r>
              <a:rPr spc="-20" dirty="0"/>
              <a:t>recent  </a:t>
            </a:r>
            <a:r>
              <a:rPr spc="-10" dirty="0"/>
              <a:t>(varies </a:t>
            </a:r>
            <a:r>
              <a:rPr spc="-5" dirty="0"/>
              <a:t>in</a:t>
            </a:r>
            <a:r>
              <a:rPr spc="-45" dirty="0"/>
              <a:t> </a:t>
            </a:r>
            <a:r>
              <a:rPr spc="-10" dirty="0"/>
              <a:t>time)</a:t>
            </a:r>
          </a:p>
          <a:p>
            <a:pPr marL="631190" lvl="1" indent="-161925">
              <a:lnSpc>
                <a:spcPct val="100000"/>
              </a:lnSpc>
              <a:spcBef>
                <a:spcPts val="185"/>
              </a:spcBef>
              <a:buFont typeface="Arial"/>
              <a:buChar char="-"/>
              <a:tabLst>
                <a:tab pos="631825" algn="l"/>
                <a:tab pos="1177925" algn="l"/>
              </a:tabLst>
            </a:pPr>
            <a:r>
              <a:rPr sz="2250" spc="5" dirty="0">
                <a:latin typeface="Carlito"/>
                <a:cs typeface="Carlito"/>
              </a:rPr>
              <a:t>if	</a:t>
            </a:r>
            <a:r>
              <a:rPr sz="2250" dirty="0">
                <a:latin typeface="Carlito"/>
                <a:cs typeface="Carlito"/>
              </a:rPr>
              <a:t>too </a:t>
            </a:r>
            <a:r>
              <a:rPr sz="2250" spc="5" dirty="0">
                <a:latin typeface="Carlito"/>
                <a:cs typeface="Carlito"/>
              </a:rPr>
              <a:t>small </a:t>
            </a:r>
            <a:r>
              <a:rPr sz="2250" spc="10" dirty="0">
                <a:latin typeface="Carlito"/>
                <a:cs typeface="Carlito"/>
              </a:rPr>
              <a:t>will not </a:t>
            </a:r>
            <a:r>
              <a:rPr sz="2250" spc="5" dirty="0">
                <a:latin typeface="Carlito"/>
                <a:cs typeface="Carlito"/>
              </a:rPr>
              <a:t>encompass </a:t>
            </a:r>
            <a:r>
              <a:rPr sz="2250" dirty="0">
                <a:latin typeface="Carlito"/>
                <a:cs typeface="Carlito"/>
              </a:rPr>
              <a:t>entire</a:t>
            </a:r>
            <a:r>
              <a:rPr sz="2250" spc="-40" dirty="0">
                <a:latin typeface="Carlito"/>
                <a:cs typeface="Carlito"/>
              </a:rPr>
              <a:t> </a:t>
            </a:r>
            <a:r>
              <a:rPr sz="2250" spc="5" dirty="0">
                <a:latin typeface="Carlito"/>
                <a:cs typeface="Carlito"/>
              </a:rPr>
              <a:t>locality</a:t>
            </a:r>
            <a:endParaRPr sz="2250">
              <a:latin typeface="Carlito"/>
              <a:cs typeface="Carlito"/>
            </a:endParaRPr>
          </a:p>
          <a:p>
            <a:pPr marL="629920" lvl="1" indent="-160020">
              <a:lnSpc>
                <a:spcPct val="100000"/>
              </a:lnSpc>
              <a:spcBef>
                <a:spcPts val="200"/>
              </a:spcBef>
              <a:buFont typeface="Arial"/>
              <a:buChar char="-"/>
              <a:tabLst>
                <a:tab pos="629920" algn="l"/>
                <a:tab pos="1126490" algn="l"/>
              </a:tabLst>
            </a:pPr>
            <a:r>
              <a:rPr sz="2250" dirty="0">
                <a:latin typeface="Carlito"/>
                <a:cs typeface="Carlito"/>
              </a:rPr>
              <a:t>if	</a:t>
            </a:r>
            <a:r>
              <a:rPr sz="2250" spc="-5" dirty="0">
                <a:latin typeface="Carlito"/>
                <a:cs typeface="Carlito"/>
              </a:rPr>
              <a:t>too </a:t>
            </a:r>
            <a:r>
              <a:rPr sz="2250" spc="-15" dirty="0">
                <a:latin typeface="Carlito"/>
                <a:cs typeface="Carlito"/>
              </a:rPr>
              <a:t>large </a:t>
            </a:r>
            <a:r>
              <a:rPr sz="2250" dirty="0">
                <a:latin typeface="Carlito"/>
                <a:cs typeface="Carlito"/>
              </a:rPr>
              <a:t>will encompass </a:t>
            </a:r>
            <a:r>
              <a:rPr sz="2250" spc="-15" dirty="0">
                <a:latin typeface="Carlito"/>
                <a:cs typeface="Carlito"/>
              </a:rPr>
              <a:t>several</a:t>
            </a:r>
            <a:r>
              <a:rPr sz="2250" spc="-35" dirty="0">
                <a:latin typeface="Carlito"/>
                <a:cs typeface="Carlito"/>
              </a:rPr>
              <a:t> </a:t>
            </a:r>
            <a:r>
              <a:rPr sz="2250" spc="-5" dirty="0">
                <a:latin typeface="Carlito"/>
                <a:cs typeface="Carlito"/>
              </a:rPr>
              <a:t>localities</a:t>
            </a:r>
            <a:endParaRPr sz="2250">
              <a:latin typeface="Carlito"/>
              <a:cs typeface="Carlito"/>
            </a:endParaRPr>
          </a:p>
          <a:p>
            <a:pPr marL="629920" lvl="1" indent="-160020">
              <a:lnSpc>
                <a:spcPts val="2680"/>
              </a:lnSpc>
              <a:spcBef>
                <a:spcPts val="204"/>
              </a:spcBef>
              <a:buFont typeface="Arial"/>
              <a:buChar char="-"/>
              <a:tabLst>
                <a:tab pos="629920" algn="l"/>
                <a:tab pos="1362710" algn="l"/>
              </a:tabLst>
            </a:pPr>
            <a:r>
              <a:rPr sz="2250" dirty="0">
                <a:latin typeface="Carlito"/>
                <a:cs typeface="Carlito"/>
              </a:rPr>
              <a:t>If	is equal will encompass </a:t>
            </a:r>
            <a:r>
              <a:rPr sz="2250" spc="-5" dirty="0">
                <a:latin typeface="Carlito"/>
                <a:cs typeface="Carlito"/>
              </a:rPr>
              <a:t>entire</a:t>
            </a:r>
            <a:r>
              <a:rPr sz="2250" spc="-8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program</a:t>
            </a:r>
            <a:endParaRPr sz="2250">
              <a:latin typeface="Carlito"/>
              <a:cs typeface="Carlito"/>
            </a:endParaRPr>
          </a:p>
          <a:p>
            <a:pPr marL="210820" indent="-198120">
              <a:lnSpc>
                <a:spcPts val="3220"/>
              </a:lnSpc>
              <a:buFont typeface="Arial"/>
              <a:buChar char="•"/>
              <a:tabLst>
                <a:tab pos="210820" algn="l"/>
              </a:tabLst>
            </a:pPr>
            <a:r>
              <a:rPr sz="2700" i="1" dirty="0">
                <a:latin typeface="Carlito"/>
                <a:cs typeface="Carlito"/>
              </a:rPr>
              <a:t>D </a:t>
            </a:r>
            <a:r>
              <a:rPr sz="2700" dirty="0"/>
              <a:t>= </a:t>
            </a:r>
            <a:r>
              <a:rPr sz="2700" spc="-5" dirty="0">
                <a:latin typeface="Arial"/>
                <a:cs typeface="Arial"/>
              </a:rPr>
              <a:t>∑</a:t>
            </a:r>
            <a:r>
              <a:rPr sz="2700" i="1" spc="-5" dirty="0">
                <a:latin typeface="Carlito"/>
                <a:cs typeface="Carlito"/>
              </a:rPr>
              <a:t>WSS</a:t>
            </a:r>
            <a:r>
              <a:rPr sz="1800" i="1" spc="-5" dirty="0">
                <a:latin typeface="Carlito"/>
                <a:cs typeface="Carlito"/>
              </a:rPr>
              <a:t>i </a:t>
            </a:r>
            <a:r>
              <a:rPr sz="2700" dirty="0">
                <a:latin typeface="Arial"/>
                <a:cs typeface="Arial"/>
              </a:rPr>
              <a:t>, </a:t>
            </a:r>
            <a:r>
              <a:rPr sz="2700" spc="-5" dirty="0">
                <a:latin typeface="Arial"/>
                <a:cs typeface="Arial"/>
              </a:rPr>
              <a:t>D= </a:t>
            </a:r>
            <a:r>
              <a:rPr sz="2700" spc="-15" dirty="0"/>
              <a:t>total </a:t>
            </a:r>
            <a:r>
              <a:rPr sz="2700" spc="-5" dirty="0"/>
              <a:t>demand </a:t>
            </a:r>
            <a:r>
              <a:rPr sz="2700" spc="-10" dirty="0"/>
              <a:t>frames, </a:t>
            </a:r>
            <a:r>
              <a:rPr sz="2700" dirty="0"/>
              <a:t>m= </a:t>
            </a:r>
            <a:r>
              <a:rPr sz="2700" spc="-10" dirty="0"/>
              <a:t>available</a:t>
            </a:r>
            <a:r>
              <a:rPr sz="2700" spc="-390" dirty="0"/>
              <a:t> </a:t>
            </a:r>
            <a:r>
              <a:rPr sz="2700" spc="-15" dirty="0"/>
              <a:t>frames</a:t>
            </a:r>
            <a:endParaRPr sz="2700">
              <a:latin typeface="Arial"/>
              <a:cs typeface="Arial"/>
            </a:endParaRPr>
          </a:p>
          <a:p>
            <a:pPr marL="210820" indent="-198120">
              <a:lnSpc>
                <a:spcPts val="3220"/>
              </a:lnSpc>
              <a:spcBef>
                <a:spcPts val="60"/>
              </a:spcBef>
              <a:buFont typeface="Arial"/>
              <a:buChar char="•"/>
              <a:tabLst>
                <a:tab pos="210820" algn="l"/>
                <a:tab pos="1437005" algn="l"/>
              </a:tabLst>
            </a:pPr>
            <a:r>
              <a:rPr sz="2700" dirty="0"/>
              <a:t>if </a:t>
            </a:r>
            <a:r>
              <a:rPr sz="2700" i="1" dirty="0">
                <a:latin typeface="Carlito"/>
                <a:cs typeface="Carlito"/>
              </a:rPr>
              <a:t>D</a:t>
            </a:r>
            <a:r>
              <a:rPr sz="2700" i="1" spc="10" dirty="0">
                <a:latin typeface="Carlito"/>
                <a:cs typeface="Carlito"/>
              </a:rPr>
              <a:t> </a:t>
            </a:r>
            <a:r>
              <a:rPr sz="2700" dirty="0"/>
              <a:t>&gt; </a:t>
            </a:r>
            <a:r>
              <a:rPr sz="2700" i="1" dirty="0">
                <a:latin typeface="Carlito"/>
                <a:cs typeface="Carlito"/>
              </a:rPr>
              <a:t>m	</a:t>
            </a:r>
            <a:r>
              <a:rPr sz="2700" spc="-10" dirty="0"/>
              <a:t>Thrashing</a:t>
            </a:r>
            <a:endParaRPr sz="2700">
              <a:latin typeface="Carlito"/>
              <a:cs typeface="Carlito"/>
            </a:endParaRPr>
          </a:p>
          <a:p>
            <a:pPr marL="210820" indent="-198120">
              <a:lnSpc>
                <a:spcPts val="3220"/>
              </a:lnSpc>
              <a:buFont typeface="Arial"/>
              <a:buChar char="•"/>
              <a:tabLst>
                <a:tab pos="210820" algn="l"/>
              </a:tabLst>
            </a:pPr>
            <a:r>
              <a:rPr sz="2700" spc="-10" dirty="0"/>
              <a:t>Policy </a:t>
            </a:r>
            <a:r>
              <a:rPr sz="2700" dirty="0"/>
              <a:t>if </a:t>
            </a:r>
            <a:r>
              <a:rPr sz="2700" i="1" dirty="0">
                <a:latin typeface="Carlito"/>
                <a:cs typeface="Carlito"/>
              </a:rPr>
              <a:t>D </a:t>
            </a:r>
            <a:r>
              <a:rPr sz="2700" dirty="0"/>
              <a:t>&gt; m, </a:t>
            </a:r>
            <a:r>
              <a:rPr sz="2700" spc="-5" dirty="0"/>
              <a:t>then suspend one of the</a:t>
            </a:r>
            <a:r>
              <a:rPr sz="2700" spc="-50" dirty="0"/>
              <a:t> </a:t>
            </a:r>
            <a:r>
              <a:rPr sz="2700" spc="-15" dirty="0"/>
              <a:t>processes</a:t>
            </a:r>
            <a:endParaRPr sz="27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2103" y="1304544"/>
            <a:ext cx="368935" cy="524510"/>
            <a:chOff x="832103" y="1304544"/>
            <a:chExt cx="368935" cy="524510"/>
          </a:xfrm>
        </p:grpSpPr>
        <p:sp>
          <p:nvSpPr>
            <p:cNvPr id="18" name="object 18"/>
            <p:cNvSpPr/>
            <p:nvPr/>
          </p:nvSpPr>
          <p:spPr>
            <a:xfrm>
              <a:off x="845057" y="1317498"/>
              <a:ext cx="342900" cy="498475"/>
            </a:xfrm>
            <a:custGeom>
              <a:avLst/>
              <a:gdLst/>
              <a:ahLst/>
              <a:cxnLst/>
              <a:rect l="l" t="t" r="r" b="b"/>
              <a:pathLst>
                <a:path w="342900" h="498475">
                  <a:moveTo>
                    <a:pt x="171450" y="0"/>
                  </a:moveTo>
                  <a:lnTo>
                    <a:pt x="0" y="498348"/>
                  </a:lnTo>
                  <a:lnTo>
                    <a:pt x="342900" y="49834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5057" y="1317498"/>
              <a:ext cx="342900" cy="498475"/>
            </a:xfrm>
            <a:custGeom>
              <a:avLst/>
              <a:gdLst/>
              <a:ahLst/>
              <a:cxnLst/>
              <a:rect l="l" t="t" r="r" b="b"/>
              <a:pathLst>
                <a:path w="342900" h="498475">
                  <a:moveTo>
                    <a:pt x="0" y="498348"/>
                  </a:moveTo>
                  <a:lnTo>
                    <a:pt x="171450" y="0"/>
                  </a:lnTo>
                  <a:lnTo>
                    <a:pt x="342900" y="498348"/>
                  </a:lnTo>
                  <a:lnTo>
                    <a:pt x="0" y="498348"/>
                  </a:lnTo>
                  <a:close/>
                </a:path>
              </a:pathLst>
            </a:custGeom>
            <a:ln w="25908">
              <a:solidFill>
                <a:srgbClr val="AF5C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07008" y="3581400"/>
            <a:ext cx="368935" cy="1056640"/>
            <a:chOff x="1207008" y="3581400"/>
            <a:chExt cx="368935" cy="1056640"/>
          </a:xfrm>
        </p:grpSpPr>
        <p:sp>
          <p:nvSpPr>
            <p:cNvPr id="21" name="object 21"/>
            <p:cNvSpPr/>
            <p:nvPr/>
          </p:nvSpPr>
          <p:spPr>
            <a:xfrm>
              <a:off x="1219962" y="3594353"/>
              <a:ext cx="342900" cy="330835"/>
            </a:xfrm>
            <a:custGeom>
              <a:avLst/>
              <a:gdLst/>
              <a:ahLst/>
              <a:cxnLst/>
              <a:rect l="l" t="t" r="r" b="b"/>
              <a:pathLst>
                <a:path w="342900" h="330835">
                  <a:moveTo>
                    <a:pt x="171450" y="0"/>
                  </a:moveTo>
                  <a:lnTo>
                    <a:pt x="0" y="330708"/>
                  </a:lnTo>
                  <a:lnTo>
                    <a:pt x="342900" y="33070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9962" y="3594353"/>
              <a:ext cx="342900" cy="330835"/>
            </a:xfrm>
            <a:custGeom>
              <a:avLst/>
              <a:gdLst/>
              <a:ahLst/>
              <a:cxnLst/>
              <a:rect l="l" t="t" r="r" b="b"/>
              <a:pathLst>
                <a:path w="342900" h="330835">
                  <a:moveTo>
                    <a:pt x="0" y="330708"/>
                  </a:moveTo>
                  <a:lnTo>
                    <a:pt x="171450" y="0"/>
                  </a:lnTo>
                  <a:lnTo>
                    <a:pt x="342900" y="330708"/>
                  </a:lnTo>
                  <a:lnTo>
                    <a:pt x="0" y="330708"/>
                  </a:lnTo>
                  <a:close/>
                </a:path>
              </a:pathLst>
            </a:custGeom>
            <a:ln w="25908">
              <a:solidFill>
                <a:srgbClr val="AF5C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9962" y="3967734"/>
              <a:ext cx="342900" cy="269875"/>
            </a:xfrm>
            <a:custGeom>
              <a:avLst/>
              <a:gdLst/>
              <a:ahLst/>
              <a:cxnLst/>
              <a:rect l="l" t="t" r="r" b="b"/>
              <a:pathLst>
                <a:path w="342900" h="269875">
                  <a:moveTo>
                    <a:pt x="171450" y="0"/>
                  </a:moveTo>
                  <a:lnTo>
                    <a:pt x="0" y="269748"/>
                  </a:lnTo>
                  <a:lnTo>
                    <a:pt x="342900" y="26974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9962" y="3967734"/>
              <a:ext cx="342900" cy="269875"/>
            </a:xfrm>
            <a:custGeom>
              <a:avLst/>
              <a:gdLst/>
              <a:ahLst/>
              <a:cxnLst/>
              <a:rect l="l" t="t" r="r" b="b"/>
              <a:pathLst>
                <a:path w="342900" h="269875">
                  <a:moveTo>
                    <a:pt x="0" y="269748"/>
                  </a:moveTo>
                  <a:lnTo>
                    <a:pt x="171450" y="0"/>
                  </a:lnTo>
                  <a:lnTo>
                    <a:pt x="342900" y="269748"/>
                  </a:lnTo>
                  <a:lnTo>
                    <a:pt x="0" y="269748"/>
                  </a:lnTo>
                  <a:close/>
                </a:path>
              </a:pathLst>
            </a:custGeom>
            <a:ln w="25908">
              <a:solidFill>
                <a:srgbClr val="AF5C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9962" y="4266437"/>
              <a:ext cx="342900" cy="358140"/>
            </a:xfrm>
            <a:custGeom>
              <a:avLst/>
              <a:gdLst/>
              <a:ahLst/>
              <a:cxnLst/>
              <a:rect l="l" t="t" r="r" b="b"/>
              <a:pathLst>
                <a:path w="342900" h="358139">
                  <a:moveTo>
                    <a:pt x="171450" y="0"/>
                  </a:moveTo>
                  <a:lnTo>
                    <a:pt x="0" y="358139"/>
                  </a:lnTo>
                  <a:lnTo>
                    <a:pt x="342900" y="35813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9962" y="4266437"/>
              <a:ext cx="342900" cy="358140"/>
            </a:xfrm>
            <a:custGeom>
              <a:avLst/>
              <a:gdLst/>
              <a:ahLst/>
              <a:cxnLst/>
              <a:rect l="l" t="t" r="r" b="b"/>
              <a:pathLst>
                <a:path w="342900" h="358139">
                  <a:moveTo>
                    <a:pt x="0" y="358139"/>
                  </a:moveTo>
                  <a:lnTo>
                    <a:pt x="171450" y="0"/>
                  </a:lnTo>
                  <a:lnTo>
                    <a:pt x="342900" y="358139"/>
                  </a:lnTo>
                  <a:lnTo>
                    <a:pt x="0" y="358139"/>
                  </a:lnTo>
                  <a:close/>
                </a:path>
              </a:pathLst>
            </a:custGeom>
            <a:ln w="25908">
              <a:solidFill>
                <a:srgbClr val="AF5C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245363"/>
              <a:ext cx="4238244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3963" y="862583"/>
            <a:ext cx="3689604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4636" y="0"/>
            <a:ext cx="9145590" cy="6845806"/>
            <a:chOff x="34636" y="0"/>
            <a:chExt cx="9145590" cy="6845806"/>
          </a:xfrm>
        </p:grpSpPr>
        <p:sp>
          <p:nvSpPr>
            <p:cNvPr id="7" name="object 7"/>
            <p:cNvSpPr/>
            <p:nvPr/>
          </p:nvSpPr>
          <p:spPr>
            <a:xfrm>
              <a:off x="34636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963" y="862583"/>
              <a:ext cx="5695188" cy="79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644" y="245363"/>
              <a:ext cx="1499616" cy="1008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1851" y="245363"/>
              <a:ext cx="737616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2059" y="245363"/>
              <a:ext cx="5201412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8300" y="1232126"/>
            <a:ext cx="7086499" cy="13912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32410" algn="l"/>
              </a:tabLst>
            </a:pPr>
            <a:r>
              <a:rPr sz="3000" spc="-15" dirty="0">
                <a:latin typeface="Carlito"/>
                <a:cs typeface="Carlito"/>
              </a:rPr>
              <a:t>Establish “acceptable” </a:t>
            </a:r>
            <a:r>
              <a:rPr sz="3000" spc="-10" dirty="0">
                <a:latin typeface="Carlito"/>
                <a:cs typeface="Carlito"/>
              </a:rPr>
              <a:t>page-fault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spc="-35" dirty="0">
                <a:latin typeface="Carlito"/>
                <a:cs typeface="Carlito"/>
              </a:rPr>
              <a:t>rate</a:t>
            </a:r>
            <a:endParaRPr sz="3000" dirty="0">
              <a:latin typeface="Carlito"/>
              <a:cs typeface="Carlito"/>
            </a:endParaRPr>
          </a:p>
          <a:p>
            <a:pPr marL="654050" lvl="1" indent="-184785">
              <a:lnSpc>
                <a:spcPct val="100000"/>
              </a:lnSpc>
              <a:spcBef>
                <a:spcPts val="295"/>
              </a:spcBef>
              <a:buFont typeface="Arial"/>
              <a:buChar char="-"/>
              <a:tabLst>
                <a:tab pos="654685" algn="l"/>
              </a:tabLst>
            </a:pPr>
            <a:r>
              <a:rPr sz="2600" dirty="0">
                <a:latin typeface="Carlito"/>
                <a:cs typeface="Carlito"/>
              </a:rPr>
              <a:t>If actual </a:t>
            </a:r>
            <a:r>
              <a:rPr sz="2600" spc="-25" dirty="0">
                <a:latin typeface="Carlito"/>
                <a:cs typeface="Carlito"/>
              </a:rPr>
              <a:t>rate </a:t>
            </a:r>
            <a:r>
              <a:rPr sz="2600" spc="-10" dirty="0">
                <a:latin typeface="Carlito"/>
                <a:cs typeface="Carlito"/>
              </a:rPr>
              <a:t>too </a:t>
            </a:r>
            <a:r>
              <a:rPr sz="2600" spc="-60" dirty="0">
                <a:latin typeface="Carlito"/>
                <a:cs typeface="Carlito"/>
              </a:rPr>
              <a:t>low,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loses</a:t>
            </a:r>
            <a:r>
              <a:rPr sz="2600" spc="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frame</a:t>
            </a:r>
            <a:endParaRPr sz="2600" dirty="0">
              <a:latin typeface="Carlito"/>
              <a:cs typeface="Carlito"/>
            </a:endParaRPr>
          </a:p>
          <a:p>
            <a:pPr marL="654050" lvl="1" indent="-184785">
              <a:lnSpc>
                <a:spcPct val="100000"/>
              </a:lnSpc>
              <a:spcBef>
                <a:spcPts val="280"/>
              </a:spcBef>
              <a:buFont typeface="Arial"/>
              <a:buChar char="-"/>
              <a:tabLst>
                <a:tab pos="654685" algn="l"/>
              </a:tabLst>
            </a:pPr>
            <a:r>
              <a:rPr sz="2600" dirty="0">
                <a:latin typeface="Carlito"/>
                <a:cs typeface="Carlito"/>
              </a:rPr>
              <a:t>If actual </a:t>
            </a:r>
            <a:r>
              <a:rPr sz="2600" spc="-25" dirty="0">
                <a:latin typeface="Carlito"/>
                <a:cs typeface="Carlito"/>
              </a:rPr>
              <a:t>rate </a:t>
            </a:r>
            <a:r>
              <a:rPr sz="2600" spc="-10" dirty="0">
                <a:latin typeface="Carlito"/>
                <a:cs typeface="Carlito"/>
              </a:rPr>
              <a:t>too </a:t>
            </a:r>
            <a:r>
              <a:rPr sz="2600" spc="-5" dirty="0">
                <a:latin typeface="Carlito"/>
                <a:cs typeface="Carlito"/>
              </a:rPr>
              <a:t>high, </a:t>
            </a:r>
            <a:r>
              <a:rPr sz="2600" spc="-10" dirty="0">
                <a:latin typeface="Carlito"/>
                <a:cs typeface="Carlito"/>
              </a:rPr>
              <a:t>process gains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frame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6845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21146" y="399288"/>
            <a:ext cx="295889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Backg</a:t>
            </a:r>
            <a:r>
              <a:rPr spc="-45" dirty="0"/>
              <a:t>r</a:t>
            </a:r>
            <a:r>
              <a:rPr dirty="0"/>
              <a:t>ound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01" y="1546352"/>
            <a:ext cx="5152390" cy="43211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9865" marR="5080" indent="-189865">
              <a:lnSpc>
                <a:spcPts val="2780"/>
              </a:lnSpc>
              <a:spcBef>
                <a:spcPts val="285"/>
              </a:spcBef>
              <a:buFont typeface="Arial"/>
              <a:buChar char="•"/>
              <a:tabLst>
                <a:tab pos="189865" algn="l"/>
              </a:tabLst>
            </a:pPr>
            <a:r>
              <a:rPr sz="2400" b="1" dirty="0">
                <a:solidFill>
                  <a:srgbClr val="3366FF"/>
                </a:solidFill>
                <a:latin typeface="Carlito"/>
                <a:cs typeface="Carlito"/>
              </a:rPr>
              <a:t>Virtual </a:t>
            </a:r>
            <a:r>
              <a:rPr sz="2400" b="1" spc="5" dirty="0">
                <a:solidFill>
                  <a:srgbClr val="3366FF"/>
                </a:solidFill>
                <a:latin typeface="Carlito"/>
                <a:cs typeface="Carlito"/>
              </a:rPr>
              <a:t>memory </a:t>
            </a:r>
            <a:r>
              <a:rPr sz="2400" dirty="0">
                <a:latin typeface="Carlito"/>
                <a:cs typeface="Carlito"/>
              </a:rPr>
              <a:t>- </a:t>
            </a:r>
            <a:r>
              <a:rPr sz="2400" spc="-10" dirty="0">
                <a:latin typeface="Carlito"/>
                <a:cs typeface="Carlito"/>
              </a:rPr>
              <a:t>separation </a:t>
            </a:r>
            <a:r>
              <a:rPr sz="2400" spc="-5" dirty="0">
                <a:latin typeface="Carlito"/>
                <a:cs typeface="Carlito"/>
              </a:rPr>
              <a:t>of user  logical </a:t>
            </a:r>
            <a:r>
              <a:rPr sz="2400" dirty="0">
                <a:latin typeface="Carlito"/>
                <a:cs typeface="Carlito"/>
              </a:rPr>
              <a:t>memory </a:t>
            </a:r>
            <a:r>
              <a:rPr sz="2400" spc="-15" dirty="0">
                <a:latin typeface="Carlito"/>
                <a:cs typeface="Carlito"/>
              </a:rPr>
              <a:t>from physical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memory.</a:t>
            </a:r>
            <a:endParaRPr sz="2400" dirty="0">
              <a:latin typeface="Carlito"/>
              <a:cs typeface="Carlito"/>
            </a:endParaRPr>
          </a:p>
          <a:p>
            <a:pPr marL="611505" lvl="1" indent="-142240">
              <a:lnSpc>
                <a:spcPts val="2395"/>
              </a:lnSpc>
              <a:spcBef>
                <a:spcPts val="565"/>
              </a:spcBef>
              <a:buFont typeface="Arial"/>
              <a:buChar char="-"/>
              <a:tabLst>
                <a:tab pos="612140" algn="l"/>
              </a:tabLst>
            </a:pPr>
            <a:r>
              <a:rPr sz="2000" dirty="0">
                <a:latin typeface="Carlito"/>
                <a:cs typeface="Carlito"/>
              </a:rPr>
              <a:t>Only </a:t>
            </a:r>
            <a:r>
              <a:rPr sz="2000" spc="-5" dirty="0">
                <a:latin typeface="Carlito"/>
                <a:cs typeface="Carlito"/>
              </a:rPr>
              <a:t>part </a:t>
            </a:r>
            <a:r>
              <a:rPr sz="2000" dirty="0">
                <a:latin typeface="Carlito"/>
                <a:cs typeface="Carlito"/>
              </a:rPr>
              <a:t>of the </a:t>
            </a:r>
            <a:r>
              <a:rPr sz="2000" spc="-15" dirty="0">
                <a:latin typeface="Carlito"/>
                <a:cs typeface="Carlito"/>
              </a:rPr>
              <a:t>program </a:t>
            </a:r>
            <a:r>
              <a:rPr sz="2000" spc="-5" dirty="0">
                <a:latin typeface="Carlito"/>
                <a:cs typeface="Carlito"/>
              </a:rPr>
              <a:t>needs </a:t>
            </a:r>
            <a:r>
              <a:rPr sz="2000" spc="-10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</a:t>
            </a:r>
          </a:p>
          <a:p>
            <a:pPr marL="748665">
              <a:lnSpc>
                <a:spcPts val="2395"/>
              </a:lnSpc>
            </a:pPr>
            <a:r>
              <a:rPr sz="2000" dirty="0">
                <a:latin typeface="Carlito"/>
                <a:cs typeface="Carlito"/>
              </a:rPr>
              <a:t>memory </a:t>
            </a:r>
            <a:r>
              <a:rPr sz="2000" spc="-15" dirty="0">
                <a:latin typeface="Carlito"/>
                <a:cs typeface="Carlito"/>
              </a:rPr>
              <a:t>for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execution</a:t>
            </a:r>
            <a:endParaRPr sz="2000" dirty="0">
              <a:latin typeface="Carlito"/>
              <a:cs typeface="Carlito"/>
            </a:endParaRPr>
          </a:p>
          <a:p>
            <a:pPr marL="611505" lvl="1" indent="-142240">
              <a:lnSpc>
                <a:spcPts val="2395"/>
              </a:lnSpc>
              <a:spcBef>
                <a:spcPts val="509"/>
              </a:spcBef>
              <a:buFont typeface="Arial"/>
              <a:buChar char="-"/>
              <a:tabLst>
                <a:tab pos="612140" algn="l"/>
              </a:tabLst>
            </a:pPr>
            <a:r>
              <a:rPr sz="2000" spc="-5" dirty="0">
                <a:latin typeface="Carlito"/>
                <a:cs typeface="Carlito"/>
              </a:rPr>
              <a:t>Logical address space </a:t>
            </a:r>
            <a:r>
              <a:rPr sz="2000" dirty="0">
                <a:latin typeface="Carlito"/>
                <a:cs typeface="Carlito"/>
              </a:rPr>
              <a:t>can </a:t>
            </a:r>
            <a:r>
              <a:rPr sz="2000" spc="-15" dirty="0">
                <a:latin typeface="Carlito"/>
                <a:cs typeface="Carlito"/>
              </a:rPr>
              <a:t>therefore</a:t>
            </a:r>
            <a:r>
              <a:rPr sz="2000" spc="-5" dirty="0">
                <a:latin typeface="Carlito"/>
                <a:cs typeface="Carlito"/>
              </a:rPr>
              <a:t> be</a:t>
            </a:r>
            <a:endParaRPr sz="2000" dirty="0">
              <a:latin typeface="Carlito"/>
              <a:cs typeface="Carlito"/>
            </a:endParaRPr>
          </a:p>
          <a:p>
            <a:pPr marL="748665">
              <a:lnSpc>
                <a:spcPts val="2395"/>
              </a:lnSpc>
            </a:pPr>
            <a:r>
              <a:rPr sz="2000" spc="-5" dirty="0">
                <a:latin typeface="Carlito"/>
                <a:cs typeface="Carlito"/>
              </a:rPr>
              <a:t>much larger </a:t>
            </a:r>
            <a:r>
              <a:rPr sz="2000" dirty="0">
                <a:latin typeface="Carlito"/>
                <a:cs typeface="Carlito"/>
              </a:rPr>
              <a:t>than </a:t>
            </a:r>
            <a:r>
              <a:rPr sz="2000" spc="-10" dirty="0">
                <a:latin typeface="Carlito"/>
                <a:cs typeface="Carlito"/>
              </a:rPr>
              <a:t>physical </a:t>
            </a:r>
            <a:r>
              <a:rPr sz="2000" spc="-5" dirty="0">
                <a:latin typeface="Carlito"/>
                <a:cs typeface="Carlito"/>
              </a:rPr>
              <a:t>address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space</a:t>
            </a:r>
            <a:endParaRPr sz="2000" dirty="0">
              <a:latin typeface="Carlito"/>
              <a:cs typeface="Carlito"/>
            </a:endParaRPr>
          </a:p>
          <a:p>
            <a:pPr marL="748665" marR="591185" lvl="1" indent="-279400">
              <a:lnSpc>
                <a:spcPts val="2390"/>
              </a:lnSpc>
              <a:spcBef>
                <a:spcPts val="600"/>
              </a:spcBef>
              <a:buFont typeface="Arial"/>
              <a:buChar char="-"/>
              <a:tabLst>
                <a:tab pos="612140" algn="l"/>
              </a:tabLst>
            </a:pPr>
            <a:r>
              <a:rPr sz="2000" spc="-10" dirty="0">
                <a:latin typeface="Carlito"/>
                <a:cs typeface="Carlito"/>
              </a:rPr>
              <a:t>Allows </a:t>
            </a:r>
            <a:r>
              <a:rPr sz="2000" spc="-5" dirty="0">
                <a:latin typeface="Carlito"/>
                <a:cs typeface="Carlito"/>
              </a:rPr>
              <a:t>address </a:t>
            </a:r>
            <a:r>
              <a:rPr sz="2000" dirty="0">
                <a:latin typeface="Carlito"/>
                <a:cs typeface="Carlito"/>
              </a:rPr>
              <a:t>spaces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be </a:t>
            </a:r>
            <a:r>
              <a:rPr sz="2000" spc="-10" dirty="0">
                <a:latin typeface="Carlito"/>
                <a:cs typeface="Carlito"/>
              </a:rPr>
              <a:t>shared </a:t>
            </a:r>
            <a:r>
              <a:rPr sz="2000" spc="-5" dirty="0">
                <a:latin typeface="Carlito"/>
                <a:cs typeface="Carlito"/>
              </a:rPr>
              <a:t>by  </a:t>
            </a:r>
            <a:r>
              <a:rPr sz="2000" spc="-15" dirty="0">
                <a:latin typeface="Carlito"/>
                <a:cs typeface="Carlito"/>
              </a:rPr>
              <a:t>several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processes</a:t>
            </a:r>
            <a:endParaRPr sz="2000" dirty="0">
              <a:latin typeface="Carlito"/>
              <a:cs typeface="Carlito"/>
            </a:endParaRPr>
          </a:p>
          <a:p>
            <a:pPr marL="187960" marR="405765" indent="-187960">
              <a:lnSpc>
                <a:spcPct val="100800"/>
              </a:lnSpc>
              <a:spcBef>
                <a:spcPts val="3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spc="-5" dirty="0">
                <a:latin typeface="Carlito"/>
                <a:cs typeface="Carlito"/>
              </a:rPr>
              <a:t>Virtual </a:t>
            </a:r>
            <a:r>
              <a:rPr sz="2400" dirty="0">
                <a:latin typeface="Carlito"/>
                <a:cs typeface="Carlito"/>
              </a:rPr>
              <a:t>memory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implemented  </a:t>
            </a:r>
            <a:r>
              <a:rPr sz="2400" dirty="0">
                <a:latin typeface="Carlito"/>
                <a:cs typeface="Carlito"/>
              </a:rPr>
              <a:t>via:</a:t>
            </a:r>
          </a:p>
          <a:p>
            <a:pPr marL="611505" lvl="1" indent="-142240">
              <a:lnSpc>
                <a:spcPct val="100000"/>
              </a:lnSpc>
              <a:spcBef>
                <a:spcPts val="635"/>
              </a:spcBef>
              <a:buFont typeface="Arial"/>
              <a:buChar char="-"/>
              <a:tabLst>
                <a:tab pos="612140" algn="l"/>
              </a:tabLst>
            </a:pPr>
            <a:r>
              <a:rPr sz="2000" spc="-5" dirty="0">
                <a:latin typeface="Carlito"/>
                <a:cs typeface="Carlito"/>
              </a:rPr>
              <a:t>Demand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paging</a:t>
            </a:r>
            <a:endParaRPr sz="2000" dirty="0">
              <a:latin typeface="Carlito"/>
              <a:cs typeface="Carlito"/>
            </a:endParaRPr>
          </a:p>
          <a:p>
            <a:pPr marL="611505" lvl="1" indent="-142240">
              <a:lnSpc>
                <a:spcPct val="100000"/>
              </a:lnSpc>
              <a:spcBef>
                <a:spcPts val="495"/>
              </a:spcBef>
              <a:buFont typeface="Arial"/>
              <a:buChar char="-"/>
              <a:tabLst>
                <a:tab pos="612140" algn="l"/>
              </a:tabLst>
            </a:pPr>
            <a:r>
              <a:rPr sz="2000" dirty="0">
                <a:latin typeface="Carlito"/>
                <a:cs typeface="Carlito"/>
              </a:rPr>
              <a:t>Demand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segmentation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828" y="0"/>
            <a:ext cx="9145590" cy="6845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0146" y="377954"/>
            <a:ext cx="372089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Demand</a:t>
            </a:r>
            <a:r>
              <a:rPr spc="-65" dirty="0"/>
              <a:t> </a:t>
            </a:r>
            <a:r>
              <a:rPr spc="-15" dirty="0"/>
              <a:t>Paging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401" y="1512188"/>
            <a:ext cx="5462270" cy="27120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marR="5080" indent="-19558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195580" algn="l"/>
              </a:tabLst>
            </a:pPr>
            <a:r>
              <a:rPr sz="2500" spc="-5" dirty="0">
                <a:latin typeface="Carlito"/>
                <a:cs typeface="Carlito"/>
              </a:rPr>
              <a:t>Bring a </a:t>
            </a:r>
            <a:r>
              <a:rPr sz="2500" spc="-10" dirty="0">
                <a:latin typeface="Carlito"/>
                <a:cs typeface="Carlito"/>
              </a:rPr>
              <a:t>page </a:t>
            </a:r>
            <a:r>
              <a:rPr sz="2500" spc="-15" dirty="0">
                <a:latin typeface="Carlito"/>
                <a:cs typeface="Carlito"/>
              </a:rPr>
              <a:t>into </a:t>
            </a:r>
            <a:r>
              <a:rPr sz="2500" spc="-5" dirty="0">
                <a:latin typeface="Carlito"/>
                <a:cs typeface="Carlito"/>
              </a:rPr>
              <a:t>memory </a:t>
            </a:r>
            <a:r>
              <a:rPr sz="2500" spc="-10" dirty="0">
                <a:latin typeface="Carlito"/>
                <a:cs typeface="Carlito"/>
              </a:rPr>
              <a:t>only </a:t>
            </a:r>
            <a:r>
              <a:rPr sz="2500" spc="-5" dirty="0">
                <a:latin typeface="Carlito"/>
                <a:cs typeface="Carlito"/>
              </a:rPr>
              <a:t>when it is  </a:t>
            </a:r>
            <a:r>
              <a:rPr sz="2500" spc="-10" dirty="0">
                <a:latin typeface="Carlito"/>
                <a:cs typeface="Carlito"/>
              </a:rPr>
              <a:t>needed</a:t>
            </a:r>
            <a:endParaRPr sz="2500">
              <a:latin typeface="Carlito"/>
              <a:cs typeface="Carlito"/>
            </a:endParaRPr>
          </a:p>
          <a:p>
            <a:pPr marL="626745" lvl="1" indent="-157480">
              <a:lnSpc>
                <a:spcPct val="100000"/>
              </a:lnSpc>
              <a:spcBef>
                <a:spcPts val="55"/>
              </a:spcBef>
              <a:buFont typeface="Arial"/>
              <a:buChar char="-"/>
              <a:tabLst>
                <a:tab pos="627380" algn="l"/>
              </a:tabLst>
            </a:pPr>
            <a:r>
              <a:rPr sz="2200" spc="-10" dirty="0">
                <a:latin typeface="Carlito"/>
                <a:cs typeface="Carlito"/>
              </a:rPr>
              <a:t>Less </a:t>
            </a:r>
            <a:r>
              <a:rPr sz="2200" spc="-5" dirty="0">
                <a:latin typeface="Carlito"/>
                <a:cs typeface="Carlito"/>
              </a:rPr>
              <a:t>I/O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needed</a:t>
            </a:r>
            <a:endParaRPr sz="2200">
              <a:latin typeface="Carlito"/>
              <a:cs typeface="Carlito"/>
            </a:endParaRPr>
          </a:p>
          <a:p>
            <a:pPr marL="624840" lvl="1" indent="-155575">
              <a:lnSpc>
                <a:spcPts val="2620"/>
              </a:lnSpc>
              <a:spcBef>
                <a:spcPts val="60"/>
              </a:spcBef>
              <a:buFont typeface="Arial"/>
              <a:buChar char="-"/>
              <a:tabLst>
                <a:tab pos="625475" algn="l"/>
              </a:tabLst>
            </a:pPr>
            <a:r>
              <a:rPr sz="2200" spc="-10" dirty="0">
                <a:latin typeface="Carlito"/>
                <a:cs typeface="Carlito"/>
              </a:rPr>
              <a:t>Less </a:t>
            </a:r>
            <a:r>
              <a:rPr sz="2200" spc="-5" dirty="0">
                <a:latin typeface="Carlito"/>
                <a:cs typeface="Carlito"/>
              </a:rPr>
              <a:t>memory </a:t>
            </a:r>
            <a:r>
              <a:rPr sz="2200" spc="-10" dirty="0">
                <a:latin typeface="Carlito"/>
                <a:cs typeface="Carlito"/>
              </a:rPr>
              <a:t>needed</a:t>
            </a:r>
            <a:endParaRPr sz="2200">
              <a:latin typeface="Carlito"/>
              <a:cs typeface="Carlito"/>
            </a:endParaRPr>
          </a:p>
          <a:p>
            <a:pPr marL="624840" lvl="1" indent="-155575">
              <a:lnSpc>
                <a:spcPts val="2620"/>
              </a:lnSpc>
              <a:buFont typeface="Arial"/>
              <a:buChar char="-"/>
              <a:tabLst>
                <a:tab pos="625475" algn="l"/>
              </a:tabLst>
            </a:pPr>
            <a:r>
              <a:rPr sz="2200" spc="-20" dirty="0">
                <a:latin typeface="Carlito"/>
                <a:cs typeface="Carlito"/>
              </a:rPr>
              <a:t>Faster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response</a:t>
            </a:r>
            <a:endParaRPr sz="2200">
              <a:latin typeface="Carlito"/>
              <a:cs typeface="Carlito"/>
            </a:endParaRPr>
          </a:p>
          <a:p>
            <a:pPr marL="624840" lvl="1" indent="-155575">
              <a:lnSpc>
                <a:spcPct val="100000"/>
              </a:lnSpc>
              <a:spcBef>
                <a:spcPts val="60"/>
              </a:spcBef>
              <a:buFont typeface="Arial"/>
              <a:buChar char="-"/>
              <a:tabLst>
                <a:tab pos="625475" algn="l"/>
              </a:tabLst>
            </a:pPr>
            <a:r>
              <a:rPr sz="2200" spc="-10" dirty="0">
                <a:latin typeface="Carlito"/>
                <a:cs typeface="Carlito"/>
              </a:rPr>
              <a:t>More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users</a:t>
            </a:r>
            <a:endParaRPr sz="2200">
              <a:latin typeface="Carlito"/>
              <a:cs typeface="Carlito"/>
            </a:endParaRPr>
          </a:p>
          <a:p>
            <a:pPr marL="195580" indent="-182880">
              <a:lnSpc>
                <a:spcPct val="100000"/>
              </a:lnSpc>
              <a:spcBef>
                <a:spcPts val="2085"/>
              </a:spcBef>
              <a:buFont typeface="Arial"/>
              <a:buChar char="•"/>
              <a:tabLst>
                <a:tab pos="195580" algn="l"/>
                <a:tab pos="2499995" algn="l"/>
              </a:tabLst>
            </a:pPr>
            <a:r>
              <a:rPr sz="2500" spc="-25" dirty="0">
                <a:latin typeface="Carlito"/>
                <a:cs typeface="Carlito"/>
              </a:rPr>
              <a:t>Page</a:t>
            </a:r>
            <a:r>
              <a:rPr sz="2500" spc="-5" dirty="0">
                <a:latin typeface="Carlito"/>
                <a:cs typeface="Carlito"/>
              </a:rPr>
              <a:t> is</a:t>
            </a:r>
            <a:r>
              <a:rPr sz="2500" spc="1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needed	</a:t>
            </a:r>
            <a:r>
              <a:rPr sz="2500" spc="-20" dirty="0">
                <a:latin typeface="Carlito"/>
                <a:cs typeface="Carlito"/>
              </a:rPr>
              <a:t>reference </a:t>
            </a:r>
            <a:r>
              <a:rPr sz="2500" spc="-15" dirty="0">
                <a:latin typeface="Carlito"/>
                <a:cs typeface="Carlito"/>
              </a:rPr>
              <a:t>to</a:t>
            </a:r>
            <a:r>
              <a:rPr sz="2500" spc="-3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it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4652" y="4238244"/>
            <a:ext cx="417575" cy="310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5403" y="4191000"/>
            <a:ext cx="2268487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95"/>
              </a:spcBef>
              <a:buFont typeface="Arial"/>
              <a:buChar char="-"/>
              <a:tabLst>
                <a:tab pos="168275" algn="l"/>
              </a:tabLst>
            </a:pPr>
            <a:r>
              <a:rPr sz="2200" spc="-15" dirty="0">
                <a:latin typeface="Carlito"/>
                <a:cs typeface="Carlito"/>
              </a:rPr>
              <a:t>Invalid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reference</a:t>
            </a:r>
            <a:endParaRPr sz="2200" dirty="0">
              <a:latin typeface="Carlito"/>
              <a:cs typeface="Carlito"/>
            </a:endParaRPr>
          </a:p>
          <a:p>
            <a:pPr marL="167640" indent="-155575">
              <a:lnSpc>
                <a:spcPct val="100000"/>
              </a:lnSpc>
              <a:spcBef>
                <a:spcPts val="60"/>
              </a:spcBef>
              <a:buFont typeface="Arial"/>
              <a:buChar char="-"/>
              <a:tabLst>
                <a:tab pos="168275" algn="l"/>
              </a:tabLst>
            </a:pPr>
            <a:r>
              <a:rPr sz="2200" spc="-5" dirty="0">
                <a:latin typeface="Carlito"/>
                <a:cs typeface="Carlito"/>
              </a:rPr>
              <a:t>Not-in-memory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59685" y="4581144"/>
            <a:ext cx="417575" cy="310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99293" y="4191000"/>
            <a:ext cx="2301762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abort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spc="-10" dirty="0">
                <a:latin typeface="Carlito"/>
                <a:cs typeface="Carlito"/>
              </a:rPr>
              <a:t>bring </a:t>
            </a:r>
            <a:r>
              <a:rPr sz="2200" spc="-20" dirty="0">
                <a:latin typeface="Carlito"/>
                <a:cs typeface="Carlito"/>
              </a:rPr>
              <a:t>to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memory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667" y="5392602"/>
            <a:ext cx="8648599" cy="70339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95580" marR="20320" indent="-195580">
              <a:lnSpc>
                <a:spcPts val="2400"/>
              </a:lnSpc>
              <a:spcBef>
                <a:spcPts val="685"/>
              </a:spcBef>
              <a:buFont typeface="Arial"/>
              <a:buChar char="•"/>
              <a:tabLst>
                <a:tab pos="195580" algn="l"/>
              </a:tabLst>
            </a:pPr>
            <a:r>
              <a:rPr sz="2500" b="1" spc="-10" dirty="0">
                <a:solidFill>
                  <a:srgbClr val="3366FF"/>
                </a:solidFill>
                <a:latin typeface="Carlito"/>
                <a:cs typeface="Carlito"/>
              </a:rPr>
              <a:t>Lazy </a:t>
            </a:r>
            <a:r>
              <a:rPr sz="2500" b="1" spc="-5" dirty="0">
                <a:solidFill>
                  <a:srgbClr val="3366FF"/>
                </a:solidFill>
                <a:latin typeface="Carlito"/>
                <a:cs typeface="Carlito"/>
              </a:rPr>
              <a:t>swapper </a:t>
            </a:r>
            <a:r>
              <a:rPr sz="2500" spc="-10" dirty="0">
                <a:latin typeface="Carlito"/>
                <a:cs typeface="Carlito"/>
              </a:rPr>
              <a:t>-never </a:t>
            </a:r>
            <a:r>
              <a:rPr sz="2500" spc="-15" dirty="0">
                <a:latin typeface="Carlito"/>
                <a:cs typeface="Carlito"/>
              </a:rPr>
              <a:t>swaps </a:t>
            </a:r>
            <a:r>
              <a:rPr sz="2500" spc="-5" dirty="0">
                <a:latin typeface="Carlito"/>
                <a:cs typeface="Carlito"/>
              </a:rPr>
              <a:t>a </a:t>
            </a:r>
            <a:r>
              <a:rPr sz="2500" spc="-15" dirty="0">
                <a:latin typeface="Carlito"/>
                <a:cs typeface="Carlito"/>
              </a:rPr>
              <a:t>page into  </a:t>
            </a:r>
            <a:r>
              <a:rPr sz="2500" dirty="0">
                <a:latin typeface="Carlito"/>
                <a:cs typeface="Carlito"/>
              </a:rPr>
              <a:t>memory </a:t>
            </a:r>
            <a:r>
              <a:rPr sz="2500" spc="-10" dirty="0">
                <a:latin typeface="Carlito"/>
                <a:cs typeface="Carlito"/>
              </a:rPr>
              <a:t>unless page </a:t>
            </a:r>
            <a:r>
              <a:rPr sz="2500" spc="-5" dirty="0">
                <a:latin typeface="Carlito"/>
                <a:cs typeface="Carlito"/>
              </a:rPr>
              <a:t>will be</a:t>
            </a:r>
            <a:r>
              <a:rPr sz="2500" spc="-35" dirty="0">
                <a:latin typeface="Carlito"/>
                <a:cs typeface="Carlito"/>
              </a:rPr>
              <a:t> </a:t>
            </a:r>
            <a:r>
              <a:rPr sz="2500" spc="-10" dirty="0" smtClean="0">
                <a:latin typeface="Carlito"/>
                <a:cs typeface="Carlito"/>
              </a:rPr>
              <a:t>needed</a:t>
            </a:r>
            <a:r>
              <a:rPr sz="2200" spc="-5" dirty="0" smtClean="0">
                <a:latin typeface="Arial"/>
                <a:cs typeface="Arial"/>
              </a:rPr>
              <a:t>- </a:t>
            </a:r>
            <a:r>
              <a:rPr sz="2200" spc="-10" dirty="0">
                <a:latin typeface="Carlito"/>
                <a:cs typeface="Carlito"/>
              </a:rPr>
              <a:t>Swapper that deals </a:t>
            </a:r>
            <a:r>
              <a:rPr sz="2200" spc="-5" dirty="0">
                <a:latin typeface="Carlito"/>
                <a:cs typeface="Carlito"/>
              </a:rPr>
              <a:t>with </a:t>
            </a:r>
            <a:r>
              <a:rPr sz="2200" spc="-10" dirty="0">
                <a:latin typeface="Carlito"/>
                <a:cs typeface="Carlito"/>
              </a:rPr>
              <a:t>pages </a:t>
            </a:r>
            <a:r>
              <a:rPr sz="2200" spc="-5" dirty="0">
                <a:latin typeface="Carlito"/>
                <a:cs typeface="Carlito"/>
              </a:rPr>
              <a:t>is a</a:t>
            </a:r>
            <a:r>
              <a:rPr sz="2200" spc="-105" dirty="0"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3366FF"/>
                </a:solidFill>
                <a:latin typeface="Carlito"/>
                <a:cs typeface="Carlito"/>
              </a:rPr>
              <a:t>pager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-27709"/>
            <a:ext cx="9145590" cy="6845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590" y="57951"/>
            <a:ext cx="6705600" cy="1139413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284"/>
              </a:spcBef>
            </a:pPr>
            <a:r>
              <a:rPr spc="-30" dirty="0"/>
              <a:t>Page </a:t>
            </a:r>
            <a:r>
              <a:rPr spc="-55" dirty="0"/>
              <a:t>Table </a:t>
            </a:r>
            <a:r>
              <a:rPr spc="-5" dirty="0"/>
              <a:t>When </a:t>
            </a:r>
            <a:r>
              <a:rPr dirty="0"/>
              <a:t>Some </a:t>
            </a:r>
            <a:r>
              <a:rPr spc="-25" dirty="0"/>
              <a:t>Pages </a:t>
            </a:r>
            <a:r>
              <a:rPr u="none" spc="-25" dirty="0"/>
              <a:t> </a:t>
            </a:r>
            <a:r>
              <a:rPr spc="-10" dirty="0"/>
              <a:t>Are </a:t>
            </a:r>
            <a:r>
              <a:rPr spc="-5" dirty="0"/>
              <a:t>Not </a:t>
            </a:r>
            <a:r>
              <a:rPr dirty="0"/>
              <a:t>in </a:t>
            </a:r>
            <a:r>
              <a:rPr spc="-5" dirty="0"/>
              <a:t>Main</a:t>
            </a:r>
            <a:r>
              <a:rPr spc="-10" dirty="0"/>
              <a:t> </a:t>
            </a:r>
            <a:r>
              <a:rPr spc="-5" dirty="0"/>
              <a:t>Memory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2504" y="550290"/>
            <a:ext cx="265602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Page</a:t>
            </a:r>
            <a:r>
              <a:rPr spc="-70" dirty="0"/>
              <a:t> </a:t>
            </a:r>
            <a:r>
              <a:rPr spc="-20" dirty="0"/>
              <a:t>Fault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0103" y="1321053"/>
            <a:ext cx="7795259" cy="21215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ct val="77700"/>
              </a:lnSpc>
              <a:spcBef>
                <a:spcPts val="900"/>
              </a:spcBef>
              <a:buFont typeface="Arial"/>
              <a:buChar char="•"/>
              <a:tabLst>
                <a:tab pos="232410" algn="l"/>
              </a:tabLst>
            </a:pPr>
            <a:r>
              <a:rPr sz="3000" dirty="0">
                <a:latin typeface="Carlito"/>
                <a:cs typeface="Carlito"/>
              </a:rPr>
              <a:t>If </a:t>
            </a:r>
            <a:r>
              <a:rPr sz="3000" spc="-10" dirty="0">
                <a:latin typeface="Carlito"/>
                <a:cs typeface="Carlito"/>
              </a:rPr>
              <a:t>there </a:t>
            </a:r>
            <a:r>
              <a:rPr sz="3000" dirty="0">
                <a:latin typeface="Carlito"/>
                <a:cs typeface="Carlito"/>
              </a:rPr>
              <a:t>is a </a:t>
            </a:r>
            <a:r>
              <a:rPr sz="3000" spc="-25" dirty="0">
                <a:latin typeface="Carlito"/>
                <a:cs typeface="Carlito"/>
              </a:rPr>
              <a:t>reference </a:t>
            </a:r>
            <a:r>
              <a:rPr sz="3000" spc="-15" dirty="0">
                <a:latin typeface="Carlito"/>
                <a:cs typeface="Carlito"/>
              </a:rPr>
              <a:t>to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10" dirty="0">
                <a:latin typeface="Carlito"/>
                <a:cs typeface="Carlito"/>
              </a:rPr>
              <a:t>page, </a:t>
            </a:r>
            <a:r>
              <a:rPr sz="3000" spc="-25" dirty="0">
                <a:latin typeface="Carlito"/>
                <a:cs typeface="Carlito"/>
              </a:rPr>
              <a:t>first reference </a:t>
            </a:r>
            <a:r>
              <a:rPr sz="3000" spc="-15" dirty="0">
                <a:latin typeface="Carlito"/>
                <a:cs typeface="Carlito"/>
              </a:rPr>
              <a:t>to  </a:t>
            </a:r>
            <a:r>
              <a:rPr sz="3000" spc="-10" dirty="0">
                <a:latin typeface="Carlito"/>
                <a:cs typeface="Carlito"/>
              </a:rPr>
              <a:t>that page </a:t>
            </a:r>
            <a:r>
              <a:rPr sz="3000" spc="-5" dirty="0">
                <a:latin typeface="Carlito"/>
                <a:cs typeface="Carlito"/>
              </a:rPr>
              <a:t>will </a:t>
            </a:r>
            <a:r>
              <a:rPr sz="3000" spc="-20" dirty="0">
                <a:latin typeface="Carlito"/>
                <a:cs typeface="Carlito"/>
              </a:rPr>
              <a:t>trap </a:t>
            </a:r>
            <a:r>
              <a:rPr sz="3000" spc="-15" dirty="0">
                <a:latin typeface="Carlito"/>
                <a:cs typeface="Carlito"/>
              </a:rPr>
              <a:t>to operating</a:t>
            </a:r>
            <a:r>
              <a:rPr sz="3000" spc="-5" dirty="0">
                <a:latin typeface="Carlito"/>
                <a:cs typeface="Carlito"/>
              </a:rPr>
              <a:t> </a:t>
            </a:r>
            <a:r>
              <a:rPr sz="3000" spc="-25" dirty="0">
                <a:latin typeface="Carlito"/>
                <a:cs typeface="Carlito"/>
              </a:rPr>
              <a:t>system:</a:t>
            </a:r>
            <a:endParaRPr sz="3000" dirty="0">
              <a:latin typeface="Carlito"/>
              <a:cs typeface="Carlito"/>
            </a:endParaRPr>
          </a:p>
          <a:p>
            <a:pPr marL="1206500">
              <a:lnSpc>
                <a:spcPct val="100000"/>
              </a:lnSpc>
              <a:spcBef>
                <a:spcPts val="105"/>
              </a:spcBef>
            </a:pPr>
            <a:r>
              <a:rPr sz="3000" b="1" spc="-5" dirty="0">
                <a:solidFill>
                  <a:srgbClr val="3366FF"/>
                </a:solidFill>
                <a:latin typeface="Carlito"/>
                <a:cs typeface="Carlito"/>
              </a:rPr>
              <a:t>page</a:t>
            </a:r>
            <a:r>
              <a:rPr sz="3000" b="1" spc="-20" dirty="0">
                <a:solidFill>
                  <a:srgbClr val="3366FF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3366FF"/>
                </a:solidFill>
                <a:latin typeface="Carlito"/>
                <a:cs typeface="Carlito"/>
              </a:rPr>
              <a:t>fault</a:t>
            </a:r>
            <a:endParaRPr sz="3000" dirty="0">
              <a:latin typeface="Carlito"/>
              <a:cs typeface="Carlito"/>
            </a:endParaRPr>
          </a:p>
          <a:p>
            <a:pPr marL="355600" marR="812165" indent="-342900">
              <a:lnSpc>
                <a:spcPct val="77500"/>
              </a:lnSpc>
              <a:spcBef>
                <a:spcPts val="825"/>
              </a:spcBef>
            </a:pPr>
            <a:r>
              <a:rPr sz="3000" dirty="0">
                <a:latin typeface="Carlito"/>
                <a:cs typeface="Carlito"/>
              </a:rPr>
              <a:t>1. </a:t>
            </a:r>
            <a:r>
              <a:rPr sz="3000" spc="-15" dirty="0">
                <a:latin typeface="Carlito"/>
                <a:cs typeface="Carlito"/>
              </a:rPr>
              <a:t>Operating </a:t>
            </a:r>
            <a:r>
              <a:rPr sz="3000" spc="-25" dirty="0">
                <a:latin typeface="Carlito"/>
                <a:cs typeface="Carlito"/>
              </a:rPr>
              <a:t>system </a:t>
            </a:r>
            <a:r>
              <a:rPr sz="3000" spc="-5" dirty="0">
                <a:latin typeface="Carlito"/>
                <a:cs typeface="Carlito"/>
              </a:rPr>
              <a:t>looks </a:t>
            </a:r>
            <a:r>
              <a:rPr sz="3000" spc="-15" dirty="0">
                <a:latin typeface="Carlito"/>
                <a:cs typeface="Carlito"/>
              </a:rPr>
              <a:t>at </a:t>
            </a:r>
            <a:r>
              <a:rPr sz="3000" spc="-5" dirty="0">
                <a:latin typeface="Carlito"/>
                <a:cs typeface="Carlito"/>
              </a:rPr>
              <a:t>another </a:t>
            </a:r>
            <a:r>
              <a:rPr sz="3000" spc="-10" dirty="0">
                <a:latin typeface="Carlito"/>
                <a:cs typeface="Carlito"/>
              </a:rPr>
              <a:t>table </a:t>
            </a:r>
            <a:r>
              <a:rPr sz="3000" spc="-15" dirty="0">
                <a:latin typeface="Carlito"/>
                <a:cs typeface="Carlito"/>
              </a:rPr>
              <a:t>to  </a:t>
            </a:r>
            <a:r>
              <a:rPr sz="3000" spc="-5" dirty="0">
                <a:latin typeface="Carlito"/>
                <a:cs typeface="Carlito"/>
              </a:rPr>
              <a:t>decide: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321" y="3352800"/>
            <a:ext cx="7967345" cy="31809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ts val="3100"/>
              </a:lnSpc>
              <a:spcBef>
                <a:spcPts val="105"/>
              </a:spcBef>
            </a:pPr>
            <a:endParaRPr sz="2600" dirty="0">
              <a:latin typeface="Carlito"/>
              <a:cs typeface="Carlito"/>
            </a:endParaRPr>
          </a:p>
          <a:p>
            <a:pPr marL="387985" indent="-375920">
              <a:lnSpc>
                <a:spcPts val="3579"/>
              </a:lnSpc>
              <a:buAutoNum type="arabicPeriod" startAt="2"/>
              <a:tabLst>
                <a:tab pos="388620" algn="l"/>
              </a:tabLst>
            </a:pPr>
            <a:r>
              <a:rPr sz="3000" spc="-5" dirty="0">
                <a:latin typeface="Carlito"/>
                <a:cs typeface="Carlito"/>
              </a:rPr>
              <a:t>Get empty</a:t>
            </a:r>
            <a:r>
              <a:rPr sz="3000" spc="-3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frame</a:t>
            </a:r>
            <a:endParaRPr sz="3000" dirty="0">
              <a:latin typeface="Carlito"/>
              <a:cs typeface="Carlito"/>
            </a:endParaRPr>
          </a:p>
          <a:p>
            <a:pPr marL="388620" indent="-376555">
              <a:lnSpc>
                <a:spcPct val="100000"/>
              </a:lnSpc>
              <a:buAutoNum type="arabicPeriod" startAt="2"/>
              <a:tabLst>
                <a:tab pos="389255" algn="l"/>
              </a:tabLst>
            </a:pPr>
            <a:r>
              <a:rPr sz="3000" spc="-15" dirty="0">
                <a:latin typeface="Carlito"/>
                <a:cs typeface="Carlito"/>
              </a:rPr>
              <a:t>Swap </a:t>
            </a:r>
            <a:r>
              <a:rPr sz="3000" spc="-10" dirty="0">
                <a:latin typeface="Carlito"/>
                <a:cs typeface="Carlito"/>
              </a:rPr>
              <a:t>page </a:t>
            </a:r>
            <a:r>
              <a:rPr sz="3000" spc="-15" dirty="0">
                <a:latin typeface="Carlito"/>
                <a:cs typeface="Carlito"/>
              </a:rPr>
              <a:t>into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frame</a:t>
            </a:r>
            <a:endParaRPr sz="3000" dirty="0">
              <a:latin typeface="Carlito"/>
              <a:cs typeface="Carlito"/>
            </a:endParaRPr>
          </a:p>
          <a:p>
            <a:pPr marL="387985" indent="-375920">
              <a:lnSpc>
                <a:spcPts val="3595"/>
              </a:lnSpc>
              <a:buAutoNum type="arabicPeriod" startAt="2"/>
              <a:tabLst>
                <a:tab pos="388620" algn="l"/>
              </a:tabLst>
            </a:pPr>
            <a:r>
              <a:rPr sz="3000" spc="-15" dirty="0">
                <a:latin typeface="Carlito"/>
                <a:cs typeface="Carlito"/>
              </a:rPr>
              <a:t>Reset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tables</a:t>
            </a:r>
            <a:endParaRPr sz="3000" dirty="0">
              <a:latin typeface="Carlito"/>
              <a:cs typeface="Carlito"/>
            </a:endParaRPr>
          </a:p>
          <a:p>
            <a:pPr marL="387985" indent="-375920">
              <a:lnSpc>
                <a:spcPts val="3595"/>
              </a:lnSpc>
              <a:buAutoNum type="arabicPeriod" startAt="2"/>
              <a:tabLst>
                <a:tab pos="388620" algn="l"/>
              </a:tabLst>
            </a:pPr>
            <a:r>
              <a:rPr sz="3000" spc="-5" dirty="0">
                <a:latin typeface="Carlito"/>
                <a:cs typeface="Carlito"/>
              </a:rPr>
              <a:t>Set </a:t>
            </a:r>
            <a:r>
              <a:rPr sz="3000" spc="-10" dirty="0">
                <a:latin typeface="Carlito"/>
                <a:cs typeface="Carlito"/>
              </a:rPr>
              <a:t>validation bit </a:t>
            </a:r>
            <a:r>
              <a:rPr sz="3000" dirty="0">
                <a:latin typeface="Carlito"/>
                <a:cs typeface="Carlito"/>
              </a:rPr>
              <a:t>=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rlito"/>
                <a:cs typeface="Carlito"/>
              </a:rPr>
              <a:t>v</a:t>
            </a:r>
            <a:endParaRPr sz="3000" dirty="0">
              <a:latin typeface="Carlito"/>
              <a:cs typeface="Carlito"/>
            </a:endParaRPr>
          </a:p>
          <a:p>
            <a:pPr marL="388620" indent="-376555">
              <a:lnSpc>
                <a:spcPct val="100000"/>
              </a:lnSpc>
              <a:spcBef>
                <a:spcPts val="15"/>
              </a:spcBef>
              <a:buAutoNum type="arabicPeriod" startAt="2"/>
              <a:tabLst>
                <a:tab pos="389255" algn="l"/>
              </a:tabLst>
            </a:pPr>
            <a:r>
              <a:rPr sz="3000" spc="-20" dirty="0">
                <a:latin typeface="Carlito"/>
                <a:cs typeface="Carlito"/>
              </a:rPr>
              <a:t>Restart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5" dirty="0">
                <a:latin typeface="Carlito"/>
                <a:cs typeface="Carlito"/>
              </a:rPr>
              <a:t>instruction </a:t>
            </a:r>
            <a:r>
              <a:rPr sz="3000" spc="-10" dirty="0">
                <a:latin typeface="Carlito"/>
                <a:cs typeface="Carlito"/>
              </a:rPr>
              <a:t>that </a:t>
            </a:r>
            <a:r>
              <a:rPr sz="3000" spc="-5" dirty="0">
                <a:latin typeface="Carlito"/>
                <a:cs typeface="Carlito"/>
              </a:rPr>
              <a:t>caused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page</a:t>
            </a:r>
            <a:r>
              <a:rPr sz="3000" spc="-12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fault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45934"/>
            <a:chOff x="-828" y="0"/>
            <a:chExt cx="9145905" cy="6845934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45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644" y="245363"/>
              <a:ext cx="6260592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3963" y="862583"/>
            <a:ext cx="5711952" cy="7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818639"/>
            <a:chOff x="-828" y="0"/>
            <a:chExt cx="9145905" cy="1818639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0352" y="809244"/>
              <a:ext cx="1833372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671" y="1409700"/>
              <a:ext cx="5330952" cy="716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6044" y="809244"/>
              <a:ext cx="2676144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9936" y="809244"/>
              <a:ext cx="2350008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0811" y="912698"/>
            <a:ext cx="5309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/>
                <a:cs typeface="Times New Roman"/>
              </a:rPr>
              <a:t>PURE </a:t>
            </a:r>
            <a:r>
              <a:rPr spc="25" dirty="0">
                <a:latin typeface="Times New Roman"/>
                <a:cs typeface="Times New Roman"/>
              </a:rPr>
              <a:t>DEMAND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5" dirty="0">
                <a:latin typeface="Times New Roman"/>
                <a:cs typeface="Times New Roman"/>
              </a:rPr>
              <a:t>PAGING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0811" y="1897760"/>
            <a:ext cx="7880984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We </a:t>
            </a:r>
            <a:r>
              <a:rPr sz="2400" b="1" spc="95" dirty="0">
                <a:latin typeface="Times New Roman"/>
                <a:cs typeface="Times New Roman"/>
              </a:rPr>
              <a:t>start </a:t>
            </a:r>
            <a:r>
              <a:rPr sz="2400" b="1" spc="140" dirty="0">
                <a:latin typeface="Times New Roman"/>
                <a:cs typeface="Times New Roman"/>
              </a:rPr>
              <a:t>executing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25" dirty="0">
                <a:latin typeface="Times New Roman"/>
                <a:cs typeface="Times New Roman"/>
              </a:rPr>
              <a:t>process </a:t>
            </a:r>
            <a:r>
              <a:rPr sz="2400" b="1" spc="135" dirty="0">
                <a:latin typeface="Times New Roman"/>
                <a:cs typeface="Times New Roman"/>
              </a:rPr>
              <a:t>with </a:t>
            </a:r>
            <a:r>
              <a:rPr sz="2400" b="1" spc="215" dirty="0">
                <a:latin typeface="Times New Roman"/>
                <a:cs typeface="Times New Roman"/>
              </a:rPr>
              <a:t>no </a:t>
            </a:r>
            <a:r>
              <a:rPr sz="2400" b="1" spc="125" dirty="0">
                <a:latin typeface="Times New Roman"/>
                <a:cs typeface="Times New Roman"/>
              </a:rPr>
              <a:t>pages </a:t>
            </a:r>
            <a:r>
              <a:rPr sz="2400" b="1" spc="160" dirty="0">
                <a:latin typeface="Times New Roman"/>
                <a:cs typeface="Times New Roman"/>
              </a:rPr>
              <a:t>in </a:t>
            </a:r>
            <a:r>
              <a:rPr sz="2400" b="1" spc="185" dirty="0">
                <a:latin typeface="Times New Roman"/>
                <a:cs typeface="Times New Roman"/>
              </a:rPr>
              <a:t>the  </a:t>
            </a:r>
            <a:r>
              <a:rPr sz="2400" b="1" spc="114" dirty="0">
                <a:latin typeface="Times New Roman"/>
                <a:cs typeface="Times New Roman"/>
              </a:rPr>
              <a:t>memory. </a:t>
            </a:r>
            <a:r>
              <a:rPr sz="2400" b="1" spc="140" dirty="0">
                <a:latin typeface="Times New Roman"/>
                <a:cs typeface="Times New Roman"/>
              </a:rPr>
              <a:t>When </a:t>
            </a:r>
            <a:r>
              <a:rPr sz="2400" b="1" spc="185" dirty="0">
                <a:latin typeface="Times New Roman"/>
                <a:cs typeface="Times New Roman"/>
              </a:rPr>
              <a:t>the  </a:t>
            </a:r>
            <a:r>
              <a:rPr sz="2400" b="1" spc="114" dirty="0">
                <a:latin typeface="Times New Roman"/>
                <a:cs typeface="Times New Roman"/>
              </a:rPr>
              <a:t>Operating </a:t>
            </a:r>
            <a:r>
              <a:rPr sz="2400" b="1" spc="100" dirty="0">
                <a:latin typeface="Times New Roman"/>
                <a:cs typeface="Times New Roman"/>
              </a:rPr>
              <a:t>System </a:t>
            </a:r>
            <a:r>
              <a:rPr sz="2400" b="1" spc="170" dirty="0">
                <a:latin typeface="Times New Roman"/>
                <a:cs typeface="Times New Roman"/>
              </a:rPr>
              <a:t>sets </a:t>
            </a:r>
            <a:r>
              <a:rPr sz="2400" b="1" spc="185" dirty="0">
                <a:latin typeface="Times New Roman"/>
                <a:cs typeface="Times New Roman"/>
              </a:rPr>
              <a:t>the  </a:t>
            </a:r>
            <a:r>
              <a:rPr sz="2400" b="1" spc="140" dirty="0">
                <a:latin typeface="Times New Roman"/>
                <a:cs typeface="Times New Roman"/>
              </a:rPr>
              <a:t>instruction </a:t>
            </a:r>
            <a:r>
              <a:rPr sz="2400" b="1" spc="135" dirty="0">
                <a:latin typeface="Times New Roman"/>
                <a:cs typeface="Times New Roman"/>
              </a:rPr>
              <a:t>pointer </a:t>
            </a:r>
            <a:r>
              <a:rPr sz="2400" b="1" spc="165" dirty="0">
                <a:latin typeface="Times New Roman"/>
                <a:cs typeface="Times New Roman"/>
              </a:rPr>
              <a:t>to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00" dirty="0">
                <a:latin typeface="Times New Roman"/>
                <a:cs typeface="Times New Roman"/>
              </a:rPr>
              <a:t>first </a:t>
            </a:r>
            <a:r>
              <a:rPr sz="2400" b="1" spc="140" dirty="0">
                <a:latin typeface="Times New Roman"/>
                <a:cs typeface="Times New Roman"/>
              </a:rPr>
              <a:t>pointer instruction of 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14" dirty="0">
                <a:latin typeface="Times New Roman"/>
                <a:cs typeface="Times New Roman"/>
              </a:rPr>
              <a:t>process, </a:t>
            </a:r>
            <a:r>
              <a:rPr sz="2400" b="1" spc="135" dirty="0">
                <a:latin typeface="Times New Roman"/>
                <a:cs typeface="Times New Roman"/>
              </a:rPr>
              <a:t>which </a:t>
            </a:r>
            <a:r>
              <a:rPr sz="2400" b="1" spc="145" dirty="0">
                <a:latin typeface="Times New Roman"/>
                <a:cs typeface="Times New Roman"/>
              </a:rPr>
              <a:t>is </a:t>
            </a:r>
            <a:r>
              <a:rPr sz="2400" b="1" spc="215" dirty="0">
                <a:latin typeface="Times New Roman"/>
                <a:cs typeface="Times New Roman"/>
              </a:rPr>
              <a:t>on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210" dirty="0">
                <a:latin typeface="Times New Roman"/>
                <a:cs typeface="Times New Roman"/>
              </a:rPr>
              <a:t>non </a:t>
            </a:r>
            <a:r>
              <a:rPr sz="2400" b="1" spc="160" dirty="0">
                <a:latin typeface="Times New Roman"/>
                <a:cs typeface="Times New Roman"/>
              </a:rPr>
              <a:t>memory </a:t>
            </a:r>
            <a:r>
              <a:rPr sz="2400" b="1" spc="140" dirty="0">
                <a:latin typeface="Times New Roman"/>
                <a:cs typeface="Times New Roman"/>
              </a:rPr>
              <a:t>resident</a:t>
            </a:r>
            <a:r>
              <a:rPr sz="2400" b="1" spc="-25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page, 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25" dirty="0">
                <a:latin typeface="Times New Roman"/>
                <a:cs typeface="Times New Roman"/>
              </a:rPr>
              <a:t>process </a:t>
            </a:r>
            <a:r>
              <a:rPr sz="2400" b="1" spc="150" dirty="0">
                <a:latin typeface="Times New Roman"/>
                <a:cs typeface="Times New Roman"/>
              </a:rPr>
              <a:t>immediately </a:t>
            </a:r>
            <a:r>
              <a:rPr sz="2400" b="1" spc="120" dirty="0">
                <a:latin typeface="Times New Roman"/>
                <a:cs typeface="Times New Roman"/>
              </a:rPr>
              <a:t>faults </a:t>
            </a:r>
            <a:r>
              <a:rPr sz="2400" b="1" spc="80" dirty="0">
                <a:latin typeface="Times New Roman"/>
                <a:cs typeface="Times New Roman"/>
              </a:rPr>
              <a:t>for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14" dirty="0">
                <a:latin typeface="Times New Roman"/>
                <a:cs typeface="Times New Roman"/>
              </a:rPr>
              <a:t>process. </a:t>
            </a:r>
            <a:r>
              <a:rPr sz="2400" b="1" spc="40" dirty="0">
                <a:latin typeface="Times New Roman"/>
                <a:cs typeface="Times New Roman"/>
              </a:rPr>
              <a:t>After  </a:t>
            </a:r>
            <a:r>
              <a:rPr sz="2400" b="1" spc="155" dirty="0">
                <a:latin typeface="Times New Roman"/>
                <a:cs typeface="Times New Roman"/>
              </a:rPr>
              <a:t>this </a:t>
            </a:r>
            <a:r>
              <a:rPr sz="2400" b="1" spc="114" dirty="0">
                <a:latin typeface="Times New Roman"/>
                <a:cs typeface="Times New Roman"/>
              </a:rPr>
              <a:t>page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125" dirty="0">
                <a:latin typeface="Times New Roman"/>
                <a:cs typeface="Times New Roman"/>
              </a:rPr>
              <a:t>brought </a:t>
            </a:r>
            <a:r>
              <a:rPr sz="2400" b="1" spc="165" dirty="0">
                <a:latin typeface="Times New Roman"/>
                <a:cs typeface="Times New Roman"/>
              </a:rPr>
              <a:t>into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14" dirty="0">
                <a:latin typeface="Times New Roman"/>
                <a:cs typeface="Times New Roman"/>
              </a:rPr>
              <a:t>memory,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25" dirty="0">
                <a:latin typeface="Times New Roman"/>
                <a:cs typeface="Times New Roman"/>
              </a:rPr>
              <a:t>process  </a:t>
            </a:r>
            <a:r>
              <a:rPr sz="2400" b="1" spc="165" dirty="0">
                <a:latin typeface="Times New Roman"/>
                <a:cs typeface="Times New Roman"/>
              </a:rPr>
              <a:t>continues to </a:t>
            </a:r>
            <a:r>
              <a:rPr sz="2400" b="1" spc="140" dirty="0">
                <a:latin typeface="Times New Roman"/>
                <a:cs typeface="Times New Roman"/>
              </a:rPr>
              <a:t>execute, </a:t>
            </a:r>
            <a:r>
              <a:rPr sz="2400" b="1" spc="125" dirty="0">
                <a:latin typeface="Times New Roman"/>
                <a:cs typeface="Times New Roman"/>
              </a:rPr>
              <a:t>faulting </a:t>
            </a:r>
            <a:r>
              <a:rPr sz="2400" b="1" spc="120" dirty="0">
                <a:latin typeface="Times New Roman"/>
                <a:cs typeface="Times New Roman"/>
              </a:rPr>
              <a:t>as </a:t>
            </a:r>
            <a:r>
              <a:rPr sz="2400" b="1" spc="125" dirty="0">
                <a:latin typeface="Times New Roman"/>
                <a:cs typeface="Times New Roman"/>
              </a:rPr>
              <a:t>necessary </a:t>
            </a:r>
            <a:r>
              <a:rPr sz="2400" b="1" spc="145" dirty="0">
                <a:latin typeface="Times New Roman"/>
                <a:cs typeface="Times New Roman"/>
              </a:rPr>
              <a:t>until</a:t>
            </a:r>
            <a:r>
              <a:rPr sz="2400" b="1" spc="-195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every  </a:t>
            </a:r>
            <a:r>
              <a:rPr sz="2400" b="1" spc="114" dirty="0">
                <a:latin typeface="Times New Roman"/>
                <a:cs typeface="Times New Roman"/>
              </a:rPr>
              <a:t>page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that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it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90" dirty="0">
                <a:latin typeface="Times New Roman"/>
                <a:cs typeface="Times New Roman"/>
              </a:rPr>
              <a:t>needs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in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00000"/>
              </a:lnSpc>
              <a:spcBef>
                <a:spcPts val="5"/>
              </a:spcBef>
            </a:pPr>
            <a:r>
              <a:rPr sz="2400" b="1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24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point,</a:t>
            </a:r>
            <a:r>
              <a:rPr sz="24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215" dirty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r>
              <a:rPr sz="24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55" dirty="0">
                <a:solidFill>
                  <a:srgbClr val="FF0000"/>
                </a:solidFill>
                <a:latin typeface="Times New Roman"/>
                <a:cs typeface="Times New Roman"/>
              </a:rPr>
              <a:t>execute</a:t>
            </a:r>
            <a:r>
              <a:rPr sz="2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8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75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r>
              <a:rPr sz="2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FF0000"/>
                </a:solidFill>
                <a:latin typeface="Times New Roman"/>
                <a:cs typeface="Times New Roman"/>
              </a:rPr>
              <a:t>faults.</a:t>
            </a:r>
            <a:r>
              <a:rPr sz="2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2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35" dirty="0">
                <a:solidFill>
                  <a:srgbClr val="FF0000"/>
                </a:solidFill>
                <a:latin typeface="Times New Roman"/>
                <a:cs typeface="Times New Roman"/>
              </a:rPr>
              <a:t>is  </a:t>
            </a:r>
            <a:r>
              <a:rPr sz="2400" b="1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Pure </a:t>
            </a:r>
            <a:r>
              <a:rPr sz="2400" b="1" i="1" spc="195" dirty="0">
                <a:solidFill>
                  <a:srgbClr val="FF0000"/>
                </a:solidFill>
                <a:latin typeface="Times New Roman"/>
                <a:cs typeface="Times New Roman"/>
              </a:rPr>
              <a:t>Demand</a:t>
            </a:r>
            <a:r>
              <a:rPr sz="2400" b="1" i="1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05" dirty="0">
                <a:solidFill>
                  <a:srgbClr val="FF0000"/>
                </a:solidFill>
                <a:latin typeface="Times New Roman"/>
                <a:cs typeface="Times New Roman"/>
              </a:rPr>
              <a:t>Paging.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1221</Words>
  <Application>Microsoft Office PowerPoint</Application>
  <PresentationFormat>On-screen Show (4:3)</PresentationFormat>
  <Paragraphs>204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Carlito</vt:lpstr>
      <vt:lpstr>Georgia</vt:lpstr>
      <vt:lpstr>Times New Roman</vt:lpstr>
      <vt:lpstr>Wingdings</vt:lpstr>
      <vt:lpstr>Office Theme</vt:lpstr>
      <vt:lpstr>Paging </vt:lpstr>
      <vt:lpstr>Virtual Memory</vt:lpstr>
      <vt:lpstr>Objectives</vt:lpstr>
      <vt:lpstr>Background</vt:lpstr>
      <vt:lpstr>Demand Paging</vt:lpstr>
      <vt:lpstr>Page Table When Some Pages  Are Not in Main Memory</vt:lpstr>
      <vt:lpstr>Page Fault</vt:lpstr>
      <vt:lpstr>PowerPoint Presentation</vt:lpstr>
      <vt:lpstr>PURE DEMAND PAGING</vt:lpstr>
      <vt:lpstr>HARDWARE SUPPORT</vt:lpstr>
      <vt:lpstr>Performance of Demand Paging</vt:lpstr>
      <vt:lpstr>Demand Paging Example</vt:lpstr>
      <vt:lpstr>What happens if there is no free frame?</vt:lpstr>
      <vt:lpstr>Page Replacement</vt:lpstr>
      <vt:lpstr>STEPS IN PAGE REPLACEMENT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Ashwin R Patani</dc:creator>
  <cp:lastModifiedBy>Mr. Ashwin R Patani</cp:lastModifiedBy>
  <cp:revision>6</cp:revision>
  <dcterms:created xsi:type="dcterms:W3CDTF">2021-04-24T05:33:39Z</dcterms:created>
  <dcterms:modified xsi:type="dcterms:W3CDTF">2021-04-29T04:22:37Z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2021-04-24T00:00:00Z</vt:filetime>
  </property>
</Properties>
</file>