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1" r:id="rId42"/>
    <p:sldId id="302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089152"/>
            <a:ext cx="447040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2748026"/>
            <a:ext cx="5080000" cy="152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397496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41194" y="2675636"/>
            <a:ext cx="5621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35" dirty="0"/>
              <a:t>COMPUTER</a:t>
            </a:r>
            <a:r>
              <a:rPr sz="4000" spc="-250" dirty="0"/>
              <a:t> </a:t>
            </a:r>
            <a:r>
              <a:rPr sz="4000" spc="-575" dirty="0"/>
              <a:t>ARCHITECTURE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2693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5" dirty="0"/>
              <a:t>DESKTOP</a:t>
            </a:r>
            <a:r>
              <a:rPr spc="-185" dirty="0"/>
              <a:t> </a:t>
            </a:r>
            <a:r>
              <a:rPr spc="-470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636265"/>
            <a:ext cx="4464050" cy="2361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075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Examples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ts val="1739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Intel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Core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16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Duo</a:t>
            </a:r>
            <a:endParaRPr sz="1600">
              <a:latin typeface="Carlito"/>
              <a:cs typeface="Carlito"/>
            </a:endParaRPr>
          </a:p>
          <a:p>
            <a:pPr marL="756285" lvl="1" indent="-287020">
              <a:lnSpc>
                <a:spcPts val="182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AMD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Opteron</a:t>
            </a:r>
            <a:endParaRPr sz="16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Arial"/>
              <a:buChar char="–"/>
            </a:pPr>
            <a:endParaRPr sz="1350">
              <a:latin typeface="Carlito"/>
              <a:cs typeface="Carlito"/>
            </a:endParaRPr>
          </a:p>
          <a:p>
            <a:pPr marL="299085" indent="-287020">
              <a:lnSpc>
                <a:spcPts val="207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Applications: everything (general</a:t>
            </a: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purpose)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ts val="18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Office, Internet,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Multi-media,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Video</a:t>
            </a:r>
            <a:r>
              <a:rPr sz="1600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Games…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ts val="2075"/>
              </a:lnSpc>
              <a:spcBef>
                <a:spcPts val="14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Goals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ts val="174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performance,</a:t>
            </a:r>
            <a:r>
              <a:rPr sz="16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price/performance</a:t>
            </a:r>
            <a:endParaRPr sz="1600">
              <a:latin typeface="Carlito"/>
              <a:cs typeface="Carlito"/>
            </a:endParaRPr>
          </a:p>
          <a:p>
            <a:pPr marL="756285" lvl="1" indent="-287020">
              <a:lnSpc>
                <a:spcPts val="183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power </a:t>
            </a:r>
            <a:r>
              <a:rPr sz="16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affects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cost,</a:t>
            </a:r>
            <a:r>
              <a:rPr sz="16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size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3200" y="1365503"/>
            <a:ext cx="1219200" cy="1834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2784" y="2260980"/>
            <a:ext cx="915669" cy="184150"/>
          </a:xfrm>
          <a:custGeom>
            <a:avLst/>
            <a:gdLst/>
            <a:ahLst/>
            <a:cxnLst/>
            <a:rect l="l" t="t" r="r" b="b"/>
            <a:pathLst>
              <a:path w="915670" h="184150">
                <a:moveTo>
                  <a:pt x="839192" y="31309"/>
                </a:moveTo>
                <a:lnTo>
                  <a:pt x="0" y="171196"/>
                </a:lnTo>
                <a:lnTo>
                  <a:pt x="2031" y="183642"/>
                </a:lnTo>
                <a:lnTo>
                  <a:pt x="841271" y="43872"/>
                </a:lnTo>
                <a:lnTo>
                  <a:pt x="839192" y="31309"/>
                </a:lnTo>
                <a:close/>
              </a:path>
              <a:path w="915670" h="184150">
                <a:moveTo>
                  <a:pt x="909654" y="29210"/>
                </a:moveTo>
                <a:lnTo>
                  <a:pt x="851788" y="29210"/>
                </a:lnTo>
                <a:lnTo>
                  <a:pt x="853820" y="41783"/>
                </a:lnTo>
                <a:lnTo>
                  <a:pt x="841271" y="43872"/>
                </a:lnTo>
                <a:lnTo>
                  <a:pt x="846454" y="75184"/>
                </a:lnTo>
                <a:lnTo>
                  <a:pt x="909654" y="29210"/>
                </a:lnTo>
                <a:close/>
              </a:path>
              <a:path w="915670" h="184150">
                <a:moveTo>
                  <a:pt x="851788" y="29210"/>
                </a:moveTo>
                <a:lnTo>
                  <a:pt x="839192" y="31309"/>
                </a:lnTo>
                <a:lnTo>
                  <a:pt x="841271" y="43872"/>
                </a:lnTo>
                <a:lnTo>
                  <a:pt x="853820" y="41783"/>
                </a:lnTo>
                <a:lnTo>
                  <a:pt x="851788" y="29210"/>
                </a:lnTo>
                <a:close/>
              </a:path>
              <a:path w="915670" h="184150">
                <a:moveTo>
                  <a:pt x="834008" y="0"/>
                </a:moveTo>
                <a:lnTo>
                  <a:pt x="839192" y="31309"/>
                </a:lnTo>
                <a:lnTo>
                  <a:pt x="851788" y="29210"/>
                </a:lnTo>
                <a:lnTo>
                  <a:pt x="909654" y="29210"/>
                </a:lnTo>
                <a:lnTo>
                  <a:pt x="915415" y="25019"/>
                </a:lnTo>
                <a:lnTo>
                  <a:pt x="834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580891" y="1082039"/>
            <a:ext cx="2743835" cy="1894205"/>
            <a:chOff x="3580891" y="1082039"/>
            <a:chExt cx="2743835" cy="1894205"/>
          </a:xfrm>
        </p:grpSpPr>
        <p:sp>
          <p:nvSpPr>
            <p:cNvPr id="7" name="object 7"/>
            <p:cNvSpPr/>
            <p:nvPr/>
          </p:nvSpPr>
          <p:spPr>
            <a:xfrm>
              <a:off x="4838699" y="1082039"/>
              <a:ext cx="1066800" cy="16885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80891" y="2709417"/>
              <a:ext cx="2743835" cy="266700"/>
            </a:xfrm>
            <a:custGeom>
              <a:avLst/>
              <a:gdLst/>
              <a:ahLst/>
              <a:cxnLst/>
              <a:rect l="l" t="t" r="r" b="b"/>
              <a:pathLst>
                <a:path w="2743835" h="266700">
                  <a:moveTo>
                    <a:pt x="2667234" y="234906"/>
                  </a:moveTo>
                  <a:lnTo>
                    <a:pt x="2664587" y="266573"/>
                  </a:lnTo>
                  <a:lnTo>
                    <a:pt x="2741165" y="235966"/>
                  </a:lnTo>
                  <a:lnTo>
                    <a:pt x="2679954" y="235966"/>
                  </a:lnTo>
                  <a:lnTo>
                    <a:pt x="2667234" y="234906"/>
                  </a:lnTo>
                  <a:close/>
                </a:path>
                <a:path w="2743835" h="266700">
                  <a:moveTo>
                    <a:pt x="2668285" y="222335"/>
                  </a:moveTo>
                  <a:lnTo>
                    <a:pt x="2667234" y="234906"/>
                  </a:lnTo>
                  <a:lnTo>
                    <a:pt x="2679954" y="235966"/>
                  </a:lnTo>
                  <a:lnTo>
                    <a:pt x="2680970" y="223393"/>
                  </a:lnTo>
                  <a:lnTo>
                    <a:pt x="2668285" y="222335"/>
                  </a:lnTo>
                  <a:close/>
                </a:path>
                <a:path w="2743835" h="266700">
                  <a:moveTo>
                    <a:pt x="2670937" y="190627"/>
                  </a:moveTo>
                  <a:lnTo>
                    <a:pt x="2668285" y="222335"/>
                  </a:lnTo>
                  <a:lnTo>
                    <a:pt x="2680970" y="223393"/>
                  </a:lnTo>
                  <a:lnTo>
                    <a:pt x="2679954" y="235966"/>
                  </a:lnTo>
                  <a:lnTo>
                    <a:pt x="2741165" y="235966"/>
                  </a:lnTo>
                  <a:lnTo>
                    <a:pt x="2743708" y="234950"/>
                  </a:lnTo>
                  <a:lnTo>
                    <a:pt x="2670937" y="190627"/>
                  </a:lnTo>
                  <a:close/>
                </a:path>
                <a:path w="2743835" h="266700">
                  <a:moveTo>
                    <a:pt x="1016" y="0"/>
                  </a:moveTo>
                  <a:lnTo>
                    <a:pt x="0" y="12700"/>
                  </a:lnTo>
                  <a:lnTo>
                    <a:pt x="2667234" y="234906"/>
                  </a:lnTo>
                  <a:lnTo>
                    <a:pt x="2668285" y="222335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1259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30" dirty="0"/>
              <a:t>SERVERS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3831"/>
            <a:ext cx="6965950" cy="3325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25"/>
              </a:lnSpc>
              <a:spcBef>
                <a:spcPts val="105"/>
              </a:spcBef>
            </a:pPr>
            <a:r>
              <a:rPr sz="2600" spc="5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50" dirty="0">
                <a:solidFill>
                  <a:srgbClr val="FFFFFF"/>
                </a:solidFill>
                <a:latin typeface="Carlito"/>
                <a:cs typeface="Carlito"/>
              </a:rPr>
              <a:t>Examples</a:t>
            </a:r>
            <a:endParaRPr sz="2600">
              <a:latin typeface="Carlito"/>
              <a:cs typeface="Carlito"/>
            </a:endParaRPr>
          </a:p>
          <a:p>
            <a:pPr marL="469900">
              <a:lnSpc>
                <a:spcPts val="1850"/>
              </a:lnSpc>
            </a:pPr>
            <a:r>
              <a:rPr sz="2200" spc="17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170" dirty="0">
                <a:solidFill>
                  <a:srgbClr val="FFFFFF"/>
                </a:solidFill>
                <a:latin typeface="Carlito"/>
                <a:cs typeface="Carlito"/>
              </a:rPr>
              <a:t>IBM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Power</a:t>
            </a:r>
            <a:endParaRPr sz="2200">
              <a:latin typeface="Carlito"/>
              <a:cs typeface="Carlito"/>
            </a:endParaRPr>
          </a:p>
          <a:p>
            <a:pPr marL="469900">
              <a:lnSpc>
                <a:spcPts val="1850"/>
              </a:lnSpc>
            </a:pPr>
            <a:r>
              <a:rPr sz="2200" spc="40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Sun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Niagara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(T1)</a:t>
            </a:r>
            <a:endParaRPr sz="2200">
              <a:latin typeface="Carlito"/>
              <a:cs typeface="Carlito"/>
            </a:endParaRPr>
          </a:p>
          <a:p>
            <a:pPr marL="469900">
              <a:lnSpc>
                <a:spcPts val="2245"/>
              </a:lnSpc>
            </a:pPr>
            <a:r>
              <a:rPr sz="2200" spc="10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105" dirty="0">
                <a:solidFill>
                  <a:srgbClr val="FFFFFF"/>
                </a:solidFill>
                <a:latin typeface="Carlito"/>
                <a:cs typeface="Carlito"/>
              </a:rPr>
              <a:t>Intel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Xeon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ts val="2725"/>
              </a:lnSpc>
              <a:spcBef>
                <a:spcPts val="910"/>
              </a:spcBef>
            </a:pP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35" dirty="0">
                <a:solidFill>
                  <a:srgbClr val="FFFFFF"/>
                </a:solidFill>
                <a:latin typeface="Carlito"/>
                <a:cs typeface="Carlito"/>
              </a:rPr>
              <a:t>Applications</a:t>
            </a:r>
            <a:endParaRPr sz="2600">
              <a:latin typeface="Carlito"/>
              <a:cs typeface="Carlito"/>
            </a:endParaRPr>
          </a:p>
          <a:p>
            <a:pPr marL="469900">
              <a:lnSpc>
                <a:spcPts val="1850"/>
              </a:lnSpc>
            </a:pPr>
            <a:r>
              <a:rPr sz="2200" spc="3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30" dirty="0">
                <a:solidFill>
                  <a:srgbClr val="FFFFFF"/>
                </a:solidFill>
                <a:latin typeface="Carlito"/>
                <a:cs typeface="Carlito"/>
              </a:rPr>
              <a:t>infrastructure: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file </a:t>
            </a:r>
            <a:r>
              <a:rPr sz="2200" spc="-30" dirty="0">
                <a:solidFill>
                  <a:srgbClr val="FFFFFF"/>
                </a:solidFill>
                <a:latin typeface="Carlito"/>
                <a:cs typeface="Carlito"/>
              </a:rPr>
              <a:t>server,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email </a:t>
            </a:r>
            <a:r>
              <a:rPr sz="2200" spc="-35" dirty="0">
                <a:solidFill>
                  <a:srgbClr val="FFFFFF"/>
                </a:solidFill>
                <a:latin typeface="Carlito"/>
                <a:cs typeface="Carlito"/>
              </a:rPr>
              <a:t>server,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 …</a:t>
            </a:r>
            <a:endParaRPr sz="2200">
              <a:latin typeface="Carlito"/>
              <a:cs typeface="Carlito"/>
            </a:endParaRPr>
          </a:p>
          <a:p>
            <a:pPr marL="469900">
              <a:lnSpc>
                <a:spcPts val="2245"/>
              </a:lnSpc>
            </a:pPr>
            <a:r>
              <a:rPr sz="2200" spc="40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business: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web, e-commerce,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databases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ts val="2725"/>
              </a:lnSpc>
              <a:spcBef>
                <a:spcPts val="905"/>
              </a:spcBef>
            </a:pPr>
            <a:r>
              <a:rPr sz="2600" spc="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80" dirty="0">
                <a:solidFill>
                  <a:srgbClr val="FFFFFF"/>
                </a:solidFill>
                <a:latin typeface="Carlito"/>
                <a:cs typeface="Carlito"/>
              </a:rPr>
              <a:t>Goals</a:t>
            </a:r>
            <a:endParaRPr sz="2600">
              <a:latin typeface="Carlito"/>
              <a:cs typeface="Carlito"/>
            </a:endParaRPr>
          </a:p>
          <a:p>
            <a:pPr marL="469900">
              <a:lnSpc>
                <a:spcPts val="1850"/>
              </a:lnSpc>
            </a:pPr>
            <a:r>
              <a:rPr sz="2200" spc="40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Throughput (transactions/second)</a:t>
            </a:r>
            <a:endParaRPr sz="2200">
              <a:latin typeface="Carlito"/>
              <a:cs typeface="Carlito"/>
            </a:endParaRPr>
          </a:p>
          <a:p>
            <a:pPr marL="469900">
              <a:lnSpc>
                <a:spcPts val="1850"/>
              </a:lnSpc>
            </a:pP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45" dirty="0">
                <a:solidFill>
                  <a:srgbClr val="FFFFFF"/>
                </a:solidFill>
                <a:latin typeface="Carlito"/>
                <a:cs typeface="Carlito"/>
              </a:rPr>
              <a:t>Availability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(reliability, dependability,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fault tolerance</a:t>
            </a:r>
            <a:r>
              <a:rPr sz="2200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270" dirty="0">
                <a:solidFill>
                  <a:srgbClr val="FFFFFF"/>
                </a:solidFill>
                <a:latin typeface="Carlito"/>
                <a:cs typeface="Carlito"/>
              </a:rPr>
              <a:t>…)</a:t>
            </a:r>
            <a:endParaRPr sz="2200">
              <a:latin typeface="Carlito"/>
              <a:cs typeface="Carlito"/>
            </a:endParaRPr>
          </a:p>
          <a:p>
            <a:pPr marL="469900">
              <a:lnSpc>
                <a:spcPts val="2245"/>
              </a:lnSpc>
            </a:pPr>
            <a:r>
              <a:rPr sz="2200" spc="40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Cost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not a major issue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1683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5" dirty="0"/>
              <a:t>EMBEDDED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883153"/>
            <a:ext cx="7051675" cy="211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075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Examples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ts val="1714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Xscale,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ARM, MIPS,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x86,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…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(many</a:t>
            </a:r>
            <a:r>
              <a:rPr sz="16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varieties)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ts val="195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Applications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ts val="1739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cell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phones,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mp3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players,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game consoles, consumer electronics</a:t>
            </a:r>
            <a:r>
              <a:rPr sz="1600" spc="1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rlito"/>
                <a:cs typeface="Carlito"/>
              </a:rPr>
              <a:t>(refrigerator,</a:t>
            </a:r>
            <a:endParaRPr sz="1600">
              <a:latin typeface="Carlito"/>
              <a:cs typeface="Carlito"/>
            </a:endParaRPr>
          </a:p>
          <a:p>
            <a:pPr marL="756285">
              <a:lnSpc>
                <a:spcPts val="1710"/>
              </a:lnSpc>
            </a:pP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microwave),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automobiles, …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(many</a:t>
            </a:r>
            <a:r>
              <a:rPr sz="1600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varieties)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ts val="195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Goals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ts val="1739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Cost,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Power</a:t>
            </a:r>
            <a:endParaRPr sz="1600">
              <a:latin typeface="Carlito"/>
              <a:cs typeface="Carlito"/>
            </a:endParaRPr>
          </a:p>
          <a:p>
            <a:pPr marL="756285" lvl="1" indent="-287020">
              <a:lnSpc>
                <a:spcPts val="173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i="1" spc="-5" dirty="0">
                <a:solidFill>
                  <a:srgbClr val="FFFFFF"/>
                </a:solidFill>
                <a:latin typeface="Carlito"/>
                <a:cs typeface="Carlito"/>
              </a:rPr>
              <a:t>Sufficient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performance,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real-time</a:t>
            </a:r>
            <a:r>
              <a:rPr sz="16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performance</a:t>
            </a:r>
            <a:endParaRPr sz="1600">
              <a:latin typeface="Carlito"/>
              <a:cs typeface="Carlito"/>
            </a:endParaRPr>
          </a:p>
          <a:p>
            <a:pPr marL="756285" lvl="1" indent="-287020">
              <a:lnSpc>
                <a:spcPts val="182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Size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(CPU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size,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memory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footprint,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chip</a:t>
            </a:r>
            <a:r>
              <a:rPr sz="16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count…)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/>
              <a:t>OUTLI</a:t>
            </a:r>
            <a:r>
              <a:rPr spc="-330" dirty="0"/>
              <a:t>N</a:t>
            </a:r>
            <a:r>
              <a:rPr spc="-50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924302"/>
            <a:ext cx="5227955" cy="202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05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Introduction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Classes of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Computers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r>
              <a:rPr sz="18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Architecture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3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ACACAC"/>
                </a:solidFill>
                <a:latin typeface="Carlito"/>
                <a:cs typeface="Carlito"/>
              </a:rPr>
              <a:t>Technology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-5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Cost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Dependability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Measuring,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Reporting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Summarizing</a:t>
            </a:r>
            <a:r>
              <a:rPr sz="1800" spc="6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Performance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205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Quantitative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Principles of Computer</a:t>
            </a:r>
            <a:r>
              <a:rPr sz="1800" spc="4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Design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4451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84" dirty="0"/>
              <a:t>TASK </a:t>
            </a:r>
            <a:r>
              <a:rPr spc="-390" dirty="0"/>
              <a:t>OF </a:t>
            </a:r>
            <a:r>
              <a:rPr spc="-375" dirty="0"/>
              <a:t>COMPUTER</a:t>
            </a:r>
            <a:r>
              <a:rPr spc="-280" dirty="0"/>
              <a:t> </a:t>
            </a:r>
            <a:r>
              <a:rPr spc="-409" dirty="0"/>
              <a:t>DESIGNER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385822"/>
            <a:ext cx="7613650" cy="313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17272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“Determine what attributes are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important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new machine;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then  design a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machine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maximize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performance while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staying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within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cost,  </a:t>
            </a:r>
            <a:r>
              <a:rPr sz="2000" b="1" spc="-30" dirty="0">
                <a:solidFill>
                  <a:srgbClr val="FFFFFF"/>
                </a:solidFill>
                <a:latin typeface="Carlito"/>
                <a:cs typeface="Carlito"/>
              </a:rPr>
              <a:t>power,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availability</a:t>
            </a:r>
            <a:r>
              <a:rPr sz="20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rlito"/>
                <a:cs typeface="Carlito"/>
              </a:rPr>
              <a:t>constraints.”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Aspects of this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task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102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Instruction set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design</a:t>
            </a:r>
            <a:endParaRPr sz="1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Functional</a:t>
            </a: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organization</a:t>
            </a:r>
            <a:endParaRPr sz="1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Logic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design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implementation</a:t>
            </a:r>
            <a:endParaRPr sz="1600">
              <a:latin typeface="Carlito"/>
              <a:cs typeface="Carlito"/>
            </a:endParaRPr>
          </a:p>
          <a:p>
            <a:pPr marL="75628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(IC design, packaging, </a:t>
            </a:r>
            <a:r>
              <a:rPr sz="1600" spc="-35" dirty="0">
                <a:solidFill>
                  <a:srgbClr val="FFFFFF"/>
                </a:solidFill>
                <a:latin typeface="Carlito"/>
                <a:cs typeface="Carlito"/>
              </a:rPr>
              <a:t>power,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cooling...)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514858"/>
            <a:ext cx="5392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0" dirty="0"/>
              <a:t>WHAT </a:t>
            </a:r>
            <a:r>
              <a:rPr spc="-355" dirty="0"/>
              <a:t>IS </a:t>
            </a:r>
            <a:r>
              <a:rPr spc="-375" dirty="0"/>
              <a:t>COMPUTER</a:t>
            </a:r>
            <a:r>
              <a:rPr spc="-160" dirty="0"/>
              <a:t> </a:t>
            </a:r>
            <a:r>
              <a:rPr spc="-395" dirty="0"/>
              <a:t>ARCHITECTURE?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940" y="1321053"/>
            <a:ext cx="8189595" cy="4900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915" marR="788670">
              <a:lnSpc>
                <a:spcPct val="100000"/>
              </a:lnSpc>
              <a:spcBef>
                <a:spcPts val="105"/>
              </a:spcBef>
              <a:tabLst>
                <a:tab pos="3865245" algn="l"/>
              </a:tabLst>
            </a:pPr>
            <a:r>
              <a:rPr sz="2000" b="1" dirty="0">
                <a:solidFill>
                  <a:srgbClr val="3333FF"/>
                </a:solidFill>
                <a:latin typeface="Arial"/>
                <a:cs typeface="Arial"/>
              </a:rPr>
              <a:t>Computer</a:t>
            </a:r>
            <a:r>
              <a:rPr sz="2000" b="1" spc="-8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FF"/>
                </a:solidFill>
                <a:latin typeface="Arial"/>
                <a:cs typeface="Arial"/>
              </a:rPr>
              <a:t>Architecture</a:t>
            </a:r>
            <a:r>
              <a:rPr sz="2000" b="1" spc="-40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FF"/>
                </a:solidFill>
                <a:latin typeface="Arial"/>
                <a:cs typeface="Arial"/>
              </a:rPr>
              <a:t>covers	</a:t>
            </a:r>
            <a:r>
              <a:rPr sz="2000" b="1" dirty="0">
                <a:solidFill>
                  <a:srgbClr val="3333FF"/>
                </a:solidFill>
                <a:latin typeface="Arial"/>
                <a:cs typeface="Arial"/>
              </a:rPr>
              <a:t>all three aspects of</a:t>
            </a:r>
            <a:r>
              <a:rPr sz="2000" b="1" spc="-125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FF"/>
                </a:solidFill>
                <a:latin typeface="Arial"/>
                <a:cs typeface="Arial"/>
              </a:rPr>
              <a:t>computer  design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Instruction Set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Architecture</a:t>
            </a:r>
            <a:endParaRPr sz="2400">
              <a:latin typeface="Carlito"/>
              <a:cs typeface="Carlito"/>
            </a:endParaRPr>
          </a:p>
          <a:p>
            <a:pPr marL="756285" marR="135890" lvl="1" indent="-287020">
              <a:lnSpc>
                <a:spcPts val="2380"/>
              </a:lnSpc>
              <a:spcBef>
                <a:spcPts val="104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visible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the assembly language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programmer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compiler writer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(registers,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types, instruction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set,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instruction 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formats,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addressing</a:t>
            </a:r>
            <a:r>
              <a:rPr sz="22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modes)</a:t>
            </a:r>
            <a:endParaRPr sz="22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Organization</a:t>
            </a:r>
            <a:endParaRPr sz="2400">
              <a:latin typeface="Carlito"/>
              <a:cs typeface="Carlito"/>
            </a:endParaRPr>
          </a:p>
          <a:p>
            <a:pPr marL="756285" marR="5080" lvl="1" indent="-287020">
              <a:lnSpc>
                <a:spcPts val="2160"/>
              </a:lnSpc>
              <a:spcBef>
                <a:spcPts val="105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high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level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aspects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computer’s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design such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as the memory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system,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 bus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structure,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internal CPU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(data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path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+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control)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design</a:t>
            </a:r>
            <a:endParaRPr sz="20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Hardware</a:t>
            </a:r>
            <a:endParaRPr sz="2400">
              <a:latin typeface="Carlito"/>
              <a:cs typeface="Carlito"/>
            </a:endParaRPr>
          </a:p>
          <a:p>
            <a:pPr marL="756285" marR="120650" lvl="1" indent="-287020">
              <a:lnSpc>
                <a:spcPts val="2160"/>
              </a:lnSpc>
              <a:spcBef>
                <a:spcPts val="106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detailed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logic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design,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interconnection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packing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technology,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external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connections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11582"/>
            <a:ext cx="5113020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spc="-345" dirty="0"/>
              <a:t>INSTRUCTION </a:t>
            </a:r>
            <a:r>
              <a:rPr sz="2900" spc="-505" dirty="0"/>
              <a:t>SET </a:t>
            </a:r>
            <a:r>
              <a:rPr sz="2900" spc="-390" dirty="0"/>
              <a:t>ARCHITECTURE:  </a:t>
            </a:r>
            <a:r>
              <a:rPr sz="2900" spc="-365" dirty="0"/>
              <a:t>CRITICAL</a:t>
            </a:r>
            <a:r>
              <a:rPr sz="2900" spc="-175" dirty="0"/>
              <a:t> </a:t>
            </a:r>
            <a:r>
              <a:rPr sz="2900" spc="-420" dirty="0"/>
              <a:t>INTERFACE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78739" y="4651375"/>
            <a:ext cx="7769861" cy="1984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800" spc="35" dirty="0">
                <a:solidFill>
                  <a:srgbClr val="FFFFFF"/>
                </a:solidFill>
                <a:latin typeface="Carlito"/>
                <a:cs typeface="Carlito"/>
              </a:rPr>
              <a:t>Properties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a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good</a:t>
            </a:r>
            <a:r>
              <a:rPr sz="28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abstraction</a:t>
            </a:r>
            <a:endParaRPr sz="2800" dirty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135"/>
              </a:spcBef>
            </a:pPr>
            <a:r>
              <a:rPr sz="2400" spc="8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400" spc="85" dirty="0">
                <a:solidFill>
                  <a:srgbClr val="FFFFFF"/>
                </a:solidFill>
                <a:latin typeface="Carlito"/>
                <a:cs typeface="Carlito"/>
              </a:rPr>
              <a:t>Lasts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through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many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generations</a:t>
            </a:r>
            <a:r>
              <a:rPr sz="24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(portability)</a:t>
            </a:r>
            <a:endParaRPr sz="2400" dirty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145"/>
              </a:spcBef>
            </a:pPr>
            <a:r>
              <a:rPr sz="2400" spc="11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400" spc="110" dirty="0">
                <a:solidFill>
                  <a:srgbClr val="FFFFFF"/>
                </a:solidFill>
                <a:latin typeface="Carlito"/>
                <a:cs typeface="Carlito"/>
              </a:rPr>
              <a:t>Used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many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different 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ways</a:t>
            </a:r>
            <a:r>
              <a:rPr sz="24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(generality)</a:t>
            </a:r>
            <a:endParaRPr sz="2400" dirty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130"/>
              </a:spcBef>
              <a:tabLst>
                <a:tab pos="3390265" algn="l"/>
              </a:tabLst>
            </a:pP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400" spc="55" dirty="0">
                <a:solidFill>
                  <a:srgbClr val="FFFFFF"/>
                </a:solidFill>
                <a:latin typeface="Carlito"/>
                <a:cs typeface="Carlito"/>
              </a:rPr>
              <a:t>Provides</a:t>
            </a:r>
            <a:r>
              <a:rPr sz="2400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C573D2"/>
                </a:solidFill>
                <a:latin typeface="Carlito"/>
                <a:cs typeface="Carlito"/>
              </a:rPr>
              <a:t>convenient	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functionality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higher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levels</a:t>
            </a:r>
            <a:endParaRPr sz="2400" dirty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135"/>
              </a:spcBef>
            </a:pP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400" spc="60" dirty="0">
                <a:solidFill>
                  <a:srgbClr val="FFFFFF"/>
                </a:solidFill>
                <a:latin typeface="Carlito"/>
                <a:cs typeface="Carlito"/>
              </a:rPr>
              <a:t>Permits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2400" spc="-10" dirty="0">
                <a:solidFill>
                  <a:srgbClr val="C573D2"/>
                </a:solidFill>
                <a:latin typeface="Carlito"/>
                <a:cs typeface="Carlito"/>
              </a:rPr>
              <a:t>efficient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implementation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lower</a:t>
            </a:r>
            <a:r>
              <a:rPr sz="24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Carlito"/>
                <a:cs typeface="Carlito"/>
              </a:rPr>
              <a:t>levels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95400" y="1257300"/>
            <a:ext cx="6705600" cy="3246120"/>
            <a:chOff x="1295400" y="1257300"/>
            <a:chExt cx="6705600" cy="3246120"/>
          </a:xfrm>
        </p:grpSpPr>
        <p:sp>
          <p:nvSpPr>
            <p:cNvPr id="5" name="object 5"/>
            <p:cNvSpPr/>
            <p:nvPr/>
          </p:nvSpPr>
          <p:spPr>
            <a:xfrm>
              <a:off x="1301495" y="2634996"/>
              <a:ext cx="6693408" cy="4450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1495" y="2634996"/>
              <a:ext cx="6693534" cy="445134"/>
            </a:xfrm>
            <a:custGeom>
              <a:avLst/>
              <a:gdLst/>
              <a:ahLst/>
              <a:cxnLst/>
              <a:rect l="l" t="t" r="r" b="b"/>
              <a:pathLst>
                <a:path w="6693534" h="445135">
                  <a:moveTo>
                    <a:pt x="0" y="445008"/>
                  </a:moveTo>
                  <a:lnTo>
                    <a:pt x="6693408" y="445008"/>
                  </a:lnTo>
                  <a:lnTo>
                    <a:pt x="6693408" y="0"/>
                  </a:lnTo>
                  <a:lnTo>
                    <a:pt x="0" y="0"/>
                  </a:lnTo>
                  <a:lnTo>
                    <a:pt x="0" y="4450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5200" y="1263395"/>
              <a:ext cx="2514600" cy="1518285"/>
            </a:xfrm>
            <a:custGeom>
              <a:avLst/>
              <a:gdLst/>
              <a:ahLst/>
              <a:cxnLst/>
              <a:rect l="l" t="t" r="r" b="b"/>
              <a:pathLst>
                <a:path w="2514600" h="1518285">
                  <a:moveTo>
                    <a:pt x="234696" y="146303"/>
                  </a:moveTo>
                  <a:lnTo>
                    <a:pt x="241282" y="107420"/>
                  </a:lnTo>
                  <a:lnTo>
                    <a:pt x="259870" y="72474"/>
                  </a:lnTo>
                  <a:lnTo>
                    <a:pt x="288702" y="42862"/>
                  </a:lnTo>
                  <a:lnTo>
                    <a:pt x="326023" y="19981"/>
                  </a:lnTo>
                  <a:lnTo>
                    <a:pt x="370074" y="5228"/>
                  </a:lnTo>
                  <a:lnTo>
                    <a:pt x="419100" y="0"/>
                  </a:lnTo>
                  <a:lnTo>
                    <a:pt x="468125" y="5228"/>
                  </a:lnTo>
                  <a:lnTo>
                    <a:pt x="512176" y="19981"/>
                  </a:lnTo>
                  <a:lnTo>
                    <a:pt x="549497" y="42862"/>
                  </a:lnTo>
                  <a:lnTo>
                    <a:pt x="578329" y="72474"/>
                  </a:lnTo>
                  <a:lnTo>
                    <a:pt x="596917" y="107420"/>
                  </a:lnTo>
                  <a:lnTo>
                    <a:pt x="603503" y="146303"/>
                  </a:lnTo>
                  <a:lnTo>
                    <a:pt x="596917" y="185187"/>
                  </a:lnTo>
                  <a:lnTo>
                    <a:pt x="578329" y="220133"/>
                  </a:lnTo>
                  <a:lnTo>
                    <a:pt x="549497" y="249745"/>
                  </a:lnTo>
                  <a:lnTo>
                    <a:pt x="512176" y="272626"/>
                  </a:lnTo>
                  <a:lnTo>
                    <a:pt x="468125" y="287379"/>
                  </a:lnTo>
                  <a:lnTo>
                    <a:pt x="419100" y="292607"/>
                  </a:lnTo>
                  <a:lnTo>
                    <a:pt x="370074" y="287379"/>
                  </a:lnTo>
                  <a:lnTo>
                    <a:pt x="326023" y="272626"/>
                  </a:lnTo>
                  <a:lnTo>
                    <a:pt x="288702" y="249745"/>
                  </a:lnTo>
                  <a:lnTo>
                    <a:pt x="259870" y="220133"/>
                  </a:lnTo>
                  <a:lnTo>
                    <a:pt x="241282" y="185187"/>
                  </a:lnTo>
                  <a:lnTo>
                    <a:pt x="234696" y="146303"/>
                  </a:lnTo>
                  <a:close/>
                </a:path>
                <a:path w="2514600" h="1518285">
                  <a:moveTo>
                    <a:pt x="457200" y="298703"/>
                  </a:moveTo>
                  <a:lnTo>
                    <a:pt x="381000" y="908303"/>
                  </a:lnTo>
                </a:path>
                <a:path w="2514600" h="1518285">
                  <a:moveTo>
                    <a:pt x="381000" y="908303"/>
                  </a:moveTo>
                  <a:lnTo>
                    <a:pt x="609600" y="908303"/>
                  </a:lnTo>
                </a:path>
                <a:path w="2514600" h="1518285">
                  <a:moveTo>
                    <a:pt x="609600" y="908303"/>
                  </a:moveTo>
                  <a:lnTo>
                    <a:pt x="609600" y="1213103"/>
                  </a:lnTo>
                </a:path>
                <a:path w="2514600" h="1518285">
                  <a:moveTo>
                    <a:pt x="609600" y="1213103"/>
                  </a:moveTo>
                  <a:lnTo>
                    <a:pt x="685800" y="1213103"/>
                  </a:lnTo>
                </a:path>
                <a:path w="2514600" h="1518285">
                  <a:moveTo>
                    <a:pt x="381000" y="908303"/>
                  </a:moveTo>
                  <a:lnTo>
                    <a:pt x="228600" y="1289303"/>
                  </a:lnTo>
                </a:path>
                <a:path w="2514600" h="1518285">
                  <a:moveTo>
                    <a:pt x="228600" y="1289303"/>
                  </a:moveTo>
                  <a:lnTo>
                    <a:pt x="0" y="1441703"/>
                  </a:lnTo>
                </a:path>
                <a:path w="2514600" h="1518285">
                  <a:moveTo>
                    <a:pt x="457200" y="527303"/>
                  </a:moveTo>
                  <a:lnTo>
                    <a:pt x="685800" y="679703"/>
                  </a:lnTo>
                </a:path>
                <a:path w="2514600" h="1518285">
                  <a:moveTo>
                    <a:pt x="685800" y="679703"/>
                  </a:moveTo>
                  <a:lnTo>
                    <a:pt x="838200" y="527303"/>
                  </a:lnTo>
                </a:path>
                <a:path w="2514600" h="1518285">
                  <a:moveTo>
                    <a:pt x="381000" y="451103"/>
                  </a:moveTo>
                  <a:lnTo>
                    <a:pt x="609600" y="451103"/>
                  </a:lnTo>
                </a:path>
                <a:path w="2514600" h="1518285">
                  <a:moveTo>
                    <a:pt x="609600" y="451103"/>
                  </a:moveTo>
                  <a:lnTo>
                    <a:pt x="762000" y="298703"/>
                  </a:lnTo>
                </a:path>
                <a:path w="2514600" h="1518285">
                  <a:moveTo>
                    <a:pt x="1606296" y="222503"/>
                  </a:moveTo>
                  <a:lnTo>
                    <a:pt x="1612882" y="183620"/>
                  </a:lnTo>
                  <a:lnTo>
                    <a:pt x="1631470" y="148674"/>
                  </a:lnTo>
                  <a:lnTo>
                    <a:pt x="1660302" y="119062"/>
                  </a:lnTo>
                  <a:lnTo>
                    <a:pt x="1697623" y="96181"/>
                  </a:lnTo>
                  <a:lnTo>
                    <a:pt x="1741674" y="81428"/>
                  </a:lnTo>
                  <a:lnTo>
                    <a:pt x="1790700" y="76200"/>
                  </a:lnTo>
                  <a:lnTo>
                    <a:pt x="1839725" y="81428"/>
                  </a:lnTo>
                  <a:lnTo>
                    <a:pt x="1883776" y="96181"/>
                  </a:lnTo>
                  <a:lnTo>
                    <a:pt x="1921097" y="119062"/>
                  </a:lnTo>
                  <a:lnTo>
                    <a:pt x="1949929" y="148674"/>
                  </a:lnTo>
                  <a:lnTo>
                    <a:pt x="1968517" y="183620"/>
                  </a:lnTo>
                  <a:lnTo>
                    <a:pt x="1975103" y="222503"/>
                  </a:lnTo>
                  <a:lnTo>
                    <a:pt x="1968517" y="261387"/>
                  </a:lnTo>
                  <a:lnTo>
                    <a:pt x="1949929" y="296333"/>
                  </a:lnTo>
                  <a:lnTo>
                    <a:pt x="1921097" y="325945"/>
                  </a:lnTo>
                  <a:lnTo>
                    <a:pt x="1883776" y="348826"/>
                  </a:lnTo>
                  <a:lnTo>
                    <a:pt x="1839725" y="363579"/>
                  </a:lnTo>
                  <a:lnTo>
                    <a:pt x="1790700" y="368807"/>
                  </a:lnTo>
                  <a:lnTo>
                    <a:pt x="1741674" y="363579"/>
                  </a:lnTo>
                  <a:lnTo>
                    <a:pt x="1697623" y="348826"/>
                  </a:lnTo>
                  <a:lnTo>
                    <a:pt x="1660302" y="325945"/>
                  </a:lnTo>
                  <a:lnTo>
                    <a:pt x="1631470" y="296333"/>
                  </a:lnTo>
                  <a:lnTo>
                    <a:pt x="1612882" y="261387"/>
                  </a:lnTo>
                  <a:lnTo>
                    <a:pt x="1606296" y="222503"/>
                  </a:lnTo>
                  <a:close/>
                </a:path>
                <a:path w="2514600" h="1518285">
                  <a:moveTo>
                    <a:pt x="1828800" y="374903"/>
                  </a:moveTo>
                  <a:lnTo>
                    <a:pt x="1905000" y="1060703"/>
                  </a:lnTo>
                </a:path>
                <a:path w="2514600" h="1518285">
                  <a:moveTo>
                    <a:pt x="1905000" y="984503"/>
                  </a:moveTo>
                  <a:lnTo>
                    <a:pt x="1600200" y="1213103"/>
                  </a:lnTo>
                </a:path>
                <a:path w="2514600" h="1518285">
                  <a:moveTo>
                    <a:pt x="1600200" y="1213103"/>
                  </a:moveTo>
                  <a:lnTo>
                    <a:pt x="1752600" y="1517903"/>
                  </a:lnTo>
                </a:path>
                <a:path w="2514600" h="1518285">
                  <a:moveTo>
                    <a:pt x="1905000" y="984503"/>
                  </a:moveTo>
                  <a:lnTo>
                    <a:pt x="2209800" y="1213103"/>
                  </a:lnTo>
                </a:path>
                <a:path w="2514600" h="1518285">
                  <a:moveTo>
                    <a:pt x="2209800" y="1213103"/>
                  </a:moveTo>
                  <a:lnTo>
                    <a:pt x="2438400" y="1060703"/>
                  </a:lnTo>
                </a:path>
                <a:path w="2514600" h="1518285">
                  <a:moveTo>
                    <a:pt x="2438400" y="1060703"/>
                  </a:moveTo>
                  <a:lnTo>
                    <a:pt x="2514600" y="1136903"/>
                  </a:lnTo>
                </a:path>
                <a:path w="2514600" h="1518285">
                  <a:moveTo>
                    <a:pt x="1828800" y="603503"/>
                  </a:moveTo>
                  <a:lnTo>
                    <a:pt x="1676400" y="832103"/>
                  </a:lnTo>
                </a:path>
                <a:path w="2514600" h="1518285">
                  <a:moveTo>
                    <a:pt x="1676400" y="832103"/>
                  </a:moveTo>
                  <a:lnTo>
                    <a:pt x="1447800" y="755903"/>
                  </a:lnTo>
                </a:path>
                <a:path w="2514600" h="1518285">
                  <a:moveTo>
                    <a:pt x="1828800" y="527303"/>
                  </a:moveTo>
                  <a:lnTo>
                    <a:pt x="1524000" y="527303"/>
                  </a:lnTo>
                </a:path>
                <a:path w="2514600" h="1518285">
                  <a:moveTo>
                    <a:pt x="1524000" y="527303"/>
                  </a:moveTo>
                  <a:lnTo>
                    <a:pt x="1295400" y="374903"/>
                  </a:lnTo>
                </a:path>
                <a:path w="2514600" h="1518285">
                  <a:moveTo>
                    <a:pt x="1676400" y="298703"/>
                  </a:moveTo>
                  <a:lnTo>
                    <a:pt x="1752600" y="222503"/>
                  </a:lnTo>
                </a:path>
                <a:path w="2514600" h="1518285">
                  <a:moveTo>
                    <a:pt x="533400" y="298703"/>
                  </a:moveTo>
                  <a:lnTo>
                    <a:pt x="381000" y="146303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53561" y="3086861"/>
              <a:ext cx="2362200" cy="1391920"/>
            </a:xfrm>
            <a:custGeom>
              <a:avLst/>
              <a:gdLst/>
              <a:ahLst/>
              <a:cxnLst/>
              <a:rect l="l" t="t" r="r" b="b"/>
              <a:pathLst>
                <a:path w="2362200" h="1391920">
                  <a:moveTo>
                    <a:pt x="864108" y="272034"/>
                  </a:moveTo>
                  <a:lnTo>
                    <a:pt x="883932" y="205283"/>
                  </a:lnTo>
                  <a:lnTo>
                    <a:pt x="938639" y="148792"/>
                  </a:lnTo>
                  <a:lnTo>
                    <a:pt x="976840" y="125743"/>
                  </a:lnTo>
                  <a:lnTo>
                    <a:pt x="1021079" y="106877"/>
                  </a:lnTo>
                  <a:lnTo>
                    <a:pt x="1070465" y="92734"/>
                  </a:lnTo>
                  <a:lnTo>
                    <a:pt x="1124103" y="83852"/>
                  </a:lnTo>
                  <a:lnTo>
                    <a:pt x="1181100" y="80772"/>
                  </a:lnTo>
                  <a:lnTo>
                    <a:pt x="1238096" y="83852"/>
                  </a:lnTo>
                  <a:lnTo>
                    <a:pt x="1291734" y="92734"/>
                  </a:lnTo>
                  <a:lnTo>
                    <a:pt x="1341120" y="106877"/>
                  </a:lnTo>
                  <a:lnTo>
                    <a:pt x="1385359" y="125743"/>
                  </a:lnTo>
                  <a:lnTo>
                    <a:pt x="1423560" y="148792"/>
                  </a:lnTo>
                  <a:lnTo>
                    <a:pt x="1454827" y="175485"/>
                  </a:lnTo>
                  <a:lnTo>
                    <a:pt x="1492986" y="237645"/>
                  </a:lnTo>
                  <a:lnTo>
                    <a:pt x="1498091" y="272034"/>
                  </a:lnTo>
                  <a:lnTo>
                    <a:pt x="1492986" y="306422"/>
                  </a:lnTo>
                  <a:lnTo>
                    <a:pt x="1454827" y="368582"/>
                  </a:lnTo>
                  <a:lnTo>
                    <a:pt x="1423560" y="395275"/>
                  </a:lnTo>
                  <a:lnTo>
                    <a:pt x="1385359" y="418324"/>
                  </a:lnTo>
                  <a:lnTo>
                    <a:pt x="1341120" y="437190"/>
                  </a:lnTo>
                  <a:lnTo>
                    <a:pt x="1291734" y="451333"/>
                  </a:lnTo>
                  <a:lnTo>
                    <a:pt x="1238096" y="460215"/>
                  </a:lnTo>
                  <a:lnTo>
                    <a:pt x="1181100" y="463296"/>
                  </a:lnTo>
                  <a:lnTo>
                    <a:pt x="1124103" y="460215"/>
                  </a:lnTo>
                  <a:lnTo>
                    <a:pt x="1070465" y="451333"/>
                  </a:lnTo>
                  <a:lnTo>
                    <a:pt x="1021079" y="437190"/>
                  </a:lnTo>
                  <a:lnTo>
                    <a:pt x="976840" y="418324"/>
                  </a:lnTo>
                  <a:lnTo>
                    <a:pt x="938639" y="395275"/>
                  </a:lnTo>
                  <a:lnTo>
                    <a:pt x="907372" y="368582"/>
                  </a:lnTo>
                  <a:lnTo>
                    <a:pt x="869213" y="306422"/>
                  </a:lnTo>
                  <a:lnTo>
                    <a:pt x="864108" y="272034"/>
                  </a:lnTo>
                  <a:close/>
                </a:path>
                <a:path w="2362200" h="1391920">
                  <a:moveTo>
                    <a:pt x="1066800" y="362712"/>
                  </a:moveTo>
                  <a:lnTo>
                    <a:pt x="1143000" y="301751"/>
                  </a:lnTo>
                </a:path>
                <a:path w="2362200" h="1391920">
                  <a:moveTo>
                    <a:pt x="1143000" y="301751"/>
                  </a:moveTo>
                  <a:lnTo>
                    <a:pt x="1219200" y="301751"/>
                  </a:lnTo>
                </a:path>
                <a:path w="2362200" h="1391920">
                  <a:moveTo>
                    <a:pt x="1219200" y="301751"/>
                  </a:moveTo>
                  <a:lnTo>
                    <a:pt x="1295400" y="362712"/>
                  </a:lnTo>
                </a:path>
                <a:path w="2362200" h="1391920">
                  <a:moveTo>
                    <a:pt x="1219200" y="181355"/>
                  </a:moveTo>
                  <a:lnTo>
                    <a:pt x="1371600" y="181355"/>
                  </a:lnTo>
                </a:path>
                <a:path w="2362200" h="1391920">
                  <a:moveTo>
                    <a:pt x="1066800" y="181355"/>
                  </a:moveTo>
                  <a:lnTo>
                    <a:pt x="990600" y="181355"/>
                  </a:lnTo>
                </a:path>
                <a:path w="2362200" h="1391920">
                  <a:moveTo>
                    <a:pt x="1219200" y="483108"/>
                  </a:moveTo>
                  <a:lnTo>
                    <a:pt x="1219200" y="967739"/>
                  </a:lnTo>
                </a:path>
                <a:path w="2362200" h="1391920">
                  <a:moveTo>
                    <a:pt x="1219200" y="967739"/>
                  </a:moveTo>
                  <a:lnTo>
                    <a:pt x="1600200" y="967739"/>
                  </a:lnTo>
                </a:path>
                <a:path w="2362200" h="1391920">
                  <a:moveTo>
                    <a:pt x="1600200" y="967739"/>
                  </a:moveTo>
                  <a:lnTo>
                    <a:pt x="1752600" y="1330452"/>
                  </a:lnTo>
                </a:path>
                <a:path w="2362200" h="1391920">
                  <a:moveTo>
                    <a:pt x="1752600" y="1330452"/>
                  </a:moveTo>
                  <a:lnTo>
                    <a:pt x="1828800" y="1269492"/>
                  </a:lnTo>
                </a:path>
                <a:path w="2362200" h="1391920">
                  <a:moveTo>
                    <a:pt x="1219200" y="967739"/>
                  </a:moveTo>
                  <a:lnTo>
                    <a:pt x="838200" y="1027176"/>
                  </a:lnTo>
                </a:path>
                <a:path w="2362200" h="1391920">
                  <a:moveTo>
                    <a:pt x="838200" y="1027176"/>
                  </a:moveTo>
                  <a:lnTo>
                    <a:pt x="685800" y="1391412"/>
                  </a:lnTo>
                </a:path>
                <a:path w="2362200" h="1391920">
                  <a:moveTo>
                    <a:pt x="533400" y="1391412"/>
                  </a:moveTo>
                  <a:lnTo>
                    <a:pt x="533400" y="1330452"/>
                  </a:lnTo>
                </a:path>
                <a:path w="2362200" h="1391920">
                  <a:moveTo>
                    <a:pt x="685800" y="1391412"/>
                  </a:moveTo>
                  <a:lnTo>
                    <a:pt x="533400" y="1391412"/>
                  </a:lnTo>
                </a:path>
                <a:path w="2362200" h="1391920">
                  <a:moveTo>
                    <a:pt x="1219200" y="483108"/>
                  </a:moveTo>
                  <a:lnTo>
                    <a:pt x="1752600" y="544068"/>
                  </a:lnTo>
                </a:path>
                <a:path w="2362200" h="1391920">
                  <a:moveTo>
                    <a:pt x="1752600" y="544068"/>
                  </a:moveTo>
                  <a:lnTo>
                    <a:pt x="2133600" y="0"/>
                  </a:lnTo>
                </a:path>
                <a:path w="2362200" h="1391920">
                  <a:moveTo>
                    <a:pt x="2133600" y="0"/>
                  </a:moveTo>
                  <a:lnTo>
                    <a:pt x="2362200" y="0"/>
                  </a:lnTo>
                </a:path>
                <a:path w="2362200" h="1391920">
                  <a:moveTo>
                    <a:pt x="1219200" y="544068"/>
                  </a:moveTo>
                  <a:lnTo>
                    <a:pt x="762000" y="605027"/>
                  </a:lnTo>
                </a:path>
                <a:path w="2362200" h="1391920">
                  <a:moveTo>
                    <a:pt x="762000" y="605027"/>
                  </a:moveTo>
                  <a:lnTo>
                    <a:pt x="228600" y="0"/>
                  </a:lnTo>
                </a:path>
                <a:path w="2362200" h="1391920">
                  <a:moveTo>
                    <a:pt x="228600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9792" y="2717291"/>
              <a:ext cx="1702308" cy="303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721734" y="2702178"/>
            <a:ext cx="1599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instruction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1781936"/>
            <a:ext cx="970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software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3687317"/>
            <a:ext cx="10458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/>
              <a:t>OUTLI</a:t>
            </a:r>
            <a:r>
              <a:rPr spc="-330" dirty="0"/>
              <a:t>N</a:t>
            </a:r>
            <a:r>
              <a:rPr spc="-50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924302"/>
            <a:ext cx="5227955" cy="202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05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Introduction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Classes of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Computers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</a:t>
            </a:r>
            <a:r>
              <a:rPr sz="1800" spc="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Architecture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25" dirty="0">
                <a:solidFill>
                  <a:srgbClr val="FFFFFF"/>
                </a:solidFill>
                <a:latin typeface="Carlito"/>
                <a:cs typeface="Carlito"/>
              </a:rPr>
              <a:t>Trends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rlito"/>
                <a:cs typeface="Carlito"/>
              </a:rPr>
              <a:t>Technology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-5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Cost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Dependability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Measuring,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Reporting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Summarizing</a:t>
            </a:r>
            <a:r>
              <a:rPr sz="1800" spc="6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Performance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205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Quantitative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Principles of Computer</a:t>
            </a:r>
            <a:r>
              <a:rPr sz="1800" spc="4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Design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594105"/>
            <a:ext cx="3215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15" dirty="0"/>
              <a:t>TECHNOLOGY</a:t>
            </a:r>
            <a:r>
              <a:rPr spc="-180" dirty="0"/>
              <a:t> </a:t>
            </a:r>
            <a:r>
              <a:rPr spc="-430" dirty="0"/>
              <a:t>TRENDS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2417"/>
            <a:ext cx="6347460" cy="4555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70"/>
              </a:lnSpc>
              <a:spcBef>
                <a:spcPts val="95"/>
              </a:spcBef>
            </a:pPr>
            <a:r>
              <a:rPr sz="2500" spc="3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500" spc="30" dirty="0">
                <a:solidFill>
                  <a:srgbClr val="FFFFFF"/>
                </a:solidFill>
                <a:latin typeface="Carlito"/>
                <a:cs typeface="Carlito"/>
              </a:rPr>
              <a:t>Integrated 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circuit 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technology – 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55%</a:t>
            </a:r>
            <a:r>
              <a:rPr sz="25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rlito"/>
                <a:cs typeface="Carlito"/>
              </a:rPr>
              <a:t>/year</a:t>
            </a:r>
            <a:endParaRPr sz="2500">
              <a:latin typeface="Carlito"/>
              <a:cs typeface="Carlito"/>
            </a:endParaRPr>
          </a:p>
          <a:p>
            <a:pPr marL="469900">
              <a:lnSpc>
                <a:spcPts val="1930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Transistor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density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35%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per year</a:t>
            </a:r>
            <a:endParaRPr sz="2000">
              <a:latin typeface="Carlito"/>
              <a:cs typeface="Carlito"/>
            </a:endParaRPr>
          </a:p>
          <a:p>
            <a:pPr marL="469900">
              <a:lnSpc>
                <a:spcPts val="2160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size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10-20%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per year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770"/>
              </a:lnSpc>
              <a:spcBef>
                <a:spcPts val="1300"/>
              </a:spcBef>
            </a:pPr>
            <a:r>
              <a:rPr sz="2500" spc="2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500" spc="25" dirty="0">
                <a:solidFill>
                  <a:srgbClr val="FFFFFF"/>
                </a:solidFill>
                <a:latin typeface="Carlito"/>
                <a:cs typeface="Carlito"/>
              </a:rPr>
              <a:t>Semiconductor</a:t>
            </a:r>
            <a:r>
              <a:rPr sz="25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DRAM</a:t>
            </a:r>
            <a:endParaRPr sz="2500">
              <a:latin typeface="Carlito"/>
              <a:cs typeface="Carlito"/>
            </a:endParaRPr>
          </a:p>
          <a:p>
            <a:pPr marL="469900">
              <a:lnSpc>
                <a:spcPts val="1930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Density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40-60%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per year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(4x in 3-4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years)</a:t>
            </a:r>
            <a:endParaRPr sz="2000">
              <a:latin typeface="Carlito"/>
              <a:cs typeface="Carlito"/>
            </a:endParaRPr>
          </a:p>
          <a:p>
            <a:pPr marL="469900">
              <a:lnSpc>
                <a:spcPts val="1920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Cycle time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33% in 10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years</a:t>
            </a:r>
            <a:endParaRPr sz="2000">
              <a:latin typeface="Carlito"/>
              <a:cs typeface="Carlito"/>
            </a:endParaRPr>
          </a:p>
          <a:p>
            <a:pPr marL="469900">
              <a:lnSpc>
                <a:spcPts val="2160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Bandwidth – 66% in 10</a:t>
            </a:r>
            <a:r>
              <a:rPr sz="20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years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770"/>
              </a:lnSpc>
              <a:spcBef>
                <a:spcPts val="1305"/>
              </a:spcBef>
            </a:pPr>
            <a:r>
              <a:rPr sz="2500" spc="5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500" spc="50" dirty="0">
                <a:solidFill>
                  <a:srgbClr val="FFFFFF"/>
                </a:solidFill>
                <a:latin typeface="Carlito"/>
                <a:cs typeface="Carlito"/>
              </a:rPr>
              <a:t>Magnetic 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disk</a:t>
            </a:r>
            <a:r>
              <a:rPr sz="25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technology</a:t>
            </a:r>
            <a:endParaRPr sz="2500">
              <a:latin typeface="Carlito"/>
              <a:cs typeface="Carlito"/>
            </a:endParaRPr>
          </a:p>
          <a:p>
            <a:pPr marL="469900">
              <a:lnSpc>
                <a:spcPts val="1930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Density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100%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per year</a:t>
            </a:r>
            <a:endParaRPr sz="2000">
              <a:latin typeface="Carlito"/>
              <a:cs typeface="Carlito"/>
            </a:endParaRPr>
          </a:p>
          <a:p>
            <a:pPr marL="469900">
              <a:lnSpc>
                <a:spcPts val="2160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Access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time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33% in 10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years</a:t>
            </a:r>
            <a:endParaRPr sz="2000">
              <a:latin typeface="Carlito"/>
              <a:cs typeface="Carlito"/>
            </a:endParaRPr>
          </a:p>
          <a:p>
            <a:pPr marL="299085" marR="5080" indent="-287020">
              <a:lnSpc>
                <a:spcPts val="2400"/>
              </a:lnSpc>
              <a:spcBef>
                <a:spcPts val="1880"/>
              </a:spcBef>
            </a:pPr>
            <a:r>
              <a:rPr sz="2500" spc="5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500" spc="55" dirty="0">
                <a:solidFill>
                  <a:srgbClr val="FFFFFF"/>
                </a:solidFill>
                <a:latin typeface="Carlito"/>
                <a:cs typeface="Carlito"/>
              </a:rPr>
              <a:t>Network 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technology 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(depends 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switches </a:t>
            </a:r>
            <a:r>
              <a:rPr sz="2500" spc="-235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transmission</a:t>
            </a:r>
            <a:r>
              <a:rPr sz="25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technology)</a:t>
            </a:r>
            <a:endParaRPr sz="2500">
              <a:latin typeface="Carlito"/>
              <a:cs typeface="Carlito"/>
            </a:endParaRPr>
          </a:p>
          <a:p>
            <a:pPr marL="469900">
              <a:lnSpc>
                <a:spcPts val="1725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10Mb-100Mb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(10years)</a:t>
            </a:r>
            <a:endParaRPr sz="2000">
              <a:latin typeface="Carlito"/>
              <a:cs typeface="Carlito"/>
            </a:endParaRPr>
          </a:p>
          <a:p>
            <a:pPr marL="469900">
              <a:lnSpc>
                <a:spcPts val="2160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Bandwidth –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doubles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every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year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(for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USA)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517905"/>
            <a:ext cx="4709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5" dirty="0"/>
              <a:t>PROCESSOR </a:t>
            </a:r>
            <a:r>
              <a:rPr spc="-409" dirty="0"/>
              <a:t>TRANSISTOR</a:t>
            </a:r>
            <a:r>
              <a:rPr spc="-85" dirty="0"/>
              <a:t> </a:t>
            </a:r>
            <a:r>
              <a:rPr spc="-355" dirty="0"/>
              <a:t>COUNT</a:t>
            </a:r>
          </a:p>
        </p:txBody>
      </p:sp>
      <p:sp>
        <p:nvSpPr>
          <p:cNvPr id="3" name="object 3"/>
          <p:cNvSpPr/>
          <p:nvPr/>
        </p:nvSpPr>
        <p:spPr>
          <a:xfrm>
            <a:off x="822960" y="1424939"/>
            <a:ext cx="870204" cy="120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9579" y="2729864"/>
            <a:ext cx="76200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350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Intel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4004,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2300tr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(1971)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1532" y="1400555"/>
            <a:ext cx="2232660" cy="1871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10205" y="3393440"/>
            <a:ext cx="18872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Intel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P4 – 55M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(2001)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61559" y="1359408"/>
            <a:ext cx="2409443" cy="2531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17740" y="2844164"/>
            <a:ext cx="126936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Intel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McKinley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  221M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tr.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(2001)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76172" y="4110228"/>
            <a:ext cx="3308604" cy="2467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02809" y="4841494"/>
            <a:ext cx="248031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Intel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Core 2 Extreme  Quad-core 2x291M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tr.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(2006)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/>
              <a:t>OUTLI</a:t>
            </a:r>
            <a:r>
              <a:rPr spc="-330" dirty="0"/>
              <a:t>N</a:t>
            </a:r>
            <a:r>
              <a:rPr spc="-50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924302"/>
            <a:ext cx="5227955" cy="202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05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Introduction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Classes of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Computers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</a:t>
            </a:r>
            <a:r>
              <a:rPr sz="1800" spc="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Architecture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3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ACACAC"/>
                </a:solidFill>
                <a:latin typeface="Carlito"/>
                <a:cs typeface="Carlito"/>
              </a:rPr>
              <a:t>Technology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-5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Cost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Dependability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Measuring,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Reporting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Summarizing</a:t>
            </a:r>
            <a:r>
              <a:rPr sz="1800" spc="6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Performance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205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Quantitative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Principles of Computer</a:t>
            </a:r>
            <a:r>
              <a:rPr sz="1800" spc="4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Design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/>
              <a:t>OUTLI</a:t>
            </a:r>
            <a:r>
              <a:rPr spc="-330" dirty="0"/>
              <a:t>N</a:t>
            </a:r>
            <a:r>
              <a:rPr spc="-50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924302"/>
            <a:ext cx="5227955" cy="202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05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Introduction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Classes of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Computers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</a:t>
            </a:r>
            <a:r>
              <a:rPr sz="1800" spc="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Architecture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3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ACACAC"/>
                </a:solidFill>
                <a:latin typeface="Carlito"/>
                <a:cs typeface="Carlito"/>
              </a:rPr>
              <a:t>Technology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25" dirty="0">
                <a:solidFill>
                  <a:srgbClr val="FFFFFF"/>
                </a:solidFill>
                <a:latin typeface="Carlito"/>
                <a:cs typeface="Carlito"/>
              </a:rPr>
              <a:t>Trends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 Cost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Dependability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Measuring,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Reporting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Summarizing</a:t>
            </a:r>
            <a:r>
              <a:rPr sz="1800" spc="6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Performance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205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Quantitative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Principles of Computer</a:t>
            </a:r>
            <a:r>
              <a:rPr sz="1800" spc="4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Design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5108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5" dirty="0"/>
              <a:t>WHY </a:t>
            </a:r>
            <a:r>
              <a:rPr spc="-340" dirty="0"/>
              <a:t>DO </a:t>
            </a:r>
            <a:r>
              <a:rPr spc="-415" dirty="0"/>
              <a:t>YOU </a:t>
            </a:r>
            <a:r>
              <a:rPr spc="-470" dirty="0"/>
              <a:t>CARE </a:t>
            </a:r>
            <a:r>
              <a:rPr spc="-330" dirty="0"/>
              <a:t>ABOUT</a:t>
            </a:r>
            <a:r>
              <a:rPr spc="-275" dirty="0"/>
              <a:t> </a:t>
            </a:r>
            <a:r>
              <a:rPr spc="-430" dirty="0"/>
              <a:t>PRICES?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2425700"/>
            <a:ext cx="6660515" cy="206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Target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market, target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prices place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limit on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cost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my</a:t>
            </a:r>
            <a:r>
              <a:rPr sz="1800" spc="1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processor</a:t>
            </a:r>
            <a:endParaRPr sz="18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price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= what I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sell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part</a:t>
            </a:r>
            <a:r>
              <a:rPr sz="16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endParaRPr sz="16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cost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=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what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it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costs</a:t>
            </a:r>
            <a:r>
              <a:rPr sz="16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me</a:t>
            </a:r>
            <a:endParaRPr sz="16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–"/>
            </a:pPr>
            <a:endParaRPr sz="155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Design decisions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affect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cost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(and</a:t>
            </a:r>
            <a:r>
              <a:rPr sz="1800" spc="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price)</a:t>
            </a:r>
            <a:endParaRPr sz="18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Ex. adding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cache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may improve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performance, but increase</a:t>
            </a:r>
            <a:r>
              <a:rPr sz="1600" spc="1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cost</a:t>
            </a:r>
            <a:endParaRPr sz="1600">
              <a:latin typeface="Carlito"/>
              <a:cs typeface="Carlito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–"/>
            </a:pPr>
            <a:endParaRPr sz="155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i="1" spc="-10" dirty="0">
                <a:solidFill>
                  <a:srgbClr val="FFFFFF"/>
                </a:solidFill>
                <a:latin typeface="Carlito"/>
                <a:cs typeface="Carlito"/>
              </a:rPr>
              <a:t>Price-performance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often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what 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we’re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trying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1800" spc="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balance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77028" y="5634228"/>
            <a:ext cx="2828925" cy="695325"/>
            <a:chOff x="5177028" y="5634228"/>
            <a:chExt cx="2828925" cy="695325"/>
          </a:xfrm>
        </p:grpSpPr>
        <p:sp>
          <p:nvSpPr>
            <p:cNvPr id="5" name="object 5"/>
            <p:cNvSpPr/>
            <p:nvPr/>
          </p:nvSpPr>
          <p:spPr>
            <a:xfrm>
              <a:off x="5181600" y="5638800"/>
              <a:ext cx="2819400" cy="685800"/>
            </a:xfrm>
            <a:custGeom>
              <a:avLst/>
              <a:gdLst/>
              <a:ahLst/>
              <a:cxnLst/>
              <a:rect l="l" t="t" r="r" b="b"/>
              <a:pathLst>
                <a:path w="2819400" h="685800">
                  <a:moveTo>
                    <a:pt x="2705100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2705100" y="685800"/>
                  </a:lnTo>
                  <a:lnTo>
                    <a:pt x="2749587" y="676816"/>
                  </a:lnTo>
                  <a:lnTo>
                    <a:pt x="2785919" y="652319"/>
                  </a:lnTo>
                  <a:lnTo>
                    <a:pt x="2810416" y="615987"/>
                  </a:lnTo>
                  <a:lnTo>
                    <a:pt x="2819400" y="571500"/>
                  </a:lnTo>
                  <a:lnTo>
                    <a:pt x="2819400" y="114300"/>
                  </a:lnTo>
                  <a:lnTo>
                    <a:pt x="2810416" y="69812"/>
                  </a:lnTo>
                  <a:lnTo>
                    <a:pt x="2785919" y="33480"/>
                  </a:lnTo>
                  <a:lnTo>
                    <a:pt x="2749587" y="8983"/>
                  </a:lnTo>
                  <a:lnTo>
                    <a:pt x="2705100" y="0"/>
                  </a:lnTo>
                  <a:close/>
                </a:path>
              </a:pathLst>
            </a:custGeom>
            <a:solidFill>
              <a:srgbClr val="CCA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81600" y="5638800"/>
              <a:ext cx="2819400" cy="685800"/>
            </a:xfrm>
            <a:custGeom>
              <a:avLst/>
              <a:gdLst/>
              <a:ahLst/>
              <a:cxnLst/>
              <a:rect l="l" t="t" r="r" b="b"/>
              <a:pathLst>
                <a:path w="28194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2705100" y="0"/>
                  </a:lnTo>
                  <a:lnTo>
                    <a:pt x="2749587" y="8983"/>
                  </a:lnTo>
                  <a:lnTo>
                    <a:pt x="2785919" y="33480"/>
                  </a:lnTo>
                  <a:lnTo>
                    <a:pt x="2810416" y="69812"/>
                  </a:lnTo>
                  <a:lnTo>
                    <a:pt x="2819400" y="114300"/>
                  </a:lnTo>
                  <a:lnTo>
                    <a:pt x="2819400" y="571500"/>
                  </a:lnTo>
                  <a:lnTo>
                    <a:pt x="2810416" y="615987"/>
                  </a:lnTo>
                  <a:lnTo>
                    <a:pt x="2785919" y="652319"/>
                  </a:lnTo>
                  <a:lnTo>
                    <a:pt x="2749587" y="676816"/>
                  </a:lnTo>
                  <a:lnTo>
                    <a:pt x="27051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70982" y="5689803"/>
            <a:ext cx="2042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 marR="5080" indent="-4559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determines  price/cost?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517905"/>
            <a:ext cx="4676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5" dirty="0"/>
              <a:t>COST, </a:t>
            </a:r>
            <a:r>
              <a:rPr spc="-370" dirty="0"/>
              <a:t>PRICE, </a:t>
            </a:r>
            <a:r>
              <a:rPr spc="-290" dirty="0"/>
              <a:t>AND </a:t>
            </a:r>
            <a:r>
              <a:rPr spc="-360" dirty="0"/>
              <a:t>THEIR</a:t>
            </a:r>
            <a:r>
              <a:rPr spc="-225" dirty="0"/>
              <a:t> </a:t>
            </a:r>
            <a:r>
              <a:rPr spc="-430" dirty="0"/>
              <a:t>TRENDS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535937"/>
            <a:ext cx="7922260" cy="5193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spc="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800" spc="80" dirty="0">
                <a:solidFill>
                  <a:srgbClr val="FFFFFF"/>
                </a:solidFill>
                <a:latin typeface="Carlito"/>
                <a:cs typeface="Carlito"/>
              </a:rPr>
              <a:t>Price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what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you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sell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good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ts val="3025"/>
              </a:lnSpc>
            </a:pP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800" spc="90" dirty="0">
                <a:solidFill>
                  <a:srgbClr val="FFFFFF"/>
                </a:solidFill>
                <a:latin typeface="Carlito"/>
                <a:cs typeface="Carlito"/>
              </a:rPr>
              <a:t>Cost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what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you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spent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produce</a:t>
            </a:r>
            <a:r>
              <a:rPr sz="28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it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ts val="3060"/>
              </a:lnSpc>
            </a:pP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800" spc="20" dirty="0">
                <a:solidFill>
                  <a:srgbClr val="FFFFFF"/>
                </a:solidFill>
                <a:latin typeface="Carlito"/>
                <a:cs typeface="Carlito"/>
              </a:rPr>
              <a:t>Understanding</a:t>
            </a:r>
            <a:r>
              <a:rPr sz="2800" spc="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cost</a:t>
            </a:r>
            <a:endParaRPr sz="2800" dirty="0">
              <a:latin typeface="Carlito"/>
              <a:cs typeface="Carlito"/>
            </a:endParaRPr>
          </a:p>
          <a:p>
            <a:pPr marL="756285" marR="5080" indent="-287020">
              <a:lnSpc>
                <a:spcPts val="2590"/>
              </a:lnSpc>
              <a:spcBef>
                <a:spcPts val="195"/>
              </a:spcBef>
            </a:pP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400" spc="60" dirty="0">
                <a:solidFill>
                  <a:srgbClr val="FFFFFF"/>
                </a:solidFill>
                <a:latin typeface="Carlito"/>
                <a:cs typeface="Carlito"/>
              </a:rPr>
              <a:t>Learning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curve principle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manufacturing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costs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decrease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over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time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(even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without major</a:t>
            </a:r>
            <a:r>
              <a:rPr sz="24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improvements 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implementation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technology)</a:t>
            </a:r>
            <a:endParaRPr sz="2400" dirty="0">
              <a:latin typeface="Carlito"/>
              <a:cs typeface="Carlito"/>
            </a:endParaRPr>
          </a:p>
          <a:p>
            <a:pPr marL="1213485" marR="428625" indent="-287020">
              <a:lnSpc>
                <a:spcPts val="2160"/>
              </a:lnSpc>
              <a:spcBef>
                <a:spcPts val="30"/>
              </a:spcBef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Best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measured by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change in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yield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– 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percentage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 manufactured devices that survives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testing</a:t>
            </a:r>
            <a:r>
              <a:rPr sz="2000" spc="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procedure</a:t>
            </a:r>
            <a:endParaRPr sz="2000" dirty="0">
              <a:latin typeface="Carlito"/>
              <a:cs typeface="Carlito"/>
            </a:endParaRPr>
          </a:p>
          <a:p>
            <a:pPr marL="469900">
              <a:lnSpc>
                <a:spcPts val="2425"/>
              </a:lnSpc>
            </a:pP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400" spc="60" dirty="0">
                <a:solidFill>
                  <a:srgbClr val="FFFFFF"/>
                </a:solidFill>
                <a:latin typeface="Carlito"/>
                <a:cs typeface="Carlito"/>
              </a:rPr>
              <a:t>Volume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(number of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products</a:t>
            </a:r>
            <a:r>
              <a:rPr sz="24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manufactured)</a:t>
            </a:r>
            <a:endParaRPr sz="2400" dirty="0">
              <a:latin typeface="Carlito"/>
              <a:cs typeface="Carlito"/>
            </a:endParaRPr>
          </a:p>
          <a:p>
            <a:pPr marL="927100">
              <a:lnSpc>
                <a:spcPts val="2175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decreases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time needed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get down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learning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curve</a:t>
            </a:r>
            <a:endParaRPr sz="2000" dirty="0">
              <a:latin typeface="Carlito"/>
              <a:cs typeface="Carlito"/>
            </a:endParaRPr>
          </a:p>
          <a:p>
            <a:pPr marL="927100">
              <a:lnSpc>
                <a:spcPts val="2160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decreases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cost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since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it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increases purchasing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endParaRPr sz="2000" dirty="0">
              <a:latin typeface="Carlito"/>
              <a:cs typeface="Carlito"/>
            </a:endParaRPr>
          </a:p>
          <a:p>
            <a:pPr marL="1213485">
              <a:lnSpc>
                <a:spcPts val="2125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manufacturing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efficiency</a:t>
            </a:r>
            <a:endParaRPr sz="2000" dirty="0">
              <a:latin typeface="Carlito"/>
              <a:cs typeface="Carlito"/>
            </a:endParaRPr>
          </a:p>
          <a:p>
            <a:pPr marL="756285" marR="415290" indent="-287020">
              <a:lnSpc>
                <a:spcPts val="2590"/>
              </a:lnSpc>
              <a:spcBef>
                <a:spcPts val="170"/>
              </a:spcBef>
            </a:pP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400" spc="40" dirty="0">
                <a:solidFill>
                  <a:srgbClr val="FFFFFF"/>
                </a:solidFill>
                <a:latin typeface="Carlito"/>
                <a:cs typeface="Carlito"/>
              </a:rPr>
              <a:t>Commodities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–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products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sold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multiple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vendors</a:t>
            </a:r>
            <a:r>
              <a:rPr sz="24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320" dirty="0">
                <a:solidFill>
                  <a:srgbClr val="FFFFFF"/>
                </a:solidFill>
                <a:latin typeface="Carlito"/>
                <a:cs typeface="Carlito"/>
              </a:rPr>
              <a:t>in 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large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volumes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essentially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identical</a:t>
            </a:r>
            <a:endParaRPr sz="2400" dirty="0">
              <a:latin typeface="Carlito"/>
              <a:cs typeface="Carlito"/>
            </a:endParaRPr>
          </a:p>
          <a:p>
            <a:pPr marL="927100">
              <a:lnSpc>
                <a:spcPts val="2150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Competition among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suppliers lower cost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83591"/>
            <a:ext cx="567690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385" dirty="0"/>
              <a:t>TRENDS </a:t>
            </a:r>
            <a:r>
              <a:rPr sz="2500" spc="-155" dirty="0"/>
              <a:t>IN</a:t>
            </a:r>
            <a:r>
              <a:rPr sz="2500" spc="-185" dirty="0"/>
              <a:t> </a:t>
            </a:r>
            <a:r>
              <a:rPr sz="2500" spc="-385" dirty="0"/>
              <a:t>COST:</a:t>
            </a:r>
            <a:endParaRPr sz="2500"/>
          </a:p>
          <a:p>
            <a:pPr marL="12700">
              <a:lnSpc>
                <a:spcPct val="100000"/>
              </a:lnSpc>
            </a:pPr>
            <a:r>
              <a:rPr sz="2500" spc="-345" dirty="0"/>
              <a:t>THE </a:t>
            </a:r>
            <a:r>
              <a:rPr sz="2500" spc="-380" dirty="0"/>
              <a:t>PRICE </a:t>
            </a:r>
            <a:r>
              <a:rPr sz="2500" spc="-350" dirty="0"/>
              <a:t>OF </a:t>
            </a:r>
            <a:r>
              <a:rPr sz="2500" spc="-254" dirty="0"/>
              <a:t>DRAM </a:t>
            </a:r>
            <a:r>
              <a:rPr sz="2500" spc="-260" dirty="0"/>
              <a:t>AND </a:t>
            </a:r>
            <a:r>
              <a:rPr sz="2500" spc="-285" dirty="0"/>
              <a:t>INTEL </a:t>
            </a:r>
            <a:r>
              <a:rPr sz="2500" spc="-240" dirty="0"/>
              <a:t>PENTIUM</a:t>
            </a:r>
            <a:r>
              <a:rPr sz="2500" spc="-445" dirty="0"/>
              <a:t> </a:t>
            </a:r>
            <a:r>
              <a:rPr sz="2500" spc="-95" dirty="0"/>
              <a:t>III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0" y="2023872"/>
            <a:ext cx="4572000" cy="4072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2337816"/>
            <a:ext cx="4191000" cy="3758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218058"/>
            <a:ext cx="627824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445" dirty="0"/>
              <a:t>TRENDS </a:t>
            </a:r>
            <a:r>
              <a:rPr sz="2900" spc="-175" dirty="0"/>
              <a:t>IN</a:t>
            </a:r>
            <a:r>
              <a:rPr sz="2900" spc="-260" dirty="0"/>
              <a:t> </a:t>
            </a:r>
            <a:r>
              <a:rPr sz="2900" spc="-440" dirty="0"/>
              <a:t>COST:</a:t>
            </a:r>
            <a:endParaRPr sz="29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900" spc="-400" dirty="0"/>
              <a:t>THE </a:t>
            </a:r>
            <a:r>
              <a:rPr sz="2900" spc="-434" dirty="0"/>
              <a:t>PRICE </a:t>
            </a:r>
            <a:r>
              <a:rPr sz="2900" spc="-400" dirty="0"/>
              <a:t>OF </a:t>
            </a:r>
            <a:r>
              <a:rPr sz="2900" spc="-260" dirty="0"/>
              <a:t>PENTIUM4 </a:t>
            </a:r>
            <a:r>
              <a:rPr sz="2900" spc="-295" dirty="0"/>
              <a:t>AND</a:t>
            </a:r>
            <a:r>
              <a:rPr sz="2900" spc="-540" dirty="0"/>
              <a:t> </a:t>
            </a:r>
            <a:r>
              <a:rPr sz="2900" spc="-240" dirty="0"/>
              <a:t>PENTIUMM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1341119" y="1443226"/>
            <a:ext cx="7138416" cy="5414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594105"/>
            <a:ext cx="4857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75" dirty="0"/>
              <a:t>COST </a:t>
            </a:r>
            <a:r>
              <a:rPr spc="-390" dirty="0"/>
              <a:t>OF </a:t>
            </a:r>
            <a:r>
              <a:rPr spc="-270" dirty="0"/>
              <a:t>AN </a:t>
            </a:r>
            <a:r>
              <a:rPr spc="-390" dirty="0"/>
              <a:t>INTEGRATED</a:t>
            </a:r>
            <a:r>
              <a:rPr spc="-175" dirty="0"/>
              <a:t> </a:t>
            </a:r>
            <a:r>
              <a:rPr spc="-350" dirty="0"/>
              <a:t>CIRCUIT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540" y="2002993"/>
            <a:ext cx="7389495" cy="1005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CPU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(die)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size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greatly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affects cost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of all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systems</a:t>
            </a:r>
            <a:r>
              <a:rPr sz="180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(desktop/server/embedded)</a:t>
            </a:r>
            <a:endParaRPr sz="1800">
              <a:latin typeface="Carlito"/>
              <a:cs typeface="Carlito"/>
            </a:endParaRPr>
          </a:p>
          <a:p>
            <a:pPr marL="781685" lvl="1" indent="-287655">
              <a:lnSpc>
                <a:spcPct val="100000"/>
              </a:lnSpc>
              <a:spcBef>
                <a:spcPts val="25"/>
              </a:spcBef>
              <a:buFont typeface="Arial"/>
              <a:buChar char="–"/>
              <a:tabLst>
                <a:tab pos="781685" algn="l"/>
                <a:tab pos="782320" algn="l"/>
              </a:tabLst>
            </a:pP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Current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CPUs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1-2</a:t>
            </a:r>
            <a:r>
              <a:rPr sz="16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cm</a:t>
            </a:r>
            <a:r>
              <a:rPr sz="1575" spc="-7" baseline="26455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1575" baseline="26455">
              <a:latin typeface="Carlito"/>
              <a:cs typeface="Carlito"/>
            </a:endParaRPr>
          </a:p>
          <a:p>
            <a:pPr marL="781685" lvl="1" indent="-287655">
              <a:lnSpc>
                <a:spcPct val="100000"/>
              </a:lnSpc>
              <a:buFont typeface="Arial"/>
              <a:buChar char="–"/>
              <a:tabLst>
                <a:tab pos="781685" algn="l"/>
                <a:tab pos="782320" algn="l"/>
              </a:tabLst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Embedded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much</a:t>
            </a:r>
            <a:r>
              <a:rPr sz="16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smaller</a:t>
            </a:r>
            <a:endParaRPr sz="1600">
              <a:latin typeface="Carlito"/>
              <a:cs typeface="Carlito"/>
            </a:endParaRPr>
          </a:p>
          <a:p>
            <a:pPr marL="1238885" lvl="2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38885" algn="l"/>
                <a:tab pos="1239520" algn="l"/>
              </a:tabLst>
            </a:pP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cost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and footprint </a:t>
            </a:r>
            <a:r>
              <a:rPr sz="1400" i="1" dirty="0">
                <a:solidFill>
                  <a:srgbClr val="FFFFFF"/>
                </a:solidFill>
                <a:latin typeface="Carlito"/>
                <a:cs typeface="Carlito"/>
              </a:rPr>
              <a:t>really </a:t>
            </a:r>
            <a:r>
              <a:rPr sz="1400" spc="-15" dirty="0">
                <a:solidFill>
                  <a:srgbClr val="FFFFFF"/>
                </a:solidFill>
                <a:latin typeface="Carlito"/>
                <a:cs typeface="Carlito"/>
              </a:rPr>
              <a:t>matters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Carlito"/>
                <a:cs typeface="Carlito"/>
              </a:rPr>
              <a:t>cell phone </a:t>
            </a:r>
            <a:r>
              <a:rPr sz="1400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1400" spc="-10" dirty="0">
                <a:solidFill>
                  <a:srgbClr val="FFFFFF"/>
                </a:solidFill>
                <a:latin typeface="Carlito"/>
                <a:cs typeface="Carlito"/>
              </a:rPr>
              <a:t> iPod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90837" y="4033837"/>
            <a:ext cx="2143125" cy="2066925"/>
            <a:chOff x="2890837" y="4033837"/>
            <a:chExt cx="2143125" cy="2066925"/>
          </a:xfrm>
        </p:grpSpPr>
        <p:sp>
          <p:nvSpPr>
            <p:cNvPr id="5" name="object 5"/>
            <p:cNvSpPr/>
            <p:nvPr/>
          </p:nvSpPr>
          <p:spPr>
            <a:xfrm>
              <a:off x="2895600" y="4038600"/>
              <a:ext cx="2133600" cy="2057400"/>
            </a:xfrm>
            <a:custGeom>
              <a:avLst/>
              <a:gdLst/>
              <a:ahLst/>
              <a:cxnLst/>
              <a:rect l="l" t="t" r="r" b="b"/>
              <a:pathLst>
                <a:path w="2133600" h="2057400">
                  <a:moveTo>
                    <a:pt x="1066800" y="0"/>
                  </a:moveTo>
                  <a:lnTo>
                    <a:pt x="1017969" y="1058"/>
                  </a:lnTo>
                  <a:lnTo>
                    <a:pt x="969703" y="4203"/>
                  </a:lnTo>
                  <a:lnTo>
                    <a:pt x="922046" y="9389"/>
                  </a:lnTo>
                  <a:lnTo>
                    <a:pt x="875047" y="16571"/>
                  </a:lnTo>
                  <a:lnTo>
                    <a:pt x="828753" y="25704"/>
                  </a:lnTo>
                  <a:lnTo>
                    <a:pt x="783210" y="36741"/>
                  </a:lnTo>
                  <a:lnTo>
                    <a:pt x="738466" y="49639"/>
                  </a:lnTo>
                  <a:lnTo>
                    <a:pt x="694568" y="64350"/>
                  </a:lnTo>
                  <a:lnTo>
                    <a:pt x="651563" y="80831"/>
                  </a:lnTo>
                  <a:lnTo>
                    <a:pt x="609498" y="99035"/>
                  </a:lnTo>
                  <a:lnTo>
                    <a:pt x="568420" y="118918"/>
                  </a:lnTo>
                  <a:lnTo>
                    <a:pt x="528376" y="140433"/>
                  </a:lnTo>
                  <a:lnTo>
                    <a:pt x="489413" y="163536"/>
                  </a:lnTo>
                  <a:lnTo>
                    <a:pt x="451579" y="188181"/>
                  </a:lnTo>
                  <a:lnTo>
                    <a:pt x="414920" y="214323"/>
                  </a:lnTo>
                  <a:lnTo>
                    <a:pt x="379484" y="241916"/>
                  </a:lnTo>
                  <a:lnTo>
                    <a:pt x="345317" y="270915"/>
                  </a:lnTo>
                  <a:lnTo>
                    <a:pt x="312467" y="301275"/>
                  </a:lnTo>
                  <a:lnTo>
                    <a:pt x="280981" y="332950"/>
                  </a:lnTo>
                  <a:lnTo>
                    <a:pt x="250906" y="365895"/>
                  </a:lnTo>
                  <a:lnTo>
                    <a:pt x="222288" y="400065"/>
                  </a:lnTo>
                  <a:lnTo>
                    <a:pt x="195176" y="435414"/>
                  </a:lnTo>
                  <a:lnTo>
                    <a:pt x="169615" y="471896"/>
                  </a:lnTo>
                  <a:lnTo>
                    <a:pt x="145654" y="509467"/>
                  </a:lnTo>
                  <a:lnTo>
                    <a:pt x="123340" y="548081"/>
                  </a:lnTo>
                  <a:lnTo>
                    <a:pt x="102718" y="587693"/>
                  </a:lnTo>
                  <a:lnTo>
                    <a:pt x="83837" y="628257"/>
                  </a:lnTo>
                  <a:lnTo>
                    <a:pt x="66744" y="669727"/>
                  </a:lnTo>
                  <a:lnTo>
                    <a:pt x="51485" y="712060"/>
                  </a:lnTo>
                  <a:lnTo>
                    <a:pt x="38108" y="755209"/>
                  </a:lnTo>
                  <a:lnTo>
                    <a:pt x="26660" y="799128"/>
                  </a:lnTo>
                  <a:lnTo>
                    <a:pt x="17188" y="843773"/>
                  </a:lnTo>
                  <a:lnTo>
                    <a:pt x="9739" y="889098"/>
                  </a:lnTo>
                  <a:lnTo>
                    <a:pt x="4359" y="935058"/>
                  </a:lnTo>
                  <a:lnTo>
                    <a:pt x="1097" y="981607"/>
                  </a:lnTo>
                  <a:lnTo>
                    <a:pt x="0" y="1028700"/>
                  </a:lnTo>
                  <a:lnTo>
                    <a:pt x="1097" y="1075787"/>
                  </a:lnTo>
                  <a:lnTo>
                    <a:pt x="4359" y="1122332"/>
                  </a:lnTo>
                  <a:lnTo>
                    <a:pt x="9739" y="1168288"/>
                  </a:lnTo>
                  <a:lnTo>
                    <a:pt x="17188" y="1213609"/>
                  </a:lnTo>
                  <a:lnTo>
                    <a:pt x="26660" y="1258251"/>
                  </a:lnTo>
                  <a:lnTo>
                    <a:pt x="38108" y="1302168"/>
                  </a:lnTo>
                  <a:lnTo>
                    <a:pt x="51485" y="1345315"/>
                  </a:lnTo>
                  <a:lnTo>
                    <a:pt x="66744" y="1387646"/>
                  </a:lnTo>
                  <a:lnTo>
                    <a:pt x="83837" y="1429116"/>
                  </a:lnTo>
                  <a:lnTo>
                    <a:pt x="102718" y="1469679"/>
                  </a:lnTo>
                  <a:lnTo>
                    <a:pt x="123340" y="1509290"/>
                  </a:lnTo>
                  <a:lnTo>
                    <a:pt x="145654" y="1547904"/>
                  </a:lnTo>
                  <a:lnTo>
                    <a:pt x="169615" y="1585475"/>
                  </a:lnTo>
                  <a:lnTo>
                    <a:pt x="195176" y="1621958"/>
                  </a:lnTo>
                  <a:lnTo>
                    <a:pt x="222288" y="1657307"/>
                  </a:lnTo>
                  <a:lnTo>
                    <a:pt x="250906" y="1691477"/>
                  </a:lnTo>
                  <a:lnTo>
                    <a:pt x="280981" y="1724424"/>
                  </a:lnTo>
                  <a:lnTo>
                    <a:pt x="312467" y="1756100"/>
                  </a:lnTo>
                  <a:lnTo>
                    <a:pt x="345317" y="1786461"/>
                  </a:lnTo>
                  <a:lnTo>
                    <a:pt x="379484" y="1815462"/>
                  </a:lnTo>
                  <a:lnTo>
                    <a:pt x="414920" y="1843057"/>
                  </a:lnTo>
                  <a:lnTo>
                    <a:pt x="451579" y="1869200"/>
                  </a:lnTo>
                  <a:lnTo>
                    <a:pt x="489413" y="1893847"/>
                  </a:lnTo>
                  <a:lnTo>
                    <a:pt x="528376" y="1916952"/>
                  </a:lnTo>
                  <a:lnTo>
                    <a:pt x="568420" y="1938469"/>
                  </a:lnTo>
                  <a:lnTo>
                    <a:pt x="609498" y="1958353"/>
                  </a:lnTo>
                  <a:lnTo>
                    <a:pt x="651563" y="1976559"/>
                  </a:lnTo>
                  <a:lnTo>
                    <a:pt x="694568" y="1993041"/>
                  </a:lnTo>
                  <a:lnTo>
                    <a:pt x="738466" y="2007755"/>
                  </a:lnTo>
                  <a:lnTo>
                    <a:pt x="783210" y="2020653"/>
                  </a:lnTo>
                  <a:lnTo>
                    <a:pt x="828753" y="2031692"/>
                  </a:lnTo>
                  <a:lnTo>
                    <a:pt x="875047" y="2040826"/>
                  </a:lnTo>
                  <a:lnTo>
                    <a:pt x="922046" y="2048009"/>
                  </a:lnTo>
                  <a:lnTo>
                    <a:pt x="969703" y="2053196"/>
                  </a:lnTo>
                  <a:lnTo>
                    <a:pt x="1017969" y="2056341"/>
                  </a:lnTo>
                  <a:lnTo>
                    <a:pt x="1066800" y="2057400"/>
                  </a:lnTo>
                  <a:lnTo>
                    <a:pt x="1115630" y="2056341"/>
                  </a:lnTo>
                  <a:lnTo>
                    <a:pt x="1163896" y="2053196"/>
                  </a:lnTo>
                  <a:lnTo>
                    <a:pt x="1211553" y="2048009"/>
                  </a:lnTo>
                  <a:lnTo>
                    <a:pt x="1258552" y="2040826"/>
                  </a:lnTo>
                  <a:lnTo>
                    <a:pt x="1304846" y="2031692"/>
                  </a:lnTo>
                  <a:lnTo>
                    <a:pt x="1350389" y="2020653"/>
                  </a:lnTo>
                  <a:lnTo>
                    <a:pt x="1395133" y="2007755"/>
                  </a:lnTo>
                  <a:lnTo>
                    <a:pt x="1439031" y="1993041"/>
                  </a:lnTo>
                  <a:lnTo>
                    <a:pt x="1482036" y="1976559"/>
                  </a:lnTo>
                  <a:lnTo>
                    <a:pt x="1524101" y="1958353"/>
                  </a:lnTo>
                  <a:lnTo>
                    <a:pt x="1565179" y="1938469"/>
                  </a:lnTo>
                  <a:lnTo>
                    <a:pt x="1605223" y="1916952"/>
                  </a:lnTo>
                  <a:lnTo>
                    <a:pt x="1644186" y="1893847"/>
                  </a:lnTo>
                  <a:lnTo>
                    <a:pt x="1682020" y="1869200"/>
                  </a:lnTo>
                  <a:lnTo>
                    <a:pt x="1718679" y="1843057"/>
                  </a:lnTo>
                  <a:lnTo>
                    <a:pt x="1754115" y="1815462"/>
                  </a:lnTo>
                  <a:lnTo>
                    <a:pt x="1788282" y="1786461"/>
                  </a:lnTo>
                  <a:lnTo>
                    <a:pt x="1821132" y="1756100"/>
                  </a:lnTo>
                  <a:lnTo>
                    <a:pt x="1852618" y="1724424"/>
                  </a:lnTo>
                  <a:lnTo>
                    <a:pt x="1882693" y="1691477"/>
                  </a:lnTo>
                  <a:lnTo>
                    <a:pt x="1911311" y="1657307"/>
                  </a:lnTo>
                  <a:lnTo>
                    <a:pt x="1938423" y="1621958"/>
                  </a:lnTo>
                  <a:lnTo>
                    <a:pt x="1963984" y="1585475"/>
                  </a:lnTo>
                  <a:lnTo>
                    <a:pt x="1987945" y="1547904"/>
                  </a:lnTo>
                  <a:lnTo>
                    <a:pt x="2010259" y="1509290"/>
                  </a:lnTo>
                  <a:lnTo>
                    <a:pt x="2030881" y="1469679"/>
                  </a:lnTo>
                  <a:lnTo>
                    <a:pt x="2049762" y="1429116"/>
                  </a:lnTo>
                  <a:lnTo>
                    <a:pt x="2066855" y="1387646"/>
                  </a:lnTo>
                  <a:lnTo>
                    <a:pt x="2082114" y="1345315"/>
                  </a:lnTo>
                  <a:lnTo>
                    <a:pt x="2095491" y="1302168"/>
                  </a:lnTo>
                  <a:lnTo>
                    <a:pt x="2106939" y="1258251"/>
                  </a:lnTo>
                  <a:lnTo>
                    <a:pt x="2116411" y="1213609"/>
                  </a:lnTo>
                  <a:lnTo>
                    <a:pt x="2123860" y="1168288"/>
                  </a:lnTo>
                  <a:lnTo>
                    <a:pt x="2129240" y="1122332"/>
                  </a:lnTo>
                  <a:lnTo>
                    <a:pt x="2132502" y="1075787"/>
                  </a:lnTo>
                  <a:lnTo>
                    <a:pt x="2133600" y="1028700"/>
                  </a:lnTo>
                  <a:lnTo>
                    <a:pt x="2132502" y="981607"/>
                  </a:lnTo>
                  <a:lnTo>
                    <a:pt x="2129240" y="935058"/>
                  </a:lnTo>
                  <a:lnTo>
                    <a:pt x="2123860" y="889098"/>
                  </a:lnTo>
                  <a:lnTo>
                    <a:pt x="2116411" y="843773"/>
                  </a:lnTo>
                  <a:lnTo>
                    <a:pt x="2106939" y="799128"/>
                  </a:lnTo>
                  <a:lnTo>
                    <a:pt x="2095491" y="755209"/>
                  </a:lnTo>
                  <a:lnTo>
                    <a:pt x="2082114" y="712060"/>
                  </a:lnTo>
                  <a:lnTo>
                    <a:pt x="2066855" y="669727"/>
                  </a:lnTo>
                  <a:lnTo>
                    <a:pt x="2049762" y="628257"/>
                  </a:lnTo>
                  <a:lnTo>
                    <a:pt x="2030881" y="587693"/>
                  </a:lnTo>
                  <a:lnTo>
                    <a:pt x="2010259" y="548081"/>
                  </a:lnTo>
                  <a:lnTo>
                    <a:pt x="1987945" y="509467"/>
                  </a:lnTo>
                  <a:lnTo>
                    <a:pt x="1963984" y="471896"/>
                  </a:lnTo>
                  <a:lnTo>
                    <a:pt x="1938423" y="435414"/>
                  </a:lnTo>
                  <a:lnTo>
                    <a:pt x="1911311" y="400065"/>
                  </a:lnTo>
                  <a:lnTo>
                    <a:pt x="1882693" y="365895"/>
                  </a:lnTo>
                  <a:lnTo>
                    <a:pt x="1852618" y="332950"/>
                  </a:lnTo>
                  <a:lnTo>
                    <a:pt x="1821132" y="301275"/>
                  </a:lnTo>
                  <a:lnTo>
                    <a:pt x="1788282" y="270915"/>
                  </a:lnTo>
                  <a:lnTo>
                    <a:pt x="1754115" y="241916"/>
                  </a:lnTo>
                  <a:lnTo>
                    <a:pt x="1718679" y="214323"/>
                  </a:lnTo>
                  <a:lnTo>
                    <a:pt x="1682020" y="188181"/>
                  </a:lnTo>
                  <a:lnTo>
                    <a:pt x="1644186" y="163536"/>
                  </a:lnTo>
                  <a:lnTo>
                    <a:pt x="1605223" y="140433"/>
                  </a:lnTo>
                  <a:lnTo>
                    <a:pt x="1565179" y="118918"/>
                  </a:lnTo>
                  <a:lnTo>
                    <a:pt x="1524101" y="99035"/>
                  </a:lnTo>
                  <a:lnTo>
                    <a:pt x="1482036" y="80831"/>
                  </a:lnTo>
                  <a:lnTo>
                    <a:pt x="1439031" y="64350"/>
                  </a:lnTo>
                  <a:lnTo>
                    <a:pt x="1395133" y="49639"/>
                  </a:lnTo>
                  <a:lnTo>
                    <a:pt x="1350389" y="36741"/>
                  </a:lnTo>
                  <a:lnTo>
                    <a:pt x="1304846" y="25704"/>
                  </a:lnTo>
                  <a:lnTo>
                    <a:pt x="1258552" y="16571"/>
                  </a:lnTo>
                  <a:lnTo>
                    <a:pt x="1211553" y="9389"/>
                  </a:lnTo>
                  <a:lnTo>
                    <a:pt x="1163896" y="4203"/>
                  </a:lnTo>
                  <a:lnTo>
                    <a:pt x="1115630" y="1058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600" y="4038600"/>
              <a:ext cx="2133600" cy="2057400"/>
            </a:xfrm>
            <a:custGeom>
              <a:avLst/>
              <a:gdLst/>
              <a:ahLst/>
              <a:cxnLst/>
              <a:rect l="l" t="t" r="r" b="b"/>
              <a:pathLst>
                <a:path w="2133600" h="2057400">
                  <a:moveTo>
                    <a:pt x="0" y="1028700"/>
                  </a:moveTo>
                  <a:lnTo>
                    <a:pt x="1097" y="981607"/>
                  </a:lnTo>
                  <a:lnTo>
                    <a:pt x="4359" y="935058"/>
                  </a:lnTo>
                  <a:lnTo>
                    <a:pt x="9739" y="889098"/>
                  </a:lnTo>
                  <a:lnTo>
                    <a:pt x="17188" y="843773"/>
                  </a:lnTo>
                  <a:lnTo>
                    <a:pt x="26660" y="799128"/>
                  </a:lnTo>
                  <a:lnTo>
                    <a:pt x="38108" y="755209"/>
                  </a:lnTo>
                  <a:lnTo>
                    <a:pt x="51485" y="712060"/>
                  </a:lnTo>
                  <a:lnTo>
                    <a:pt x="66744" y="669727"/>
                  </a:lnTo>
                  <a:lnTo>
                    <a:pt x="83837" y="628257"/>
                  </a:lnTo>
                  <a:lnTo>
                    <a:pt x="102718" y="587693"/>
                  </a:lnTo>
                  <a:lnTo>
                    <a:pt x="123340" y="548081"/>
                  </a:lnTo>
                  <a:lnTo>
                    <a:pt x="145654" y="509467"/>
                  </a:lnTo>
                  <a:lnTo>
                    <a:pt x="169615" y="471896"/>
                  </a:lnTo>
                  <a:lnTo>
                    <a:pt x="195176" y="435414"/>
                  </a:lnTo>
                  <a:lnTo>
                    <a:pt x="222288" y="400065"/>
                  </a:lnTo>
                  <a:lnTo>
                    <a:pt x="250906" y="365895"/>
                  </a:lnTo>
                  <a:lnTo>
                    <a:pt x="280981" y="332950"/>
                  </a:lnTo>
                  <a:lnTo>
                    <a:pt x="312467" y="301275"/>
                  </a:lnTo>
                  <a:lnTo>
                    <a:pt x="345317" y="270915"/>
                  </a:lnTo>
                  <a:lnTo>
                    <a:pt x="379484" y="241916"/>
                  </a:lnTo>
                  <a:lnTo>
                    <a:pt x="414920" y="214323"/>
                  </a:lnTo>
                  <a:lnTo>
                    <a:pt x="451579" y="188181"/>
                  </a:lnTo>
                  <a:lnTo>
                    <a:pt x="489413" y="163536"/>
                  </a:lnTo>
                  <a:lnTo>
                    <a:pt x="528376" y="140433"/>
                  </a:lnTo>
                  <a:lnTo>
                    <a:pt x="568420" y="118918"/>
                  </a:lnTo>
                  <a:lnTo>
                    <a:pt x="609498" y="99035"/>
                  </a:lnTo>
                  <a:lnTo>
                    <a:pt x="651563" y="80831"/>
                  </a:lnTo>
                  <a:lnTo>
                    <a:pt x="694568" y="64350"/>
                  </a:lnTo>
                  <a:lnTo>
                    <a:pt x="738466" y="49639"/>
                  </a:lnTo>
                  <a:lnTo>
                    <a:pt x="783210" y="36741"/>
                  </a:lnTo>
                  <a:lnTo>
                    <a:pt x="828753" y="25704"/>
                  </a:lnTo>
                  <a:lnTo>
                    <a:pt x="875047" y="16571"/>
                  </a:lnTo>
                  <a:lnTo>
                    <a:pt x="922046" y="9389"/>
                  </a:lnTo>
                  <a:lnTo>
                    <a:pt x="969703" y="4203"/>
                  </a:lnTo>
                  <a:lnTo>
                    <a:pt x="1017969" y="1058"/>
                  </a:lnTo>
                  <a:lnTo>
                    <a:pt x="1066800" y="0"/>
                  </a:lnTo>
                  <a:lnTo>
                    <a:pt x="1115630" y="1058"/>
                  </a:lnTo>
                  <a:lnTo>
                    <a:pt x="1163896" y="4203"/>
                  </a:lnTo>
                  <a:lnTo>
                    <a:pt x="1211553" y="9389"/>
                  </a:lnTo>
                  <a:lnTo>
                    <a:pt x="1258552" y="16571"/>
                  </a:lnTo>
                  <a:lnTo>
                    <a:pt x="1304846" y="25704"/>
                  </a:lnTo>
                  <a:lnTo>
                    <a:pt x="1350389" y="36741"/>
                  </a:lnTo>
                  <a:lnTo>
                    <a:pt x="1395133" y="49639"/>
                  </a:lnTo>
                  <a:lnTo>
                    <a:pt x="1439031" y="64350"/>
                  </a:lnTo>
                  <a:lnTo>
                    <a:pt x="1482036" y="80831"/>
                  </a:lnTo>
                  <a:lnTo>
                    <a:pt x="1524101" y="99035"/>
                  </a:lnTo>
                  <a:lnTo>
                    <a:pt x="1565179" y="118918"/>
                  </a:lnTo>
                  <a:lnTo>
                    <a:pt x="1605223" y="140433"/>
                  </a:lnTo>
                  <a:lnTo>
                    <a:pt x="1644186" y="163536"/>
                  </a:lnTo>
                  <a:lnTo>
                    <a:pt x="1682020" y="188181"/>
                  </a:lnTo>
                  <a:lnTo>
                    <a:pt x="1718679" y="214323"/>
                  </a:lnTo>
                  <a:lnTo>
                    <a:pt x="1754115" y="241916"/>
                  </a:lnTo>
                  <a:lnTo>
                    <a:pt x="1788282" y="270915"/>
                  </a:lnTo>
                  <a:lnTo>
                    <a:pt x="1821132" y="301275"/>
                  </a:lnTo>
                  <a:lnTo>
                    <a:pt x="1852618" y="332950"/>
                  </a:lnTo>
                  <a:lnTo>
                    <a:pt x="1882693" y="365895"/>
                  </a:lnTo>
                  <a:lnTo>
                    <a:pt x="1911311" y="400065"/>
                  </a:lnTo>
                  <a:lnTo>
                    <a:pt x="1938423" y="435414"/>
                  </a:lnTo>
                  <a:lnTo>
                    <a:pt x="1963984" y="471896"/>
                  </a:lnTo>
                  <a:lnTo>
                    <a:pt x="1987945" y="509467"/>
                  </a:lnTo>
                  <a:lnTo>
                    <a:pt x="2010259" y="548081"/>
                  </a:lnTo>
                  <a:lnTo>
                    <a:pt x="2030881" y="587693"/>
                  </a:lnTo>
                  <a:lnTo>
                    <a:pt x="2049762" y="628257"/>
                  </a:lnTo>
                  <a:lnTo>
                    <a:pt x="2066855" y="669727"/>
                  </a:lnTo>
                  <a:lnTo>
                    <a:pt x="2082114" y="712060"/>
                  </a:lnTo>
                  <a:lnTo>
                    <a:pt x="2095491" y="755209"/>
                  </a:lnTo>
                  <a:lnTo>
                    <a:pt x="2106939" y="799128"/>
                  </a:lnTo>
                  <a:lnTo>
                    <a:pt x="2116411" y="843773"/>
                  </a:lnTo>
                  <a:lnTo>
                    <a:pt x="2123860" y="889098"/>
                  </a:lnTo>
                  <a:lnTo>
                    <a:pt x="2129240" y="935058"/>
                  </a:lnTo>
                  <a:lnTo>
                    <a:pt x="2132502" y="981607"/>
                  </a:lnTo>
                  <a:lnTo>
                    <a:pt x="2133600" y="1028700"/>
                  </a:lnTo>
                  <a:lnTo>
                    <a:pt x="2132502" y="1075787"/>
                  </a:lnTo>
                  <a:lnTo>
                    <a:pt x="2129240" y="1122332"/>
                  </a:lnTo>
                  <a:lnTo>
                    <a:pt x="2123860" y="1168288"/>
                  </a:lnTo>
                  <a:lnTo>
                    <a:pt x="2116411" y="1213609"/>
                  </a:lnTo>
                  <a:lnTo>
                    <a:pt x="2106939" y="1258251"/>
                  </a:lnTo>
                  <a:lnTo>
                    <a:pt x="2095491" y="1302168"/>
                  </a:lnTo>
                  <a:lnTo>
                    <a:pt x="2082114" y="1345315"/>
                  </a:lnTo>
                  <a:lnTo>
                    <a:pt x="2066855" y="1387646"/>
                  </a:lnTo>
                  <a:lnTo>
                    <a:pt x="2049762" y="1429116"/>
                  </a:lnTo>
                  <a:lnTo>
                    <a:pt x="2030881" y="1469679"/>
                  </a:lnTo>
                  <a:lnTo>
                    <a:pt x="2010259" y="1509290"/>
                  </a:lnTo>
                  <a:lnTo>
                    <a:pt x="1987945" y="1547904"/>
                  </a:lnTo>
                  <a:lnTo>
                    <a:pt x="1963984" y="1585475"/>
                  </a:lnTo>
                  <a:lnTo>
                    <a:pt x="1938423" y="1621958"/>
                  </a:lnTo>
                  <a:lnTo>
                    <a:pt x="1911311" y="1657307"/>
                  </a:lnTo>
                  <a:lnTo>
                    <a:pt x="1882693" y="1691477"/>
                  </a:lnTo>
                  <a:lnTo>
                    <a:pt x="1852618" y="1724424"/>
                  </a:lnTo>
                  <a:lnTo>
                    <a:pt x="1821132" y="1756100"/>
                  </a:lnTo>
                  <a:lnTo>
                    <a:pt x="1788282" y="1786461"/>
                  </a:lnTo>
                  <a:lnTo>
                    <a:pt x="1754115" y="1815462"/>
                  </a:lnTo>
                  <a:lnTo>
                    <a:pt x="1718679" y="1843057"/>
                  </a:lnTo>
                  <a:lnTo>
                    <a:pt x="1682020" y="1869200"/>
                  </a:lnTo>
                  <a:lnTo>
                    <a:pt x="1644186" y="1893847"/>
                  </a:lnTo>
                  <a:lnTo>
                    <a:pt x="1605223" y="1916952"/>
                  </a:lnTo>
                  <a:lnTo>
                    <a:pt x="1565179" y="1938469"/>
                  </a:lnTo>
                  <a:lnTo>
                    <a:pt x="1524101" y="1958353"/>
                  </a:lnTo>
                  <a:lnTo>
                    <a:pt x="1482036" y="1976559"/>
                  </a:lnTo>
                  <a:lnTo>
                    <a:pt x="1439031" y="1993041"/>
                  </a:lnTo>
                  <a:lnTo>
                    <a:pt x="1395133" y="2007755"/>
                  </a:lnTo>
                  <a:lnTo>
                    <a:pt x="1350389" y="2020653"/>
                  </a:lnTo>
                  <a:lnTo>
                    <a:pt x="1304846" y="2031692"/>
                  </a:lnTo>
                  <a:lnTo>
                    <a:pt x="1258552" y="2040826"/>
                  </a:lnTo>
                  <a:lnTo>
                    <a:pt x="1211553" y="2048009"/>
                  </a:lnTo>
                  <a:lnTo>
                    <a:pt x="1163896" y="2053196"/>
                  </a:lnTo>
                  <a:lnTo>
                    <a:pt x="1115630" y="2056341"/>
                  </a:lnTo>
                  <a:lnTo>
                    <a:pt x="1066800" y="2057400"/>
                  </a:lnTo>
                  <a:lnTo>
                    <a:pt x="1017969" y="2056341"/>
                  </a:lnTo>
                  <a:lnTo>
                    <a:pt x="969703" y="2053196"/>
                  </a:lnTo>
                  <a:lnTo>
                    <a:pt x="922046" y="2048009"/>
                  </a:lnTo>
                  <a:lnTo>
                    <a:pt x="875047" y="2040826"/>
                  </a:lnTo>
                  <a:lnTo>
                    <a:pt x="828753" y="2031692"/>
                  </a:lnTo>
                  <a:lnTo>
                    <a:pt x="783210" y="2020653"/>
                  </a:lnTo>
                  <a:lnTo>
                    <a:pt x="738466" y="2007755"/>
                  </a:lnTo>
                  <a:lnTo>
                    <a:pt x="694568" y="1993041"/>
                  </a:lnTo>
                  <a:lnTo>
                    <a:pt x="651563" y="1976559"/>
                  </a:lnTo>
                  <a:lnTo>
                    <a:pt x="609498" y="1958353"/>
                  </a:lnTo>
                  <a:lnTo>
                    <a:pt x="568420" y="1938469"/>
                  </a:lnTo>
                  <a:lnTo>
                    <a:pt x="528376" y="1916952"/>
                  </a:lnTo>
                  <a:lnTo>
                    <a:pt x="489413" y="1893847"/>
                  </a:lnTo>
                  <a:lnTo>
                    <a:pt x="451579" y="1869200"/>
                  </a:lnTo>
                  <a:lnTo>
                    <a:pt x="414920" y="1843057"/>
                  </a:lnTo>
                  <a:lnTo>
                    <a:pt x="379484" y="1815462"/>
                  </a:lnTo>
                  <a:lnTo>
                    <a:pt x="345317" y="1786461"/>
                  </a:lnTo>
                  <a:lnTo>
                    <a:pt x="312467" y="1756100"/>
                  </a:lnTo>
                  <a:lnTo>
                    <a:pt x="280981" y="1724424"/>
                  </a:lnTo>
                  <a:lnTo>
                    <a:pt x="250906" y="1691477"/>
                  </a:lnTo>
                  <a:lnTo>
                    <a:pt x="222288" y="1657307"/>
                  </a:lnTo>
                  <a:lnTo>
                    <a:pt x="195176" y="1621958"/>
                  </a:lnTo>
                  <a:lnTo>
                    <a:pt x="169615" y="1585475"/>
                  </a:lnTo>
                  <a:lnTo>
                    <a:pt x="145654" y="1547904"/>
                  </a:lnTo>
                  <a:lnTo>
                    <a:pt x="123340" y="1509290"/>
                  </a:lnTo>
                  <a:lnTo>
                    <a:pt x="102718" y="1469679"/>
                  </a:lnTo>
                  <a:lnTo>
                    <a:pt x="83837" y="1429116"/>
                  </a:lnTo>
                  <a:lnTo>
                    <a:pt x="66744" y="1387646"/>
                  </a:lnTo>
                  <a:lnTo>
                    <a:pt x="51485" y="1345315"/>
                  </a:lnTo>
                  <a:lnTo>
                    <a:pt x="38108" y="1302168"/>
                  </a:lnTo>
                  <a:lnTo>
                    <a:pt x="26660" y="1258251"/>
                  </a:lnTo>
                  <a:lnTo>
                    <a:pt x="17188" y="1213609"/>
                  </a:lnTo>
                  <a:lnTo>
                    <a:pt x="9739" y="1168288"/>
                  </a:lnTo>
                  <a:lnTo>
                    <a:pt x="4359" y="1122332"/>
                  </a:lnTo>
                  <a:lnTo>
                    <a:pt x="1097" y="1075787"/>
                  </a:lnTo>
                  <a:lnTo>
                    <a:pt x="0" y="10287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91000" y="4343400"/>
              <a:ext cx="269748" cy="3078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82822" y="3990213"/>
            <a:ext cx="2421890" cy="122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Silicon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Wafer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5800" y="4185158"/>
            <a:ext cx="688340" cy="314960"/>
          </a:xfrm>
          <a:custGeom>
            <a:avLst/>
            <a:gdLst/>
            <a:ahLst/>
            <a:cxnLst/>
            <a:rect l="l" t="t" r="r" b="b"/>
            <a:pathLst>
              <a:path w="688339" h="314960">
                <a:moveTo>
                  <a:pt x="54101" y="244856"/>
                </a:moveTo>
                <a:lnTo>
                  <a:pt x="0" y="310642"/>
                </a:lnTo>
                <a:lnTo>
                  <a:pt x="85089" y="314452"/>
                </a:lnTo>
                <a:lnTo>
                  <a:pt x="74515" y="290703"/>
                </a:lnTo>
                <a:lnTo>
                  <a:pt x="60578" y="290703"/>
                </a:lnTo>
                <a:lnTo>
                  <a:pt x="55499" y="279019"/>
                </a:lnTo>
                <a:lnTo>
                  <a:pt x="67031" y="273893"/>
                </a:lnTo>
                <a:lnTo>
                  <a:pt x="54101" y="244856"/>
                </a:lnTo>
                <a:close/>
              </a:path>
              <a:path w="688339" h="314960">
                <a:moveTo>
                  <a:pt x="67031" y="273893"/>
                </a:moveTo>
                <a:lnTo>
                  <a:pt x="55499" y="279019"/>
                </a:lnTo>
                <a:lnTo>
                  <a:pt x="60578" y="290703"/>
                </a:lnTo>
                <a:lnTo>
                  <a:pt x="72213" y="285531"/>
                </a:lnTo>
                <a:lnTo>
                  <a:pt x="67031" y="273893"/>
                </a:lnTo>
                <a:close/>
              </a:path>
              <a:path w="688339" h="314960">
                <a:moveTo>
                  <a:pt x="72213" y="285531"/>
                </a:moveTo>
                <a:lnTo>
                  <a:pt x="60578" y="290703"/>
                </a:lnTo>
                <a:lnTo>
                  <a:pt x="74515" y="290703"/>
                </a:lnTo>
                <a:lnTo>
                  <a:pt x="72213" y="285531"/>
                </a:lnTo>
                <a:close/>
              </a:path>
              <a:path w="688339" h="314960">
                <a:moveTo>
                  <a:pt x="683260" y="0"/>
                </a:moveTo>
                <a:lnTo>
                  <a:pt x="67031" y="273893"/>
                </a:lnTo>
                <a:lnTo>
                  <a:pt x="72213" y="285531"/>
                </a:lnTo>
                <a:lnTo>
                  <a:pt x="688339" y="11684"/>
                </a:lnTo>
                <a:lnTo>
                  <a:pt x="683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816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80" dirty="0"/>
              <a:t>YIELD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95627" y="5558028"/>
            <a:ext cx="2752725" cy="619125"/>
            <a:chOff x="1595627" y="5558028"/>
            <a:chExt cx="2752725" cy="619125"/>
          </a:xfrm>
        </p:grpSpPr>
        <p:sp>
          <p:nvSpPr>
            <p:cNvPr id="4" name="object 4"/>
            <p:cNvSpPr/>
            <p:nvPr/>
          </p:nvSpPr>
          <p:spPr>
            <a:xfrm>
              <a:off x="1600199" y="5562600"/>
              <a:ext cx="2743200" cy="609600"/>
            </a:xfrm>
            <a:custGeom>
              <a:avLst/>
              <a:gdLst/>
              <a:ahLst/>
              <a:cxnLst/>
              <a:rect l="l" t="t" r="r" b="b"/>
              <a:pathLst>
                <a:path w="2743200" h="609600">
                  <a:moveTo>
                    <a:pt x="2641600" y="0"/>
                  </a:moveTo>
                  <a:lnTo>
                    <a:pt x="101600" y="0"/>
                  </a:lnTo>
                  <a:lnTo>
                    <a:pt x="62043" y="7984"/>
                  </a:lnTo>
                  <a:lnTo>
                    <a:pt x="29749" y="29759"/>
                  </a:lnTo>
                  <a:lnTo>
                    <a:pt x="7981" y="62054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1" y="547545"/>
                  </a:lnTo>
                  <a:lnTo>
                    <a:pt x="29749" y="579840"/>
                  </a:lnTo>
                  <a:lnTo>
                    <a:pt x="62043" y="601615"/>
                  </a:lnTo>
                  <a:lnTo>
                    <a:pt x="101600" y="609600"/>
                  </a:lnTo>
                  <a:lnTo>
                    <a:pt x="2641600" y="609600"/>
                  </a:lnTo>
                  <a:lnTo>
                    <a:pt x="2681156" y="601615"/>
                  </a:lnTo>
                  <a:lnTo>
                    <a:pt x="2713450" y="579840"/>
                  </a:lnTo>
                  <a:lnTo>
                    <a:pt x="2735218" y="547545"/>
                  </a:lnTo>
                  <a:lnTo>
                    <a:pt x="2743200" y="508000"/>
                  </a:lnTo>
                  <a:lnTo>
                    <a:pt x="2743200" y="101600"/>
                  </a:lnTo>
                  <a:lnTo>
                    <a:pt x="2735218" y="62054"/>
                  </a:lnTo>
                  <a:lnTo>
                    <a:pt x="2713450" y="29759"/>
                  </a:lnTo>
                  <a:lnTo>
                    <a:pt x="2681156" y="7984"/>
                  </a:lnTo>
                  <a:lnTo>
                    <a:pt x="2641600" y="0"/>
                  </a:lnTo>
                  <a:close/>
                </a:path>
              </a:pathLst>
            </a:custGeom>
            <a:solidFill>
              <a:srgbClr val="AC3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0199" y="5562600"/>
              <a:ext cx="2743200" cy="609600"/>
            </a:xfrm>
            <a:custGeom>
              <a:avLst/>
              <a:gdLst/>
              <a:ahLst/>
              <a:cxnLst/>
              <a:rect l="l" t="t" r="r" b="b"/>
              <a:pathLst>
                <a:path w="2743200" h="609600">
                  <a:moveTo>
                    <a:pt x="0" y="101600"/>
                  </a:moveTo>
                  <a:lnTo>
                    <a:pt x="7981" y="62054"/>
                  </a:lnTo>
                  <a:lnTo>
                    <a:pt x="29749" y="29759"/>
                  </a:lnTo>
                  <a:lnTo>
                    <a:pt x="62043" y="7984"/>
                  </a:lnTo>
                  <a:lnTo>
                    <a:pt x="101600" y="0"/>
                  </a:lnTo>
                  <a:lnTo>
                    <a:pt x="2641600" y="0"/>
                  </a:lnTo>
                  <a:lnTo>
                    <a:pt x="2681156" y="7984"/>
                  </a:lnTo>
                  <a:lnTo>
                    <a:pt x="2713450" y="29759"/>
                  </a:lnTo>
                  <a:lnTo>
                    <a:pt x="2735218" y="62054"/>
                  </a:lnTo>
                  <a:lnTo>
                    <a:pt x="2743200" y="101600"/>
                  </a:lnTo>
                  <a:lnTo>
                    <a:pt x="2743200" y="508000"/>
                  </a:lnTo>
                  <a:lnTo>
                    <a:pt x="2735218" y="547545"/>
                  </a:lnTo>
                  <a:lnTo>
                    <a:pt x="2713450" y="579840"/>
                  </a:lnTo>
                  <a:lnTo>
                    <a:pt x="2681156" y="601615"/>
                  </a:lnTo>
                  <a:lnTo>
                    <a:pt x="2641600" y="609600"/>
                  </a:lnTo>
                  <a:lnTo>
                    <a:pt x="101600" y="609600"/>
                  </a:lnTo>
                  <a:lnTo>
                    <a:pt x="62043" y="601615"/>
                  </a:lnTo>
                  <a:lnTo>
                    <a:pt x="29749" y="579840"/>
                  </a:lnTo>
                  <a:lnTo>
                    <a:pt x="7981" y="547545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600200" y="2438400"/>
            <a:ext cx="2720340" cy="3048000"/>
            <a:chOff x="1600200" y="2438400"/>
            <a:chExt cx="2720340" cy="3048000"/>
          </a:xfrm>
        </p:grpSpPr>
        <p:sp>
          <p:nvSpPr>
            <p:cNvPr id="7" name="object 7"/>
            <p:cNvSpPr/>
            <p:nvPr/>
          </p:nvSpPr>
          <p:spPr>
            <a:xfrm>
              <a:off x="1600200" y="2438400"/>
              <a:ext cx="662939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6000" y="2438400"/>
              <a:ext cx="662939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71800" y="2438400"/>
              <a:ext cx="662939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7600" y="2438400"/>
              <a:ext cx="662939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0200" y="2438399"/>
              <a:ext cx="2057400" cy="3048000"/>
            </a:xfrm>
            <a:custGeom>
              <a:avLst/>
              <a:gdLst/>
              <a:ahLst/>
              <a:cxnLst/>
              <a:rect l="l" t="t" r="r" b="b"/>
              <a:pathLst>
                <a:path w="2057400" h="3048000">
                  <a:moveTo>
                    <a:pt x="685800" y="1524000"/>
                  </a:moveTo>
                  <a:lnTo>
                    <a:pt x="0" y="1524000"/>
                  </a:lnTo>
                  <a:lnTo>
                    <a:pt x="0" y="2286000"/>
                  </a:lnTo>
                  <a:lnTo>
                    <a:pt x="685800" y="2286000"/>
                  </a:lnTo>
                  <a:lnTo>
                    <a:pt x="685800" y="1524000"/>
                  </a:lnTo>
                  <a:close/>
                </a:path>
                <a:path w="2057400" h="3048000">
                  <a:moveTo>
                    <a:pt x="2057400" y="2286000"/>
                  </a:moveTo>
                  <a:lnTo>
                    <a:pt x="1371600" y="2286000"/>
                  </a:lnTo>
                  <a:lnTo>
                    <a:pt x="1371600" y="3048000"/>
                  </a:lnTo>
                  <a:lnTo>
                    <a:pt x="2057400" y="3048000"/>
                  </a:lnTo>
                  <a:lnTo>
                    <a:pt x="2057400" y="2286000"/>
                  </a:lnTo>
                  <a:close/>
                </a:path>
                <a:path w="2057400" h="3048000">
                  <a:moveTo>
                    <a:pt x="2057400" y="0"/>
                  </a:moveTo>
                  <a:lnTo>
                    <a:pt x="1371600" y="0"/>
                  </a:lnTo>
                  <a:lnTo>
                    <a:pt x="1371600" y="762000"/>
                  </a:lnTo>
                  <a:lnTo>
                    <a:pt x="2057400" y="7620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105400" y="2438400"/>
            <a:ext cx="2667000" cy="3048000"/>
            <a:chOff x="5105400" y="2438400"/>
            <a:chExt cx="2667000" cy="3048000"/>
          </a:xfrm>
        </p:grpSpPr>
        <p:sp>
          <p:nvSpPr>
            <p:cNvPr id="13" name="object 13"/>
            <p:cNvSpPr/>
            <p:nvPr/>
          </p:nvSpPr>
          <p:spPr>
            <a:xfrm>
              <a:off x="5105400" y="2441447"/>
              <a:ext cx="1330452" cy="30419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35852" y="2438400"/>
              <a:ext cx="1330452" cy="3044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05400" y="2438399"/>
              <a:ext cx="2667000" cy="3048000"/>
            </a:xfrm>
            <a:custGeom>
              <a:avLst/>
              <a:gdLst/>
              <a:ahLst/>
              <a:cxnLst/>
              <a:rect l="l" t="t" r="r" b="b"/>
              <a:pathLst>
                <a:path w="2667000" h="3048000">
                  <a:moveTo>
                    <a:pt x="2667000" y="0"/>
                  </a:moveTo>
                  <a:lnTo>
                    <a:pt x="1295400" y="0"/>
                  </a:lnTo>
                  <a:lnTo>
                    <a:pt x="1295400" y="1524000"/>
                  </a:lnTo>
                  <a:lnTo>
                    <a:pt x="0" y="1524000"/>
                  </a:lnTo>
                  <a:lnTo>
                    <a:pt x="0" y="3048000"/>
                  </a:lnTo>
                  <a:lnTo>
                    <a:pt x="1295400" y="3048000"/>
                  </a:lnTo>
                  <a:lnTo>
                    <a:pt x="2667000" y="3048000"/>
                  </a:lnTo>
                  <a:lnTo>
                    <a:pt x="2667000" y="1524000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50211" y="5575503"/>
            <a:ext cx="20440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5080" indent="-3581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13/16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chips  81.25%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yield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05400" y="5562600"/>
            <a:ext cx="2743200" cy="609600"/>
          </a:xfrm>
          <a:custGeom>
            <a:avLst/>
            <a:gdLst/>
            <a:ahLst/>
            <a:cxnLst/>
            <a:rect l="l" t="t" r="r" b="b"/>
            <a:pathLst>
              <a:path w="2743200" h="609600">
                <a:moveTo>
                  <a:pt x="2641600" y="0"/>
                </a:moveTo>
                <a:lnTo>
                  <a:pt x="101600" y="0"/>
                </a:lnTo>
                <a:lnTo>
                  <a:pt x="62043" y="7984"/>
                </a:lnTo>
                <a:lnTo>
                  <a:pt x="29749" y="29759"/>
                </a:lnTo>
                <a:lnTo>
                  <a:pt x="7981" y="62054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45"/>
                </a:lnTo>
                <a:lnTo>
                  <a:pt x="29749" y="579840"/>
                </a:lnTo>
                <a:lnTo>
                  <a:pt x="62043" y="601615"/>
                </a:lnTo>
                <a:lnTo>
                  <a:pt x="101600" y="609600"/>
                </a:lnTo>
                <a:lnTo>
                  <a:pt x="2641600" y="609600"/>
                </a:lnTo>
                <a:lnTo>
                  <a:pt x="2681156" y="601615"/>
                </a:lnTo>
                <a:lnTo>
                  <a:pt x="2713450" y="579840"/>
                </a:lnTo>
                <a:lnTo>
                  <a:pt x="2735218" y="547545"/>
                </a:lnTo>
                <a:lnTo>
                  <a:pt x="2743200" y="508000"/>
                </a:lnTo>
                <a:lnTo>
                  <a:pt x="2743200" y="101600"/>
                </a:lnTo>
                <a:lnTo>
                  <a:pt x="2735218" y="62054"/>
                </a:lnTo>
                <a:lnTo>
                  <a:pt x="2713450" y="29759"/>
                </a:lnTo>
                <a:lnTo>
                  <a:pt x="2681156" y="7984"/>
                </a:lnTo>
                <a:lnTo>
                  <a:pt x="2641600" y="0"/>
                </a:lnTo>
                <a:close/>
              </a:path>
            </a:pathLst>
          </a:custGeom>
          <a:solidFill>
            <a:srgbClr val="AC3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05400" y="5562600"/>
            <a:ext cx="2743200" cy="609600"/>
          </a:xfrm>
          <a:custGeom>
            <a:avLst/>
            <a:gdLst/>
            <a:ahLst/>
            <a:cxnLst/>
            <a:rect l="l" t="t" r="r" b="b"/>
            <a:pathLst>
              <a:path w="2743200" h="609600">
                <a:moveTo>
                  <a:pt x="0" y="101600"/>
                </a:moveTo>
                <a:lnTo>
                  <a:pt x="7981" y="62054"/>
                </a:lnTo>
                <a:lnTo>
                  <a:pt x="29749" y="29759"/>
                </a:lnTo>
                <a:lnTo>
                  <a:pt x="62043" y="7984"/>
                </a:lnTo>
                <a:lnTo>
                  <a:pt x="101600" y="0"/>
                </a:lnTo>
                <a:lnTo>
                  <a:pt x="2641600" y="0"/>
                </a:lnTo>
                <a:lnTo>
                  <a:pt x="2681156" y="7984"/>
                </a:lnTo>
                <a:lnTo>
                  <a:pt x="2713450" y="29759"/>
                </a:lnTo>
                <a:lnTo>
                  <a:pt x="2735218" y="62054"/>
                </a:lnTo>
                <a:lnTo>
                  <a:pt x="2743200" y="101600"/>
                </a:lnTo>
                <a:lnTo>
                  <a:pt x="2743200" y="508000"/>
                </a:lnTo>
                <a:lnTo>
                  <a:pt x="2735218" y="547545"/>
                </a:lnTo>
                <a:lnTo>
                  <a:pt x="2713450" y="579840"/>
                </a:lnTo>
                <a:lnTo>
                  <a:pt x="2681156" y="601615"/>
                </a:lnTo>
                <a:lnTo>
                  <a:pt x="2641600" y="609600"/>
                </a:lnTo>
                <a:lnTo>
                  <a:pt x="101600" y="609600"/>
                </a:lnTo>
                <a:lnTo>
                  <a:pt x="62043" y="601615"/>
                </a:lnTo>
                <a:lnTo>
                  <a:pt x="29749" y="579840"/>
                </a:lnTo>
                <a:lnTo>
                  <a:pt x="7981" y="547545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83682" y="5575503"/>
            <a:ext cx="1789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1/4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chips  25.0%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yield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55394" y="4218813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25" dirty="0">
                <a:solidFill>
                  <a:srgbClr val="FF0000"/>
                </a:solidFill>
                <a:latin typeface="Wingdings"/>
                <a:cs typeface="Wingdings"/>
              </a:rPr>
              <a:t>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79775" y="4904613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25" dirty="0">
                <a:solidFill>
                  <a:srgbClr val="FF0000"/>
                </a:solidFill>
                <a:latin typeface="Wingdings"/>
                <a:cs typeface="Wingdings"/>
              </a:rPr>
              <a:t>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51175" y="2465959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25" dirty="0">
                <a:solidFill>
                  <a:srgbClr val="FF0000"/>
                </a:solidFill>
                <a:latin typeface="Wingdings"/>
                <a:cs typeface="Wingdings"/>
              </a:rPr>
              <a:t>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55975" y="2923159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25" dirty="0">
                <a:solidFill>
                  <a:srgbClr val="FF0000"/>
                </a:solidFill>
                <a:latin typeface="Wingdings"/>
                <a:cs typeface="Wingdings"/>
              </a:rPr>
              <a:t>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15334" y="1551178"/>
            <a:ext cx="1471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 marR="5080" indent="-3352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uf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cturi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  Defects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77361" y="1889251"/>
            <a:ext cx="708660" cy="1083310"/>
          </a:xfrm>
          <a:custGeom>
            <a:avLst/>
            <a:gdLst/>
            <a:ahLst/>
            <a:cxnLst/>
            <a:rect l="l" t="t" r="r" b="b"/>
            <a:pathLst>
              <a:path w="708660" h="1083310">
                <a:moveTo>
                  <a:pt x="552323" y="33020"/>
                </a:moveTo>
                <a:lnTo>
                  <a:pt x="514477" y="0"/>
                </a:lnTo>
                <a:lnTo>
                  <a:pt x="80429" y="496062"/>
                </a:lnTo>
                <a:lnTo>
                  <a:pt x="42545" y="462915"/>
                </a:lnTo>
                <a:lnTo>
                  <a:pt x="0" y="626110"/>
                </a:lnTo>
                <a:lnTo>
                  <a:pt x="156083" y="562229"/>
                </a:lnTo>
                <a:lnTo>
                  <a:pt x="139814" y="548005"/>
                </a:lnTo>
                <a:lnTo>
                  <a:pt x="118237" y="529132"/>
                </a:lnTo>
                <a:lnTo>
                  <a:pt x="552323" y="33020"/>
                </a:lnTo>
                <a:close/>
              </a:path>
              <a:path w="708660" h="1083310">
                <a:moveTo>
                  <a:pt x="708660" y="103251"/>
                </a:moveTo>
                <a:lnTo>
                  <a:pt x="662940" y="82169"/>
                </a:lnTo>
                <a:lnTo>
                  <a:pt x="268998" y="935736"/>
                </a:lnTo>
                <a:lnTo>
                  <a:pt x="223393" y="914654"/>
                </a:lnTo>
                <a:lnTo>
                  <a:pt x="228600" y="1083310"/>
                </a:lnTo>
                <a:lnTo>
                  <a:pt x="358076" y="979678"/>
                </a:lnTo>
                <a:lnTo>
                  <a:pt x="360299" y="977900"/>
                </a:lnTo>
                <a:lnTo>
                  <a:pt x="314706" y="956843"/>
                </a:lnTo>
                <a:lnTo>
                  <a:pt x="708660" y="10325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261228" y="4218813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25" dirty="0">
                <a:solidFill>
                  <a:srgbClr val="FF0000"/>
                </a:solidFill>
                <a:latin typeface="Wingdings"/>
                <a:cs typeface="Wingdings"/>
              </a:rPr>
              <a:t>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85229" y="4904613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25" dirty="0">
                <a:solidFill>
                  <a:srgbClr val="FF0000"/>
                </a:solidFill>
                <a:latin typeface="Wingdings"/>
                <a:cs typeface="Wingdings"/>
              </a:rPr>
              <a:t>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56629" y="2465959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25" dirty="0">
                <a:solidFill>
                  <a:srgbClr val="FF0000"/>
                </a:solidFill>
                <a:latin typeface="Wingdings"/>
                <a:cs typeface="Wingdings"/>
              </a:rPr>
              <a:t>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61429" y="2923159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25" dirty="0">
                <a:solidFill>
                  <a:srgbClr val="FF0000"/>
                </a:solidFill>
                <a:latin typeface="Wingdings"/>
                <a:cs typeface="Wingdings"/>
              </a:rPr>
              <a:t>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1290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80" dirty="0"/>
              <a:t>YIELD</a:t>
            </a:r>
            <a:r>
              <a:rPr spc="-200" dirty="0"/>
              <a:t> </a:t>
            </a:r>
            <a:r>
              <a:rPr spc="-114" dirty="0"/>
              <a:t>(2)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55585" y="1824037"/>
            <a:ext cx="3133725" cy="3819525"/>
            <a:chOff x="1255585" y="1824037"/>
            <a:chExt cx="3133725" cy="3819525"/>
          </a:xfrm>
        </p:grpSpPr>
        <p:sp>
          <p:nvSpPr>
            <p:cNvPr id="4" name="object 4"/>
            <p:cNvSpPr/>
            <p:nvPr/>
          </p:nvSpPr>
          <p:spPr>
            <a:xfrm>
              <a:off x="1260347" y="1828800"/>
              <a:ext cx="3124200" cy="3124200"/>
            </a:xfrm>
            <a:custGeom>
              <a:avLst/>
              <a:gdLst/>
              <a:ahLst/>
              <a:cxnLst/>
              <a:rect l="l" t="t" r="r" b="b"/>
              <a:pathLst>
                <a:path w="3124200" h="3124200">
                  <a:moveTo>
                    <a:pt x="1562100" y="0"/>
                  </a:moveTo>
                  <a:lnTo>
                    <a:pt x="1513445" y="743"/>
                  </a:lnTo>
                  <a:lnTo>
                    <a:pt x="1465161" y="2958"/>
                  </a:lnTo>
                  <a:lnTo>
                    <a:pt x="1417268" y="6625"/>
                  </a:lnTo>
                  <a:lnTo>
                    <a:pt x="1369790" y="11720"/>
                  </a:lnTo>
                  <a:lnTo>
                    <a:pt x="1322747" y="18223"/>
                  </a:lnTo>
                  <a:lnTo>
                    <a:pt x="1276160" y="26112"/>
                  </a:lnTo>
                  <a:lnTo>
                    <a:pt x="1230053" y="35365"/>
                  </a:lnTo>
                  <a:lnTo>
                    <a:pt x="1184445" y="45960"/>
                  </a:lnTo>
                  <a:lnTo>
                    <a:pt x="1139359" y="57877"/>
                  </a:lnTo>
                  <a:lnTo>
                    <a:pt x="1094816" y="71093"/>
                  </a:lnTo>
                  <a:lnTo>
                    <a:pt x="1050838" y="85587"/>
                  </a:lnTo>
                  <a:lnTo>
                    <a:pt x="1007447" y="101337"/>
                  </a:lnTo>
                  <a:lnTo>
                    <a:pt x="964663" y="118322"/>
                  </a:lnTo>
                  <a:lnTo>
                    <a:pt x="922510" y="136520"/>
                  </a:lnTo>
                  <a:lnTo>
                    <a:pt x="881008" y="155910"/>
                  </a:lnTo>
                  <a:lnTo>
                    <a:pt x="840178" y="176469"/>
                  </a:lnTo>
                  <a:lnTo>
                    <a:pt x="800044" y="198176"/>
                  </a:lnTo>
                  <a:lnTo>
                    <a:pt x="760625" y="221010"/>
                  </a:lnTo>
                  <a:lnTo>
                    <a:pt x="721944" y="244949"/>
                  </a:lnTo>
                  <a:lnTo>
                    <a:pt x="684022" y="269971"/>
                  </a:lnTo>
                  <a:lnTo>
                    <a:pt x="646882" y="296056"/>
                  </a:lnTo>
                  <a:lnTo>
                    <a:pt x="610544" y="323180"/>
                  </a:lnTo>
                  <a:lnTo>
                    <a:pt x="575030" y="351323"/>
                  </a:lnTo>
                  <a:lnTo>
                    <a:pt x="540361" y="380463"/>
                  </a:lnTo>
                  <a:lnTo>
                    <a:pt x="506561" y="410578"/>
                  </a:lnTo>
                  <a:lnTo>
                    <a:pt x="473649" y="441647"/>
                  </a:lnTo>
                  <a:lnTo>
                    <a:pt x="441647" y="473649"/>
                  </a:lnTo>
                  <a:lnTo>
                    <a:pt x="410578" y="506561"/>
                  </a:lnTo>
                  <a:lnTo>
                    <a:pt x="380463" y="540361"/>
                  </a:lnTo>
                  <a:lnTo>
                    <a:pt x="351323" y="575030"/>
                  </a:lnTo>
                  <a:lnTo>
                    <a:pt x="323180" y="610544"/>
                  </a:lnTo>
                  <a:lnTo>
                    <a:pt x="296056" y="646882"/>
                  </a:lnTo>
                  <a:lnTo>
                    <a:pt x="269971" y="684022"/>
                  </a:lnTo>
                  <a:lnTo>
                    <a:pt x="244949" y="721944"/>
                  </a:lnTo>
                  <a:lnTo>
                    <a:pt x="221010" y="760625"/>
                  </a:lnTo>
                  <a:lnTo>
                    <a:pt x="198176" y="800044"/>
                  </a:lnTo>
                  <a:lnTo>
                    <a:pt x="176469" y="840178"/>
                  </a:lnTo>
                  <a:lnTo>
                    <a:pt x="155910" y="881008"/>
                  </a:lnTo>
                  <a:lnTo>
                    <a:pt x="136520" y="922510"/>
                  </a:lnTo>
                  <a:lnTo>
                    <a:pt x="118322" y="964663"/>
                  </a:lnTo>
                  <a:lnTo>
                    <a:pt x="101337" y="1007447"/>
                  </a:lnTo>
                  <a:lnTo>
                    <a:pt x="85587" y="1050838"/>
                  </a:lnTo>
                  <a:lnTo>
                    <a:pt x="71093" y="1094816"/>
                  </a:lnTo>
                  <a:lnTo>
                    <a:pt x="57877" y="1139359"/>
                  </a:lnTo>
                  <a:lnTo>
                    <a:pt x="45960" y="1184445"/>
                  </a:lnTo>
                  <a:lnTo>
                    <a:pt x="35365" y="1230053"/>
                  </a:lnTo>
                  <a:lnTo>
                    <a:pt x="26112" y="1276160"/>
                  </a:lnTo>
                  <a:lnTo>
                    <a:pt x="18223" y="1322747"/>
                  </a:lnTo>
                  <a:lnTo>
                    <a:pt x="11720" y="1369790"/>
                  </a:lnTo>
                  <a:lnTo>
                    <a:pt x="6625" y="1417268"/>
                  </a:lnTo>
                  <a:lnTo>
                    <a:pt x="2958" y="1465161"/>
                  </a:lnTo>
                  <a:lnTo>
                    <a:pt x="743" y="1513445"/>
                  </a:lnTo>
                  <a:lnTo>
                    <a:pt x="0" y="1562100"/>
                  </a:lnTo>
                  <a:lnTo>
                    <a:pt x="743" y="1610754"/>
                  </a:lnTo>
                  <a:lnTo>
                    <a:pt x="2958" y="1659038"/>
                  </a:lnTo>
                  <a:lnTo>
                    <a:pt x="6625" y="1706931"/>
                  </a:lnTo>
                  <a:lnTo>
                    <a:pt x="11720" y="1754409"/>
                  </a:lnTo>
                  <a:lnTo>
                    <a:pt x="18223" y="1801452"/>
                  </a:lnTo>
                  <a:lnTo>
                    <a:pt x="26112" y="1848039"/>
                  </a:lnTo>
                  <a:lnTo>
                    <a:pt x="35365" y="1894146"/>
                  </a:lnTo>
                  <a:lnTo>
                    <a:pt x="45960" y="1939754"/>
                  </a:lnTo>
                  <a:lnTo>
                    <a:pt x="57877" y="1984840"/>
                  </a:lnTo>
                  <a:lnTo>
                    <a:pt x="71093" y="2029383"/>
                  </a:lnTo>
                  <a:lnTo>
                    <a:pt x="85587" y="2073361"/>
                  </a:lnTo>
                  <a:lnTo>
                    <a:pt x="101337" y="2116752"/>
                  </a:lnTo>
                  <a:lnTo>
                    <a:pt x="118322" y="2159536"/>
                  </a:lnTo>
                  <a:lnTo>
                    <a:pt x="136520" y="2201689"/>
                  </a:lnTo>
                  <a:lnTo>
                    <a:pt x="155910" y="2243191"/>
                  </a:lnTo>
                  <a:lnTo>
                    <a:pt x="176469" y="2284021"/>
                  </a:lnTo>
                  <a:lnTo>
                    <a:pt x="198176" y="2324155"/>
                  </a:lnTo>
                  <a:lnTo>
                    <a:pt x="221010" y="2363574"/>
                  </a:lnTo>
                  <a:lnTo>
                    <a:pt x="244949" y="2402255"/>
                  </a:lnTo>
                  <a:lnTo>
                    <a:pt x="269971" y="2440177"/>
                  </a:lnTo>
                  <a:lnTo>
                    <a:pt x="296056" y="2477317"/>
                  </a:lnTo>
                  <a:lnTo>
                    <a:pt x="323180" y="2513655"/>
                  </a:lnTo>
                  <a:lnTo>
                    <a:pt x="351323" y="2549169"/>
                  </a:lnTo>
                  <a:lnTo>
                    <a:pt x="380463" y="2583838"/>
                  </a:lnTo>
                  <a:lnTo>
                    <a:pt x="410578" y="2617638"/>
                  </a:lnTo>
                  <a:lnTo>
                    <a:pt x="441647" y="2650550"/>
                  </a:lnTo>
                  <a:lnTo>
                    <a:pt x="473649" y="2682552"/>
                  </a:lnTo>
                  <a:lnTo>
                    <a:pt x="506561" y="2713621"/>
                  </a:lnTo>
                  <a:lnTo>
                    <a:pt x="540361" y="2743736"/>
                  </a:lnTo>
                  <a:lnTo>
                    <a:pt x="575030" y="2772876"/>
                  </a:lnTo>
                  <a:lnTo>
                    <a:pt x="610544" y="2801019"/>
                  </a:lnTo>
                  <a:lnTo>
                    <a:pt x="646882" y="2828143"/>
                  </a:lnTo>
                  <a:lnTo>
                    <a:pt x="684022" y="2854228"/>
                  </a:lnTo>
                  <a:lnTo>
                    <a:pt x="721944" y="2879250"/>
                  </a:lnTo>
                  <a:lnTo>
                    <a:pt x="760625" y="2903189"/>
                  </a:lnTo>
                  <a:lnTo>
                    <a:pt x="800044" y="2926023"/>
                  </a:lnTo>
                  <a:lnTo>
                    <a:pt x="840178" y="2947730"/>
                  </a:lnTo>
                  <a:lnTo>
                    <a:pt x="881008" y="2968289"/>
                  </a:lnTo>
                  <a:lnTo>
                    <a:pt x="922510" y="2987679"/>
                  </a:lnTo>
                  <a:lnTo>
                    <a:pt x="964663" y="3005877"/>
                  </a:lnTo>
                  <a:lnTo>
                    <a:pt x="1007447" y="3022862"/>
                  </a:lnTo>
                  <a:lnTo>
                    <a:pt x="1050838" y="3038612"/>
                  </a:lnTo>
                  <a:lnTo>
                    <a:pt x="1094816" y="3053106"/>
                  </a:lnTo>
                  <a:lnTo>
                    <a:pt x="1139359" y="3066322"/>
                  </a:lnTo>
                  <a:lnTo>
                    <a:pt x="1184445" y="3078239"/>
                  </a:lnTo>
                  <a:lnTo>
                    <a:pt x="1230053" y="3088834"/>
                  </a:lnTo>
                  <a:lnTo>
                    <a:pt x="1276160" y="3098087"/>
                  </a:lnTo>
                  <a:lnTo>
                    <a:pt x="1322747" y="3105976"/>
                  </a:lnTo>
                  <a:lnTo>
                    <a:pt x="1369790" y="3112479"/>
                  </a:lnTo>
                  <a:lnTo>
                    <a:pt x="1417268" y="3117574"/>
                  </a:lnTo>
                  <a:lnTo>
                    <a:pt x="1465161" y="3121241"/>
                  </a:lnTo>
                  <a:lnTo>
                    <a:pt x="1513445" y="3123456"/>
                  </a:lnTo>
                  <a:lnTo>
                    <a:pt x="1562100" y="3124200"/>
                  </a:lnTo>
                  <a:lnTo>
                    <a:pt x="1610754" y="3123456"/>
                  </a:lnTo>
                  <a:lnTo>
                    <a:pt x="1659038" y="3121241"/>
                  </a:lnTo>
                  <a:lnTo>
                    <a:pt x="1706931" y="3117574"/>
                  </a:lnTo>
                  <a:lnTo>
                    <a:pt x="1754409" y="3112479"/>
                  </a:lnTo>
                  <a:lnTo>
                    <a:pt x="1801452" y="3105976"/>
                  </a:lnTo>
                  <a:lnTo>
                    <a:pt x="1848039" y="3098087"/>
                  </a:lnTo>
                  <a:lnTo>
                    <a:pt x="1894146" y="3088834"/>
                  </a:lnTo>
                  <a:lnTo>
                    <a:pt x="1939754" y="3078239"/>
                  </a:lnTo>
                  <a:lnTo>
                    <a:pt x="1984840" y="3066322"/>
                  </a:lnTo>
                  <a:lnTo>
                    <a:pt x="2029383" y="3053106"/>
                  </a:lnTo>
                  <a:lnTo>
                    <a:pt x="2073361" y="3038612"/>
                  </a:lnTo>
                  <a:lnTo>
                    <a:pt x="2116752" y="3022862"/>
                  </a:lnTo>
                  <a:lnTo>
                    <a:pt x="2159536" y="3005877"/>
                  </a:lnTo>
                  <a:lnTo>
                    <a:pt x="2201689" y="2987679"/>
                  </a:lnTo>
                  <a:lnTo>
                    <a:pt x="2243191" y="2968289"/>
                  </a:lnTo>
                  <a:lnTo>
                    <a:pt x="2284021" y="2947730"/>
                  </a:lnTo>
                  <a:lnTo>
                    <a:pt x="2324155" y="2926023"/>
                  </a:lnTo>
                  <a:lnTo>
                    <a:pt x="2363574" y="2903189"/>
                  </a:lnTo>
                  <a:lnTo>
                    <a:pt x="2402255" y="2879250"/>
                  </a:lnTo>
                  <a:lnTo>
                    <a:pt x="2440177" y="2854228"/>
                  </a:lnTo>
                  <a:lnTo>
                    <a:pt x="2477317" y="2828143"/>
                  </a:lnTo>
                  <a:lnTo>
                    <a:pt x="2513655" y="2801019"/>
                  </a:lnTo>
                  <a:lnTo>
                    <a:pt x="2549169" y="2772876"/>
                  </a:lnTo>
                  <a:lnTo>
                    <a:pt x="2583838" y="2743736"/>
                  </a:lnTo>
                  <a:lnTo>
                    <a:pt x="2617638" y="2713621"/>
                  </a:lnTo>
                  <a:lnTo>
                    <a:pt x="2650550" y="2682552"/>
                  </a:lnTo>
                  <a:lnTo>
                    <a:pt x="2682552" y="2650550"/>
                  </a:lnTo>
                  <a:lnTo>
                    <a:pt x="2713621" y="2617638"/>
                  </a:lnTo>
                  <a:lnTo>
                    <a:pt x="2743736" y="2583838"/>
                  </a:lnTo>
                  <a:lnTo>
                    <a:pt x="2772876" y="2549169"/>
                  </a:lnTo>
                  <a:lnTo>
                    <a:pt x="2801019" y="2513655"/>
                  </a:lnTo>
                  <a:lnTo>
                    <a:pt x="2828143" y="2477317"/>
                  </a:lnTo>
                  <a:lnTo>
                    <a:pt x="2854228" y="2440177"/>
                  </a:lnTo>
                  <a:lnTo>
                    <a:pt x="2879250" y="2402255"/>
                  </a:lnTo>
                  <a:lnTo>
                    <a:pt x="2903189" y="2363574"/>
                  </a:lnTo>
                  <a:lnTo>
                    <a:pt x="2926023" y="2324155"/>
                  </a:lnTo>
                  <a:lnTo>
                    <a:pt x="2947730" y="2284021"/>
                  </a:lnTo>
                  <a:lnTo>
                    <a:pt x="2968289" y="2243191"/>
                  </a:lnTo>
                  <a:lnTo>
                    <a:pt x="2987679" y="2201689"/>
                  </a:lnTo>
                  <a:lnTo>
                    <a:pt x="3005877" y="2159536"/>
                  </a:lnTo>
                  <a:lnTo>
                    <a:pt x="3022862" y="2116752"/>
                  </a:lnTo>
                  <a:lnTo>
                    <a:pt x="3038612" y="2073361"/>
                  </a:lnTo>
                  <a:lnTo>
                    <a:pt x="3053106" y="2029383"/>
                  </a:lnTo>
                  <a:lnTo>
                    <a:pt x="3066322" y="1984840"/>
                  </a:lnTo>
                  <a:lnTo>
                    <a:pt x="3078239" y="1939754"/>
                  </a:lnTo>
                  <a:lnTo>
                    <a:pt x="3088834" y="1894146"/>
                  </a:lnTo>
                  <a:lnTo>
                    <a:pt x="3098087" y="1848039"/>
                  </a:lnTo>
                  <a:lnTo>
                    <a:pt x="3105976" y="1801452"/>
                  </a:lnTo>
                  <a:lnTo>
                    <a:pt x="3112479" y="1754409"/>
                  </a:lnTo>
                  <a:lnTo>
                    <a:pt x="3117574" y="1706931"/>
                  </a:lnTo>
                  <a:lnTo>
                    <a:pt x="3121241" y="1659038"/>
                  </a:lnTo>
                  <a:lnTo>
                    <a:pt x="3123456" y="1610754"/>
                  </a:lnTo>
                  <a:lnTo>
                    <a:pt x="3124200" y="1562100"/>
                  </a:lnTo>
                  <a:lnTo>
                    <a:pt x="3123456" y="1513445"/>
                  </a:lnTo>
                  <a:lnTo>
                    <a:pt x="3121241" y="1465161"/>
                  </a:lnTo>
                  <a:lnTo>
                    <a:pt x="3117574" y="1417268"/>
                  </a:lnTo>
                  <a:lnTo>
                    <a:pt x="3112479" y="1369790"/>
                  </a:lnTo>
                  <a:lnTo>
                    <a:pt x="3105976" y="1322747"/>
                  </a:lnTo>
                  <a:lnTo>
                    <a:pt x="3098087" y="1276160"/>
                  </a:lnTo>
                  <a:lnTo>
                    <a:pt x="3088834" y="1230053"/>
                  </a:lnTo>
                  <a:lnTo>
                    <a:pt x="3078239" y="1184445"/>
                  </a:lnTo>
                  <a:lnTo>
                    <a:pt x="3066322" y="1139359"/>
                  </a:lnTo>
                  <a:lnTo>
                    <a:pt x="3053106" y="1094816"/>
                  </a:lnTo>
                  <a:lnTo>
                    <a:pt x="3038612" y="1050838"/>
                  </a:lnTo>
                  <a:lnTo>
                    <a:pt x="3022862" y="1007447"/>
                  </a:lnTo>
                  <a:lnTo>
                    <a:pt x="3005877" y="964663"/>
                  </a:lnTo>
                  <a:lnTo>
                    <a:pt x="2987679" y="922510"/>
                  </a:lnTo>
                  <a:lnTo>
                    <a:pt x="2968289" y="881008"/>
                  </a:lnTo>
                  <a:lnTo>
                    <a:pt x="2947730" y="840178"/>
                  </a:lnTo>
                  <a:lnTo>
                    <a:pt x="2926023" y="800044"/>
                  </a:lnTo>
                  <a:lnTo>
                    <a:pt x="2903189" y="760625"/>
                  </a:lnTo>
                  <a:lnTo>
                    <a:pt x="2879250" y="721944"/>
                  </a:lnTo>
                  <a:lnTo>
                    <a:pt x="2854228" y="684022"/>
                  </a:lnTo>
                  <a:lnTo>
                    <a:pt x="2828143" y="646882"/>
                  </a:lnTo>
                  <a:lnTo>
                    <a:pt x="2801019" y="610544"/>
                  </a:lnTo>
                  <a:lnTo>
                    <a:pt x="2772876" y="575030"/>
                  </a:lnTo>
                  <a:lnTo>
                    <a:pt x="2743736" y="540361"/>
                  </a:lnTo>
                  <a:lnTo>
                    <a:pt x="2713621" y="506561"/>
                  </a:lnTo>
                  <a:lnTo>
                    <a:pt x="2682552" y="473649"/>
                  </a:lnTo>
                  <a:lnTo>
                    <a:pt x="2650550" y="441647"/>
                  </a:lnTo>
                  <a:lnTo>
                    <a:pt x="2617638" y="410578"/>
                  </a:lnTo>
                  <a:lnTo>
                    <a:pt x="2583838" y="380463"/>
                  </a:lnTo>
                  <a:lnTo>
                    <a:pt x="2549169" y="351323"/>
                  </a:lnTo>
                  <a:lnTo>
                    <a:pt x="2513655" y="323180"/>
                  </a:lnTo>
                  <a:lnTo>
                    <a:pt x="2477317" y="296056"/>
                  </a:lnTo>
                  <a:lnTo>
                    <a:pt x="2440177" y="269971"/>
                  </a:lnTo>
                  <a:lnTo>
                    <a:pt x="2402255" y="244949"/>
                  </a:lnTo>
                  <a:lnTo>
                    <a:pt x="2363574" y="221010"/>
                  </a:lnTo>
                  <a:lnTo>
                    <a:pt x="2324155" y="198176"/>
                  </a:lnTo>
                  <a:lnTo>
                    <a:pt x="2284021" y="176469"/>
                  </a:lnTo>
                  <a:lnTo>
                    <a:pt x="2243191" y="155910"/>
                  </a:lnTo>
                  <a:lnTo>
                    <a:pt x="2201689" y="136520"/>
                  </a:lnTo>
                  <a:lnTo>
                    <a:pt x="2159536" y="118322"/>
                  </a:lnTo>
                  <a:lnTo>
                    <a:pt x="2116752" y="101337"/>
                  </a:lnTo>
                  <a:lnTo>
                    <a:pt x="2073361" y="85587"/>
                  </a:lnTo>
                  <a:lnTo>
                    <a:pt x="2029383" y="71093"/>
                  </a:lnTo>
                  <a:lnTo>
                    <a:pt x="1984840" y="57877"/>
                  </a:lnTo>
                  <a:lnTo>
                    <a:pt x="1939754" y="45960"/>
                  </a:lnTo>
                  <a:lnTo>
                    <a:pt x="1894146" y="35365"/>
                  </a:lnTo>
                  <a:lnTo>
                    <a:pt x="1848039" y="26112"/>
                  </a:lnTo>
                  <a:lnTo>
                    <a:pt x="1801452" y="18223"/>
                  </a:lnTo>
                  <a:lnTo>
                    <a:pt x="1754409" y="11720"/>
                  </a:lnTo>
                  <a:lnTo>
                    <a:pt x="1706931" y="6625"/>
                  </a:lnTo>
                  <a:lnTo>
                    <a:pt x="1659038" y="2958"/>
                  </a:lnTo>
                  <a:lnTo>
                    <a:pt x="1610754" y="743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0347" y="1828800"/>
              <a:ext cx="3124200" cy="3124200"/>
            </a:xfrm>
            <a:custGeom>
              <a:avLst/>
              <a:gdLst/>
              <a:ahLst/>
              <a:cxnLst/>
              <a:rect l="l" t="t" r="r" b="b"/>
              <a:pathLst>
                <a:path w="3124200" h="3124200">
                  <a:moveTo>
                    <a:pt x="0" y="1562100"/>
                  </a:moveTo>
                  <a:lnTo>
                    <a:pt x="743" y="1513445"/>
                  </a:lnTo>
                  <a:lnTo>
                    <a:pt x="2958" y="1465161"/>
                  </a:lnTo>
                  <a:lnTo>
                    <a:pt x="6625" y="1417268"/>
                  </a:lnTo>
                  <a:lnTo>
                    <a:pt x="11720" y="1369790"/>
                  </a:lnTo>
                  <a:lnTo>
                    <a:pt x="18223" y="1322747"/>
                  </a:lnTo>
                  <a:lnTo>
                    <a:pt x="26112" y="1276160"/>
                  </a:lnTo>
                  <a:lnTo>
                    <a:pt x="35365" y="1230053"/>
                  </a:lnTo>
                  <a:lnTo>
                    <a:pt x="45960" y="1184445"/>
                  </a:lnTo>
                  <a:lnTo>
                    <a:pt x="57877" y="1139359"/>
                  </a:lnTo>
                  <a:lnTo>
                    <a:pt x="71093" y="1094816"/>
                  </a:lnTo>
                  <a:lnTo>
                    <a:pt x="85587" y="1050838"/>
                  </a:lnTo>
                  <a:lnTo>
                    <a:pt x="101337" y="1007447"/>
                  </a:lnTo>
                  <a:lnTo>
                    <a:pt x="118322" y="964663"/>
                  </a:lnTo>
                  <a:lnTo>
                    <a:pt x="136520" y="922510"/>
                  </a:lnTo>
                  <a:lnTo>
                    <a:pt x="155910" y="881008"/>
                  </a:lnTo>
                  <a:lnTo>
                    <a:pt x="176469" y="840178"/>
                  </a:lnTo>
                  <a:lnTo>
                    <a:pt x="198176" y="800044"/>
                  </a:lnTo>
                  <a:lnTo>
                    <a:pt x="221010" y="760625"/>
                  </a:lnTo>
                  <a:lnTo>
                    <a:pt x="244949" y="721944"/>
                  </a:lnTo>
                  <a:lnTo>
                    <a:pt x="269971" y="684022"/>
                  </a:lnTo>
                  <a:lnTo>
                    <a:pt x="296056" y="646882"/>
                  </a:lnTo>
                  <a:lnTo>
                    <a:pt x="323180" y="610544"/>
                  </a:lnTo>
                  <a:lnTo>
                    <a:pt x="351323" y="575030"/>
                  </a:lnTo>
                  <a:lnTo>
                    <a:pt x="380463" y="540361"/>
                  </a:lnTo>
                  <a:lnTo>
                    <a:pt x="410578" y="506561"/>
                  </a:lnTo>
                  <a:lnTo>
                    <a:pt x="441647" y="473649"/>
                  </a:lnTo>
                  <a:lnTo>
                    <a:pt x="473649" y="441647"/>
                  </a:lnTo>
                  <a:lnTo>
                    <a:pt x="506561" y="410578"/>
                  </a:lnTo>
                  <a:lnTo>
                    <a:pt x="540361" y="380463"/>
                  </a:lnTo>
                  <a:lnTo>
                    <a:pt x="575030" y="351323"/>
                  </a:lnTo>
                  <a:lnTo>
                    <a:pt x="610544" y="323180"/>
                  </a:lnTo>
                  <a:lnTo>
                    <a:pt x="646882" y="296056"/>
                  </a:lnTo>
                  <a:lnTo>
                    <a:pt x="684022" y="269971"/>
                  </a:lnTo>
                  <a:lnTo>
                    <a:pt x="721944" y="244949"/>
                  </a:lnTo>
                  <a:lnTo>
                    <a:pt x="760625" y="221010"/>
                  </a:lnTo>
                  <a:lnTo>
                    <a:pt x="800044" y="198176"/>
                  </a:lnTo>
                  <a:lnTo>
                    <a:pt x="840178" y="176469"/>
                  </a:lnTo>
                  <a:lnTo>
                    <a:pt x="881008" y="155910"/>
                  </a:lnTo>
                  <a:lnTo>
                    <a:pt x="922510" y="136520"/>
                  </a:lnTo>
                  <a:lnTo>
                    <a:pt x="964663" y="118322"/>
                  </a:lnTo>
                  <a:lnTo>
                    <a:pt x="1007447" y="101337"/>
                  </a:lnTo>
                  <a:lnTo>
                    <a:pt x="1050838" y="85587"/>
                  </a:lnTo>
                  <a:lnTo>
                    <a:pt x="1094816" y="71093"/>
                  </a:lnTo>
                  <a:lnTo>
                    <a:pt x="1139359" y="57877"/>
                  </a:lnTo>
                  <a:lnTo>
                    <a:pt x="1184445" y="45960"/>
                  </a:lnTo>
                  <a:lnTo>
                    <a:pt x="1230053" y="35365"/>
                  </a:lnTo>
                  <a:lnTo>
                    <a:pt x="1276160" y="26112"/>
                  </a:lnTo>
                  <a:lnTo>
                    <a:pt x="1322747" y="18223"/>
                  </a:lnTo>
                  <a:lnTo>
                    <a:pt x="1369790" y="11720"/>
                  </a:lnTo>
                  <a:lnTo>
                    <a:pt x="1417268" y="6625"/>
                  </a:lnTo>
                  <a:lnTo>
                    <a:pt x="1465161" y="2958"/>
                  </a:lnTo>
                  <a:lnTo>
                    <a:pt x="1513445" y="743"/>
                  </a:lnTo>
                  <a:lnTo>
                    <a:pt x="1562100" y="0"/>
                  </a:lnTo>
                  <a:lnTo>
                    <a:pt x="1610754" y="743"/>
                  </a:lnTo>
                  <a:lnTo>
                    <a:pt x="1659038" y="2958"/>
                  </a:lnTo>
                  <a:lnTo>
                    <a:pt x="1706931" y="6625"/>
                  </a:lnTo>
                  <a:lnTo>
                    <a:pt x="1754409" y="11720"/>
                  </a:lnTo>
                  <a:lnTo>
                    <a:pt x="1801452" y="18223"/>
                  </a:lnTo>
                  <a:lnTo>
                    <a:pt x="1848039" y="26112"/>
                  </a:lnTo>
                  <a:lnTo>
                    <a:pt x="1894146" y="35365"/>
                  </a:lnTo>
                  <a:lnTo>
                    <a:pt x="1939754" y="45960"/>
                  </a:lnTo>
                  <a:lnTo>
                    <a:pt x="1984840" y="57877"/>
                  </a:lnTo>
                  <a:lnTo>
                    <a:pt x="2029383" y="71093"/>
                  </a:lnTo>
                  <a:lnTo>
                    <a:pt x="2073361" y="85587"/>
                  </a:lnTo>
                  <a:lnTo>
                    <a:pt x="2116752" y="101337"/>
                  </a:lnTo>
                  <a:lnTo>
                    <a:pt x="2159536" y="118322"/>
                  </a:lnTo>
                  <a:lnTo>
                    <a:pt x="2201689" y="136520"/>
                  </a:lnTo>
                  <a:lnTo>
                    <a:pt x="2243191" y="155910"/>
                  </a:lnTo>
                  <a:lnTo>
                    <a:pt x="2284021" y="176469"/>
                  </a:lnTo>
                  <a:lnTo>
                    <a:pt x="2324155" y="198176"/>
                  </a:lnTo>
                  <a:lnTo>
                    <a:pt x="2363574" y="221010"/>
                  </a:lnTo>
                  <a:lnTo>
                    <a:pt x="2402255" y="244949"/>
                  </a:lnTo>
                  <a:lnTo>
                    <a:pt x="2440177" y="269971"/>
                  </a:lnTo>
                  <a:lnTo>
                    <a:pt x="2477317" y="296056"/>
                  </a:lnTo>
                  <a:lnTo>
                    <a:pt x="2513655" y="323180"/>
                  </a:lnTo>
                  <a:lnTo>
                    <a:pt x="2549169" y="351323"/>
                  </a:lnTo>
                  <a:lnTo>
                    <a:pt x="2583838" y="380463"/>
                  </a:lnTo>
                  <a:lnTo>
                    <a:pt x="2617638" y="410578"/>
                  </a:lnTo>
                  <a:lnTo>
                    <a:pt x="2650550" y="441647"/>
                  </a:lnTo>
                  <a:lnTo>
                    <a:pt x="2682552" y="473649"/>
                  </a:lnTo>
                  <a:lnTo>
                    <a:pt x="2713621" y="506561"/>
                  </a:lnTo>
                  <a:lnTo>
                    <a:pt x="2743736" y="540361"/>
                  </a:lnTo>
                  <a:lnTo>
                    <a:pt x="2772876" y="575030"/>
                  </a:lnTo>
                  <a:lnTo>
                    <a:pt x="2801019" y="610544"/>
                  </a:lnTo>
                  <a:lnTo>
                    <a:pt x="2828143" y="646882"/>
                  </a:lnTo>
                  <a:lnTo>
                    <a:pt x="2854228" y="684022"/>
                  </a:lnTo>
                  <a:lnTo>
                    <a:pt x="2879250" y="721944"/>
                  </a:lnTo>
                  <a:lnTo>
                    <a:pt x="2903189" y="760625"/>
                  </a:lnTo>
                  <a:lnTo>
                    <a:pt x="2926023" y="800044"/>
                  </a:lnTo>
                  <a:lnTo>
                    <a:pt x="2947730" y="840178"/>
                  </a:lnTo>
                  <a:lnTo>
                    <a:pt x="2968289" y="881008"/>
                  </a:lnTo>
                  <a:lnTo>
                    <a:pt x="2987679" y="922510"/>
                  </a:lnTo>
                  <a:lnTo>
                    <a:pt x="3005877" y="964663"/>
                  </a:lnTo>
                  <a:lnTo>
                    <a:pt x="3022862" y="1007447"/>
                  </a:lnTo>
                  <a:lnTo>
                    <a:pt x="3038612" y="1050838"/>
                  </a:lnTo>
                  <a:lnTo>
                    <a:pt x="3053106" y="1094816"/>
                  </a:lnTo>
                  <a:lnTo>
                    <a:pt x="3066322" y="1139359"/>
                  </a:lnTo>
                  <a:lnTo>
                    <a:pt x="3078239" y="1184445"/>
                  </a:lnTo>
                  <a:lnTo>
                    <a:pt x="3088834" y="1230053"/>
                  </a:lnTo>
                  <a:lnTo>
                    <a:pt x="3098087" y="1276160"/>
                  </a:lnTo>
                  <a:lnTo>
                    <a:pt x="3105976" y="1322747"/>
                  </a:lnTo>
                  <a:lnTo>
                    <a:pt x="3112479" y="1369790"/>
                  </a:lnTo>
                  <a:lnTo>
                    <a:pt x="3117574" y="1417268"/>
                  </a:lnTo>
                  <a:lnTo>
                    <a:pt x="3121241" y="1465161"/>
                  </a:lnTo>
                  <a:lnTo>
                    <a:pt x="3123456" y="1513445"/>
                  </a:lnTo>
                  <a:lnTo>
                    <a:pt x="3124200" y="1562100"/>
                  </a:lnTo>
                  <a:lnTo>
                    <a:pt x="3123456" y="1610754"/>
                  </a:lnTo>
                  <a:lnTo>
                    <a:pt x="3121241" y="1659038"/>
                  </a:lnTo>
                  <a:lnTo>
                    <a:pt x="3117574" y="1706931"/>
                  </a:lnTo>
                  <a:lnTo>
                    <a:pt x="3112479" y="1754409"/>
                  </a:lnTo>
                  <a:lnTo>
                    <a:pt x="3105976" y="1801452"/>
                  </a:lnTo>
                  <a:lnTo>
                    <a:pt x="3098087" y="1848039"/>
                  </a:lnTo>
                  <a:lnTo>
                    <a:pt x="3088834" y="1894146"/>
                  </a:lnTo>
                  <a:lnTo>
                    <a:pt x="3078239" y="1939754"/>
                  </a:lnTo>
                  <a:lnTo>
                    <a:pt x="3066322" y="1984840"/>
                  </a:lnTo>
                  <a:lnTo>
                    <a:pt x="3053106" y="2029383"/>
                  </a:lnTo>
                  <a:lnTo>
                    <a:pt x="3038612" y="2073361"/>
                  </a:lnTo>
                  <a:lnTo>
                    <a:pt x="3022862" y="2116752"/>
                  </a:lnTo>
                  <a:lnTo>
                    <a:pt x="3005877" y="2159536"/>
                  </a:lnTo>
                  <a:lnTo>
                    <a:pt x="2987679" y="2201689"/>
                  </a:lnTo>
                  <a:lnTo>
                    <a:pt x="2968289" y="2243191"/>
                  </a:lnTo>
                  <a:lnTo>
                    <a:pt x="2947730" y="2284021"/>
                  </a:lnTo>
                  <a:lnTo>
                    <a:pt x="2926023" y="2324155"/>
                  </a:lnTo>
                  <a:lnTo>
                    <a:pt x="2903189" y="2363574"/>
                  </a:lnTo>
                  <a:lnTo>
                    <a:pt x="2879250" y="2402255"/>
                  </a:lnTo>
                  <a:lnTo>
                    <a:pt x="2854228" y="2440177"/>
                  </a:lnTo>
                  <a:lnTo>
                    <a:pt x="2828143" y="2477317"/>
                  </a:lnTo>
                  <a:lnTo>
                    <a:pt x="2801019" y="2513655"/>
                  </a:lnTo>
                  <a:lnTo>
                    <a:pt x="2772876" y="2549169"/>
                  </a:lnTo>
                  <a:lnTo>
                    <a:pt x="2743736" y="2583838"/>
                  </a:lnTo>
                  <a:lnTo>
                    <a:pt x="2713621" y="2617638"/>
                  </a:lnTo>
                  <a:lnTo>
                    <a:pt x="2682552" y="2650550"/>
                  </a:lnTo>
                  <a:lnTo>
                    <a:pt x="2650550" y="2682552"/>
                  </a:lnTo>
                  <a:lnTo>
                    <a:pt x="2617638" y="2713621"/>
                  </a:lnTo>
                  <a:lnTo>
                    <a:pt x="2583838" y="2743736"/>
                  </a:lnTo>
                  <a:lnTo>
                    <a:pt x="2549169" y="2772876"/>
                  </a:lnTo>
                  <a:lnTo>
                    <a:pt x="2513655" y="2801019"/>
                  </a:lnTo>
                  <a:lnTo>
                    <a:pt x="2477317" y="2828143"/>
                  </a:lnTo>
                  <a:lnTo>
                    <a:pt x="2440177" y="2854228"/>
                  </a:lnTo>
                  <a:lnTo>
                    <a:pt x="2402255" y="2879250"/>
                  </a:lnTo>
                  <a:lnTo>
                    <a:pt x="2363574" y="2903189"/>
                  </a:lnTo>
                  <a:lnTo>
                    <a:pt x="2324155" y="2926023"/>
                  </a:lnTo>
                  <a:lnTo>
                    <a:pt x="2284021" y="2947730"/>
                  </a:lnTo>
                  <a:lnTo>
                    <a:pt x="2243191" y="2968289"/>
                  </a:lnTo>
                  <a:lnTo>
                    <a:pt x="2201689" y="2987679"/>
                  </a:lnTo>
                  <a:lnTo>
                    <a:pt x="2159536" y="3005877"/>
                  </a:lnTo>
                  <a:lnTo>
                    <a:pt x="2116752" y="3022862"/>
                  </a:lnTo>
                  <a:lnTo>
                    <a:pt x="2073361" y="3038612"/>
                  </a:lnTo>
                  <a:lnTo>
                    <a:pt x="2029383" y="3053106"/>
                  </a:lnTo>
                  <a:lnTo>
                    <a:pt x="1984840" y="3066322"/>
                  </a:lnTo>
                  <a:lnTo>
                    <a:pt x="1939754" y="3078239"/>
                  </a:lnTo>
                  <a:lnTo>
                    <a:pt x="1894146" y="3088834"/>
                  </a:lnTo>
                  <a:lnTo>
                    <a:pt x="1848039" y="3098087"/>
                  </a:lnTo>
                  <a:lnTo>
                    <a:pt x="1801452" y="3105976"/>
                  </a:lnTo>
                  <a:lnTo>
                    <a:pt x="1754409" y="3112479"/>
                  </a:lnTo>
                  <a:lnTo>
                    <a:pt x="1706931" y="3117574"/>
                  </a:lnTo>
                  <a:lnTo>
                    <a:pt x="1659038" y="3121241"/>
                  </a:lnTo>
                  <a:lnTo>
                    <a:pt x="1610754" y="3123456"/>
                  </a:lnTo>
                  <a:lnTo>
                    <a:pt x="1562100" y="3124200"/>
                  </a:lnTo>
                  <a:lnTo>
                    <a:pt x="1513445" y="3123456"/>
                  </a:lnTo>
                  <a:lnTo>
                    <a:pt x="1465161" y="3121241"/>
                  </a:lnTo>
                  <a:lnTo>
                    <a:pt x="1417268" y="3117574"/>
                  </a:lnTo>
                  <a:lnTo>
                    <a:pt x="1369790" y="3112479"/>
                  </a:lnTo>
                  <a:lnTo>
                    <a:pt x="1322747" y="3105976"/>
                  </a:lnTo>
                  <a:lnTo>
                    <a:pt x="1276160" y="3098087"/>
                  </a:lnTo>
                  <a:lnTo>
                    <a:pt x="1230053" y="3088834"/>
                  </a:lnTo>
                  <a:lnTo>
                    <a:pt x="1184445" y="3078239"/>
                  </a:lnTo>
                  <a:lnTo>
                    <a:pt x="1139359" y="3066322"/>
                  </a:lnTo>
                  <a:lnTo>
                    <a:pt x="1094816" y="3053106"/>
                  </a:lnTo>
                  <a:lnTo>
                    <a:pt x="1050838" y="3038612"/>
                  </a:lnTo>
                  <a:lnTo>
                    <a:pt x="1007447" y="3022862"/>
                  </a:lnTo>
                  <a:lnTo>
                    <a:pt x="964663" y="3005877"/>
                  </a:lnTo>
                  <a:lnTo>
                    <a:pt x="922510" y="2987679"/>
                  </a:lnTo>
                  <a:lnTo>
                    <a:pt x="881008" y="2968289"/>
                  </a:lnTo>
                  <a:lnTo>
                    <a:pt x="840178" y="2947730"/>
                  </a:lnTo>
                  <a:lnTo>
                    <a:pt x="800044" y="2926023"/>
                  </a:lnTo>
                  <a:lnTo>
                    <a:pt x="760625" y="2903189"/>
                  </a:lnTo>
                  <a:lnTo>
                    <a:pt x="721944" y="2879250"/>
                  </a:lnTo>
                  <a:lnTo>
                    <a:pt x="684022" y="2854228"/>
                  </a:lnTo>
                  <a:lnTo>
                    <a:pt x="646882" y="2828143"/>
                  </a:lnTo>
                  <a:lnTo>
                    <a:pt x="610544" y="2801019"/>
                  </a:lnTo>
                  <a:lnTo>
                    <a:pt x="575030" y="2772876"/>
                  </a:lnTo>
                  <a:lnTo>
                    <a:pt x="540361" y="2743736"/>
                  </a:lnTo>
                  <a:lnTo>
                    <a:pt x="506561" y="2713621"/>
                  </a:lnTo>
                  <a:lnTo>
                    <a:pt x="473649" y="2682552"/>
                  </a:lnTo>
                  <a:lnTo>
                    <a:pt x="441647" y="2650550"/>
                  </a:lnTo>
                  <a:lnTo>
                    <a:pt x="410578" y="2617638"/>
                  </a:lnTo>
                  <a:lnTo>
                    <a:pt x="380463" y="2583838"/>
                  </a:lnTo>
                  <a:lnTo>
                    <a:pt x="351323" y="2549169"/>
                  </a:lnTo>
                  <a:lnTo>
                    <a:pt x="323180" y="2513655"/>
                  </a:lnTo>
                  <a:lnTo>
                    <a:pt x="296056" y="2477317"/>
                  </a:lnTo>
                  <a:lnTo>
                    <a:pt x="269971" y="2440177"/>
                  </a:lnTo>
                  <a:lnTo>
                    <a:pt x="244949" y="2402255"/>
                  </a:lnTo>
                  <a:lnTo>
                    <a:pt x="221010" y="2363574"/>
                  </a:lnTo>
                  <a:lnTo>
                    <a:pt x="198176" y="2324155"/>
                  </a:lnTo>
                  <a:lnTo>
                    <a:pt x="176469" y="2284021"/>
                  </a:lnTo>
                  <a:lnTo>
                    <a:pt x="155910" y="2243191"/>
                  </a:lnTo>
                  <a:lnTo>
                    <a:pt x="136520" y="2201689"/>
                  </a:lnTo>
                  <a:lnTo>
                    <a:pt x="118322" y="2159536"/>
                  </a:lnTo>
                  <a:lnTo>
                    <a:pt x="101337" y="2116752"/>
                  </a:lnTo>
                  <a:lnTo>
                    <a:pt x="85587" y="2073361"/>
                  </a:lnTo>
                  <a:lnTo>
                    <a:pt x="71093" y="2029383"/>
                  </a:lnTo>
                  <a:lnTo>
                    <a:pt x="57877" y="1984840"/>
                  </a:lnTo>
                  <a:lnTo>
                    <a:pt x="45960" y="1939754"/>
                  </a:lnTo>
                  <a:lnTo>
                    <a:pt x="35365" y="1894146"/>
                  </a:lnTo>
                  <a:lnTo>
                    <a:pt x="26112" y="1848039"/>
                  </a:lnTo>
                  <a:lnTo>
                    <a:pt x="18223" y="1801452"/>
                  </a:lnTo>
                  <a:lnTo>
                    <a:pt x="11720" y="1754409"/>
                  </a:lnTo>
                  <a:lnTo>
                    <a:pt x="6625" y="1706931"/>
                  </a:lnTo>
                  <a:lnTo>
                    <a:pt x="2958" y="1659038"/>
                  </a:lnTo>
                  <a:lnTo>
                    <a:pt x="743" y="1610754"/>
                  </a:lnTo>
                  <a:lnTo>
                    <a:pt x="0" y="15621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2744" y="2004060"/>
              <a:ext cx="1072896" cy="3078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63267" y="2308859"/>
              <a:ext cx="2139696" cy="307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9615" y="2613659"/>
              <a:ext cx="2667000" cy="30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47215" y="2918460"/>
              <a:ext cx="2936748" cy="3078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47215" y="3223260"/>
              <a:ext cx="2936748" cy="3078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47215" y="3525011"/>
              <a:ext cx="2936748" cy="3078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9615" y="3832860"/>
              <a:ext cx="2667000" cy="307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28215" y="4134611"/>
              <a:ext cx="2141220" cy="3078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4267" y="4439411"/>
              <a:ext cx="1336547" cy="3093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09543" y="2002536"/>
              <a:ext cx="269747" cy="3078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5399" y="4800600"/>
              <a:ext cx="3048000" cy="838200"/>
            </a:xfrm>
            <a:custGeom>
              <a:avLst/>
              <a:gdLst/>
              <a:ahLst/>
              <a:cxnLst/>
              <a:rect l="l" t="t" r="r" b="b"/>
              <a:pathLst>
                <a:path w="3048000" h="838200">
                  <a:moveTo>
                    <a:pt x="2908300" y="0"/>
                  </a:moveTo>
                  <a:lnTo>
                    <a:pt x="139700" y="0"/>
                  </a:lnTo>
                  <a:lnTo>
                    <a:pt x="95520" y="7116"/>
                  </a:lnTo>
                  <a:lnTo>
                    <a:pt x="57168" y="26936"/>
                  </a:lnTo>
                  <a:lnTo>
                    <a:pt x="26936" y="57168"/>
                  </a:lnTo>
                  <a:lnTo>
                    <a:pt x="7116" y="95520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116" y="742630"/>
                  </a:lnTo>
                  <a:lnTo>
                    <a:pt x="26936" y="780976"/>
                  </a:lnTo>
                  <a:lnTo>
                    <a:pt x="57168" y="811227"/>
                  </a:lnTo>
                  <a:lnTo>
                    <a:pt x="95520" y="831071"/>
                  </a:lnTo>
                  <a:lnTo>
                    <a:pt x="139700" y="838200"/>
                  </a:lnTo>
                  <a:lnTo>
                    <a:pt x="2908300" y="838200"/>
                  </a:lnTo>
                  <a:lnTo>
                    <a:pt x="2952430" y="831071"/>
                  </a:lnTo>
                  <a:lnTo>
                    <a:pt x="2990776" y="811227"/>
                  </a:lnTo>
                  <a:lnTo>
                    <a:pt x="3021027" y="780976"/>
                  </a:lnTo>
                  <a:lnTo>
                    <a:pt x="3040871" y="742630"/>
                  </a:lnTo>
                  <a:lnTo>
                    <a:pt x="3048000" y="698500"/>
                  </a:lnTo>
                  <a:lnTo>
                    <a:pt x="3048000" y="139700"/>
                  </a:lnTo>
                  <a:lnTo>
                    <a:pt x="3040871" y="95520"/>
                  </a:lnTo>
                  <a:lnTo>
                    <a:pt x="3021027" y="57168"/>
                  </a:lnTo>
                  <a:lnTo>
                    <a:pt x="2990776" y="26936"/>
                  </a:lnTo>
                  <a:lnTo>
                    <a:pt x="2952430" y="7116"/>
                  </a:lnTo>
                  <a:lnTo>
                    <a:pt x="2908300" y="0"/>
                  </a:lnTo>
                  <a:close/>
                </a:path>
              </a:pathLst>
            </a:custGeom>
            <a:solidFill>
              <a:srgbClr val="AC3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5399" y="4800600"/>
              <a:ext cx="3048000" cy="838200"/>
            </a:xfrm>
            <a:custGeom>
              <a:avLst/>
              <a:gdLst/>
              <a:ahLst/>
              <a:cxnLst/>
              <a:rect l="l" t="t" r="r" b="b"/>
              <a:pathLst>
                <a:path w="3048000" h="838200">
                  <a:moveTo>
                    <a:pt x="0" y="139700"/>
                  </a:moveTo>
                  <a:lnTo>
                    <a:pt x="7116" y="95520"/>
                  </a:lnTo>
                  <a:lnTo>
                    <a:pt x="26936" y="57168"/>
                  </a:lnTo>
                  <a:lnTo>
                    <a:pt x="57168" y="26936"/>
                  </a:lnTo>
                  <a:lnTo>
                    <a:pt x="95520" y="7116"/>
                  </a:lnTo>
                  <a:lnTo>
                    <a:pt x="139700" y="0"/>
                  </a:lnTo>
                  <a:lnTo>
                    <a:pt x="2908300" y="0"/>
                  </a:lnTo>
                  <a:lnTo>
                    <a:pt x="2952430" y="7116"/>
                  </a:lnTo>
                  <a:lnTo>
                    <a:pt x="2990776" y="26936"/>
                  </a:lnTo>
                  <a:lnTo>
                    <a:pt x="3021027" y="57168"/>
                  </a:lnTo>
                  <a:lnTo>
                    <a:pt x="3040871" y="95520"/>
                  </a:lnTo>
                  <a:lnTo>
                    <a:pt x="3048000" y="139700"/>
                  </a:lnTo>
                  <a:lnTo>
                    <a:pt x="3048000" y="698500"/>
                  </a:lnTo>
                  <a:lnTo>
                    <a:pt x="3040871" y="742630"/>
                  </a:lnTo>
                  <a:lnTo>
                    <a:pt x="3021027" y="780976"/>
                  </a:lnTo>
                  <a:lnTo>
                    <a:pt x="2990776" y="811227"/>
                  </a:lnTo>
                  <a:lnTo>
                    <a:pt x="2952430" y="831071"/>
                  </a:lnTo>
                  <a:lnTo>
                    <a:pt x="2908300" y="838200"/>
                  </a:lnTo>
                  <a:lnTo>
                    <a:pt x="139700" y="838200"/>
                  </a:lnTo>
                  <a:lnTo>
                    <a:pt x="95520" y="831071"/>
                  </a:lnTo>
                  <a:lnTo>
                    <a:pt x="57168" y="811227"/>
                  </a:lnTo>
                  <a:lnTo>
                    <a:pt x="26936" y="780976"/>
                  </a:lnTo>
                  <a:lnTo>
                    <a:pt x="7116" y="742630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38402" y="4927472"/>
            <a:ext cx="27622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52 die, 81.25%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yield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42.25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parts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wafer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719637" y="1824037"/>
            <a:ext cx="3133725" cy="3819525"/>
            <a:chOff x="4719637" y="1824037"/>
            <a:chExt cx="3133725" cy="3819525"/>
          </a:xfrm>
        </p:grpSpPr>
        <p:sp>
          <p:nvSpPr>
            <p:cNvPr id="20" name="object 20"/>
            <p:cNvSpPr/>
            <p:nvPr/>
          </p:nvSpPr>
          <p:spPr>
            <a:xfrm>
              <a:off x="4724400" y="1828800"/>
              <a:ext cx="3124200" cy="3124200"/>
            </a:xfrm>
            <a:custGeom>
              <a:avLst/>
              <a:gdLst/>
              <a:ahLst/>
              <a:cxnLst/>
              <a:rect l="l" t="t" r="r" b="b"/>
              <a:pathLst>
                <a:path w="3124200" h="3124200">
                  <a:moveTo>
                    <a:pt x="1562100" y="0"/>
                  </a:moveTo>
                  <a:lnTo>
                    <a:pt x="1513445" y="743"/>
                  </a:lnTo>
                  <a:lnTo>
                    <a:pt x="1465161" y="2958"/>
                  </a:lnTo>
                  <a:lnTo>
                    <a:pt x="1417268" y="6625"/>
                  </a:lnTo>
                  <a:lnTo>
                    <a:pt x="1369790" y="11720"/>
                  </a:lnTo>
                  <a:lnTo>
                    <a:pt x="1322747" y="18223"/>
                  </a:lnTo>
                  <a:lnTo>
                    <a:pt x="1276160" y="26112"/>
                  </a:lnTo>
                  <a:lnTo>
                    <a:pt x="1230053" y="35365"/>
                  </a:lnTo>
                  <a:lnTo>
                    <a:pt x="1184445" y="45960"/>
                  </a:lnTo>
                  <a:lnTo>
                    <a:pt x="1139359" y="57877"/>
                  </a:lnTo>
                  <a:lnTo>
                    <a:pt x="1094816" y="71093"/>
                  </a:lnTo>
                  <a:lnTo>
                    <a:pt x="1050838" y="85587"/>
                  </a:lnTo>
                  <a:lnTo>
                    <a:pt x="1007447" y="101337"/>
                  </a:lnTo>
                  <a:lnTo>
                    <a:pt x="964663" y="118322"/>
                  </a:lnTo>
                  <a:lnTo>
                    <a:pt x="922510" y="136520"/>
                  </a:lnTo>
                  <a:lnTo>
                    <a:pt x="881008" y="155910"/>
                  </a:lnTo>
                  <a:lnTo>
                    <a:pt x="840178" y="176469"/>
                  </a:lnTo>
                  <a:lnTo>
                    <a:pt x="800044" y="198176"/>
                  </a:lnTo>
                  <a:lnTo>
                    <a:pt x="760625" y="221010"/>
                  </a:lnTo>
                  <a:lnTo>
                    <a:pt x="721944" y="244949"/>
                  </a:lnTo>
                  <a:lnTo>
                    <a:pt x="684022" y="269971"/>
                  </a:lnTo>
                  <a:lnTo>
                    <a:pt x="646882" y="296056"/>
                  </a:lnTo>
                  <a:lnTo>
                    <a:pt x="610544" y="323180"/>
                  </a:lnTo>
                  <a:lnTo>
                    <a:pt x="575030" y="351323"/>
                  </a:lnTo>
                  <a:lnTo>
                    <a:pt x="540361" y="380463"/>
                  </a:lnTo>
                  <a:lnTo>
                    <a:pt x="506561" y="410578"/>
                  </a:lnTo>
                  <a:lnTo>
                    <a:pt x="473649" y="441647"/>
                  </a:lnTo>
                  <a:lnTo>
                    <a:pt x="441647" y="473649"/>
                  </a:lnTo>
                  <a:lnTo>
                    <a:pt x="410578" y="506561"/>
                  </a:lnTo>
                  <a:lnTo>
                    <a:pt x="380463" y="540361"/>
                  </a:lnTo>
                  <a:lnTo>
                    <a:pt x="351323" y="575030"/>
                  </a:lnTo>
                  <a:lnTo>
                    <a:pt x="323180" y="610544"/>
                  </a:lnTo>
                  <a:lnTo>
                    <a:pt x="296056" y="646882"/>
                  </a:lnTo>
                  <a:lnTo>
                    <a:pt x="269971" y="684022"/>
                  </a:lnTo>
                  <a:lnTo>
                    <a:pt x="244949" y="721944"/>
                  </a:lnTo>
                  <a:lnTo>
                    <a:pt x="221010" y="760625"/>
                  </a:lnTo>
                  <a:lnTo>
                    <a:pt x="198176" y="800044"/>
                  </a:lnTo>
                  <a:lnTo>
                    <a:pt x="176469" y="840178"/>
                  </a:lnTo>
                  <a:lnTo>
                    <a:pt x="155910" y="881008"/>
                  </a:lnTo>
                  <a:lnTo>
                    <a:pt x="136520" y="922510"/>
                  </a:lnTo>
                  <a:lnTo>
                    <a:pt x="118322" y="964663"/>
                  </a:lnTo>
                  <a:lnTo>
                    <a:pt x="101337" y="1007447"/>
                  </a:lnTo>
                  <a:lnTo>
                    <a:pt x="85587" y="1050838"/>
                  </a:lnTo>
                  <a:lnTo>
                    <a:pt x="71093" y="1094816"/>
                  </a:lnTo>
                  <a:lnTo>
                    <a:pt x="57877" y="1139359"/>
                  </a:lnTo>
                  <a:lnTo>
                    <a:pt x="45960" y="1184445"/>
                  </a:lnTo>
                  <a:lnTo>
                    <a:pt x="35365" y="1230053"/>
                  </a:lnTo>
                  <a:lnTo>
                    <a:pt x="26112" y="1276160"/>
                  </a:lnTo>
                  <a:lnTo>
                    <a:pt x="18223" y="1322747"/>
                  </a:lnTo>
                  <a:lnTo>
                    <a:pt x="11720" y="1369790"/>
                  </a:lnTo>
                  <a:lnTo>
                    <a:pt x="6625" y="1417268"/>
                  </a:lnTo>
                  <a:lnTo>
                    <a:pt x="2958" y="1465161"/>
                  </a:lnTo>
                  <a:lnTo>
                    <a:pt x="743" y="1513445"/>
                  </a:lnTo>
                  <a:lnTo>
                    <a:pt x="0" y="1562100"/>
                  </a:lnTo>
                  <a:lnTo>
                    <a:pt x="743" y="1610754"/>
                  </a:lnTo>
                  <a:lnTo>
                    <a:pt x="2958" y="1659038"/>
                  </a:lnTo>
                  <a:lnTo>
                    <a:pt x="6625" y="1706931"/>
                  </a:lnTo>
                  <a:lnTo>
                    <a:pt x="11720" y="1754409"/>
                  </a:lnTo>
                  <a:lnTo>
                    <a:pt x="18223" y="1801452"/>
                  </a:lnTo>
                  <a:lnTo>
                    <a:pt x="26112" y="1848039"/>
                  </a:lnTo>
                  <a:lnTo>
                    <a:pt x="35365" y="1894146"/>
                  </a:lnTo>
                  <a:lnTo>
                    <a:pt x="45960" y="1939754"/>
                  </a:lnTo>
                  <a:lnTo>
                    <a:pt x="57877" y="1984840"/>
                  </a:lnTo>
                  <a:lnTo>
                    <a:pt x="71093" y="2029383"/>
                  </a:lnTo>
                  <a:lnTo>
                    <a:pt x="85587" y="2073361"/>
                  </a:lnTo>
                  <a:lnTo>
                    <a:pt x="101337" y="2116752"/>
                  </a:lnTo>
                  <a:lnTo>
                    <a:pt x="118322" y="2159536"/>
                  </a:lnTo>
                  <a:lnTo>
                    <a:pt x="136520" y="2201689"/>
                  </a:lnTo>
                  <a:lnTo>
                    <a:pt x="155910" y="2243191"/>
                  </a:lnTo>
                  <a:lnTo>
                    <a:pt x="176469" y="2284021"/>
                  </a:lnTo>
                  <a:lnTo>
                    <a:pt x="198176" y="2324155"/>
                  </a:lnTo>
                  <a:lnTo>
                    <a:pt x="221010" y="2363574"/>
                  </a:lnTo>
                  <a:lnTo>
                    <a:pt x="244949" y="2402255"/>
                  </a:lnTo>
                  <a:lnTo>
                    <a:pt x="269971" y="2440177"/>
                  </a:lnTo>
                  <a:lnTo>
                    <a:pt x="296056" y="2477317"/>
                  </a:lnTo>
                  <a:lnTo>
                    <a:pt x="323180" y="2513655"/>
                  </a:lnTo>
                  <a:lnTo>
                    <a:pt x="351323" y="2549169"/>
                  </a:lnTo>
                  <a:lnTo>
                    <a:pt x="380463" y="2583838"/>
                  </a:lnTo>
                  <a:lnTo>
                    <a:pt x="410578" y="2617638"/>
                  </a:lnTo>
                  <a:lnTo>
                    <a:pt x="441647" y="2650550"/>
                  </a:lnTo>
                  <a:lnTo>
                    <a:pt x="473649" y="2682552"/>
                  </a:lnTo>
                  <a:lnTo>
                    <a:pt x="506561" y="2713621"/>
                  </a:lnTo>
                  <a:lnTo>
                    <a:pt x="540361" y="2743736"/>
                  </a:lnTo>
                  <a:lnTo>
                    <a:pt x="575030" y="2772876"/>
                  </a:lnTo>
                  <a:lnTo>
                    <a:pt x="610544" y="2801019"/>
                  </a:lnTo>
                  <a:lnTo>
                    <a:pt x="646882" y="2828143"/>
                  </a:lnTo>
                  <a:lnTo>
                    <a:pt x="684022" y="2854228"/>
                  </a:lnTo>
                  <a:lnTo>
                    <a:pt x="721944" y="2879250"/>
                  </a:lnTo>
                  <a:lnTo>
                    <a:pt x="760625" y="2903189"/>
                  </a:lnTo>
                  <a:lnTo>
                    <a:pt x="800044" y="2926023"/>
                  </a:lnTo>
                  <a:lnTo>
                    <a:pt x="840178" y="2947730"/>
                  </a:lnTo>
                  <a:lnTo>
                    <a:pt x="881008" y="2968289"/>
                  </a:lnTo>
                  <a:lnTo>
                    <a:pt x="922510" y="2987679"/>
                  </a:lnTo>
                  <a:lnTo>
                    <a:pt x="964663" y="3005877"/>
                  </a:lnTo>
                  <a:lnTo>
                    <a:pt x="1007447" y="3022862"/>
                  </a:lnTo>
                  <a:lnTo>
                    <a:pt x="1050838" y="3038612"/>
                  </a:lnTo>
                  <a:lnTo>
                    <a:pt x="1094816" y="3053106"/>
                  </a:lnTo>
                  <a:lnTo>
                    <a:pt x="1139359" y="3066322"/>
                  </a:lnTo>
                  <a:lnTo>
                    <a:pt x="1184445" y="3078239"/>
                  </a:lnTo>
                  <a:lnTo>
                    <a:pt x="1230053" y="3088834"/>
                  </a:lnTo>
                  <a:lnTo>
                    <a:pt x="1276160" y="3098087"/>
                  </a:lnTo>
                  <a:lnTo>
                    <a:pt x="1322747" y="3105976"/>
                  </a:lnTo>
                  <a:lnTo>
                    <a:pt x="1369790" y="3112479"/>
                  </a:lnTo>
                  <a:lnTo>
                    <a:pt x="1417268" y="3117574"/>
                  </a:lnTo>
                  <a:lnTo>
                    <a:pt x="1465161" y="3121241"/>
                  </a:lnTo>
                  <a:lnTo>
                    <a:pt x="1513445" y="3123456"/>
                  </a:lnTo>
                  <a:lnTo>
                    <a:pt x="1562100" y="3124200"/>
                  </a:lnTo>
                  <a:lnTo>
                    <a:pt x="1610754" y="3123456"/>
                  </a:lnTo>
                  <a:lnTo>
                    <a:pt x="1659038" y="3121241"/>
                  </a:lnTo>
                  <a:lnTo>
                    <a:pt x="1706931" y="3117574"/>
                  </a:lnTo>
                  <a:lnTo>
                    <a:pt x="1754409" y="3112479"/>
                  </a:lnTo>
                  <a:lnTo>
                    <a:pt x="1801452" y="3105976"/>
                  </a:lnTo>
                  <a:lnTo>
                    <a:pt x="1848039" y="3098087"/>
                  </a:lnTo>
                  <a:lnTo>
                    <a:pt x="1894146" y="3088834"/>
                  </a:lnTo>
                  <a:lnTo>
                    <a:pt x="1939754" y="3078239"/>
                  </a:lnTo>
                  <a:lnTo>
                    <a:pt x="1984840" y="3066322"/>
                  </a:lnTo>
                  <a:lnTo>
                    <a:pt x="2029383" y="3053106"/>
                  </a:lnTo>
                  <a:lnTo>
                    <a:pt x="2073361" y="3038612"/>
                  </a:lnTo>
                  <a:lnTo>
                    <a:pt x="2116752" y="3022862"/>
                  </a:lnTo>
                  <a:lnTo>
                    <a:pt x="2159536" y="3005877"/>
                  </a:lnTo>
                  <a:lnTo>
                    <a:pt x="2201689" y="2987679"/>
                  </a:lnTo>
                  <a:lnTo>
                    <a:pt x="2243191" y="2968289"/>
                  </a:lnTo>
                  <a:lnTo>
                    <a:pt x="2284021" y="2947730"/>
                  </a:lnTo>
                  <a:lnTo>
                    <a:pt x="2324155" y="2926023"/>
                  </a:lnTo>
                  <a:lnTo>
                    <a:pt x="2363574" y="2903189"/>
                  </a:lnTo>
                  <a:lnTo>
                    <a:pt x="2402255" y="2879250"/>
                  </a:lnTo>
                  <a:lnTo>
                    <a:pt x="2440177" y="2854228"/>
                  </a:lnTo>
                  <a:lnTo>
                    <a:pt x="2477317" y="2828143"/>
                  </a:lnTo>
                  <a:lnTo>
                    <a:pt x="2513655" y="2801019"/>
                  </a:lnTo>
                  <a:lnTo>
                    <a:pt x="2549169" y="2772876"/>
                  </a:lnTo>
                  <a:lnTo>
                    <a:pt x="2583838" y="2743736"/>
                  </a:lnTo>
                  <a:lnTo>
                    <a:pt x="2617638" y="2713621"/>
                  </a:lnTo>
                  <a:lnTo>
                    <a:pt x="2650550" y="2682552"/>
                  </a:lnTo>
                  <a:lnTo>
                    <a:pt x="2682552" y="2650550"/>
                  </a:lnTo>
                  <a:lnTo>
                    <a:pt x="2713621" y="2617638"/>
                  </a:lnTo>
                  <a:lnTo>
                    <a:pt x="2743736" y="2583838"/>
                  </a:lnTo>
                  <a:lnTo>
                    <a:pt x="2772876" y="2549169"/>
                  </a:lnTo>
                  <a:lnTo>
                    <a:pt x="2801019" y="2513655"/>
                  </a:lnTo>
                  <a:lnTo>
                    <a:pt x="2828143" y="2477317"/>
                  </a:lnTo>
                  <a:lnTo>
                    <a:pt x="2854228" y="2440177"/>
                  </a:lnTo>
                  <a:lnTo>
                    <a:pt x="2879250" y="2402255"/>
                  </a:lnTo>
                  <a:lnTo>
                    <a:pt x="2903189" y="2363574"/>
                  </a:lnTo>
                  <a:lnTo>
                    <a:pt x="2926023" y="2324155"/>
                  </a:lnTo>
                  <a:lnTo>
                    <a:pt x="2947730" y="2284021"/>
                  </a:lnTo>
                  <a:lnTo>
                    <a:pt x="2968289" y="2243191"/>
                  </a:lnTo>
                  <a:lnTo>
                    <a:pt x="2987679" y="2201689"/>
                  </a:lnTo>
                  <a:lnTo>
                    <a:pt x="3005877" y="2159536"/>
                  </a:lnTo>
                  <a:lnTo>
                    <a:pt x="3022862" y="2116752"/>
                  </a:lnTo>
                  <a:lnTo>
                    <a:pt x="3038612" y="2073361"/>
                  </a:lnTo>
                  <a:lnTo>
                    <a:pt x="3053106" y="2029383"/>
                  </a:lnTo>
                  <a:lnTo>
                    <a:pt x="3066322" y="1984840"/>
                  </a:lnTo>
                  <a:lnTo>
                    <a:pt x="3078239" y="1939754"/>
                  </a:lnTo>
                  <a:lnTo>
                    <a:pt x="3088834" y="1894146"/>
                  </a:lnTo>
                  <a:lnTo>
                    <a:pt x="3098087" y="1848039"/>
                  </a:lnTo>
                  <a:lnTo>
                    <a:pt x="3105976" y="1801452"/>
                  </a:lnTo>
                  <a:lnTo>
                    <a:pt x="3112479" y="1754409"/>
                  </a:lnTo>
                  <a:lnTo>
                    <a:pt x="3117574" y="1706931"/>
                  </a:lnTo>
                  <a:lnTo>
                    <a:pt x="3121241" y="1659038"/>
                  </a:lnTo>
                  <a:lnTo>
                    <a:pt x="3123456" y="1610754"/>
                  </a:lnTo>
                  <a:lnTo>
                    <a:pt x="3124200" y="1562100"/>
                  </a:lnTo>
                  <a:lnTo>
                    <a:pt x="3123456" y="1513445"/>
                  </a:lnTo>
                  <a:lnTo>
                    <a:pt x="3121241" y="1465161"/>
                  </a:lnTo>
                  <a:lnTo>
                    <a:pt x="3117574" y="1417268"/>
                  </a:lnTo>
                  <a:lnTo>
                    <a:pt x="3112479" y="1369790"/>
                  </a:lnTo>
                  <a:lnTo>
                    <a:pt x="3105976" y="1322747"/>
                  </a:lnTo>
                  <a:lnTo>
                    <a:pt x="3098087" y="1276160"/>
                  </a:lnTo>
                  <a:lnTo>
                    <a:pt x="3088834" y="1230053"/>
                  </a:lnTo>
                  <a:lnTo>
                    <a:pt x="3078239" y="1184445"/>
                  </a:lnTo>
                  <a:lnTo>
                    <a:pt x="3066322" y="1139359"/>
                  </a:lnTo>
                  <a:lnTo>
                    <a:pt x="3053106" y="1094816"/>
                  </a:lnTo>
                  <a:lnTo>
                    <a:pt x="3038612" y="1050838"/>
                  </a:lnTo>
                  <a:lnTo>
                    <a:pt x="3022862" y="1007447"/>
                  </a:lnTo>
                  <a:lnTo>
                    <a:pt x="3005877" y="964663"/>
                  </a:lnTo>
                  <a:lnTo>
                    <a:pt x="2987679" y="922510"/>
                  </a:lnTo>
                  <a:lnTo>
                    <a:pt x="2968289" y="881008"/>
                  </a:lnTo>
                  <a:lnTo>
                    <a:pt x="2947730" y="840178"/>
                  </a:lnTo>
                  <a:lnTo>
                    <a:pt x="2926023" y="800044"/>
                  </a:lnTo>
                  <a:lnTo>
                    <a:pt x="2903189" y="760625"/>
                  </a:lnTo>
                  <a:lnTo>
                    <a:pt x="2879250" y="721944"/>
                  </a:lnTo>
                  <a:lnTo>
                    <a:pt x="2854228" y="684022"/>
                  </a:lnTo>
                  <a:lnTo>
                    <a:pt x="2828143" y="646882"/>
                  </a:lnTo>
                  <a:lnTo>
                    <a:pt x="2801019" y="610544"/>
                  </a:lnTo>
                  <a:lnTo>
                    <a:pt x="2772876" y="575030"/>
                  </a:lnTo>
                  <a:lnTo>
                    <a:pt x="2743736" y="540361"/>
                  </a:lnTo>
                  <a:lnTo>
                    <a:pt x="2713621" y="506561"/>
                  </a:lnTo>
                  <a:lnTo>
                    <a:pt x="2682552" y="473649"/>
                  </a:lnTo>
                  <a:lnTo>
                    <a:pt x="2650550" y="441647"/>
                  </a:lnTo>
                  <a:lnTo>
                    <a:pt x="2617638" y="410578"/>
                  </a:lnTo>
                  <a:lnTo>
                    <a:pt x="2583838" y="380463"/>
                  </a:lnTo>
                  <a:lnTo>
                    <a:pt x="2549169" y="351323"/>
                  </a:lnTo>
                  <a:lnTo>
                    <a:pt x="2513655" y="323180"/>
                  </a:lnTo>
                  <a:lnTo>
                    <a:pt x="2477317" y="296056"/>
                  </a:lnTo>
                  <a:lnTo>
                    <a:pt x="2440177" y="269971"/>
                  </a:lnTo>
                  <a:lnTo>
                    <a:pt x="2402255" y="244949"/>
                  </a:lnTo>
                  <a:lnTo>
                    <a:pt x="2363574" y="221010"/>
                  </a:lnTo>
                  <a:lnTo>
                    <a:pt x="2324155" y="198176"/>
                  </a:lnTo>
                  <a:lnTo>
                    <a:pt x="2284021" y="176469"/>
                  </a:lnTo>
                  <a:lnTo>
                    <a:pt x="2243191" y="155910"/>
                  </a:lnTo>
                  <a:lnTo>
                    <a:pt x="2201689" y="136520"/>
                  </a:lnTo>
                  <a:lnTo>
                    <a:pt x="2159536" y="118322"/>
                  </a:lnTo>
                  <a:lnTo>
                    <a:pt x="2116752" y="101337"/>
                  </a:lnTo>
                  <a:lnTo>
                    <a:pt x="2073361" y="85587"/>
                  </a:lnTo>
                  <a:lnTo>
                    <a:pt x="2029383" y="71093"/>
                  </a:lnTo>
                  <a:lnTo>
                    <a:pt x="1984840" y="57877"/>
                  </a:lnTo>
                  <a:lnTo>
                    <a:pt x="1939754" y="45960"/>
                  </a:lnTo>
                  <a:lnTo>
                    <a:pt x="1894146" y="35365"/>
                  </a:lnTo>
                  <a:lnTo>
                    <a:pt x="1848039" y="26112"/>
                  </a:lnTo>
                  <a:lnTo>
                    <a:pt x="1801452" y="18223"/>
                  </a:lnTo>
                  <a:lnTo>
                    <a:pt x="1754409" y="11720"/>
                  </a:lnTo>
                  <a:lnTo>
                    <a:pt x="1706931" y="6625"/>
                  </a:lnTo>
                  <a:lnTo>
                    <a:pt x="1659038" y="2958"/>
                  </a:lnTo>
                  <a:lnTo>
                    <a:pt x="1610754" y="743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24400" y="1828800"/>
              <a:ext cx="3124200" cy="3124200"/>
            </a:xfrm>
            <a:custGeom>
              <a:avLst/>
              <a:gdLst/>
              <a:ahLst/>
              <a:cxnLst/>
              <a:rect l="l" t="t" r="r" b="b"/>
              <a:pathLst>
                <a:path w="3124200" h="3124200">
                  <a:moveTo>
                    <a:pt x="0" y="1562100"/>
                  </a:moveTo>
                  <a:lnTo>
                    <a:pt x="743" y="1513445"/>
                  </a:lnTo>
                  <a:lnTo>
                    <a:pt x="2958" y="1465161"/>
                  </a:lnTo>
                  <a:lnTo>
                    <a:pt x="6625" y="1417268"/>
                  </a:lnTo>
                  <a:lnTo>
                    <a:pt x="11720" y="1369790"/>
                  </a:lnTo>
                  <a:lnTo>
                    <a:pt x="18223" y="1322747"/>
                  </a:lnTo>
                  <a:lnTo>
                    <a:pt x="26112" y="1276160"/>
                  </a:lnTo>
                  <a:lnTo>
                    <a:pt x="35365" y="1230053"/>
                  </a:lnTo>
                  <a:lnTo>
                    <a:pt x="45960" y="1184445"/>
                  </a:lnTo>
                  <a:lnTo>
                    <a:pt x="57877" y="1139359"/>
                  </a:lnTo>
                  <a:lnTo>
                    <a:pt x="71093" y="1094816"/>
                  </a:lnTo>
                  <a:lnTo>
                    <a:pt x="85587" y="1050838"/>
                  </a:lnTo>
                  <a:lnTo>
                    <a:pt x="101337" y="1007447"/>
                  </a:lnTo>
                  <a:lnTo>
                    <a:pt x="118322" y="964663"/>
                  </a:lnTo>
                  <a:lnTo>
                    <a:pt x="136520" y="922510"/>
                  </a:lnTo>
                  <a:lnTo>
                    <a:pt x="155910" y="881008"/>
                  </a:lnTo>
                  <a:lnTo>
                    <a:pt x="176469" y="840178"/>
                  </a:lnTo>
                  <a:lnTo>
                    <a:pt x="198176" y="800044"/>
                  </a:lnTo>
                  <a:lnTo>
                    <a:pt x="221010" y="760625"/>
                  </a:lnTo>
                  <a:lnTo>
                    <a:pt x="244949" y="721944"/>
                  </a:lnTo>
                  <a:lnTo>
                    <a:pt x="269971" y="684022"/>
                  </a:lnTo>
                  <a:lnTo>
                    <a:pt x="296056" y="646882"/>
                  </a:lnTo>
                  <a:lnTo>
                    <a:pt x="323180" y="610544"/>
                  </a:lnTo>
                  <a:lnTo>
                    <a:pt x="351323" y="575030"/>
                  </a:lnTo>
                  <a:lnTo>
                    <a:pt x="380463" y="540361"/>
                  </a:lnTo>
                  <a:lnTo>
                    <a:pt x="410578" y="506561"/>
                  </a:lnTo>
                  <a:lnTo>
                    <a:pt x="441647" y="473649"/>
                  </a:lnTo>
                  <a:lnTo>
                    <a:pt x="473649" y="441647"/>
                  </a:lnTo>
                  <a:lnTo>
                    <a:pt x="506561" y="410578"/>
                  </a:lnTo>
                  <a:lnTo>
                    <a:pt x="540361" y="380463"/>
                  </a:lnTo>
                  <a:lnTo>
                    <a:pt x="575030" y="351323"/>
                  </a:lnTo>
                  <a:lnTo>
                    <a:pt x="610544" y="323180"/>
                  </a:lnTo>
                  <a:lnTo>
                    <a:pt x="646882" y="296056"/>
                  </a:lnTo>
                  <a:lnTo>
                    <a:pt x="684022" y="269971"/>
                  </a:lnTo>
                  <a:lnTo>
                    <a:pt x="721944" y="244949"/>
                  </a:lnTo>
                  <a:lnTo>
                    <a:pt x="760625" y="221010"/>
                  </a:lnTo>
                  <a:lnTo>
                    <a:pt x="800044" y="198176"/>
                  </a:lnTo>
                  <a:lnTo>
                    <a:pt x="840178" y="176469"/>
                  </a:lnTo>
                  <a:lnTo>
                    <a:pt x="881008" y="155910"/>
                  </a:lnTo>
                  <a:lnTo>
                    <a:pt x="922510" y="136520"/>
                  </a:lnTo>
                  <a:lnTo>
                    <a:pt x="964663" y="118322"/>
                  </a:lnTo>
                  <a:lnTo>
                    <a:pt x="1007447" y="101337"/>
                  </a:lnTo>
                  <a:lnTo>
                    <a:pt x="1050838" y="85587"/>
                  </a:lnTo>
                  <a:lnTo>
                    <a:pt x="1094816" y="71093"/>
                  </a:lnTo>
                  <a:lnTo>
                    <a:pt x="1139359" y="57877"/>
                  </a:lnTo>
                  <a:lnTo>
                    <a:pt x="1184445" y="45960"/>
                  </a:lnTo>
                  <a:lnTo>
                    <a:pt x="1230053" y="35365"/>
                  </a:lnTo>
                  <a:lnTo>
                    <a:pt x="1276160" y="26112"/>
                  </a:lnTo>
                  <a:lnTo>
                    <a:pt x="1322747" y="18223"/>
                  </a:lnTo>
                  <a:lnTo>
                    <a:pt x="1369790" y="11720"/>
                  </a:lnTo>
                  <a:lnTo>
                    <a:pt x="1417268" y="6625"/>
                  </a:lnTo>
                  <a:lnTo>
                    <a:pt x="1465161" y="2958"/>
                  </a:lnTo>
                  <a:lnTo>
                    <a:pt x="1513445" y="743"/>
                  </a:lnTo>
                  <a:lnTo>
                    <a:pt x="1562100" y="0"/>
                  </a:lnTo>
                  <a:lnTo>
                    <a:pt x="1610754" y="743"/>
                  </a:lnTo>
                  <a:lnTo>
                    <a:pt x="1659038" y="2958"/>
                  </a:lnTo>
                  <a:lnTo>
                    <a:pt x="1706931" y="6625"/>
                  </a:lnTo>
                  <a:lnTo>
                    <a:pt x="1754409" y="11720"/>
                  </a:lnTo>
                  <a:lnTo>
                    <a:pt x="1801452" y="18223"/>
                  </a:lnTo>
                  <a:lnTo>
                    <a:pt x="1848039" y="26112"/>
                  </a:lnTo>
                  <a:lnTo>
                    <a:pt x="1894146" y="35365"/>
                  </a:lnTo>
                  <a:lnTo>
                    <a:pt x="1939754" y="45960"/>
                  </a:lnTo>
                  <a:lnTo>
                    <a:pt x="1984840" y="57877"/>
                  </a:lnTo>
                  <a:lnTo>
                    <a:pt x="2029383" y="71093"/>
                  </a:lnTo>
                  <a:lnTo>
                    <a:pt x="2073361" y="85587"/>
                  </a:lnTo>
                  <a:lnTo>
                    <a:pt x="2116752" y="101337"/>
                  </a:lnTo>
                  <a:lnTo>
                    <a:pt x="2159536" y="118322"/>
                  </a:lnTo>
                  <a:lnTo>
                    <a:pt x="2201689" y="136520"/>
                  </a:lnTo>
                  <a:lnTo>
                    <a:pt x="2243191" y="155910"/>
                  </a:lnTo>
                  <a:lnTo>
                    <a:pt x="2284021" y="176469"/>
                  </a:lnTo>
                  <a:lnTo>
                    <a:pt x="2324155" y="198176"/>
                  </a:lnTo>
                  <a:lnTo>
                    <a:pt x="2363574" y="221010"/>
                  </a:lnTo>
                  <a:lnTo>
                    <a:pt x="2402255" y="244949"/>
                  </a:lnTo>
                  <a:lnTo>
                    <a:pt x="2440177" y="269971"/>
                  </a:lnTo>
                  <a:lnTo>
                    <a:pt x="2477317" y="296056"/>
                  </a:lnTo>
                  <a:lnTo>
                    <a:pt x="2513655" y="323180"/>
                  </a:lnTo>
                  <a:lnTo>
                    <a:pt x="2549169" y="351323"/>
                  </a:lnTo>
                  <a:lnTo>
                    <a:pt x="2583838" y="380463"/>
                  </a:lnTo>
                  <a:lnTo>
                    <a:pt x="2617638" y="410578"/>
                  </a:lnTo>
                  <a:lnTo>
                    <a:pt x="2650550" y="441647"/>
                  </a:lnTo>
                  <a:lnTo>
                    <a:pt x="2682552" y="473649"/>
                  </a:lnTo>
                  <a:lnTo>
                    <a:pt x="2713621" y="506561"/>
                  </a:lnTo>
                  <a:lnTo>
                    <a:pt x="2743736" y="540361"/>
                  </a:lnTo>
                  <a:lnTo>
                    <a:pt x="2772876" y="575030"/>
                  </a:lnTo>
                  <a:lnTo>
                    <a:pt x="2801019" y="610544"/>
                  </a:lnTo>
                  <a:lnTo>
                    <a:pt x="2828143" y="646882"/>
                  </a:lnTo>
                  <a:lnTo>
                    <a:pt x="2854228" y="684022"/>
                  </a:lnTo>
                  <a:lnTo>
                    <a:pt x="2879250" y="721944"/>
                  </a:lnTo>
                  <a:lnTo>
                    <a:pt x="2903189" y="760625"/>
                  </a:lnTo>
                  <a:lnTo>
                    <a:pt x="2926023" y="800044"/>
                  </a:lnTo>
                  <a:lnTo>
                    <a:pt x="2947730" y="840178"/>
                  </a:lnTo>
                  <a:lnTo>
                    <a:pt x="2968289" y="881008"/>
                  </a:lnTo>
                  <a:lnTo>
                    <a:pt x="2987679" y="922510"/>
                  </a:lnTo>
                  <a:lnTo>
                    <a:pt x="3005877" y="964663"/>
                  </a:lnTo>
                  <a:lnTo>
                    <a:pt x="3022862" y="1007447"/>
                  </a:lnTo>
                  <a:lnTo>
                    <a:pt x="3038612" y="1050838"/>
                  </a:lnTo>
                  <a:lnTo>
                    <a:pt x="3053106" y="1094816"/>
                  </a:lnTo>
                  <a:lnTo>
                    <a:pt x="3066322" y="1139359"/>
                  </a:lnTo>
                  <a:lnTo>
                    <a:pt x="3078239" y="1184445"/>
                  </a:lnTo>
                  <a:lnTo>
                    <a:pt x="3088834" y="1230053"/>
                  </a:lnTo>
                  <a:lnTo>
                    <a:pt x="3098087" y="1276160"/>
                  </a:lnTo>
                  <a:lnTo>
                    <a:pt x="3105976" y="1322747"/>
                  </a:lnTo>
                  <a:lnTo>
                    <a:pt x="3112479" y="1369790"/>
                  </a:lnTo>
                  <a:lnTo>
                    <a:pt x="3117574" y="1417268"/>
                  </a:lnTo>
                  <a:lnTo>
                    <a:pt x="3121241" y="1465161"/>
                  </a:lnTo>
                  <a:lnTo>
                    <a:pt x="3123456" y="1513445"/>
                  </a:lnTo>
                  <a:lnTo>
                    <a:pt x="3124200" y="1562100"/>
                  </a:lnTo>
                  <a:lnTo>
                    <a:pt x="3123456" y="1610754"/>
                  </a:lnTo>
                  <a:lnTo>
                    <a:pt x="3121241" y="1659038"/>
                  </a:lnTo>
                  <a:lnTo>
                    <a:pt x="3117574" y="1706931"/>
                  </a:lnTo>
                  <a:lnTo>
                    <a:pt x="3112479" y="1754409"/>
                  </a:lnTo>
                  <a:lnTo>
                    <a:pt x="3105976" y="1801452"/>
                  </a:lnTo>
                  <a:lnTo>
                    <a:pt x="3098087" y="1848039"/>
                  </a:lnTo>
                  <a:lnTo>
                    <a:pt x="3088834" y="1894146"/>
                  </a:lnTo>
                  <a:lnTo>
                    <a:pt x="3078239" y="1939754"/>
                  </a:lnTo>
                  <a:lnTo>
                    <a:pt x="3066322" y="1984840"/>
                  </a:lnTo>
                  <a:lnTo>
                    <a:pt x="3053106" y="2029383"/>
                  </a:lnTo>
                  <a:lnTo>
                    <a:pt x="3038612" y="2073361"/>
                  </a:lnTo>
                  <a:lnTo>
                    <a:pt x="3022862" y="2116752"/>
                  </a:lnTo>
                  <a:lnTo>
                    <a:pt x="3005877" y="2159536"/>
                  </a:lnTo>
                  <a:lnTo>
                    <a:pt x="2987679" y="2201689"/>
                  </a:lnTo>
                  <a:lnTo>
                    <a:pt x="2968289" y="2243191"/>
                  </a:lnTo>
                  <a:lnTo>
                    <a:pt x="2947730" y="2284021"/>
                  </a:lnTo>
                  <a:lnTo>
                    <a:pt x="2926023" y="2324155"/>
                  </a:lnTo>
                  <a:lnTo>
                    <a:pt x="2903189" y="2363574"/>
                  </a:lnTo>
                  <a:lnTo>
                    <a:pt x="2879250" y="2402255"/>
                  </a:lnTo>
                  <a:lnTo>
                    <a:pt x="2854228" y="2440177"/>
                  </a:lnTo>
                  <a:lnTo>
                    <a:pt x="2828143" y="2477317"/>
                  </a:lnTo>
                  <a:lnTo>
                    <a:pt x="2801019" y="2513655"/>
                  </a:lnTo>
                  <a:lnTo>
                    <a:pt x="2772876" y="2549169"/>
                  </a:lnTo>
                  <a:lnTo>
                    <a:pt x="2743736" y="2583838"/>
                  </a:lnTo>
                  <a:lnTo>
                    <a:pt x="2713621" y="2617638"/>
                  </a:lnTo>
                  <a:lnTo>
                    <a:pt x="2682552" y="2650550"/>
                  </a:lnTo>
                  <a:lnTo>
                    <a:pt x="2650550" y="2682552"/>
                  </a:lnTo>
                  <a:lnTo>
                    <a:pt x="2617638" y="2713621"/>
                  </a:lnTo>
                  <a:lnTo>
                    <a:pt x="2583838" y="2743736"/>
                  </a:lnTo>
                  <a:lnTo>
                    <a:pt x="2549169" y="2772876"/>
                  </a:lnTo>
                  <a:lnTo>
                    <a:pt x="2513655" y="2801019"/>
                  </a:lnTo>
                  <a:lnTo>
                    <a:pt x="2477317" y="2828143"/>
                  </a:lnTo>
                  <a:lnTo>
                    <a:pt x="2440177" y="2854228"/>
                  </a:lnTo>
                  <a:lnTo>
                    <a:pt x="2402255" y="2879250"/>
                  </a:lnTo>
                  <a:lnTo>
                    <a:pt x="2363574" y="2903189"/>
                  </a:lnTo>
                  <a:lnTo>
                    <a:pt x="2324155" y="2926023"/>
                  </a:lnTo>
                  <a:lnTo>
                    <a:pt x="2284021" y="2947730"/>
                  </a:lnTo>
                  <a:lnTo>
                    <a:pt x="2243191" y="2968289"/>
                  </a:lnTo>
                  <a:lnTo>
                    <a:pt x="2201689" y="2987679"/>
                  </a:lnTo>
                  <a:lnTo>
                    <a:pt x="2159536" y="3005877"/>
                  </a:lnTo>
                  <a:lnTo>
                    <a:pt x="2116752" y="3022862"/>
                  </a:lnTo>
                  <a:lnTo>
                    <a:pt x="2073361" y="3038612"/>
                  </a:lnTo>
                  <a:lnTo>
                    <a:pt x="2029383" y="3053106"/>
                  </a:lnTo>
                  <a:lnTo>
                    <a:pt x="1984840" y="3066322"/>
                  </a:lnTo>
                  <a:lnTo>
                    <a:pt x="1939754" y="3078239"/>
                  </a:lnTo>
                  <a:lnTo>
                    <a:pt x="1894146" y="3088834"/>
                  </a:lnTo>
                  <a:lnTo>
                    <a:pt x="1848039" y="3098087"/>
                  </a:lnTo>
                  <a:lnTo>
                    <a:pt x="1801452" y="3105976"/>
                  </a:lnTo>
                  <a:lnTo>
                    <a:pt x="1754409" y="3112479"/>
                  </a:lnTo>
                  <a:lnTo>
                    <a:pt x="1706931" y="3117574"/>
                  </a:lnTo>
                  <a:lnTo>
                    <a:pt x="1659038" y="3121241"/>
                  </a:lnTo>
                  <a:lnTo>
                    <a:pt x="1610754" y="3123456"/>
                  </a:lnTo>
                  <a:lnTo>
                    <a:pt x="1562100" y="3124200"/>
                  </a:lnTo>
                  <a:lnTo>
                    <a:pt x="1513445" y="3123456"/>
                  </a:lnTo>
                  <a:lnTo>
                    <a:pt x="1465161" y="3121241"/>
                  </a:lnTo>
                  <a:lnTo>
                    <a:pt x="1417268" y="3117574"/>
                  </a:lnTo>
                  <a:lnTo>
                    <a:pt x="1369790" y="3112479"/>
                  </a:lnTo>
                  <a:lnTo>
                    <a:pt x="1322747" y="3105976"/>
                  </a:lnTo>
                  <a:lnTo>
                    <a:pt x="1276160" y="3098087"/>
                  </a:lnTo>
                  <a:lnTo>
                    <a:pt x="1230053" y="3088834"/>
                  </a:lnTo>
                  <a:lnTo>
                    <a:pt x="1184445" y="3078239"/>
                  </a:lnTo>
                  <a:lnTo>
                    <a:pt x="1139359" y="3066322"/>
                  </a:lnTo>
                  <a:lnTo>
                    <a:pt x="1094816" y="3053106"/>
                  </a:lnTo>
                  <a:lnTo>
                    <a:pt x="1050838" y="3038612"/>
                  </a:lnTo>
                  <a:lnTo>
                    <a:pt x="1007447" y="3022862"/>
                  </a:lnTo>
                  <a:lnTo>
                    <a:pt x="964663" y="3005877"/>
                  </a:lnTo>
                  <a:lnTo>
                    <a:pt x="922510" y="2987679"/>
                  </a:lnTo>
                  <a:lnTo>
                    <a:pt x="881008" y="2968289"/>
                  </a:lnTo>
                  <a:lnTo>
                    <a:pt x="840178" y="2947730"/>
                  </a:lnTo>
                  <a:lnTo>
                    <a:pt x="800044" y="2926023"/>
                  </a:lnTo>
                  <a:lnTo>
                    <a:pt x="760625" y="2903189"/>
                  </a:lnTo>
                  <a:lnTo>
                    <a:pt x="721944" y="2879250"/>
                  </a:lnTo>
                  <a:lnTo>
                    <a:pt x="684022" y="2854228"/>
                  </a:lnTo>
                  <a:lnTo>
                    <a:pt x="646882" y="2828143"/>
                  </a:lnTo>
                  <a:lnTo>
                    <a:pt x="610544" y="2801019"/>
                  </a:lnTo>
                  <a:lnTo>
                    <a:pt x="575030" y="2772876"/>
                  </a:lnTo>
                  <a:lnTo>
                    <a:pt x="540361" y="2743736"/>
                  </a:lnTo>
                  <a:lnTo>
                    <a:pt x="506561" y="2713621"/>
                  </a:lnTo>
                  <a:lnTo>
                    <a:pt x="473649" y="2682552"/>
                  </a:lnTo>
                  <a:lnTo>
                    <a:pt x="441647" y="2650550"/>
                  </a:lnTo>
                  <a:lnTo>
                    <a:pt x="410578" y="2617638"/>
                  </a:lnTo>
                  <a:lnTo>
                    <a:pt x="380463" y="2583838"/>
                  </a:lnTo>
                  <a:lnTo>
                    <a:pt x="351323" y="2549169"/>
                  </a:lnTo>
                  <a:lnTo>
                    <a:pt x="323180" y="2513655"/>
                  </a:lnTo>
                  <a:lnTo>
                    <a:pt x="296056" y="2477317"/>
                  </a:lnTo>
                  <a:lnTo>
                    <a:pt x="269971" y="2440177"/>
                  </a:lnTo>
                  <a:lnTo>
                    <a:pt x="244949" y="2402255"/>
                  </a:lnTo>
                  <a:lnTo>
                    <a:pt x="221010" y="2363574"/>
                  </a:lnTo>
                  <a:lnTo>
                    <a:pt x="198176" y="2324155"/>
                  </a:lnTo>
                  <a:lnTo>
                    <a:pt x="176469" y="2284021"/>
                  </a:lnTo>
                  <a:lnTo>
                    <a:pt x="155910" y="2243191"/>
                  </a:lnTo>
                  <a:lnTo>
                    <a:pt x="136520" y="2201689"/>
                  </a:lnTo>
                  <a:lnTo>
                    <a:pt x="118322" y="2159536"/>
                  </a:lnTo>
                  <a:lnTo>
                    <a:pt x="101337" y="2116752"/>
                  </a:lnTo>
                  <a:lnTo>
                    <a:pt x="85587" y="2073361"/>
                  </a:lnTo>
                  <a:lnTo>
                    <a:pt x="71093" y="2029383"/>
                  </a:lnTo>
                  <a:lnTo>
                    <a:pt x="57877" y="1984840"/>
                  </a:lnTo>
                  <a:lnTo>
                    <a:pt x="45960" y="1939754"/>
                  </a:lnTo>
                  <a:lnTo>
                    <a:pt x="35365" y="1894146"/>
                  </a:lnTo>
                  <a:lnTo>
                    <a:pt x="26112" y="1848039"/>
                  </a:lnTo>
                  <a:lnTo>
                    <a:pt x="18223" y="1801452"/>
                  </a:lnTo>
                  <a:lnTo>
                    <a:pt x="11720" y="1754409"/>
                  </a:lnTo>
                  <a:lnTo>
                    <a:pt x="6625" y="1706931"/>
                  </a:lnTo>
                  <a:lnTo>
                    <a:pt x="2958" y="1659038"/>
                  </a:lnTo>
                  <a:lnTo>
                    <a:pt x="743" y="1610754"/>
                  </a:lnTo>
                  <a:lnTo>
                    <a:pt x="0" y="15621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79363" y="2124456"/>
              <a:ext cx="516636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12763" y="2124456"/>
              <a:ext cx="516636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38343" y="2734055"/>
              <a:ext cx="516636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71744" y="2734055"/>
              <a:ext cx="516636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05144" y="2734055"/>
              <a:ext cx="516635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38544" y="2734055"/>
              <a:ext cx="516635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71944" y="2734055"/>
              <a:ext cx="516635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29200" y="3343655"/>
              <a:ext cx="516636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62600" y="3343655"/>
              <a:ext cx="516636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96000" y="3343655"/>
              <a:ext cx="516635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29400" y="3343655"/>
              <a:ext cx="516635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62800" y="3343655"/>
              <a:ext cx="516635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57800" y="3953255"/>
              <a:ext cx="516636" cy="5867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91200" y="3953255"/>
              <a:ext cx="516636" cy="5867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24600" y="3953255"/>
              <a:ext cx="516635" cy="5867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58000" y="3953255"/>
              <a:ext cx="516635" cy="5867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46164" y="2133600"/>
              <a:ext cx="516635" cy="586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24400" y="4800600"/>
              <a:ext cx="3048000" cy="838200"/>
            </a:xfrm>
            <a:custGeom>
              <a:avLst/>
              <a:gdLst/>
              <a:ahLst/>
              <a:cxnLst/>
              <a:rect l="l" t="t" r="r" b="b"/>
              <a:pathLst>
                <a:path w="3048000" h="838200">
                  <a:moveTo>
                    <a:pt x="2908300" y="0"/>
                  </a:moveTo>
                  <a:lnTo>
                    <a:pt x="139700" y="0"/>
                  </a:lnTo>
                  <a:lnTo>
                    <a:pt x="95520" y="7116"/>
                  </a:lnTo>
                  <a:lnTo>
                    <a:pt x="57168" y="26936"/>
                  </a:lnTo>
                  <a:lnTo>
                    <a:pt x="26936" y="57168"/>
                  </a:lnTo>
                  <a:lnTo>
                    <a:pt x="7116" y="95520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116" y="742630"/>
                  </a:lnTo>
                  <a:lnTo>
                    <a:pt x="26936" y="780976"/>
                  </a:lnTo>
                  <a:lnTo>
                    <a:pt x="57168" y="811227"/>
                  </a:lnTo>
                  <a:lnTo>
                    <a:pt x="95520" y="831071"/>
                  </a:lnTo>
                  <a:lnTo>
                    <a:pt x="139700" y="838200"/>
                  </a:lnTo>
                  <a:lnTo>
                    <a:pt x="2908300" y="838200"/>
                  </a:lnTo>
                  <a:lnTo>
                    <a:pt x="2952430" y="831071"/>
                  </a:lnTo>
                  <a:lnTo>
                    <a:pt x="2990776" y="811227"/>
                  </a:lnTo>
                  <a:lnTo>
                    <a:pt x="3021027" y="780976"/>
                  </a:lnTo>
                  <a:lnTo>
                    <a:pt x="3040871" y="742630"/>
                  </a:lnTo>
                  <a:lnTo>
                    <a:pt x="3048000" y="698500"/>
                  </a:lnTo>
                  <a:lnTo>
                    <a:pt x="3048000" y="139700"/>
                  </a:lnTo>
                  <a:lnTo>
                    <a:pt x="3040871" y="95520"/>
                  </a:lnTo>
                  <a:lnTo>
                    <a:pt x="3021027" y="57168"/>
                  </a:lnTo>
                  <a:lnTo>
                    <a:pt x="2990776" y="26936"/>
                  </a:lnTo>
                  <a:lnTo>
                    <a:pt x="2952430" y="7116"/>
                  </a:lnTo>
                  <a:lnTo>
                    <a:pt x="2908300" y="0"/>
                  </a:lnTo>
                  <a:close/>
                </a:path>
              </a:pathLst>
            </a:custGeom>
            <a:solidFill>
              <a:srgbClr val="AC3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24400" y="4800600"/>
              <a:ext cx="3048000" cy="838200"/>
            </a:xfrm>
            <a:custGeom>
              <a:avLst/>
              <a:gdLst/>
              <a:ahLst/>
              <a:cxnLst/>
              <a:rect l="l" t="t" r="r" b="b"/>
              <a:pathLst>
                <a:path w="3048000" h="838200">
                  <a:moveTo>
                    <a:pt x="0" y="139700"/>
                  </a:moveTo>
                  <a:lnTo>
                    <a:pt x="7116" y="95520"/>
                  </a:lnTo>
                  <a:lnTo>
                    <a:pt x="26936" y="57168"/>
                  </a:lnTo>
                  <a:lnTo>
                    <a:pt x="57168" y="26936"/>
                  </a:lnTo>
                  <a:lnTo>
                    <a:pt x="95520" y="7116"/>
                  </a:lnTo>
                  <a:lnTo>
                    <a:pt x="139700" y="0"/>
                  </a:lnTo>
                  <a:lnTo>
                    <a:pt x="2908300" y="0"/>
                  </a:lnTo>
                  <a:lnTo>
                    <a:pt x="2952430" y="7116"/>
                  </a:lnTo>
                  <a:lnTo>
                    <a:pt x="2990776" y="26936"/>
                  </a:lnTo>
                  <a:lnTo>
                    <a:pt x="3021027" y="57168"/>
                  </a:lnTo>
                  <a:lnTo>
                    <a:pt x="3040871" y="95520"/>
                  </a:lnTo>
                  <a:lnTo>
                    <a:pt x="3048000" y="139700"/>
                  </a:lnTo>
                  <a:lnTo>
                    <a:pt x="3048000" y="698500"/>
                  </a:lnTo>
                  <a:lnTo>
                    <a:pt x="3040871" y="742630"/>
                  </a:lnTo>
                  <a:lnTo>
                    <a:pt x="3021027" y="780976"/>
                  </a:lnTo>
                  <a:lnTo>
                    <a:pt x="2990776" y="811227"/>
                  </a:lnTo>
                  <a:lnTo>
                    <a:pt x="2952430" y="831071"/>
                  </a:lnTo>
                  <a:lnTo>
                    <a:pt x="2908300" y="838200"/>
                  </a:lnTo>
                  <a:lnTo>
                    <a:pt x="139700" y="838200"/>
                  </a:lnTo>
                  <a:lnTo>
                    <a:pt x="95520" y="831071"/>
                  </a:lnTo>
                  <a:lnTo>
                    <a:pt x="57168" y="811227"/>
                  </a:lnTo>
                  <a:lnTo>
                    <a:pt x="26936" y="780976"/>
                  </a:lnTo>
                  <a:lnTo>
                    <a:pt x="7116" y="742630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930266" y="4927472"/>
            <a:ext cx="2635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17 die, 25.0%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yield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4.25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parts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wafer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652837" y="1062037"/>
            <a:ext cx="3286125" cy="1228725"/>
            <a:chOff x="3652837" y="1062037"/>
            <a:chExt cx="3286125" cy="1228725"/>
          </a:xfrm>
        </p:grpSpPr>
        <p:sp>
          <p:nvSpPr>
            <p:cNvPr id="43" name="object 43"/>
            <p:cNvSpPr/>
            <p:nvPr/>
          </p:nvSpPr>
          <p:spPr>
            <a:xfrm>
              <a:off x="3657600" y="1066800"/>
              <a:ext cx="3276600" cy="1219200"/>
            </a:xfrm>
            <a:custGeom>
              <a:avLst/>
              <a:gdLst/>
              <a:ahLst/>
              <a:cxnLst/>
              <a:rect l="l" t="t" r="r" b="b"/>
              <a:pathLst>
                <a:path w="3276600" h="1219200">
                  <a:moveTo>
                    <a:pt x="3073400" y="0"/>
                  </a:moveTo>
                  <a:lnTo>
                    <a:pt x="203200" y="0"/>
                  </a:lnTo>
                  <a:lnTo>
                    <a:pt x="156594" y="5364"/>
                  </a:lnTo>
                  <a:lnTo>
                    <a:pt x="113818" y="20645"/>
                  </a:lnTo>
                  <a:lnTo>
                    <a:pt x="76090" y="44626"/>
                  </a:lnTo>
                  <a:lnTo>
                    <a:pt x="44626" y="76090"/>
                  </a:lnTo>
                  <a:lnTo>
                    <a:pt x="20645" y="113818"/>
                  </a:lnTo>
                  <a:lnTo>
                    <a:pt x="5364" y="156594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5364" y="1062605"/>
                  </a:lnTo>
                  <a:lnTo>
                    <a:pt x="20645" y="1105381"/>
                  </a:lnTo>
                  <a:lnTo>
                    <a:pt x="44626" y="1143109"/>
                  </a:lnTo>
                  <a:lnTo>
                    <a:pt x="76090" y="1174573"/>
                  </a:lnTo>
                  <a:lnTo>
                    <a:pt x="113818" y="1198554"/>
                  </a:lnTo>
                  <a:lnTo>
                    <a:pt x="156594" y="1213835"/>
                  </a:lnTo>
                  <a:lnTo>
                    <a:pt x="203200" y="1219200"/>
                  </a:lnTo>
                  <a:lnTo>
                    <a:pt x="3073400" y="1219200"/>
                  </a:lnTo>
                  <a:lnTo>
                    <a:pt x="3120005" y="1213835"/>
                  </a:lnTo>
                  <a:lnTo>
                    <a:pt x="3162781" y="1198554"/>
                  </a:lnTo>
                  <a:lnTo>
                    <a:pt x="3200509" y="1174573"/>
                  </a:lnTo>
                  <a:lnTo>
                    <a:pt x="3231973" y="1143109"/>
                  </a:lnTo>
                  <a:lnTo>
                    <a:pt x="3255954" y="1105381"/>
                  </a:lnTo>
                  <a:lnTo>
                    <a:pt x="3271235" y="1062605"/>
                  </a:lnTo>
                  <a:lnTo>
                    <a:pt x="3276600" y="1016000"/>
                  </a:lnTo>
                  <a:lnTo>
                    <a:pt x="3276600" y="203200"/>
                  </a:lnTo>
                  <a:lnTo>
                    <a:pt x="3271235" y="156594"/>
                  </a:lnTo>
                  <a:lnTo>
                    <a:pt x="3255954" y="113818"/>
                  </a:lnTo>
                  <a:lnTo>
                    <a:pt x="3231973" y="76090"/>
                  </a:lnTo>
                  <a:lnTo>
                    <a:pt x="3200509" y="44626"/>
                  </a:lnTo>
                  <a:lnTo>
                    <a:pt x="3162781" y="20645"/>
                  </a:lnTo>
                  <a:lnTo>
                    <a:pt x="3120005" y="5364"/>
                  </a:lnTo>
                  <a:lnTo>
                    <a:pt x="3073400" y="0"/>
                  </a:lnTo>
                  <a:close/>
                </a:path>
              </a:pathLst>
            </a:custGeom>
            <a:solidFill>
              <a:srgbClr val="AC3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57600" y="1066800"/>
              <a:ext cx="3276600" cy="1219200"/>
            </a:xfrm>
            <a:custGeom>
              <a:avLst/>
              <a:gdLst/>
              <a:ahLst/>
              <a:cxnLst/>
              <a:rect l="l" t="t" r="r" b="b"/>
              <a:pathLst>
                <a:path w="3276600" h="1219200">
                  <a:moveTo>
                    <a:pt x="0" y="203200"/>
                  </a:moveTo>
                  <a:lnTo>
                    <a:pt x="5364" y="156594"/>
                  </a:lnTo>
                  <a:lnTo>
                    <a:pt x="20645" y="113818"/>
                  </a:lnTo>
                  <a:lnTo>
                    <a:pt x="44626" y="76090"/>
                  </a:lnTo>
                  <a:lnTo>
                    <a:pt x="76090" y="44626"/>
                  </a:lnTo>
                  <a:lnTo>
                    <a:pt x="113818" y="20645"/>
                  </a:lnTo>
                  <a:lnTo>
                    <a:pt x="156594" y="5364"/>
                  </a:lnTo>
                  <a:lnTo>
                    <a:pt x="203200" y="0"/>
                  </a:lnTo>
                  <a:lnTo>
                    <a:pt x="3073400" y="0"/>
                  </a:lnTo>
                  <a:lnTo>
                    <a:pt x="3120005" y="5364"/>
                  </a:lnTo>
                  <a:lnTo>
                    <a:pt x="3162781" y="20645"/>
                  </a:lnTo>
                  <a:lnTo>
                    <a:pt x="3200509" y="44626"/>
                  </a:lnTo>
                  <a:lnTo>
                    <a:pt x="3231973" y="76090"/>
                  </a:lnTo>
                  <a:lnTo>
                    <a:pt x="3255954" y="113818"/>
                  </a:lnTo>
                  <a:lnTo>
                    <a:pt x="3271235" y="156594"/>
                  </a:lnTo>
                  <a:lnTo>
                    <a:pt x="3276600" y="203200"/>
                  </a:lnTo>
                  <a:lnTo>
                    <a:pt x="3276600" y="1016000"/>
                  </a:lnTo>
                  <a:lnTo>
                    <a:pt x="3271235" y="1062605"/>
                  </a:lnTo>
                  <a:lnTo>
                    <a:pt x="3255954" y="1105381"/>
                  </a:lnTo>
                  <a:lnTo>
                    <a:pt x="3231973" y="1143109"/>
                  </a:lnTo>
                  <a:lnTo>
                    <a:pt x="3200509" y="1174573"/>
                  </a:lnTo>
                  <a:lnTo>
                    <a:pt x="3162781" y="1198554"/>
                  </a:lnTo>
                  <a:lnTo>
                    <a:pt x="3120005" y="1213835"/>
                  </a:lnTo>
                  <a:lnTo>
                    <a:pt x="3073400" y="1219200"/>
                  </a:lnTo>
                  <a:lnTo>
                    <a:pt x="203200" y="1219200"/>
                  </a:lnTo>
                  <a:lnTo>
                    <a:pt x="156594" y="1213835"/>
                  </a:lnTo>
                  <a:lnTo>
                    <a:pt x="113818" y="1198554"/>
                  </a:lnTo>
                  <a:lnTo>
                    <a:pt x="76090" y="1174573"/>
                  </a:lnTo>
                  <a:lnTo>
                    <a:pt x="44626" y="1143109"/>
                  </a:lnTo>
                  <a:lnTo>
                    <a:pt x="20645" y="1105381"/>
                  </a:lnTo>
                  <a:lnTo>
                    <a:pt x="5364" y="1062605"/>
                  </a:lnTo>
                  <a:lnTo>
                    <a:pt x="0" y="1016000"/>
                  </a:lnTo>
                  <a:lnTo>
                    <a:pt x="0" y="2032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958590" y="1246378"/>
            <a:ext cx="26746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Assuming $250 per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wafer: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$5.92 per die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$58.82 per die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277361" y="1655444"/>
            <a:ext cx="3581400" cy="1241425"/>
          </a:xfrm>
          <a:custGeom>
            <a:avLst/>
            <a:gdLst/>
            <a:ahLst/>
            <a:cxnLst/>
            <a:rect l="l" t="t" r="r" b="b"/>
            <a:pathLst>
              <a:path w="3581400" h="1241425">
                <a:moveTo>
                  <a:pt x="1308100" y="43434"/>
                </a:moveTo>
                <a:lnTo>
                  <a:pt x="1282700" y="0"/>
                </a:lnTo>
                <a:lnTo>
                  <a:pt x="117259" y="685520"/>
                </a:lnTo>
                <a:lnTo>
                  <a:pt x="91821" y="642239"/>
                </a:lnTo>
                <a:lnTo>
                  <a:pt x="0" y="783717"/>
                </a:lnTo>
                <a:lnTo>
                  <a:pt x="168275" y="772287"/>
                </a:lnTo>
                <a:lnTo>
                  <a:pt x="150279" y="741680"/>
                </a:lnTo>
                <a:lnTo>
                  <a:pt x="142786" y="728954"/>
                </a:lnTo>
                <a:lnTo>
                  <a:pt x="1308100" y="43434"/>
                </a:lnTo>
                <a:close/>
              </a:path>
              <a:path w="3581400" h="1241425">
                <a:moveTo>
                  <a:pt x="3581400" y="1240917"/>
                </a:moveTo>
                <a:lnTo>
                  <a:pt x="3562464" y="1160399"/>
                </a:lnTo>
                <a:lnTo>
                  <a:pt x="3542792" y="1076706"/>
                </a:lnTo>
                <a:lnTo>
                  <a:pt x="3504095" y="1108964"/>
                </a:lnTo>
                <a:lnTo>
                  <a:pt x="2838704" y="310388"/>
                </a:lnTo>
                <a:lnTo>
                  <a:pt x="2800096" y="342646"/>
                </a:lnTo>
                <a:lnTo>
                  <a:pt x="3465499" y="1141120"/>
                </a:lnTo>
                <a:lnTo>
                  <a:pt x="3426841" y="1173353"/>
                </a:lnTo>
                <a:lnTo>
                  <a:pt x="3581400" y="124091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4857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75" dirty="0"/>
              <a:t>COST </a:t>
            </a:r>
            <a:r>
              <a:rPr spc="-390" dirty="0"/>
              <a:t>OF </a:t>
            </a:r>
            <a:r>
              <a:rPr spc="-270" dirty="0"/>
              <a:t>AN </a:t>
            </a:r>
            <a:r>
              <a:rPr spc="-390" dirty="0"/>
              <a:t>INTEGRATED</a:t>
            </a:r>
            <a:r>
              <a:rPr spc="-175" dirty="0"/>
              <a:t> </a:t>
            </a:r>
            <a:r>
              <a:rPr spc="-350" dirty="0"/>
              <a:t>CIRCUIT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805554"/>
            <a:ext cx="268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integrated circuit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237359"/>
            <a:ext cx="6705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(Cost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testing die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packaging and final</a:t>
            </a:r>
            <a:r>
              <a:rPr sz="1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test)</a:t>
            </a:r>
            <a:endParaRPr sz="1800">
              <a:latin typeface="Arial"/>
              <a:cs typeface="Arial"/>
            </a:endParaRPr>
          </a:p>
          <a:p>
            <a:pPr marL="302260" algn="ctr">
              <a:lnSpc>
                <a:spcPct val="100000"/>
              </a:lnSpc>
              <a:spcBef>
                <a:spcPts val="14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final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test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yield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25908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9144">
            <a:solidFill>
              <a:srgbClr val="AC3D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6306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70" dirty="0"/>
              <a:t>COST/YIELD </a:t>
            </a:r>
            <a:r>
              <a:rPr spc="-375" dirty="0"/>
              <a:t>EQUATIONS</a:t>
            </a:r>
            <a:r>
              <a:rPr spc="-345" dirty="0"/>
              <a:t> </a:t>
            </a:r>
            <a:r>
              <a:rPr spc="-320" dirty="0"/>
              <a:t>(APPROXIMATIONS)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2044" y="1703578"/>
            <a:ext cx="1351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8375" y="1511553"/>
            <a:ext cx="1366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Cost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wafer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4594" y="1855673"/>
            <a:ext cx="26320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Dies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per wafer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×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yield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19400" y="1828800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6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3490" y="2807334"/>
            <a:ext cx="1696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Dies per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wafer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5775" y="2708909"/>
            <a:ext cx="2571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Symbol"/>
                <a:cs typeface="Symbol"/>
              </a:rPr>
              <a:t>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×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(Wafer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diameter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2)</a:t>
            </a:r>
            <a:r>
              <a:rPr sz="1800" spc="-7" baseline="2546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4228" y="2694559"/>
            <a:ext cx="1962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Symbol"/>
                <a:cs typeface="Symbol"/>
              </a:rPr>
              <a:t>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×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Wafer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diameter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3175" y="3166109"/>
            <a:ext cx="88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Die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69456" y="3151759"/>
            <a:ext cx="18091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sqrt(2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× Die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area)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86000" y="2204211"/>
            <a:ext cx="6101080" cy="939800"/>
            <a:chOff x="2286000" y="2204211"/>
            <a:chExt cx="6101080" cy="939800"/>
          </a:xfrm>
        </p:grpSpPr>
        <p:sp>
          <p:nvSpPr>
            <p:cNvPr id="13" name="object 13"/>
            <p:cNvSpPr/>
            <p:nvPr/>
          </p:nvSpPr>
          <p:spPr>
            <a:xfrm>
              <a:off x="2971800" y="3124200"/>
              <a:ext cx="5410200" cy="0"/>
            </a:xfrm>
            <a:custGeom>
              <a:avLst/>
              <a:gdLst/>
              <a:ahLst/>
              <a:cxnLst/>
              <a:rect l="l" t="t" r="r" b="b"/>
              <a:pathLst>
                <a:path w="5410200">
                  <a:moveTo>
                    <a:pt x="0" y="0"/>
                  </a:moveTo>
                  <a:lnTo>
                    <a:pt x="2590800" y="0"/>
                  </a:lnTo>
                </a:path>
                <a:path w="5410200">
                  <a:moveTo>
                    <a:pt x="3429000" y="0"/>
                  </a:moveTo>
                  <a:lnTo>
                    <a:pt x="541020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8161" y="3124961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6000" y="2204211"/>
              <a:ext cx="1146175" cy="615315"/>
            </a:xfrm>
            <a:custGeom>
              <a:avLst/>
              <a:gdLst/>
              <a:ahLst/>
              <a:cxnLst/>
              <a:rect l="l" t="t" r="r" b="b"/>
              <a:pathLst>
                <a:path w="1146175" h="615314">
                  <a:moveTo>
                    <a:pt x="49275" y="545718"/>
                  </a:moveTo>
                  <a:lnTo>
                    <a:pt x="0" y="615188"/>
                  </a:lnTo>
                  <a:lnTo>
                    <a:pt x="85217" y="612901"/>
                  </a:lnTo>
                  <a:lnTo>
                    <a:pt x="73463" y="590930"/>
                  </a:lnTo>
                  <a:lnTo>
                    <a:pt x="59055" y="590930"/>
                  </a:lnTo>
                  <a:lnTo>
                    <a:pt x="53086" y="579754"/>
                  </a:lnTo>
                  <a:lnTo>
                    <a:pt x="64287" y="573779"/>
                  </a:lnTo>
                  <a:lnTo>
                    <a:pt x="49275" y="545718"/>
                  </a:lnTo>
                  <a:close/>
                </a:path>
                <a:path w="1146175" h="615314">
                  <a:moveTo>
                    <a:pt x="64287" y="573779"/>
                  </a:moveTo>
                  <a:lnTo>
                    <a:pt x="53086" y="579754"/>
                  </a:lnTo>
                  <a:lnTo>
                    <a:pt x="59055" y="590930"/>
                  </a:lnTo>
                  <a:lnTo>
                    <a:pt x="70264" y="584952"/>
                  </a:lnTo>
                  <a:lnTo>
                    <a:pt x="64287" y="573779"/>
                  </a:lnTo>
                  <a:close/>
                </a:path>
                <a:path w="1146175" h="615314">
                  <a:moveTo>
                    <a:pt x="70264" y="584952"/>
                  </a:moveTo>
                  <a:lnTo>
                    <a:pt x="59055" y="590930"/>
                  </a:lnTo>
                  <a:lnTo>
                    <a:pt x="73463" y="590930"/>
                  </a:lnTo>
                  <a:lnTo>
                    <a:pt x="70264" y="584952"/>
                  </a:lnTo>
                  <a:close/>
                </a:path>
                <a:path w="1146175" h="615314">
                  <a:moveTo>
                    <a:pt x="1139952" y="0"/>
                  </a:moveTo>
                  <a:lnTo>
                    <a:pt x="64287" y="573779"/>
                  </a:lnTo>
                  <a:lnTo>
                    <a:pt x="70264" y="584952"/>
                  </a:lnTo>
                  <a:lnTo>
                    <a:pt x="1146048" y="11175"/>
                  </a:lnTo>
                  <a:lnTo>
                    <a:pt x="1139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96441" y="4102989"/>
            <a:ext cx="1099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yield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29001" y="3874389"/>
            <a:ext cx="1962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Wafer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yield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× </a:t>
            </a:r>
            <a:r>
              <a:rPr sz="5400" spc="179" baseline="-3858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700" spc="179" baseline="4629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700" spc="-345" baseline="46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aseline="4629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2700" baseline="4629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75175" y="3880485"/>
            <a:ext cx="3270250" cy="6413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Defects per unit area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×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Die area</a:t>
            </a:r>
            <a:endParaRPr sz="1800">
              <a:latin typeface="Arial"/>
              <a:cs typeface="Arial"/>
            </a:endParaRPr>
          </a:p>
          <a:p>
            <a:pPr marL="100330" algn="ctr">
              <a:lnSpc>
                <a:spcPct val="100000"/>
              </a:lnSpc>
              <a:spcBef>
                <a:spcPts val="265"/>
              </a:spcBef>
            </a:pPr>
            <a:r>
              <a:rPr sz="1800" i="1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0" y="4267200"/>
            <a:ext cx="3352800" cy="0"/>
          </a:xfrm>
          <a:custGeom>
            <a:avLst/>
            <a:gdLst/>
            <a:ahLst/>
            <a:cxnLst/>
            <a:rect l="l" t="t" r="r" b="b"/>
            <a:pathLst>
              <a:path w="3352800">
                <a:moveTo>
                  <a:pt x="0" y="0"/>
                </a:moveTo>
                <a:lnTo>
                  <a:pt x="33528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973059" y="3907917"/>
            <a:ext cx="17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33333" y="3840860"/>
            <a:ext cx="294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r>
              <a:rPr sz="1800" i="1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7408" y="1105153"/>
            <a:ext cx="6231255" cy="4996180"/>
            <a:chOff x="347408" y="1105153"/>
            <a:chExt cx="6231255" cy="4996180"/>
          </a:xfrm>
        </p:grpSpPr>
        <p:sp>
          <p:nvSpPr>
            <p:cNvPr id="23" name="object 23"/>
            <p:cNvSpPr/>
            <p:nvPr/>
          </p:nvSpPr>
          <p:spPr>
            <a:xfrm>
              <a:off x="347408" y="1105153"/>
              <a:ext cx="6231255" cy="3187700"/>
            </a:xfrm>
            <a:custGeom>
              <a:avLst/>
              <a:gdLst/>
              <a:ahLst/>
              <a:cxnLst/>
              <a:rect l="l" t="t" r="r" b="b"/>
              <a:pathLst>
                <a:path w="6231255" h="3187700">
                  <a:moveTo>
                    <a:pt x="491207" y="3159729"/>
                  </a:moveTo>
                  <a:lnTo>
                    <a:pt x="485965" y="3187700"/>
                  </a:lnTo>
                  <a:lnTo>
                    <a:pt x="567182" y="3162300"/>
                  </a:lnTo>
                  <a:lnTo>
                    <a:pt x="503415" y="3162300"/>
                  </a:lnTo>
                  <a:lnTo>
                    <a:pt x="491207" y="3159729"/>
                  </a:lnTo>
                  <a:close/>
                </a:path>
                <a:path w="6231255" h="3187700">
                  <a:moveTo>
                    <a:pt x="493578" y="3147076"/>
                  </a:moveTo>
                  <a:lnTo>
                    <a:pt x="491207" y="3159729"/>
                  </a:lnTo>
                  <a:lnTo>
                    <a:pt x="503415" y="3162300"/>
                  </a:lnTo>
                  <a:lnTo>
                    <a:pt x="505498" y="3149600"/>
                  </a:lnTo>
                  <a:lnTo>
                    <a:pt x="493578" y="3147076"/>
                  </a:lnTo>
                  <a:close/>
                </a:path>
                <a:path w="6231255" h="3187700">
                  <a:moveTo>
                    <a:pt x="497865" y="3124200"/>
                  </a:moveTo>
                  <a:lnTo>
                    <a:pt x="493578" y="3147076"/>
                  </a:lnTo>
                  <a:lnTo>
                    <a:pt x="505498" y="3149600"/>
                  </a:lnTo>
                  <a:lnTo>
                    <a:pt x="503415" y="3162300"/>
                  </a:lnTo>
                  <a:lnTo>
                    <a:pt x="567182" y="3162300"/>
                  </a:lnTo>
                  <a:lnTo>
                    <a:pt x="497865" y="3124200"/>
                  </a:lnTo>
                  <a:close/>
                </a:path>
                <a:path w="6231255" h="3187700">
                  <a:moveTo>
                    <a:pt x="385978" y="3124200"/>
                  </a:moveTo>
                  <a:lnTo>
                    <a:pt x="325158" y="3124200"/>
                  </a:lnTo>
                  <a:lnTo>
                    <a:pt x="353923" y="3136900"/>
                  </a:lnTo>
                  <a:lnTo>
                    <a:pt x="383197" y="3136900"/>
                  </a:lnTo>
                  <a:lnTo>
                    <a:pt x="491207" y="3159729"/>
                  </a:lnTo>
                  <a:lnTo>
                    <a:pt x="493578" y="3147076"/>
                  </a:lnTo>
                  <a:lnTo>
                    <a:pt x="385978" y="3124200"/>
                  </a:lnTo>
                  <a:close/>
                </a:path>
                <a:path w="6231255" h="3187700">
                  <a:moveTo>
                    <a:pt x="1852612" y="25400"/>
                  </a:moveTo>
                  <a:lnTo>
                    <a:pt x="1718754" y="25400"/>
                  </a:lnTo>
                  <a:lnTo>
                    <a:pt x="1594548" y="50800"/>
                  </a:lnTo>
                  <a:lnTo>
                    <a:pt x="1479867" y="76200"/>
                  </a:lnTo>
                  <a:lnTo>
                    <a:pt x="1426400" y="88900"/>
                  </a:lnTo>
                  <a:lnTo>
                    <a:pt x="1375473" y="101600"/>
                  </a:lnTo>
                  <a:lnTo>
                    <a:pt x="1327467" y="114300"/>
                  </a:lnTo>
                  <a:lnTo>
                    <a:pt x="1281366" y="127000"/>
                  </a:lnTo>
                  <a:lnTo>
                    <a:pt x="1236408" y="152400"/>
                  </a:lnTo>
                  <a:lnTo>
                    <a:pt x="1192593" y="165100"/>
                  </a:lnTo>
                  <a:lnTo>
                    <a:pt x="1150048" y="190500"/>
                  </a:lnTo>
                  <a:lnTo>
                    <a:pt x="1108519" y="215900"/>
                  </a:lnTo>
                  <a:lnTo>
                    <a:pt x="1068260" y="241300"/>
                  </a:lnTo>
                  <a:lnTo>
                    <a:pt x="990917" y="292100"/>
                  </a:lnTo>
                  <a:lnTo>
                    <a:pt x="917638" y="355600"/>
                  </a:lnTo>
                  <a:lnTo>
                    <a:pt x="848537" y="419100"/>
                  </a:lnTo>
                  <a:lnTo>
                    <a:pt x="783386" y="495300"/>
                  </a:lnTo>
                  <a:lnTo>
                    <a:pt x="722083" y="571500"/>
                  </a:lnTo>
                  <a:lnTo>
                    <a:pt x="664438" y="647700"/>
                  </a:lnTo>
                  <a:lnTo>
                    <a:pt x="610349" y="736600"/>
                  </a:lnTo>
                  <a:lnTo>
                    <a:pt x="559625" y="812800"/>
                  </a:lnTo>
                  <a:lnTo>
                    <a:pt x="512152" y="901700"/>
                  </a:lnTo>
                  <a:lnTo>
                    <a:pt x="467855" y="990600"/>
                  </a:lnTo>
                  <a:lnTo>
                    <a:pt x="426427" y="1092200"/>
                  </a:lnTo>
                  <a:lnTo>
                    <a:pt x="387858" y="1181100"/>
                  </a:lnTo>
                  <a:lnTo>
                    <a:pt x="351980" y="1270000"/>
                  </a:lnTo>
                  <a:lnTo>
                    <a:pt x="318681" y="1371600"/>
                  </a:lnTo>
                  <a:lnTo>
                    <a:pt x="287782" y="1460500"/>
                  </a:lnTo>
                  <a:lnTo>
                    <a:pt x="259067" y="1562100"/>
                  </a:lnTo>
                  <a:lnTo>
                    <a:pt x="232460" y="1651000"/>
                  </a:lnTo>
                  <a:lnTo>
                    <a:pt x="207949" y="1739900"/>
                  </a:lnTo>
                  <a:lnTo>
                    <a:pt x="185166" y="1841500"/>
                  </a:lnTo>
                  <a:lnTo>
                    <a:pt x="164096" y="1930400"/>
                  </a:lnTo>
                  <a:lnTo>
                    <a:pt x="144652" y="2006600"/>
                  </a:lnTo>
                  <a:lnTo>
                    <a:pt x="126542" y="2095500"/>
                  </a:lnTo>
                  <a:lnTo>
                    <a:pt x="109766" y="2171700"/>
                  </a:lnTo>
                  <a:lnTo>
                    <a:pt x="94043" y="2247900"/>
                  </a:lnTo>
                  <a:lnTo>
                    <a:pt x="79374" y="2324100"/>
                  </a:lnTo>
                  <a:lnTo>
                    <a:pt x="65658" y="2387600"/>
                  </a:lnTo>
                  <a:lnTo>
                    <a:pt x="52527" y="2451100"/>
                  </a:lnTo>
                  <a:lnTo>
                    <a:pt x="40055" y="2501900"/>
                  </a:lnTo>
                  <a:lnTo>
                    <a:pt x="33985" y="2527300"/>
                  </a:lnTo>
                  <a:lnTo>
                    <a:pt x="27990" y="2552700"/>
                  </a:lnTo>
                  <a:lnTo>
                    <a:pt x="22364" y="2578100"/>
                  </a:lnTo>
                  <a:lnTo>
                    <a:pt x="17386" y="2603500"/>
                  </a:lnTo>
                  <a:lnTo>
                    <a:pt x="13068" y="2628900"/>
                  </a:lnTo>
                  <a:lnTo>
                    <a:pt x="9334" y="2641600"/>
                  </a:lnTo>
                  <a:lnTo>
                    <a:pt x="6261" y="2667000"/>
                  </a:lnTo>
                  <a:lnTo>
                    <a:pt x="3759" y="2692400"/>
                  </a:lnTo>
                  <a:lnTo>
                    <a:pt x="1930" y="2705100"/>
                  </a:lnTo>
                  <a:lnTo>
                    <a:pt x="685" y="2730500"/>
                  </a:lnTo>
                  <a:lnTo>
                    <a:pt x="101" y="2743200"/>
                  </a:lnTo>
                  <a:lnTo>
                    <a:pt x="0" y="2768600"/>
                  </a:lnTo>
                  <a:lnTo>
                    <a:pt x="1524" y="2794000"/>
                  </a:lnTo>
                  <a:lnTo>
                    <a:pt x="5283" y="2832100"/>
                  </a:lnTo>
                  <a:lnTo>
                    <a:pt x="11264" y="2857500"/>
                  </a:lnTo>
                  <a:lnTo>
                    <a:pt x="19189" y="2895600"/>
                  </a:lnTo>
                  <a:lnTo>
                    <a:pt x="29070" y="2921000"/>
                  </a:lnTo>
                  <a:lnTo>
                    <a:pt x="40919" y="2946400"/>
                  </a:lnTo>
                  <a:lnTo>
                    <a:pt x="54521" y="2959100"/>
                  </a:lnTo>
                  <a:lnTo>
                    <a:pt x="69888" y="2984500"/>
                  </a:lnTo>
                  <a:lnTo>
                    <a:pt x="86918" y="3009900"/>
                  </a:lnTo>
                  <a:lnTo>
                    <a:pt x="105359" y="3022600"/>
                  </a:lnTo>
                  <a:lnTo>
                    <a:pt x="125272" y="3035300"/>
                  </a:lnTo>
                  <a:lnTo>
                    <a:pt x="146494" y="3060700"/>
                  </a:lnTo>
                  <a:lnTo>
                    <a:pt x="169062" y="3073400"/>
                  </a:lnTo>
                  <a:lnTo>
                    <a:pt x="192735" y="3086100"/>
                  </a:lnTo>
                  <a:lnTo>
                    <a:pt x="217411" y="3098800"/>
                  </a:lnTo>
                  <a:lnTo>
                    <a:pt x="243039" y="3098800"/>
                  </a:lnTo>
                  <a:lnTo>
                    <a:pt x="269697" y="3111500"/>
                  </a:lnTo>
                  <a:lnTo>
                    <a:pt x="297040" y="3124200"/>
                  </a:lnTo>
                  <a:lnTo>
                    <a:pt x="356958" y="3124200"/>
                  </a:lnTo>
                  <a:lnTo>
                    <a:pt x="328574" y="3111500"/>
                  </a:lnTo>
                  <a:lnTo>
                    <a:pt x="300875" y="3111500"/>
                  </a:lnTo>
                  <a:lnTo>
                    <a:pt x="273926" y="3098800"/>
                  </a:lnTo>
                  <a:lnTo>
                    <a:pt x="247815" y="3086100"/>
                  </a:lnTo>
                  <a:lnTo>
                    <a:pt x="222770" y="3086100"/>
                  </a:lnTo>
                  <a:lnTo>
                    <a:pt x="198678" y="3073400"/>
                  </a:lnTo>
                  <a:lnTo>
                    <a:pt x="175679" y="3060700"/>
                  </a:lnTo>
                  <a:lnTo>
                    <a:pt x="153860" y="3048000"/>
                  </a:lnTo>
                  <a:lnTo>
                    <a:pt x="133362" y="3035300"/>
                  </a:lnTo>
                  <a:lnTo>
                    <a:pt x="114223" y="3009900"/>
                  </a:lnTo>
                  <a:lnTo>
                    <a:pt x="96469" y="2997200"/>
                  </a:lnTo>
                  <a:lnTo>
                    <a:pt x="65430" y="2959100"/>
                  </a:lnTo>
                  <a:lnTo>
                    <a:pt x="40970" y="2908300"/>
                  </a:lnTo>
                  <a:lnTo>
                    <a:pt x="23723" y="2857500"/>
                  </a:lnTo>
                  <a:lnTo>
                    <a:pt x="14224" y="2794000"/>
                  </a:lnTo>
                  <a:lnTo>
                    <a:pt x="12700" y="2768600"/>
                  </a:lnTo>
                  <a:lnTo>
                    <a:pt x="12788" y="2743200"/>
                  </a:lnTo>
                  <a:lnTo>
                    <a:pt x="13347" y="2730500"/>
                  </a:lnTo>
                  <a:lnTo>
                    <a:pt x="14579" y="2705100"/>
                  </a:lnTo>
                  <a:lnTo>
                    <a:pt x="16370" y="2692400"/>
                  </a:lnTo>
                  <a:lnTo>
                    <a:pt x="18821" y="2667000"/>
                  </a:lnTo>
                  <a:lnTo>
                    <a:pt x="21843" y="2654300"/>
                  </a:lnTo>
                  <a:lnTo>
                    <a:pt x="25539" y="2628900"/>
                  </a:lnTo>
                  <a:lnTo>
                    <a:pt x="29794" y="2603500"/>
                  </a:lnTo>
                  <a:lnTo>
                    <a:pt x="34721" y="2578100"/>
                  </a:lnTo>
                  <a:lnTo>
                    <a:pt x="40335" y="2565400"/>
                  </a:lnTo>
                  <a:lnTo>
                    <a:pt x="46342" y="2540000"/>
                  </a:lnTo>
                  <a:lnTo>
                    <a:pt x="52463" y="2514600"/>
                  </a:lnTo>
                  <a:lnTo>
                    <a:pt x="64947" y="2451100"/>
                  </a:lnTo>
                  <a:lnTo>
                    <a:pt x="78105" y="2387600"/>
                  </a:lnTo>
                  <a:lnTo>
                    <a:pt x="91821" y="2324100"/>
                  </a:lnTo>
                  <a:lnTo>
                    <a:pt x="106489" y="2247900"/>
                  </a:lnTo>
                  <a:lnTo>
                    <a:pt x="122199" y="2171700"/>
                  </a:lnTo>
                  <a:lnTo>
                    <a:pt x="138950" y="2095500"/>
                  </a:lnTo>
                  <a:lnTo>
                    <a:pt x="157035" y="2019300"/>
                  </a:lnTo>
                  <a:lnTo>
                    <a:pt x="176453" y="1930400"/>
                  </a:lnTo>
                  <a:lnTo>
                    <a:pt x="197485" y="1841500"/>
                  </a:lnTo>
                  <a:lnTo>
                    <a:pt x="220230" y="1752600"/>
                  </a:lnTo>
                  <a:lnTo>
                    <a:pt x="244678" y="1651000"/>
                  </a:lnTo>
                  <a:lnTo>
                    <a:pt x="271221" y="1562100"/>
                  </a:lnTo>
                  <a:lnTo>
                    <a:pt x="299847" y="1473200"/>
                  </a:lnTo>
                  <a:lnTo>
                    <a:pt x="330669" y="1371600"/>
                  </a:lnTo>
                  <a:lnTo>
                    <a:pt x="363855" y="1282700"/>
                  </a:lnTo>
                  <a:lnTo>
                    <a:pt x="399605" y="1181100"/>
                  </a:lnTo>
                  <a:lnTo>
                    <a:pt x="437997" y="1092200"/>
                  </a:lnTo>
                  <a:lnTo>
                    <a:pt x="479247" y="1003300"/>
                  </a:lnTo>
                  <a:lnTo>
                    <a:pt x="523341" y="914400"/>
                  </a:lnTo>
                  <a:lnTo>
                    <a:pt x="570547" y="825500"/>
                  </a:lnTo>
                  <a:lnTo>
                    <a:pt x="620979" y="736600"/>
                  </a:lnTo>
                  <a:lnTo>
                    <a:pt x="674700" y="660400"/>
                  </a:lnTo>
                  <a:lnTo>
                    <a:pt x="731926" y="584200"/>
                  </a:lnTo>
                  <a:lnTo>
                    <a:pt x="792746" y="508000"/>
                  </a:lnTo>
                  <a:lnTo>
                    <a:pt x="857326" y="431800"/>
                  </a:lnTo>
                  <a:lnTo>
                    <a:pt x="925766" y="368300"/>
                  </a:lnTo>
                  <a:lnTo>
                    <a:pt x="998283" y="304800"/>
                  </a:lnTo>
                  <a:lnTo>
                    <a:pt x="1074991" y="254000"/>
                  </a:lnTo>
                  <a:lnTo>
                    <a:pt x="1114869" y="228600"/>
                  </a:lnTo>
                  <a:lnTo>
                    <a:pt x="1155890" y="203200"/>
                  </a:lnTo>
                  <a:lnTo>
                    <a:pt x="1198054" y="177800"/>
                  </a:lnTo>
                  <a:lnTo>
                    <a:pt x="1241361" y="165100"/>
                  </a:lnTo>
                  <a:lnTo>
                    <a:pt x="1285811" y="139700"/>
                  </a:lnTo>
                  <a:lnTo>
                    <a:pt x="1331277" y="127000"/>
                  </a:lnTo>
                  <a:lnTo>
                    <a:pt x="1378902" y="114300"/>
                  </a:lnTo>
                  <a:lnTo>
                    <a:pt x="1429321" y="101600"/>
                  </a:lnTo>
                  <a:lnTo>
                    <a:pt x="1482534" y="88900"/>
                  </a:lnTo>
                  <a:lnTo>
                    <a:pt x="1596453" y="63500"/>
                  </a:lnTo>
                  <a:lnTo>
                    <a:pt x="1720151" y="38100"/>
                  </a:lnTo>
                  <a:lnTo>
                    <a:pt x="1785302" y="38100"/>
                  </a:lnTo>
                  <a:lnTo>
                    <a:pt x="1852612" y="25400"/>
                  </a:lnTo>
                  <a:close/>
                </a:path>
                <a:path w="6231255" h="3187700">
                  <a:moveTo>
                    <a:pt x="5434647" y="1295400"/>
                  </a:moveTo>
                  <a:lnTo>
                    <a:pt x="5304345" y="1295400"/>
                  </a:lnTo>
                  <a:lnTo>
                    <a:pt x="5323395" y="1308100"/>
                  </a:lnTo>
                  <a:lnTo>
                    <a:pt x="5416613" y="1308100"/>
                  </a:lnTo>
                  <a:lnTo>
                    <a:pt x="5434647" y="1295400"/>
                  </a:lnTo>
                  <a:close/>
                </a:path>
                <a:path w="6231255" h="3187700">
                  <a:moveTo>
                    <a:pt x="5307012" y="1282700"/>
                  </a:moveTo>
                  <a:lnTo>
                    <a:pt x="5246560" y="1282700"/>
                  </a:lnTo>
                  <a:lnTo>
                    <a:pt x="5265991" y="1295400"/>
                  </a:lnTo>
                  <a:lnTo>
                    <a:pt x="5325554" y="1295400"/>
                  </a:lnTo>
                  <a:lnTo>
                    <a:pt x="5307012" y="1282700"/>
                  </a:lnTo>
                  <a:close/>
                </a:path>
                <a:path w="6231255" h="3187700">
                  <a:moveTo>
                    <a:pt x="5488241" y="1282700"/>
                  </a:moveTo>
                  <a:lnTo>
                    <a:pt x="5432742" y="1282700"/>
                  </a:lnTo>
                  <a:lnTo>
                    <a:pt x="5415343" y="1295400"/>
                  </a:lnTo>
                  <a:lnTo>
                    <a:pt x="5470461" y="1295400"/>
                  </a:lnTo>
                  <a:lnTo>
                    <a:pt x="5488241" y="1282700"/>
                  </a:lnTo>
                  <a:close/>
                </a:path>
                <a:path w="6231255" h="3187700">
                  <a:moveTo>
                    <a:pt x="5250497" y="1270000"/>
                  </a:moveTo>
                  <a:lnTo>
                    <a:pt x="5207571" y="1270000"/>
                  </a:lnTo>
                  <a:lnTo>
                    <a:pt x="5227129" y="1282700"/>
                  </a:lnTo>
                  <a:lnTo>
                    <a:pt x="5269420" y="1282700"/>
                  </a:lnTo>
                  <a:lnTo>
                    <a:pt x="5250497" y="1270000"/>
                  </a:lnTo>
                  <a:close/>
                </a:path>
                <a:path w="6231255" h="3187700">
                  <a:moveTo>
                    <a:pt x="5522658" y="1270000"/>
                  </a:moveTo>
                  <a:lnTo>
                    <a:pt x="5483796" y="1270000"/>
                  </a:lnTo>
                  <a:lnTo>
                    <a:pt x="5467032" y="1282700"/>
                  </a:lnTo>
                  <a:lnTo>
                    <a:pt x="5505513" y="1282700"/>
                  </a:lnTo>
                  <a:lnTo>
                    <a:pt x="5522658" y="1270000"/>
                  </a:lnTo>
                  <a:close/>
                </a:path>
                <a:path w="6231255" h="3187700">
                  <a:moveTo>
                    <a:pt x="4913439" y="1104900"/>
                  </a:moveTo>
                  <a:lnTo>
                    <a:pt x="4906962" y="1117600"/>
                  </a:lnTo>
                  <a:lnTo>
                    <a:pt x="4987861" y="1168400"/>
                  </a:lnTo>
                  <a:lnTo>
                    <a:pt x="5028247" y="1181100"/>
                  </a:lnTo>
                  <a:lnTo>
                    <a:pt x="5108511" y="1231900"/>
                  </a:lnTo>
                  <a:lnTo>
                    <a:pt x="5148262" y="1244600"/>
                  </a:lnTo>
                  <a:lnTo>
                    <a:pt x="5187886" y="1270000"/>
                  </a:lnTo>
                  <a:lnTo>
                    <a:pt x="5231320" y="1270000"/>
                  </a:lnTo>
                  <a:lnTo>
                    <a:pt x="5212143" y="1257300"/>
                  </a:lnTo>
                  <a:lnTo>
                    <a:pt x="5192712" y="1257300"/>
                  </a:lnTo>
                  <a:lnTo>
                    <a:pt x="5153723" y="1231900"/>
                  </a:lnTo>
                  <a:lnTo>
                    <a:pt x="5114226" y="1219200"/>
                  </a:lnTo>
                  <a:lnTo>
                    <a:pt x="5074475" y="1193800"/>
                  </a:lnTo>
                  <a:lnTo>
                    <a:pt x="5034470" y="1181100"/>
                  </a:lnTo>
                  <a:lnTo>
                    <a:pt x="4913439" y="1104900"/>
                  </a:lnTo>
                  <a:close/>
                </a:path>
                <a:path w="6231255" h="3187700">
                  <a:moveTo>
                    <a:pt x="5564822" y="1244600"/>
                  </a:moveTo>
                  <a:lnTo>
                    <a:pt x="5535612" y="1244600"/>
                  </a:lnTo>
                  <a:lnTo>
                    <a:pt x="5516689" y="1257300"/>
                  </a:lnTo>
                  <a:lnTo>
                    <a:pt x="5500306" y="1270000"/>
                  </a:lnTo>
                  <a:lnTo>
                    <a:pt x="5531802" y="1270000"/>
                  </a:lnTo>
                  <a:lnTo>
                    <a:pt x="5552757" y="1257300"/>
                  </a:lnTo>
                  <a:lnTo>
                    <a:pt x="5564822" y="1244600"/>
                  </a:lnTo>
                  <a:close/>
                </a:path>
                <a:path w="6231255" h="3187700">
                  <a:moveTo>
                    <a:pt x="6039294" y="508000"/>
                  </a:moveTo>
                  <a:lnTo>
                    <a:pt x="5990653" y="508000"/>
                  </a:lnTo>
                  <a:lnTo>
                    <a:pt x="6006020" y="520700"/>
                  </a:lnTo>
                  <a:lnTo>
                    <a:pt x="6034976" y="520700"/>
                  </a:lnTo>
                  <a:lnTo>
                    <a:pt x="6048565" y="533400"/>
                  </a:lnTo>
                  <a:lnTo>
                    <a:pt x="6061392" y="533400"/>
                  </a:lnTo>
                  <a:lnTo>
                    <a:pt x="6085649" y="546100"/>
                  </a:lnTo>
                  <a:lnTo>
                    <a:pt x="6107747" y="558800"/>
                  </a:lnTo>
                  <a:lnTo>
                    <a:pt x="6127432" y="571500"/>
                  </a:lnTo>
                  <a:lnTo>
                    <a:pt x="6144958" y="584200"/>
                  </a:lnTo>
                  <a:lnTo>
                    <a:pt x="6160579" y="584200"/>
                  </a:lnTo>
                  <a:lnTo>
                    <a:pt x="6195377" y="622300"/>
                  </a:lnTo>
                  <a:lnTo>
                    <a:pt x="6214046" y="660400"/>
                  </a:lnTo>
                  <a:lnTo>
                    <a:pt x="6218491" y="685800"/>
                  </a:lnTo>
                  <a:lnTo>
                    <a:pt x="6218491" y="698500"/>
                  </a:lnTo>
                  <a:lnTo>
                    <a:pt x="6209982" y="736600"/>
                  </a:lnTo>
                  <a:lnTo>
                    <a:pt x="6197790" y="762000"/>
                  </a:lnTo>
                  <a:lnTo>
                    <a:pt x="6189789" y="787400"/>
                  </a:lnTo>
                  <a:lnTo>
                    <a:pt x="6159182" y="825500"/>
                  </a:lnTo>
                  <a:lnTo>
                    <a:pt x="6119685" y="863600"/>
                  </a:lnTo>
                  <a:lnTo>
                    <a:pt x="6104699" y="876300"/>
                  </a:lnTo>
                  <a:lnTo>
                    <a:pt x="6088951" y="901700"/>
                  </a:lnTo>
                  <a:lnTo>
                    <a:pt x="6055677" y="927100"/>
                  </a:lnTo>
                  <a:lnTo>
                    <a:pt x="6001321" y="965200"/>
                  </a:lnTo>
                  <a:lnTo>
                    <a:pt x="5962713" y="990600"/>
                  </a:lnTo>
                  <a:lnTo>
                    <a:pt x="5923089" y="1028700"/>
                  </a:lnTo>
                  <a:lnTo>
                    <a:pt x="5801169" y="1104900"/>
                  </a:lnTo>
                  <a:lnTo>
                    <a:pt x="5761164" y="1117600"/>
                  </a:lnTo>
                  <a:lnTo>
                    <a:pt x="5722175" y="1143000"/>
                  </a:lnTo>
                  <a:lnTo>
                    <a:pt x="5684710" y="1168400"/>
                  </a:lnTo>
                  <a:lnTo>
                    <a:pt x="5666549" y="1181100"/>
                  </a:lnTo>
                  <a:lnTo>
                    <a:pt x="5632259" y="1193800"/>
                  </a:lnTo>
                  <a:lnTo>
                    <a:pt x="5616003" y="1206500"/>
                  </a:lnTo>
                  <a:lnTo>
                    <a:pt x="5600509" y="1206500"/>
                  </a:lnTo>
                  <a:lnTo>
                    <a:pt x="5585777" y="1219200"/>
                  </a:lnTo>
                  <a:lnTo>
                    <a:pt x="5571807" y="1231900"/>
                  </a:lnTo>
                  <a:lnTo>
                    <a:pt x="5558726" y="1231900"/>
                  </a:lnTo>
                  <a:lnTo>
                    <a:pt x="5546661" y="1244600"/>
                  </a:lnTo>
                  <a:lnTo>
                    <a:pt x="5577776" y="1244600"/>
                  </a:lnTo>
                  <a:lnTo>
                    <a:pt x="5591746" y="1231900"/>
                  </a:lnTo>
                  <a:lnTo>
                    <a:pt x="5606605" y="1219200"/>
                  </a:lnTo>
                  <a:lnTo>
                    <a:pt x="5622099" y="1219200"/>
                  </a:lnTo>
                  <a:lnTo>
                    <a:pt x="5655246" y="1193800"/>
                  </a:lnTo>
                  <a:lnTo>
                    <a:pt x="5672645" y="1181100"/>
                  </a:lnTo>
                  <a:lnTo>
                    <a:pt x="5690806" y="1181100"/>
                  </a:lnTo>
                  <a:lnTo>
                    <a:pt x="5728398" y="1155700"/>
                  </a:lnTo>
                  <a:lnTo>
                    <a:pt x="5767514" y="1130300"/>
                  </a:lnTo>
                  <a:lnTo>
                    <a:pt x="5969952" y="1003300"/>
                  </a:lnTo>
                  <a:lnTo>
                    <a:pt x="6008687" y="977900"/>
                  </a:lnTo>
                  <a:lnTo>
                    <a:pt x="6045771" y="952500"/>
                  </a:lnTo>
                  <a:lnTo>
                    <a:pt x="6080823" y="914400"/>
                  </a:lnTo>
                  <a:lnTo>
                    <a:pt x="6097333" y="901700"/>
                  </a:lnTo>
                  <a:lnTo>
                    <a:pt x="6128448" y="876300"/>
                  </a:lnTo>
                  <a:lnTo>
                    <a:pt x="6168834" y="838200"/>
                  </a:lnTo>
                  <a:lnTo>
                    <a:pt x="6180518" y="812800"/>
                  </a:lnTo>
                  <a:lnTo>
                    <a:pt x="6191059" y="800100"/>
                  </a:lnTo>
                  <a:lnTo>
                    <a:pt x="6215951" y="762000"/>
                  </a:lnTo>
                  <a:lnTo>
                    <a:pt x="6226365" y="723900"/>
                  </a:lnTo>
                  <a:lnTo>
                    <a:pt x="6229413" y="711200"/>
                  </a:lnTo>
                  <a:lnTo>
                    <a:pt x="6231191" y="698500"/>
                  </a:lnTo>
                  <a:lnTo>
                    <a:pt x="6231191" y="685800"/>
                  </a:lnTo>
                  <a:lnTo>
                    <a:pt x="6221412" y="647700"/>
                  </a:lnTo>
                  <a:lnTo>
                    <a:pt x="6195631" y="609600"/>
                  </a:lnTo>
                  <a:lnTo>
                    <a:pt x="6152451" y="571500"/>
                  </a:lnTo>
                  <a:lnTo>
                    <a:pt x="6113716" y="546100"/>
                  </a:lnTo>
                  <a:lnTo>
                    <a:pt x="6066345" y="520700"/>
                  </a:lnTo>
                  <a:lnTo>
                    <a:pt x="6039294" y="508000"/>
                  </a:lnTo>
                  <a:close/>
                </a:path>
                <a:path w="6231255" h="3187700">
                  <a:moveTo>
                    <a:pt x="5944044" y="482600"/>
                  </a:moveTo>
                  <a:lnTo>
                    <a:pt x="5903150" y="482600"/>
                  </a:lnTo>
                  <a:lnTo>
                    <a:pt x="5940869" y="495300"/>
                  </a:lnTo>
                  <a:lnTo>
                    <a:pt x="5974778" y="508000"/>
                  </a:lnTo>
                  <a:lnTo>
                    <a:pt x="6009830" y="508000"/>
                  </a:lnTo>
                  <a:lnTo>
                    <a:pt x="5994336" y="495300"/>
                  </a:lnTo>
                  <a:lnTo>
                    <a:pt x="5978080" y="495300"/>
                  </a:lnTo>
                  <a:lnTo>
                    <a:pt x="5944044" y="482600"/>
                  </a:lnTo>
                  <a:close/>
                </a:path>
                <a:path w="6231255" h="3187700">
                  <a:moveTo>
                    <a:pt x="2538285" y="0"/>
                  </a:moveTo>
                  <a:lnTo>
                    <a:pt x="2066099" y="0"/>
                  </a:lnTo>
                  <a:lnTo>
                    <a:pt x="1992693" y="12700"/>
                  </a:lnTo>
                  <a:lnTo>
                    <a:pt x="2537777" y="12700"/>
                  </a:lnTo>
                  <a:lnTo>
                    <a:pt x="3404679" y="76200"/>
                  </a:lnTo>
                  <a:lnTo>
                    <a:pt x="3583368" y="101600"/>
                  </a:lnTo>
                  <a:lnTo>
                    <a:pt x="3761803" y="114300"/>
                  </a:lnTo>
                  <a:lnTo>
                    <a:pt x="4626038" y="241300"/>
                  </a:lnTo>
                  <a:lnTo>
                    <a:pt x="5094160" y="317500"/>
                  </a:lnTo>
                  <a:lnTo>
                    <a:pt x="5372290" y="368300"/>
                  </a:lnTo>
                  <a:lnTo>
                    <a:pt x="5498655" y="393700"/>
                  </a:lnTo>
                  <a:lnTo>
                    <a:pt x="5615876" y="419100"/>
                  </a:lnTo>
                  <a:lnTo>
                    <a:pt x="5670740" y="431800"/>
                  </a:lnTo>
                  <a:lnTo>
                    <a:pt x="5722937" y="444500"/>
                  </a:lnTo>
                  <a:lnTo>
                    <a:pt x="5772340" y="457200"/>
                  </a:lnTo>
                  <a:lnTo>
                    <a:pt x="5818949" y="469900"/>
                  </a:lnTo>
                  <a:lnTo>
                    <a:pt x="5862637" y="482600"/>
                  </a:lnTo>
                  <a:lnTo>
                    <a:pt x="5906325" y="482600"/>
                  </a:lnTo>
                  <a:lnTo>
                    <a:pt x="5865685" y="469900"/>
                  </a:lnTo>
                  <a:lnTo>
                    <a:pt x="5821870" y="457200"/>
                  </a:lnTo>
                  <a:lnTo>
                    <a:pt x="5775134" y="444500"/>
                  </a:lnTo>
                  <a:lnTo>
                    <a:pt x="5725731" y="431800"/>
                  </a:lnTo>
                  <a:lnTo>
                    <a:pt x="5673534" y="419100"/>
                  </a:lnTo>
                  <a:lnTo>
                    <a:pt x="5561139" y="393700"/>
                  </a:lnTo>
                  <a:lnTo>
                    <a:pt x="5439092" y="368300"/>
                  </a:lnTo>
                  <a:lnTo>
                    <a:pt x="5239575" y="330200"/>
                  </a:lnTo>
                  <a:lnTo>
                    <a:pt x="4868862" y="266700"/>
                  </a:lnTo>
                  <a:lnTo>
                    <a:pt x="3763454" y="101600"/>
                  </a:lnTo>
                  <a:lnTo>
                    <a:pt x="3584765" y="88900"/>
                  </a:lnTo>
                  <a:lnTo>
                    <a:pt x="3405949" y="63500"/>
                  </a:lnTo>
                  <a:lnTo>
                    <a:pt x="2538285" y="0"/>
                  </a:lnTo>
                  <a:close/>
                </a:path>
                <a:path w="6231255" h="3187700">
                  <a:moveTo>
                    <a:pt x="2066353" y="12700"/>
                  </a:moveTo>
                  <a:lnTo>
                    <a:pt x="1851723" y="12700"/>
                  </a:lnTo>
                  <a:lnTo>
                    <a:pt x="1784159" y="25400"/>
                  </a:lnTo>
                  <a:lnTo>
                    <a:pt x="1993201" y="25400"/>
                  </a:lnTo>
                  <a:lnTo>
                    <a:pt x="2066353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2000" y="4411599"/>
              <a:ext cx="1968500" cy="1684655"/>
            </a:xfrm>
            <a:custGeom>
              <a:avLst/>
              <a:gdLst/>
              <a:ahLst/>
              <a:cxnLst/>
              <a:rect l="l" t="t" r="r" b="b"/>
              <a:pathLst>
                <a:path w="1968500" h="1684654">
                  <a:moveTo>
                    <a:pt x="1524000" y="770001"/>
                  </a:moveTo>
                  <a:lnTo>
                    <a:pt x="152400" y="770001"/>
                  </a:lnTo>
                  <a:lnTo>
                    <a:pt x="104231" y="777767"/>
                  </a:lnTo>
                  <a:lnTo>
                    <a:pt x="62396" y="799395"/>
                  </a:lnTo>
                  <a:lnTo>
                    <a:pt x="29405" y="832381"/>
                  </a:lnTo>
                  <a:lnTo>
                    <a:pt x="7769" y="874218"/>
                  </a:lnTo>
                  <a:lnTo>
                    <a:pt x="0" y="922401"/>
                  </a:lnTo>
                  <a:lnTo>
                    <a:pt x="0" y="1532001"/>
                  </a:lnTo>
                  <a:lnTo>
                    <a:pt x="7769" y="1580169"/>
                  </a:lnTo>
                  <a:lnTo>
                    <a:pt x="29405" y="1622004"/>
                  </a:lnTo>
                  <a:lnTo>
                    <a:pt x="62396" y="1654995"/>
                  </a:lnTo>
                  <a:lnTo>
                    <a:pt x="104231" y="1676631"/>
                  </a:lnTo>
                  <a:lnTo>
                    <a:pt x="152400" y="1684401"/>
                  </a:lnTo>
                  <a:lnTo>
                    <a:pt x="1524000" y="1684401"/>
                  </a:lnTo>
                  <a:lnTo>
                    <a:pt x="1572182" y="1676631"/>
                  </a:lnTo>
                  <a:lnTo>
                    <a:pt x="1614019" y="1654995"/>
                  </a:lnTo>
                  <a:lnTo>
                    <a:pt x="1647005" y="1622004"/>
                  </a:lnTo>
                  <a:lnTo>
                    <a:pt x="1668633" y="1580169"/>
                  </a:lnTo>
                  <a:lnTo>
                    <a:pt x="1676400" y="1532001"/>
                  </a:lnTo>
                  <a:lnTo>
                    <a:pt x="1676400" y="922401"/>
                  </a:lnTo>
                  <a:lnTo>
                    <a:pt x="1668633" y="874218"/>
                  </a:lnTo>
                  <a:lnTo>
                    <a:pt x="1647005" y="832381"/>
                  </a:lnTo>
                  <a:lnTo>
                    <a:pt x="1614019" y="799395"/>
                  </a:lnTo>
                  <a:lnTo>
                    <a:pt x="1572182" y="777767"/>
                  </a:lnTo>
                  <a:lnTo>
                    <a:pt x="1524000" y="770001"/>
                  </a:lnTo>
                  <a:close/>
                </a:path>
                <a:path w="1968500" h="1684654">
                  <a:moveTo>
                    <a:pt x="1968500" y="0"/>
                  </a:moveTo>
                  <a:lnTo>
                    <a:pt x="977900" y="770001"/>
                  </a:lnTo>
                  <a:lnTo>
                    <a:pt x="1397000" y="770001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AC3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000" y="4411599"/>
              <a:ext cx="1968500" cy="1684655"/>
            </a:xfrm>
            <a:custGeom>
              <a:avLst/>
              <a:gdLst/>
              <a:ahLst/>
              <a:cxnLst/>
              <a:rect l="l" t="t" r="r" b="b"/>
              <a:pathLst>
                <a:path w="1968500" h="1684654">
                  <a:moveTo>
                    <a:pt x="0" y="922401"/>
                  </a:moveTo>
                  <a:lnTo>
                    <a:pt x="7769" y="874218"/>
                  </a:lnTo>
                  <a:lnTo>
                    <a:pt x="29405" y="832381"/>
                  </a:lnTo>
                  <a:lnTo>
                    <a:pt x="62396" y="799395"/>
                  </a:lnTo>
                  <a:lnTo>
                    <a:pt x="104231" y="777767"/>
                  </a:lnTo>
                  <a:lnTo>
                    <a:pt x="152400" y="770001"/>
                  </a:lnTo>
                  <a:lnTo>
                    <a:pt x="977900" y="770001"/>
                  </a:lnTo>
                  <a:lnTo>
                    <a:pt x="1968500" y="0"/>
                  </a:lnTo>
                  <a:lnTo>
                    <a:pt x="1397000" y="770001"/>
                  </a:lnTo>
                  <a:lnTo>
                    <a:pt x="1524000" y="770001"/>
                  </a:lnTo>
                  <a:lnTo>
                    <a:pt x="1572182" y="777767"/>
                  </a:lnTo>
                  <a:lnTo>
                    <a:pt x="1614019" y="799395"/>
                  </a:lnTo>
                  <a:lnTo>
                    <a:pt x="1647005" y="832381"/>
                  </a:lnTo>
                  <a:lnTo>
                    <a:pt x="1668633" y="874218"/>
                  </a:lnTo>
                  <a:lnTo>
                    <a:pt x="1676400" y="922401"/>
                  </a:lnTo>
                  <a:lnTo>
                    <a:pt x="1676400" y="1151001"/>
                  </a:lnTo>
                  <a:lnTo>
                    <a:pt x="1676400" y="1532001"/>
                  </a:lnTo>
                  <a:lnTo>
                    <a:pt x="1668633" y="1580169"/>
                  </a:lnTo>
                  <a:lnTo>
                    <a:pt x="1647005" y="1622004"/>
                  </a:lnTo>
                  <a:lnTo>
                    <a:pt x="1614019" y="1654995"/>
                  </a:lnTo>
                  <a:lnTo>
                    <a:pt x="1572182" y="1676631"/>
                  </a:lnTo>
                  <a:lnTo>
                    <a:pt x="1524000" y="1684401"/>
                  </a:lnTo>
                  <a:lnTo>
                    <a:pt x="1397000" y="1684401"/>
                  </a:lnTo>
                  <a:lnTo>
                    <a:pt x="977900" y="1684401"/>
                  </a:lnTo>
                  <a:lnTo>
                    <a:pt x="152400" y="1684401"/>
                  </a:lnTo>
                  <a:lnTo>
                    <a:pt x="104231" y="1676631"/>
                  </a:lnTo>
                  <a:lnTo>
                    <a:pt x="62396" y="1654995"/>
                  </a:lnTo>
                  <a:lnTo>
                    <a:pt x="29405" y="1622004"/>
                  </a:lnTo>
                  <a:lnTo>
                    <a:pt x="7769" y="1580169"/>
                  </a:lnTo>
                  <a:lnTo>
                    <a:pt x="0" y="1532001"/>
                  </a:lnTo>
                  <a:lnTo>
                    <a:pt x="0" y="1151001"/>
                  </a:lnTo>
                  <a:lnTo>
                    <a:pt x="0" y="92240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30630" y="5254244"/>
            <a:ext cx="1138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completely  bad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wafers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738437" y="4286313"/>
            <a:ext cx="2600325" cy="1891030"/>
            <a:chOff x="2738437" y="4286313"/>
            <a:chExt cx="2600325" cy="1891030"/>
          </a:xfrm>
        </p:grpSpPr>
        <p:sp>
          <p:nvSpPr>
            <p:cNvPr id="28" name="object 28"/>
            <p:cNvSpPr/>
            <p:nvPr/>
          </p:nvSpPr>
          <p:spPr>
            <a:xfrm>
              <a:off x="2743200" y="4291076"/>
              <a:ext cx="2590800" cy="1881505"/>
            </a:xfrm>
            <a:custGeom>
              <a:avLst/>
              <a:gdLst/>
              <a:ahLst/>
              <a:cxnLst/>
              <a:rect l="l" t="t" r="r" b="b"/>
              <a:pathLst>
                <a:path w="2590800" h="1881504">
                  <a:moveTo>
                    <a:pt x="2413000" y="814324"/>
                  </a:moveTo>
                  <a:lnTo>
                    <a:pt x="177800" y="814324"/>
                  </a:lnTo>
                  <a:lnTo>
                    <a:pt x="130542" y="820676"/>
                  </a:lnTo>
                  <a:lnTo>
                    <a:pt x="88072" y="838604"/>
                  </a:lnTo>
                  <a:lnTo>
                    <a:pt x="52085" y="866409"/>
                  </a:lnTo>
                  <a:lnTo>
                    <a:pt x="24280" y="902396"/>
                  </a:lnTo>
                  <a:lnTo>
                    <a:pt x="6352" y="944866"/>
                  </a:lnTo>
                  <a:lnTo>
                    <a:pt x="0" y="992124"/>
                  </a:lnTo>
                  <a:lnTo>
                    <a:pt x="0" y="1703324"/>
                  </a:lnTo>
                  <a:lnTo>
                    <a:pt x="6352" y="1750590"/>
                  </a:lnTo>
                  <a:lnTo>
                    <a:pt x="24280" y="1793063"/>
                  </a:lnTo>
                  <a:lnTo>
                    <a:pt x="52085" y="1829047"/>
                  </a:lnTo>
                  <a:lnTo>
                    <a:pt x="88072" y="1856849"/>
                  </a:lnTo>
                  <a:lnTo>
                    <a:pt x="130542" y="1874772"/>
                  </a:lnTo>
                  <a:lnTo>
                    <a:pt x="177800" y="1881124"/>
                  </a:lnTo>
                  <a:lnTo>
                    <a:pt x="2413000" y="1881124"/>
                  </a:lnTo>
                  <a:lnTo>
                    <a:pt x="2460257" y="1874772"/>
                  </a:lnTo>
                  <a:lnTo>
                    <a:pt x="2502727" y="1856849"/>
                  </a:lnTo>
                  <a:lnTo>
                    <a:pt x="2538714" y="1829047"/>
                  </a:lnTo>
                  <a:lnTo>
                    <a:pt x="2566519" y="1793063"/>
                  </a:lnTo>
                  <a:lnTo>
                    <a:pt x="2584447" y="1750590"/>
                  </a:lnTo>
                  <a:lnTo>
                    <a:pt x="2590800" y="1703324"/>
                  </a:lnTo>
                  <a:lnTo>
                    <a:pt x="2590800" y="992124"/>
                  </a:lnTo>
                  <a:lnTo>
                    <a:pt x="2584447" y="944866"/>
                  </a:lnTo>
                  <a:lnTo>
                    <a:pt x="2566519" y="902396"/>
                  </a:lnTo>
                  <a:lnTo>
                    <a:pt x="2538714" y="866409"/>
                  </a:lnTo>
                  <a:lnTo>
                    <a:pt x="2502727" y="838604"/>
                  </a:lnTo>
                  <a:lnTo>
                    <a:pt x="2460257" y="820676"/>
                  </a:lnTo>
                  <a:lnTo>
                    <a:pt x="2413000" y="814324"/>
                  </a:lnTo>
                  <a:close/>
                </a:path>
                <a:path w="2590800" h="1881504">
                  <a:moveTo>
                    <a:pt x="2382774" y="0"/>
                  </a:moveTo>
                  <a:lnTo>
                    <a:pt x="1511300" y="814324"/>
                  </a:lnTo>
                  <a:lnTo>
                    <a:pt x="2159000" y="814324"/>
                  </a:lnTo>
                  <a:lnTo>
                    <a:pt x="2382774" y="0"/>
                  </a:lnTo>
                  <a:close/>
                </a:path>
              </a:pathLst>
            </a:custGeom>
            <a:solidFill>
              <a:srgbClr val="AC3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43200" y="4291076"/>
              <a:ext cx="2590800" cy="1881505"/>
            </a:xfrm>
            <a:custGeom>
              <a:avLst/>
              <a:gdLst/>
              <a:ahLst/>
              <a:cxnLst/>
              <a:rect l="l" t="t" r="r" b="b"/>
              <a:pathLst>
                <a:path w="2590800" h="1881504">
                  <a:moveTo>
                    <a:pt x="0" y="992124"/>
                  </a:moveTo>
                  <a:lnTo>
                    <a:pt x="6352" y="944866"/>
                  </a:lnTo>
                  <a:lnTo>
                    <a:pt x="24280" y="902396"/>
                  </a:lnTo>
                  <a:lnTo>
                    <a:pt x="52085" y="866409"/>
                  </a:lnTo>
                  <a:lnTo>
                    <a:pt x="88072" y="838604"/>
                  </a:lnTo>
                  <a:lnTo>
                    <a:pt x="130542" y="820676"/>
                  </a:lnTo>
                  <a:lnTo>
                    <a:pt x="177800" y="814324"/>
                  </a:lnTo>
                  <a:lnTo>
                    <a:pt x="1511300" y="814324"/>
                  </a:lnTo>
                  <a:lnTo>
                    <a:pt x="2382774" y="0"/>
                  </a:lnTo>
                  <a:lnTo>
                    <a:pt x="2159000" y="814324"/>
                  </a:lnTo>
                  <a:lnTo>
                    <a:pt x="2413000" y="814324"/>
                  </a:lnTo>
                  <a:lnTo>
                    <a:pt x="2460257" y="820676"/>
                  </a:lnTo>
                  <a:lnTo>
                    <a:pt x="2502727" y="838604"/>
                  </a:lnTo>
                  <a:lnTo>
                    <a:pt x="2538714" y="866409"/>
                  </a:lnTo>
                  <a:lnTo>
                    <a:pt x="2566519" y="902396"/>
                  </a:lnTo>
                  <a:lnTo>
                    <a:pt x="2584447" y="944866"/>
                  </a:lnTo>
                  <a:lnTo>
                    <a:pt x="2590800" y="992124"/>
                  </a:lnTo>
                  <a:lnTo>
                    <a:pt x="2590800" y="1258824"/>
                  </a:lnTo>
                  <a:lnTo>
                    <a:pt x="2590800" y="1703324"/>
                  </a:lnTo>
                  <a:lnTo>
                    <a:pt x="2584447" y="1750590"/>
                  </a:lnTo>
                  <a:lnTo>
                    <a:pt x="2566519" y="1793063"/>
                  </a:lnTo>
                  <a:lnTo>
                    <a:pt x="2538714" y="1829047"/>
                  </a:lnTo>
                  <a:lnTo>
                    <a:pt x="2502727" y="1856849"/>
                  </a:lnTo>
                  <a:lnTo>
                    <a:pt x="2460257" y="1874772"/>
                  </a:lnTo>
                  <a:lnTo>
                    <a:pt x="2413000" y="1881124"/>
                  </a:lnTo>
                  <a:lnTo>
                    <a:pt x="2159000" y="1881124"/>
                  </a:lnTo>
                  <a:lnTo>
                    <a:pt x="1511300" y="1881124"/>
                  </a:lnTo>
                  <a:lnTo>
                    <a:pt x="177800" y="1881124"/>
                  </a:lnTo>
                  <a:lnTo>
                    <a:pt x="130542" y="1874772"/>
                  </a:lnTo>
                  <a:lnTo>
                    <a:pt x="88072" y="1856849"/>
                  </a:lnTo>
                  <a:lnTo>
                    <a:pt x="52085" y="1829047"/>
                  </a:lnTo>
                  <a:lnTo>
                    <a:pt x="24280" y="1793063"/>
                  </a:lnTo>
                  <a:lnTo>
                    <a:pt x="6352" y="1750590"/>
                  </a:lnTo>
                  <a:lnTo>
                    <a:pt x="0" y="1703324"/>
                  </a:lnTo>
                  <a:lnTo>
                    <a:pt x="0" y="1258824"/>
                  </a:lnTo>
                  <a:lnTo>
                    <a:pt x="0" y="99212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948304" y="5185409"/>
            <a:ext cx="21786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30480" indent="1905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Typical: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0.4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defects  per cm</a:t>
            </a:r>
            <a:r>
              <a:rPr sz="1800" spc="-7" baseline="25462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 90nm, but  improves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558028" y="4503928"/>
            <a:ext cx="3362325" cy="1673225"/>
            <a:chOff x="5558028" y="4503928"/>
            <a:chExt cx="3362325" cy="1673225"/>
          </a:xfrm>
        </p:grpSpPr>
        <p:sp>
          <p:nvSpPr>
            <p:cNvPr id="32" name="object 32"/>
            <p:cNvSpPr/>
            <p:nvPr/>
          </p:nvSpPr>
          <p:spPr>
            <a:xfrm>
              <a:off x="5562600" y="4508500"/>
              <a:ext cx="3352800" cy="1663700"/>
            </a:xfrm>
            <a:custGeom>
              <a:avLst/>
              <a:gdLst/>
              <a:ahLst/>
              <a:cxnLst/>
              <a:rect l="l" t="t" r="r" b="b"/>
              <a:pathLst>
                <a:path w="3352800" h="1663700">
                  <a:moveTo>
                    <a:pt x="3175000" y="596900"/>
                  </a:moveTo>
                  <a:lnTo>
                    <a:pt x="177800" y="596900"/>
                  </a:lnTo>
                  <a:lnTo>
                    <a:pt x="130542" y="603252"/>
                  </a:lnTo>
                  <a:lnTo>
                    <a:pt x="88072" y="621180"/>
                  </a:lnTo>
                  <a:lnTo>
                    <a:pt x="52085" y="648985"/>
                  </a:lnTo>
                  <a:lnTo>
                    <a:pt x="24280" y="684972"/>
                  </a:lnTo>
                  <a:lnTo>
                    <a:pt x="6352" y="727442"/>
                  </a:lnTo>
                  <a:lnTo>
                    <a:pt x="0" y="774700"/>
                  </a:lnTo>
                  <a:lnTo>
                    <a:pt x="0" y="1485900"/>
                  </a:lnTo>
                  <a:lnTo>
                    <a:pt x="6352" y="1533166"/>
                  </a:lnTo>
                  <a:lnTo>
                    <a:pt x="24280" y="1575639"/>
                  </a:lnTo>
                  <a:lnTo>
                    <a:pt x="52085" y="1611623"/>
                  </a:lnTo>
                  <a:lnTo>
                    <a:pt x="88072" y="1639425"/>
                  </a:lnTo>
                  <a:lnTo>
                    <a:pt x="130542" y="1657348"/>
                  </a:lnTo>
                  <a:lnTo>
                    <a:pt x="177800" y="1663700"/>
                  </a:lnTo>
                  <a:lnTo>
                    <a:pt x="3175000" y="1663700"/>
                  </a:lnTo>
                  <a:lnTo>
                    <a:pt x="3222257" y="1657348"/>
                  </a:lnTo>
                  <a:lnTo>
                    <a:pt x="3264727" y="1639425"/>
                  </a:lnTo>
                  <a:lnTo>
                    <a:pt x="3300714" y="1611623"/>
                  </a:lnTo>
                  <a:lnTo>
                    <a:pt x="3328519" y="1575639"/>
                  </a:lnTo>
                  <a:lnTo>
                    <a:pt x="3346447" y="1533166"/>
                  </a:lnTo>
                  <a:lnTo>
                    <a:pt x="3352800" y="1485900"/>
                  </a:lnTo>
                  <a:lnTo>
                    <a:pt x="3352800" y="774700"/>
                  </a:lnTo>
                  <a:lnTo>
                    <a:pt x="3346447" y="727442"/>
                  </a:lnTo>
                  <a:lnTo>
                    <a:pt x="3328519" y="684972"/>
                  </a:lnTo>
                  <a:lnTo>
                    <a:pt x="3300714" y="648985"/>
                  </a:lnTo>
                  <a:lnTo>
                    <a:pt x="3264727" y="621180"/>
                  </a:lnTo>
                  <a:lnTo>
                    <a:pt x="3222257" y="603252"/>
                  </a:lnTo>
                  <a:lnTo>
                    <a:pt x="3175000" y="596900"/>
                  </a:lnTo>
                  <a:close/>
                </a:path>
                <a:path w="3352800" h="1663700">
                  <a:moveTo>
                    <a:pt x="711200" y="0"/>
                  </a:moveTo>
                  <a:lnTo>
                    <a:pt x="558800" y="596900"/>
                  </a:lnTo>
                  <a:lnTo>
                    <a:pt x="1397000" y="596900"/>
                  </a:lnTo>
                  <a:lnTo>
                    <a:pt x="711200" y="0"/>
                  </a:lnTo>
                  <a:close/>
                </a:path>
              </a:pathLst>
            </a:custGeom>
            <a:solidFill>
              <a:srgbClr val="AC3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62600" y="4508500"/>
              <a:ext cx="3352800" cy="1663700"/>
            </a:xfrm>
            <a:custGeom>
              <a:avLst/>
              <a:gdLst/>
              <a:ahLst/>
              <a:cxnLst/>
              <a:rect l="l" t="t" r="r" b="b"/>
              <a:pathLst>
                <a:path w="3352800" h="1663700">
                  <a:moveTo>
                    <a:pt x="0" y="774700"/>
                  </a:moveTo>
                  <a:lnTo>
                    <a:pt x="6352" y="727442"/>
                  </a:lnTo>
                  <a:lnTo>
                    <a:pt x="24280" y="684972"/>
                  </a:lnTo>
                  <a:lnTo>
                    <a:pt x="52085" y="648985"/>
                  </a:lnTo>
                  <a:lnTo>
                    <a:pt x="88072" y="621180"/>
                  </a:lnTo>
                  <a:lnTo>
                    <a:pt x="130542" y="603252"/>
                  </a:lnTo>
                  <a:lnTo>
                    <a:pt x="177800" y="596900"/>
                  </a:lnTo>
                  <a:lnTo>
                    <a:pt x="558800" y="596900"/>
                  </a:lnTo>
                  <a:lnTo>
                    <a:pt x="711200" y="0"/>
                  </a:lnTo>
                  <a:lnTo>
                    <a:pt x="1397000" y="596900"/>
                  </a:lnTo>
                  <a:lnTo>
                    <a:pt x="3175000" y="596900"/>
                  </a:lnTo>
                  <a:lnTo>
                    <a:pt x="3222257" y="603252"/>
                  </a:lnTo>
                  <a:lnTo>
                    <a:pt x="3264727" y="621180"/>
                  </a:lnTo>
                  <a:lnTo>
                    <a:pt x="3300714" y="648985"/>
                  </a:lnTo>
                  <a:lnTo>
                    <a:pt x="3328519" y="684972"/>
                  </a:lnTo>
                  <a:lnTo>
                    <a:pt x="3346447" y="727442"/>
                  </a:lnTo>
                  <a:lnTo>
                    <a:pt x="3352800" y="774700"/>
                  </a:lnTo>
                  <a:lnTo>
                    <a:pt x="3352800" y="1041400"/>
                  </a:lnTo>
                  <a:lnTo>
                    <a:pt x="3352800" y="1485900"/>
                  </a:lnTo>
                  <a:lnTo>
                    <a:pt x="3346447" y="1533166"/>
                  </a:lnTo>
                  <a:lnTo>
                    <a:pt x="3328519" y="1575639"/>
                  </a:lnTo>
                  <a:lnTo>
                    <a:pt x="3300714" y="1611623"/>
                  </a:lnTo>
                  <a:lnTo>
                    <a:pt x="3264727" y="1639425"/>
                  </a:lnTo>
                  <a:lnTo>
                    <a:pt x="3222257" y="1657348"/>
                  </a:lnTo>
                  <a:lnTo>
                    <a:pt x="3175000" y="1663700"/>
                  </a:lnTo>
                  <a:lnTo>
                    <a:pt x="1397000" y="1663700"/>
                  </a:lnTo>
                  <a:lnTo>
                    <a:pt x="558800" y="1663700"/>
                  </a:lnTo>
                  <a:lnTo>
                    <a:pt x="177800" y="1663700"/>
                  </a:lnTo>
                  <a:lnTo>
                    <a:pt x="130542" y="1657348"/>
                  </a:lnTo>
                  <a:lnTo>
                    <a:pt x="88072" y="1639425"/>
                  </a:lnTo>
                  <a:lnTo>
                    <a:pt x="52085" y="1611623"/>
                  </a:lnTo>
                  <a:lnTo>
                    <a:pt x="24280" y="1575639"/>
                  </a:lnTo>
                  <a:lnTo>
                    <a:pt x="6352" y="1533166"/>
                  </a:lnTo>
                  <a:lnTo>
                    <a:pt x="0" y="1485900"/>
                  </a:lnTo>
                  <a:lnTo>
                    <a:pt x="0" y="1041400"/>
                  </a:lnTo>
                  <a:lnTo>
                    <a:pt x="0" y="7747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773673" y="5185409"/>
            <a:ext cx="29317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Parameter related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complexity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manufacturing,  typical </a:t>
            </a:r>
            <a:r>
              <a:rPr sz="1800" i="1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0.4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4417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0" dirty="0"/>
              <a:t>WHAT </a:t>
            </a:r>
            <a:r>
              <a:rPr spc="-355" dirty="0"/>
              <a:t>IS</a:t>
            </a:r>
            <a:r>
              <a:rPr spc="-425" dirty="0"/>
              <a:t> </a:t>
            </a:r>
            <a:r>
              <a:rPr spc="-395" dirty="0"/>
              <a:t>ARCHITECTURE?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055365"/>
            <a:ext cx="7606665" cy="1796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Original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sense:</a:t>
            </a:r>
            <a:endParaRPr sz="180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25" dirty="0">
                <a:solidFill>
                  <a:srgbClr val="FFFFFF"/>
                </a:solidFill>
                <a:latin typeface="Carlito"/>
                <a:cs typeface="Carlito"/>
              </a:rPr>
              <a:t>Taking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range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of building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materials, putting together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desirable </a:t>
            </a: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ways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to achieve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  building suited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600" dirty="0">
                <a:solidFill>
                  <a:srgbClr val="FFFFFF"/>
                </a:solidFill>
                <a:latin typeface="Carlito"/>
                <a:cs typeface="Carlito"/>
              </a:rPr>
              <a:t>its</a:t>
            </a:r>
            <a:r>
              <a:rPr sz="16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purpose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ts val="214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Science: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Similar: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how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parts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put together to achieve some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overall</a:t>
            </a:r>
            <a:r>
              <a:rPr sz="1600" spc="1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goal</a:t>
            </a:r>
            <a:endParaRPr sz="1600">
              <a:latin typeface="Carlito"/>
              <a:cs typeface="Carlito"/>
            </a:endParaRPr>
          </a:p>
          <a:p>
            <a:pPr marL="756285" marR="383540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Examples: the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architecture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of a chip,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Internet,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of an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enterprise database 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system,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an email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system,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cable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TV distribution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6354267"/>
            <a:ext cx="27724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Adapted from David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Clark’s, 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What is</a:t>
            </a:r>
            <a:r>
              <a:rPr sz="1000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“Architecture”?</a:t>
            </a:r>
            <a:endParaRPr sz="1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/>
              <a:t>OUTLI</a:t>
            </a:r>
            <a:r>
              <a:rPr spc="-330" dirty="0"/>
              <a:t>N</a:t>
            </a:r>
            <a:r>
              <a:rPr spc="-50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924302"/>
            <a:ext cx="5227955" cy="202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05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Introduction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Classes of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Computers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</a:t>
            </a:r>
            <a:r>
              <a:rPr sz="1800" spc="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Architecture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3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ACACAC"/>
                </a:solidFill>
                <a:latin typeface="Carlito"/>
                <a:cs typeface="Carlito"/>
              </a:rPr>
              <a:t>Technology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3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Cost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Dependability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Measuring,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Reporting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Summarizing</a:t>
            </a:r>
            <a:r>
              <a:rPr sz="1800" spc="6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Performance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205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Quantitative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Principles of Computer</a:t>
            </a:r>
            <a:r>
              <a:rPr sz="1800" spc="4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Design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5186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5" dirty="0"/>
              <a:t>DEPENDABILITY: </a:t>
            </a:r>
            <a:r>
              <a:rPr spc="-360" dirty="0"/>
              <a:t>SOME</a:t>
            </a:r>
            <a:r>
              <a:rPr spc="-390" dirty="0"/>
              <a:t> </a:t>
            </a:r>
            <a:r>
              <a:rPr spc="-305" dirty="0"/>
              <a:t>DEFINITIONS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26209"/>
            <a:ext cx="8369300" cy="434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system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dependability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 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quality of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delivered</a:t>
            </a:r>
            <a:r>
              <a:rPr sz="24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service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23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service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delivered by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system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 its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observed </a:t>
            </a:r>
            <a:r>
              <a:rPr sz="24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actual</a:t>
            </a:r>
            <a:r>
              <a:rPr sz="2400" i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 </a:t>
            </a:r>
            <a:r>
              <a:rPr sz="24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behavior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ts val="2735"/>
              </a:lnSpc>
              <a:spcBef>
                <a:spcPts val="2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Each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module has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 ideal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specified 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behavior,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where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service</a:t>
            </a:r>
            <a:endParaRPr sz="2400">
              <a:latin typeface="Carlito"/>
              <a:cs typeface="Carlito"/>
            </a:endParaRPr>
          </a:p>
          <a:p>
            <a:pPr marL="299085">
              <a:lnSpc>
                <a:spcPts val="2735"/>
              </a:lnSpc>
            </a:pPr>
            <a:r>
              <a:rPr sz="2400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specification</a:t>
            </a:r>
            <a:r>
              <a:rPr sz="2400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 an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agreed description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expected</a:t>
            </a:r>
            <a:r>
              <a:rPr sz="24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behavior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rlito"/>
              <a:cs typeface="Carlito"/>
            </a:endParaRPr>
          </a:p>
          <a:p>
            <a:pPr marL="299085" marR="577850" indent="-287020">
              <a:lnSpc>
                <a:spcPts val="2590"/>
              </a:lnSpc>
              <a:buClr>
                <a:srgbClr val="FFFFFF"/>
              </a:buClr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dirty="0"/>
              <a:t>	</a:t>
            </a:r>
            <a:r>
              <a:rPr sz="2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A </a:t>
            </a:r>
            <a:r>
              <a:rPr sz="24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failure</a:t>
            </a:r>
            <a:r>
              <a:rPr sz="2400" i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occurs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when the actual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behavior deviated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specified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 behavior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failure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occurred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because 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r>
              <a:rPr sz="24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error</a:t>
            </a:r>
            <a:endParaRPr sz="24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23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The cause 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error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 a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fault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289305"/>
            <a:ext cx="4321658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5" dirty="0"/>
              <a:t>DEPENDABILITY:</a:t>
            </a:r>
            <a:r>
              <a:rPr spc="-185" dirty="0"/>
              <a:t> </a:t>
            </a:r>
            <a:r>
              <a:rPr spc="-415" dirty="0"/>
              <a:t>MEASURES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741425"/>
            <a:ext cx="8533765" cy="5000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322195" indent="-287020">
              <a:lnSpc>
                <a:spcPct val="12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Service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accomplishment vs.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service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interruption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(transitions: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failures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vs.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restorations)</a:t>
            </a:r>
            <a:endParaRPr sz="2400" dirty="0">
              <a:latin typeface="Carlito"/>
              <a:cs typeface="Carlito"/>
            </a:endParaRPr>
          </a:p>
          <a:p>
            <a:pPr marL="299085" marR="1421765" indent="-287020">
              <a:lnSpc>
                <a:spcPct val="12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Module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reliability: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measure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continuous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service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accomplishment</a:t>
            </a:r>
            <a:endParaRPr sz="24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measure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reliability: </a:t>
            </a:r>
            <a:r>
              <a:rPr sz="2400" spc="5" dirty="0">
                <a:solidFill>
                  <a:srgbClr val="FFFFFF"/>
                </a:solidFill>
                <a:latin typeface="Carlito"/>
                <a:cs typeface="Carlito"/>
              </a:rPr>
              <a:t>MTTF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– Mean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Time </a:t>
            </a:r>
            <a:r>
              <a:rPr sz="2400" spc="-114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Failure</a:t>
            </a:r>
            <a:endParaRPr sz="2400" dirty="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580"/>
              </a:spcBef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(1/[rate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failure]) reported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[failure/1billion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hours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4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operation)</a:t>
            </a:r>
            <a:endParaRPr sz="24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5" dirty="0">
                <a:solidFill>
                  <a:srgbClr val="FFFFFF"/>
                </a:solidFill>
                <a:latin typeface="Carlito"/>
                <a:cs typeface="Carlito"/>
              </a:rPr>
              <a:t>MTTR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– Mean time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repair (a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measure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service</a:t>
            </a: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interruption)</a:t>
            </a:r>
            <a:endParaRPr sz="24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17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MTBF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– Mean time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failures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(MTTF+MTTR)</a:t>
            </a:r>
            <a:endParaRPr sz="2400" dirty="0">
              <a:latin typeface="Carlito"/>
              <a:cs typeface="Carlito"/>
            </a:endParaRPr>
          </a:p>
          <a:p>
            <a:pPr marL="299085" marR="151765" indent="-287020">
              <a:lnSpc>
                <a:spcPct val="120000"/>
              </a:lnSpc>
              <a:spcBef>
                <a:spcPts val="20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Module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availability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– a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measure 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service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accomplishment;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=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MTTF/(MTTF+MTTR)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/>
              <a:t>OUTLI</a:t>
            </a:r>
            <a:r>
              <a:rPr spc="-330" dirty="0"/>
              <a:t>N</a:t>
            </a:r>
            <a:r>
              <a:rPr spc="-50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924302"/>
            <a:ext cx="5321935" cy="202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05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Introduction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Classes of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Computers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</a:t>
            </a:r>
            <a:r>
              <a:rPr sz="1800" spc="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Architecture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3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ACACAC"/>
                </a:solidFill>
                <a:latin typeface="Carlito"/>
                <a:cs typeface="Carlito"/>
              </a:rPr>
              <a:t>Technology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-5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Cost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Dependability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Measuring,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Reporting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Summarizing</a:t>
            </a:r>
            <a:r>
              <a:rPr sz="1800" b="1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Performance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205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Quantitative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Principles of Computer</a:t>
            </a:r>
            <a:r>
              <a:rPr sz="1800" spc="5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Design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3096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0" dirty="0"/>
              <a:t>COST-PERFORMANCE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061720"/>
            <a:ext cx="6673215" cy="485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6095" indent="-287020">
              <a:lnSpc>
                <a:spcPct val="110000"/>
              </a:lnSpc>
              <a:spcBef>
                <a:spcPts val="100"/>
              </a:spcBef>
            </a:pPr>
            <a:r>
              <a:rPr sz="2600" spc="4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40" dirty="0">
                <a:solidFill>
                  <a:srgbClr val="FFFFFF"/>
                </a:solidFill>
                <a:latin typeface="Carlito"/>
                <a:cs typeface="Carlito"/>
              </a:rPr>
              <a:t>Purchasing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perspective: from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collection</a:t>
            </a:r>
            <a:r>
              <a:rPr sz="2600" spc="-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360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machines, choose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one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which</a:t>
            </a:r>
            <a:r>
              <a:rPr sz="26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has</a:t>
            </a:r>
            <a:endParaRPr sz="2600" dirty="0">
              <a:latin typeface="Carlito"/>
              <a:cs typeface="Carlito"/>
            </a:endParaRPr>
          </a:p>
          <a:p>
            <a:pPr marL="469265">
              <a:lnSpc>
                <a:spcPct val="100000"/>
              </a:lnSpc>
              <a:spcBef>
                <a:spcPts val="315"/>
              </a:spcBef>
            </a:pPr>
            <a:r>
              <a:rPr sz="2200" spc="40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best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performance?</a:t>
            </a:r>
            <a:endParaRPr sz="2200" dirty="0">
              <a:latin typeface="Carlito"/>
              <a:cs typeface="Carlito"/>
            </a:endParaRPr>
          </a:p>
          <a:p>
            <a:pPr marL="469265">
              <a:lnSpc>
                <a:spcPct val="100000"/>
              </a:lnSpc>
              <a:spcBef>
                <a:spcPts val="265"/>
              </a:spcBef>
            </a:pPr>
            <a:r>
              <a:rPr sz="2200" spc="11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110" dirty="0">
                <a:solidFill>
                  <a:srgbClr val="FFFFFF"/>
                </a:solidFill>
                <a:latin typeface="Carlito"/>
                <a:cs typeface="Carlito"/>
              </a:rPr>
              <a:t>least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cost?</a:t>
            </a:r>
            <a:endParaRPr sz="2200" dirty="0">
              <a:latin typeface="Carlito"/>
              <a:cs typeface="Carlito"/>
            </a:endParaRPr>
          </a:p>
          <a:p>
            <a:pPr marL="469265">
              <a:lnSpc>
                <a:spcPct val="100000"/>
              </a:lnSpc>
              <a:spcBef>
                <a:spcPts val="265"/>
              </a:spcBef>
            </a:pPr>
            <a:r>
              <a:rPr sz="2200" spc="40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best performance/cost?</a:t>
            </a:r>
            <a:endParaRPr sz="22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600" spc="5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50" dirty="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designer</a:t>
            </a: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perspective:</a:t>
            </a:r>
            <a:endParaRPr sz="2600" dirty="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310"/>
              </a:spcBef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faced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design options, select one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which</a:t>
            </a:r>
            <a:r>
              <a:rPr sz="26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has</a:t>
            </a:r>
            <a:endParaRPr sz="2600" dirty="0">
              <a:latin typeface="Carlito"/>
              <a:cs typeface="Carlito"/>
            </a:endParaRPr>
          </a:p>
          <a:p>
            <a:pPr marL="469265">
              <a:lnSpc>
                <a:spcPct val="100000"/>
              </a:lnSpc>
              <a:spcBef>
                <a:spcPts val="320"/>
              </a:spcBef>
            </a:pPr>
            <a:r>
              <a:rPr sz="2200" spc="409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best performance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improvement?</a:t>
            </a:r>
            <a:endParaRPr sz="2200" dirty="0">
              <a:latin typeface="Carlito"/>
              <a:cs typeface="Carlito"/>
            </a:endParaRPr>
          </a:p>
          <a:p>
            <a:pPr marL="469265">
              <a:lnSpc>
                <a:spcPct val="100000"/>
              </a:lnSpc>
              <a:spcBef>
                <a:spcPts val="265"/>
              </a:spcBef>
            </a:pPr>
            <a:r>
              <a:rPr sz="2200" spc="11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110" dirty="0">
                <a:solidFill>
                  <a:srgbClr val="FFFFFF"/>
                </a:solidFill>
                <a:latin typeface="Carlito"/>
                <a:cs typeface="Carlito"/>
              </a:rPr>
              <a:t>least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cost?</a:t>
            </a:r>
            <a:endParaRPr sz="2200" dirty="0">
              <a:latin typeface="Carlito"/>
              <a:cs typeface="Carlito"/>
            </a:endParaRPr>
          </a:p>
          <a:p>
            <a:pPr marL="469265">
              <a:lnSpc>
                <a:spcPct val="100000"/>
              </a:lnSpc>
              <a:spcBef>
                <a:spcPts val="265"/>
              </a:spcBef>
            </a:pPr>
            <a:r>
              <a:rPr sz="2200" spc="40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best performance/cost?</a:t>
            </a:r>
            <a:endParaRPr sz="2200" dirty="0">
              <a:latin typeface="Carlito"/>
              <a:cs typeface="Carlito"/>
            </a:endParaRPr>
          </a:p>
          <a:p>
            <a:pPr marL="299085" marR="1158240" indent="-287020">
              <a:lnSpc>
                <a:spcPts val="3429"/>
              </a:lnSpc>
              <a:spcBef>
                <a:spcPts val="114"/>
              </a:spcBef>
            </a:pPr>
            <a:r>
              <a:rPr sz="2600" spc="9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95" dirty="0">
                <a:solidFill>
                  <a:srgbClr val="FFFFFF"/>
                </a:solidFill>
                <a:latin typeface="Carlito"/>
                <a:cs typeface="Carlito"/>
              </a:rPr>
              <a:t>Both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require: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basis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comparison</a:t>
            </a:r>
            <a:r>
              <a:rPr sz="26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25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metric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evaluation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5210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0" dirty="0"/>
              <a:t>TWO </a:t>
            </a:r>
            <a:r>
              <a:rPr spc="-215" dirty="0"/>
              <a:t>“NOTIONS” </a:t>
            </a:r>
            <a:r>
              <a:rPr spc="-390" dirty="0"/>
              <a:t>OF</a:t>
            </a:r>
            <a:r>
              <a:rPr spc="-310" dirty="0"/>
              <a:t> </a:t>
            </a:r>
            <a:r>
              <a:rPr spc="-400" dirty="0"/>
              <a:t>PERFORMANCE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64410"/>
            <a:ext cx="6779260" cy="3302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5"/>
              </a:spcBef>
            </a:pPr>
            <a:r>
              <a:rPr sz="2600" spc="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80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has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better</a:t>
            </a:r>
            <a:r>
              <a:rPr sz="26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performance?</a:t>
            </a:r>
            <a:endParaRPr sz="2600" dirty="0">
              <a:latin typeface="Carlito"/>
              <a:cs typeface="Carlito"/>
            </a:endParaRPr>
          </a:p>
          <a:p>
            <a:pPr marL="469900">
              <a:lnSpc>
                <a:spcPts val="2120"/>
              </a:lnSpc>
            </a:pPr>
            <a:r>
              <a:rPr sz="2200" spc="114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114" dirty="0">
                <a:solidFill>
                  <a:srgbClr val="FFFFFF"/>
                </a:solidFill>
                <a:latin typeface="Carlito"/>
                <a:cs typeface="Carlito"/>
              </a:rPr>
              <a:t>User: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one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runs a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program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in less</a:t>
            </a:r>
            <a:r>
              <a:rPr sz="22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time</a:t>
            </a:r>
            <a:endParaRPr sz="2200" dirty="0">
              <a:latin typeface="Carlito"/>
              <a:cs typeface="Carlito"/>
            </a:endParaRPr>
          </a:p>
          <a:p>
            <a:pPr marL="469900">
              <a:lnSpc>
                <a:spcPts val="2110"/>
              </a:lnSpc>
            </a:pPr>
            <a:r>
              <a:rPr sz="2200" spc="40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centre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manager:</a:t>
            </a:r>
            <a:endParaRPr sz="2200" dirty="0">
              <a:latin typeface="Carlito"/>
              <a:cs typeface="Carlito"/>
            </a:endParaRPr>
          </a:p>
          <a:p>
            <a:pPr marL="756285">
              <a:lnSpc>
                <a:spcPts val="2055"/>
              </a:lnSpc>
            </a:pP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one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completes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jobs in a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given</a:t>
            </a:r>
            <a:r>
              <a:rPr sz="2200" spc="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time</a:t>
            </a:r>
            <a:endParaRPr sz="2200" dirty="0">
              <a:latin typeface="Carlito"/>
              <a:cs typeface="Carlito"/>
            </a:endParaRPr>
          </a:p>
          <a:p>
            <a:pPr marL="299085" marR="1382395" indent="-287020">
              <a:lnSpc>
                <a:spcPts val="2500"/>
              </a:lnSpc>
              <a:spcBef>
                <a:spcPts val="280"/>
              </a:spcBef>
            </a:pPr>
            <a:r>
              <a:rPr sz="2600" spc="7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75" dirty="0">
                <a:solidFill>
                  <a:srgbClr val="FFFFFF"/>
                </a:solidFill>
                <a:latin typeface="Carlito"/>
                <a:cs typeface="Carlito"/>
              </a:rPr>
              <a:t>Users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interested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reducing  Response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time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Execution</a:t>
            </a: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time</a:t>
            </a:r>
            <a:endParaRPr sz="2600" dirty="0">
              <a:latin typeface="Carlito"/>
              <a:cs typeface="Carlito"/>
            </a:endParaRPr>
          </a:p>
          <a:p>
            <a:pPr marL="756285" marR="1786255" indent="-287020">
              <a:lnSpc>
                <a:spcPts val="2110"/>
              </a:lnSpc>
              <a:spcBef>
                <a:spcPts val="15"/>
              </a:spcBef>
            </a:pPr>
            <a:r>
              <a:rPr sz="2200" spc="17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17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time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between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start</a:t>
            </a:r>
            <a:r>
              <a:rPr sz="2200" spc="-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225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completion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of an</a:t>
            </a:r>
            <a:r>
              <a:rPr sz="2200" spc="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event</a:t>
            </a:r>
            <a:endParaRPr sz="2200" dirty="0">
              <a:latin typeface="Carlito"/>
              <a:cs typeface="Carlito"/>
            </a:endParaRPr>
          </a:p>
          <a:p>
            <a:pPr marL="299085" marR="741680" indent="-287020">
              <a:lnSpc>
                <a:spcPct val="80000"/>
              </a:lnSpc>
              <a:spcBef>
                <a:spcPts val="5"/>
              </a:spcBef>
              <a:tabLst>
                <a:tab pos="2025650" algn="l"/>
              </a:tabLst>
            </a:pPr>
            <a:r>
              <a:rPr sz="2600" spc="4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45" dirty="0">
                <a:solidFill>
                  <a:srgbClr val="FFFFFF"/>
                </a:solidFill>
                <a:latin typeface="Carlito"/>
                <a:cs typeface="Carlito"/>
              </a:rPr>
              <a:t>Managers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interested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Carlito"/>
                <a:cs typeface="Carlito"/>
              </a:rPr>
              <a:t>increasing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Throughput	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 Bandwidth</a:t>
            </a:r>
            <a:endParaRPr sz="2600" dirty="0">
              <a:latin typeface="Carlito"/>
              <a:cs typeface="Carlito"/>
            </a:endParaRPr>
          </a:p>
          <a:p>
            <a:pPr marL="469900">
              <a:lnSpc>
                <a:spcPts val="2130"/>
              </a:lnSpc>
            </a:pPr>
            <a:r>
              <a:rPr sz="2200" spc="10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105" dirty="0">
                <a:solidFill>
                  <a:srgbClr val="FFFFFF"/>
                </a:solidFill>
                <a:latin typeface="Carlito"/>
                <a:cs typeface="Carlito"/>
              </a:rPr>
              <a:t>total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amount 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work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done in a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given</a:t>
            </a:r>
            <a:r>
              <a:rPr sz="22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time</a:t>
            </a:r>
            <a:endParaRPr sz="2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304" y="656679"/>
            <a:ext cx="447040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/>
              <a:t>DEFINITION </a:t>
            </a:r>
            <a:r>
              <a:rPr spc="-390" dirty="0"/>
              <a:t>OF</a:t>
            </a:r>
            <a:r>
              <a:rPr spc="-25" dirty="0"/>
              <a:t> </a:t>
            </a:r>
            <a:r>
              <a:rPr spc="-400" dirty="0"/>
              <a:t>PERFORMANCE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304" y="1044451"/>
            <a:ext cx="7423496" cy="9766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13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130" dirty="0">
                <a:solidFill>
                  <a:srgbClr val="FFFFFF"/>
                </a:solidFill>
                <a:latin typeface="Carlito"/>
                <a:cs typeface="Carlito"/>
              </a:rPr>
              <a:t>We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primarily concerned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Response</a:t>
            </a:r>
            <a:r>
              <a:rPr sz="2600" spc="-2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60" dirty="0">
                <a:solidFill>
                  <a:srgbClr val="FFFFFF"/>
                </a:solidFill>
                <a:latin typeface="Carlito"/>
                <a:cs typeface="Carlito"/>
              </a:rPr>
              <a:t>Time</a:t>
            </a:r>
            <a:endParaRPr sz="26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spc="3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30" dirty="0">
                <a:solidFill>
                  <a:srgbClr val="FFFFFF"/>
                </a:solidFill>
                <a:latin typeface="Carlito"/>
                <a:cs typeface="Carlito"/>
              </a:rPr>
              <a:t>Performance</a:t>
            </a:r>
            <a:r>
              <a:rPr sz="2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[things/sec]</a:t>
            </a:r>
            <a:endParaRPr sz="26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9935" y="2724920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4584" y="0"/>
                </a:lnTo>
              </a:path>
            </a:pathLst>
          </a:custGeom>
          <a:ln w="11467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4358" y="2336752"/>
            <a:ext cx="153670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spc="-70" dirty="0">
                <a:solidFill>
                  <a:srgbClr val="3333FF"/>
                </a:solidFill>
                <a:latin typeface="Times New Roman"/>
                <a:cs typeface="Times New Roman"/>
              </a:rPr>
              <a:t>1</a:t>
            </a:r>
            <a:endParaRPr sz="21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2821" y="2742296"/>
            <a:ext cx="2050414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i="1" spc="-35" dirty="0">
                <a:solidFill>
                  <a:srgbClr val="3333FF"/>
                </a:solidFill>
                <a:latin typeface="Times New Roman"/>
                <a:cs typeface="Times New Roman"/>
              </a:rPr>
              <a:t>Execution</a:t>
            </a:r>
            <a:r>
              <a:rPr sz="2150" i="1" spc="-33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150" spc="-70" dirty="0">
                <a:solidFill>
                  <a:srgbClr val="3333FF"/>
                </a:solidFill>
                <a:latin typeface="Times New Roman"/>
                <a:cs typeface="Times New Roman"/>
              </a:rPr>
              <a:t>_</a:t>
            </a:r>
            <a:r>
              <a:rPr sz="2150" spc="-229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150" i="1" spc="-10" dirty="0">
                <a:solidFill>
                  <a:srgbClr val="3333FF"/>
                </a:solidFill>
                <a:latin typeface="Times New Roman"/>
                <a:cs typeface="Times New Roman"/>
              </a:rPr>
              <a:t>time</a:t>
            </a:r>
            <a:r>
              <a:rPr sz="2150" spc="-10" dirty="0">
                <a:solidFill>
                  <a:srgbClr val="3333FF"/>
                </a:solidFill>
                <a:latin typeface="Times New Roman"/>
                <a:cs typeface="Times New Roman"/>
              </a:rPr>
              <a:t>(</a:t>
            </a:r>
            <a:r>
              <a:rPr sz="2150" i="1" spc="-10" dirty="0">
                <a:solidFill>
                  <a:srgbClr val="3333FF"/>
                </a:solidFill>
                <a:latin typeface="Times New Roman"/>
                <a:cs typeface="Times New Roman"/>
              </a:rPr>
              <a:t>x</a:t>
            </a:r>
            <a:r>
              <a:rPr sz="2150" spc="-10" dirty="0">
                <a:solidFill>
                  <a:srgbClr val="3333FF"/>
                </a:solidFill>
                <a:latin typeface="Times New Roman"/>
                <a:cs typeface="Times New Roman"/>
              </a:rPr>
              <a:t>)</a:t>
            </a:r>
            <a:endParaRPr sz="21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9431" y="2508347"/>
            <a:ext cx="1905635" cy="352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i="1" spc="-35" dirty="0">
                <a:solidFill>
                  <a:srgbClr val="3333FF"/>
                </a:solidFill>
                <a:latin typeface="Times New Roman"/>
                <a:cs typeface="Times New Roman"/>
              </a:rPr>
              <a:t>Performance</a:t>
            </a:r>
            <a:r>
              <a:rPr sz="2150" spc="-35" dirty="0">
                <a:solidFill>
                  <a:srgbClr val="3333FF"/>
                </a:solidFill>
                <a:latin typeface="Times New Roman"/>
                <a:cs typeface="Times New Roman"/>
              </a:rPr>
              <a:t>(</a:t>
            </a:r>
            <a:r>
              <a:rPr sz="2150" i="1" spc="-35" dirty="0">
                <a:solidFill>
                  <a:srgbClr val="3333FF"/>
                </a:solidFill>
                <a:latin typeface="Times New Roman"/>
                <a:cs typeface="Times New Roman"/>
              </a:rPr>
              <a:t>x</a:t>
            </a:r>
            <a:r>
              <a:rPr sz="2150" spc="-35" dirty="0">
                <a:solidFill>
                  <a:srgbClr val="3333FF"/>
                </a:solidFill>
                <a:latin typeface="Times New Roman"/>
                <a:cs typeface="Times New Roman"/>
              </a:rPr>
              <a:t>)</a:t>
            </a:r>
            <a:r>
              <a:rPr sz="2150" spc="-8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150" i="1" spc="-75" dirty="0">
                <a:solidFill>
                  <a:srgbClr val="3333FF"/>
                </a:solidFill>
                <a:latin typeface="Symbol"/>
                <a:cs typeface="Symbol"/>
              </a:rPr>
              <a:t></a:t>
            </a:r>
            <a:endParaRPr sz="2150" dirty="0">
              <a:latin typeface="Symbol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54843" y="4018807"/>
            <a:ext cx="2077720" cy="0"/>
          </a:xfrm>
          <a:custGeom>
            <a:avLst/>
            <a:gdLst/>
            <a:ahLst/>
            <a:cxnLst/>
            <a:rect l="l" t="t" r="r" b="b"/>
            <a:pathLst>
              <a:path w="2077720">
                <a:moveTo>
                  <a:pt x="0" y="0"/>
                </a:moveTo>
                <a:lnTo>
                  <a:pt x="2077703" y="0"/>
                </a:lnTo>
              </a:path>
            </a:pathLst>
          </a:custGeom>
          <a:ln w="11420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09511" y="4018807"/>
            <a:ext cx="1731010" cy="0"/>
          </a:xfrm>
          <a:custGeom>
            <a:avLst/>
            <a:gdLst/>
            <a:ahLst/>
            <a:cxnLst/>
            <a:rect l="l" t="t" r="r" b="b"/>
            <a:pathLst>
              <a:path w="1731009">
                <a:moveTo>
                  <a:pt x="0" y="0"/>
                </a:moveTo>
                <a:lnTo>
                  <a:pt x="1730901" y="0"/>
                </a:lnTo>
              </a:path>
            </a:pathLst>
          </a:custGeom>
          <a:ln w="11420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1304" y="3112096"/>
            <a:ext cx="6975475" cy="321564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635"/>
              </a:spcBef>
            </a:pPr>
            <a:r>
              <a:rPr sz="2600" spc="16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160" dirty="0">
                <a:solidFill>
                  <a:srgbClr val="FFFFFF"/>
                </a:solidFill>
                <a:latin typeface="Carlito"/>
                <a:cs typeface="Carlito"/>
              </a:rPr>
              <a:t>“X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is n times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faster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than</a:t>
            </a:r>
            <a:r>
              <a:rPr sz="2600" spc="-2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15" dirty="0">
                <a:solidFill>
                  <a:srgbClr val="FFFFFF"/>
                </a:solidFill>
                <a:latin typeface="Carlito"/>
                <a:cs typeface="Carlito"/>
              </a:rPr>
              <a:t>Y”</a:t>
            </a:r>
            <a:endParaRPr sz="2600" dirty="0">
              <a:latin typeface="Carlito"/>
              <a:cs typeface="Carlito"/>
            </a:endParaRPr>
          </a:p>
          <a:p>
            <a:pPr marL="1950720" marR="978535" indent="-433705">
              <a:lnSpc>
                <a:spcPts val="3010"/>
              </a:lnSpc>
              <a:spcBef>
                <a:spcPts val="165"/>
              </a:spcBef>
              <a:tabLst>
                <a:tab pos="4297680" algn="l"/>
              </a:tabLst>
            </a:pPr>
            <a:r>
              <a:rPr sz="3150" i="1" spc="-67" baseline="-35714" dirty="0">
                <a:solidFill>
                  <a:srgbClr val="3333FF"/>
                </a:solidFill>
                <a:latin typeface="Times New Roman"/>
                <a:cs typeface="Times New Roman"/>
              </a:rPr>
              <a:t>n </a:t>
            </a:r>
            <a:r>
              <a:rPr sz="3150" i="1" spc="-75" baseline="-35714" dirty="0">
                <a:solidFill>
                  <a:srgbClr val="3333FF"/>
                </a:solidFill>
                <a:latin typeface="Symbol"/>
                <a:cs typeface="Symbol"/>
              </a:rPr>
              <a:t></a:t>
            </a:r>
            <a:r>
              <a:rPr sz="3150" i="1" spc="-75" baseline="-35714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3333FF"/>
                </a:solidFill>
                <a:latin typeface="Times New Roman"/>
                <a:cs typeface="Times New Roman"/>
              </a:rPr>
              <a:t>Execution </a:t>
            </a:r>
            <a:r>
              <a:rPr sz="2100" spc="-45" dirty="0">
                <a:solidFill>
                  <a:srgbClr val="3333FF"/>
                </a:solidFill>
                <a:latin typeface="Times New Roman"/>
                <a:cs typeface="Times New Roman"/>
              </a:rPr>
              <a:t>_ </a:t>
            </a:r>
            <a:r>
              <a:rPr sz="2100" i="1" spc="-20" dirty="0">
                <a:solidFill>
                  <a:srgbClr val="3333FF"/>
                </a:solidFill>
                <a:latin typeface="Times New Roman"/>
                <a:cs typeface="Times New Roman"/>
              </a:rPr>
              <a:t>time</a:t>
            </a:r>
            <a:r>
              <a:rPr sz="2100" spc="-20" dirty="0">
                <a:solidFill>
                  <a:srgbClr val="3333FF"/>
                </a:solidFill>
                <a:latin typeface="Times New Roman"/>
                <a:cs typeface="Times New Roman"/>
              </a:rPr>
              <a:t>( </a:t>
            </a:r>
            <a:r>
              <a:rPr sz="2100" i="1" spc="15" dirty="0">
                <a:solidFill>
                  <a:srgbClr val="3333FF"/>
                </a:solidFill>
                <a:latin typeface="Times New Roman"/>
                <a:cs typeface="Times New Roman"/>
              </a:rPr>
              <a:t>y</a:t>
            </a:r>
            <a:r>
              <a:rPr sz="2100" spc="15" dirty="0">
                <a:solidFill>
                  <a:srgbClr val="3333FF"/>
                </a:solidFill>
                <a:latin typeface="Times New Roman"/>
                <a:cs typeface="Times New Roman"/>
              </a:rPr>
              <a:t>) </a:t>
            </a:r>
            <a:r>
              <a:rPr sz="3150" i="1" spc="-75" baseline="-35714" dirty="0">
                <a:solidFill>
                  <a:srgbClr val="3333FF"/>
                </a:solidFill>
                <a:latin typeface="Symbol"/>
                <a:cs typeface="Symbol"/>
              </a:rPr>
              <a:t></a:t>
            </a:r>
            <a:r>
              <a:rPr sz="3150" i="1" spc="-75" baseline="-35714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100" i="1" spc="-10" dirty="0">
                <a:solidFill>
                  <a:srgbClr val="3333FF"/>
                </a:solidFill>
                <a:latin typeface="Times New Roman"/>
                <a:cs typeface="Times New Roman"/>
              </a:rPr>
              <a:t>Performance</a:t>
            </a:r>
            <a:r>
              <a:rPr sz="2100" spc="-10" dirty="0">
                <a:solidFill>
                  <a:srgbClr val="3333FF"/>
                </a:solidFill>
                <a:latin typeface="Times New Roman"/>
                <a:cs typeface="Times New Roman"/>
              </a:rPr>
              <a:t>(</a:t>
            </a:r>
            <a:r>
              <a:rPr sz="2100" i="1" spc="-10" dirty="0">
                <a:solidFill>
                  <a:srgbClr val="3333FF"/>
                </a:solidFill>
                <a:latin typeface="Times New Roman"/>
                <a:cs typeface="Times New Roman"/>
              </a:rPr>
              <a:t>x</a:t>
            </a:r>
            <a:r>
              <a:rPr sz="2100" spc="-10" dirty="0">
                <a:solidFill>
                  <a:srgbClr val="3333FF"/>
                </a:solidFill>
                <a:latin typeface="Times New Roman"/>
                <a:cs typeface="Times New Roman"/>
              </a:rPr>
              <a:t>)  </a:t>
            </a:r>
            <a:r>
              <a:rPr sz="2100" i="1" spc="-10" dirty="0">
                <a:solidFill>
                  <a:srgbClr val="3333FF"/>
                </a:solidFill>
                <a:latin typeface="Times New Roman"/>
                <a:cs typeface="Times New Roman"/>
              </a:rPr>
              <a:t>Execution</a:t>
            </a:r>
            <a:r>
              <a:rPr sz="2100" i="1" spc="-31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100" spc="-45" dirty="0">
                <a:solidFill>
                  <a:srgbClr val="3333FF"/>
                </a:solidFill>
                <a:latin typeface="Times New Roman"/>
                <a:cs typeface="Times New Roman"/>
              </a:rPr>
              <a:t>_</a:t>
            </a:r>
            <a:r>
              <a:rPr sz="2100" spc="-19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100" i="1" spc="10" dirty="0">
                <a:solidFill>
                  <a:srgbClr val="3333FF"/>
                </a:solidFill>
                <a:latin typeface="Times New Roman"/>
                <a:cs typeface="Times New Roman"/>
              </a:rPr>
              <a:t>time</a:t>
            </a:r>
            <a:r>
              <a:rPr sz="2100" spc="10" dirty="0">
                <a:solidFill>
                  <a:srgbClr val="3333FF"/>
                </a:solidFill>
                <a:latin typeface="Times New Roman"/>
                <a:cs typeface="Times New Roman"/>
              </a:rPr>
              <a:t>(</a:t>
            </a:r>
            <a:r>
              <a:rPr sz="2100" i="1" spc="10" dirty="0">
                <a:solidFill>
                  <a:srgbClr val="3333FF"/>
                </a:solidFill>
                <a:latin typeface="Times New Roman"/>
                <a:cs typeface="Times New Roman"/>
              </a:rPr>
              <a:t>x</a:t>
            </a:r>
            <a:r>
              <a:rPr sz="2100" spc="10" dirty="0">
                <a:solidFill>
                  <a:srgbClr val="3333FF"/>
                </a:solidFill>
                <a:latin typeface="Times New Roman"/>
                <a:cs typeface="Times New Roman"/>
              </a:rPr>
              <a:t>)	</a:t>
            </a:r>
            <a:r>
              <a:rPr sz="2100" i="1" spc="-25" dirty="0">
                <a:solidFill>
                  <a:srgbClr val="3333FF"/>
                </a:solidFill>
                <a:latin typeface="Times New Roman"/>
                <a:cs typeface="Times New Roman"/>
              </a:rPr>
              <a:t>Performance</a:t>
            </a:r>
            <a:r>
              <a:rPr sz="2100" spc="-25" dirty="0">
                <a:solidFill>
                  <a:srgbClr val="3333FF"/>
                </a:solidFill>
                <a:latin typeface="Times New Roman"/>
                <a:cs typeface="Times New Roman"/>
              </a:rPr>
              <a:t>(</a:t>
            </a:r>
            <a:r>
              <a:rPr sz="2100" spc="-34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100" i="1" spc="15" dirty="0">
                <a:solidFill>
                  <a:srgbClr val="3333FF"/>
                </a:solidFill>
                <a:latin typeface="Times New Roman"/>
                <a:cs typeface="Times New Roman"/>
              </a:rPr>
              <a:t>y</a:t>
            </a:r>
            <a:r>
              <a:rPr sz="2100" spc="15" dirty="0">
                <a:solidFill>
                  <a:srgbClr val="3333FF"/>
                </a:solidFill>
                <a:latin typeface="Times New Roman"/>
                <a:cs typeface="Times New Roman"/>
              </a:rPr>
              <a:t>)</a:t>
            </a:r>
            <a:endParaRPr sz="2100" dirty="0">
              <a:latin typeface="Times New Roman"/>
              <a:cs typeface="Times New Roman"/>
            </a:endParaRPr>
          </a:p>
          <a:p>
            <a:pPr marL="349885" marR="30480" indent="-287020">
              <a:lnSpc>
                <a:spcPct val="120000"/>
              </a:lnSpc>
              <a:spcBef>
                <a:spcPts val="300"/>
              </a:spcBef>
            </a:pPr>
            <a:r>
              <a:rPr sz="2600" spc="16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160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faster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means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both increased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performance</a:t>
            </a:r>
            <a:r>
              <a:rPr sz="2600" spc="-2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24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decreased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execution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time,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reduce</a:t>
            </a:r>
            <a:r>
              <a:rPr sz="26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confusion</a:t>
            </a:r>
            <a:endParaRPr sz="2600" dirty="0">
              <a:latin typeface="Carlito"/>
              <a:cs typeface="Carlito"/>
            </a:endParaRPr>
          </a:p>
          <a:p>
            <a:pPr marL="349885" marR="1987550">
              <a:lnSpc>
                <a:spcPts val="3750"/>
              </a:lnSpc>
              <a:spcBef>
                <a:spcPts val="220"/>
              </a:spcBef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will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use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“improve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performance”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“improve execution</a:t>
            </a:r>
            <a:r>
              <a:rPr sz="2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time”</a:t>
            </a:r>
            <a:endParaRPr sz="26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97535"/>
            <a:ext cx="5884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70" dirty="0"/>
              <a:t>EXECUTION </a:t>
            </a:r>
            <a:r>
              <a:rPr spc="-240" dirty="0"/>
              <a:t>TIME </a:t>
            </a:r>
            <a:r>
              <a:rPr spc="-290" dirty="0"/>
              <a:t>AND </a:t>
            </a:r>
            <a:r>
              <a:rPr spc="-360" dirty="0"/>
              <a:t>ITS</a:t>
            </a:r>
            <a:r>
              <a:rPr spc="-140" dirty="0"/>
              <a:t> </a:t>
            </a:r>
            <a:r>
              <a:rPr spc="-36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8542" y="1715579"/>
            <a:ext cx="6951345" cy="47358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35" dirty="0">
                <a:solidFill>
                  <a:srgbClr val="FFFFFF"/>
                </a:solidFill>
                <a:latin typeface="Carlito"/>
                <a:cs typeface="Carlito"/>
              </a:rPr>
              <a:t>Wall-clock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time,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response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time,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elapsed</a:t>
            </a:r>
            <a:r>
              <a:rPr sz="2600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time</a:t>
            </a:r>
            <a:endParaRPr sz="2600">
              <a:latin typeface="Carlito"/>
              <a:cs typeface="Carlito"/>
            </a:endParaRPr>
          </a:p>
          <a:p>
            <a:pPr marL="756285" marR="5080" indent="-287020">
              <a:lnSpc>
                <a:spcPct val="110000"/>
              </a:lnSpc>
              <a:spcBef>
                <a:spcPts val="55"/>
              </a:spcBef>
            </a:pPr>
            <a:r>
              <a:rPr sz="2200" spc="17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17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latency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complete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task,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including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disk </a:t>
            </a:r>
            <a:r>
              <a:rPr sz="2200" spc="-75" dirty="0">
                <a:solidFill>
                  <a:srgbClr val="FFFFFF"/>
                </a:solidFill>
                <a:latin typeface="Carlito"/>
                <a:cs typeface="Carlito"/>
              </a:rPr>
              <a:t>accesses, 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memory accesses,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input/output</a:t>
            </a:r>
            <a:r>
              <a:rPr sz="22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activities,</a:t>
            </a:r>
            <a:endParaRPr sz="2200">
              <a:latin typeface="Carlito"/>
              <a:cs typeface="Carlito"/>
            </a:endParaRPr>
          </a:p>
          <a:p>
            <a:pPr marL="756285">
              <a:lnSpc>
                <a:spcPct val="100000"/>
              </a:lnSpc>
              <a:spcBef>
                <a:spcPts val="265"/>
              </a:spcBef>
            </a:pP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operating </a:t>
            </a:r>
            <a:r>
              <a:rPr sz="2200" spc="-25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r>
              <a:rPr sz="22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overhead,...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600" spc="12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120" dirty="0">
                <a:solidFill>
                  <a:srgbClr val="FFFFFF"/>
                </a:solidFill>
                <a:latin typeface="Carlito"/>
                <a:cs typeface="Carlito"/>
              </a:rPr>
              <a:t>CPU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time</a:t>
            </a:r>
            <a:endParaRPr sz="2600">
              <a:latin typeface="Carlito"/>
              <a:cs typeface="Carlito"/>
            </a:endParaRPr>
          </a:p>
          <a:p>
            <a:pPr marL="756285" marR="733425" indent="-287020">
              <a:lnSpc>
                <a:spcPct val="110000"/>
              </a:lnSpc>
              <a:spcBef>
                <a:spcPts val="50"/>
              </a:spcBef>
            </a:pPr>
            <a:r>
              <a:rPr sz="2200" spc="17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17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time the CPU is computing,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excluding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I/O</a:t>
            </a:r>
            <a:r>
              <a:rPr sz="22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Carlito"/>
                <a:cs typeface="Carlito"/>
              </a:rPr>
              <a:t>or 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running other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programs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multiprogramming</a:t>
            </a:r>
            <a:endParaRPr sz="2200">
              <a:latin typeface="Carlito"/>
              <a:cs typeface="Carlito"/>
            </a:endParaRPr>
          </a:p>
          <a:p>
            <a:pPr marL="469265">
              <a:lnSpc>
                <a:spcPct val="100000"/>
              </a:lnSpc>
              <a:spcBef>
                <a:spcPts val="270"/>
              </a:spcBef>
            </a:pPr>
            <a:r>
              <a:rPr sz="2200" spc="11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110" dirty="0">
                <a:solidFill>
                  <a:srgbClr val="FFFFFF"/>
                </a:solidFill>
                <a:latin typeface="Carlito"/>
                <a:cs typeface="Carlito"/>
              </a:rPr>
              <a:t>often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further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divided </a:t>
            </a:r>
            <a:r>
              <a:rPr sz="2200" spc="-20" dirty="0">
                <a:solidFill>
                  <a:srgbClr val="FFFFFF"/>
                </a:solidFill>
                <a:latin typeface="Carlito"/>
                <a:cs typeface="Carlito"/>
              </a:rPr>
              <a:t>into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user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200" spc="-25" dirty="0">
                <a:solidFill>
                  <a:srgbClr val="FFFFFF"/>
                </a:solidFill>
                <a:latin typeface="Carlito"/>
                <a:cs typeface="Carlito"/>
              </a:rPr>
              <a:t>system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CPU times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2600" spc="9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95" dirty="0">
                <a:solidFill>
                  <a:srgbClr val="FFFFFF"/>
                </a:solidFill>
                <a:latin typeface="Carlito"/>
                <a:cs typeface="Carlito"/>
              </a:rPr>
              <a:t>User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CPU</a:t>
            </a:r>
            <a:r>
              <a:rPr sz="2600" spc="-1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time</a:t>
            </a:r>
            <a:endParaRPr sz="2600">
              <a:latin typeface="Carlito"/>
              <a:cs typeface="Carlito"/>
            </a:endParaRPr>
          </a:p>
          <a:p>
            <a:pPr marL="469265">
              <a:lnSpc>
                <a:spcPct val="100000"/>
              </a:lnSpc>
              <a:spcBef>
                <a:spcPts val="315"/>
              </a:spcBef>
            </a:pPr>
            <a:r>
              <a:rPr sz="2200" spc="17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17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CPU time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spent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200" spc="-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program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600" spc="5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600" spc="55" dirty="0">
                <a:solidFill>
                  <a:srgbClr val="FFFFFF"/>
                </a:solidFill>
                <a:latin typeface="Carlito"/>
                <a:cs typeface="Carlito"/>
              </a:rPr>
              <a:t>System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CPU</a:t>
            </a: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time</a:t>
            </a:r>
            <a:endParaRPr sz="2600">
              <a:latin typeface="Carlito"/>
              <a:cs typeface="Carlito"/>
            </a:endParaRPr>
          </a:p>
          <a:p>
            <a:pPr marL="469265">
              <a:lnSpc>
                <a:spcPct val="100000"/>
              </a:lnSpc>
              <a:spcBef>
                <a:spcPts val="315"/>
              </a:spcBef>
            </a:pPr>
            <a:r>
              <a:rPr sz="2200" spc="17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200" spc="17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CPU time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spent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operating</a:t>
            </a:r>
            <a:r>
              <a:rPr sz="22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3171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9" dirty="0"/>
              <a:t>CPU </a:t>
            </a:r>
            <a:r>
              <a:rPr spc="-370" dirty="0"/>
              <a:t>EXECUTION</a:t>
            </a:r>
            <a:r>
              <a:rPr spc="-300" dirty="0"/>
              <a:t> </a:t>
            </a:r>
            <a:r>
              <a:rPr spc="-240" dirty="0"/>
              <a:t>TIME</a:t>
            </a:r>
          </a:p>
        </p:txBody>
      </p:sp>
      <p:sp>
        <p:nvSpPr>
          <p:cNvPr id="3" name="object 3"/>
          <p:cNvSpPr/>
          <p:nvPr/>
        </p:nvSpPr>
        <p:spPr>
          <a:xfrm>
            <a:off x="2520878" y="3020240"/>
            <a:ext cx="4387215" cy="0"/>
          </a:xfrm>
          <a:custGeom>
            <a:avLst/>
            <a:gdLst/>
            <a:ahLst/>
            <a:cxnLst/>
            <a:rect l="l" t="t" r="r" b="b"/>
            <a:pathLst>
              <a:path w="4387215">
                <a:moveTo>
                  <a:pt x="0" y="0"/>
                </a:moveTo>
                <a:lnTo>
                  <a:pt x="4386647" y="0"/>
                </a:lnTo>
              </a:path>
            </a:pathLst>
          </a:custGeom>
          <a:ln w="10735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4710" y="1828231"/>
            <a:ext cx="8689975" cy="16046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802005" algn="l"/>
                <a:tab pos="2486025" algn="l"/>
                <a:tab pos="3286125" algn="l"/>
                <a:tab pos="4234815" algn="l"/>
                <a:tab pos="5006975" algn="l"/>
                <a:tab pos="8093075" algn="l"/>
              </a:tabLst>
            </a:pPr>
            <a:r>
              <a:rPr sz="2650" b="1" i="1" spc="-140" dirty="0">
                <a:solidFill>
                  <a:srgbClr val="3333FF"/>
                </a:solidFill>
                <a:latin typeface="Times New Roman"/>
                <a:cs typeface="Times New Roman"/>
              </a:rPr>
              <a:t>CPU	</a:t>
            </a:r>
            <a:r>
              <a:rPr sz="2650" b="1" i="1" spc="-85" dirty="0">
                <a:solidFill>
                  <a:srgbClr val="3333FF"/>
                </a:solidFill>
                <a:latin typeface="Times New Roman"/>
                <a:cs typeface="Times New Roman"/>
              </a:rPr>
              <a:t>time</a:t>
            </a:r>
            <a:r>
              <a:rPr sz="2650" b="1" i="1" spc="254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50" b="1" spc="-225" dirty="0">
                <a:solidFill>
                  <a:srgbClr val="3333FF"/>
                </a:solidFill>
                <a:latin typeface="Symbol"/>
                <a:cs typeface="Symbol"/>
              </a:rPr>
              <a:t></a:t>
            </a:r>
            <a:r>
              <a:rPr sz="2650" b="1" spc="7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50" b="1" i="1" spc="-140" dirty="0">
                <a:solidFill>
                  <a:srgbClr val="3333FF"/>
                </a:solidFill>
                <a:latin typeface="Times New Roman"/>
                <a:cs typeface="Times New Roman"/>
              </a:rPr>
              <a:t>CPU	</a:t>
            </a:r>
            <a:r>
              <a:rPr sz="2650" b="1" i="1" spc="-105" dirty="0">
                <a:solidFill>
                  <a:srgbClr val="3333FF"/>
                </a:solidFill>
                <a:latin typeface="Times New Roman"/>
                <a:cs typeface="Times New Roman"/>
              </a:rPr>
              <a:t>clock	</a:t>
            </a:r>
            <a:r>
              <a:rPr sz="2650" b="1" i="1" spc="-90" dirty="0">
                <a:solidFill>
                  <a:srgbClr val="3333FF"/>
                </a:solidFill>
                <a:latin typeface="Times New Roman"/>
                <a:cs typeface="Times New Roman"/>
              </a:rPr>
              <a:t>cycles	</a:t>
            </a:r>
            <a:r>
              <a:rPr sz="2650" b="1" i="1" spc="-105" dirty="0">
                <a:solidFill>
                  <a:srgbClr val="3333FF"/>
                </a:solidFill>
                <a:latin typeface="Times New Roman"/>
                <a:cs typeface="Times New Roman"/>
              </a:rPr>
              <a:t>for</a:t>
            </a:r>
            <a:r>
              <a:rPr sz="2650" b="1" i="1" spc="254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50" b="1" i="1" spc="-204" dirty="0">
                <a:solidFill>
                  <a:srgbClr val="3333FF"/>
                </a:solidFill>
                <a:latin typeface="Times New Roman"/>
                <a:cs typeface="Times New Roman"/>
              </a:rPr>
              <a:t>a	</a:t>
            </a:r>
            <a:r>
              <a:rPr sz="2650" b="1" i="1" spc="-80" dirty="0">
                <a:solidFill>
                  <a:srgbClr val="3333FF"/>
                </a:solidFill>
                <a:latin typeface="Times New Roman"/>
                <a:cs typeface="Times New Roman"/>
              </a:rPr>
              <a:t>program </a:t>
            </a:r>
            <a:r>
              <a:rPr sz="2650" b="1" spc="-225" dirty="0">
                <a:solidFill>
                  <a:srgbClr val="3333FF"/>
                </a:solidFill>
                <a:latin typeface="Symbol"/>
                <a:cs typeface="Symbol"/>
              </a:rPr>
              <a:t></a:t>
            </a:r>
            <a:r>
              <a:rPr sz="2650" b="1" spc="4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50" b="1" i="1" spc="-100" dirty="0">
                <a:solidFill>
                  <a:srgbClr val="3333FF"/>
                </a:solidFill>
                <a:latin typeface="Times New Roman"/>
                <a:cs typeface="Times New Roman"/>
              </a:rPr>
              <a:t>Clock</a:t>
            </a:r>
            <a:r>
              <a:rPr sz="2650" b="1" i="1" spc="34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50" b="1" i="1" spc="-95" dirty="0">
                <a:solidFill>
                  <a:srgbClr val="3333FF"/>
                </a:solidFill>
                <a:latin typeface="Times New Roman"/>
                <a:cs typeface="Times New Roman"/>
              </a:rPr>
              <a:t>cycle	</a:t>
            </a:r>
            <a:r>
              <a:rPr sz="2650" b="1" i="1" spc="-85" dirty="0">
                <a:solidFill>
                  <a:srgbClr val="3333FF"/>
                </a:solidFill>
                <a:latin typeface="Times New Roman"/>
                <a:cs typeface="Times New Roman"/>
              </a:rPr>
              <a:t>time</a:t>
            </a:r>
            <a:endParaRPr sz="2650">
              <a:latin typeface="Times New Roman"/>
              <a:cs typeface="Times New Roman"/>
            </a:endParaRPr>
          </a:p>
          <a:p>
            <a:pPr marL="696595">
              <a:lnSpc>
                <a:spcPct val="100000"/>
              </a:lnSpc>
              <a:spcBef>
                <a:spcPts val="2575"/>
              </a:spcBef>
              <a:tabLst>
                <a:tab pos="4732655" algn="l"/>
              </a:tabLst>
            </a:pPr>
            <a:r>
              <a:rPr sz="3825" b="1" i="1" spc="-60" baseline="-34858" dirty="0">
                <a:solidFill>
                  <a:srgbClr val="3333FF"/>
                </a:solidFill>
                <a:latin typeface="Times New Roman"/>
                <a:cs typeface="Times New Roman"/>
              </a:rPr>
              <a:t>CPUtime  </a:t>
            </a:r>
            <a:r>
              <a:rPr sz="3825" b="1" spc="-120" baseline="-34858" dirty="0">
                <a:solidFill>
                  <a:srgbClr val="3333FF"/>
                </a:solidFill>
                <a:latin typeface="Symbol"/>
                <a:cs typeface="Symbol"/>
              </a:rPr>
              <a:t></a:t>
            </a:r>
            <a:r>
              <a:rPr sz="3825" b="1" spc="-120" baseline="-34858" dirty="0">
                <a:solidFill>
                  <a:srgbClr val="3333FF"/>
                </a:solidFill>
                <a:latin typeface="Times New Roman"/>
                <a:cs typeface="Times New Roman"/>
              </a:rPr>
              <a:t>  </a:t>
            </a:r>
            <a:r>
              <a:rPr sz="2550" b="1" i="1" spc="-55" dirty="0">
                <a:solidFill>
                  <a:srgbClr val="3333FF"/>
                </a:solidFill>
                <a:latin typeface="Times New Roman"/>
                <a:cs typeface="Times New Roman"/>
              </a:rPr>
              <a:t>CPU</a:t>
            </a:r>
            <a:r>
              <a:rPr sz="2550" b="1" i="1" spc="-31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550" b="1" i="1" spc="-60" dirty="0">
                <a:solidFill>
                  <a:srgbClr val="3333FF"/>
                </a:solidFill>
                <a:latin typeface="Times New Roman"/>
                <a:cs typeface="Times New Roman"/>
              </a:rPr>
              <a:t>clock</a:t>
            </a:r>
            <a:r>
              <a:rPr sz="2550" b="1" i="1" spc="31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550" b="1" i="1" spc="-55" dirty="0">
                <a:solidFill>
                  <a:srgbClr val="3333FF"/>
                </a:solidFill>
                <a:latin typeface="Times New Roman"/>
                <a:cs typeface="Times New Roman"/>
              </a:rPr>
              <a:t>cycles	for </a:t>
            </a:r>
            <a:r>
              <a:rPr sz="2550" b="1" i="1" spc="-75" dirty="0">
                <a:solidFill>
                  <a:srgbClr val="3333FF"/>
                </a:solidFill>
                <a:latin typeface="Times New Roman"/>
                <a:cs typeface="Times New Roman"/>
              </a:rPr>
              <a:t>a</a:t>
            </a:r>
            <a:r>
              <a:rPr sz="2550" b="1" i="1" spc="-1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550" b="1" i="1" spc="-30" dirty="0">
                <a:solidFill>
                  <a:srgbClr val="3333FF"/>
                </a:solidFill>
                <a:latin typeface="Times New Roman"/>
                <a:cs typeface="Times New Roman"/>
              </a:rPr>
              <a:t>program</a:t>
            </a:r>
            <a:endParaRPr sz="2550">
              <a:latin typeface="Times New Roman"/>
              <a:cs typeface="Times New Roman"/>
            </a:endParaRPr>
          </a:p>
          <a:p>
            <a:pPr marL="205740" algn="ctr">
              <a:lnSpc>
                <a:spcPct val="100000"/>
              </a:lnSpc>
              <a:spcBef>
                <a:spcPts val="520"/>
              </a:spcBef>
            </a:pPr>
            <a:r>
              <a:rPr sz="2550" b="1" i="1" spc="-55" dirty="0">
                <a:solidFill>
                  <a:srgbClr val="3333FF"/>
                </a:solidFill>
                <a:latin typeface="Times New Roman"/>
                <a:cs typeface="Times New Roman"/>
              </a:rPr>
              <a:t>Clock</a:t>
            </a:r>
            <a:r>
              <a:rPr sz="2550" b="1" i="1" spc="28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550" b="1" i="1" spc="-25" dirty="0">
                <a:solidFill>
                  <a:srgbClr val="3333FF"/>
                </a:solidFill>
                <a:latin typeface="Times New Roman"/>
                <a:cs typeface="Times New Roman"/>
              </a:rPr>
              <a:t>rate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8570" y="5382704"/>
            <a:ext cx="4387850" cy="0"/>
          </a:xfrm>
          <a:custGeom>
            <a:avLst/>
            <a:gdLst/>
            <a:ahLst/>
            <a:cxnLst/>
            <a:rect l="l" t="t" r="r" b="b"/>
            <a:pathLst>
              <a:path w="4387850">
                <a:moveTo>
                  <a:pt x="0" y="0"/>
                </a:moveTo>
                <a:lnTo>
                  <a:pt x="4387615" y="0"/>
                </a:lnTo>
              </a:path>
            </a:pathLst>
          </a:custGeom>
          <a:ln w="10791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4296536"/>
            <a:ext cx="8124825" cy="21723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49885" indent="-28702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Instruction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count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(IC)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= Number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instructions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executed</a:t>
            </a:r>
            <a:endParaRPr sz="2400" dirty="0">
              <a:latin typeface="Carlito"/>
              <a:cs typeface="Carlito"/>
            </a:endParaRPr>
          </a:p>
          <a:p>
            <a:pPr marL="349885" indent="-287020">
              <a:lnSpc>
                <a:spcPts val="3010"/>
              </a:lnSpc>
              <a:spcBef>
                <a:spcPts val="860"/>
              </a:spcBef>
              <a:buFont typeface="Arial"/>
              <a:buChar char="•"/>
              <a:tabLst>
                <a:tab pos="349885" algn="l"/>
                <a:tab pos="35052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Clock </a:t>
            </a:r>
            <a:r>
              <a:rPr sz="3825" b="1" i="1" spc="-825" baseline="-21786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r>
              <a:rPr sz="2400" spc="-550" dirty="0">
                <a:solidFill>
                  <a:srgbClr val="FFFFFF"/>
                </a:solidFill>
                <a:latin typeface="Carlito"/>
                <a:cs typeface="Carlito"/>
              </a:rPr>
              <a:t>cy</a:t>
            </a:r>
            <a:r>
              <a:rPr sz="3825" b="1" i="1" spc="-825" baseline="-21786" dirty="0">
                <a:solidFill>
                  <a:srgbClr val="3333FF"/>
                </a:solidFill>
                <a:latin typeface="Times New Roman"/>
                <a:cs typeface="Times New Roman"/>
              </a:rPr>
              <a:t>P</a:t>
            </a:r>
            <a:r>
              <a:rPr sz="2400" spc="-55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3825" b="1" i="1" spc="-825" baseline="-21786" dirty="0">
                <a:solidFill>
                  <a:srgbClr val="3333FF"/>
                </a:solidFill>
                <a:latin typeface="Times New Roman"/>
                <a:cs typeface="Times New Roman"/>
              </a:rPr>
              <a:t>I</a:t>
            </a:r>
            <a:r>
              <a:rPr sz="2400" spc="-550" dirty="0">
                <a:solidFill>
                  <a:srgbClr val="FFFFFF"/>
                </a:solidFill>
                <a:latin typeface="Carlito"/>
                <a:cs typeface="Carlito"/>
              </a:rPr>
              <a:t>les</a:t>
            </a:r>
            <a:r>
              <a:rPr sz="3825" b="1" spc="-825" baseline="-21786" dirty="0">
                <a:solidFill>
                  <a:srgbClr val="3333FF"/>
                </a:solidFill>
                <a:latin typeface="Symbol"/>
                <a:cs typeface="Symbol"/>
              </a:rPr>
              <a:t></a:t>
            </a:r>
            <a:r>
              <a:rPr sz="2400" spc="-55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3825" b="1" i="1" spc="-82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r>
              <a:rPr sz="2400" spc="-55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3825" b="1" i="1" spc="-82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P</a:t>
            </a:r>
            <a:r>
              <a:rPr sz="2400" spc="-55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47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3825" b="1" i="1" spc="-70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U</a:t>
            </a:r>
            <a:r>
              <a:rPr sz="2400" spc="-470" dirty="0">
                <a:solidFill>
                  <a:srgbClr val="FFFFFF"/>
                </a:solidFill>
                <a:latin typeface="Carlito"/>
                <a:cs typeface="Carlito"/>
              </a:rPr>
              <a:t>nst</a:t>
            </a:r>
            <a:r>
              <a:rPr sz="3825" b="1" i="1" spc="-70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r>
              <a:rPr sz="2400" spc="-47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3825" b="1" i="1" spc="-70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l</a:t>
            </a:r>
            <a:r>
              <a:rPr sz="2400" spc="-470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3825" b="1" i="1" spc="-70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o</a:t>
            </a:r>
            <a:r>
              <a:rPr sz="2400" spc="-47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3825" b="1" i="1" spc="-70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r>
              <a:rPr sz="2400" spc="-47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825" b="1" i="1" spc="-70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k</a:t>
            </a:r>
            <a:r>
              <a:rPr sz="2400" spc="-470" dirty="0">
                <a:solidFill>
                  <a:srgbClr val="FFFFFF"/>
                </a:solidFill>
                <a:latin typeface="Carlito"/>
                <a:cs typeface="Carlito"/>
              </a:rPr>
              <a:t>io</a:t>
            </a:r>
            <a:r>
              <a:rPr sz="3825" b="1" i="1" spc="-70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r>
              <a:rPr sz="2400" spc="-47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3825" b="1" i="1" spc="-70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y</a:t>
            </a:r>
            <a:r>
              <a:rPr sz="2400" spc="-470" dirty="0">
                <a:solidFill>
                  <a:srgbClr val="FFFFFF"/>
                </a:solidFill>
                <a:latin typeface="Carlito"/>
                <a:cs typeface="Carlito"/>
              </a:rPr>
              <a:t>(</a:t>
            </a:r>
            <a:r>
              <a:rPr sz="3825" b="1" i="1" spc="-70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r>
              <a:rPr sz="2400" spc="-47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3825" b="1" i="1" spc="-70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le</a:t>
            </a:r>
            <a:r>
              <a:rPr sz="2400" spc="-47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3825" b="1" i="1" spc="-705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s</a:t>
            </a:r>
            <a:r>
              <a:rPr sz="2400" spc="-470" dirty="0">
                <a:solidFill>
                  <a:srgbClr val="FFFFFF"/>
                </a:solidFill>
                <a:latin typeface="Carlito"/>
                <a:cs typeface="Carlito"/>
              </a:rPr>
              <a:t>I) </a:t>
            </a:r>
            <a:r>
              <a:rPr sz="3825" b="1" i="1" spc="-82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for </a:t>
            </a:r>
            <a:r>
              <a:rPr sz="3825" b="1" i="1" spc="-120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a</a:t>
            </a:r>
            <a:r>
              <a:rPr sz="3825" b="1" i="1" spc="-390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3825" b="1" i="1" spc="-44" baseline="13071" dirty="0">
                <a:solidFill>
                  <a:srgbClr val="3333FF"/>
                </a:solidFill>
                <a:latin typeface="Times New Roman"/>
                <a:cs typeface="Times New Roman"/>
              </a:rPr>
              <a:t>program</a:t>
            </a:r>
            <a:endParaRPr sz="3825" baseline="13071" dirty="0">
              <a:latin typeface="Times New Roman"/>
              <a:cs typeface="Times New Roman"/>
            </a:endParaRPr>
          </a:p>
          <a:p>
            <a:pPr marL="165735" algn="ctr">
              <a:lnSpc>
                <a:spcPts val="3010"/>
              </a:lnSpc>
            </a:pPr>
            <a:r>
              <a:rPr sz="2550" b="1" i="1" spc="-60" dirty="0">
                <a:solidFill>
                  <a:srgbClr val="3333FF"/>
                </a:solidFill>
                <a:latin typeface="Times New Roman"/>
                <a:cs typeface="Times New Roman"/>
              </a:rPr>
              <a:t>IC</a:t>
            </a:r>
            <a:endParaRPr sz="2550" dirty="0">
              <a:latin typeface="Times New Roman"/>
              <a:cs typeface="Times New Roman"/>
            </a:endParaRPr>
          </a:p>
          <a:p>
            <a:pPr marL="623570" marR="17780">
              <a:lnSpc>
                <a:spcPct val="100000"/>
              </a:lnSpc>
              <a:spcBef>
                <a:spcPts val="157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CPI - one way to compare two machines with </a:t>
            </a:r>
            <a:r>
              <a:rPr sz="20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same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instruction</a:t>
            </a:r>
            <a:r>
              <a:rPr sz="20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set,  since Instruction Count would be the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517905"/>
            <a:ext cx="4596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9" dirty="0"/>
              <a:t>CPU </a:t>
            </a:r>
            <a:r>
              <a:rPr spc="-370" dirty="0"/>
              <a:t>EXECUTION </a:t>
            </a:r>
            <a:r>
              <a:rPr spc="-240" dirty="0"/>
              <a:t>TIME</a:t>
            </a:r>
            <a:r>
              <a:rPr spc="-480" dirty="0"/>
              <a:t> </a:t>
            </a:r>
            <a:r>
              <a:rPr spc="-235" dirty="0"/>
              <a:t>(CONT’D)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7075" y="1328359"/>
            <a:ext cx="5447030" cy="434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77875" algn="l"/>
                <a:tab pos="4107815" algn="l"/>
                <a:tab pos="4876800" algn="l"/>
              </a:tabLst>
            </a:pPr>
            <a:r>
              <a:rPr sz="2650" b="1" i="1" spc="-70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r>
              <a:rPr sz="2650" b="1" i="1" spc="-55" dirty="0">
                <a:solidFill>
                  <a:srgbClr val="3333FF"/>
                </a:solidFill>
                <a:latin typeface="Times New Roman"/>
                <a:cs typeface="Times New Roman"/>
              </a:rPr>
              <a:t>P</a:t>
            </a:r>
            <a:r>
              <a:rPr sz="2650" b="1" i="1" spc="-290" dirty="0">
                <a:solidFill>
                  <a:srgbClr val="3333FF"/>
                </a:solidFill>
                <a:latin typeface="Times New Roman"/>
                <a:cs typeface="Times New Roman"/>
              </a:rPr>
              <a:t>U</a:t>
            </a:r>
            <a:r>
              <a:rPr sz="2650" b="1" i="1" dirty="0">
                <a:solidFill>
                  <a:srgbClr val="3333FF"/>
                </a:solidFill>
                <a:latin typeface="Times New Roman"/>
                <a:cs typeface="Times New Roman"/>
              </a:rPr>
              <a:t>	</a:t>
            </a:r>
            <a:r>
              <a:rPr sz="2650" b="1" i="1" spc="-15" dirty="0">
                <a:solidFill>
                  <a:srgbClr val="3333FF"/>
                </a:solidFill>
                <a:latin typeface="Times New Roman"/>
                <a:cs typeface="Times New Roman"/>
              </a:rPr>
              <a:t>ti</a:t>
            </a:r>
            <a:r>
              <a:rPr sz="2650" b="1" i="1" spc="-130" dirty="0">
                <a:solidFill>
                  <a:srgbClr val="3333FF"/>
                </a:solidFill>
                <a:latin typeface="Times New Roman"/>
                <a:cs typeface="Times New Roman"/>
              </a:rPr>
              <a:t>m</a:t>
            </a:r>
            <a:r>
              <a:rPr sz="2650" b="1" i="1" spc="-180" dirty="0">
                <a:solidFill>
                  <a:srgbClr val="3333FF"/>
                </a:solidFill>
                <a:latin typeface="Times New Roman"/>
                <a:cs typeface="Times New Roman"/>
              </a:rPr>
              <a:t>e</a:t>
            </a:r>
            <a:r>
              <a:rPr sz="2650" b="1" i="1" spc="26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50" b="1" spc="-220" dirty="0">
                <a:solidFill>
                  <a:srgbClr val="3333FF"/>
                </a:solidFill>
                <a:latin typeface="Symbol"/>
                <a:cs typeface="Symbol"/>
              </a:rPr>
              <a:t></a:t>
            </a:r>
            <a:r>
              <a:rPr sz="2650" spc="29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50" b="1" i="1" spc="-60" dirty="0">
                <a:solidFill>
                  <a:srgbClr val="3333FF"/>
                </a:solidFill>
                <a:latin typeface="Times New Roman"/>
                <a:cs typeface="Times New Roman"/>
              </a:rPr>
              <a:t>I</a:t>
            </a:r>
            <a:r>
              <a:rPr sz="2650" b="1" i="1" spc="-265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r>
              <a:rPr sz="2650" b="1" i="1" spc="18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50" b="1" spc="-220" dirty="0">
                <a:solidFill>
                  <a:srgbClr val="3333FF"/>
                </a:solidFill>
                <a:latin typeface="Symbol"/>
                <a:cs typeface="Symbol"/>
              </a:rPr>
              <a:t></a:t>
            </a:r>
            <a:r>
              <a:rPr sz="2650" spc="-13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50" b="1" i="1" spc="-70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r>
              <a:rPr sz="2650" b="1" i="1" spc="-55" dirty="0">
                <a:solidFill>
                  <a:srgbClr val="3333FF"/>
                </a:solidFill>
                <a:latin typeface="Times New Roman"/>
                <a:cs typeface="Times New Roman"/>
              </a:rPr>
              <a:t>P</a:t>
            </a:r>
            <a:r>
              <a:rPr sz="2650" b="1" i="1" spc="-155" dirty="0">
                <a:solidFill>
                  <a:srgbClr val="3333FF"/>
                </a:solidFill>
                <a:latin typeface="Times New Roman"/>
                <a:cs typeface="Times New Roman"/>
              </a:rPr>
              <a:t>I</a:t>
            </a:r>
            <a:r>
              <a:rPr sz="2650" b="1" i="1" spc="17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50" b="1" spc="-220" dirty="0">
                <a:solidFill>
                  <a:srgbClr val="3333FF"/>
                </a:solidFill>
                <a:latin typeface="Symbol"/>
                <a:cs typeface="Symbol"/>
              </a:rPr>
              <a:t></a:t>
            </a:r>
            <a:r>
              <a:rPr sz="2650" spc="-13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50" b="1" i="1" spc="-70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r>
              <a:rPr sz="2650" b="1" i="1" spc="-15" dirty="0">
                <a:solidFill>
                  <a:srgbClr val="3333FF"/>
                </a:solidFill>
                <a:latin typeface="Times New Roman"/>
                <a:cs typeface="Times New Roman"/>
              </a:rPr>
              <a:t>l</a:t>
            </a:r>
            <a:r>
              <a:rPr sz="2650" b="1" i="1" spc="-125" dirty="0">
                <a:solidFill>
                  <a:srgbClr val="3333FF"/>
                </a:solidFill>
                <a:latin typeface="Times New Roman"/>
                <a:cs typeface="Times New Roman"/>
              </a:rPr>
              <a:t>o</a:t>
            </a:r>
            <a:r>
              <a:rPr sz="2650" b="1" i="1" spc="-90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r>
              <a:rPr sz="2650" b="1" i="1" spc="-200" dirty="0">
                <a:solidFill>
                  <a:srgbClr val="3333FF"/>
                </a:solidFill>
                <a:latin typeface="Times New Roman"/>
                <a:cs typeface="Times New Roman"/>
              </a:rPr>
              <a:t>k</a:t>
            </a:r>
            <a:r>
              <a:rPr sz="2650" b="1" i="1" dirty="0">
                <a:solidFill>
                  <a:srgbClr val="3333FF"/>
                </a:solidFill>
                <a:latin typeface="Times New Roman"/>
                <a:cs typeface="Times New Roman"/>
              </a:rPr>
              <a:t>	</a:t>
            </a:r>
            <a:r>
              <a:rPr sz="2650" b="1" i="1" spc="-90" dirty="0">
                <a:solidFill>
                  <a:srgbClr val="3333FF"/>
                </a:solidFill>
                <a:latin typeface="Times New Roman"/>
                <a:cs typeface="Times New Roman"/>
              </a:rPr>
              <a:t>cy</a:t>
            </a:r>
            <a:r>
              <a:rPr sz="2650" b="1" i="1" spc="-95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r>
              <a:rPr sz="2650" b="1" i="1" spc="-15" dirty="0">
                <a:solidFill>
                  <a:srgbClr val="3333FF"/>
                </a:solidFill>
                <a:latin typeface="Times New Roman"/>
                <a:cs typeface="Times New Roman"/>
              </a:rPr>
              <a:t>l</a:t>
            </a:r>
            <a:r>
              <a:rPr sz="2650" b="1" i="1" spc="-180" dirty="0">
                <a:solidFill>
                  <a:srgbClr val="3333FF"/>
                </a:solidFill>
                <a:latin typeface="Times New Roman"/>
                <a:cs typeface="Times New Roman"/>
              </a:rPr>
              <a:t>e</a:t>
            </a:r>
            <a:r>
              <a:rPr sz="2650" b="1" i="1" dirty="0">
                <a:solidFill>
                  <a:srgbClr val="3333FF"/>
                </a:solidFill>
                <a:latin typeface="Times New Roman"/>
                <a:cs typeface="Times New Roman"/>
              </a:rPr>
              <a:t>	</a:t>
            </a:r>
            <a:r>
              <a:rPr sz="2650" b="1" i="1" spc="-15" dirty="0">
                <a:solidFill>
                  <a:srgbClr val="3333FF"/>
                </a:solidFill>
                <a:latin typeface="Times New Roman"/>
                <a:cs typeface="Times New Roman"/>
              </a:rPr>
              <a:t>ti</a:t>
            </a:r>
            <a:r>
              <a:rPr sz="2650" b="1" i="1" spc="-130" dirty="0">
                <a:solidFill>
                  <a:srgbClr val="3333FF"/>
                </a:solidFill>
                <a:latin typeface="Times New Roman"/>
                <a:cs typeface="Times New Roman"/>
              </a:rPr>
              <a:t>m</a:t>
            </a:r>
            <a:r>
              <a:rPr sz="2650" b="1" i="1" spc="-180" dirty="0">
                <a:solidFill>
                  <a:srgbClr val="3333FF"/>
                </a:solidFill>
                <a:latin typeface="Times New Roman"/>
                <a:cs typeface="Times New Roman"/>
              </a:rPr>
              <a:t>e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962" y="2434213"/>
            <a:ext cx="1434465" cy="0"/>
          </a:xfrm>
          <a:custGeom>
            <a:avLst/>
            <a:gdLst/>
            <a:ahLst/>
            <a:cxnLst/>
            <a:rect l="l" t="t" r="r" b="b"/>
            <a:pathLst>
              <a:path w="1434464">
                <a:moveTo>
                  <a:pt x="0" y="0"/>
                </a:moveTo>
                <a:lnTo>
                  <a:pt x="1434114" y="0"/>
                </a:lnTo>
              </a:path>
            </a:pathLst>
          </a:custGeom>
          <a:ln w="10944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93028" y="2428405"/>
            <a:ext cx="142811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i="1" spc="-50" dirty="0">
                <a:solidFill>
                  <a:srgbClr val="3333FF"/>
                </a:solidFill>
                <a:latin typeface="Times New Roman"/>
                <a:cs typeface="Times New Roman"/>
              </a:rPr>
              <a:t>Clock</a:t>
            </a:r>
            <a:r>
              <a:rPr sz="2600" b="1" i="1" spc="21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00" b="1" i="1" spc="-20" dirty="0">
                <a:solidFill>
                  <a:srgbClr val="3333FF"/>
                </a:solidFill>
                <a:latin typeface="Times New Roman"/>
                <a:cs typeface="Times New Roman"/>
              </a:rPr>
              <a:t>rate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3428" y="2171417"/>
            <a:ext cx="3086735" cy="4260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859280" algn="l"/>
              </a:tabLst>
            </a:pPr>
            <a:r>
              <a:rPr sz="2600" b="1" i="1" spc="-45" dirty="0">
                <a:solidFill>
                  <a:srgbClr val="3333FF"/>
                </a:solidFill>
                <a:latin typeface="Times New Roman"/>
                <a:cs typeface="Times New Roman"/>
              </a:rPr>
              <a:t>CPU</a:t>
            </a:r>
            <a:r>
              <a:rPr sz="2600" b="1" i="1" spc="31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00" b="1" i="1" spc="-35" dirty="0">
                <a:solidFill>
                  <a:srgbClr val="3333FF"/>
                </a:solidFill>
                <a:latin typeface="Times New Roman"/>
                <a:cs typeface="Times New Roman"/>
              </a:rPr>
              <a:t>time</a:t>
            </a:r>
            <a:r>
              <a:rPr sz="2600" b="1" i="1" spc="17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00" b="1" spc="-70" dirty="0">
                <a:solidFill>
                  <a:srgbClr val="3333FF"/>
                </a:solidFill>
                <a:latin typeface="Symbol"/>
                <a:cs typeface="Symbol"/>
              </a:rPr>
              <a:t></a:t>
            </a:r>
            <a:r>
              <a:rPr sz="2600" spc="-70" dirty="0">
                <a:solidFill>
                  <a:srgbClr val="3333FF"/>
                </a:solidFill>
                <a:latin typeface="Times New Roman"/>
                <a:cs typeface="Times New Roman"/>
              </a:rPr>
              <a:t>	</a:t>
            </a:r>
            <a:r>
              <a:rPr sz="3900" b="1" i="1" spc="-97" baseline="34188" dirty="0">
                <a:solidFill>
                  <a:srgbClr val="3333FF"/>
                </a:solidFill>
                <a:latin typeface="Times New Roman"/>
                <a:cs typeface="Times New Roman"/>
              </a:rPr>
              <a:t>IC </a:t>
            </a:r>
            <a:r>
              <a:rPr sz="3900" b="1" spc="-104" baseline="34188" dirty="0">
                <a:solidFill>
                  <a:srgbClr val="3333FF"/>
                </a:solidFill>
                <a:latin typeface="Symbol"/>
                <a:cs typeface="Symbol"/>
              </a:rPr>
              <a:t></a:t>
            </a:r>
            <a:r>
              <a:rPr sz="3900" b="1" spc="-270" baseline="34188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3900" b="1" i="1" spc="-52" baseline="34188" dirty="0">
                <a:solidFill>
                  <a:srgbClr val="3333FF"/>
                </a:solidFill>
                <a:latin typeface="Times New Roman"/>
                <a:cs typeface="Times New Roman"/>
              </a:rPr>
              <a:t>CPI</a:t>
            </a:r>
            <a:endParaRPr sz="3900" baseline="34188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006600" y="4072001"/>
          <a:ext cx="5358765" cy="2560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IC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CPI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Clock</a:t>
                      </a:r>
                      <a:r>
                        <a:rPr sz="2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Program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Compiler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(X)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ISA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Organisation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Technology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948326" y="3480440"/>
            <a:ext cx="1682114" cy="0"/>
          </a:xfrm>
          <a:custGeom>
            <a:avLst/>
            <a:gdLst/>
            <a:ahLst/>
            <a:cxnLst/>
            <a:rect l="l" t="t" r="r" b="b"/>
            <a:pathLst>
              <a:path w="1682114">
                <a:moveTo>
                  <a:pt x="0" y="0"/>
                </a:moveTo>
                <a:lnTo>
                  <a:pt x="1681624" y="0"/>
                </a:lnTo>
              </a:path>
            </a:pathLst>
          </a:custGeom>
          <a:ln w="10925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1546" y="3480440"/>
            <a:ext cx="1696085" cy="0"/>
          </a:xfrm>
          <a:custGeom>
            <a:avLst/>
            <a:gdLst/>
            <a:ahLst/>
            <a:cxnLst/>
            <a:rect l="l" t="t" r="r" b="b"/>
            <a:pathLst>
              <a:path w="1696085">
                <a:moveTo>
                  <a:pt x="0" y="0"/>
                </a:moveTo>
                <a:lnTo>
                  <a:pt x="1695566" y="0"/>
                </a:lnTo>
              </a:path>
            </a:pathLst>
          </a:custGeom>
          <a:ln w="10925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29018" y="3480440"/>
            <a:ext cx="1576705" cy="0"/>
          </a:xfrm>
          <a:custGeom>
            <a:avLst/>
            <a:gdLst/>
            <a:ahLst/>
            <a:cxnLst/>
            <a:rect l="l" t="t" r="r" b="b"/>
            <a:pathLst>
              <a:path w="1576704">
                <a:moveTo>
                  <a:pt x="0" y="0"/>
                </a:moveTo>
                <a:lnTo>
                  <a:pt x="1576290" y="0"/>
                </a:lnTo>
              </a:path>
            </a:pathLst>
          </a:custGeom>
          <a:ln w="10925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57868" y="3480440"/>
            <a:ext cx="1249045" cy="0"/>
          </a:xfrm>
          <a:custGeom>
            <a:avLst/>
            <a:gdLst/>
            <a:ahLst/>
            <a:cxnLst/>
            <a:rect l="l" t="t" r="r" b="b"/>
            <a:pathLst>
              <a:path w="1249045">
                <a:moveTo>
                  <a:pt x="0" y="0"/>
                </a:moveTo>
                <a:lnTo>
                  <a:pt x="1248981" y="0"/>
                </a:lnTo>
              </a:path>
            </a:pathLst>
          </a:custGeom>
          <a:ln w="10925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825" y="3474620"/>
            <a:ext cx="1206500" cy="4254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b="1" i="1" spc="-40" dirty="0">
                <a:solidFill>
                  <a:srgbClr val="3333FF"/>
                </a:solidFill>
                <a:latin typeface="Times New Roman"/>
                <a:cs typeface="Times New Roman"/>
              </a:rPr>
              <a:t>Program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52870" y="3012102"/>
            <a:ext cx="1506855" cy="4254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377825" algn="l"/>
              </a:tabLst>
            </a:pPr>
            <a:r>
              <a:rPr sz="3900" b="1" spc="-127" baseline="-34188" dirty="0">
                <a:solidFill>
                  <a:srgbClr val="3333FF"/>
                </a:solidFill>
                <a:latin typeface="Symbol"/>
                <a:cs typeface="Symbol"/>
              </a:rPr>
              <a:t></a:t>
            </a:r>
            <a:r>
              <a:rPr sz="3900" spc="-127" baseline="-34188" dirty="0">
                <a:solidFill>
                  <a:srgbClr val="3333FF"/>
                </a:solidFill>
                <a:latin typeface="Times New Roman"/>
                <a:cs typeface="Times New Roman"/>
              </a:rPr>
              <a:t>	</a:t>
            </a:r>
            <a:r>
              <a:rPr sz="2600" b="1" i="1" spc="-35" dirty="0">
                <a:solidFill>
                  <a:srgbClr val="3333FF"/>
                </a:solidFill>
                <a:latin typeface="Times New Roman"/>
                <a:cs typeface="Times New Roman"/>
              </a:rPr>
              <a:t>Seconds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218" y="2949218"/>
            <a:ext cx="7294245" cy="950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0" marR="30480" indent="-1950085">
              <a:lnSpc>
                <a:spcPct val="116700"/>
              </a:lnSpc>
              <a:spcBef>
                <a:spcPts val="95"/>
              </a:spcBef>
              <a:tabLst>
                <a:tab pos="1787525" algn="l"/>
                <a:tab pos="3846195" algn="l"/>
                <a:tab pos="5739130" algn="l"/>
                <a:tab pos="5972175" algn="l"/>
              </a:tabLst>
            </a:pPr>
            <a:r>
              <a:rPr sz="3900" b="1" i="1" spc="-89" baseline="-34188" dirty="0">
                <a:solidFill>
                  <a:srgbClr val="3333FF"/>
                </a:solidFill>
                <a:latin typeface="Times New Roman"/>
                <a:cs typeface="Times New Roman"/>
              </a:rPr>
              <a:t>CPU</a:t>
            </a:r>
            <a:r>
              <a:rPr sz="3900" b="1" i="1" spc="494" baseline="-34188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3900" b="1" i="1" spc="-60" baseline="-34188" dirty="0">
                <a:solidFill>
                  <a:srgbClr val="3333FF"/>
                </a:solidFill>
                <a:latin typeface="Times New Roman"/>
                <a:cs typeface="Times New Roman"/>
              </a:rPr>
              <a:t>time</a:t>
            </a:r>
            <a:r>
              <a:rPr sz="3900" b="1" i="1" spc="270" baseline="-34188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3900" b="1" spc="-127" baseline="-34188" dirty="0">
                <a:solidFill>
                  <a:srgbClr val="3333FF"/>
                </a:solidFill>
                <a:latin typeface="Symbol"/>
                <a:cs typeface="Symbol"/>
              </a:rPr>
              <a:t></a:t>
            </a:r>
            <a:r>
              <a:rPr sz="3900" spc="-127" baseline="-34188" dirty="0">
                <a:solidFill>
                  <a:srgbClr val="3333FF"/>
                </a:solidFill>
                <a:latin typeface="Times New Roman"/>
                <a:cs typeface="Times New Roman"/>
              </a:rPr>
              <a:t>	</a:t>
            </a:r>
            <a:r>
              <a:rPr sz="2600" b="1" i="1" spc="-15" dirty="0">
                <a:solidFill>
                  <a:srgbClr val="3333FF"/>
                </a:solidFill>
                <a:latin typeface="Times New Roman"/>
                <a:cs typeface="Times New Roman"/>
              </a:rPr>
              <a:t>Instructions </a:t>
            </a:r>
            <a:r>
              <a:rPr sz="3900" b="1" spc="-127" baseline="-34188" dirty="0">
                <a:solidFill>
                  <a:srgbClr val="3333FF"/>
                </a:solidFill>
                <a:latin typeface="Symbol"/>
                <a:cs typeface="Symbol"/>
              </a:rPr>
              <a:t></a:t>
            </a:r>
            <a:r>
              <a:rPr sz="3900" b="1" spc="-127" baseline="-34188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00" b="1" i="1" spc="-55" dirty="0">
                <a:solidFill>
                  <a:srgbClr val="3333FF"/>
                </a:solidFill>
                <a:latin typeface="Times New Roman"/>
                <a:cs typeface="Times New Roman"/>
              </a:rPr>
              <a:t>Clock</a:t>
            </a:r>
            <a:r>
              <a:rPr sz="2600" b="1" i="1" spc="24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00" b="1" i="1" spc="-55" dirty="0">
                <a:solidFill>
                  <a:srgbClr val="3333FF"/>
                </a:solidFill>
                <a:latin typeface="Times New Roman"/>
                <a:cs typeface="Times New Roman"/>
              </a:rPr>
              <a:t>cycles</a:t>
            </a:r>
            <a:r>
              <a:rPr sz="2600" b="1" i="1" spc="26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3900" b="1" spc="-127" baseline="-34188" dirty="0">
                <a:solidFill>
                  <a:srgbClr val="3333FF"/>
                </a:solidFill>
                <a:latin typeface="Symbol"/>
                <a:cs typeface="Symbol"/>
              </a:rPr>
              <a:t></a:t>
            </a:r>
            <a:r>
              <a:rPr sz="3900" spc="-127" baseline="-34188" dirty="0">
                <a:solidFill>
                  <a:srgbClr val="3333FF"/>
                </a:solidFill>
                <a:latin typeface="Times New Roman"/>
                <a:cs typeface="Times New Roman"/>
              </a:rPr>
              <a:t>		</a:t>
            </a:r>
            <a:r>
              <a:rPr sz="2600" b="1" i="1" spc="-35" dirty="0">
                <a:solidFill>
                  <a:srgbClr val="3333FF"/>
                </a:solidFill>
                <a:latin typeface="Times New Roman"/>
                <a:cs typeface="Times New Roman"/>
              </a:rPr>
              <a:t>Seconds  </a:t>
            </a:r>
            <a:r>
              <a:rPr sz="2600" b="1" i="1" spc="-40" dirty="0">
                <a:solidFill>
                  <a:srgbClr val="3333FF"/>
                </a:solidFill>
                <a:latin typeface="Times New Roman"/>
                <a:cs typeface="Times New Roman"/>
              </a:rPr>
              <a:t>Program	</a:t>
            </a:r>
            <a:r>
              <a:rPr sz="2600" b="1" i="1" spc="-20" dirty="0">
                <a:solidFill>
                  <a:srgbClr val="3333FF"/>
                </a:solidFill>
                <a:latin typeface="Times New Roman"/>
                <a:cs typeface="Times New Roman"/>
              </a:rPr>
              <a:t>Instruction	</a:t>
            </a:r>
            <a:r>
              <a:rPr sz="2600" b="1" i="1" spc="-55" dirty="0">
                <a:solidFill>
                  <a:srgbClr val="3333FF"/>
                </a:solidFill>
                <a:latin typeface="Times New Roman"/>
                <a:cs typeface="Times New Roman"/>
              </a:rPr>
              <a:t>Clock</a:t>
            </a:r>
            <a:r>
              <a:rPr sz="2600" b="1" i="1" spc="18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600" b="1" i="1" spc="-55" dirty="0">
                <a:solidFill>
                  <a:srgbClr val="3333FF"/>
                </a:solidFill>
                <a:latin typeface="Times New Roman"/>
                <a:cs typeface="Times New Roman"/>
              </a:rPr>
              <a:t>cycle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4886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5" dirty="0"/>
              <a:t>WHY </a:t>
            </a:r>
            <a:r>
              <a:rPr spc="-375" dirty="0"/>
              <a:t>COMPUTER</a:t>
            </a:r>
            <a:r>
              <a:rPr spc="-409" dirty="0"/>
              <a:t> </a:t>
            </a:r>
            <a:r>
              <a:rPr spc="-395" dirty="0"/>
              <a:t>ARCHITECTURE?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521965"/>
            <a:ext cx="7616190" cy="2852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35" dirty="0">
                <a:solidFill>
                  <a:srgbClr val="FFFFFF"/>
                </a:solidFill>
                <a:latin typeface="Arial"/>
                <a:cs typeface="Arial"/>
              </a:rPr>
              <a:t>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Exploit advances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1800" spc="-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technology</a:t>
            </a:r>
            <a:endParaRPr sz="1800">
              <a:latin typeface="Carlito"/>
              <a:cs typeface="Carlito"/>
            </a:endParaRPr>
          </a:p>
          <a:p>
            <a:pPr marL="469900">
              <a:lnSpc>
                <a:spcPts val="1910"/>
              </a:lnSpc>
              <a:spcBef>
                <a:spcPts val="20"/>
              </a:spcBef>
            </a:pPr>
            <a:r>
              <a:rPr sz="1600" spc="295" dirty="0">
                <a:solidFill>
                  <a:srgbClr val="FFFFFF"/>
                </a:solidFill>
                <a:latin typeface="Arial"/>
                <a:cs typeface="Arial"/>
              </a:rPr>
              <a:t> </a:t>
            </a: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Make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things </a:t>
            </a:r>
            <a:r>
              <a:rPr sz="1600" spc="-35" dirty="0">
                <a:solidFill>
                  <a:srgbClr val="FFFFFF"/>
                </a:solidFill>
                <a:latin typeface="Carlito"/>
                <a:cs typeface="Carlito"/>
              </a:rPr>
              <a:t>Faster, </a:t>
            </a:r>
            <a:r>
              <a:rPr sz="1600" spc="-25" dirty="0">
                <a:solidFill>
                  <a:srgbClr val="FFFFFF"/>
                </a:solidFill>
                <a:latin typeface="Carlito"/>
                <a:cs typeface="Carlito"/>
              </a:rPr>
              <a:t>Smaller, Cheaper,</a:t>
            </a:r>
            <a:r>
              <a:rPr sz="1600" spc="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…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ts val="2150"/>
              </a:lnSpc>
            </a:pPr>
            <a:r>
              <a:rPr sz="1800" spc="335" dirty="0">
                <a:solidFill>
                  <a:srgbClr val="FFFFFF"/>
                </a:solidFill>
                <a:latin typeface="Arial"/>
                <a:cs typeface="Arial"/>
              </a:rPr>
              <a:t>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enables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new</a:t>
            </a:r>
            <a:r>
              <a:rPr sz="1800" spc="-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applications</a:t>
            </a:r>
            <a:endParaRPr sz="1800">
              <a:latin typeface="Carlito"/>
              <a:cs typeface="Carlito"/>
            </a:endParaRPr>
          </a:p>
          <a:p>
            <a:pPr marL="469900">
              <a:lnSpc>
                <a:spcPts val="1910"/>
              </a:lnSpc>
              <a:spcBef>
                <a:spcPts val="20"/>
              </a:spcBef>
            </a:pPr>
            <a:r>
              <a:rPr sz="1600" spc="295" dirty="0">
                <a:solidFill>
                  <a:srgbClr val="FFFFFF"/>
                </a:solidFill>
                <a:latin typeface="Arial"/>
                <a:cs typeface="Arial"/>
              </a:rPr>
              <a:t>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Shrek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20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years</a:t>
            </a:r>
            <a:r>
              <a:rPr sz="1600" spc="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ago?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ts val="2150"/>
              </a:lnSpc>
            </a:pPr>
            <a:r>
              <a:rPr sz="1800" spc="335" dirty="0">
                <a:solidFill>
                  <a:srgbClr val="FFFFFF"/>
                </a:solidFill>
                <a:latin typeface="Arial"/>
                <a:cs typeface="Arial"/>
              </a:rPr>
              <a:t> </a:t>
            </a: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Make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new things</a:t>
            </a:r>
            <a:r>
              <a:rPr sz="1800" spc="-1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possible</a:t>
            </a:r>
            <a:endParaRPr sz="1800">
              <a:latin typeface="Carlito"/>
              <a:cs typeface="Carlito"/>
            </a:endParaRPr>
          </a:p>
          <a:p>
            <a:pPr marL="469900">
              <a:lnSpc>
                <a:spcPts val="1880"/>
              </a:lnSpc>
              <a:spcBef>
                <a:spcPts val="20"/>
              </a:spcBef>
            </a:pPr>
            <a:r>
              <a:rPr sz="1600" spc="295" dirty="0">
                <a:solidFill>
                  <a:srgbClr val="FFFFFF"/>
                </a:solidFill>
                <a:latin typeface="Arial"/>
                <a:cs typeface="Arial"/>
              </a:rPr>
              <a:t>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Accurate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one-month weather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forecasts? Cure for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cancer? Life-like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virtual</a:t>
            </a:r>
            <a:r>
              <a:rPr sz="1600" spc="3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reality?</a:t>
            </a:r>
            <a:endParaRPr sz="1600">
              <a:latin typeface="Carlito"/>
              <a:cs typeface="Carlito"/>
            </a:endParaRPr>
          </a:p>
          <a:p>
            <a:pPr marL="299085" marR="5080" indent="-287020">
              <a:lnSpc>
                <a:spcPts val="3360"/>
              </a:lnSpc>
              <a:spcBef>
                <a:spcPts val="70"/>
              </a:spcBef>
            </a:pP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800" spc="12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advancement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computer architecture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800" spc="-175" dirty="0">
                <a:solidFill>
                  <a:srgbClr val="FFFFFF"/>
                </a:solidFill>
                <a:latin typeface="Carlito"/>
                <a:cs typeface="Carlito"/>
              </a:rPr>
              <a:t>vital 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advancement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all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other areas of  computing!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240" y="1089152"/>
            <a:ext cx="7488555" cy="2567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800" spc="-290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2800" spc="-39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420" dirty="0">
                <a:solidFill>
                  <a:srgbClr val="FFFFFF"/>
                </a:solidFill>
                <a:latin typeface="Arial"/>
                <a:cs typeface="Arial"/>
              </a:rPr>
              <a:t>CALCULATE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65" dirty="0">
                <a:solidFill>
                  <a:srgbClr val="FFFFFF"/>
                </a:solidFill>
                <a:latin typeface="Arial"/>
                <a:cs typeface="Arial"/>
              </a:rPr>
              <a:t>CPI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Arial"/>
              <a:cs typeface="Arial"/>
            </a:endParaRPr>
          </a:p>
          <a:p>
            <a:pPr marL="864235" indent="-287020">
              <a:lnSpc>
                <a:spcPct val="100000"/>
              </a:lnSpc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First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calculate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CPI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each individual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instruction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(add,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sub,</a:t>
            </a:r>
            <a:r>
              <a:rPr sz="2000" spc="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and,</a:t>
            </a:r>
            <a:endParaRPr sz="2000">
              <a:latin typeface="Carlito"/>
              <a:cs typeface="Carlito"/>
            </a:endParaRPr>
          </a:p>
          <a:p>
            <a:pPr marL="86423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etc.):</a:t>
            </a:r>
            <a:r>
              <a:rPr sz="20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CPI</a:t>
            </a:r>
            <a:r>
              <a:rPr sz="1950" baseline="-21367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endParaRPr sz="1950" baseline="-21367">
              <a:latin typeface="Carlito"/>
              <a:cs typeface="Carlito"/>
            </a:endParaRPr>
          </a:p>
          <a:p>
            <a:pPr marL="864235" indent="-28702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Next calculate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frequency of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each individual </a:t>
            </a:r>
            <a:r>
              <a:rPr sz="2000" spc="-35" dirty="0">
                <a:solidFill>
                  <a:srgbClr val="FFFFFF"/>
                </a:solidFill>
                <a:latin typeface="Carlito"/>
                <a:cs typeface="Carlito"/>
              </a:rPr>
              <a:t>instr.: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Freq</a:t>
            </a:r>
            <a:r>
              <a:rPr sz="1950" spc="-7" baseline="-21367" dirty="0">
                <a:solidFill>
                  <a:srgbClr val="FFFFFF"/>
                </a:solidFill>
                <a:latin typeface="Carlito"/>
                <a:cs typeface="Carlito"/>
              </a:rPr>
              <a:t>i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=</a:t>
            </a:r>
            <a:r>
              <a:rPr sz="2000" spc="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IC</a:t>
            </a:r>
            <a:r>
              <a:rPr sz="1950" spc="-7" baseline="-21367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/IC</a:t>
            </a:r>
            <a:endParaRPr sz="2000">
              <a:latin typeface="Carlito"/>
              <a:cs typeface="Carlito"/>
            </a:endParaRPr>
          </a:p>
          <a:p>
            <a:pPr marL="864235" marR="68580" indent="-28702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864235" algn="l"/>
                <a:tab pos="864869" algn="l"/>
              </a:tabLst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Finally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multiply these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two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each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instruction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add them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up 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get final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CPI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8381" y="4539234"/>
            <a:ext cx="760730" cy="1609725"/>
          </a:xfrm>
          <a:custGeom>
            <a:avLst/>
            <a:gdLst/>
            <a:ahLst/>
            <a:cxnLst/>
            <a:rect l="l" t="t" r="r" b="b"/>
            <a:pathLst>
              <a:path w="760729" h="1609725">
                <a:moveTo>
                  <a:pt x="0" y="1609343"/>
                </a:moveTo>
                <a:lnTo>
                  <a:pt x="760476" y="1609343"/>
                </a:lnTo>
                <a:lnTo>
                  <a:pt x="760476" y="0"/>
                </a:lnTo>
                <a:lnTo>
                  <a:pt x="0" y="0"/>
                </a:lnTo>
                <a:lnTo>
                  <a:pt x="0" y="1609343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5596" y="4483608"/>
            <a:ext cx="5113020" cy="1696720"/>
          </a:xfrm>
          <a:custGeom>
            <a:avLst/>
            <a:gdLst/>
            <a:ahLst/>
            <a:cxnLst/>
            <a:rect l="l" t="t" r="r" b="b"/>
            <a:pathLst>
              <a:path w="5113020" h="1696720">
                <a:moveTo>
                  <a:pt x="0" y="0"/>
                </a:moveTo>
                <a:lnTo>
                  <a:pt x="5113020" y="0"/>
                </a:lnTo>
              </a:path>
              <a:path w="5113020" h="1696720">
                <a:moveTo>
                  <a:pt x="0" y="1696212"/>
                </a:moveTo>
                <a:lnTo>
                  <a:pt x="5113020" y="1696212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19023" y="4087367"/>
          <a:ext cx="5115555" cy="249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51915">
                <a:tc>
                  <a:txBody>
                    <a:bodyPr/>
                    <a:lstStyle/>
                    <a:p>
                      <a:pPr marR="30988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R="362585" algn="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ALU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Freq</a:t>
                      </a:r>
                      <a:r>
                        <a:rPr sz="2175" baseline="-2107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175" baseline="-21072">
                        <a:latin typeface="Arial"/>
                        <a:cs typeface="Arial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CPI</a:t>
                      </a:r>
                      <a:r>
                        <a:rPr sz="2175" spc="-7" baseline="-21072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175" baseline="-21072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Prod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1752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200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3300" spc="-232" baseline="1136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200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220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22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88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Load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Store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0.3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11">
                <a:tc>
                  <a:txBody>
                    <a:bodyPr/>
                    <a:lstStyle/>
                    <a:p>
                      <a:pPr marL="93980">
                        <a:lnSpc>
                          <a:spcPts val="275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Bran.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0.4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18%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5890" algn="r">
                        <a:lnSpc>
                          <a:spcPts val="2085"/>
                        </a:lnSpc>
                      </a:pPr>
                      <a:r>
                        <a:rPr sz="2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833307" y="5277152"/>
            <a:ext cx="599440" cy="0"/>
          </a:xfrm>
          <a:custGeom>
            <a:avLst/>
            <a:gdLst/>
            <a:ahLst/>
            <a:cxnLst/>
            <a:rect l="l" t="t" r="r" b="b"/>
            <a:pathLst>
              <a:path w="599439">
                <a:moveTo>
                  <a:pt x="0" y="0"/>
                </a:moveTo>
                <a:lnTo>
                  <a:pt x="599067" y="0"/>
                </a:lnTo>
              </a:path>
            </a:pathLst>
          </a:custGeom>
          <a:ln w="17066">
            <a:solidFill>
              <a:srgbClr val="33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99496" y="5232220"/>
            <a:ext cx="83820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i="1" spc="-30" dirty="0">
                <a:solidFill>
                  <a:srgbClr val="3333FF"/>
                </a:solidFill>
                <a:latin typeface="Times New Roman"/>
                <a:cs typeface="Times New Roman"/>
              </a:rPr>
              <a:t>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5545" y="5276467"/>
            <a:ext cx="409575" cy="4864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0" b="1" i="1" spc="-80" dirty="0">
                <a:solidFill>
                  <a:srgbClr val="3333FF"/>
                </a:solidFill>
                <a:latin typeface="Times New Roman"/>
                <a:cs typeface="Times New Roman"/>
              </a:rPr>
              <a:t>IC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8833" y="4733473"/>
            <a:ext cx="558165" cy="4864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000" b="1" i="1" spc="40" dirty="0">
                <a:solidFill>
                  <a:srgbClr val="3333FF"/>
                </a:solidFill>
                <a:latin typeface="Times New Roman"/>
                <a:cs typeface="Times New Roman"/>
              </a:rPr>
              <a:t>IC</a:t>
            </a:r>
            <a:r>
              <a:rPr sz="2625" b="1" i="1" spc="60" baseline="-23809" dirty="0">
                <a:solidFill>
                  <a:srgbClr val="3333FF"/>
                </a:solidFill>
                <a:latin typeface="Times New Roman"/>
                <a:cs typeface="Times New Roman"/>
              </a:rPr>
              <a:t>i</a:t>
            </a:r>
            <a:endParaRPr sz="2625" baseline="-2380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922" y="4746739"/>
            <a:ext cx="3056255" cy="10502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444500" algn="ctr">
              <a:lnSpc>
                <a:spcPts val="1210"/>
              </a:lnSpc>
              <a:spcBef>
                <a:spcPts val="110"/>
              </a:spcBef>
            </a:pPr>
            <a:r>
              <a:rPr sz="1750" b="1" i="1" spc="-60" dirty="0">
                <a:solidFill>
                  <a:srgbClr val="3333FF"/>
                </a:solidFill>
                <a:latin typeface="Times New Roman"/>
                <a:cs typeface="Times New Roman"/>
              </a:rPr>
              <a:t>n</a:t>
            </a:r>
            <a:endParaRPr sz="1750">
              <a:latin typeface="Times New Roman"/>
              <a:cs typeface="Times New Roman"/>
            </a:endParaRPr>
          </a:p>
          <a:p>
            <a:pPr marL="50800">
              <a:lnSpc>
                <a:spcPts val="4510"/>
              </a:lnSpc>
              <a:tabLst>
                <a:tab pos="2216785" algn="l"/>
              </a:tabLst>
            </a:pPr>
            <a:r>
              <a:rPr sz="3000" b="1" i="1" spc="-5" dirty="0">
                <a:solidFill>
                  <a:srgbClr val="3333FF"/>
                </a:solidFill>
                <a:latin typeface="Times New Roman"/>
                <a:cs typeface="Times New Roman"/>
              </a:rPr>
              <a:t>CPI</a:t>
            </a:r>
            <a:r>
              <a:rPr sz="3000" b="1" i="1" spc="22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3000" i="1" spc="-100" dirty="0">
                <a:solidFill>
                  <a:srgbClr val="3333FF"/>
                </a:solidFill>
                <a:latin typeface="Symbol"/>
                <a:cs typeface="Symbol"/>
              </a:rPr>
              <a:t></a:t>
            </a:r>
            <a:r>
              <a:rPr sz="3000" i="1" spc="1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6750" i="1" spc="-300" baseline="-8641" dirty="0">
                <a:solidFill>
                  <a:srgbClr val="3333FF"/>
                </a:solidFill>
                <a:latin typeface="Symbol"/>
                <a:cs typeface="Symbol"/>
              </a:rPr>
              <a:t></a:t>
            </a:r>
            <a:r>
              <a:rPr sz="6750" spc="-300" baseline="-8641" dirty="0">
                <a:solidFill>
                  <a:srgbClr val="3333FF"/>
                </a:solidFill>
                <a:latin typeface="Times New Roman"/>
                <a:cs typeface="Times New Roman"/>
              </a:rPr>
              <a:t>	</a:t>
            </a:r>
            <a:r>
              <a:rPr sz="3000" i="1" spc="-90" dirty="0">
                <a:solidFill>
                  <a:srgbClr val="3333FF"/>
                </a:solidFill>
                <a:latin typeface="Symbol"/>
                <a:cs typeface="Symbol"/>
              </a:rPr>
              <a:t></a:t>
            </a:r>
            <a:r>
              <a:rPr sz="3000" b="1" i="1" spc="-90" dirty="0">
                <a:solidFill>
                  <a:srgbClr val="3333FF"/>
                </a:solidFill>
                <a:latin typeface="Times New Roman"/>
                <a:cs typeface="Times New Roman"/>
              </a:rPr>
              <a:t>CPI</a:t>
            </a:r>
            <a:endParaRPr sz="3000">
              <a:latin typeface="Times New Roman"/>
              <a:cs typeface="Times New Roman"/>
            </a:endParaRPr>
          </a:p>
          <a:p>
            <a:pPr marR="424815" algn="ctr">
              <a:lnSpc>
                <a:spcPct val="100000"/>
              </a:lnSpc>
              <a:spcBef>
                <a:spcPts val="235"/>
              </a:spcBef>
            </a:pPr>
            <a:r>
              <a:rPr sz="1750" b="1" i="1" spc="-30" dirty="0">
                <a:solidFill>
                  <a:srgbClr val="3333FF"/>
                </a:solidFill>
                <a:latin typeface="Times New Roman"/>
                <a:cs typeface="Times New Roman"/>
              </a:rPr>
              <a:t>i</a:t>
            </a:r>
            <a:r>
              <a:rPr sz="1750" b="1" i="1" spc="-229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1750" i="1" spc="-80" dirty="0">
                <a:solidFill>
                  <a:srgbClr val="3333FF"/>
                </a:solidFill>
                <a:latin typeface="Symbol"/>
                <a:cs typeface="Symbol"/>
              </a:rPr>
              <a:t></a:t>
            </a:r>
            <a:r>
              <a:rPr sz="1750" spc="-80" dirty="0">
                <a:solidFill>
                  <a:srgbClr val="3333FF"/>
                </a:solidFill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/>
              <a:t>OUTLI</a:t>
            </a:r>
            <a:r>
              <a:rPr spc="-330" dirty="0"/>
              <a:t>N</a:t>
            </a:r>
            <a:r>
              <a:rPr spc="-50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378836"/>
            <a:ext cx="5227955" cy="301942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95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Introduction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790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Classes of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Computers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</a:t>
            </a:r>
            <a:r>
              <a:rPr sz="1800" spc="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Architecture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3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ACACAC"/>
                </a:solidFill>
                <a:latin typeface="Carlito"/>
                <a:cs typeface="Carlito"/>
              </a:rPr>
              <a:t>Technology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795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-5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Cost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Dependability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Measuring,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Reporting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Summarizing</a:t>
            </a:r>
            <a:r>
              <a:rPr sz="1800" spc="6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Performance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Quantitative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Principles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r>
              <a:rPr sz="1800" b="1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Design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594105"/>
            <a:ext cx="5454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35" dirty="0"/>
              <a:t>QUANTITATIVE </a:t>
            </a:r>
            <a:r>
              <a:rPr spc="-390" dirty="0"/>
              <a:t>PRINCIPLES OF</a:t>
            </a:r>
            <a:r>
              <a:rPr spc="-570" dirty="0"/>
              <a:t> </a:t>
            </a:r>
            <a:r>
              <a:rPr spc="-370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8542" y="1733753"/>
            <a:ext cx="6852920" cy="472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Where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spend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time making</a:t>
            </a:r>
            <a:r>
              <a:rPr sz="26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improvements?</a:t>
            </a:r>
            <a:endParaRPr sz="2600">
              <a:latin typeface="Carlito"/>
              <a:cs typeface="Carlito"/>
            </a:endParaRPr>
          </a:p>
          <a:p>
            <a:pPr marL="299085">
              <a:lnSpc>
                <a:spcPct val="100000"/>
              </a:lnSpc>
              <a:spcBef>
                <a:spcPts val="25"/>
              </a:spcBef>
            </a:pPr>
            <a:r>
              <a:rPr sz="2600" i="1" dirty="0">
                <a:solidFill>
                  <a:srgbClr val="FFFFFF"/>
                </a:solidFill>
                <a:latin typeface="Symbol"/>
                <a:cs typeface="Symbol"/>
              </a:rPr>
              <a:t></a:t>
            </a:r>
            <a:r>
              <a:rPr sz="26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Make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Common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Case</a:t>
            </a:r>
            <a:r>
              <a:rPr sz="26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Fast</a:t>
            </a:r>
            <a:endParaRPr sz="2600">
              <a:latin typeface="Carlito"/>
              <a:cs typeface="Carlito"/>
            </a:endParaRPr>
          </a:p>
          <a:p>
            <a:pPr marL="756285" marR="67627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Most important principle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design:  Spend your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time on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improvements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where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those 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improvements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will do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the most</a:t>
            </a:r>
            <a:r>
              <a:rPr sz="2200" spc="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good</a:t>
            </a:r>
            <a:endParaRPr sz="22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Example</a:t>
            </a:r>
            <a:endParaRPr sz="2200">
              <a:latin typeface="Carlito"/>
              <a:cs typeface="Carlito"/>
            </a:endParaRPr>
          </a:p>
          <a:p>
            <a:pPr marL="1213485" lvl="2" indent="-28702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Instruction A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represents 5%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9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execution</a:t>
            </a:r>
            <a:endParaRPr sz="1900">
              <a:latin typeface="Carlito"/>
              <a:cs typeface="Carlito"/>
            </a:endParaRPr>
          </a:p>
          <a:p>
            <a:pPr marL="1213485" lvl="2" indent="-287020">
              <a:lnSpc>
                <a:spcPct val="100000"/>
              </a:lnSpc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Instruction B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represents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20% of</a:t>
            </a:r>
            <a:r>
              <a:rPr sz="19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execution</a:t>
            </a:r>
            <a:endParaRPr sz="1900">
              <a:latin typeface="Carlito"/>
              <a:cs typeface="Carlito"/>
            </a:endParaRPr>
          </a:p>
          <a:p>
            <a:pPr marL="1213485" marR="5080" lvl="2" indent="-287020">
              <a:lnSpc>
                <a:spcPct val="100000"/>
              </a:lnSpc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900" spc="-25" dirty="0">
                <a:solidFill>
                  <a:srgbClr val="FFFFFF"/>
                </a:solidFill>
                <a:latin typeface="Carlito"/>
                <a:cs typeface="Carlito"/>
              </a:rPr>
              <a:t>Even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if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you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drive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the time </a:t>
            </a:r>
            <a:r>
              <a:rPr sz="1900" spc="-2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0, the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CPU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will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only  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be 5% </a:t>
            </a:r>
            <a:r>
              <a:rPr sz="1900" spc="-20" dirty="0">
                <a:solidFill>
                  <a:srgbClr val="FFFFFF"/>
                </a:solidFill>
                <a:latin typeface="Carlito"/>
                <a:cs typeface="Carlito"/>
              </a:rPr>
              <a:t>faster</a:t>
            </a:r>
            <a:endParaRPr sz="1900">
              <a:latin typeface="Carlito"/>
              <a:cs typeface="Carlito"/>
            </a:endParaRPr>
          </a:p>
          <a:p>
            <a:pPr marL="299085" indent="-287020">
              <a:lnSpc>
                <a:spcPts val="308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Key</a:t>
            </a:r>
            <a:r>
              <a:rPr sz="2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questions</a:t>
            </a:r>
            <a:endParaRPr sz="2600">
              <a:latin typeface="Carlito"/>
              <a:cs typeface="Carlito"/>
            </a:endParaRPr>
          </a:p>
          <a:p>
            <a:pPr marL="756285" lvl="1" indent="-287655">
              <a:lnSpc>
                <a:spcPct val="100000"/>
              </a:lnSpc>
              <a:spcBef>
                <a:spcPts val="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What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frequent case</a:t>
            </a:r>
            <a:r>
              <a:rPr sz="22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is?</a:t>
            </a:r>
            <a:endParaRPr sz="2200">
              <a:latin typeface="Carlito"/>
              <a:cs typeface="Carlito"/>
            </a:endParaRPr>
          </a:p>
          <a:p>
            <a:pPr marL="756285" marR="16446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How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much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performance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can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improved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Carlito"/>
                <a:cs typeface="Carlito"/>
              </a:rPr>
              <a:t>making  </a:t>
            </a: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that case</a:t>
            </a:r>
            <a:r>
              <a:rPr sz="22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rlito"/>
                <a:cs typeface="Carlito"/>
              </a:rPr>
              <a:t>faster?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3145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25" dirty="0"/>
              <a:t>MOORE’S LAW</a:t>
            </a:r>
            <a:r>
              <a:rPr spc="-430" dirty="0"/>
              <a:t> </a:t>
            </a:r>
            <a:r>
              <a:rPr spc="-130" dirty="0"/>
              <a:t>(1965)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655395"/>
            <a:ext cx="3452495" cy="244983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Transistors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per inch</a:t>
            </a:r>
            <a:r>
              <a:rPr sz="18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square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10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Twice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many after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~1.5-2</a:t>
            </a:r>
            <a:r>
              <a:rPr sz="16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years</a:t>
            </a:r>
            <a:endParaRPr sz="16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Related</a:t>
            </a: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trends</a:t>
            </a:r>
            <a:endParaRPr sz="1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101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Processor</a:t>
            </a:r>
            <a:r>
              <a:rPr sz="16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performance</a:t>
            </a:r>
            <a:endParaRPr sz="1600">
              <a:latin typeface="Carlito"/>
              <a:cs typeface="Carlito"/>
            </a:endParaRPr>
          </a:p>
          <a:p>
            <a:pPr marL="756285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Twice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fast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after ~18</a:t>
            </a:r>
            <a:r>
              <a:rPr sz="16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months</a:t>
            </a:r>
            <a:endParaRPr sz="1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Memory</a:t>
            </a:r>
            <a:r>
              <a:rPr sz="16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capacity</a:t>
            </a:r>
            <a:endParaRPr sz="1600">
              <a:latin typeface="Carlito"/>
              <a:cs typeface="Carlito"/>
            </a:endParaRPr>
          </a:p>
          <a:p>
            <a:pPr marL="756285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Carlito"/>
                <a:cs typeface="Carlito"/>
              </a:rPr>
              <a:t>Twice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as much in &lt;2</a:t>
            </a:r>
            <a:r>
              <a:rPr sz="16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years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5353" y="1425711"/>
            <a:ext cx="7574280" cy="3827779"/>
            <a:chOff x="1175353" y="1425711"/>
            <a:chExt cx="7574280" cy="3827779"/>
          </a:xfrm>
        </p:grpSpPr>
        <p:sp>
          <p:nvSpPr>
            <p:cNvPr id="3" name="object 3"/>
            <p:cNvSpPr/>
            <p:nvPr/>
          </p:nvSpPr>
          <p:spPr>
            <a:xfrm>
              <a:off x="1239131" y="2363283"/>
              <a:ext cx="7499350" cy="1884045"/>
            </a:xfrm>
            <a:custGeom>
              <a:avLst/>
              <a:gdLst/>
              <a:ahLst/>
              <a:cxnLst/>
              <a:rect l="l" t="t" r="r" b="b"/>
              <a:pathLst>
                <a:path w="7499350" h="1884045">
                  <a:moveTo>
                    <a:pt x="0" y="1883962"/>
                  </a:moveTo>
                  <a:lnTo>
                    <a:pt x="7499236" y="1883962"/>
                  </a:lnTo>
                </a:path>
                <a:path w="7499350" h="1884045">
                  <a:moveTo>
                    <a:pt x="0" y="946851"/>
                  </a:moveTo>
                  <a:lnTo>
                    <a:pt x="7499236" y="946851"/>
                  </a:lnTo>
                </a:path>
                <a:path w="7499350" h="1884045">
                  <a:moveTo>
                    <a:pt x="0" y="0"/>
                  </a:moveTo>
                  <a:lnTo>
                    <a:pt x="7499236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4466" y="1431108"/>
              <a:ext cx="7499350" cy="3758565"/>
            </a:xfrm>
            <a:custGeom>
              <a:avLst/>
              <a:gdLst/>
              <a:ahLst/>
              <a:cxnLst/>
              <a:rect l="l" t="t" r="r" b="b"/>
              <a:pathLst>
                <a:path w="7499350" h="3758565">
                  <a:moveTo>
                    <a:pt x="0" y="0"/>
                  </a:moveTo>
                  <a:lnTo>
                    <a:pt x="7488495" y="0"/>
                  </a:lnTo>
                </a:path>
                <a:path w="7499350" h="3758565">
                  <a:moveTo>
                    <a:pt x="7499165" y="0"/>
                  </a:moveTo>
                  <a:lnTo>
                    <a:pt x="7499165" y="3748377"/>
                  </a:lnTo>
                </a:path>
                <a:path w="7499350" h="3758565">
                  <a:moveTo>
                    <a:pt x="0" y="3758118"/>
                  </a:moveTo>
                  <a:lnTo>
                    <a:pt x="0" y="9741"/>
                  </a:lnTo>
                </a:path>
              </a:pathLst>
            </a:custGeom>
            <a:ln w="1020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0447" y="1431108"/>
              <a:ext cx="7563484" cy="3816985"/>
            </a:xfrm>
            <a:custGeom>
              <a:avLst/>
              <a:gdLst/>
              <a:ahLst/>
              <a:cxnLst/>
              <a:rect l="l" t="t" r="r" b="b"/>
              <a:pathLst>
                <a:path w="7563484" h="3816985">
                  <a:moveTo>
                    <a:pt x="64019" y="0"/>
                  </a:moveTo>
                  <a:lnTo>
                    <a:pt x="64019" y="3748377"/>
                  </a:lnTo>
                </a:path>
                <a:path w="7563484" h="3816985">
                  <a:moveTo>
                    <a:pt x="0" y="3758118"/>
                  </a:moveTo>
                  <a:lnTo>
                    <a:pt x="53349" y="3758118"/>
                  </a:lnTo>
                </a:path>
                <a:path w="7563484" h="3816985">
                  <a:moveTo>
                    <a:pt x="0" y="2821072"/>
                  </a:moveTo>
                  <a:lnTo>
                    <a:pt x="53349" y="2821072"/>
                  </a:lnTo>
                </a:path>
                <a:path w="7563484" h="3816985">
                  <a:moveTo>
                    <a:pt x="0" y="1883962"/>
                  </a:moveTo>
                  <a:lnTo>
                    <a:pt x="53349" y="1883962"/>
                  </a:lnTo>
                </a:path>
                <a:path w="7563484" h="3816985">
                  <a:moveTo>
                    <a:pt x="0" y="937110"/>
                  </a:moveTo>
                  <a:lnTo>
                    <a:pt x="53349" y="937110"/>
                  </a:lnTo>
                </a:path>
                <a:path w="7563484" h="3816985">
                  <a:moveTo>
                    <a:pt x="64019" y="3758118"/>
                  </a:moveTo>
                  <a:lnTo>
                    <a:pt x="7552514" y="3758118"/>
                  </a:lnTo>
                </a:path>
                <a:path w="7563484" h="3816985">
                  <a:moveTo>
                    <a:pt x="64019" y="3816890"/>
                  </a:moveTo>
                  <a:lnTo>
                    <a:pt x="64019" y="3767859"/>
                  </a:lnTo>
                </a:path>
                <a:path w="7563484" h="3816985">
                  <a:moveTo>
                    <a:pt x="598154" y="3816890"/>
                  </a:moveTo>
                  <a:lnTo>
                    <a:pt x="598154" y="3767859"/>
                  </a:lnTo>
                </a:path>
                <a:path w="7563484" h="3816985">
                  <a:moveTo>
                    <a:pt x="1132503" y="3816890"/>
                  </a:moveTo>
                  <a:lnTo>
                    <a:pt x="1132503" y="3767859"/>
                  </a:lnTo>
                </a:path>
                <a:path w="7563484" h="3816985">
                  <a:moveTo>
                    <a:pt x="1666283" y="3816890"/>
                  </a:moveTo>
                  <a:lnTo>
                    <a:pt x="1666283" y="3767859"/>
                  </a:lnTo>
                </a:path>
                <a:path w="7563484" h="3816985">
                  <a:moveTo>
                    <a:pt x="2211160" y="3816890"/>
                  </a:moveTo>
                  <a:lnTo>
                    <a:pt x="2211160" y="3767859"/>
                  </a:lnTo>
                </a:path>
                <a:path w="7563484" h="3816985">
                  <a:moveTo>
                    <a:pt x="2745366" y="3816890"/>
                  </a:moveTo>
                  <a:lnTo>
                    <a:pt x="2745366" y="3767859"/>
                  </a:lnTo>
                </a:path>
                <a:path w="7563484" h="3816985">
                  <a:moveTo>
                    <a:pt x="3279573" y="3816890"/>
                  </a:moveTo>
                  <a:lnTo>
                    <a:pt x="3279573" y="3767859"/>
                  </a:lnTo>
                </a:path>
                <a:path w="7563484" h="3816985">
                  <a:moveTo>
                    <a:pt x="3813353" y="3816890"/>
                  </a:moveTo>
                  <a:lnTo>
                    <a:pt x="3813353" y="3767859"/>
                  </a:lnTo>
                </a:path>
                <a:path w="7563484" h="3816985">
                  <a:moveTo>
                    <a:pt x="4347701" y="3816890"/>
                  </a:moveTo>
                  <a:lnTo>
                    <a:pt x="4347701" y="3767859"/>
                  </a:lnTo>
                </a:path>
                <a:path w="7563484" h="3816985">
                  <a:moveTo>
                    <a:pt x="4881908" y="3816890"/>
                  </a:moveTo>
                  <a:lnTo>
                    <a:pt x="4881908" y="3767859"/>
                  </a:lnTo>
                </a:path>
                <a:path w="7563484" h="3816985">
                  <a:moveTo>
                    <a:pt x="5416115" y="3816890"/>
                  </a:moveTo>
                  <a:lnTo>
                    <a:pt x="5416115" y="3767859"/>
                  </a:lnTo>
                </a:path>
                <a:path w="7563484" h="3816985">
                  <a:moveTo>
                    <a:pt x="5960564" y="3816890"/>
                  </a:moveTo>
                  <a:lnTo>
                    <a:pt x="5960564" y="3767859"/>
                  </a:lnTo>
                </a:path>
                <a:path w="7563484" h="3816985">
                  <a:moveTo>
                    <a:pt x="6494771" y="3816890"/>
                  </a:moveTo>
                  <a:lnTo>
                    <a:pt x="6494771" y="3767859"/>
                  </a:lnTo>
                </a:path>
                <a:path w="7563484" h="3816985">
                  <a:moveTo>
                    <a:pt x="7028977" y="3816890"/>
                  </a:moveTo>
                  <a:lnTo>
                    <a:pt x="7028977" y="3767859"/>
                  </a:lnTo>
                </a:path>
                <a:path w="7563484" h="3816985">
                  <a:moveTo>
                    <a:pt x="7563184" y="3816890"/>
                  </a:moveTo>
                  <a:lnTo>
                    <a:pt x="7563184" y="3767859"/>
                  </a:lnTo>
                </a:path>
              </a:pathLst>
            </a:custGeom>
            <a:ln w="102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9131" y="1601905"/>
              <a:ext cx="7232650" cy="3582670"/>
            </a:xfrm>
            <a:custGeom>
              <a:avLst/>
              <a:gdLst/>
              <a:ahLst/>
              <a:cxnLst/>
              <a:rect l="l" t="t" r="r" b="b"/>
              <a:pathLst>
                <a:path w="7232650" h="3582670">
                  <a:moveTo>
                    <a:pt x="0" y="3582450"/>
                  </a:moveTo>
                  <a:lnTo>
                    <a:pt x="203012" y="3562968"/>
                  </a:lnTo>
                  <a:lnTo>
                    <a:pt x="427080" y="3553227"/>
                  </a:lnTo>
                  <a:lnTo>
                    <a:pt x="651575" y="3533744"/>
                  </a:lnTo>
                  <a:lnTo>
                    <a:pt x="865400" y="3524003"/>
                  </a:lnTo>
                  <a:lnTo>
                    <a:pt x="1079083" y="3504520"/>
                  </a:lnTo>
                  <a:lnTo>
                    <a:pt x="1271141" y="3485038"/>
                  </a:lnTo>
                  <a:lnTo>
                    <a:pt x="1452956" y="3455814"/>
                  </a:lnTo>
                  <a:lnTo>
                    <a:pt x="1527645" y="3436007"/>
                  </a:lnTo>
                  <a:lnTo>
                    <a:pt x="1602335" y="3416524"/>
                  </a:lnTo>
                </a:path>
                <a:path w="7232650" h="3582670">
                  <a:moveTo>
                    <a:pt x="1602335" y="3416524"/>
                  </a:moveTo>
                  <a:lnTo>
                    <a:pt x="1719988" y="3367818"/>
                  </a:lnTo>
                  <a:lnTo>
                    <a:pt x="1816017" y="3309370"/>
                  </a:lnTo>
                  <a:lnTo>
                    <a:pt x="1901377" y="3250598"/>
                  </a:lnTo>
                  <a:lnTo>
                    <a:pt x="1954726" y="3182409"/>
                  </a:lnTo>
                  <a:lnTo>
                    <a:pt x="2008502" y="3104154"/>
                  </a:lnTo>
                  <a:lnTo>
                    <a:pt x="2051182" y="3045706"/>
                  </a:lnTo>
                  <a:lnTo>
                    <a:pt x="2104532" y="2977193"/>
                  </a:lnTo>
                  <a:lnTo>
                    <a:pt x="2147211" y="2928486"/>
                  </a:lnTo>
                </a:path>
                <a:path w="7232650" h="3582670">
                  <a:moveTo>
                    <a:pt x="2147211" y="2928486"/>
                  </a:moveTo>
                  <a:lnTo>
                    <a:pt x="2189891" y="2889521"/>
                  </a:lnTo>
                  <a:lnTo>
                    <a:pt x="2232570" y="2850556"/>
                  </a:lnTo>
                  <a:lnTo>
                    <a:pt x="2296874" y="2782107"/>
                  </a:lnTo>
                  <a:lnTo>
                    <a:pt x="2350224" y="2733401"/>
                  </a:lnTo>
                  <a:lnTo>
                    <a:pt x="2414243" y="2684695"/>
                  </a:lnTo>
                </a:path>
                <a:path w="7232650" h="3582670">
                  <a:moveTo>
                    <a:pt x="2414243" y="2684695"/>
                  </a:moveTo>
                  <a:lnTo>
                    <a:pt x="2478263" y="2645340"/>
                  </a:lnTo>
                  <a:lnTo>
                    <a:pt x="2542282" y="2606375"/>
                  </a:lnTo>
                  <a:lnTo>
                    <a:pt x="2681418" y="2538186"/>
                  </a:lnTo>
                </a:path>
                <a:path w="7232650" h="3582670">
                  <a:moveTo>
                    <a:pt x="2681418" y="2538186"/>
                  </a:moveTo>
                  <a:lnTo>
                    <a:pt x="2809457" y="2469737"/>
                  </a:lnTo>
                  <a:lnTo>
                    <a:pt x="2948450" y="2401548"/>
                  </a:lnTo>
                </a:path>
                <a:path w="7232650" h="3582670">
                  <a:moveTo>
                    <a:pt x="2948450" y="2401548"/>
                  </a:moveTo>
                  <a:lnTo>
                    <a:pt x="3012469" y="2371935"/>
                  </a:lnTo>
                  <a:lnTo>
                    <a:pt x="3076489" y="2352452"/>
                  </a:lnTo>
                  <a:lnTo>
                    <a:pt x="3151178" y="2323228"/>
                  </a:lnTo>
                  <a:lnTo>
                    <a:pt x="3215624" y="2284263"/>
                  </a:lnTo>
                </a:path>
                <a:path w="7232650" h="3582670">
                  <a:moveTo>
                    <a:pt x="3215624" y="2284263"/>
                  </a:moveTo>
                  <a:lnTo>
                    <a:pt x="3247634" y="2255039"/>
                  </a:lnTo>
                  <a:lnTo>
                    <a:pt x="3279644" y="2215815"/>
                  </a:lnTo>
                  <a:lnTo>
                    <a:pt x="3343663" y="2137884"/>
                  </a:lnTo>
                  <a:lnTo>
                    <a:pt x="3418353" y="2049823"/>
                  </a:lnTo>
                  <a:lnTo>
                    <a:pt x="3482372" y="1981634"/>
                  </a:lnTo>
                </a:path>
                <a:path w="7232650" h="3582670">
                  <a:moveTo>
                    <a:pt x="3482372" y="1981634"/>
                  </a:moveTo>
                  <a:lnTo>
                    <a:pt x="3546676" y="1923187"/>
                  </a:lnTo>
                  <a:lnTo>
                    <a:pt x="3610695" y="1883962"/>
                  </a:lnTo>
                  <a:lnTo>
                    <a:pt x="3749404" y="1796290"/>
                  </a:lnTo>
                </a:path>
                <a:path w="7232650" h="3582670">
                  <a:moveTo>
                    <a:pt x="3749404" y="1796290"/>
                  </a:moveTo>
                  <a:lnTo>
                    <a:pt x="3877870" y="1717971"/>
                  </a:lnTo>
                  <a:lnTo>
                    <a:pt x="4016579" y="1640040"/>
                  </a:lnTo>
                </a:path>
                <a:path w="7232650" h="3582670">
                  <a:moveTo>
                    <a:pt x="4016579" y="1640040"/>
                  </a:moveTo>
                  <a:lnTo>
                    <a:pt x="4144902" y="1552109"/>
                  </a:lnTo>
                  <a:lnTo>
                    <a:pt x="4283611" y="1454307"/>
                  </a:lnTo>
                </a:path>
                <a:path w="7232650" h="3582670">
                  <a:moveTo>
                    <a:pt x="4283611" y="1454307"/>
                  </a:moveTo>
                  <a:lnTo>
                    <a:pt x="4412076" y="1366635"/>
                  </a:lnTo>
                  <a:lnTo>
                    <a:pt x="4550785" y="1278704"/>
                  </a:lnTo>
                </a:path>
                <a:path w="7232650" h="3582670">
                  <a:moveTo>
                    <a:pt x="4550785" y="1278704"/>
                  </a:moveTo>
                  <a:lnTo>
                    <a:pt x="4614805" y="1229998"/>
                  </a:lnTo>
                  <a:lnTo>
                    <a:pt x="4678824" y="1171550"/>
                  </a:lnTo>
                  <a:lnTo>
                    <a:pt x="4753798" y="1112713"/>
                  </a:lnTo>
                  <a:lnTo>
                    <a:pt x="4817817" y="1064006"/>
                  </a:lnTo>
                </a:path>
                <a:path w="7232650" h="3582670">
                  <a:moveTo>
                    <a:pt x="4817817" y="1064006"/>
                  </a:moveTo>
                  <a:lnTo>
                    <a:pt x="4881837" y="1025041"/>
                  </a:lnTo>
                  <a:lnTo>
                    <a:pt x="4945856" y="995558"/>
                  </a:lnTo>
                  <a:lnTo>
                    <a:pt x="5020830" y="966334"/>
                  </a:lnTo>
                  <a:lnTo>
                    <a:pt x="5084850" y="937110"/>
                  </a:lnTo>
                </a:path>
                <a:path w="7232650" h="3582670">
                  <a:moveTo>
                    <a:pt x="5084850" y="937110"/>
                  </a:moveTo>
                  <a:lnTo>
                    <a:pt x="5148869" y="898145"/>
                  </a:lnTo>
                  <a:lnTo>
                    <a:pt x="5212888" y="849439"/>
                  </a:lnTo>
                  <a:lnTo>
                    <a:pt x="5287578" y="810084"/>
                  </a:lnTo>
                  <a:lnTo>
                    <a:pt x="5352024" y="771119"/>
                  </a:lnTo>
                </a:path>
                <a:path w="7232650" h="3582670">
                  <a:moveTo>
                    <a:pt x="5352024" y="771119"/>
                  </a:moveTo>
                  <a:lnTo>
                    <a:pt x="5416043" y="741895"/>
                  </a:lnTo>
                  <a:lnTo>
                    <a:pt x="5490733" y="712671"/>
                  </a:lnTo>
                  <a:lnTo>
                    <a:pt x="5629868" y="663705"/>
                  </a:lnTo>
                </a:path>
                <a:path w="7232650" h="3582670">
                  <a:moveTo>
                    <a:pt x="5629868" y="663705"/>
                  </a:moveTo>
                  <a:lnTo>
                    <a:pt x="5768577" y="595516"/>
                  </a:lnTo>
                  <a:lnTo>
                    <a:pt x="5896616" y="526937"/>
                  </a:lnTo>
                </a:path>
                <a:path w="7232650" h="3582670">
                  <a:moveTo>
                    <a:pt x="5896616" y="526937"/>
                  </a:moveTo>
                  <a:lnTo>
                    <a:pt x="6024939" y="458749"/>
                  </a:lnTo>
                  <a:lnTo>
                    <a:pt x="6163648" y="380559"/>
                  </a:lnTo>
                </a:path>
                <a:path w="7232650" h="3582670">
                  <a:moveTo>
                    <a:pt x="6163648" y="380559"/>
                  </a:moveTo>
                  <a:lnTo>
                    <a:pt x="6227668" y="331852"/>
                  </a:lnTo>
                  <a:lnTo>
                    <a:pt x="6292114" y="273405"/>
                  </a:lnTo>
                  <a:lnTo>
                    <a:pt x="6366803" y="224309"/>
                  </a:lnTo>
                  <a:lnTo>
                    <a:pt x="6430823" y="175602"/>
                  </a:lnTo>
                </a:path>
                <a:path w="7232650" h="3582670">
                  <a:moveTo>
                    <a:pt x="6430823" y="175602"/>
                  </a:moveTo>
                  <a:lnTo>
                    <a:pt x="6494842" y="146378"/>
                  </a:lnTo>
                  <a:lnTo>
                    <a:pt x="6559146" y="117155"/>
                  </a:lnTo>
                  <a:lnTo>
                    <a:pt x="6697855" y="78189"/>
                  </a:lnTo>
                </a:path>
                <a:path w="7232650" h="3582670">
                  <a:moveTo>
                    <a:pt x="6697855" y="78189"/>
                  </a:moveTo>
                  <a:lnTo>
                    <a:pt x="6761874" y="68188"/>
                  </a:lnTo>
                  <a:lnTo>
                    <a:pt x="6825894" y="58447"/>
                  </a:lnTo>
                  <a:lnTo>
                    <a:pt x="6964887" y="48706"/>
                  </a:lnTo>
                </a:path>
                <a:path w="7232650" h="3582670">
                  <a:moveTo>
                    <a:pt x="6964887" y="48706"/>
                  </a:moveTo>
                  <a:lnTo>
                    <a:pt x="7092926" y="29223"/>
                  </a:lnTo>
                  <a:lnTo>
                    <a:pt x="7232061" y="0"/>
                  </a:lnTo>
                </a:path>
              </a:pathLst>
            </a:custGeom>
            <a:ln w="30616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5353" y="5125686"/>
              <a:ext cx="138226" cy="122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7608" y="4959750"/>
              <a:ext cx="138670" cy="127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2484" y="4471712"/>
              <a:ext cx="138244" cy="127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9658" y="4227595"/>
              <a:ext cx="138245" cy="1273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6690" y="4081086"/>
              <a:ext cx="138245" cy="1274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23865" y="3944449"/>
              <a:ext cx="138245" cy="12736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0614" y="3827555"/>
              <a:ext cx="138527" cy="1270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57646" y="3524926"/>
              <a:ext cx="138527" cy="1270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24678" y="3339192"/>
              <a:ext cx="138670" cy="1273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91851" y="3182941"/>
              <a:ext cx="138245" cy="1274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59026" y="2997597"/>
              <a:ext cx="138245" cy="1273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26058" y="2821864"/>
              <a:ext cx="138245" cy="1274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3233" y="2607297"/>
              <a:ext cx="138244" cy="127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60265" y="2480271"/>
              <a:ext cx="138244" cy="1271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27014" y="2314410"/>
              <a:ext cx="138669" cy="12709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04857" y="2206866"/>
              <a:ext cx="138529" cy="12749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71890" y="2070229"/>
              <a:ext cx="138670" cy="12736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39063" y="1923719"/>
              <a:ext cx="138245" cy="12749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06096" y="1718893"/>
              <a:ext cx="138245" cy="1273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73270" y="1621090"/>
              <a:ext cx="138245" cy="1274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40302" y="1591866"/>
              <a:ext cx="138245" cy="12749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407477" y="1543160"/>
              <a:ext cx="138244" cy="127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255136" y="5189227"/>
            <a:ext cx="7488555" cy="0"/>
          </a:xfrm>
          <a:custGeom>
            <a:avLst/>
            <a:gdLst/>
            <a:ahLst/>
            <a:cxnLst/>
            <a:rect l="l" t="t" r="r" b="b"/>
            <a:pathLst>
              <a:path w="7488555">
                <a:moveTo>
                  <a:pt x="7488495" y="0"/>
                </a:moveTo>
                <a:lnTo>
                  <a:pt x="0" y="0"/>
                </a:lnTo>
              </a:path>
            </a:pathLst>
          </a:custGeom>
          <a:ln w="9741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45574" y="3190346"/>
            <a:ext cx="34607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85" dirty="0">
                <a:latin typeface="Arial"/>
                <a:cs typeface="Arial"/>
              </a:rPr>
              <a:t>100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8875" y="2243104"/>
            <a:ext cx="45275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spc="85" dirty="0">
                <a:latin typeface="Arial"/>
                <a:cs typeface="Arial"/>
              </a:rPr>
              <a:t>1000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436519" y="727838"/>
            <a:ext cx="8270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231505" algn="l"/>
              </a:tabLst>
            </a:pPr>
            <a:r>
              <a:rPr sz="2025" spc="-1087" baseline="-12345" dirty="0">
                <a:solidFill>
                  <a:srgbClr val="000000"/>
                </a:solidFill>
              </a:rPr>
              <a:t>1</a:t>
            </a:r>
            <a:r>
              <a:rPr sz="2800" spc="-1370" dirty="0"/>
              <a:t>G</a:t>
            </a:r>
            <a:r>
              <a:rPr sz="2025" spc="127" baseline="-12345" dirty="0">
                <a:solidFill>
                  <a:srgbClr val="000000"/>
                </a:solidFill>
              </a:rPr>
              <a:t>0</a:t>
            </a:r>
            <a:r>
              <a:rPr sz="2025" spc="-975" baseline="-12345" dirty="0">
                <a:solidFill>
                  <a:srgbClr val="000000"/>
                </a:solidFill>
              </a:rPr>
              <a:t>0</a:t>
            </a:r>
            <a:r>
              <a:rPr sz="2800" spc="-1290" dirty="0"/>
              <a:t>R</a:t>
            </a:r>
            <a:r>
              <a:rPr sz="2025" spc="-44" baseline="-12345" dirty="0">
                <a:solidFill>
                  <a:srgbClr val="000000"/>
                </a:solidFill>
              </a:rPr>
              <a:t>0</a:t>
            </a:r>
            <a:r>
              <a:rPr sz="2800" spc="-2065" dirty="0"/>
              <a:t>O</a:t>
            </a:r>
            <a:r>
              <a:rPr sz="2025" spc="135" baseline="-12345" dirty="0">
                <a:solidFill>
                  <a:srgbClr val="000000"/>
                </a:solidFill>
              </a:rPr>
              <a:t>0</a:t>
            </a:r>
            <a:r>
              <a:rPr sz="2025" baseline="-12345" dirty="0">
                <a:solidFill>
                  <a:srgbClr val="000000"/>
                </a:solidFill>
              </a:rPr>
              <a:t> </a:t>
            </a:r>
            <a:r>
              <a:rPr sz="2025" spc="135" baseline="-12345" dirty="0">
                <a:solidFill>
                  <a:srgbClr val="000000"/>
                </a:solidFill>
              </a:rPr>
              <a:t> </a:t>
            </a:r>
            <a:r>
              <a:rPr sz="2800" strike="sngStrike" spc="-180" dirty="0"/>
              <a:t>W</a:t>
            </a:r>
            <a:r>
              <a:rPr sz="2800" u="dash" strike="noStrike" spc="-360" dirty="0">
                <a:uFill>
                  <a:solidFill>
                    <a:srgbClr val="000000"/>
                  </a:solidFill>
                </a:uFill>
              </a:rPr>
              <a:t>T</a:t>
            </a:r>
            <a:r>
              <a:rPr sz="2800" u="dash" strike="noStrike" spc="-295" dirty="0">
                <a:uFill>
                  <a:solidFill>
                    <a:srgbClr val="000000"/>
                  </a:solidFill>
                </a:uFill>
              </a:rPr>
              <a:t>H</a:t>
            </a:r>
            <a:r>
              <a:rPr sz="2800" u="dash" strike="noStrike" spc="-1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dash" strike="noStrike" spc="-105" dirty="0">
                <a:uFill>
                  <a:solidFill>
                    <a:srgbClr val="000000"/>
                  </a:solidFill>
                </a:uFill>
              </a:rPr>
              <a:t>I</a:t>
            </a:r>
            <a:r>
              <a:rPr sz="2800" u="dash" strike="noStrike" spc="-240" dirty="0">
                <a:uFill>
                  <a:solidFill>
                    <a:srgbClr val="000000"/>
                  </a:solidFill>
                </a:uFill>
              </a:rPr>
              <a:t>N</a:t>
            </a:r>
            <a:r>
              <a:rPr sz="2800" u="dash" strike="noStrike" spc="-1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dash" strike="noStrike" spc="-475" dirty="0">
                <a:uFill>
                  <a:solidFill>
                    <a:srgbClr val="000000"/>
                  </a:solidFill>
                </a:uFill>
              </a:rPr>
              <a:t>P</a:t>
            </a:r>
            <a:r>
              <a:rPr sz="2800" u="dash" strike="noStrike" spc="-545" dirty="0">
                <a:uFill>
                  <a:solidFill>
                    <a:srgbClr val="000000"/>
                  </a:solidFill>
                </a:uFill>
              </a:rPr>
              <a:t>R</a:t>
            </a:r>
            <a:r>
              <a:rPr sz="2800" u="dash" strike="noStrike" spc="-484" dirty="0">
                <a:uFill>
                  <a:solidFill>
                    <a:srgbClr val="000000"/>
                  </a:solidFill>
                </a:uFill>
              </a:rPr>
              <a:t>OC</a:t>
            </a:r>
            <a:r>
              <a:rPr sz="2800" u="dash" strike="noStrike" spc="-450" dirty="0">
                <a:uFill>
                  <a:solidFill>
                    <a:srgbClr val="000000"/>
                  </a:solidFill>
                </a:uFill>
              </a:rPr>
              <a:t>E</a:t>
            </a:r>
            <a:r>
              <a:rPr sz="2800" u="dash" strike="noStrike" spc="-605" dirty="0">
                <a:uFill>
                  <a:solidFill>
                    <a:srgbClr val="000000"/>
                  </a:solidFill>
                </a:uFill>
              </a:rPr>
              <a:t>S</a:t>
            </a:r>
            <a:r>
              <a:rPr sz="2800" u="dash" strike="noStrike" spc="-620" dirty="0">
                <a:uFill>
                  <a:solidFill>
                    <a:srgbClr val="000000"/>
                  </a:solidFill>
                </a:uFill>
              </a:rPr>
              <a:t>S</a:t>
            </a:r>
            <a:r>
              <a:rPr sz="2800" u="dash" strike="noStrike" spc="-355" dirty="0">
                <a:uFill>
                  <a:solidFill>
                    <a:srgbClr val="000000"/>
                  </a:solidFill>
                </a:uFill>
              </a:rPr>
              <a:t>O</a:t>
            </a:r>
            <a:r>
              <a:rPr sz="2800" u="dash" strike="noStrike" spc="-535" dirty="0">
                <a:uFill>
                  <a:solidFill>
                    <a:srgbClr val="000000"/>
                  </a:solidFill>
                </a:uFill>
              </a:rPr>
              <a:t>R</a:t>
            </a:r>
            <a:r>
              <a:rPr sz="2800" u="dash" strike="noStrike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dash" strike="noStrike" spc="-495" dirty="0">
                <a:uFill>
                  <a:solidFill>
                    <a:srgbClr val="000000"/>
                  </a:solidFill>
                </a:uFill>
              </a:rPr>
              <a:t>PER</a:t>
            </a:r>
            <a:r>
              <a:rPr sz="2800" u="dash" strike="noStrike" spc="-470" dirty="0">
                <a:uFill>
                  <a:solidFill>
                    <a:srgbClr val="000000"/>
                  </a:solidFill>
                </a:uFill>
              </a:rPr>
              <a:t>F</a:t>
            </a:r>
            <a:r>
              <a:rPr sz="2800" u="dash" strike="noStrike" spc="-325" dirty="0">
                <a:uFill>
                  <a:solidFill>
                    <a:srgbClr val="000000"/>
                  </a:solidFill>
                </a:uFill>
              </a:rPr>
              <a:t>ORMANC</a:t>
            </a:r>
            <a:r>
              <a:rPr sz="2800" u="dash" strike="noStrike" spc="-505" dirty="0">
                <a:uFill>
                  <a:solidFill>
                    <a:srgbClr val="000000"/>
                  </a:solidFill>
                </a:uFill>
              </a:rPr>
              <a:t>E</a:t>
            </a:r>
            <a:r>
              <a:rPr sz="2800" u="dash" strike="noStrike" dirty="0">
                <a:uFill>
                  <a:solidFill>
                    <a:srgbClr val="000000"/>
                  </a:solidFill>
                </a:uFill>
              </a:rPr>
              <a:t>	</a:t>
            </a:r>
            <a:endParaRPr sz="2800" dirty="0"/>
          </a:p>
        </p:txBody>
      </p:sp>
      <p:sp>
        <p:nvSpPr>
          <p:cNvPr id="33" name="object 33"/>
          <p:cNvSpPr txBox="1"/>
          <p:nvPr/>
        </p:nvSpPr>
        <p:spPr>
          <a:xfrm>
            <a:off x="209265" y="2004232"/>
            <a:ext cx="252729" cy="25876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spc="-65" dirty="0">
                <a:latin typeface="Arial"/>
                <a:cs typeface="Arial"/>
              </a:rPr>
              <a:t>Performance </a:t>
            </a:r>
            <a:r>
              <a:rPr sz="1600" spc="-50" dirty="0">
                <a:latin typeface="Arial"/>
                <a:cs typeface="Arial"/>
              </a:rPr>
              <a:t>(vs.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VAX-11/780)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126900" y="1488751"/>
            <a:ext cx="7594600" cy="3712210"/>
            <a:chOff x="1126900" y="1488751"/>
            <a:chExt cx="7594600" cy="3712210"/>
          </a:xfrm>
        </p:grpSpPr>
        <p:sp>
          <p:nvSpPr>
            <p:cNvPr id="35" name="object 35"/>
            <p:cNvSpPr/>
            <p:nvPr/>
          </p:nvSpPr>
          <p:spPr>
            <a:xfrm>
              <a:off x="1141679" y="4455059"/>
              <a:ext cx="2165985" cy="730885"/>
            </a:xfrm>
            <a:custGeom>
              <a:avLst/>
              <a:gdLst/>
              <a:ahLst/>
              <a:cxnLst/>
              <a:rect l="l" t="t" r="r" b="b"/>
              <a:pathLst>
                <a:path w="2165985" h="730885">
                  <a:moveTo>
                    <a:pt x="0" y="730595"/>
                  </a:moveTo>
                  <a:lnTo>
                    <a:pt x="2165990" y="0"/>
                  </a:lnTo>
                </a:path>
              </a:pathLst>
            </a:custGeom>
            <a:ln w="29508">
              <a:solidFill>
                <a:srgbClr val="33CCC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07670" y="1678796"/>
              <a:ext cx="4631055" cy="2776855"/>
            </a:xfrm>
            <a:custGeom>
              <a:avLst/>
              <a:gdLst/>
              <a:ahLst/>
              <a:cxnLst/>
              <a:rect l="l" t="t" r="r" b="b"/>
              <a:pathLst>
                <a:path w="4631055" h="2776854">
                  <a:moveTo>
                    <a:pt x="0" y="2776263"/>
                  </a:moveTo>
                  <a:lnTo>
                    <a:pt x="4630738" y="0"/>
                  </a:lnTo>
                </a:path>
              </a:pathLst>
            </a:custGeom>
            <a:ln w="39947">
              <a:solidFill>
                <a:srgbClr val="00FF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38409" y="1503453"/>
              <a:ext cx="768350" cy="185420"/>
            </a:xfrm>
            <a:custGeom>
              <a:avLst/>
              <a:gdLst/>
              <a:ahLst/>
              <a:cxnLst/>
              <a:rect l="l" t="t" r="r" b="b"/>
              <a:pathLst>
                <a:path w="768350" h="185419">
                  <a:moveTo>
                    <a:pt x="0" y="185084"/>
                  </a:moveTo>
                  <a:lnTo>
                    <a:pt x="768233" y="0"/>
                  </a:lnTo>
                </a:path>
              </a:pathLst>
            </a:custGeom>
            <a:ln w="29376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52629" y="4127456"/>
            <a:ext cx="2054860" cy="421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30"/>
              </a:spcBef>
            </a:pPr>
            <a:r>
              <a:rPr sz="1350" spc="85" dirty="0"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  <a:p>
            <a:pPr marL="1176655">
              <a:lnSpc>
                <a:spcPts val="1540"/>
              </a:lnSpc>
            </a:pPr>
            <a:r>
              <a:rPr sz="1350" b="1" spc="114" dirty="0">
                <a:solidFill>
                  <a:srgbClr val="33CCCC"/>
                </a:solidFill>
                <a:latin typeface="Arial"/>
                <a:cs typeface="Arial"/>
              </a:rPr>
              <a:t>25%/year</a:t>
            </a:r>
            <a:endParaRPr sz="1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66940" y="2741208"/>
            <a:ext cx="890269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90" dirty="0">
                <a:solidFill>
                  <a:srgbClr val="00FF00"/>
                </a:solidFill>
                <a:latin typeface="Arial"/>
                <a:cs typeface="Arial"/>
              </a:rPr>
              <a:t>52</a:t>
            </a:r>
            <a:r>
              <a:rPr sz="1350" b="1" spc="220" dirty="0">
                <a:solidFill>
                  <a:srgbClr val="00FF00"/>
                </a:solidFill>
                <a:latin typeface="Arial"/>
                <a:cs typeface="Arial"/>
              </a:rPr>
              <a:t>%</a:t>
            </a:r>
            <a:r>
              <a:rPr sz="1350" b="1" spc="45" dirty="0">
                <a:solidFill>
                  <a:srgbClr val="00FF00"/>
                </a:solidFill>
                <a:latin typeface="Arial"/>
                <a:cs typeface="Arial"/>
              </a:rPr>
              <a:t>/</a:t>
            </a:r>
            <a:r>
              <a:rPr sz="1350" b="1" spc="165" dirty="0">
                <a:solidFill>
                  <a:srgbClr val="00FF00"/>
                </a:solidFill>
                <a:latin typeface="Arial"/>
                <a:cs typeface="Arial"/>
              </a:rPr>
              <a:t>y</a:t>
            </a:r>
            <a:r>
              <a:rPr sz="1350" b="1" spc="170" dirty="0">
                <a:solidFill>
                  <a:srgbClr val="00FF00"/>
                </a:solidFill>
                <a:latin typeface="Arial"/>
                <a:cs typeface="Arial"/>
              </a:rPr>
              <a:t>e</a:t>
            </a:r>
            <a:r>
              <a:rPr sz="1350" b="1" spc="75" dirty="0">
                <a:solidFill>
                  <a:srgbClr val="00FF00"/>
                </a:solidFill>
                <a:latin typeface="Arial"/>
                <a:cs typeface="Arial"/>
              </a:rPr>
              <a:t>ar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10603" y="1950217"/>
            <a:ext cx="890269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90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sz="1350" b="1" spc="22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sz="1350" b="1" spc="4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350" b="1" spc="16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350" b="1" spc="17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350" b="1" spc="75" dirty="0">
                <a:solidFill>
                  <a:srgbClr val="FF0000"/>
                </a:solidFill>
                <a:latin typeface="Arial"/>
                <a:cs typeface="Arial"/>
              </a:rPr>
              <a:t>ar</a:t>
            </a:r>
            <a:endParaRPr sz="1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59328" y="5011639"/>
            <a:ext cx="8004809" cy="158369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350" spc="90" dirty="0">
                <a:latin typeface="Arial"/>
                <a:cs typeface="Arial"/>
              </a:rPr>
              <a:t>1</a:t>
            </a:r>
            <a:endParaRPr sz="1350" dirty="0">
              <a:latin typeface="Arial"/>
              <a:cs typeface="Arial"/>
            </a:endParaRPr>
          </a:p>
          <a:p>
            <a:pPr marL="66040">
              <a:lnSpc>
                <a:spcPct val="100000"/>
              </a:lnSpc>
              <a:spcBef>
                <a:spcPts val="455"/>
              </a:spcBef>
            </a:pPr>
            <a:r>
              <a:rPr sz="1350" spc="85" dirty="0">
                <a:latin typeface="Arial"/>
                <a:cs typeface="Arial"/>
              </a:rPr>
              <a:t>1978</a:t>
            </a:r>
            <a:r>
              <a:rPr sz="1350" spc="465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1980</a:t>
            </a:r>
            <a:r>
              <a:rPr sz="1350" spc="470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1982</a:t>
            </a:r>
            <a:r>
              <a:rPr sz="1350" spc="470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1984</a:t>
            </a:r>
            <a:r>
              <a:rPr sz="1350" spc="95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1986</a:t>
            </a:r>
            <a:r>
              <a:rPr sz="1350" spc="470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1988</a:t>
            </a:r>
            <a:r>
              <a:rPr sz="1350" spc="470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1990</a:t>
            </a:r>
            <a:r>
              <a:rPr sz="1350" spc="470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1992</a:t>
            </a:r>
            <a:r>
              <a:rPr sz="1350" spc="470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1994</a:t>
            </a:r>
            <a:r>
              <a:rPr sz="1350" spc="470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1996</a:t>
            </a:r>
            <a:r>
              <a:rPr sz="1350" spc="470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1998</a:t>
            </a:r>
            <a:r>
              <a:rPr sz="1350" spc="95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2000</a:t>
            </a:r>
            <a:r>
              <a:rPr sz="1350" spc="470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2002</a:t>
            </a:r>
            <a:r>
              <a:rPr sz="1350" spc="465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2004</a:t>
            </a:r>
            <a:r>
              <a:rPr sz="1350" spc="470" dirty="0">
                <a:latin typeface="Arial"/>
                <a:cs typeface="Arial"/>
              </a:rPr>
              <a:t> </a:t>
            </a:r>
            <a:r>
              <a:rPr sz="1350" spc="85" dirty="0">
                <a:latin typeface="Arial"/>
                <a:cs typeface="Arial"/>
              </a:rPr>
              <a:t>2006</a:t>
            </a:r>
            <a:endParaRPr sz="1350" dirty="0">
              <a:latin typeface="Arial"/>
              <a:cs typeface="Arial"/>
            </a:endParaRPr>
          </a:p>
          <a:p>
            <a:pPr marL="1337310" indent="-159385">
              <a:lnSpc>
                <a:spcPct val="100000"/>
              </a:lnSpc>
              <a:spcBef>
                <a:spcPts val="915"/>
              </a:spcBef>
              <a:buChar char="•"/>
              <a:tabLst>
                <a:tab pos="1337945" algn="l"/>
                <a:tab pos="2652395" algn="l"/>
              </a:tabLst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VAX	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: 25%/year 1978 to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1986</a:t>
            </a:r>
            <a:endParaRPr sz="2000" dirty="0">
              <a:latin typeface="Arial"/>
              <a:cs typeface="Arial"/>
            </a:endParaRPr>
          </a:p>
          <a:p>
            <a:pPr marL="1337310" indent="-159385">
              <a:lnSpc>
                <a:spcPct val="100000"/>
              </a:lnSpc>
              <a:spcBef>
                <a:spcPts val="5"/>
              </a:spcBef>
              <a:buChar char="•"/>
              <a:tabLst>
                <a:tab pos="133794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RISC + x86: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52%/year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1986 to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2002</a:t>
            </a:r>
            <a:endParaRPr sz="2000" dirty="0">
              <a:latin typeface="Arial"/>
              <a:cs typeface="Arial"/>
            </a:endParaRPr>
          </a:p>
          <a:p>
            <a:pPr marL="1337310" indent="-159385">
              <a:lnSpc>
                <a:spcPct val="100000"/>
              </a:lnSpc>
              <a:buChar char="•"/>
              <a:tabLst>
                <a:tab pos="133794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RISC + x86: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20%/year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2002 to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2006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02841" y="1439621"/>
            <a:ext cx="309562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Hennessy and Patterson, 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Computer  </a:t>
            </a:r>
            <a:r>
              <a:rPr sz="14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Architecture: </a:t>
            </a:r>
            <a:r>
              <a:rPr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4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Quantitative Approach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400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4th  edition,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October,</a:t>
            </a:r>
            <a:r>
              <a:rPr sz="1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2006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129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/>
              <a:t>OUTLI</a:t>
            </a:r>
            <a:r>
              <a:rPr spc="-330" dirty="0"/>
              <a:t>N</a:t>
            </a:r>
            <a:r>
              <a:rPr spc="-50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924302"/>
            <a:ext cx="5227955" cy="202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050"/>
              </a:lnSpc>
              <a:spcBef>
                <a:spcPts val="100"/>
              </a:spcBef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Introduction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Carlito"/>
                <a:cs typeface="Carlito"/>
              </a:rPr>
              <a:t>Classes </a:t>
            </a:r>
            <a:r>
              <a:rPr sz="1800" b="1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18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Computers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Computer</a:t>
            </a:r>
            <a:r>
              <a:rPr sz="1800" spc="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Architecture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3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ACACAC"/>
                </a:solidFill>
                <a:latin typeface="Carlito"/>
                <a:cs typeface="Carlito"/>
              </a:rPr>
              <a:t>Technology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solidFill>
                  <a:srgbClr val="ACACAC"/>
                </a:solidFill>
                <a:latin typeface="Carlito"/>
                <a:cs typeface="Carlito"/>
              </a:rPr>
              <a:t>Trends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in</a:t>
            </a:r>
            <a:r>
              <a:rPr sz="1800" spc="-5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Cost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Dependability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1945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Measuring, </a:t>
            </a: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Reporting </a:t>
            </a:r>
            <a:r>
              <a:rPr sz="1800" dirty="0">
                <a:solidFill>
                  <a:srgbClr val="ACACAC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Summarizing</a:t>
            </a:r>
            <a:r>
              <a:rPr sz="1800" spc="60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ACACAC"/>
                </a:solidFill>
                <a:latin typeface="Carlito"/>
                <a:cs typeface="Carlito"/>
              </a:rPr>
              <a:t>Performance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ts val="205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ACACAC"/>
                </a:solidFill>
                <a:latin typeface="Carlito"/>
                <a:cs typeface="Carlito"/>
              </a:rPr>
              <a:t>Quantitative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Principles of Computer</a:t>
            </a:r>
            <a:r>
              <a:rPr sz="1800" spc="45" dirty="0">
                <a:solidFill>
                  <a:srgbClr val="ACACAC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ACACAC"/>
                </a:solidFill>
                <a:latin typeface="Carlito"/>
                <a:cs typeface="Carlito"/>
              </a:rPr>
              <a:t>Design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89152"/>
            <a:ext cx="4802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25" dirty="0"/>
              <a:t>CHANGING </a:t>
            </a:r>
            <a:r>
              <a:rPr spc="-484" dirty="0"/>
              <a:t>FACE </a:t>
            </a:r>
            <a:r>
              <a:rPr spc="-390" dirty="0"/>
              <a:t>OF</a:t>
            </a:r>
            <a:r>
              <a:rPr spc="-330" dirty="0"/>
              <a:t> </a:t>
            </a:r>
            <a:r>
              <a:rPr spc="-305" dirty="0"/>
              <a:t>COMPUTING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70303"/>
            <a:ext cx="7516495" cy="367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25"/>
              </a:lnSpc>
              <a:spcBef>
                <a:spcPts val="100"/>
              </a:spcBef>
            </a:pPr>
            <a:r>
              <a:rPr sz="2400" spc="19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400" spc="19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1960s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mainframes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roamed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400" spc="-2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planet</a:t>
            </a:r>
            <a:endParaRPr sz="2400">
              <a:latin typeface="Carlito"/>
              <a:cs typeface="Carlito"/>
            </a:endParaRPr>
          </a:p>
          <a:p>
            <a:pPr marL="469900">
              <a:lnSpc>
                <a:spcPts val="1685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Very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expensive,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operators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oversaw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operations</a:t>
            </a:r>
            <a:endParaRPr sz="2000">
              <a:latin typeface="Carlito"/>
              <a:cs typeface="Carlito"/>
            </a:endParaRPr>
          </a:p>
          <a:p>
            <a:pPr marL="756285" marR="2738120" indent="-287020">
              <a:lnSpc>
                <a:spcPct val="70000"/>
              </a:lnSpc>
              <a:spcBef>
                <a:spcPts val="360"/>
              </a:spcBef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Applications: business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2000" spc="-55" dirty="0">
                <a:solidFill>
                  <a:srgbClr val="FFFFFF"/>
                </a:solidFill>
                <a:latin typeface="Carlito"/>
                <a:cs typeface="Carlito"/>
              </a:rPr>
              <a:t>processing,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large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scale scientific</a:t>
            </a:r>
            <a:r>
              <a:rPr sz="20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computing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ts val="2520"/>
              </a:lnSpc>
              <a:spcBef>
                <a:spcPts val="815"/>
              </a:spcBef>
            </a:pPr>
            <a:r>
              <a:rPr sz="2400" spc="18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400" spc="18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1970s,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minicomputers</a:t>
            </a:r>
            <a:r>
              <a:rPr sz="2400" b="1" spc="-204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emerged</a:t>
            </a:r>
            <a:endParaRPr sz="2400">
              <a:latin typeface="Carlito"/>
              <a:cs typeface="Carlito"/>
            </a:endParaRPr>
          </a:p>
          <a:p>
            <a:pPr marL="469900">
              <a:lnSpc>
                <a:spcPts val="2039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Less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expensive,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time sharing</a:t>
            </a:r>
            <a:endParaRPr sz="2000">
              <a:latin typeface="Carlito"/>
              <a:cs typeface="Carlito"/>
            </a:endParaRPr>
          </a:p>
          <a:p>
            <a:pPr marL="299085" marR="5080" indent="-287020">
              <a:lnSpc>
                <a:spcPct val="70000"/>
              </a:lnSpc>
              <a:spcBef>
                <a:spcPts val="1675"/>
              </a:spcBef>
            </a:pPr>
            <a:r>
              <a:rPr sz="2400" spc="185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400" spc="185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1990s,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Internet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WWW,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handheld devices</a:t>
            </a:r>
            <a:r>
              <a:rPr sz="2400" spc="-1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Carlito"/>
                <a:cs typeface="Carlito"/>
              </a:rPr>
              <a:t>(PDA),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high-performance consumer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electronics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video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games 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have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emerged</a:t>
            </a:r>
            <a:endParaRPr sz="2400">
              <a:latin typeface="Carlito"/>
              <a:cs typeface="Carlito"/>
            </a:endParaRPr>
          </a:p>
          <a:p>
            <a:pPr marL="299085" marR="3453765" indent="-287020">
              <a:lnSpc>
                <a:spcPct val="70000"/>
              </a:lnSpc>
              <a:spcBef>
                <a:spcPts val="2020"/>
              </a:spcBef>
            </a:pP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400" spc="50" dirty="0">
                <a:solidFill>
                  <a:srgbClr val="FFFFFF"/>
                </a:solidFill>
                <a:latin typeface="Carlito"/>
                <a:cs typeface="Carlito"/>
              </a:rPr>
              <a:t>Dramatic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changes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have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led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3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different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computing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markets</a:t>
            </a:r>
            <a:endParaRPr sz="2400">
              <a:latin typeface="Carlito"/>
              <a:cs typeface="Carlito"/>
            </a:endParaRPr>
          </a:p>
          <a:p>
            <a:pPr marL="469900">
              <a:lnSpc>
                <a:spcPts val="1685"/>
              </a:lnSpc>
            </a:pPr>
            <a:r>
              <a:rPr sz="2000" spc="380" dirty="0">
                <a:solidFill>
                  <a:srgbClr val="FFFFFF"/>
                </a:solidFill>
                <a:latin typeface="Arial"/>
                <a:cs typeface="Arial"/>
              </a:rPr>
              <a:t>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Servers, Desktop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computing,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Embedded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Computers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940" y="414655"/>
            <a:ext cx="6583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80" dirty="0"/>
              <a:t>DEPENDS </a:t>
            </a:r>
            <a:r>
              <a:rPr sz="3200" spc="-335" dirty="0"/>
              <a:t>ON </a:t>
            </a:r>
            <a:r>
              <a:rPr sz="3200" spc="-440" dirty="0"/>
              <a:t>THE </a:t>
            </a:r>
            <a:r>
              <a:rPr sz="3200" spc="-555" dirty="0"/>
              <a:t>CLASS </a:t>
            </a:r>
            <a:r>
              <a:rPr sz="3200" spc="-440" dirty="0"/>
              <a:t>OF</a:t>
            </a:r>
            <a:r>
              <a:rPr sz="3200" spc="-295" dirty="0"/>
              <a:t> </a:t>
            </a:r>
            <a:r>
              <a:rPr sz="3200" spc="-570" dirty="0"/>
              <a:t>PROCESSOR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6862" y="1289113"/>
          <a:ext cx="8434704" cy="4494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926">
                <a:tc>
                  <a:txBody>
                    <a:bodyPr/>
                    <a:lstStyle/>
                    <a:p>
                      <a:pPr marL="4121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Feature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Desktop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50101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Server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latin typeface="Arial"/>
                          <a:cs typeface="Arial"/>
                        </a:rPr>
                        <a:t>Embedded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727">
                <a:tc>
                  <a:txBody>
                    <a:bodyPr/>
                    <a:lstStyle/>
                    <a:p>
                      <a:pPr marL="91440" marR="1155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Price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system</a:t>
                      </a:r>
                      <a:r>
                        <a:rPr sz="24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(USD)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$500-$5K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$5K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$5M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$10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$100K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2075" marR="1714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(ex. high-end  network</a:t>
                      </a:r>
                      <a:r>
                        <a:rPr sz="2000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routers)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7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Price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CPU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(per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processor)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$50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$500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$200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$10K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$0.01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7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Critical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design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issues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5092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Price-  pe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forma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ce,  graphics  performance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6343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Thr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ugh</a:t>
                      </a: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ut, 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availability, 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scalability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372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Price,</a:t>
                      </a:r>
                      <a:r>
                        <a:rPr sz="2000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power, 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application-  specific  performance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2099</Words>
  <Application>Microsoft Office PowerPoint</Application>
  <PresentationFormat>On-screen Show (4:3)</PresentationFormat>
  <Paragraphs>437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Carlito</vt:lpstr>
      <vt:lpstr>Symbol</vt:lpstr>
      <vt:lpstr>Times New Roman</vt:lpstr>
      <vt:lpstr>Wingdings</vt:lpstr>
      <vt:lpstr>Office Theme</vt:lpstr>
      <vt:lpstr>COMPUTER ARCHITECTURE</vt:lpstr>
      <vt:lpstr>OUTLINE</vt:lpstr>
      <vt:lpstr>WHAT IS ARCHITECTURE?</vt:lpstr>
      <vt:lpstr>WHY COMPUTER ARCHITECTURE?</vt:lpstr>
      <vt:lpstr>MOORE’S LAW (1965)</vt:lpstr>
      <vt:lpstr>1G00R0O0  WTH IN PROCESSOR PERFORMANCE </vt:lpstr>
      <vt:lpstr>OUTLINE</vt:lpstr>
      <vt:lpstr>CHANGING FACE OF COMPUTING</vt:lpstr>
      <vt:lpstr>DEPENDS ON THE CLASS OF PROCESSOR</vt:lpstr>
      <vt:lpstr>DESKTOP SYSTEMS</vt:lpstr>
      <vt:lpstr>SERVERS</vt:lpstr>
      <vt:lpstr>EMBEDDED</vt:lpstr>
      <vt:lpstr>OUTLINE</vt:lpstr>
      <vt:lpstr>TASK OF COMPUTER DESIGNER</vt:lpstr>
      <vt:lpstr>WHAT IS COMPUTER ARCHITECTURE?</vt:lpstr>
      <vt:lpstr>INSTRUCTION SET ARCHITECTURE:  CRITICAL INTERFACE</vt:lpstr>
      <vt:lpstr>OUTLINE</vt:lpstr>
      <vt:lpstr>TECHNOLOGY TRENDS</vt:lpstr>
      <vt:lpstr>PROCESSOR TRANSISTOR COUNT</vt:lpstr>
      <vt:lpstr>OUTLINE</vt:lpstr>
      <vt:lpstr>WHY DO YOU CARE ABOUT PRICES?</vt:lpstr>
      <vt:lpstr>COST, PRICE, AND THEIR TRENDS</vt:lpstr>
      <vt:lpstr>TRENDS IN COST: THE PRICE OF DRAM AND INTEL PENTIUM III</vt:lpstr>
      <vt:lpstr>TRENDS IN COST: THE PRICE OF PENTIUM4 AND PENTIUMM</vt:lpstr>
      <vt:lpstr>COST OF AN INTEGRATED CIRCUIT</vt:lpstr>
      <vt:lpstr>YIELD</vt:lpstr>
      <vt:lpstr>YIELD (2)</vt:lpstr>
      <vt:lpstr>COST OF AN INTEGRATED CIRCUIT</vt:lpstr>
      <vt:lpstr>COST/YIELD EQUATIONS (APPROXIMATIONS)</vt:lpstr>
      <vt:lpstr>OUTLINE</vt:lpstr>
      <vt:lpstr>DEPENDABILITY: SOME DEFINITIONS</vt:lpstr>
      <vt:lpstr>DEPENDABILITY: MEASURES</vt:lpstr>
      <vt:lpstr>OUTLINE</vt:lpstr>
      <vt:lpstr>COST-PERFORMANCE</vt:lpstr>
      <vt:lpstr>TWO “NOTIONS” OF PERFORMANCE</vt:lpstr>
      <vt:lpstr>DEFINITION OF PERFORMANCE</vt:lpstr>
      <vt:lpstr>EXECUTION TIME AND ITS COMPONENTS</vt:lpstr>
      <vt:lpstr>CPU EXECUTION TIME</vt:lpstr>
      <vt:lpstr>CPU EXECUTION TIME (CONT’D)</vt:lpstr>
      <vt:lpstr>PowerPoint Presentation</vt:lpstr>
      <vt:lpstr>OUTLINE</vt:lpstr>
      <vt:lpstr>QUANTITATIVE PRINCIPLES OF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Mr. Ashwin R Patani</dc:creator>
  <cp:lastModifiedBy>Mr. Ashwin R Patani</cp:lastModifiedBy>
  <cp:revision>9</cp:revision>
  <dcterms:created xsi:type="dcterms:W3CDTF">2021-01-20T05:31:11Z</dcterms:created>
  <dcterms:modified xsi:type="dcterms:W3CDTF">2021-08-06T05:14:29Z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2021-01-20T00:00:00Z</vt:filetime>
  </property>
</Properties>
</file>