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0FC71-5767-41DB-9FAA-3B2B6975790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57984-2841-472C-BAD7-2A714CD5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8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84041" y="3045079"/>
            <a:ext cx="2375916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76C3-CA08-4007-955C-4E74859851FF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2607-81CC-4996-8750-7F06F7E12014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63572-3997-4C8D-BC98-D30AAC8A014A}" type="datetime1">
              <a:rPr lang="en-US" smtClean="0"/>
              <a:t>8/10/2021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A846-AD8E-4BEE-814A-2376454DF848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B8702-4481-40C4-8BE3-724EDD195175}" type="datetime1">
              <a:rPr lang="en-US" smtClean="0"/>
              <a:t>8/10/2021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3214" y="148844"/>
            <a:ext cx="495757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5512" y="1357312"/>
            <a:ext cx="4767580" cy="4582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F9B1-1225-467A-98E2-04E571F7E093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3797" y="2137994"/>
            <a:ext cx="6958203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6220" marR="5080" indent="-224154">
              <a:lnSpc>
                <a:spcPct val="100000"/>
              </a:lnSpc>
              <a:spcBef>
                <a:spcPts val="105"/>
              </a:spcBef>
            </a:pPr>
            <a:r>
              <a:rPr dirty="0"/>
              <a:t>Computer Number</a:t>
            </a:r>
            <a:r>
              <a:rPr spc="-65" dirty="0"/>
              <a:t> </a:t>
            </a:r>
            <a:r>
              <a:rPr dirty="0"/>
              <a:t>Systems  and </a:t>
            </a:r>
            <a:r>
              <a:rPr spc="-5" dirty="0"/>
              <a:t>Data </a:t>
            </a:r>
            <a:r>
              <a:rPr dirty="0"/>
              <a:t>Representation.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8933" y="148844"/>
            <a:ext cx="686066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Quantities/Counting </a:t>
            </a:r>
            <a:r>
              <a:rPr spc="-5" dirty="0"/>
              <a:t>(2 of</a:t>
            </a:r>
            <a:r>
              <a:rPr spc="-100" dirty="0"/>
              <a:t> </a:t>
            </a:r>
            <a:r>
              <a:rPr dirty="0"/>
              <a:t>3)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95512" y="1357312"/>
          <a:ext cx="4724400" cy="4553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27635" marR="120014" indent="1092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dec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64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64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149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90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400" spc="-9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84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9109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149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634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625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8933" y="148844"/>
            <a:ext cx="693686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Quantities/Counting </a:t>
            </a:r>
            <a:r>
              <a:rPr spc="-5" dirty="0"/>
              <a:t>(3 of</a:t>
            </a:r>
            <a:r>
              <a:rPr spc="-100" dirty="0"/>
              <a:t> </a:t>
            </a:r>
            <a:r>
              <a:rPr dirty="0"/>
              <a:t>3)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95512" y="1357312"/>
          <a:ext cx="4724400" cy="4553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27635" marR="120014" indent="1092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dec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10001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29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2400" spc="-9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10100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10101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242809" y="5433771"/>
            <a:ext cx="508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1164" y="148844"/>
            <a:ext cx="6833236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Conversion Among</a:t>
            </a:r>
            <a:r>
              <a:rPr spc="-75" dirty="0"/>
              <a:t> </a:t>
            </a:r>
            <a:r>
              <a:rPr dirty="0"/>
              <a:t>Bases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38074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The</a:t>
            </a:r>
            <a:r>
              <a:rPr sz="3200" spc="-6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possibilities: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1262" y="2505075"/>
            <a:ext cx="6646862" cy="290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76721" y="4881117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8433" y="2642057"/>
            <a:ext cx="10566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Deci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9670" y="2642057"/>
            <a:ext cx="686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49017" y="4804917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7217" y="148844"/>
            <a:ext cx="4123183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Quick</a:t>
            </a:r>
            <a:r>
              <a:rPr spc="-85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72794" y="2984119"/>
            <a:ext cx="657605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021580" algn="l"/>
              </a:tabLst>
            </a:pPr>
            <a:r>
              <a:rPr sz="4800" dirty="0">
                <a:latin typeface="Times New Roman"/>
                <a:cs typeface="Times New Roman"/>
              </a:rPr>
              <a:t>25</a:t>
            </a:r>
            <a:r>
              <a:rPr sz="4800" baseline="-20833" dirty="0">
                <a:latin typeface="Times New Roman"/>
                <a:cs typeface="Times New Roman"/>
              </a:rPr>
              <a:t>10  </a:t>
            </a:r>
            <a:r>
              <a:rPr sz="4800" dirty="0">
                <a:latin typeface="Times New Roman"/>
                <a:cs typeface="Times New Roman"/>
              </a:rPr>
              <a:t>= </a:t>
            </a:r>
            <a:r>
              <a:rPr sz="4800" spc="-30" dirty="0">
                <a:latin typeface="Times New Roman"/>
                <a:cs typeface="Times New Roman"/>
              </a:rPr>
              <a:t>11001</a:t>
            </a:r>
            <a:r>
              <a:rPr sz="4800" spc="-44" baseline="-20833" dirty="0">
                <a:latin typeface="Times New Roman"/>
                <a:cs typeface="Times New Roman"/>
              </a:rPr>
              <a:t>2</a:t>
            </a:r>
            <a:r>
              <a:rPr sz="4800" spc="-30" baseline="-20833" dirty="0">
                <a:latin typeface="Times New Roman"/>
                <a:cs typeface="Times New Roman"/>
              </a:rPr>
              <a:t> </a:t>
            </a:r>
            <a:r>
              <a:rPr sz="4800" dirty="0">
                <a:latin typeface="Times New Roman"/>
                <a:cs typeface="Times New Roman"/>
              </a:rPr>
              <a:t>=</a:t>
            </a:r>
            <a:r>
              <a:rPr sz="4800" spc="5" dirty="0">
                <a:latin typeface="Times New Roman"/>
                <a:cs typeface="Times New Roman"/>
              </a:rPr>
              <a:t> </a:t>
            </a:r>
            <a:r>
              <a:rPr sz="4800" dirty="0">
                <a:latin typeface="Times New Roman"/>
                <a:cs typeface="Times New Roman"/>
              </a:rPr>
              <a:t>31</a:t>
            </a:r>
            <a:r>
              <a:rPr sz="4800" baseline="-20833" dirty="0">
                <a:latin typeface="Times New Roman"/>
                <a:cs typeface="Times New Roman"/>
              </a:rPr>
              <a:t>8	</a:t>
            </a:r>
            <a:r>
              <a:rPr sz="4800" dirty="0">
                <a:latin typeface="Times New Roman"/>
                <a:cs typeface="Times New Roman"/>
              </a:rPr>
              <a:t>=</a:t>
            </a:r>
            <a:r>
              <a:rPr sz="4800" spc="-65" dirty="0">
                <a:latin typeface="Times New Roman"/>
                <a:cs typeface="Times New Roman"/>
              </a:rPr>
              <a:t> </a:t>
            </a:r>
            <a:r>
              <a:rPr sz="4800" dirty="0">
                <a:latin typeface="Times New Roman"/>
                <a:cs typeface="Times New Roman"/>
              </a:rPr>
              <a:t>19</a:t>
            </a:r>
            <a:r>
              <a:rPr sz="4800" baseline="-20833" dirty="0">
                <a:latin typeface="Times New Roman"/>
                <a:cs typeface="Times New Roman"/>
              </a:rPr>
              <a:t>16</a:t>
            </a:r>
            <a:endParaRPr sz="4800" baseline="-20833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24075" y="3868801"/>
            <a:ext cx="1314450" cy="1170305"/>
            <a:chOff x="2124075" y="3868801"/>
            <a:chExt cx="1314450" cy="1170305"/>
          </a:xfrm>
        </p:grpSpPr>
        <p:sp>
          <p:nvSpPr>
            <p:cNvPr id="5" name="object 5"/>
            <p:cNvSpPr/>
            <p:nvPr/>
          </p:nvSpPr>
          <p:spPr>
            <a:xfrm>
              <a:off x="2133600" y="3878326"/>
              <a:ext cx="1295400" cy="1151255"/>
            </a:xfrm>
            <a:custGeom>
              <a:avLst/>
              <a:gdLst/>
              <a:ahLst/>
              <a:cxnLst/>
              <a:rect l="l" t="t" r="r" b="b"/>
              <a:pathLst>
                <a:path w="1295400" h="1151254">
                  <a:moveTo>
                    <a:pt x="1206500" y="617474"/>
                  </a:moveTo>
                  <a:lnTo>
                    <a:pt x="88900" y="617474"/>
                  </a:lnTo>
                  <a:lnTo>
                    <a:pt x="54274" y="624453"/>
                  </a:lnTo>
                  <a:lnTo>
                    <a:pt x="26019" y="643493"/>
                  </a:lnTo>
                  <a:lnTo>
                    <a:pt x="6979" y="671748"/>
                  </a:lnTo>
                  <a:lnTo>
                    <a:pt x="0" y="706374"/>
                  </a:lnTo>
                  <a:lnTo>
                    <a:pt x="0" y="1061974"/>
                  </a:lnTo>
                  <a:lnTo>
                    <a:pt x="6979" y="1096599"/>
                  </a:lnTo>
                  <a:lnTo>
                    <a:pt x="26019" y="1124854"/>
                  </a:lnTo>
                  <a:lnTo>
                    <a:pt x="54274" y="1143894"/>
                  </a:lnTo>
                  <a:lnTo>
                    <a:pt x="88900" y="1150874"/>
                  </a:lnTo>
                  <a:lnTo>
                    <a:pt x="1206500" y="1150874"/>
                  </a:lnTo>
                  <a:lnTo>
                    <a:pt x="1241125" y="1143894"/>
                  </a:lnTo>
                  <a:lnTo>
                    <a:pt x="1269380" y="1124854"/>
                  </a:lnTo>
                  <a:lnTo>
                    <a:pt x="1288420" y="1096599"/>
                  </a:lnTo>
                  <a:lnTo>
                    <a:pt x="1295400" y="1061974"/>
                  </a:lnTo>
                  <a:lnTo>
                    <a:pt x="1295400" y="706374"/>
                  </a:lnTo>
                  <a:lnTo>
                    <a:pt x="1288420" y="671748"/>
                  </a:lnTo>
                  <a:lnTo>
                    <a:pt x="1269380" y="643493"/>
                  </a:lnTo>
                  <a:lnTo>
                    <a:pt x="1241125" y="624453"/>
                  </a:lnTo>
                  <a:lnTo>
                    <a:pt x="1206500" y="617474"/>
                  </a:lnTo>
                  <a:close/>
                </a:path>
                <a:path w="1295400" h="1151254">
                  <a:moveTo>
                    <a:pt x="123825" y="0"/>
                  </a:moveTo>
                  <a:lnTo>
                    <a:pt x="215900" y="617474"/>
                  </a:lnTo>
                  <a:lnTo>
                    <a:pt x="539750" y="617474"/>
                  </a:lnTo>
                  <a:lnTo>
                    <a:pt x="123825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33600" y="3878326"/>
              <a:ext cx="1295400" cy="1151255"/>
            </a:xfrm>
            <a:custGeom>
              <a:avLst/>
              <a:gdLst/>
              <a:ahLst/>
              <a:cxnLst/>
              <a:rect l="l" t="t" r="r" b="b"/>
              <a:pathLst>
                <a:path w="1295400" h="1151254">
                  <a:moveTo>
                    <a:pt x="0" y="706374"/>
                  </a:moveTo>
                  <a:lnTo>
                    <a:pt x="6979" y="671748"/>
                  </a:lnTo>
                  <a:lnTo>
                    <a:pt x="26019" y="643493"/>
                  </a:lnTo>
                  <a:lnTo>
                    <a:pt x="54274" y="624453"/>
                  </a:lnTo>
                  <a:lnTo>
                    <a:pt x="88900" y="617474"/>
                  </a:lnTo>
                  <a:lnTo>
                    <a:pt x="215900" y="617474"/>
                  </a:lnTo>
                  <a:lnTo>
                    <a:pt x="123825" y="0"/>
                  </a:lnTo>
                  <a:lnTo>
                    <a:pt x="539750" y="617474"/>
                  </a:lnTo>
                  <a:lnTo>
                    <a:pt x="1206500" y="617474"/>
                  </a:lnTo>
                  <a:lnTo>
                    <a:pt x="1241125" y="624453"/>
                  </a:lnTo>
                  <a:lnTo>
                    <a:pt x="1269380" y="643493"/>
                  </a:lnTo>
                  <a:lnTo>
                    <a:pt x="1288420" y="671748"/>
                  </a:lnTo>
                  <a:lnTo>
                    <a:pt x="1295400" y="706374"/>
                  </a:lnTo>
                  <a:lnTo>
                    <a:pt x="1295400" y="839724"/>
                  </a:lnTo>
                  <a:lnTo>
                    <a:pt x="1295400" y="1061974"/>
                  </a:lnTo>
                  <a:lnTo>
                    <a:pt x="1288420" y="1096599"/>
                  </a:lnTo>
                  <a:lnTo>
                    <a:pt x="1269380" y="1124854"/>
                  </a:lnTo>
                  <a:lnTo>
                    <a:pt x="1241125" y="1143894"/>
                  </a:lnTo>
                  <a:lnTo>
                    <a:pt x="1206500" y="1150874"/>
                  </a:lnTo>
                  <a:lnTo>
                    <a:pt x="539750" y="1150874"/>
                  </a:lnTo>
                  <a:lnTo>
                    <a:pt x="215900" y="1150874"/>
                  </a:lnTo>
                  <a:lnTo>
                    <a:pt x="88900" y="1150874"/>
                  </a:lnTo>
                  <a:lnTo>
                    <a:pt x="54274" y="1143894"/>
                  </a:lnTo>
                  <a:lnTo>
                    <a:pt x="26019" y="1124854"/>
                  </a:lnTo>
                  <a:lnTo>
                    <a:pt x="6979" y="1096599"/>
                  </a:lnTo>
                  <a:lnTo>
                    <a:pt x="0" y="1061974"/>
                  </a:lnTo>
                  <a:lnTo>
                    <a:pt x="0" y="839724"/>
                  </a:lnTo>
                  <a:lnTo>
                    <a:pt x="0" y="706374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472689" y="4557141"/>
            <a:ext cx="617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Base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4877" y="148844"/>
            <a:ext cx="73964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 Decimal (just </a:t>
            </a:r>
            <a:r>
              <a:rPr spc="-5" dirty="0"/>
              <a:t>for</a:t>
            </a:r>
            <a:r>
              <a:rPr spc="-45" dirty="0"/>
              <a:t> </a:t>
            </a:r>
            <a:r>
              <a:rPr dirty="0"/>
              <a:t>fun)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714875"/>
            <a:ext cx="2494280" cy="647700"/>
            <a:chOff x="5345176" y="47148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7244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7244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833315"/>
            <a:ext cx="16325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2540000"/>
            <a:ext cx="2532380" cy="685800"/>
            <a:chOff x="1211262" y="2540000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254952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254952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677159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2540000"/>
            <a:ext cx="2532380" cy="685800"/>
            <a:chOff x="5326126" y="2540000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254952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254952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677159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702175"/>
            <a:ext cx="2532380" cy="685800"/>
            <a:chOff x="1211262" y="4702175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7117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7117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839716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62988" y="1454150"/>
            <a:ext cx="802640" cy="984885"/>
          </a:xfrm>
          <a:custGeom>
            <a:avLst/>
            <a:gdLst/>
            <a:ahLst/>
            <a:cxnLst/>
            <a:rect l="l" t="t" r="r" b="b"/>
            <a:pathLst>
              <a:path w="802639" h="984885">
                <a:moveTo>
                  <a:pt x="131813" y="105515"/>
                </a:moveTo>
                <a:lnTo>
                  <a:pt x="84455" y="117348"/>
                </a:lnTo>
                <a:lnTo>
                  <a:pt x="49022" y="141986"/>
                </a:lnTo>
                <a:lnTo>
                  <a:pt x="24256" y="176149"/>
                </a:lnTo>
                <a:lnTo>
                  <a:pt x="9143" y="216788"/>
                </a:lnTo>
                <a:lnTo>
                  <a:pt x="1650" y="262382"/>
                </a:lnTo>
                <a:lnTo>
                  <a:pt x="0" y="295783"/>
                </a:lnTo>
                <a:lnTo>
                  <a:pt x="1016" y="330073"/>
                </a:lnTo>
                <a:lnTo>
                  <a:pt x="8762" y="403351"/>
                </a:lnTo>
                <a:lnTo>
                  <a:pt x="15367" y="441705"/>
                </a:lnTo>
                <a:lnTo>
                  <a:pt x="23368" y="480822"/>
                </a:lnTo>
                <a:lnTo>
                  <a:pt x="32766" y="520446"/>
                </a:lnTo>
                <a:lnTo>
                  <a:pt x="43180" y="560324"/>
                </a:lnTo>
                <a:lnTo>
                  <a:pt x="54356" y="600075"/>
                </a:lnTo>
                <a:lnTo>
                  <a:pt x="66420" y="639445"/>
                </a:lnTo>
                <a:lnTo>
                  <a:pt x="78739" y="678179"/>
                </a:lnTo>
                <a:lnTo>
                  <a:pt x="91567" y="715899"/>
                </a:lnTo>
                <a:lnTo>
                  <a:pt x="104393" y="752348"/>
                </a:lnTo>
                <a:lnTo>
                  <a:pt x="129667" y="820165"/>
                </a:lnTo>
                <a:lnTo>
                  <a:pt x="147447" y="865632"/>
                </a:lnTo>
                <a:lnTo>
                  <a:pt x="163449" y="905128"/>
                </a:lnTo>
                <a:lnTo>
                  <a:pt x="177037" y="937640"/>
                </a:lnTo>
                <a:lnTo>
                  <a:pt x="180975" y="947038"/>
                </a:lnTo>
                <a:lnTo>
                  <a:pt x="187579" y="962151"/>
                </a:lnTo>
                <a:lnTo>
                  <a:pt x="190373" y="968628"/>
                </a:lnTo>
                <a:lnTo>
                  <a:pt x="192659" y="973709"/>
                </a:lnTo>
                <a:lnTo>
                  <a:pt x="197104" y="983741"/>
                </a:lnTo>
                <a:lnTo>
                  <a:pt x="197485" y="984376"/>
                </a:lnTo>
                <a:lnTo>
                  <a:pt x="248538" y="958850"/>
                </a:lnTo>
                <a:lnTo>
                  <a:pt x="248285" y="958214"/>
                </a:lnTo>
                <a:lnTo>
                  <a:pt x="246634" y="954532"/>
                </a:lnTo>
                <a:lnTo>
                  <a:pt x="244982" y="950595"/>
                </a:lnTo>
                <a:lnTo>
                  <a:pt x="240156" y="939546"/>
                </a:lnTo>
                <a:lnTo>
                  <a:pt x="236855" y="932179"/>
                </a:lnTo>
                <a:lnTo>
                  <a:pt x="233425" y="924178"/>
                </a:lnTo>
                <a:lnTo>
                  <a:pt x="229743" y="915415"/>
                </a:lnTo>
                <a:lnTo>
                  <a:pt x="220980" y="894714"/>
                </a:lnTo>
                <a:lnTo>
                  <a:pt x="205994" y="858012"/>
                </a:lnTo>
                <a:lnTo>
                  <a:pt x="183006" y="799719"/>
                </a:lnTo>
                <a:lnTo>
                  <a:pt x="158114" y="732663"/>
                </a:lnTo>
                <a:lnTo>
                  <a:pt x="132969" y="659764"/>
                </a:lnTo>
                <a:lnTo>
                  <a:pt x="120776" y="621919"/>
                </a:lnTo>
                <a:lnTo>
                  <a:pt x="109093" y="583438"/>
                </a:lnTo>
                <a:lnTo>
                  <a:pt x="98043" y="544702"/>
                </a:lnTo>
                <a:lnTo>
                  <a:pt x="88137" y="506095"/>
                </a:lnTo>
                <a:lnTo>
                  <a:pt x="78993" y="467740"/>
                </a:lnTo>
                <a:lnTo>
                  <a:pt x="71374" y="430275"/>
                </a:lnTo>
                <a:lnTo>
                  <a:pt x="60579" y="358775"/>
                </a:lnTo>
                <a:lnTo>
                  <a:pt x="57150" y="294259"/>
                </a:lnTo>
                <a:lnTo>
                  <a:pt x="57657" y="280288"/>
                </a:lnTo>
                <a:lnTo>
                  <a:pt x="62230" y="240791"/>
                </a:lnTo>
                <a:lnTo>
                  <a:pt x="75945" y="200533"/>
                </a:lnTo>
                <a:lnTo>
                  <a:pt x="103505" y="171576"/>
                </a:lnTo>
                <a:lnTo>
                  <a:pt x="156591" y="161544"/>
                </a:lnTo>
                <a:lnTo>
                  <a:pt x="164719" y="157352"/>
                </a:lnTo>
                <a:lnTo>
                  <a:pt x="199009" y="119634"/>
                </a:lnTo>
                <a:lnTo>
                  <a:pt x="203700" y="116459"/>
                </a:lnTo>
                <a:lnTo>
                  <a:pt x="123825" y="116459"/>
                </a:lnTo>
                <a:lnTo>
                  <a:pt x="131813" y="105515"/>
                </a:lnTo>
                <a:close/>
              </a:path>
              <a:path w="802639" h="984885">
                <a:moveTo>
                  <a:pt x="563499" y="784225"/>
                </a:moveTo>
                <a:lnTo>
                  <a:pt x="604012" y="971550"/>
                </a:lnTo>
                <a:lnTo>
                  <a:pt x="717605" y="840613"/>
                </a:lnTo>
                <a:lnTo>
                  <a:pt x="667131" y="840613"/>
                </a:lnTo>
                <a:lnTo>
                  <a:pt x="611886" y="825753"/>
                </a:lnTo>
                <a:lnTo>
                  <a:pt x="619163" y="798481"/>
                </a:lnTo>
                <a:lnTo>
                  <a:pt x="563499" y="784225"/>
                </a:lnTo>
                <a:close/>
              </a:path>
              <a:path w="802639" h="984885">
                <a:moveTo>
                  <a:pt x="619163" y="798481"/>
                </a:moveTo>
                <a:lnTo>
                  <a:pt x="611886" y="825753"/>
                </a:lnTo>
                <a:lnTo>
                  <a:pt x="667131" y="840613"/>
                </a:lnTo>
                <a:lnTo>
                  <a:pt x="674523" y="812660"/>
                </a:lnTo>
                <a:lnTo>
                  <a:pt x="619163" y="798481"/>
                </a:lnTo>
                <a:close/>
              </a:path>
              <a:path w="802639" h="984885">
                <a:moveTo>
                  <a:pt x="674523" y="812660"/>
                </a:moveTo>
                <a:lnTo>
                  <a:pt x="667131" y="840613"/>
                </a:lnTo>
                <a:lnTo>
                  <a:pt x="717605" y="840613"/>
                </a:lnTo>
                <a:lnTo>
                  <a:pt x="729614" y="826770"/>
                </a:lnTo>
                <a:lnTo>
                  <a:pt x="674523" y="812660"/>
                </a:lnTo>
                <a:close/>
              </a:path>
              <a:path w="802639" h="984885">
                <a:moveTo>
                  <a:pt x="731004" y="146554"/>
                </a:moveTo>
                <a:lnTo>
                  <a:pt x="742823" y="187325"/>
                </a:lnTo>
                <a:lnTo>
                  <a:pt x="745127" y="231521"/>
                </a:lnTo>
                <a:lnTo>
                  <a:pt x="744861" y="246761"/>
                </a:lnTo>
                <a:lnTo>
                  <a:pt x="740791" y="295783"/>
                </a:lnTo>
                <a:lnTo>
                  <a:pt x="733044" y="350138"/>
                </a:lnTo>
                <a:lnTo>
                  <a:pt x="721994" y="408432"/>
                </a:lnTo>
                <a:lnTo>
                  <a:pt x="708406" y="469519"/>
                </a:lnTo>
                <a:lnTo>
                  <a:pt x="692912" y="532638"/>
                </a:lnTo>
                <a:lnTo>
                  <a:pt x="676148" y="596011"/>
                </a:lnTo>
                <a:lnTo>
                  <a:pt x="658749" y="658876"/>
                </a:lnTo>
                <a:lnTo>
                  <a:pt x="641350" y="719963"/>
                </a:lnTo>
                <a:lnTo>
                  <a:pt x="632841" y="749935"/>
                </a:lnTo>
                <a:lnTo>
                  <a:pt x="624459" y="778637"/>
                </a:lnTo>
                <a:lnTo>
                  <a:pt x="619163" y="798481"/>
                </a:lnTo>
                <a:lnTo>
                  <a:pt x="674523" y="812660"/>
                </a:lnTo>
                <a:lnTo>
                  <a:pt x="679323" y="794512"/>
                </a:lnTo>
                <a:lnTo>
                  <a:pt x="687832" y="765555"/>
                </a:lnTo>
                <a:lnTo>
                  <a:pt x="696213" y="735838"/>
                </a:lnTo>
                <a:lnTo>
                  <a:pt x="705104" y="705358"/>
                </a:lnTo>
                <a:lnTo>
                  <a:pt x="713867" y="674115"/>
                </a:lnTo>
                <a:lnTo>
                  <a:pt x="731519" y="610488"/>
                </a:lnTo>
                <a:lnTo>
                  <a:pt x="748411" y="546226"/>
                </a:lnTo>
                <a:lnTo>
                  <a:pt x="764159" y="482219"/>
                </a:lnTo>
                <a:lnTo>
                  <a:pt x="778001" y="419608"/>
                </a:lnTo>
                <a:lnTo>
                  <a:pt x="789578" y="358775"/>
                </a:lnTo>
                <a:lnTo>
                  <a:pt x="797560" y="301625"/>
                </a:lnTo>
                <a:lnTo>
                  <a:pt x="801878" y="248285"/>
                </a:lnTo>
                <a:lnTo>
                  <a:pt x="802386" y="223265"/>
                </a:lnTo>
                <a:lnTo>
                  <a:pt x="801497" y="199389"/>
                </a:lnTo>
                <a:lnTo>
                  <a:pt x="799084" y="177164"/>
                </a:lnTo>
                <a:lnTo>
                  <a:pt x="795019" y="155701"/>
                </a:lnTo>
                <a:lnTo>
                  <a:pt x="792865" y="148844"/>
                </a:lnTo>
                <a:lnTo>
                  <a:pt x="732409" y="148844"/>
                </a:lnTo>
                <a:lnTo>
                  <a:pt x="731004" y="146554"/>
                </a:lnTo>
                <a:close/>
              </a:path>
              <a:path w="802639" h="984885">
                <a:moveTo>
                  <a:pt x="730376" y="145161"/>
                </a:moveTo>
                <a:lnTo>
                  <a:pt x="731004" y="146554"/>
                </a:lnTo>
                <a:lnTo>
                  <a:pt x="732409" y="148844"/>
                </a:lnTo>
                <a:lnTo>
                  <a:pt x="730376" y="145161"/>
                </a:lnTo>
                <a:close/>
              </a:path>
              <a:path w="802639" h="984885">
                <a:moveTo>
                  <a:pt x="791709" y="145161"/>
                </a:moveTo>
                <a:lnTo>
                  <a:pt x="730376" y="145161"/>
                </a:lnTo>
                <a:lnTo>
                  <a:pt x="732409" y="148844"/>
                </a:lnTo>
                <a:lnTo>
                  <a:pt x="792865" y="148844"/>
                </a:lnTo>
                <a:lnTo>
                  <a:pt x="791709" y="145161"/>
                </a:lnTo>
                <a:close/>
              </a:path>
              <a:path w="802639" h="984885">
                <a:moveTo>
                  <a:pt x="716896" y="57150"/>
                </a:moveTo>
                <a:lnTo>
                  <a:pt x="456819" y="57150"/>
                </a:lnTo>
                <a:lnTo>
                  <a:pt x="480568" y="57530"/>
                </a:lnTo>
                <a:lnTo>
                  <a:pt x="504063" y="58800"/>
                </a:lnTo>
                <a:lnTo>
                  <a:pt x="550037" y="63500"/>
                </a:lnTo>
                <a:lnTo>
                  <a:pt x="593598" y="71247"/>
                </a:lnTo>
                <a:lnTo>
                  <a:pt x="633349" y="82169"/>
                </a:lnTo>
                <a:lnTo>
                  <a:pt x="683641" y="103632"/>
                </a:lnTo>
                <a:lnTo>
                  <a:pt x="718819" y="129921"/>
                </a:lnTo>
                <a:lnTo>
                  <a:pt x="731004" y="146554"/>
                </a:lnTo>
                <a:lnTo>
                  <a:pt x="730376" y="145161"/>
                </a:lnTo>
                <a:lnTo>
                  <a:pt x="791709" y="145161"/>
                </a:lnTo>
                <a:lnTo>
                  <a:pt x="788797" y="135889"/>
                </a:lnTo>
                <a:lnTo>
                  <a:pt x="782447" y="121665"/>
                </a:lnTo>
                <a:lnTo>
                  <a:pt x="781938" y="120396"/>
                </a:lnTo>
                <a:lnTo>
                  <a:pt x="757174" y="87629"/>
                </a:lnTo>
                <a:lnTo>
                  <a:pt x="726820" y="63119"/>
                </a:lnTo>
                <a:lnTo>
                  <a:pt x="716896" y="57150"/>
                </a:lnTo>
                <a:close/>
              </a:path>
              <a:path w="802639" h="984885">
                <a:moveTo>
                  <a:pt x="145669" y="104775"/>
                </a:moveTo>
                <a:lnTo>
                  <a:pt x="131813" y="105515"/>
                </a:lnTo>
                <a:lnTo>
                  <a:pt x="123825" y="116459"/>
                </a:lnTo>
                <a:lnTo>
                  <a:pt x="145669" y="104775"/>
                </a:lnTo>
                <a:close/>
              </a:path>
              <a:path w="802639" h="984885">
                <a:moveTo>
                  <a:pt x="222718" y="104775"/>
                </a:moveTo>
                <a:lnTo>
                  <a:pt x="145669" y="104775"/>
                </a:lnTo>
                <a:lnTo>
                  <a:pt x="123825" y="116459"/>
                </a:lnTo>
                <a:lnTo>
                  <a:pt x="203700" y="116459"/>
                </a:lnTo>
                <a:lnTo>
                  <a:pt x="211581" y="111125"/>
                </a:lnTo>
                <a:lnTo>
                  <a:pt x="222718" y="104775"/>
                </a:lnTo>
                <a:close/>
              </a:path>
              <a:path w="802639" h="984885">
                <a:moveTo>
                  <a:pt x="455930" y="0"/>
                </a:moveTo>
                <a:lnTo>
                  <a:pt x="404749" y="1777"/>
                </a:lnTo>
                <a:lnTo>
                  <a:pt x="354456" y="6985"/>
                </a:lnTo>
                <a:lnTo>
                  <a:pt x="305562" y="15494"/>
                </a:lnTo>
                <a:lnTo>
                  <a:pt x="259714" y="27812"/>
                </a:lnTo>
                <a:lnTo>
                  <a:pt x="217169" y="43814"/>
                </a:lnTo>
                <a:lnTo>
                  <a:pt x="179197" y="64008"/>
                </a:lnTo>
                <a:lnTo>
                  <a:pt x="146812" y="89153"/>
                </a:lnTo>
                <a:lnTo>
                  <a:pt x="131813" y="105515"/>
                </a:lnTo>
                <a:lnTo>
                  <a:pt x="145669" y="104775"/>
                </a:lnTo>
                <a:lnTo>
                  <a:pt x="222718" y="104775"/>
                </a:lnTo>
                <a:lnTo>
                  <a:pt x="259461" y="88137"/>
                </a:lnTo>
                <a:lnTo>
                  <a:pt x="298195" y="76073"/>
                </a:lnTo>
                <a:lnTo>
                  <a:pt x="340741" y="66801"/>
                </a:lnTo>
                <a:lnTo>
                  <a:pt x="386206" y="60578"/>
                </a:lnTo>
                <a:lnTo>
                  <a:pt x="433197" y="57530"/>
                </a:lnTo>
                <a:lnTo>
                  <a:pt x="456819" y="57150"/>
                </a:lnTo>
                <a:lnTo>
                  <a:pt x="716896" y="57150"/>
                </a:lnTo>
                <a:lnTo>
                  <a:pt x="709294" y="52577"/>
                </a:lnTo>
                <a:lnTo>
                  <a:pt x="670687" y="34798"/>
                </a:lnTo>
                <a:lnTo>
                  <a:pt x="627634" y="20827"/>
                </a:lnTo>
                <a:lnTo>
                  <a:pt x="581151" y="10540"/>
                </a:lnTo>
                <a:lnTo>
                  <a:pt x="532130" y="3810"/>
                </a:lnTo>
                <a:lnTo>
                  <a:pt x="481456" y="380"/>
                </a:lnTo>
                <a:lnTo>
                  <a:pt x="4559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879206" y="5817819"/>
            <a:ext cx="1186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Next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slide…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812544" y="2416593"/>
          <a:ext cx="4850127" cy="1448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5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8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0744">
                <a:tc>
                  <a:txBody>
                    <a:bodyPr/>
                    <a:lstStyle/>
                    <a:p>
                      <a:pPr marL="31750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125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10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=&gt;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0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3990" algn="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1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3990" algn="r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8125" algn="r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20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99">
                <a:tc gridSpan="3">
                  <a:txBody>
                    <a:bodyPr/>
                    <a:lstStyle/>
                    <a:p>
                      <a:pPr marR="82550" algn="r">
                        <a:lnSpc>
                          <a:spcPts val="264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64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64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2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06070">
                        <a:lnSpc>
                          <a:spcPts val="2640"/>
                        </a:lnSpc>
                        <a:tabLst>
                          <a:tab pos="1433195" algn="l"/>
                        </a:tabLst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2400" u="heavy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100	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52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0560">
                        <a:lnSpc>
                          <a:spcPts val="256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125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3495675" y="3608451"/>
            <a:ext cx="1022350" cy="1506855"/>
            <a:chOff x="3495675" y="3608451"/>
            <a:chExt cx="1022350" cy="1506855"/>
          </a:xfrm>
        </p:grpSpPr>
        <p:sp>
          <p:nvSpPr>
            <p:cNvPr id="4" name="object 4"/>
            <p:cNvSpPr/>
            <p:nvPr/>
          </p:nvSpPr>
          <p:spPr>
            <a:xfrm>
              <a:off x="3505200" y="3617976"/>
              <a:ext cx="1003300" cy="1487805"/>
            </a:xfrm>
            <a:custGeom>
              <a:avLst/>
              <a:gdLst/>
              <a:ahLst/>
              <a:cxnLst/>
              <a:rect l="l" t="t" r="r" b="b"/>
              <a:pathLst>
                <a:path w="1003300" h="1487804">
                  <a:moveTo>
                    <a:pt x="863600" y="725424"/>
                  </a:moveTo>
                  <a:lnTo>
                    <a:pt x="127000" y="725424"/>
                  </a:lnTo>
                  <a:lnTo>
                    <a:pt x="77581" y="735409"/>
                  </a:lnTo>
                  <a:lnTo>
                    <a:pt x="37211" y="762635"/>
                  </a:lnTo>
                  <a:lnTo>
                    <a:pt x="9985" y="803005"/>
                  </a:lnTo>
                  <a:lnTo>
                    <a:pt x="0" y="852424"/>
                  </a:lnTo>
                  <a:lnTo>
                    <a:pt x="0" y="1360424"/>
                  </a:lnTo>
                  <a:lnTo>
                    <a:pt x="9985" y="1409842"/>
                  </a:lnTo>
                  <a:lnTo>
                    <a:pt x="37211" y="1450213"/>
                  </a:lnTo>
                  <a:lnTo>
                    <a:pt x="77581" y="1477438"/>
                  </a:lnTo>
                  <a:lnTo>
                    <a:pt x="127000" y="1487424"/>
                  </a:lnTo>
                  <a:lnTo>
                    <a:pt x="863600" y="1487424"/>
                  </a:lnTo>
                  <a:lnTo>
                    <a:pt x="913018" y="1477438"/>
                  </a:lnTo>
                  <a:lnTo>
                    <a:pt x="953388" y="1450213"/>
                  </a:lnTo>
                  <a:lnTo>
                    <a:pt x="980614" y="1409842"/>
                  </a:lnTo>
                  <a:lnTo>
                    <a:pt x="990600" y="1360424"/>
                  </a:lnTo>
                  <a:lnTo>
                    <a:pt x="990600" y="852424"/>
                  </a:lnTo>
                  <a:lnTo>
                    <a:pt x="980614" y="803005"/>
                  </a:lnTo>
                  <a:lnTo>
                    <a:pt x="953388" y="762635"/>
                  </a:lnTo>
                  <a:lnTo>
                    <a:pt x="913018" y="735409"/>
                  </a:lnTo>
                  <a:lnTo>
                    <a:pt x="863600" y="725424"/>
                  </a:lnTo>
                  <a:close/>
                </a:path>
                <a:path w="1003300" h="1487804">
                  <a:moveTo>
                    <a:pt x="1003300" y="0"/>
                  </a:moveTo>
                  <a:lnTo>
                    <a:pt x="577850" y="725424"/>
                  </a:lnTo>
                  <a:lnTo>
                    <a:pt x="825500" y="725424"/>
                  </a:lnTo>
                  <a:lnTo>
                    <a:pt x="100330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05200" y="3617976"/>
              <a:ext cx="1003300" cy="1487805"/>
            </a:xfrm>
            <a:custGeom>
              <a:avLst/>
              <a:gdLst/>
              <a:ahLst/>
              <a:cxnLst/>
              <a:rect l="l" t="t" r="r" b="b"/>
              <a:pathLst>
                <a:path w="1003300" h="1487804">
                  <a:moveTo>
                    <a:pt x="0" y="852424"/>
                  </a:moveTo>
                  <a:lnTo>
                    <a:pt x="9985" y="803005"/>
                  </a:lnTo>
                  <a:lnTo>
                    <a:pt x="37211" y="762634"/>
                  </a:lnTo>
                  <a:lnTo>
                    <a:pt x="77581" y="735409"/>
                  </a:lnTo>
                  <a:lnTo>
                    <a:pt x="127000" y="725424"/>
                  </a:lnTo>
                  <a:lnTo>
                    <a:pt x="577850" y="725424"/>
                  </a:lnTo>
                  <a:lnTo>
                    <a:pt x="1003300" y="0"/>
                  </a:lnTo>
                  <a:lnTo>
                    <a:pt x="825500" y="725424"/>
                  </a:lnTo>
                  <a:lnTo>
                    <a:pt x="863600" y="725424"/>
                  </a:lnTo>
                  <a:lnTo>
                    <a:pt x="913018" y="735409"/>
                  </a:lnTo>
                  <a:lnTo>
                    <a:pt x="953388" y="762635"/>
                  </a:lnTo>
                  <a:lnTo>
                    <a:pt x="980614" y="803005"/>
                  </a:lnTo>
                  <a:lnTo>
                    <a:pt x="990600" y="852424"/>
                  </a:lnTo>
                  <a:lnTo>
                    <a:pt x="990600" y="1042924"/>
                  </a:lnTo>
                  <a:lnTo>
                    <a:pt x="990600" y="1360424"/>
                  </a:lnTo>
                  <a:lnTo>
                    <a:pt x="980614" y="1409842"/>
                  </a:lnTo>
                  <a:lnTo>
                    <a:pt x="953388" y="1450213"/>
                  </a:lnTo>
                  <a:lnTo>
                    <a:pt x="913018" y="1477438"/>
                  </a:lnTo>
                  <a:lnTo>
                    <a:pt x="863600" y="1487424"/>
                  </a:lnTo>
                  <a:lnTo>
                    <a:pt x="825500" y="1487424"/>
                  </a:lnTo>
                  <a:lnTo>
                    <a:pt x="577850" y="1487424"/>
                  </a:lnTo>
                  <a:lnTo>
                    <a:pt x="127000" y="1487424"/>
                  </a:lnTo>
                  <a:lnTo>
                    <a:pt x="77581" y="1477438"/>
                  </a:lnTo>
                  <a:lnTo>
                    <a:pt x="37211" y="1450213"/>
                  </a:lnTo>
                  <a:lnTo>
                    <a:pt x="9985" y="1409842"/>
                  </a:lnTo>
                  <a:lnTo>
                    <a:pt x="0" y="1360424"/>
                  </a:lnTo>
                  <a:lnTo>
                    <a:pt x="0" y="1042924"/>
                  </a:lnTo>
                  <a:lnTo>
                    <a:pt x="0" y="852424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690873" y="4519041"/>
            <a:ext cx="617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Base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791075" y="1133475"/>
            <a:ext cx="1314450" cy="1217930"/>
            <a:chOff x="4791075" y="1133475"/>
            <a:chExt cx="1314450" cy="1217930"/>
          </a:xfrm>
        </p:grpSpPr>
        <p:sp>
          <p:nvSpPr>
            <p:cNvPr id="8" name="object 8"/>
            <p:cNvSpPr/>
            <p:nvPr/>
          </p:nvSpPr>
          <p:spPr>
            <a:xfrm>
              <a:off x="4800600" y="1143000"/>
              <a:ext cx="1295400" cy="1198880"/>
            </a:xfrm>
            <a:custGeom>
              <a:avLst/>
              <a:gdLst/>
              <a:ahLst/>
              <a:cxnLst/>
              <a:rect l="l" t="t" r="r" b="b"/>
              <a:pathLst>
                <a:path w="1295400" h="1198880">
                  <a:moveTo>
                    <a:pt x="539750" y="762000"/>
                  </a:moveTo>
                  <a:lnTo>
                    <a:pt x="215900" y="762000"/>
                  </a:lnTo>
                  <a:lnTo>
                    <a:pt x="111125" y="1198626"/>
                  </a:lnTo>
                  <a:lnTo>
                    <a:pt x="539750" y="762000"/>
                  </a:lnTo>
                  <a:close/>
                </a:path>
                <a:path w="1295400" h="1198880">
                  <a:moveTo>
                    <a:pt x="1168400" y="0"/>
                  </a:moveTo>
                  <a:lnTo>
                    <a:pt x="127000" y="0"/>
                  </a:lnTo>
                  <a:lnTo>
                    <a:pt x="77581" y="9985"/>
                  </a:lnTo>
                  <a:lnTo>
                    <a:pt x="37211" y="37211"/>
                  </a:lnTo>
                  <a:lnTo>
                    <a:pt x="9985" y="77581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9985" y="684418"/>
                  </a:lnTo>
                  <a:lnTo>
                    <a:pt x="37211" y="724788"/>
                  </a:lnTo>
                  <a:lnTo>
                    <a:pt x="77581" y="752014"/>
                  </a:lnTo>
                  <a:lnTo>
                    <a:pt x="127000" y="762000"/>
                  </a:lnTo>
                  <a:lnTo>
                    <a:pt x="1168400" y="762000"/>
                  </a:lnTo>
                  <a:lnTo>
                    <a:pt x="1217818" y="752014"/>
                  </a:lnTo>
                  <a:lnTo>
                    <a:pt x="1258189" y="724788"/>
                  </a:lnTo>
                  <a:lnTo>
                    <a:pt x="1285414" y="684418"/>
                  </a:lnTo>
                  <a:lnTo>
                    <a:pt x="1295400" y="635000"/>
                  </a:lnTo>
                  <a:lnTo>
                    <a:pt x="1295400" y="127000"/>
                  </a:lnTo>
                  <a:lnTo>
                    <a:pt x="1285414" y="77581"/>
                  </a:lnTo>
                  <a:lnTo>
                    <a:pt x="1258189" y="37211"/>
                  </a:lnTo>
                  <a:lnTo>
                    <a:pt x="1217818" y="9985"/>
                  </a:lnTo>
                  <a:lnTo>
                    <a:pt x="116840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00600" y="1143000"/>
              <a:ext cx="1295400" cy="1198880"/>
            </a:xfrm>
            <a:custGeom>
              <a:avLst/>
              <a:gdLst/>
              <a:ahLst/>
              <a:cxnLst/>
              <a:rect l="l" t="t" r="r" b="b"/>
              <a:pathLst>
                <a:path w="1295400" h="1198880">
                  <a:moveTo>
                    <a:pt x="0" y="127000"/>
                  </a:moveTo>
                  <a:lnTo>
                    <a:pt x="9985" y="77581"/>
                  </a:lnTo>
                  <a:lnTo>
                    <a:pt x="37211" y="37211"/>
                  </a:lnTo>
                  <a:lnTo>
                    <a:pt x="77581" y="9985"/>
                  </a:lnTo>
                  <a:lnTo>
                    <a:pt x="127000" y="0"/>
                  </a:lnTo>
                  <a:lnTo>
                    <a:pt x="215900" y="0"/>
                  </a:lnTo>
                  <a:lnTo>
                    <a:pt x="539750" y="0"/>
                  </a:lnTo>
                  <a:lnTo>
                    <a:pt x="1168400" y="0"/>
                  </a:lnTo>
                  <a:lnTo>
                    <a:pt x="1217818" y="9985"/>
                  </a:lnTo>
                  <a:lnTo>
                    <a:pt x="1258189" y="37211"/>
                  </a:lnTo>
                  <a:lnTo>
                    <a:pt x="1285414" y="77581"/>
                  </a:lnTo>
                  <a:lnTo>
                    <a:pt x="1295400" y="127000"/>
                  </a:lnTo>
                  <a:lnTo>
                    <a:pt x="1295400" y="444500"/>
                  </a:lnTo>
                  <a:lnTo>
                    <a:pt x="1295400" y="635000"/>
                  </a:lnTo>
                  <a:lnTo>
                    <a:pt x="1285414" y="684418"/>
                  </a:lnTo>
                  <a:lnTo>
                    <a:pt x="1258189" y="724788"/>
                  </a:lnTo>
                  <a:lnTo>
                    <a:pt x="1217818" y="752014"/>
                  </a:lnTo>
                  <a:lnTo>
                    <a:pt x="1168400" y="762000"/>
                  </a:lnTo>
                  <a:lnTo>
                    <a:pt x="539750" y="762000"/>
                  </a:lnTo>
                  <a:lnTo>
                    <a:pt x="111125" y="1198626"/>
                  </a:lnTo>
                  <a:lnTo>
                    <a:pt x="215900" y="762000"/>
                  </a:lnTo>
                  <a:lnTo>
                    <a:pt x="127000" y="762000"/>
                  </a:lnTo>
                  <a:lnTo>
                    <a:pt x="77581" y="752014"/>
                  </a:lnTo>
                  <a:lnTo>
                    <a:pt x="37211" y="724788"/>
                  </a:lnTo>
                  <a:lnTo>
                    <a:pt x="9985" y="684418"/>
                  </a:lnTo>
                  <a:lnTo>
                    <a:pt x="0" y="635000"/>
                  </a:lnTo>
                  <a:lnTo>
                    <a:pt x="0" y="444500"/>
                  </a:lnTo>
                  <a:lnTo>
                    <a:pt x="0" y="1270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999990" y="1318005"/>
            <a:ext cx="8966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15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ght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129" y="148844"/>
            <a:ext cx="485254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95" dirty="0"/>
              <a:t> </a:t>
            </a:r>
            <a:r>
              <a:rPr dirty="0"/>
              <a:t>Decimal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28875" y="2708275"/>
            <a:ext cx="171450" cy="1295400"/>
          </a:xfrm>
          <a:custGeom>
            <a:avLst/>
            <a:gdLst/>
            <a:ahLst/>
            <a:cxnLst/>
            <a:rect l="l" t="t" r="r" b="b"/>
            <a:pathLst>
              <a:path w="171450" h="1295400">
                <a:moveTo>
                  <a:pt x="114300" y="142875"/>
                </a:moveTo>
                <a:lnTo>
                  <a:pt x="57150" y="142875"/>
                </a:lnTo>
                <a:lnTo>
                  <a:pt x="57150" y="1295400"/>
                </a:lnTo>
                <a:lnTo>
                  <a:pt x="114300" y="1295400"/>
                </a:lnTo>
                <a:lnTo>
                  <a:pt x="114300" y="142875"/>
                </a:lnTo>
                <a:close/>
              </a:path>
              <a:path w="171450" h="1295400">
                <a:moveTo>
                  <a:pt x="85725" y="0"/>
                </a:moveTo>
                <a:lnTo>
                  <a:pt x="0" y="171450"/>
                </a:lnTo>
                <a:lnTo>
                  <a:pt x="57150" y="171450"/>
                </a:lnTo>
                <a:lnTo>
                  <a:pt x="57150" y="142875"/>
                </a:lnTo>
                <a:lnTo>
                  <a:pt x="157162" y="142875"/>
                </a:lnTo>
                <a:lnTo>
                  <a:pt x="85725" y="0"/>
                </a:lnTo>
                <a:close/>
              </a:path>
              <a:path w="171450" h="1295400">
                <a:moveTo>
                  <a:pt x="157162" y="142875"/>
                </a:moveTo>
                <a:lnTo>
                  <a:pt x="114300" y="142875"/>
                </a:lnTo>
                <a:lnTo>
                  <a:pt x="114300" y="171450"/>
                </a:lnTo>
                <a:lnTo>
                  <a:pt x="171450" y="171450"/>
                </a:lnTo>
                <a:lnTo>
                  <a:pt x="157162" y="142875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129" y="148844"/>
            <a:ext cx="468287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95" dirty="0"/>
              <a:t> </a:t>
            </a:r>
            <a:r>
              <a:rPr dirty="0"/>
              <a:t>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9140" y="1202174"/>
            <a:ext cx="7652384" cy="30067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810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816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81685" marR="3048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10" dirty="0">
                <a:latin typeface="Carlito"/>
                <a:cs typeface="Carlito"/>
              </a:rPr>
              <a:t>Multiply </a:t>
            </a:r>
            <a:r>
              <a:rPr sz="2800" spc="-5" dirty="0">
                <a:latin typeface="Carlito"/>
                <a:cs typeface="Carlito"/>
              </a:rPr>
              <a:t>each </a:t>
            </a:r>
            <a:r>
              <a:rPr sz="2800" spc="-10" dirty="0">
                <a:latin typeface="Carlito"/>
                <a:cs typeface="Carlito"/>
              </a:rPr>
              <a:t>bit </a:t>
            </a:r>
            <a:r>
              <a:rPr sz="2800" spc="-5" dirty="0">
                <a:latin typeface="Carlito"/>
                <a:cs typeface="Carlito"/>
              </a:rPr>
              <a:t>by </a:t>
            </a:r>
            <a:r>
              <a:rPr sz="2800" spc="5" dirty="0">
                <a:latin typeface="Carlito"/>
                <a:cs typeface="Carlito"/>
              </a:rPr>
              <a:t>2</a:t>
            </a:r>
            <a:r>
              <a:rPr sz="2850" i="1" spc="7" baseline="26315" dirty="0">
                <a:latin typeface="Carlito"/>
                <a:cs typeface="Carlito"/>
              </a:rPr>
              <a:t>n</a:t>
            </a:r>
            <a:r>
              <a:rPr sz="2800" spc="5" dirty="0">
                <a:latin typeface="Carlito"/>
                <a:cs typeface="Carlito"/>
              </a:rPr>
              <a:t>, </a:t>
            </a:r>
            <a:r>
              <a:rPr sz="2800" spc="-5" dirty="0">
                <a:latin typeface="Carlito"/>
                <a:cs typeface="Carlito"/>
              </a:rPr>
              <a:t>where </a:t>
            </a:r>
            <a:r>
              <a:rPr sz="2800" i="1" spc="-5" dirty="0">
                <a:latin typeface="Carlito"/>
                <a:cs typeface="Carlito"/>
              </a:rPr>
              <a:t>n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15" dirty="0">
                <a:latin typeface="Arial"/>
                <a:cs typeface="Arial"/>
              </a:rPr>
              <a:t>“weight” 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the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bit</a:t>
            </a:r>
            <a:endParaRPr sz="2800">
              <a:latin typeface="Carlito"/>
              <a:cs typeface="Carlito"/>
            </a:endParaRPr>
          </a:p>
          <a:p>
            <a:pPr marL="781685" marR="46609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weight is the position of the </a:t>
            </a:r>
            <a:r>
              <a:rPr sz="2800" spc="-10" dirty="0">
                <a:latin typeface="Carlito"/>
                <a:cs typeface="Carlito"/>
              </a:rPr>
              <a:t>bit, starting  from </a:t>
            </a:r>
            <a:r>
              <a:rPr sz="2800" spc="-5" dirty="0">
                <a:latin typeface="Carlito"/>
                <a:cs typeface="Carlito"/>
              </a:rPr>
              <a:t>0 on the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right</a:t>
            </a:r>
            <a:endParaRPr sz="2800">
              <a:latin typeface="Carlito"/>
              <a:cs typeface="Carlito"/>
            </a:endParaRPr>
          </a:p>
          <a:p>
            <a:pPr marL="7816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5" dirty="0">
                <a:latin typeface="Carlito"/>
                <a:cs typeface="Carlito"/>
              </a:rPr>
              <a:t>Add the results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2" y="148844"/>
            <a:ext cx="234924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59087" y="2344039"/>
            <a:ext cx="38100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0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1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2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3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4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5</a:t>
            </a:r>
            <a:endParaRPr sz="160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53430" y="2499227"/>
          <a:ext cx="1254760" cy="2766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3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520">
                <a:tc>
                  <a:txBody>
                    <a:bodyPr/>
                    <a:lstStyle/>
                    <a:p>
                      <a:pPr marL="31750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33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059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8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358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256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32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43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10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10160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2016125" y="1257300"/>
            <a:ext cx="1390650" cy="1219200"/>
            <a:chOff x="2016125" y="1257300"/>
            <a:chExt cx="1390650" cy="1219200"/>
          </a:xfrm>
        </p:grpSpPr>
        <p:sp>
          <p:nvSpPr>
            <p:cNvPr id="6" name="object 6"/>
            <p:cNvSpPr/>
            <p:nvPr/>
          </p:nvSpPr>
          <p:spPr>
            <a:xfrm>
              <a:off x="2025650" y="1266825"/>
              <a:ext cx="1371600" cy="1200150"/>
            </a:xfrm>
            <a:custGeom>
              <a:avLst/>
              <a:gdLst/>
              <a:ahLst/>
              <a:cxnLst/>
              <a:rect l="l" t="t" r="r" b="b"/>
              <a:pathLst>
                <a:path w="1371600" h="1200150">
                  <a:moveTo>
                    <a:pt x="1143000" y="685800"/>
                  </a:moveTo>
                  <a:lnTo>
                    <a:pt x="800100" y="685800"/>
                  </a:lnTo>
                  <a:lnTo>
                    <a:pt x="904875" y="1200150"/>
                  </a:lnTo>
                  <a:lnTo>
                    <a:pt x="1143000" y="685800"/>
                  </a:lnTo>
                  <a:close/>
                </a:path>
                <a:path w="1371600" h="1200150">
                  <a:moveTo>
                    <a:pt x="1257300" y="0"/>
                  </a:moveTo>
                  <a:lnTo>
                    <a:pt x="114300" y="0"/>
                  </a:lnTo>
                  <a:lnTo>
                    <a:pt x="69812" y="8983"/>
                  </a:lnTo>
                  <a:lnTo>
                    <a:pt x="33480" y="33480"/>
                  </a:lnTo>
                  <a:lnTo>
                    <a:pt x="8983" y="69812"/>
                  </a:lnTo>
                  <a:lnTo>
                    <a:pt x="0" y="114300"/>
                  </a:lnTo>
                  <a:lnTo>
                    <a:pt x="0" y="571500"/>
                  </a:lnTo>
                  <a:lnTo>
                    <a:pt x="8983" y="615987"/>
                  </a:lnTo>
                  <a:lnTo>
                    <a:pt x="33480" y="652319"/>
                  </a:lnTo>
                  <a:lnTo>
                    <a:pt x="69812" y="676816"/>
                  </a:lnTo>
                  <a:lnTo>
                    <a:pt x="114300" y="685800"/>
                  </a:lnTo>
                  <a:lnTo>
                    <a:pt x="1257300" y="685800"/>
                  </a:lnTo>
                  <a:lnTo>
                    <a:pt x="1301787" y="676816"/>
                  </a:lnTo>
                  <a:lnTo>
                    <a:pt x="1338119" y="652319"/>
                  </a:lnTo>
                  <a:lnTo>
                    <a:pt x="1362616" y="615987"/>
                  </a:lnTo>
                  <a:lnTo>
                    <a:pt x="1371600" y="571500"/>
                  </a:lnTo>
                  <a:lnTo>
                    <a:pt x="1371600" y="114300"/>
                  </a:lnTo>
                  <a:lnTo>
                    <a:pt x="1362616" y="69812"/>
                  </a:lnTo>
                  <a:lnTo>
                    <a:pt x="1338119" y="33480"/>
                  </a:lnTo>
                  <a:lnTo>
                    <a:pt x="1301787" y="8983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25650" y="1266825"/>
              <a:ext cx="1371600" cy="1200150"/>
            </a:xfrm>
            <a:custGeom>
              <a:avLst/>
              <a:gdLst/>
              <a:ahLst/>
              <a:cxnLst/>
              <a:rect l="l" t="t" r="r" b="b"/>
              <a:pathLst>
                <a:path w="1371600" h="1200150">
                  <a:moveTo>
                    <a:pt x="0" y="114300"/>
                  </a:moveTo>
                  <a:lnTo>
                    <a:pt x="8983" y="69812"/>
                  </a:lnTo>
                  <a:lnTo>
                    <a:pt x="33480" y="33480"/>
                  </a:lnTo>
                  <a:lnTo>
                    <a:pt x="69812" y="8983"/>
                  </a:lnTo>
                  <a:lnTo>
                    <a:pt x="114300" y="0"/>
                  </a:lnTo>
                  <a:lnTo>
                    <a:pt x="800100" y="0"/>
                  </a:lnTo>
                  <a:lnTo>
                    <a:pt x="1143000" y="0"/>
                  </a:lnTo>
                  <a:lnTo>
                    <a:pt x="1257300" y="0"/>
                  </a:lnTo>
                  <a:lnTo>
                    <a:pt x="1301787" y="8983"/>
                  </a:lnTo>
                  <a:lnTo>
                    <a:pt x="1338119" y="33480"/>
                  </a:lnTo>
                  <a:lnTo>
                    <a:pt x="1362616" y="69812"/>
                  </a:lnTo>
                  <a:lnTo>
                    <a:pt x="1371600" y="114300"/>
                  </a:lnTo>
                  <a:lnTo>
                    <a:pt x="1371600" y="400050"/>
                  </a:lnTo>
                  <a:lnTo>
                    <a:pt x="1371600" y="571500"/>
                  </a:lnTo>
                  <a:lnTo>
                    <a:pt x="1362616" y="615987"/>
                  </a:lnTo>
                  <a:lnTo>
                    <a:pt x="1338119" y="652319"/>
                  </a:lnTo>
                  <a:lnTo>
                    <a:pt x="1301787" y="676816"/>
                  </a:lnTo>
                  <a:lnTo>
                    <a:pt x="1257300" y="685800"/>
                  </a:lnTo>
                  <a:lnTo>
                    <a:pt x="1143000" y="685800"/>
                  </a:lnTo>
                  <a:lnTo>
                    <a:pt x="904875" y="1200150"/>
                  </a:lnTo>
                  <a:lnTo>
                    <a:pt x="800100" y="685800"/>
                  </a:lnTo>
                  <a:lnTo>
                    <a:pt x="114300" y="685800"/>
                  </a:lnTo>
                  <a:lnTo>
                    <a:pt x="69812" y="676816"/>
                  </a:lnTo>
                  <a:lnTo>
                    <a:pt x="33480" y="652319"/>
                  </a:lnTo>
                  <a:lnTo>
                    <a:pt x="8983" y="615987"/>
                  </a:lnTo>
                  <a:lnTo>
                    <a:pt x="0" y="571500"/>
                  </a:lnTo>
                  <a:lnTo>
                    <a:pt x="0" y="400050"/>
                  </a:lnTo>
                  <a:lnTo>
                    <a:pt x="0" y="1143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888744" y="1449619"/>
          <a:ext cx="2860673" cy="3223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4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3574">
                <a:tc>
                  <a:txBody>
                    <a:bodyPr/>
                    <a:lstStyle/>
                    <a:p>
                      <a:pPr marR="79375" algn="r">
                        <a:lnSpc>
                          <a:spcPts val="262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Bit</a:t>
                      </a:r>
                      <a:r>
                        <a:rPr sz="24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“0”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560"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2400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101011</a:t>
                      </a:r>
                      <a:r>
                        <a:rPr sz="2400" baseline="-20833" dirty="0">
                          <a:latin typeface="Courier New"/>
                          <a:cs typeface="Courier New"/>
                        </a:rPr>
                        <a:t>2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30480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400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=&gt;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0480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400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048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400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048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3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1097" y="148844"/>
            <a:ext cx="472757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65" dirty="0"/>
              <a:t> </a:t>
            </a:r>
            <a:r>
              <a:rPr spc="-5" dirty="0"/>
              <a:t>Decimal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86200" y="2200275"/>
            <a:ext cx="1333500" cy="171450"/>
          </a:xfrm>
          <a:custGeom>
            <a:avLst/>
            <a:gdLst/>
            <a:ahLst/>
            <a:cxnLst/>
            <a:rect l="l" t="t" r="r" b="b"/>
            <a:pathLst>
              <a:path w="1333500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1333500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1333500" h="171450">
                <a:moveTo>
                  <a:pt x="1333500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1333500" y="114300"/>
                </a:lnTo>
                <a:lnTo>
                  <a:pt x="1333500" y="57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90029" y="6271971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66800" y="736841"/>
            <a:ext cx="491845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Lecture</a:t>
            </a:r>
            <a:r>
              <a:rPr spc="-90" dirty="0"/>
              <a:t> </a:t>
            </a:r>
            <a:r>
              <a:rPr spc="-5" dirty="0"/>
              <a:t>Outline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6800" y="1981200"/>
            <a:ext cx="7303134" cy="339471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3695" indent="-341630">
              <a:lnSpc>
                <a:spcPct val="100000"/>
              </a:lnSpc>
              <a:spcBef>
                <a:spcPts val="894"/>
              </a:spcBef>
              <a:buClr>
                <a:srgbClr val="0099CC"/>
              </a:buClr>
              <a:buSzPct val="79687"/>
              <a:buFont typeface="Wingdings"/>
              <a:buChar char=""/>
              <a:tabLst>
                <a:tab pos="354330" algn="l"/>
              </a:tabLst>
            </a:pPr>
            <a:r>
              <a:rPr sz="3200" b="1" spc="-200" dirty="0">
                <a:latin typeface="Arial"/>
                <a:cs typeface="Arial"/>
              </a:rPr>
              <a:t>Number</a:t>
            </a:r>
            <a:r>
              <a:rPr sz="3200" b="1" spc="-190" dirty="0">
                <a:latin typeface="Arial"/>
                <a:cs typeface="Arial"/>
              </a:rPr>
              <a:t> </a:t>
            </a:r>
            <a:r>
              <a:rPr sz="3200" b="1" spc="-325" dirty="0">
                <a:latin typeface="Arial"/>
                <a:cs typeface="Arial"/>
              </a:rPr>
              <a:t>Systems</a:t>
            </a:r>
            <a:endParaRPr sz="3200" dirty="0">
              <a:latin typeface="Arial"/>
              <a:cs typeface="Arial"/>
            </a:endParaRPr>
          </a:p>
          <a:p>
            <a:pPr marL="754380" lvl="1" indent="-285750">
              <a:lnSpc>
                <a:spcPct val="100000"/>
              </a:lnSpc>
              <a:spcBef>
                <a:spcPts val="690"/>
              </a:spcBef>
              <a:buFont typeface="Comic Sans MS"/>
              <a:buChar char="–"/>
              <a:tabLst>
                <a:tab pos="755015" algn="l"/>
              </a:tabLst>
            </a:pPr>
            <a:r>
              <a:rPr sz="2800" spc="-5" dirty="0">
                <a:latin typeface="Carlito"/>
                <a:cs typeface="Carlito"/>
              </a:rPr>
              <a:t>Binary, </a:t>
            </a:r>
            <a:r>
              <a:rPr sz="2800" spc="-10" dirty="0">
                <a:latin typeface="Carlito"/>
                <a:cs typeface="Carlito"/>
              </a:rPr>
              <a:t>Octal,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Hexadecimal</a:t>
            </a:r>
            <a:endParaRPr sz="2800" dirty="0">
              <a:latin typeface="Carlito"/>
              <a:cs typeface="Carlito"/>
            </a:endParaRPr>
          </a:p>
          <a:p>
            <a:pPr marL="353695" indent="-341630">
              <a:lnSpc>
                <a:spcPct val="100000"/>
              </a:lnSpc>
              <a:spcBef>
                <a:spcPts val="755"/>
              </a:spcBef>
              <a:buClr>
                <a:srgbClr val="0099CC"/>
              </a:buClr>
              <a:buSzPct val="79687"/>
              <a:buFont typeface="Wingdings"/>
              <a:buChar char=""/>
              <a:tabLst>
                <a:tab pos="354330" algn="l"/>
              </a:tabLst>
            </a:pPr>
            <a:r>
              <a:rPr sz="3200" b="1" spc="-200" dirty="0">
                <a:latin typeface="Arial"/>
                <a:cs typeface="Arial"/>
              </a:rPr>
              <a:t>Representation </a:t>
            </a:r>
            <a:r>
              <a:rPr sz="3200" b="1" spc="-145" dirty="0">
                <a:latin typeface="Arial"/>
                <a:cs typeface="Arial"/>
              </a:rPr>
              <a:t>of </a:t>
            </a:r>
            <a:r>
              <a:rPr sz="3200" b="1" spc="-240" dirty="0">
                <a:latin typeface="Arial"/>
                <a:cs typeface="Arial"/>
              </a:rPr>
              <a:t>characters </a:t>
            </a:r>
            <a:r>
              <a:rPr sz="3200" b="1" spc="-305" dirty="0">
                <a:latin typeface="Arial"/>
                <a:cs typeface="Arial"/>
              </a:rPr>
              <a:t>using</a:t>
            </a:r>
            <a:r>
              <a:rPr sz="3200" b="1" spc="-210" dirty="0">
                <a:latin typeface="Arial"/>
                <a:cs typeface="Arial"/>
              </a:rPr>
              <a:t> </a:t>
            </a:r>
            <a:r>
              <a:rPr sz="3200" b="1" spc="-320" dirty="0">
                <a:latin typeface="Arial"/>
                <a:cs typeface="Arial"/>
              </a:rPr>
              <a:t>codes</a:t>
            </a:r>
            <a:endParaRPr sz="3200" dirty="0">
              <a:latin typeface="Arial"/>
              <a:cs typeface="Arial"/>
            </a:endParaRPr>
          </a:p>
          <a:p>
            <a:pPr marL="353695" indent="-341630">
              <a:lnSpc>
                <a:spcPct val="100000"/>
              </a:lnSpc>
              <a:spcBef>
                <a:spcPts val="765"/>
              </a:spcBef>
              <a:buClr>
                <a:srgbClr val="0099CC"/>
              </a:buClr>
              <a:buSzPct val="79687"/>
              <a:buFont typeface="Wingdings"/>
              <a:buChar char=""/>
              <a:tabLst>
                <a:tab pos="354330" algn="l"/>
              </a:tabLst>
            </a:pPr>
            <a:r>
              <a:rPr sz="3200" b="1" spc="-204" dirty="0">
                <a:latin typeface="Arial"/>
                <a:cs typeface="Arial"/>
              </a:rPr>
              <a:t>Representation </a:t>
            </a:r>
            <a:r>
              <a:rPr sz="3200" b="1" spc="-145" dirty="0">
                <a:latin typeface="Arial"/>
                <a:cs typeface="Arial"/>
              </a:rPr>
              <a:t>of</a:t>
            </a:r>
            <a:r>
              <a:rPr sz="3200" b="1" spc="-170" dirty="0">
                <a:latin typeface="Arial"/>
                <a:cs typeface="Arial"/>
              </a:rPr>
              <a:t> </a:t>
            </a:r>
            <a:r>
              <a:rPr sz="3200" b="1" spc="-245" dirty="0">
                <a:latin typeface="Arial"/>
                <a:cs typeface="Arial"/>
              </a:rPr>
              <a:t>Numbers</a:t>
            </a:r>
            <a:endParaRPr sz="3200" dirty="0">
              <a:latin typeface="Arial"/>
              <a:cs typeface="Arial"/>
            </a:endParaRPr>
          </a:p>
          <a:p>
            <a:pPr marL="754380" lvl="1" indent="-285750">
              <a:lnSpc>
                <a:spcPct val="100000"/>
              </a:lnSpc>
              <a:spcBef>
                <a:spcPts val="690"/>
              </a:spcBef>
              <a:buFont typeface="Comic Sans MS"/>
              <a:buChar char="–"/>
              <a:tabLst>
                <a:tab pos="755015" algn="l"/>
              </a:tabLst>
            </a:pPr>
            <a:r>
              <a:rPr sz="2800" spc="-5" dirty="0">
                <a:latin typeface="Carlito"/>
                <a:cs typeface="Carlito"/>
              </a:rPr>
              <a:t>Integer, </a:t>
            </a:r>
            <a:r>
              <a:rPr sz="2800" spc="-10" dirty="0">
                <a:latin typeface="Carlito"/>
                <a:cs typeface="Carlito"/>
              </a:rPr>
              <a:t>Floating </a:t>
            </a:r>
            <a:r>
              <a:rPr sz="2800" spc="-5" dirty="0">
                <a:latin typeface="Carlito"/>
                <a:cs typeface="Carlito"/>
              </a:rPr>
              <a:t>Point, Binary </a:t>
            </a:r>
            <a:r>
              <a:rPr sz="2800" spc="-10" dirty="0">
                <a:latin typeface="Carlito"/>
                <a:cs typeface="Carlito"/>
              </a:rPr>
              <a:t>Coded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Decimal</a:t>
            </a:r>
            <a:endParaRPr sz="2800" dirty="0">
              <a:latin typeface="Carlito"/>
              <a:cs typeface="Carlito"/>
            </a:endParaRPr>
          </a:p>
          <a:p>
            <a:pPr marL="353695" indent="-341630">
              <a:lnSpc>
                <a:spcPct val="100000"/>
              </a:lnSpc>
              <a:spcBef>
                <a:spcPts val="755"/>
              </a:spcBef>
              <a:buClr>
                <a:srgbClr val="0099CC"/>
              </a:buClr>
              <a:buSzPct val="79687"/>
              <a:buFont typeface="Wingdings"/>
              <a:buChar char=""/>
              <a:tabLst>
                <a:tab pos="354330" algn="l"/>
              </a:tabLst>
            </a:pPr>
            <a:r>
              <a:rPr sz="3200" b="1" spc="-254" dirty="0">
                <a:latin typeface="Arial"/>
                <a:cs typeface="Arial"/>
              </a:rPr>
              <a:t>Program </a:t>
            </a:r>
            <a:r>
              <a:rPr sz="3200" b="1" spc="-315" dirty="0">
                <a:latin typeface="Arial"/>
                <a:cs typeface="Arial"/>
              </a:rPr>
              <a:t>Language </a:t>
            </a:r>
            <a:r>
              <a:rPr sz="3200" b="1" spc="-225" dirty="0">
                <a:latin typeface="Arial"/>
                <a:cs typeface="Arial"/>
              </a:rPr>
              <a:t>and </a:t>
            </a:r>
            <a:r>
              <a:rPr sz="3200" b="1" spc="-165" dirty="0">
                <a:latin typeface="Arial"/>
                <a:cs typeface="Arial"/>
              </a:rPr>
              <a:t>Data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315" dirty="0">
                <a:latin typeface="Arial"/>
                <a:cs typeface="Arial"/>
              </a:rPr>
              <a:t>Types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1096" y="148844"/>
            <a:ext cx="4557903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65" dirty="0"/>
              <a:t> </a:t>
            </a:r>
            <a:r>
              <a:rPr spc="-5" dirty="0"/>
              <a:t>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9140" y="1202174"/>
            <a:ext cx="7652384" cy="30067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810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816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81685" marR="3048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10" dirty="0">
                <a:latin typeface="Carlito"/>
                <a:cs typeface="Carlito"/>
              </a:rPr>
              <a:t>Multiply </a:t>
            </a:r>
            <a:r>
              <a:rPr sz="2800" spc="-5" dirty="0">
                <a:latin typeface="Carlito"/>
                <a:cs typeface="Carlito"/>
              </a:rPr>
              <a:t>each </a:t>
            </a:r>
            <a:r>
              <a:rPr sz="2800" spc="-10" dirty="0">
                <a:latin typeface="Carlito"/>
                <a:cs typeface="Carlito"/>
              </a:rPr>
              <a:t>bit </a:t>
            </a:r>
            <a:r>
              <a:rPr sz="2800" spc="-5" dirty="0">
                <a:latin typeface="Carlito"/>
                <a:cs typeface="Carlito"/>
              </a:rPr>
              <a:t>by </a:t>
            </a:r>
            <a:r>
              <a:rPr sz="2800" spc="5" dirty="0">
                <a:latin typeface="Carlito"/>
                <a:cs typeface="Carlito"/>
              </a:rPr>
              <a:t>8</a:t>
            </a:r>
            <a:r>
              <a:rPr sz="2850" i="1" spc="7" baseline="26315" dirty="0">
                <a:latin typeface="Carlito"/>
                <a:cs typeface="Carlito"/>
              </a:rPr>
              <a:t>n</a:t>
            </a:r>
            <a:r>
              <a:rPr sz="2800" spc="5" dirty="0">
                <a:latin typeface="Carlito"/>
                <a:cs typeface="Carlito"/>
              </a:rPr>
              <a:t>, </a:t>
            </a:r>
            <a:r>
              <a:rPr sz="2800" spc="-5" dirty="0">
                <a:latin typeface="Carlito"/>
                <a:cs typeface="Carlito"/>
              </a:rPr>
              <a:t>where </a:t>
            </a:r>
            <a:r>
              <a:rPr sz="2800" i="1" spc="-5" dirty="0">
                <a:latin typeface="Carlito"/>
                <a:cs typeface="Carlito"/>
              </a:rPr>
              <a:t>n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15" dirty="0">
                <a:latin typeface="Arial"/>
                <a:cs typeface="Arial"/>
              </a:rPr>
              <a:t>“weight” 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the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bit</a:t>
            </a:r>
            <a:endParaRPr sz="2800">
              <a:latin typeface="Carlito"/>
              <a:cs typeface="Carlito"/>
            </a:endParaRPr>
          </a:p>
          <a:p>
            <a:pPr marL="781685" marR="46609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weight is the position of the </a:t>
            </a:r>
            <a:r>
              <a:rPr sz="2800" spc="-10" dirty="0">
                <a:latin typeface="Carlito"/>
                <a:cs typeface="Carlito"/>
              </a:rPr>
              <a:t>bit, starting  from </a:t>
            </a:r>
            <a:r>
              <a:rPr sz="2800" spc="-5" dirty="0">
                <a:latin typeface="Carlito"/>
                <a:cs typeface="Carlito"/>
              </a:rPr>
              <a:t>0 on the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right</a:t>
            </a:r>
            <a:endParaRPr sz="2800">
              <a:latin typeface="Carlito"/>
              <a:cs typeface="Carlito"/>
            </a:endParaRPr>
          </a:p>
          <a:p>
            <a:pPr marL="7816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5" dirty="0">
                <a:latin typeface="Carlito"/>
                <a:cs typeface="Carlito"/>
              </a:rPr>
              <a:t>Add the results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5800" y="23622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148844"/>
            <a:ext cx="195516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88744" y="2699124"/>
          <a:ext cx="2438399" cy="1077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1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527">
                <a:tc>
                  <a:txBody>
                    <a:bodyPr/>
                    <a:lstStyle/>
                    <a:p>
                      <a:pPr marL="31750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724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8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=&gt;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4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3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7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439987" y="2543936"/>
            <a:ext cx="3810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7" baseline="-16203" dirty="0">
                <a:latin typeface="Courier New"/>
                <a:cs typeface="Courier New"/>
              </a:rPr>
              <a:t>8</a:t>
            </a:r>
            <a:r>
              <a:rPr sz="1600" spc="-5" dirty="0">
                <a:latin typeface="Courier New"/>
                <a:cs typeface="Courier New"/>
              </a:rPr>
              <a:t>0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8</a:t>
            </a:r>
            <a:r>
              <a:rPr sz="1600" spc="-5" dirty="0">
                <a:latin typeface="Courier New"/>
                <a:cs typeface="Courier New"/>
              </a:rPr>
              <a:t>1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8</a:t>
            </a:r>
            <a:r>
              <a:rPr sz="1600" spc="-5" dirty="0">
                <a:latin typeface="Courier New"/>
                <a:cs typeface="Courier New"/>
              </a:rPr>
              <a:t>2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7727" y="2635377"/>
            <a:ext cx="14947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014730" algn="l"/>
              </a:tabLst>
            </a:pPr>
            <a:r>
              <a:rPr sz="2400" dirty="0">
                <a:latin typeface="Courier New"/>
                <a:cs typeface="Courier New"/>
              </a:rPr>
              <a:t>=	4</a:t>
            </a:r>
            <a:endParaRPr sz="24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  <a:tabLst>
                <a:tab pos="831850" algn="l"/>
              </a:tabLst>
            </a:pPr>
            <a:r>
              <a:rPr sz="2400" dirty="0">
                <a:latin typeface="Courier New"/>
                <a:cs typeface="Courier New"/>
              </a:rPr>
              <a:t>=	</a:t>
            </a:r>
            <a:r>
              <a:rPr sz="2400" spc="-5" dirty="0">
                <a:latin typeface="Courier New"/>
                <a:cs typeface="Courier New"/>
              </a:rPr>
              <a:t>16</a:t>
            </a:r>
            <a:endParaRPr sz="24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  <a:tabLst>
                <a:tab pos="650875" algn="l"/>
                <a:tab pos="1396365" algn="l"/>
              </a:tabLst>
            </a:pPr>
            <a:r>
              <a:rPr sz="2400" dirty="0">
                <a:latin typeface="Courier New"/>
                <a:cs typeface="Courier New"/>
              </a:rPr>
              <a:t>=	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448	</a:t>
            </a:r>
            <a:endParaRPr sz="2400">
              <a:latin typeface="Courier New"/>
              <a:cs typeface="Courier New"/>
            </a:endParaRPr>
          </a:p>
          <a:p>
            <a:pPr marL="650875">
              <a:lnSpc>
                <a:spcPct val="100000"/>
              </a:lnSpc>
            </a:pPr>
            <a:r>
              <a:rPr sz="2400" spc="-5" dirty="0">
                <a:latin typeface="Courier New"/>
                <a:cs typeface="Courier New"/>
              </a:rPr>
              <a:t>468</a:t>
            </a:r>
            <a:r>
              <a:rPr sz="2400" spc="-7" baseline="-20833" dirty="0">
                <a:latin typeface="Courier New"/>
                <a:cs typeface="Courier New"/>
              </a:rPr>
              <a:t>10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8512" y="148844"/>
            <a:ext cx="618248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114" dirty="0"/>
              <a:t> </a:t>
            </a:r>
            <a:r>
              <a:rPr dirty="0"/>
              <a:t>Decimal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33800" y="2743200"/>
            <a:ext cx="1543685" cy="1468755"/>
          </a:xfrm>
          <a:custGeom>
            <a:avLst/>
            <a:gdLst/>
            <a:ahLst/>
            <a:cxnLst/>
            <a:rect l="l" t="t" r="r" b="b"/>
            <a:pathLst>
              <a:path w="1543685" h="1468754">
                <a:moveTo>
                  <a:pt x="143985" y="97359"/>
                </a:moveTo>
                <a:lnTo>
                  <a:pt x="104636" y="138781"/>
                </a:lnTo>
                <a:lnTo>
                  <a:pt x="1504314" y="1468501"/>
                </a:lnTo>
                <a:lnTo>
                  <a:pt x="1543685" y="1427099"/>
                </a:lnTo>
                <a:lnTo>
                  <a:pt x="143985" y="97359"/>
                </a:lnTo>
                <a:close/>
              </a:path>
              <a:path w="1543685" h="1468754">
                <a:moveTo>
                  <a:pt x="0" y="0"/>
                </a:moveTo>
                <a:lnTo>
                  <a:pt x="65277" y="180212"/>
                </a:lnTo>
                <a:lnTo>
                  <a:pt x="104636" y="138781"/>
                </a:lnTo>
                <a:lnTo>
                  <a:pt x="83947" y="119125"/>
                </a:lnTo>
                <a:lnTo>
                  <a:pt x="123316" y="77724"/>
                </a:lnTo>
                <a:lnTo>
                  <a:pt x="162637" y="77724"/>
                </a:lnTo>
                <a:lnTo>
                  <a:pt x="183387" y="55879"/>
                </a:lnTo>
                <a:lnTo>
                  <a:pt x="0" y="0"/>
                </a:lnTo>
                <a:close/>
              </a:path>
              <a:path w="1543685" h="1468754">
                <a:moveTo>
                  <a:pt x="123316" y="77724"/>
                </a:moveTo>
                <a:lnTo>
                  <a:pt x="83947" y="119125"/>
                </a:lnTo>
                <a:lnTo>
                  <a:pt x="104636" y="138781"/>
                </a:lnTo>
                <a:lnTo>
                  <a:pt x="143985" y="97359"/>
                </a:lnTo>
                <a:lnTo>
                  <a:pt x="123316" y="77724"/>
                </a:lnTo>
                <a:close/>
              </a:path>
              <a:path w="1543685" h="1468754">
                <a:moveTo>
                  <a:pt x="162637" y="77724"/>
                </a:moveTo>
                <a:lnTo>
                  <a:pt x="123316" y="77724"/>
                </a:lnTo>
                <a:lnTo>
                  <a:pt x="143985" y="97359"/>
                </a:lnTo>
                <a:lnTo>
                  <a:pt x="162637" y="77724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8513" y="148844"/>
            <a:ext cx="612470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114" dirty="0"/>
              <a:t> </a:t>
            </a:r>
            <a:r>
              <a:rPr dirty="0"/>
              <a:t>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6440" y="1202174"/>
            <a:ext cx="7216775" cy="30067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937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943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94385" marR="76517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95020" algn="l"/>
              </a:tabLst>
            </a:pPr>
            <a:r>
              <a:rPr sz="2800" spc="-10" dirty="0">
                <a:latin typeface="Carlito"/>
                <a:cs typeface="Carlito"/>
              </a:rPr>
              <a:t>Multiply </a:t>
            </a:r>
            <a:r>
              <a:rPr sz="2800" spc="-5" dirty="0">
                <a:latin typeface="Carlito"/>
                <a:cs typeface="Carlito"/>
              </a:rPr>
              <a:t>each </a:t>
            </a:r>
            <a:r>
              <a:rPr sz="2800" spc="-10" dirty="0">
                <a:latin typeface="Carlito"/>
                <a:cs typeface="Carlito"/>
              </a:rPr>
              <a:t>bit </a:t>
            </a:r>
            <a:r>
              <a:rPr sz="2800" spc="-5" dirty="0">
                <a:latin typeface="Carlito"/>
                <a:cs typeface="Carlito"/>
              </a:rPr>
              <a:t>by </a:t>
            </a:r>
            <a:r>
              <a:rPr sz="2800" spc="5" dirty="0">
                <a:latin typeface="Carlito"/>
                <a:cs typeface="Carlito"/>
              </a:rPr>
              <a:t>16</a:t>
            </a:r>
            <a:r>
              <a:rPr sz="2850" i="1" spc="7" baseline="26315" dirty="0">
                <a:latin typeface="Carlito"/>
                <a:cs typeface="Carlito"/>
              </a:rPr>
              <a:t>n</a:t>
            </a:r>
            <a:r>
              <a:rPr sz="2800" spc="5" dirty="0">
                <a:latin typeface="Carlito"/>
                <a:cs typeface="Carlito"/>
              </a:rPr>
              <a:t>, </a:t>
            </a:r>
            <a:r>
              <a:rPr sz="2800" spc="-5" dirty="0">
                <a:latin typeface="Carlito"/>
                <a:cs typeface="Carlito"/>
              </a:rPr>
              <a:t>where </a:t>
            </a:r>
            <a:r>
              <a:rPr sz="2800" i="1" spc="-5" dirty="0">
                <a:latin typeface="Carlito"/>
                <a:cs typeface="Carlito"/>
              </a:rPr>
              <a:t>n </a:t>
            </a:r>
            <a:r>
              <a:rPr sz="2800" spc="-5" dirty="0">
                <a:latin typeface="Carlito"/>
                <a:cs typeface="Carlito"/>
              </a:rPr>
              <a:t>is the  </a:t>
            </a:r>
            <a:r>
              <a:rPr sz="2800" spc="15" dirty="0">
                <a:latin typeface="Arial"/>
                <a:cs typeface="Arial"/>
              </a:rPr>
              <a:t>“weight”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465" dirty="0">
                <a:latin typeface="Arial"/>
                <a:cs typeface="Arial"/>
              </a:rPr>
              <a:t> </a:t>
            </a:r>
            <a:r>
              <a:rPr sz="2800" spc="25" dirty="0">
                <a:latin typeface="Arial"/>
                <a:cs typeface="Arial"/>
              </a:rPr>
              <a:t>bit</a:t>
            </a:r>
            <a:endParaRPr sz="2800">
              <a:latin typeface="Arial"/>
              <a:cs typeface="Arial"/>
            </a:endParaRPr>
          </a:p>
          <a:p>
            <a:pPr marL="794385" marR="1778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95020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weight is the position of the </a:t>
            </a:r>
            <a:r>
              <a:rPr sz="2800" spc="-10" dirty="0">
                <a:latin typeface="Carlito"/>
                <a:cs typeface="Carlito"/>
              </a:rPr>
              <a:t>bit, starting  from </a:t>
            </a:r>
            <a:r>
              <a:rPr sz="2800" spc="-5" dirty="0">
                <a:latin typeface="Carlito"/>
                <a:cs typeface="Carlito"/>
              </a:rPr>
              <a:t>0 on the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right</a:t>
            </a:r>
            <a:endParaRPr sz="2800">
              <a:latin typeface="Carlito"/>
              <a:cs typeface="Carlito"/>
            </a:endParaRPr>
          </a:p>
          <a:p>
            <a:pPr marL="7943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95020" algn="l"/>
              </a:tabLst>
            </a:pPr>
            <a:r>
              <a:rPr sz="2800" spc="-5" dirty="0">
                <a:latin typeface="Carlito"/>
                <a:cs typeface="Carlito"/>
              </a:rPr>
              <a:t>Add the results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5800" y="236220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2" y="148844"/>
            <a:ext cx="242544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79144" y="2814992"/>
          <a:ext cx="6535417" cy="11268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5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0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6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44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0744">
                <a:tc>
                  <a:txBody>
                    <a:bodyPr/>
                    <a:lstStyle/>
                    <a:p>
                      <a:pPr marL="31750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ABC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16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=&gt;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C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0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3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25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B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1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830" algn="r">
                        <a:lnSpc>
                          <a:spcPts val="241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176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A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r>
                        <a:rPr sz="2400" spc="-7" baseline="24305" dirty="0">
                          <a:latin typeface="Courier New"/>
                          <a:cs typeface="Courier New"/>
                        </a:rPr>
                        <a:t>2</a:t>
                      </a:r>
                      <a:endParaRPr sz="2400" baseline="24305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5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5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258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256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258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2560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935089" y="4038092"/>
            <a:ext cx="1052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2748</a:t>
            </a:r>
            <a:r>
              <a:rPr sz="2400" spc="-7" baseline="-20833" dirty="0">
                <a:latin typeface="Courier New"/>
                <a:cs typeface="Courier New"/>
              </a:rPr>
              <a:t>10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81800" y="3932301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4604" y="148844"/>
            <a:ext cx="40316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</a:t>
            </a:r>
            <a:r>
              <a:rPr spc="-75" dirty="0"/>
              <a:t> </a:t>
            </a:r>
            <a:r>
              <a:rPr dirty="0"/>
              <a:t>Binary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52675" y="2895600"/>
            <a:ext cx="171450" cy="1066800"/>
          </a:xfrm>
          <a:custGeom>
            <a:avLst/>
            <a:gdLst/>
            <a:ahLst/>
            <a:cxnLst/>
            <a:rect l="l" t="t" r="r" b="b"/>
            <a:pathLst>
              <a:path w="171450" h="1066800">
                <a:moveTo>
                  <a:pt x="57150" y="895350"/>
                </a:moveTo>
                <a:lnTo>
                  <a:pt x="0" y="895350"/>
                </a:lnTo>
                <a:lnTo>
                  <a:pt x="85725" y="1066800"/>
                </a:lnTo>
                <a:lnTo>
                  <a:pt x="157162" y="923925"/>
                </a:lnTo>
                <a:lnTo>
                  <a:pt x="57150" y="923925"/>
                </a:lnTo>
                <a:lnTo>
                  <a:pt x="57150" y="895350"/>
                </a:lnTo>
                <a:close/>
              </a:path>
              <a:path w="171450" h="1066800">
                <a:moveTo>
                  <a:pt x="114300" y="0"/>
                </a:moveTo>
                <a:lnTo>
                  <a:pt x="57150" y="0"/>
                </a:lnTo>
                <a:lnTo>
                  <a:pt x="57150" y="923925"/>
                </a:lnTo>
                <a:lnTo>
                  <a:pt x="114300" y="923925"/>
                </a:lnTo>
                <a:lnTo>
                  <a:pt x="114300" y="0"/>
                </a:lnTo>
                <a:close/>
              </a:path>
              <a:path w="171450" h="1066800">
                <a:moveTo>
                  <a:pt x="171450" y="895350"/>
                </a:moveTo>
                <a:lnTo>
                  <a:pt x="114300" y="895350"/>
                </a:lnTo>
                <a:lnTo>
                  <a:pt x="114300" y="923925"/>
                </a:lnTo>
                <a:lnTo>
                  <a:pt x="157162" y="923925"/>
                </a:lnTo>
                <a:lnTo>
                  <a:pt x="171450" y="895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4604" y="148844"/>
            <a:ext cx="4760596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</a:t>
            </a:r>
            <a:r>
              <a:rPr spc="-75" dirty="0"/>
              <a:t> </a:t>
            </a:r>
            <a:r>
              <a:rPr dirty="0"/>
              <a:t>Binary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7146925" cy="309181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Divide </a:t>
            </a:r>
            <a:r>
              <a:rPr sz="2800" spc="-5" dirty="0">
                <a:latin typeface="Carlito"/>
                <a:cs typeface="Carlito"/>
              </a:rPr>
              <a:t>by two, keep track of the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remainder</a:t>
            </a:r>
            <a:endParaRPr sz="280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First </a:t>
            </a:r>
            <a:r>
              <a:rPr sz="2800" spc="-5" dirty="0">
                <a:latin typeface="Carlito"/>
                <a:cs typeface="Carlito"/>
              </a:rPr>
              <a:t>remainder is </a:t>
            </a:r>
            <a:r>
              <a:rPr sz="2800" spc="-10" dirty="0">
                <a:latin typeface="Carlito"/>
                <a:cs typeface="Carlito"/>
              </a:rPr>
              <a:t>bit </a:t>
            </a:r>
            <a:r>
              <a:rPr sz="2800" spc="-5" dirty="0">
                <a:latin typeface="Carlito"/>
                <a:cs typeface="Carlito"/>
              </a:rPr>
              <a:t>0 (LSB, least-significant  </a:t>
            </a:r>
            <a:r>
              <a:rPr sz="2800" spc="-10" dirty="0">
                <a:latin typeface="Carlito"/>
                <a:cs typeface="Carlito"/>
              </a:rPr>
              <a:t>bit)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Second </a:t>
            </a:r>
            <a:r>
              <a:rPr sz="2800" spc="-5" dirty="0">
                <a:latin typeface="Carlito"/>
                <a:cs typeface="Carlito"/>
              </a:rPr>
              <a:t>remainder is </a:t>
            </a:r>
            <a:r>
              <a:rPr sz="2800" spc="-10" dirty="0">
                <a:latin typeface="Carlito"/>
                <a:cs typeface="Carlito"/>
              </a:rPr>
              <a:t>bit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1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Etc.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2" y="148844"/>
            <a:ext cx="234924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0349" y="1368297"/>
            <a:ext cx="1744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125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22675" y="1292097"/>
            <a:ext cx="938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2</a:t>
            </a:r>
            <a:r>
              <a:rPr sz="2400" u="heavy" spc="-114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125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86200" y="13716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86200" y="17526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86200" y="21336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08425" y="25273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02075" y="2922523"/>
            <a:ext cx="0" cy="651510"/>
          </a:xfrm>
          <a:custGeom>
            <a:avLst/>
            <a:gdLst/>
            <a:ahLst/>
            <a:cxnLst/>
            <a:rect l="l" t="t" r="r" b="b"/>
            <a:pathLst>
              <a:path h="651510">
                <a:moveTo>
                  <a:pt x="0" y="0"/>
                </a:moveTo>
                <a:lnTo>
                  <a:pt x="0" y="304800"/>
                </a:lnTo>
              </a:path>
              <a:path h="651510">
                <a:moveTo>
                  <a:pt x="0" y="346201"/>
                </a:moveTo>
                <a:lnTo>
                  <a:pt x="0" y="65100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06800" y="1657858"/>
            <a:ext cx="1698625" cy="2706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955" algn="r">
              <a:lnSpc>
                <a:spcPct val="100000"/>
              </a:lnSpc>
              <a:spcBef>
                <a:spcPts val="100"/>
              </a:spcBef>
              <a:tabLst>
                <a:tab pos="1457960" algn="l"/>
              </a:tabLst>
            </a:pPr>
            <a:r>
              <a:rPr sz="3600" baseline="-2314" dirty="0">
                <a:latin typeface="Courier New"/>
                <a:cs typeface="Courier New"/>
              </a:rPr>
              <a:t>2</a:t>
            </a:r>
            <a:r>
              <a:rPr sz="3600" spc="-1364" baseline="-2314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6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6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2</a:t>
            </a:r>
            <a:r>
              <a:rPr sz="2400" dirty="0">
                <a:latin typeface="Courier New"/>
                <a:cs typeface="Courier New"/>
              </a:rPr>
              <a:t>	1</a:t>
            </a:r>
            <a:endParaRPr sz="2400">
              <a:latin typeface="Courier New"/>
              <a:cs typeface="Courier New"/>
            </a:endParaRPr>
          </a:p>
          <a:p>
            <a:pPr marR="20320" algn="r">
              <a:lnSpc>
                <a:spcPct val="100000"/>
              </a:lnSpc>
              <a:spcBef>
                <a:spcPts val="120"/>
              </a:spcBef>
              <a:tabLst>
                <a:tab pos="1457960" algn="l"/>
              </a:tabLst>
            </a:pPr>
            <a:r>
              <a:rPr sz="3600" baseline="-2314" dirty="0">
                <a:latin typeface="Courier New"/>
                <a:cs typeface="Courier New"/>
              </a:rPr>
              <a:t>2</a:t>
            </a:r>
            <a:r>
              <a:rPr sz="3600" spc="-1364" baseline="-2314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6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3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</a:t>
            </a:r>
            <a:r>
              <a:rPr sz="2400" dirty="0">
                <a:latin typeface="Courier New"/>
                <a:cs typeface="Courier New"/>
              </a:rPr>
              <a:t>	0</a:t>
            </a:r>
            <a:endParaRPr sz="2400">
              <a:latin typeface="Courier New"/>
              <a:cs typeface="Courier New"/>
            </a:endParaRPr>
          </a:p>
          <a:p>
            <a:pPr marR="20955" algn="r">
              <a:lnSpc>
                <a:spcPct val="100000"/>
              </a:lnSpc>
              <a:spcBef>
                <a:spcPts val="120"/>
              </a:spcBef>
              <a:tabLst>
                <a:tab pos="1473835" algn="l"/>
              </a:tabLst>
            </a:pPr>
            <a:r>
              <a:rPr sz="3600" baseline="-4629" dirty="0">
                <a:latin typeface="Courier New"/>
                <a:cs typeface="Courier New"/>
              </a:rPr>
              <a:t>2</a:t>
            </a:r>
            <a:r>
              <a:rPr sz="3600" spc="-914" baseline="-4629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73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5</a:t>
            </a:r>
            <a:r>
              <a:rPr sz="2400" dirty="0">
                <a:latin typeface="Courier New"/>
                <a:cs typeface="Courier New"/>
              </a:rPr>
              <a:t>	1</a:t>
            </a:r>
            <a:endParaRPr sz="2400">
              <a:latin typeface="Courier New"/>
              <a:cs typeface="Courier New"/>
            </a:endParaRPr>
          </a:p>
          <a:p>
            <a:pPr marR="36830" algn="r">
              <a:lnSpc>
                <a:spcPct val="100000"/>
              </a:lnSpc>
              <a:spcBef>
                <a:spcPts val="220"/>
              </a:spcBef>
              <a:tabLst>
                <a:tab pos="1426210" algn="l"/>
              </a:tabLst>
            </a:pPr>
            <a:r>
              <a:rPr sz="3600" baseline="-5787" dirty="0">
                <a:latin typeface="Courier New"/>
                <a:cs typeface="Courier New"/>
              </a:rPr>
              <a:t>2</a:t>
            </a:r>
            <a:r>
              <a:rPr sz="3600" spc="-1364" baseline="-5787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63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7</a:t>
            </a:r>
            <a:r>
              <a:rPr sz="2400" dirty="0">
                <a:latin typeface="Courier New"/>
                <a:cs typeface="Courier New"/>
              </a:rPr>
              <a:t>	1</a:t>
            </a:r>
            <a:endParaRPr sz="24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35"/>
              </a:spcBef>
              <a:tabLst>
                <a:tab pos="728345" algn="l"/>
                <a:tab pos="1457960" algn="l"/>
              </a:tabLst>
            </a:pPr>
            <a:r>
              <a:rPr sz="3600" baseline="-3472" dirty="0">
                <a:latin typeface="Courier New"/>
                <a:cs typeface="Courier New"/>
              </a:rPr>
              <a:t>2</a:t>
            </a:r>
            <a:r>
              <a:rPr sz="3600" spc="-1364" baseline="-3472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	3</a:t>
            </a:r>
            <a:r>
              <a:rPr sz="2400" dirty="0">
                <a:latin typeface="Courier New"/>
                <a:cs typeface="Courier New"/>
              </a:rPr>
              <a:t>	1</a:t>
            </a:r>
            <a:endParaRPr sz="24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130"/>
              </a:spcBef>
              <a:tabLst>
                <a:tab pos="744220" algn="l"/>
                <a:tab pos="1473835" algn="l"/>
              </a:tabLst>
            </a:pPr>
            <a:r>
              <a:rPr sz="3600" baseline="-2314" dirty="0">
                <a:latin typeface="Courier New"/>
                <a:cs typeface="Courier New"/>
              </a:rPr>
              <a:t>2</a:t>
            </a:r>
            <a:r>
              <a:rPr sz="3600" spc="-1364" baseline="-2314" dirty="0"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	1</a:t>
            </a:r>
            <a:r>
              <a:rPr sz="2400" dirty="0">
                <a:latin typeface="Courier New"/>
                <a:cs typeface="Courier New"/>
              </a:rPr>
              <a:t>	1</a:t>
            </a:r>
            <a:endParaRPr sz="2400">
              <a:latin typeface="Courier New"/>
              <a:cs typeface="Courier New"/>
            </a:endParaRPr>
          </a:p>
          <a:p>
            <a:pPr marR="20320" algn="r">
              <a:lnSpc>
                <a:spcPct val="100000"/>
              </a:lnSpc>
              <a:spcBef>
                <a:spcPts val="120"/>
              </a:spcBef>
              <a:tabLst>
                <a:tab pos="729615" algn="l"/>
              </a:tabLst>
            </a:pPr>
            <a:r>
              <a:rPr sz="2400" dirty="0">
                <a:latin typeface="Courier New"/>
                <a:cs typeface="Courier New"/>
              </a:rPr>
              <a:t>0	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86200" y="368617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703823" y="5179009"/>
            <a:ext cx="28422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125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6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1111101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45125" y="1801876"/>
            <a:ext cx="2842260" cy="3303904"/>
          </a:xfrm>
          <a:custGeom>
            <a:avLst/>
            <a:gdLst/>
            <a:ahLst/>
            <a:cxnLst/>
            <a:rect l="l" t="t" r="r" b="b"/>
            <a:pathLst>
              <a:path w="2842259" h="3303904">
                <a:moveTo>
                  <a:pt x="2736612" y="3156313"/>
                </a:moveTo>
                <a:lnTo>
                  <a:pt x="2683764" y="3178429"/>
                </a:lnTo>
                <a:lnTo>
                  <a:pt x="2828925" y="3303524"/>
                </a:lnTo>
                <a:lnTo>
                  <a:pt x="2837113" y="3182620"/>
                </a:lnTo>
                <a:lnTo>
                  <a:pt x="2747391" y="3182620"/>
                </a:lnTo>
                <a:lnTo>
                  <a:pt x="2736612" y="3156313"/>
                </a:lnTo>
                <a:close/>
              </a:path>
              <a:path w="2842259" h="3303904">
                <a:moveTo>
                  <a:pt x="2789335" y="3134250"/>
                </a:moveTo>
                <a:lnTo>
                  <a:pt x="2736612" y="3156313"/>
                </a:lnTo>
                <a:lnTo>
                  <a:pt x="2747391" y="3182620"/>
                </a:lnTo>
                <a:lnTo>
                  <a:pt x="2800223" y="3160776"/>
                </a:lnTo>
                <a:lnTo>
                  <a:pt x="2789335" y="3134250"/>
                </a:lnTo>
                <a:close/>
              </a:path>
              <a:path w="2842259" h="3303904">
                <a:moveTo>
                  <a:pt x="2841879" y="3112262"/>
                </a:moveTo>
                <a:lnTo>
                  <a:pt x="2789335" y="3134250"/>
                </a:lnTo>
                <a:lnTo>
                  <a:pt x="2800223" y="3160776"/>
                </a:lnTo>
                <a:lnTo>
                  <a:pt x="2747391" y="3182620"/>
                </a:lnTo>
                <a:lnTo>
                  <a:pt x="2837113" y="3182620"/>
                </a:lnTo>
                <a:lnTo>
                  <a:pt x="2841879" y="3112262"/>
                </a:lnTo>
                <a:close/>
              </a:path>
              <a:path w="2842259" h="3303904">
                <a:moveTo>
                  <a:pt x="19176" y="0"/>
                </a:moveTo>
                <a:lnTo>
                  <a:pt x="0" y="53848"/>
                </a:lnTo>
                <a:lnTo>
                  <a:pt x="59944" y="73406"/>
                </a:lnTo>
                <a:lnTo>
                  <a:pt x="133350" y="91312"/>
                </a:lnTo>
                <a:lnTo>
                  <a:pt x="174244" y="99695"/>
                </a:lnTo>
                <a:lnTo>
                  <a:pt x="217550" y="108076"/>
                </a:lnTo>
                <a:lnTo>
                  <a:pt x="413130" y="143128"/>
                </a:lnTo>
                <a:lnTo>
                  <a:pt x="521335" y="163449"/>
                </a:lnTo>
                <a:lnTo>
                  <a:pt x="635000" y="186816"/>
                </a:lnTo>
                <a:lnTo>
                  <a:pt x="752094" y="214249"/>
                </a:lnTo>
                <a:lnTo>
                  <a:pt x="811276" y="229870"/>
                </a:lnTo>
                <a:lnTo>
                  <a:pt x="870965" y="246761"/>
                </a:lnTo>
                <a:lnTo>
                  <a:pt x="930910" y="265175"/>
                </a:lnTo>
                <a:lnTo>
                  <a:pt x="990726" y="285241"/>
                </a:lnTo>
                <a:lnTo>
                  <a:pt x="1050163" y="307086"/>
                </a:lnTo>
                <a:lnTo>
                  <a:pt x="1109345" y="330708"/>
                </a:lnTo>
                <a:lnTo>
                  <a:pt x="1167638" y="356235"/>
                </a:lnTo>
                <a:lnTo>
                  <a:pt x="1225296" y="383921"/>
                </a:lnTo>
                <a:lnTo>
                  <a:pt x="1281810" y="413893"/>
                </a:lnTo>
                <a:lnTo>
                  <a:pt x="1337055" y="446024"/>
                </a:lnTo>
                <a:lnTo>
                  <a:pt x="1391030" y="480695"/>
                </a:lnTo>
                <a:lnTo>
                  <a:pt x="1443481" y="517778"/>
                </a:lnTo>
                <a:lnTo>
                  <a:pt x="1493901" y="557529"/>
                </a:lnTo>
                <a:lnTo>
                  <a:pt x="1542542" y="600075"/>
                </a:lnTo>
                <a:lnTo>
                  <a:pt x="1589024" y="645413"/>
                </a:lnTo>
                <a:lnTo>
                  <a:pt x="1633093" y="693927"/>
                </a:lnTo>
                <a:lnTo>
                  <a:pt x="1676146" y="746633"/>
                </a:lnTo>
                <a:lnTo>
                  <a:pt x="1719199" y="805179"/>
                </a:lnTo>
                <a:lnTo>
                  <a:pt x="1762378" y="868679"/>
                </a:lnTo>
                <a:lnTo>
                  <a:pt x="1805431" y="937133"/>
                </a:lnTo>
                <a:lnTo>
                  <a:pt x="1848357" y="1010031"/>
                </a:lnTo>
                <a:lnTo>
                  <a:pt x="1891156" y="1086993"/>
                </a:lnTo>
                <a:lnTo>
                  <a:pt x="1933828" y="1167638"/>
                </a:lnTo>
                <a:lnTo>
                  <a:pt x="1976120" y="1251585"/>
                </a:lnTo>
                <a:lnTo>
                  <a:pt x="2018029" y="1338579"/>
                </a:lnTo>
                <a:lnTo>
                  <a:pt x="2059685" y="1428114"/>
                </a:lnTo>
                <a:lnTo>
                  <a:pt x="2100960" y="1519936"/>
                </a:lnTo>
                <a:lnTo>
                  <a:pt x="2141728" y="1613535"/>
                </a:lnTo>
                <a:lnTo>
                  <a:pt x="2221865" y="1804797"/>
                </a:lnTo>
                <a:lnTo>
                  <a:pt x="2299589" y="1999107"/>
                </a:lnTo>
                <a:lnTo>
                  <a:pt x="2374773" y="2193544"/>
                </a:lnTo>
                <a:lnTo>
                  <a:pt x="2446908" y="2385060"/>
                </a:lnTo>
                <a:lnTo>
                  <a:pt x="2481833" y="2478913"/>
                </a:lnTo>
                <a:lnTo>
                  <a:pt x="2581529" y="2748407"/>
                </a:lnTo>
                <a:lnTo>
                  <a:pt x="2612898" y="2832989"/>
                </a:lnTo>
                <a:lnTo>
                  <a:pt x="2643251" y="2914269"/>
                </a:lnTo>
                <a:lnTo>
                  <a:pt x="2672588" y="2992120"/>
                </a:lnTo>
                <a:lnTo>
                  <a:pt x="2700781" y="3065907"/>
                </a:lnTo>
                <a:lnTo>
                  <a:pt x="2728086" y="3135503"/>
                </a:lnTo>
                <a:lnTo>
                  <a:pt x="2736612" y="3156313"/>
                </a:lnTo>
                <a:lnTo>
                  <a:pt x="2789335" y="3134250"/>
                </a:lnTo>
                <a:lnTo>
                  <a:pt x="2781300" y="3114675"/>
                </a:lnTo>
                <a:lnTo>
                  <a:pt x="2754249" y="3045460"/>
                </a:lnTo>
                <a:lnTo>
                  <a:pt x="2726054" y="2971927"/>
                </a:lnTo>
                <a:lnTo>
                  <a:pt x="2696718" y="2894330"/>
                </a:lnTo>
                <a:lnTo>
                  <a:pt x="2666492" y="2813177"/>
                </a:lnTo>
                <a:lnTo>
                  <a:pt x="2635123" y="2728595"/>
                </a:lnTo>
                <a:lnTo>
                  <a:pt x="2602865" y="2641092"/>
                </a:lnTo>
                <a:lnTo>
                  <a:pt x="2535428" y="2458974"/>
                </a:lnTo>
                <a:lnTo>
                  <a:pt x="2500376" y="2364994"/>
                </a:lnTo>
                <a:lnTo>
                  <a:pt x="2427985" y="2172843"/>
                </a:lnTo>
                <a:lnTo>
                  <a:pt x="2352675" y="1977898"/>
                </a:lnTo>
                <a:lnTo>
                  <a:pt x="2274570" y="1782826"/>
                </a:lnTo>
                <a:lnTo>
                  <a:pt x="2194179" y="1590675"/>
                </a:lnTo>
                <a:lnTo>
                  <a:pt x="2153157" y="1496440"/>
                </a:lnTo>
                <a:lnTo>
                  <a:pt x="2111502" y="1403985"/>
                </a:lnTo>
                <a:lnTo>
                  <a:pt x="2069592" y="1313688"/>
                </a:lnTo>
                <a:lnTo>
                  <a:pt x="2027174" y="1225931"/>
                </a:lnTo>
                <a:lnTo>
                  <a:pt x="1984248" y="1140968"/>
                </a:lnTo>
                <a:lnTo>
                  <a:pt x="1941195" y="1059307"/>
                </a:lnTo>
                <a:lnTo>
                  <a:pt x="1897633" y="980948"/>
                </a:lnTo>
                <a:lnTo>
                  <a:pt x="1853819" y="906652"/>
                </a:lnTo>
                <a:lnTo>
                  <a:pt x="1809623" y="836549"/>
                </a:lnTo>
                <a:lnTo>
                  <a:pt x="1765173" y="771144"/>
                </a:lnTo>
                <a:lnTo>
                  <a:pt x="1720342" y="710564"/>
                </a:lnTo>
                <a:lnTo>
                  <a:pt x="1675383" y="655320"/>
                </a:lnTo>
                <a:lnTo>
                  <a:pt x="1628902" y="604520"/>
                </a:lnTo>
                <a:lnTo>
                  <a:pt x="1580133" y="557022"/>
                </a:lnTo>
                <a:lnTo>
                  <a:pt x="1529206" y="512699"/>
                </a:lnTo>
                <a:lnTo>
                  <a:pt x="1476375" y="471043"/>
                </a:lnTo>
                <a:lnTo>
                  <a:pt x="1421892" y="432562"/>
                </a:lnTo>
                <a:lnTo>
                  <a:pt x="1365757" y="396621"/>
                </a:lnTo>
                <a:lnTo>
                  <a:pt x="1308480" y="363347"/>
                </a:lnTo>
                <a:lnTo>
                  <a:pt x="1249933" y="332486"/>
                </a:lnTo>
                <a:lnTo>
                  <a:pt x="1190625" y="303911"/>
                </a:lnTo>
                <a:lnTo>
                  <a:pt x="1130427" y="277622"/>
                </a:lnTo>
                <a:lnTo>
                  <a:pt x="1069848" y="253491"/>
                </a:lnTo>
                <a:lnTo>
                  <a:pt x="1008888" y="231139"/>
                </a:lnTo>
                <a:lnTo>
                  <a:pt x="947674" y="210565"/>
                </a:lnTo>
                <a:lnTo>
                  <a:pt x="886587" y="191897"/>
                </a:lnTo>
                <a:lnTo>
                  <a:pt x="825753" y="174498"/>
                </a:lnTo>
                <a:lnTo>
                  <a:pt x="765175" y="158623"/>
                </a:lnTo>
                <a:lnTo>
                  <a:pt x="646557" y="130810"/>
                </a:lnTo>
                <a:lnTo>
                  <a:pt x="532002" y="107187"/>
                </a:lnTo>
                <a:lnTo>
                  <a:pt x="228473" y="51943"/>
                </a:lnTo>
                <a:lnTo>
                  <a:pt x="185800" y="43687"/>
                </a:lnTo>
                <a:lnTo>
                  <a:pt x="146176" y="35560"/>
                </a:lnTo>
                <a:lnTo>
                  <a:pt x="109600" y="27177"/>
                </a:lnTo>
                <a:lnTo>
                  <a:pt x="76326" y="18541"/>
                </a:lnTo>
                <a:lnTo>
                  <a:pt x="46736" y="9778"/>
                </a:lnTo>
                <a:lnTo>
                  <a:pt x="19176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4645" y="148844"/>
            <a:ext cx="41357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Binary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10000" y="2722498"/>
            <a:ext cx="1543685" cy="1468755"/>
          </a:xfrm>
          <a:custGeom>
            <a:avLst/>
            <a:gdLst/>
            <a:ahLst/>
            <a:cxnLst/>
            <a:rect l="l" t="t" r="r" b="b"/>
            <a:pathLst>
              <a:path w="1543685" h="1468754">
                <a:moveTo>
                  <a:pt x="65277" y="1288288"/>
                </a:moveTo>
                <a:lnTo>
                  <a:pt x="0" y="1468501"/>
                </a:lnTo>
                <a:lnTo>
                  <a:pt x="183387" y="1412620"/>
                </a:lnTo>
                <a:lnTo>
                  <a:pt x="162637" y="1390777"/>
                </a:lnTo>
                <a:lnTo>
                  <a:pt x="123316" y="1390777"/>
                </a:lnTo>
                <a:lnTo>
                  <a:pt x="83947" y="1349375"/>
                </a:lnTo>
                <a:lnTo>
                  <a:pt x="104636" y="1329719"/>
                </a:lnTo>
                <a:lnTo>
                  <a:pt x="65277" y="1288288"/>
                </a:lnTo>
                <a:close/>
              </a:path>
              <a:path w="1543685" h="1468754">
                <a:moveTo>
                  <a:pt x="104636" y="1329719"/>
                </a:moveTo>
                <a:lnTo>
                  <a:pt x="83947" y="1349375"/>
                </a:lnTo>
                <a:lnTo>
                  <a:pt x="123316" y="1390777"/>
                </a:lnTo>
                <a:lnTo>
                  <a:pt x="143985" y="1371141"/>
                </a:lnTo>
                <a:lnTo>
                  <a:pt x="104636" y="1329719"/>
                </a:lnTo>
                <a:close/>
              </a:path>
              <a:path w="1543685" h="1468754">
                <a:moveTo>
                  <a:pt x="143985" y="1371141"/>
                </a:moveTo>
                <a:lnTo>
                  <a:pt x="123316" y="1390777"/>
                </a:lnTo>
                <a:lnTo>
                  <a:pt x="162637" y="1390777"/>
                </a:lnTo>
                <a:lnTo>
                  <a:pt x="143985" y="1371141"/>
                </a:lnTo>
                <a:close/>
              </a:path>
              <a:path w="1543685" h="1468754">
                <a:moveTo>
                  <a:pt x="1504314" y="0"/>
                </a:moveTo>
                <a:lnTo>
                  <a:pt x="104636" y="1329719"/>
                </a:lnTo>
                <a:lnTo>
                  <a:pt x="143985" y="1371141"/>
                </a:lnTo>
                <a:lnTo>
                  <a:pt x="1543685" y="41401"/>
                </a:lnTo>
                <a:lnTo>
                  <a:pt x="1504314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4645" y="148844"/>
            <a:ext cx="44405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Binary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7181850" cy="155575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</a:pPr>
            <a:r>
              <a:rPr sz="2800" spc="-165" dirty="0">
                <a:latin typeface="Arial"/>
                <a:cs typeface="Arial"/>
              </a:rPr>
              <a:t>– </a:t>
            </a:r>
            <a:r>
              <a:rPr sz="2800" spc="-10" dirty="0">
                <a:latin typeface="Carlito"/>
                <a:cs typeface="Carlito"/>
              </a:rPr>
              <a:t>Convert </a:t>
            </a:r>
            <a:r>
              <a:rPr sz="2800" dirty="0">
                <a:latin typeface="Carlito"/>
                <a:cs typeface="Carlito"/>
              </a:rPr>
              <a:t>each </a:t>
            </a:r>
            <a:r>
              <a:rPr sz="2800" spc="-5" dirty="0">
                <a:latin typeface="Carlito"/>
                <a:cs typeface="Carlito"/>
              </a:rPr>
              <a:t>octal </a:t>
            </a:r>
            <a:r>
              <a:rPr sz="2800" spc="-10" dirty="0">
                <a:latin typeface="Carlito"/>
                <a:cs typeface="Carlito"/>
              </a:rPr>
              <a:t>digit </a:t>
            </a:r>
            <a:r>
              <a:rPr sz="2800" spc="-5" dirty="0">
                <a:latin typeface="Carlito"/>
                <a:cs typeface="Carlito"/>
              </a:rPr>
              <a:t>to a </a:t>
            </a:r>
            <a:r>
              <a:rPr sz="2800" spc="-10" dirty="0">
                <a:latin typeface="Carlito"/>
                <a:cs typeface="Carlito"/>
              </a:rPr>
              <a:t>3-bit </a:t>
            </a:r>
            <a:r>
              <a:rPr sz="2800" spc="-5" dirty="0">
                <a:latin typeface="Carlito"/>
                <a:cs typeface="Carlito"/>
              </a:rPr>
              <a:t>equivalent  </a:t>
            </a:r>
            <a:r>
              <a:rPr sz="2800" spc="-10" dirty="0">
                <a:latin typeface="Carlito"/>
                <a:cs typeface="Carlito"/>
              </a:rPr>
              <a:t>binary</a:t>
            </a:r>
            <a:r>
              <a:rPr sz="2800" spc="-5" dirty="0">
                <a:latin typeface="Carlito"/>
                <a:cs typeface="Carlito"/>
              </a:rPr>
              <a:t> representation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90029" y="6271971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13202" y="453008"/>
            <a:ext cx="50914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29" dirty="0">
                <a:latin typeface="Arial"/>
                <a:cs typeface="Arial"/>
              </a:rPr>
              <a:t>Data</a:t>
            </a:r>
            <a:r>
              <a:rPr b="1" spc="-280" dirty="0">
                <a:latin typeface="Arial"/>
                <a:cs typeface="Arial"/>
              </a:rPr>
              <a:t> </a:t>
            </a:r>
            <a:r>
              <a:rPr b="1" spc="-300" dirty="0">
                <a:latin typeface="Arial"/>
                <a:cs typeface="Arial"/>
              </a:rPr>
              <a:t>Representation?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193026" y="1303019"/>
            <a:ext cx="5262880" cy="582295"/>
            <a:chOff x="1193026" y="1303019"/>
            <a:chExt cx="5262880" cy="582295"/>
          </a:xfrm>
        </p:grpSpPr>
        <p:sp>
          <p:nvSpPr>
            <p:cNvPr id="6" name="object 6"/>
            <p:cNvSpPr/>
            <p:nvPr/>
          </p:nvSpPr>
          <p:spPr>
            <a:xfrm>
              <a:off x="1193026" y="1580781"/>
              <a:ext cx="143786" cy="1522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78636" y="1303019"/>
              <a:ext cx="5177028" cy="5821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145844" y="1317396"/>
            <a:ext cx="7543165" cy="391541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3695" indent="-34163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3695" algn="l"/>
                <a:tab pos="354330" algn="l"/>
              </a:tabLst>
            </a:pPr>
            <a:r>
              <a:rPr sz="2800" b="1" spc="-180" dirty="0">
                <a:solidFill>
                  <a:srgbClr val="008000"/>
                </a:solidFill>
                <a:latin typeface="Arial"/>
                <a:cs typeface="Arial"/>
              </a:rPr>
              <a:t>Representation </a:t>
            </a:r>
            <a:r>
              <a:rPr sz="2800" b="1" spc="-245" dirty="0">
                <a:solidFill>
                  <a:srgbClr val="008000"/>
                </a:solidFill>
                <a:latin typeface="Arial"/>
                <a:cs typeface="Arial"/>
              </a:rPr>
              <a:t>=</a:t>
            </a:r>
            <a:r>
              <a:rPr sz="2800" b="1" spc="-7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spc="-155" dirty="0">
                <a:solidFill>
                  <a:srgbClr val="008000"/>
                </a:solidFill>
                <a:latin typeface="Arial"/>
                <a:cs typeface="Arial"/>
              </a:rPr>
              <a:t>Measurement</a:t>
            </a:r>
            <a:endParaRPr sz="2800">
              <a:latin typeface="Arial"/>
              <a:cs typeface="Arial"/>
            </a:endParaRPr>
          </a:p>
          <a:p>
            <a:pPr marL="353695" marR="55880" indent="-341630">
              <a:lnSpc>
                <a:spcPct val="100899"/>
              </a:lnSpc>
              <a:spcBef>
                <a:spcPts val="470"/>
              </a:spcBef>
              <a:buClr>
                <a:srgbClr val="0099CC"/>
              </a:buClr>
              <a:buSzPct val="80357"/>
              <a:buFont typeface="Wingdings"/>
              <a:buChar char=""/>
              <a:tabLst>
                <a:tab pos="353695" algn="l"/>
                <a:tab pos="354330" algn="l"/>
              </a:tabLst>
            </a:pPr>
            <a:r>
              <a:rPr sz="2800" b="1" spc="-130" dirty="0">
                <a:latin typeface="Arial"/>
                <a:cs typeface="Arial"/>
              </a:rPr>
              <a:t>Most </a:t>
            </a:r>
            <a:r>
              <a:rPr sz="2800" b="1" spc="-220" dirty="0">
                <a:latin typeface="Arial"/>
                <a:cs typeface="Arial"/>
              </a:rPr>
              <a:t>things </a:t>
            </a:r>
            <a:r>
              <a:rPr sz="2800" b="1" spc="-155" dirty="0">
                <a:latin typeface="Arial"/>
                <a:cs typeface="Arial"/>
              </a:rPr>
              <a:t>in </a:t>
            </a:r>
            <a:r>
              <a:rPr sz="2800" b="1" spc="-110" dirty="0">
                <a:latin typeface="Arial"/>
                <a:cs typeface="Arial"/>
              </a:rPr>
              <a:t>the </a:t>
            </a:r>
            <a:r>
              <a:rPr sz="2800" b="1" spc="-215" dirty="0">
                <a:latin typeface="Arial"/>
                <a:cs typeface="Arial"/>
              </a:rPr>
              <a:t>“Real </a:t>
            </a:r>
            <a:r>
              <a:rPr sz="2800" b="1" spc="-155" dirty="0">
                <a:latin typeface="Arial"/>
                <a:cs typeface="Arial"/>
              </a:rPr>
              <a:t>World” </a:t>
            </a:r>
            <a:r>
              <a:rPr sz="2800" b="1" spc="-170" dirty="0">
                <a:latin typeface="Arial"/>
                <a:cs typeface="Arial"/>
              </a:rPr>
              <a:t>actually </a:t>
            </a:r>
            <a:r>
              <a:rPr sz="2800" b="1" spc="-190" dirty="0">
                <a:latin typeface="Arial"/>
                <a:cs typeface="Arial"/>
              </a:rPr>
              <a:t>exist </a:t>
            </a:r>
            <a:r>
              <a:rPr sz="2800" b="1" spc="-310" dirty="0">
                <a:latin typeface="Arial"/>
                <a:cs typeface="Arial"/>
              </a:rPr>
              <a:t>as  </a:t>
            </a:r>
            <a:r>
              <a:rPr sz="2800" b="1" spc="-180" dirty="0">
                <a:latin typeface="Arial"/>
                <a:cs typeface="Arial"/>
              </a:rPr>
              <a:t>a </a:t>
            </a:r>
            <a:r>
              <a:rPr sz="2800" b="1" spc="-210" dirty="0">
                <a:latin typeface="Arial"/>
                <a:cs typeface="Arial"/>
              </a:rPr>
              <a:t>single, continuously varying </a:t>
            </a:r>
            <a:r>
              <a:rPr sz="2800" b="1" spc="-135" dirty="0">
                <a:latin typeface="Arial"/>
                <a:cs typeface="Arial"/>
              </a:rPr>
              <a:t>quantity </a:t>
            </a:r>
            <a:r>
              <a:rPr sz="2000" i="1" dirty="0">
                <a:latin typeface="Carlito"/>
                <a:cs typeface="Carlito"/>
              </a:rPr>
              <a:t>Mass,  Volume, </a:t>
            </a:r>
            <a:r>
              <a:rPr sz="2000" i="1" spc="-5" dirty="0">
                <a:latin typeface="Carlito"/>
                <a:cs typeface="Carlito"/>
              </a:rPr>
              <a:t>Speed, </a:t>
            </a:r>
            <a:r>
              <a:rPr sz="2000" i="1" dirty="0">
                <a:latin typeface="Carlito"/>
                <a:cs typeface="Carlito"/>
              </a:rPr>
              <a:t>Pressure,</a:t>
            </a:r>
            <a:r>
              <a:rPr sz="2000" i="1" spc="-114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Temperature</a:t>
            </a:r>
            <a:endParaRPr sz="2000">
              <a:latin typeface="Carlito"/>
              <a:cs typeface="Carlito"/>
            </a:endParaRPr>
          </a:p>
          <a:p>
            <a:pPr marL="353695" marR="5080" indent="-341630">
              <a:lnSpc>
                <a:spcPct val="100299"/>
              </a:lnSpc>
              <a:spcBef>
                <a:spcPts val="535"/>
              </a:spcBef>
              <a:buClr>
                <a:srgbClr val="0099CC"/>
              </a:buClr>
              <a:buSzPct val="80357"/>
              <a:buFont typeface="Wingdings"/>
              <a:buChar char=""/>
              <a:tabLst>
                <a:tab pos="353695" algn="l"/>
                <a:tab pos="354330" algn="l"/>
              </a:tabLst>
            </a:pPr>
            <a:r>
              <a:rPr sz="2800" b="1" spc="-340" dirty="0">
                <a:latin typeface="Arial"/>
                <a:cs typeface="Arial"/>
              </a:rPr>
              <a:t>Easy </a:t>
            </a:r>
            <a:r>
              <a:rPr sz="2800" b="1" spc="-90" dirty="0">
                <a:latin typeface="Arial"/>
                <a:cs typeface="Arial"/>
              </a:rPr>
              <a:t>to </a:t>
            </a:r>
            <a:r>
              <a:rPr sz="2800" b="1" spc="-210" dirty="0">
                <a:latin typeface="Arial"/>
                <a:cs typeface="Arial"/>
              </a:rPr>
              <a:t>measure </a:t>
            </a:r>
            <a:r>
              <a:rPr sz="2800" b="1" spc="-225" dirty="0">
                <a:latin typeface="Arial"/>
                <a:cs typeface="Arial"/>
              </a:rPr>
              <a:t>by </a:t>
            </a:r>
            <a:r>
              <a:rPr sz="2800" b="1" spc="-185" dirty="0">
                <a:latin typeface="Arial"/>
                <a:cs typeface="Arial"/>
              </a:rPr>
              <a:t>“representing” </a:t>
            </a:r>
            <a:r>
              <a:rPr sz="2800" b="1" spc="-30" dirty="0">
                <a:latin typeface="Arial"/>
                <a:cs typeface="Arial"/>
              </a:rPr>
              <a:t>it </a:t>
            </a:r>
            <a:r>
              <a:rPr sz="2800" b="1" spc="-270" dirty="0">
                <a:latin typeface="Arial"/>
                <a:cs typeface="Arial"/>
              </a:rPr>
              <a:t>using </a:t>
            </a:r>
            <a:r>
              <a:rPr sz="2800" b="1" spc="-180" dirty="0">
                <a:latin typeface="Arial"/>
                <a:cs typeface="Arial"/>
              </a:rPr>
              <a:t>a  </a:t>
            </a:r>
            <a:r>
              <a:rPr sz="2800" b="1" spc="-110" dirty="0">
                <a:latin typeface="Arial"/>
                <a:cs typeface="Arial"/>
              </a:rPr>
              <a:t>different </a:t>
            </a:r>
            <a:r>
              <a:rPr sz="2800" b="1" spc="-175" dirty="0">
                <a:latin typeface="Arial"/>
                <a:cs typeface="Arial"/>
              </a:rPr>
              <a:t>thing </a:t>
            </a:r>
            <a:r>
              <a:rPr sz="2800" b="1" spc="-80" dirty="0">
                <a:latin typeface="Arial"/>
                <a:cs typeface="Arial"/>
              </a:rPr>
              <a:t>that </a:t>
            </a:r>
            <a:r>
              <a:rPr sz="2800" b="1" spc="-204" dirty="0">
                <a:latin typeface="Arial"/>
                <a:cs typeface="Arial"/>
              </a:rPr>
              <a:t>varies </a:t>
            </a:r>
            <a:r>
              <a:rPr sz="2800" b="1" spc="-150" dirty="0">
                <a:latin typeface="Arial"/>
                <a:cs typeface="Arial"/>
              </a:rPr>
              <a:t>in </a:t>
            </a:r>
            <a:r>
              <a:rPr sz="2800" b="1" spc="-110" dirty="0">
                <a:latin typeface="Arial"/>
                <a:cs typeface="Arial"/>
              </a:rPr>
              <a:t>the </a:t>
            </a:r>
            <a:r>
              <a:rPr sz="2800" b="1" spc="-245" dirty="0">
                <a:latin typeface="Arial"/>
                <a:cs typeface="Arial"/>
              </a:rPr>
              <a:t>same </a:t>
            </a:r>
            <a:r>
              <a:rPr sz="2800" b="1" spc="-175" dirty="0">
                <a:latin typeface="Arial"/>
                <a:cs typeface="Arial"/>
              </a:rPr>
              <a:t>way </a:t>
            </a:r>
            <a:r>
              <a:rPr sz="2400" i="1" dirty="0">
                <a:latin typeface="Carlito"/>
                <a:cs typeface="Carlito"/>
              </a:rPr>
              <a:t>Eg</a:t>
            </a:r>
            <a:r>
              <a:rPr sz="2400" dirty="0">
                <a:latin typeface="Carlito"/>
                <a:cs typeface="Carlito"/>
              </a:rPr>
              <a:t>.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Pressure</a:t>
            </a:r>
            <a:r>
              <a:rPr sz="2400" dirty="0">
                <a:latin typeface="Carlito"/>
                <a:cs typeface="Carlito"/>
              </a:rPr>
              <a:t> as the </a:t>
            </a:r>
            <a:r>
              <a:rPr sz="2400" b="1" spc="-145" dirty="0">
                <a:latin typeface="Arial"/>
                <a:cs typeface="Arial"/>
              </a:rPr>
              <a:t>height </a:t>
            </a:r>
            <a:r>
              <a:rPr sz="2400" spc="-5" dirty="0">
                <a:latin typeface="Carlito"/>
                <a:cs typeface="Carlito"/>
              </a:rPr>
              <a:t>of column of </a:t>
            </a:r>
            <a:r>
              <a:rPr sz="2400" dirty="0">
                <a:latin typeface="Carlito"/>
                <a:cs typeface="Carlito"/>
              </a:rPr>
              <a:t>mercury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dirty="0">
                <a:latin typeface="Carlito"/>
                <a:cs typeface="Carlito"/>
              </a:rPr>
              <a:t>as </a:t>
            </a:r>
            <a:r>
              <a:rPr sz="2400" b="1" spc="-150" dirty="0">
                <a:latin typeface="Arial"/>
                <a:cs typeface="Arial"/>
              </a:rPr>
              <a:t>voltage  </a:t>
            </a:r>
            <a:r>
              <a:rPr sz="2400" spc="-5" dirty="0">
                <a:latin typeface="Carlito"/>
                <a:cs typeface="Carlito"/>
              </a:rPr>
              <a:t>produced by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pressure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transducer</a:t>
            </a:r>
            <a:endParaRPr sz="2400">
              <a:latin typeface="Carlito"/>
              <a:cs typeface="Carlito"/>
            </a:endParaRPr>
          </a:p>
          <a:p>
            <a:pPr marL="353695" indent="-341630">
              <a:lnSpc>
                <a:spcPct val="100000"/>
              </a:lnSpc>
              <a:spcBef>
                <a:spcPts val="670"/>
              </a:spcBef>
              <a:buClr>
                <a:srgbClr val="0099CC"/>
              </a:buClr>
              <a:buSzPct val="80357"/>
              <a:buFont typeface="Wingdings"/>
              <a:buChar char=""/>
              <a:tabLst>
                <a:tab pos="353695" algn="l"/>
                <a:tab pos="354330" algn="l"/>
              </a:tabLst>
            </a:pPr>
            <a:r>
              <a:rPr sz="2800" b="1" spc="-260" dirty="0">
                <a:latin typeface="Arial"/>
                <a:cs typeface="Arial"/>
              </a:rPr>
              <a:t>These </a:t>
            </a:r>
            <a:r>
              <a:rPr sz="2800" b="1" spc="-145" dirty="0">
                <a:latin typeface="Arial"/>
                <a:cs typeface="Arial"/>
              </a:rPr>
              <a:t>are </a:t>
            </a:r>
            <a:r>
              <a:rPr sz="2800" b="1" spc="-345" dirty="0">
                <a:latin typeface="Arial"/>
                <a:cs typeface="Arial"/>
              </a:rPr>
              <a:t>ANALOG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210" dirty="0">
                <a:latin typeface="Arial"/>
                <a:cs typeface="Arial"/>
              </a:rPr>
              <a:t>measurements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2" y="148844"/>
            <a:ext cx="257784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309" y="1368297"/>
            <a:ext cx="16230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705</a:t>
            </a:r>
            <a:r>
              <a:rPr sz="2400" spc="-7" baseline="-20833" dirty="0">
                <a:latin typeface="Courier New"/>
                <a:cs typeface="Courier New"/>
              </a:rPr>
              <a:t>8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4575" y="2664078"/>
            <a:ext cx="203327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729615" algn="l"/>
                <a:tab pos="1459865" algn="l"/>
              </a:tabLst>
            </a:pPr>
            <a:r>
              <a:rPr sz="2400" dirty="0">
                <a:latin typeface="Courier New"/>
                <a:cs typeface="Courier New"/>
              </a:rPr>
              <a:t>7	0	5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7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latin typeface="Courier New"/>
                <a:cs typeface="Courier New"/>
              </a:rPr>
              <a:t>111 000</a:t>
            </a:r>
            <a:r>
              <a:rPr sz="2400" spc="-12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101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242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862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482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29503" y="5255209"/>
            <a:ext cx="30861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705</a:t>
            </a:r>
            <a:r>
              <a:rPr sz="2400" spc="-7" baseline="-20833" dirty="0">
                <a:latin typeface="Courier New"/>
                <a:cs typeface="Courier New"/>
              </a:rPr>
              <a:t>8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6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111000101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2060" y="148844"/>
            <a:ext cx="581787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90" dirty="0"/>
              <a:t> </a:t>
            </a:r>
            <a:r>
              <a:rPr dirty="0"/>
              <a:t>Binary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24300" y="4410075"/>
            <a:ext cx="1295400" cy="171450"/>
          </a:xfrm>
          <a:custGeom>
            <a:avLst/>
            <a:gdLst/>
            <a:ahLst/>
            <a:cxnLst/>
            <a:rect l="l" t="t" r="r" b="b"/>
            <a:pathLst>
              <a:path w="1295400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1295400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1295400" h="171450">
                <a:moveTo>
                  <a:pt x="1295400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1295400" y="114300"/>
                </a:lnTo>
                <a:lnTo>
                  <a:pt x="1295400" y="57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2060" y="148844"/>
            <a:ext cx="58365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90" dirty="0"/>
              <a:t> </a:t>
            </a:r>
            <a:r>
              <a:rPr dirty="0"/>
              <a:t>Binary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6684645" cy="155575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</a:pPr>
            <a:r>
              <a:rPr sz="2800" spc="-165" dirty="0">
                <a:latin typeface="Arial"/>
                <a:cs typeface="Arial"/>
              </a:rPr>
              <a:t>– </a:t>
            </a:r>
            <a:r>
              <a:rPr sz="2800" spc="-10" dirty="0">
                <a:latin typeface="Carlito"/>
                <a:cs typeface="Carlito"/>
              </a:rPr>
              <a:t>Convert </a:t>
            </a:r>
            <a:r>
              <a:rPr sz="2800" dirty="0">
                <a:latin typeface="Carlito"/>
                <a:cs typeface="Carlito"/>
              </a:rPr>
              <a:t>each </a:t>
            </a:r>
            <a:r>
              <a:rPr sz="2800" spc="-10" dirty="0">
                <a:latin typeface="Carlito"/>
                <a:cs typeface="Carlito"/>
              </a:rPr>
              <a:t>hexadecimal digit </a:t>
            </a:r>
            <a:r>
              <a:rPr sz="2800" spc="-5" dirty="0">
                <a:latin typeface="Carlito"/>
                <a:cs typeface="Carlito"/>
              </a:rPr>
              <a:t>to a </a:t>
            </a:r>
            <a:r>
              <a:rPr sz="2800" dirty="0">
                <a:latin typeface="Carlito"/>
                <a:cs typeface="Carlito"/>
              </a:rPr>
              <a:t>4-bit  </a:t>
            </a:r>
            <a:r>
              <a:rPr sz="2800" spc="-5" dirty="0">
                <a:latin typeface="Carlito"/>
                <a:cs typeface="Carlito"/>
              </a:rPr>
              <a:t>equivalent </a:t>
            </a:r>
            <a:r>
              <a:rPr sz="2800" spc="-10" dirty="0">
                <a:latin typeface="Carlito"/>
                <a:cs typeface="Carlito"/>
              </a:rPr>
              <a:t>binary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representation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200" y="2362200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6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148844"/>
            <a:ext cx="251117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909" y="1368297"/>
            <a:ext cx="1927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10AF</a:t>
            </a:r>
            <a:r>
              <a:rPr sz="2400" spc="-7" baseline="-20833" dirty="0">
                <a:latin typeface="Courier New"/>
                <a:cs typeface="Courier New"/>
              </a:rPr>
              <a:t>16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80130" y="2664078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3586" y="2664078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7682" y="2664078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A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1777" y="2664078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F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8394" y="3761308"/>
            <a:ext cx="34994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0001 0000 1010</a:t>
            </a:r>
            <a:r>
              <a:rPr sz="2400" spc="-8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1111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146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290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434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34075" y="3124200"/>
            <a:ext cx="171450" cy="609600"/>
          </a:xfrm>
          <a:custGeom>
            <a:avLst/>
            <a:gdLst/>
            <a:ahLst/>
            <a:cxnLst/>
            <a:rect l="l" t="t" r="r" b="b"/>
            <a:pathLst>
              <a:path w="171450" h="609600">
                <a:moveTo>
                  <a:pt x="57150" y="438150"/>
                </a:moveTo>
                <a:lnTo>
                  <a:pt x="0" y="438150"/>
                </a:lnTo>
                <a:lnTo>
                  <a:pt x="85725" y="609600"/>
                </a:lnTo>
                <a:lnTo>
                  <a:pt x="157162" y="466725"/>
                </a:lnTo>
                <a:lnTo>
                  <a:pt x="57150" y="466725"/>
                </a:lnTo>
                <a:lnTo>
                  <a:pt x="57150" y="438150"/>
                </a:lnTo>
                <a:close/>
              </a:path>
              <a:path w="171450" h="609600">
                <a:moveTo>
                  <a:pt x="114300" y="0"/>
                </a:moveTo>
                <a:lnTo>
                  <a:pt x="57150" y="0"/>
                </a:lnTo>
                <a:lnTo>
                  <a:pt x="57150" y="466725"/>
                </a:lnTo>
                <a:lnTo>
                  <a:pt x="114300" y="466725"/>
                </a:lnTo>
                <a:lnTo>
                  <a:pt x="114300" y="0"/>
                </a:lnTo>
                <a:close/>
              </a:path>
              <a:path w="171450" h="609600">
                <a:moveTo>
                  <a:pt x="171450" y="438150"/>
                </a:moveTo>
                <a:lnTo>
                  <a:pt x="114300" y="438150"/>
                </a:lnTo>
                <a:lnTo>
                  <a:pt x="114300" y="466725"/>
                </a:lnTo>
                <a:lnTo>
                  <a:pt x="157162" y="466725"/>
                </a:lnTo>
                <a:lnTo>
                  <a:pt x="171450" y="438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103370" y="5331358"/>
            <a:ext cx="46710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10AF</a:t>
            </a:r>
            <a:r>
              <a:rPr sz="2400" spc="-7" baseline="-20833" dirty="0">
                <a:latin typeface="Courier New"/>
                <a:cs typeface="Courier New"/>
              </a:rPr>
              <a:t>16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5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0001000010101111</a:t>
            </a:r>
            <a:r>
              <a:rPr sz="2400" spc="-7" baseline="-20833" dirty="0">
                <a:latin typeface="Courier New"/>
                <a:cs typeface="Courier New"/>
              </a:rPr>
              <a:t>2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1097" y="148844"/>
            <a:ext cx="4254373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</a:t>
            </a:r>
            <a:r>
              <a:rPr spc="-85" dirty="0"/>
              <a:t> </a:t>
            </a:r>
            <a:r>
              <a:rPr spc="-5" dirty="0"/>
              <a:t>Octal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24300" y="2276475"/>
            <a:ext cx="1295400" cy="171450"/>
          </a:xfrm>
          <a:custGeom>
            <a:avLst/>
            <a:gdLst/>
            <a:ahLst/>
            <a:cxnLst/>
            <a:rect l="l" t="t" r="r" b="b"/>
            <a:pathLst>
              <a:path w="1295400" h="171450">
                <a:moveTo>
                  <a:pt x="1123950" y="0"/>
                </a:moveTo>
                <a:lnTo>
                  <a:pt x="1123950" y="171450"/>
                </a:lnTo>
                <a:lnTo>
                  <a:pt x="1238250" y="114300"/>
                </a:lnTo>
                <a:lnTo>
                  <a:pt x="1152525" y="114300"/>
                </a:lnTo>
                <a:lnTo>
                  <a:pt x="1152525" y="57150"/>
                </a:lnTo>
                <a:lnTo>
                  <a:pt x="1238250" y="57150"/>
                </a:lnTo>
                <a:lnTo>
                  <a:pt x="1123950" y="0"/>
                </a:lnTo>
                <a:close/>
              </a:path>
              <a:path w="1295400" h="171450">
                <a:moveTo>
                  <a:pt x="1123950" y="57150"/>
                </a:moveTo>
                <a:lnTo>
                  <a:pt x="0" y="57150"/>
                </a:lnTo>
                <a:lnTo>
                  <a:pt x="0" y="114300"/>
                </a:lnTo>
                <a:lnTo>
                  <a:pt x="1123950" y="114300"/>
                </a:lnTo>
                <a:lnTo>
                  <a:pt x="1123950" y="57150"/>
                </a:lnTo>
                <a:close/>
              </a:path>
              <a:path w="1295400" h="171450">
                <a:moveTo>
                  <a:pt x="1238250" y="57150"/>
                </a:moveTo>
                <a:lnTo>
                  <a:pt x="1152525" y="57150"/>
                </a:lnTo>
                <a:lnTo>
                  <a:pt x="1152525" y="114300"/>
                </a:lnTo>
                <a:lnTo>
                  <a:pt x="1238250" y="114300"/>
                </a:lnTo>
                <a:lnTo>
                  <a:pt x="1295400" y="85725"/>
                </a:lnTo>
                <a:lnTo>
                  <a:pt x="1238250" y="57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1097" y="148844"/>
            <a:ext cx="4253103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</a:t>
            </a:r>
            <a:r>
              <a:rPr spc="-85" dirty="0"/>
              <a:t> </a:t>
            </a:r>
            <a:r>
              <a:rPr spc="-5" dirty="0"/>
              <a:t>Octal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4827270" cy="164083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Divide </a:t>
            </a:r>
            <a:r>
              <a:rPr sz="2800" spc="-5" dirty="0">
                <a:latin typeface="Carlito"/>
                <a:cs typeface="Carlito"/>
              </a:rPr>
              <a:t>by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8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Keep track of the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remainder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2" y="148844"/>
            <a:ext cx="250164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3949700" y="24384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32301" y="282892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5476" y="3225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35476" y="361632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0809" y="1368297"/>
            <a:ext cx="8387715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1234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0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8</a:t>
            </a:r>
            <a:endParaRPr sz="2400" baseline="-20833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250" dirty="0">
              <a:latin typeface="Courier New"/>
              <a:cs typeface="Courier New"/>
            </a:endParaRPr>
          </a:p>
          <a:p>
            <a:pPr marL="3313429">
              <a:lnSpc>
                <a:spcPct val="100000"/>
              </a:lnSpc>
            </a:pPr>
            <a:r>
              <a:rPr sz="2400" dirty="0">
                <a:latin typeface="Courier New"/>
                <a:cs typeface="Courier New"/>
              </a:rPr>
              <a:t>8</a:t>
            </a:r>
            <a:r>
              <a:rPr sz="2400" u="heavy" spc="14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1234</a:t>
            </a:r>
            <a:endParaRPr sz="2400" dirty="0">
              <a:latin typeface="Courier New"/>
              <a:cs typeface="Courier New"/>
            </a:endParaRPr>
          </a:p>
          <a:p>
            <a:pPr marL="3296285">
              <a:lnSpc>
                <a:spcPct val="100000"/>
              </a:lnSpc>
              <a:tabLst>
                <a:tab pos="5137785" algn="l"/>
              </a:tabLst>
            </a:pPr>
            <a:r>
              <a:rPr sz="3600" baseline="-4629" dirty="0">
                <a:latin typeface="Courier New"/>
                <a:cs typeface="Courier New"/>
              </a:rPr>
              <a:t>8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1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154</a:t>
            </a:r>
            <a:r>
              <a:rPr sz="2400" spc="-5" dirty="0">
                <a:latin typeface="Courier New"/>
                <a:cs typeface="Courier New"/>
              </a:rPr>
              <a:t>	</a:t>
            </a:r>
            <a:r>
              <a:rPr sz="2400" dirty="0">
                <a:latin typeface="Courier New"/>
                <a:cs typeface="Courier New"/>
              </a:rPr>
              <a:t>2</a:t>
            </a:r>
          </a:p>
          <a:p>
            <a:pPr marL="3299460">
              <a:lnSpc>
                <a:spcPct val="100000"/>
              </a:lnSpc>
              <a:spcBef>
                <a:spcPts val="195"/>
              </a:spcBef>
              <a:tabLst>
                <a:tab pos="4207510" algn="l"/>
                <a:tab pos="5120640" algn="l"/>
              </a:tabLst>
            </a:pPr>
            <a:r>
              <a:rPr sz="3600" baseline="-5787" dirty="0">
                <a:latin typeface="Courier New"/>
                <a:cs typeface="Courier New"/>
              </a:rPr>
              <a:t>8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	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19</a:t>
            </a:r>
            <a:r>
              <a:rPr sz="2400" spc="-5" dirty="0">
                <a:latin typeface="Courier New"/>
                <a:cs typeface="Courier New"/>
              </a:rPr>
              <a:t>	</a:t>
            </a:r>
            <a:r>
              <a:rPr sz="2400" dirty="0">
                <a:latin typeface="Courier New"/>
                <a:cs typeface="Courier New"/>
              </a:rPr>
              <a:t>2</a:t>
            </a:r>
          </a:p>
          <a:p>
            <a:pPr marL="3299460">
              <a:lnSpc>
                <a:spcPct val="100000"/>
              </a:lnSpc>
              <a:spcBef>
                <a:spcPts val="250"/>
              </a:spcBef>
              <a:tabLst>
                <a:tab pos="4393565" algn="l"/>
                <a:tab pos="5124450" algn="l"/>
              </a:tabLst>
            </a:pPr>
            <a:r>
              <a:rPr sz="3600" baseline="-4629" dirty="0">
                <a:latin typeface="Courier New"/>
                <a:cs typeface="Courier New"/>
              </a:rPr>
              <a:t>8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	2</a:t>
            </a:r>
            <a:r>
              <a:rPr sz="2400" dirty="0">
                <a:latin typeface="Courier New"/>
                <a:cs typeface="Courier New"/>
              </a:rPr>
              <a:t>	3</a:t>
            </a:r>
          </a:p>
          <a:p>
            <a:pPr marL="4394200">
              <a:lnSpc>
                <a:spcPct val="100000"/>
              </a:lnSpc>
              <a:spcBef>
                <a:spcPts val="195"/>
              </a:spcBef>
              <a:tabLst>
                <a:tab pos="5123815" algn="l"/>
              </a:tabLst>
            </a:pPr>
            <a:r>
              <a:rPr sz="2400" dirty="0">
                <a:latin typeface="Courier New"/>
                <a:cs typeface="Courier New"/>
              </a:rPr>
              <a:t>0	2</a:t>
            </a:r>
          </a:p>
          <a:p>
            <a:pPr>
              <a:lnSpc>
                <a:spcPct val="100000"/>
              </a:lnSpc>
            </a:pPr>
            <a:endParaRPr sz="27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 dirty="0">
              <a:latin typeface="Courier New"/>
              <a:cs typeface="Courier New"/>
            </a:endParaRPr>
          </a:p>
          <a:p>
            <a:pPr marR="55880" algn="r">
              <a:lnSpc>
                <a:spcPct val="100000"/>
              </a:lnSpc>
            </a:pPr>
            <a:r>
              <a:rPr sz="2400" spc="-5" dirty="0">
                <a:latin typeface="Courier New"/>
                <a:cs typeface="Courier New"/>
              </a:rPr>
              <a:t>1234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8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2322</a:t>
            </a:r>
            <a:r>
              <a:rPr sz="2400" spc="-7" baseline="-20833" dirty="0">
                <a:latin typeface="Courier New"/>
                <a:cs typeface="Courier New"/>
              </a:rPr>
              <a:t>8</a:t>
            </a:r>
            <a:endParaRPr sz="2400" baseline="-20833" dirty="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59271" y="2868167"/>
            <a:ext cx="2522855" cy="2085339"/>
          </a:xfrm>
          <a:custGeom>
            <a:avLst/>
            <a:gdLst/>
            <a:ahLst/>
            <a:cxnLst/>
            <a:rect l="l" t="t" r="r" b="b"/>
            <a:pathLst>
              <a:path w="2522854" h="2085339">
                <a:moveTo>
                  <a:pt x="2409837" y="1952676"/>
                </a:moveTo>
                <a:lnTo>
                  <a:pt x="2360803" y="1982216"/>
                </a:lnTo>
                <a:lnTo>
                  <a:pt x="2522728" y="2084832"/>
                </a:lnTo>
                <a:lnTo>
                  <a:pt x="2514284" y="1977136"/>
                </a:lnTo>
                <a:lnTo>
                  <a:pt x="2424556" y="1977136"/>
                </a:lnTo>
                <a:lnTo>
                  <a:pt x="2409837" y="1952676"/>
                </a:lnTo>
                <a:close/>
              </a:path>
              <a:path w="2522854" h="2085339">
                <a:moveTo>
                  <a:pt x="2458805" y="1923177"/>
                </a:moveTo>
                <a:lnTo>
                  <a:pt x="2409837" y="1952676"/>
                </a:lnTo>
                <a:lnTo>
                  <a:pt x="2424556" y="1977136"/>
                </a:lnTo>
                <a:lnTo>
                  <a:pt x="2473579" y="1947799"/>
                </a:lnTo>
                <a:lnTo>
                  <a:pt x="2458805" y="1923177"/>
                </a:lnTo>
                <a:close/>
              </a:path>
              <a:path w="2522854" h="2085339">
                <a:moveTo>
                  <a:pt x="2507742" y="1893697"/>
                </a:moveTo>
                <a:lnTo>
                  <a:pt x="2458805" y="1923177"/>
                </a:lnTo>
                <a:lnTo>
                  <a:pt x="2473579" y="1947799"/>
                </a:lnTo>
                <a:lnTo>
                  <a:pt x="2424556" y="1977136"/>
                </a:lnTo>
                <a:lnTo>
                  <a:pt x="2514284" y="1977136"/>
                </a:lnTo>
                <a:lnTo>
                  <a:pt x="2507742" y="1893697"/>
                </a:lnTo>
                <a:close/>
              </a:path>
              <a:path w="2522854" h="2085339">
                <a:moveTo>
                  <a:pt x="16255" y="0"/>
                </a:moveTo>
                <a:lnTo>
                  <a:pt x="0" y="54864"/>
                </a:lnTo>
                <a:lnTo>
                  <a:pt x="38862" y="65659"/>
                </a:lnTo>
                <a:lnTo>
                  <a:pt x="101473" y="79629"/>
                </a:lnTo>
                <a:lnTo>
                  <a:pt x="154939" y="90043"/>
                </a:lnTo>
                <a:lnTo>
                  <a:pt x="465581" y="144780"/>
                </a:lnTo>
                <a:lnTo>
                  <a:pt x="567436" y="164211"/>
                </a:lnTo>
                <a:lnTo>
                  <a:pt x="672464" y="186309"/>
                </a:lnTo>
                <a:lnTo>
                  <a:pt x="725804" y="198501"/>
                </a:lnTo>
                <a:lnTo>
                  <a:pt x="779399" y="211455"/>
                </a:lnTo>
                <a:lnTo>
                  <a:pt x="833120" y="225298"/>
                </a:lnTo>
                <a:lnTo>
                  <a:pt x="886841" y="240157"/>
                </a:lnTo>
                <a:lnTo>
                  <a:pt x="940180" y="256032"/>
                </a:lnTo>
                <a:lnTo>
                  <a:pt x="993267" y="272923"/>
                </a:lnTo>
                <a:lnTo>
                  <a:pt x="1045718" y="290830"/>
                </a:lnTo>
                <a:lnTo>
                  <a:pt x="1097406" y="310007"/>
                </a:lnTo>
                <a:lnTo>
                  <a:pt x="1148206" y="330327"/>
                </a:lnTo>
                <a:lnTo>
                  <a:pt x="1197736" y="352044"/>
                </a:lnTo>
                <a:lnTo>
                  <a:pt x="1246124" y="375031"/>
                </a:lnTo>
                <a:lnTo>
                  <a:pt x="1292859" y="399542"/>
                </a:lnTo>
                <a:lnTo>
                  <a:pt x="1338072" y="425323"/>
                </a:lnTo>
                <a:lnTo>
                  <a:pt x="1381632" y="452628"/>
                </a:lnTo>
                <a:lnTo>
                  <a:pt x="1422907" y="481457"/>
                </a:lnTo>
                <a:lnTo>
                  <a:pt x="1462151" y="511937"/>
                </a:lnTo>
                <a:lnTo>
                  <a:pt x="1500377" y="544830"/>
                </a:lnTo>
                <a:lnTo>
                  <a:pt x="1538477" y="580898"/>
                </a:lnTo>
                <a:lnTo>
                  <a:pt x="1576577" y="620014"/>
                </a:lnTo>
                <a:lnTo>
                  <a:pt x="1614804" y="661924"/>
                </a:lnTo>
                <a:lnTo>
                  <a:pt x="1652904" y="706501"/>
                </a:lnTo>
                <a:lnTo>
                  <a:pt x="1690751" y="753491"/>
                </a:lnTo>
                <a:lnTo>
                  <a:pt x="1728470" y="802513"/>
                </a:lnTo>
                <a:lnTo>
                  <a:pt x="1765934" y="853567"/>
                </a:lnTo>
                <a:lnTo>
                  <a:pt x="1803146" y="906399"/>
                </a:lnTo>
                <a:lnTo>
                  <a:pt x="1839976" y="960628"/>
                </a:lnTo>
                <a:lnTo>
                  <a:pt x="1912620" y="1072896"/>
                </a:lnTo>
                <a:lnTo>
                  <a:pt x="1983485" y="1188466"/>
                </a:lnTo>
                <a:lnTo>
                  <a:pt x="2052193" y="1305814"/>
                </a:lnTo>
                <a:lnTo>
                  <a:pt x="2118741" y="1422908"/>
                </a:lnTo>
                <a:lnTo>
                  <a:pt x="2182622" y="1538478"/>
                </a:lnTo>
                <a:lnTo>
                  <a:pt x="2329560" y="1808480"/>
                </a:lnTo>
                <a:lnTo>
                  <a:pt x="2382647" y="1904492"/>
                </a:lnTo>
                <a:lnTo>
                  <a:pt x="2407666" y="1949069"/>
                </a:lnTo>
                <a:lnTo>
                  <a:pt x="2409837" y="1952676"/>
                </a:lnTo>
                <a:lnTo>
                  <a:pt x="2458805" y="1923177"/>
                </a:lnTo>
                <a:lnTo>
                  <a:pt x="2457577" y="1921129"/>
                </a:lnTo>
                <a:lnTo>
                  <a:pt x="2432684" y="1876806"/>
                </a:lnTo>
                <a:lnTo>
                  <a:pt x="2406650" y="1829943"/>
                </a:lnTo>
                <a:lnTo>
                  <a:pt x="2379853" y="1781175"/>
                </a:lnTo>
                <a:lnTo>
                  <a:pt x="2352039" y="1730248"/>
                </a:lnTo>
                <a:lnTo>
                  <a:pt x="2294001" y="1623187"/>
                </a:lnTo>
                <a:lnTo>
                  <a:pt x="2232659" y="1510792"/>
                </a:lnTo>
                <a:lnTo>
                  <a:pt x="2168398" y="1394714"/>
                </a:lnTo>
                <a:lnTo>
                  <a:pt x="2101469" y="1276858"/>
                </a:lnTo>
                <a:lnTo>
                  <a:pt x="2032127" y="1158621"/>
                </a:lnTo>
                <a:lnTo>
                  <a:pt x="1960499" y="1041908"/>
                </a:lnTo>
                <a:lnTo>
                  <a:pt x="1887220" y="928497"/>
                </a:lnTo>
                <a:lnTo>
                  <a:pt x="1849754" y="873506"/>
                </a:lnTo>
                <a:lnTo>
                  <a:pt x="1811908" y="819785"/>
                </a:lnTo>
                <a:lnTo>
                  <a:pt x="1773808" y="767715"/>
                </a:lnTo>
                <a:lnTo>
                  <a:pt x="1735201" y="717550"/>
                </a:lnTo>
                <a:lnTo>
                  <a:pt x="1696338" y="669417"/>
                </a:lnTo>
                <a:lnTo>
                  <a:pt x="1657096" y="623443"/>
                </a:lnTo>
                <a:lnTo>
                  <a:pt x="1617472" y="580136"/>
                </a:lnTo>
                <a:lnTo>
                  <a:pt x="1577721" y="539369"/>
                </a:lnTo>
                <a:lnTo>
                  <a:pt x="1537588" y="501523"/>
                </a:lnTo>
                <a:lnTo>
                  <a:pt x="1497202" y="466725"/>
                </a:lnTo>
                <a:lnTo>
                  <a:pt x="1455547" y="434467"/>
                </a:lnTo>
                <a:lnTo>
                  <a:pt x="1411985" y="404241"/>
                </a:lnTo>
                <a:lnTo>
                  <a:pt x="1366520" y="375666"/>
                </a:lnTo>
                <a:lnTo>
                  <a:pt x="1319276" y="348742"/>
                </a:lnTo>
                <a:lnTo>
                  <a:pt x="1270634" y="323469"/>
                </a:lnTo>
                <a:lnTo>
                  <a:pt x="1220724" y="299720"/>
                </a:lnTo>
                <a:lnTo>
                  <a:pt x="1169416" y="277368"/>
                </a:lnTo>
                <a:lnTo>
                  <a:pt x="1117219" y="256412"/>
                </a:lnTo>
                <a:lnTo>
                  <a:pt x="1064259" y="236855"/>
                </a:lnTo>
                <a:lnTo>
                  <a:pt x="1010666" y="218440"/>
                </a:lnTo>
                <a:lnTo>
                  <a:pt x="956436" y="201168"/>
                </a:lnTo>
                <a:lnTo>
                  <a:pt x="902080" y="185039"/>
                </a:lnTo>
                <a:lnTo>
                  <a:pt x="847344" y="169926"/>
                </a:lnTo>
                <a:lnTo>
                  <a:pt x="792860" y="155829"/>
                </a:lnTo>
                <a:lnTo>
                  <a:pt x="738504" y="142748"/>
                </a:lnTo>
                <a:lnTo>
                  <a:pt x="684529" y="130429"/>
                </a:lnTo>
                <a:lnTo>
                  <a:pt x="578357" y="108204"/>
                </a:lnTo>
                <a:lnTo>
                  <a:pt x="475741" y="88519"/>
                </a:lnTo>
                <a:lnTo>
                  <a:pt x="165735" y="33909"/>
                </a:lnTo>
                <a:lnTo>
                  <a:pt x="113283" y="23749"/>
                </a:lnTo>
                <a:lnTo>
                  <a:pt x="67055" y="13716"/>
                </a:lnTo>
                <a:lnTo>
                  <a:pt x="28193" y="3556"/>
                </a:lnTo>
                <a:lnTo>
                  <a:pt x="16255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988" y="148844"/>
            <a:ext cx="641261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</a:t>
            </a:r>
            <a:r>
              <a:rPr spc="-55" dirty="0"/>
              <a:t> </a:t>
            </a:r>
            <a:r>
              <a:rPr spc="-5" dirty="0"/>
              <a:t>Hexadecimal</a:t>
            </a:r>
          </a:p>
        </p:txBody>
      </p:sp>
      <p:sp>
        <p:nvSpPr>
          <p:cNvPr id="3" name="object 3"/>
          <p:cNvSpPr/>
          <p:nvPr/>
        </p:nvSpPr>
        <p:spPr>
          <a:xfrm>
            <a:off x="1211262" y="1971675"/>
            <a:ext cx="6646862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988" y="148844"/>
            <a:ext cx="626021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Decimal </a:t>
            </a:r>
            <a:r>
              <a:rPr dirty="0"/>
              <a:t>to</a:t>
            </a:r>
            <a:r>
              <a:rPr spc="-55" dirty="0"/>
              <a:t> </a:t>
            </a:r>
            <a:r>
              <a:rPr spc="-5" dirty="0"/>
              <a:t>Hexadecimal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4827270" cy="164083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Divide </a:t>
            </a:r>
            <a:r>
              <a:rPr sz="2800" spc="-5" dirty="0">
                <a:latin typeface="Carlito"/>
                <a:cs typeface="Carlito"/>
              </a:rPr>
              <a:t>by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16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Keep track of the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remainder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0" y="2362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148844"/>
            <a:ext cx="226987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7049" y="1368297"/>
            <a:ext cx="2049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1234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60084" y="5026533"/>
            <a:ext cx="2415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1234</a:t>
            </a:r>
            <a:r>
              <a:rPr sz="2400" spc="-7" baseline="-20833" dirty="0">
                <a:latin typeface="Courier New"/>
                <a:cs typeface="Courier New"/>
              </a:rPr>
              <a:t>10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4D2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64225" y="2863723"/>
            <a:ext cx="2425065" cy="2124710"/>
          </a:xfrm>
          <a:custGeom>
            <a:avLst/>
            <a:gdLst/>
            <a:ahLst/>
            <a:cxnLst/>
            <a:rect l="l" t="t" r="r" b="b"/>
            <a:pathLst>
              <a:path w="2425065" h="2124710">
                <a:moveTo>
                  <a:pt x="2316854" y="1970969"/>
                </a:moveTo>
                <a:lnTo>
                  <a:pt x="2262378" y="1989454"/>
                </a:lnTo>
                <a:lnTo>
                  <a:pt x="2398649" y="2124202"/>
                </a:lnTo>
                <a:lnTo>
                  <a:pt x="2416061" y="1997837"/>
                </a:lnTo>
                <a:lnTo>
                  <a:pt x="2325624" y="1997837"/>
                </a:lnTo>
                <a:lnTo>
                  <a:pt x="2316854" y="1970969"/>
                </a:lnTo>
                <a:close/>
              </a:path>
              <a:path w="2425065" h="2124710">
                <a:moveTo>
                  <a:pt x="2370971" y="1952606"/>
                </a:moveTo>
                <a:lnTo>
                  <a:pt x="2316854" y="1970969"/>
                </a:lnTo>
                <a:lnTo>
                  <a:pt x="2325624" y="1997837"/>
                </a:lnTo>
                <a:lnTo>
                  <a:pt x="2379979" y="1980057"/>
                </a:lnTo>
                <a:lnTo>
                  <a:pt x="2370971" y="1952606"/>
                </a:lnTo>
                <a:close/>
              </a:path>
              <a:path w="2425065" h="2124710">
                <a:moveTo>
                  <a:pt x="2424810" y="1934337"/>
                </a:moveTo>
                <a:lnTo>
                  <a:pt x="2370971" y="1952606"/>
                </a:lnTo>
                <a:lnTo>
                  <a:pt x="2379979" y="1980057"/>
                </a:lnTo>
                <a:lnTo>
                  <a:pt x="2325624" y="1997837"/>
                </a:lnTo>
                <a:lnTo>
                  <a:pt x="2416061" y="1997837"/>
                </a:lnTo>
                <a:lnTo>
                  <a:pt x="2424810" y="1934337"/>
                </a:lnTo>
                <a:close/>
              </a:path>
              <a:path w="2425065" h="2124710">
                <a:moveTo>
                  <a:pt x="1273540" y="57150"/>
                </a:moveTo>
                <a:lnTo>
                  <a:pt x="659002" y="57150"/>
                </a:lnTo>
                <a:lnTo>
                  <a:pt x="780288" y="58800"/>
                </a:lnTo>
                <a:lnTo>
                  <a:pt x="902843" y="64262"/>
                </a:lnTo>
                <a:lnTo>
                  <a:pt x="1024635" y="74294"/>
                </a:lnTo>
                <a:lnTo>
                  <a:pt x="1084326" y="81279"/>
                </a:lnTo>
                <a:lnTo>
                  <a:pt x="1143507" y="89915"/>
                </a:lnTo>
                <a:lnTo>
                  <a:pt x="1201547" y="100075"/>
                </a:lnTo>
                <a:lnTo>
                  <a:pt x="1258189" y="112140"/>
                </a:lnTo>
                <a:lnTo>
                  <a:pt x="1313179" y="125984"/>
                </a:lnTo>
                <a:lnTo>
                  <a:pt x="1366266" y="141859"/>
                </a:lnTo>
                <a:lnTo>
                  <a:pt x="1417447" y="159765"/>
                </a:lnTo>
                <a:lnTo>
                  <a:pt x="1466088" y="179959"/>
                </a:lnTo>
                <a:lnTo>
                  <a:pt x="1512316" y="202311"/>
                </a:lnTo>
                <a:lnTo>
                  <a:pt x="1555623" y="227202"/>
                </a:lnTo>
                <a:lnTo>
                  <a:pt x="1596008" y="254507"/>
                </a:lnTo>
                <a:lnTo>
                  <a:pt x="1633093" y="284352"/>
                </a:lnTo>
                <a:lnTo>
                  <a:pt x="1670557" y="317753"/>
                </a:lnTo>
                <a:lnTo>
                  <a:pt x="1706118" y="354964"/>
                </a:lnTo>
                <a:lnTo>
                  <a:pt x="1740661" y="396493"/>
                </a:lnTo>
                <a:lnTo>
                  <a:pt x="1774190" y="441705"/>
                </a:lnTo>
                <a:lnTo>
                  <a:pt x="1806448" y="490600"/>
                </a:lnTo>
                <a:lnTo>
                  <a:pt x="1837817" y="542798"/>
                </a:lnTo>
                <a:lnTo>
                  <a:pt x="1868043" y="598042"/>
                </a:lnTo>
                <a:lnTo>
                  <a:pt x="1897252" y="656081"/>
                </a:lnTo>
                <a:lnTo>
                  <a:pt x="1925447" y="716661"/>
                </a:lnTo>
                <a:lnTo>
                  <a:pt x="1952498" y="779271"/>
                </a:lnTo>
                <a:lnTo>
                  <a:pt x="1978786" y="843914"/>
                </a:lnTo>
                <a:lnTo>
                  <a:pt x="2004059" y="909954"/>
                </a:lnTo>
                <a:lnTo>
                  <a:pt x="2051939" y="1046226"/>
                </a:lnTo>
                <a:lnTo>
                  <a:pt x="2096516" y="1185164"/>
                </a:lnTo>
                <a:lnTo>
                  <a:pt x="2137918" y="1324864"/>
                </a:lnTo>
                <a:lnTo>
                  <a:pt x="2176779" y="1462913"/>
                </a:lnTo>
                <a:lnTo>
                  <a:pt x="2195195" y="1530603"/>
                </a:lnTo>
                <a:lnTo>
                  <a:pt x="2213229" y="1597278"/>
                </a:lnTo>
                <a:lnTo>
                  <a:pt x="2230628" y="1662176"/>
                </a:lnTo>
                <a:lnTo>
                  <a:pt x="2247519" y="1725421"/>
                </a:lnTo>
                <a:lnTo>
                  <a:pt x="2264155" y="1786763"/>
                </a:lnTo>
                <a:lnTo>
                  <a:pt x="2280284" y="1845437"/>
                </a:lnTo>
                <a:lnTo>
                  <a:pt x="2296159" y="1901825"/>
                </a:lnTo>
                <a:lnTo>
                  <a:pt x="2311654" y="1955038"/>
                </a:lnTo>
                <a:lnTo>
                  <a:pt x="2316854" y="1970969"/>
                </a:lnTo>
                <a:lnTo>
                  <a:pt x="2370971" y="1952606"/>
                </a:lnTo>
                <a:lnTo>
                  <a:pt x="2366518" y="1939035"/>
                </a:lnTo>
                <a:lnTo>
                  <a:pt x="2351151" y="1886203"/>
                </a:lnTo>
                <a:lnTo>
                  <a:pt x="2335403" y="1830324"/>
                </a:lnTo>
                <a:lnTo>
                  <a:pt x="2319274" y="1771777"/>
                </a:lnTo>
                <a:lnTo>
                  <a:pt x="2302764" y="1710689"/>
                </a:lnTo>
                <a:lnTo>
                  <a:pt x="2285873" y="1647444"/>
                </a:lnTo>
                <a:lnTo>
                  <a:pt x="2268347" y="1582293"/>
                </a:lnTo>
                <a:lnTo>
                  <a:pt x="2250313" y="1515618"/>
                </a:lnTo>
                <a:lnTo>
                  <a:pt x="2231771" y="1447419"/>
                </a:lnTo>
                <a:lnTo>
                  <a:pt x="2192781" y="1308608"/>
                </a:lnTo>
                <a:lnTo>
                  <a:pt x="2150999" y="1167764"/>
                </a:lnTo>
                <a:lnTo>
                  <a:pt x="2105914" y="1027302"/>
                </a:lnTo>
                <a:lnTo>
                  <a:pt x="2057400" y="889634"/>
                </a:lnTo>
                <a:lnTo>
                  <a:pt x="2031746" y="822325"/>
                </a:lnTo>
                <a:lnTo>
                  <a:pt x="2004949" y="756538"/>
                </a:lnTo>
                <a:lnTo>
                  <a:pt x="1977263" y="692403"/>
                </a:lnTo>
                <a:lnTo>
                  <a:pt x="1948306" y="630427"/>
                </a:lnTo>
                <a:lnTo>
                  <a:pt x="1918207" y="570611"/>
                </a:lnTo>
                <a:lnTo>
                  <a:pt x="1886711" y="513334"/>
                </a:lnTo>
                <a:lnTo>
                  <a:pt x="1854073" y="458977"/>
                </a:lnTo>
                <a:lnTo>
                  <a:pt x="1820036" y="407669"/>
                </a:lnTo>
                <a:lnTo>
                  <a:pt x="1784477" y="359790"/>
                </a:lnTo>
                <a:lnTo>
                  <a:pt x="1747393" y="315467"/>
                </a:lnTo>
                <a:lnTo>
                  <a:pt x="1708530" y="275209"/>
                </a:lnTo>
                <a:lnTo>
                  <a:pt x="1668906" y="239775"/>
                </a:lnTo>
                <a:lnTo>
                  <a:pt x="1628013" y="207137"/>
                </a:lnTo>
                <a:lnTo>
                  <a:pt x="1584071" y="177546"/>
                </a:lnTo>
                <a:lnTo>
                  <a:pt x="1537207" y="151002"/>
                </a:lnTo>
                <a:lnTo>
                  <a:pt x="1487931" y="127126"/>
                </a:lnTo>
                <a:lnTo>
                  <a:pt x="1436243" y="105790"/>
                </a:lnTo>
                <a:lnTo>
                  <a:pt x="1382649" y="87122"/>
                </a:lnTo>
                <a:lnTo>
                  <a:pt x="1327150" y="70612"/>
                </a:lnTo>
                <a:lnTo>
                  <a:pt x="1273540" y="57150"/>
                </a:lnTo>
                <a:close/>
              </a:path>
              <a:path w="2425065" h="2124710">
                <a:moveTo>
                  <a:pt x="6350" y="3428"/>
                </a:moveTo>
                <a:lnTo>
                  <a:pt x="0" y="60325"/>
                </a:lnTo>
                <a:lnTo>
                  <a:pt x="60833" y="65404"/>
                </a:lnTo>
                <a:lnTo>
                  <a:pt x="136271" y="66928"/>
                </a:lnTo>
                <a:lnTo>
                  <a:pt x="178562" y="66675"/>
                </a:lnTo>
                <a:lnTo>
                  <a:pt x="540765" y="57912"/>
                </a:lnTo>
                <a:lnTo>
                  <a:pt x="1273540" y="57150"/>
                </a:lnTo>
                <a:lnTo>
                  <a:pt x="1211452" y="43814"/>
                </a:lnTo>
                <a:lnTo>
                  <a:pt x="1151635" y="33274"/>
                </a:lnTo>
                <a:lnTo>
                  <a:pt x="1091056" y="24511"/>
                </a:lnTo>
                <a:lnTo>
                  <a:pt x="1029207" y="17272"/>
                </a:lnTo>
                <a:lnTo>
                  <a:pt x="937793" y="9778"/>
                </a:lnTo>
                <a:lnTo>
                  <a:pt x="136778" y="9778"/>
                </a:lnTo>
                <a:lnTo>
                  <a:pt x="98805" y="9525"/>
                </a:lnTo>
                <a:lnTo>
                  <a:pt x="64388" y="8381"/>
                </a:lnTo>
                <a:lnTo>
                  <a:pt x="34036" y="6476"/>
                </a:lnTo>
                <a:lnTo>
                  <a:pt x="6350" y="3428"/>
                </a:lnTo>
                <a:close/>
              </a:path>
              <a:path w="2425065" h="2124710">
                <a:moveTo>
                  <a:pt x="658622" y="0"/>
                </a:moveTo>
                <a:lnTo>
                  <a:pt x="539623" y="888"/>
                </a:lnTo>
                <a:lnTo>
                  <a:pt x="178180" y="9525"/>
                </a:lnTo>
                <a:lnTo>
                  <a:pt x="136778" y="9778"/>
                </a:lnTo>
                <a:lnTo>
                  <a:pt x="937793" y="9778"/>
                </a:lnTo>
                <a:lnTo>
                  <a:pt x="905255" y="7112"/>
                </a:lnTo>
                <a:lnTo>
                  <a:pt x="781050" y="1650"/>
                </a:lnTo>
                <a:lnTo>
                  <a:pt x="658622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67301" y="2412994"/>
          <a:ext cx="4267833" cy="1483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9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6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947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7010" algn="r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  <a:tabLst>
                          <a:tab pos="1066165" algn="l"/>
                        </a:tabLst>
                      </a:pPr>
                      <a:r>
                        <a:rPr sz="2400" u="heavy" spc="-28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1234	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ts val="2560"/>
                        </a:lnSpc>
                        <a:tabLst>
                          <a:tab pos="527685" algn="l"/>
                        </a:tabLst>
                      </a:pPr>
                      <a:r>
                        <a:rPr sz="24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	</a:t>
                      </a:r>
                      <a:r>
                        <a:rPr sz="24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77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0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0655" algn="r">
                        <a:lnSpc>
                          <a:spcPts val="270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27660" algn="r">
                        <a:lnSpc>
                          <a:spcPts val="2560"/>
                        </a:lnSpc>
                        <a:tabLst>
                          <a:tab pos="742315" algn="l"/>
                        </a:tabLst>
                      </a:pPr>
                      <a:r>
                        <a:rPr sz="24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	4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256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13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D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2766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4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90029" y="6271971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43098" y="644093"/>
            <a:ext cx="52317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40" dirty="0">
                <a:latin typeface="Arial"/>
                <a:cs typeface="Arial"/>
              </a:rPr>
              <a:t>Digital</a:t>
            </a:r>
            <a:r>
              <a:rPr b="1" spc="-300" dirty="0">
                <a:latin typeface="Arial"/>
                <a:cs typeface="Arial"/>
              </a:rPr>
              <a:t> </a:t>
            </a:r>
            <a:r>
              <a:rPr b="1" spc="-275" dirty="0">
                <a:latin typeface="Arial"/>
                <a:cs typeface="Arial"/>
              </a:rPr>
              <a:t>Representation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22044" y="1686813"/>
            <a:ext cx="7610475" cy="3899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3695" marR="473075" indent="-341630">
              <a:lnSpc>
                <a:spcPct val="100000"/>
              </a:lnSpc>
              <a:spcBef>
                <a:spcPts val="95"/>
              </a:spcBef>
              <a:buClr>
                <a:srgbClr val="0099CC"/>
              </a:buClr>
              <a:buSzPct val="80357"/>
              <a:buFont typeface="Wingdings"/>
              <a:buChar char=""/>
              <a:tabLst>
                <a:tab pos="353695" algn="l"/>
                <a:tab pos="354330" algn="l"/>
              </a:tabLst>
            </a:pPr>
            <a:r>
              <a:rPr sz="2800" b="1" spc="-210" dirty="0">
                <a:latin typeface="Arial"/>
                <a:cs typeface="Arial"/>
              </a:rPr>
              <a:t>Convert </a:t>
            </a:r>
            <a:r>
              <a:rPr sz="2800" b="1" spc="-345" dirty="0">
                <a:latin typeface="Arial"/>
                <a:cs typeface="Arial"/>
              </a:rPr>
              <a:t>ANALOG </a:t>
            </a:r>
            <a:r>
              <a:rPr sz="2800" b="1" spc="-90" dirty="0">
                <a:latin typeface="Arial"/>
                <a:cs typeface="Arial"/>
              </a:rPr>
              <a:t>to </a:t>
            </a:r>
            <a:r>
              <a:rPr sz="2800" b="1" spc="-280" dirty="0">
                <a:latin typeface="Arial"/>
                <a:cs typeface="Arial"/>
              </a:rPr>
              <a:t>DIGITAL </a:t>
            </a:r>
            <a:r>
              <a:rPr sz="2800" b="1" spc="-185" dirty="0">
                <a:latin typeface="Arial"/>
                <a:cs typeface="Arial"/>
              </a:rPr>
              <a:t>measurement </a:t>
            </a:r>
            <a:r>
              <a:rPr sz="2800" b="1" spc="-225" dirty="0">
                <a:latin typeface="Arial"/>
                <a:cs typeface="Arial"/>
              </a:rPr>
              <a:t>by  </a:t>
            </a:r>
            <a:r>
              <a:rPr sz="2800" b="1" spc="-270" dirty="0">
                <a:latin typeface="Arial"/>
                <a:cs typeface="Arial"/>
              </a:rPr>
              <a:t>using </a:t>
            </a:r>
            <a:r>
              <a:rPr sz="2800" b="1" spc="-180" dirty="0">
                <a:latin typeface="Arial"/>
                <a:cs typeface="Arial"/>
              </a:rPr>
              <a:t>a </a:t>
            </a:r>
            <a:r>
              <a:rPr sz="2800" b="1" spc="-250" dirty="0">
                <a:latin typeface="Arial"/>
                <a:cs typeface="Arial"/>
              </a:rPr>
              <a:t>scale </a:t>
            </a:r>
            <a:r>
              <a:rPr sz="2800" b="1" spc="-130" dirty="0">
                <a:latin typeface="Arial"/>
                <a:cs typeface="Arial"/>
              </a:rPr>
              <a:t>of</a:t>
            </a:r>
            <a:r>
              <a:rPr sz="2800" b="1" spc="120" dirty="0">
                <a:latin typeface="Arial"/>
                <a:cs typeface="Arial"/>
              </a:rPr>
              <a:t> </a:t>
            </a:r>
            <a:r>
              <a:rPr sz="2800" b="1" spc="-185" dirty="0">
                <a:latin typeface="Arial"/>
                <a:cs typeface="Arial"/>
              </a:rPr>
              <a:t>units</a:t>
            </a:r>
            <a:endParaRPr sz="2800">
              <a:latin typeface="Arial"/>
              <a:cs typeface="Arial"/>
            </a:endParaRPr>
          </a:p>
          <a:p>
            <a:pPr marL="353695" indent="-341630">
              <a:lnSpc>
                <a:spcPct val="100000"/>
              </a:lnSpc>
              <a:spcBef>
                <a:spcPts val="710"/>
              </a:spcBef>
              <a:buClr>
                <a:srgbClr val="0099CC"/>
              </a:buClr>
              <a:buSzPct val="80357"/>
              <a:buFont typeface="Wingdings"/>
              <a:buChar char=""/>
              <a:tabLst>
                <a:tab pos="353695" algn="l"/>
                <a:tab pos="354330" algn="l"/>
              </a:tabLst>
            </a:pPr>
            <a:r>
              <a:rPr sz="2800" b="1" spc="-280" dirty="0">
                <a:latin typeface="Arial"/>
                <a:cs typeface="Arial"/>
              </a:rPr>
              <a:t>DIGITAL</a:t>
            </a:r>
            <a:r>
              <a:rPr sz="2800" b="1" spc="-125" dirty="0">
                <a:latin typeface="Arial"/>
                <a:cs typeface="Arial"/>
              </a:rPr>
              <a:t> </a:t>
            </a:r>
            <a:r>
              <a:rPr sz="2800" b="1" spc="-210" dirty="0">
                <a:latin typeface="Arial"/>
                <a:cs typeface="Arial"/>
              </a:rPr>
              <a:t>measurements</a:t>
            </a:r>
            <a:endParaRPr sz="2800">
              <a:latin typeface="Arial"/>
              <a:cs typeface="Arial"/>
            </a:endParaRPr>
          </a:p>
          <a:p>
            <a:pPr marL="754380" lvl="1" indent="-285750">
              <a:lnSpc>
                <a:spcPct val="100000"/>
              </a:lnSpc>
              <a:spcBef>
                <a:spcPts val="630"/>
              </a:spcBef>
              <a:buFont typeface="Comic Sans MS"/>
              <a:buChar char="–"/>
              <a:tabLst>
                <a:tab pos="754380" algn="l"/>
                <a:tab pos="755015" algn="l"/>
              </a:tabLst>
            </a:pPr>
            <a:r>
              <a:rPr sz="2400" b="1" spc="-105" dirty="0">
                <a:latin typeface="Arial"/>
                <a:cs typeface="Arial"/>
              </a:rPr>
              <a:t>In </a:t>
            </a:r>
            <a:r>
              <a:rPr sz="2400" b="1" spc="-160" dirty="0">
                <a:latin typeface="Arial"/>
                <a:cs typeface="Arial"/>
              </a:rPr>
              <a:t>units </a:t>
            </a:r>
            <a:r>
              <a:rPr sz="2400" b="1" spc="-140" dirty="0">
                <a:latin typeface="Arial"/>
                <a:cs typeface="Arial"/>
              </a:rPr>
              <a:t>– </a:t>
            </a:r>
            <a:r>
              <a:rPr sz="2400" b="1" spc="-150" dirty="0">
                <a:latin typeface="Arial"/>
                <a:cs typeface="Arial"/>
              </a:rPr>
              <a:t>a </a:t>
            </a:r>
            <a:r>
              <a:rPr sz="2400" b="1" spc="-160" dirty="0">
                <a:latin typeface="Arial"/>
                <a:cs typeface="Arial"/>
              </a:rPr>
              <a:t>set </a:t>
            </a:r>
            <a:r>
              <a:rPr sz="2400" b="1" spc="-110" dirty="0">
                <a:latin typeface="Arial"/>
                <a:cs typeface="Arial"/>
              </a:rPr>
              <a:t>of </a:t>
            </a:r>
            <a:r>
              <a:rPr sz="2400" b="1" spc="-200" dirty="0">
                <a:latin typeface="Arial"/>
                <a:cs typeface="Arial"/>
              </a:rPr>
              <a:t>symbolic </a:t>
            </a:r>
            <a:r>
              <a:rPr sz="2400" b="1" spc="-190" dirty="0">
                <a:latin typeface="Arial"/>
                <a:cs typeface="Arial"/>
              </a:rPr>
              <a:t>values </a:t>
            </a:r>
            <a:r>
              <a:rPr sz="2400" b="1" spc="-65" dirty="0">
                <a:latin typeface="Arial"/>
                <a:cs typeface="Arial"/>
              </a:rPr>
              <a:t>-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Carlito"/>
                <a:cs typeface="Carlito"/>
              </a:rPr>
              <a:t>digits</a:t>
            </a:r>
            <a:endParaRPr sz="2400">
              <a:latin typeface="Carlito"/>
              <a:cs typeface="Carlito"/>
            </a:endParaRPr>
          </a:p>
          <a:p>
            <a:pPr marL="754380" marR="5080" lvl="1" indent="-285115">
              <a:lnSpc>
                <a:spcPct val="100000"/>
              </a:lnSpc>
              <a:spcBef>
                <a:spcPts val="600"/>
              </a:spcBef>
              <a:buFont typeface="Comic Sans MS"/>
              <a:buChar char="–"/>
              <a:tabLst>
                <a:tab pos="754380" algn="l"/>
                <a:tab pos="755015" algn="l"/>
              </a:tabLst>
            </a:pPr>
            <a:r>
              <a:rPr sz="2400" b="1" spc="-190" dirty="0">
                <a:latin typeface="Arial"/>
                <a:cs typeface="Arial"/>
              </a:rPr>
              <a:t>Values </a:t>
            </a:r>
            <a:r>
              <a:rPr sz="2400" b="1" spc="-145" dirty="0">
                <a:latin typeface="Arial"/>
                <a:cs typeface="Arial"/>
              </a:rPr>
              <a:t>larger </a:t>
            </a:r>
            <a:r>
              <a:rPr sz="2400" b="1" spc="-125" dirty="0">
                <a:latin typeface="Arial"/>
                <a:cs typeface="Arial"/>
              </a:rPr>
              <a:t>than </a:t>
            </a:r>
            <a:r>
              <a:rPr sz="2400" b="1" spc="-180" dirty="0">
                <a:latin typeface="Arial"/>
                <a:cs typeface="Arial"/>
              </a:rPr>
              <a:t>any </a:t>
            </a:r>
            <a:r>
              <a:rPr sz="2400" b="1" spc="-200" dirty="0">
                <a:latin typeface="Arial"/>
                <a:cs typeface="Arial"/>
              </a:rPr>
              <a:t>symbol </a:t>
            </a:r>
            <a:r>
              <a:rPr sz="2400" b="1" spc="-130" dirty="0">
                <a:latin typeface="Arial"/>
                <a:cs typeface="Arial"/>
              </a:rPr>
              <a:t>in </a:t>
            </a:r>
            <a:r>
              <a:rPr sz="2400" b="1" spc="-95" dirty="0">
                <a:latin typeface="Arial"/>
                <a:cs typeface="Arial"/>
              </a:rPr>
              <a:t>the </a:t>
            </a:r>
            <a:r>
              <a:rPr sz="2400" b="1" spc="-160" dirty="0">
                <a:latin typeface="Arial"/>
                <a:cs typeface="Arial"/>
              </a:rPr>
              <a:t>set </a:t>
            </a:r>
            <a:r>
              <a:rPr sz="2400" b="1" spc="-229" dirty="0">
                <a:latin typeface="Arial"/>
                <a:cs typeface="Arial"/>
              </a:rPr>
              <a:t>use </a:t>
            </a:r>
            <a:r>
              <a:rPr sz="2400" b="1" spc="-210" dirty="0">
                <a:latin typeface="Arial"/>
                <a:cs typeface="Arial"/>
              </a:rPr>
              <a:t>sequence  </a:t>
            </a:r>
            <a:r>
              <a:rPr sz="2400" b="1" spc="-110" dirty="0">
                <a:latin typeface="Arial"/>
                <a:cs typeface="Arial"/>
              </a:rPr>
              <a:t>of </a:t>
            </a:r>
            <a:r>
              <a:rPr sz="2400" b="1" spc="-170" dirty="0">
                <a:latin typeface="Arial"/>
                <a:cs typeface="Arial"/>
              </a:rPr>
              <a:t>digits </a:t>
            </a:r>
            <a:r>
              <a:rPr sz="2400" b="1" spc="-140" dirty="0">
                <a:latin typeface="Arial"/>
                <a:cs typeface="Arial"/>
              </a:rPr>
              <a:t>– </a:t>
            </a:r>
            <a:r>
              <a:rPr sz="2400" spc="-80" dirty="0">
                <a:latin typeface="Arial"/>
                <a:cs typeface="Arial"/>
              </a:rPr>
              <a:t>Units, </a:t>
            </a:r>
            <a:r>
              <a:rPr sz="2400" spc="-175" dirty="0">
                <a:latin typeface="Arial"/>
                <a:cs typeface="Arial"/>
              </a:rPr>
              <a:t>Tens,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190" dirty="0">
                <a:latin typeface="Arial"/>
                <a:cs typeface="Arial"/>
              </a:rPr>
              <a:t>Hundreds…</a:t>
            </a:r>
            <a:endParaRPr sz="2400">
              <a:latin typeface="Arial"/>
              <a:cs typeface="Arial"/>
            </a:endParaRPr>
          </a:p>
          <a:p>
            <a:pPr marL="754380" lvl="1" indent="-285750">
              <a:lnSpc>
                <a:spcPct val="100000"/>
              </a:lnSpc>
              <a:spcBef>
                <a:spcPts val="600"/>
              </a:spcBef>
              <a:buFont typeface="Comic Sans MS"/>
              <a:buChar char="–"/>
              <a:tabLst>
                <a:tab pos="754380" algn="l"/>
                <a:tab pos="755015" algn="l"/>
              </a:tabLst>
            </a:pPr>
            <a:r>
              <a:rPr sz="2400" b="1" spc="-145" dirty="0">
                <a:latin typeface="Arial"/>
                <a:cs typeface="Arial"/>
              </a:rPr>
              <a:t>Measured </a:t>
            </a:r>
            <a:r>
              <a:rPr sz="2400" b="1" spc="-130" dirty="0">
                <a:latin typeface="Arial"/>
                <a:cs typeface="Arial"/>
              </a:rPr>
              <a:t>in </a:t>
            </a:r>
            <a:r>
              <a:rPr sz="2400" b="1" spc="-160" dirty="0">
                <a:latin typeface="Arial"/>
                <a:cs typeface="Arial"/>
              </a:rPr>
              <a:t>discrete </a:t>
            </a:r>
            <a:r>
              <a:rPr sz="2400" b="1" spc="-130" dirty="0">
                <a:latin typeface="Arial"/>
                <a:cs typeface="Arial"/>
              </a:rPr>
              <a:t>or </a:t>
            </a:r>
            <a:r>
              <a:rPr sz="2400" b="1" spc="-135" dirty="0">
                <a:latin typeface="Arial"/>
                <a:cs typeface="Arial"/>
              </a:rPr>
              <a:t>whole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spc="-160" dirty="0">
                <a:latin typeface="Arial"/>
                <a:cs typeface="Arial"/>
              </a:rPr>
              <a:t>units</a:t>
            </a:r>
            <a:endParaRPr sz="2400">
              <a:latin typeface="Arial"/>
              <a:cs typeface="Arial"/>
            </a:endParaRPr>
          </a:p>
          <a:p>
            <a:pPr marL="754380" marR="223520" lvl="1" indent="-285115">
              <a:lnSpc>
                <a:spcPct val="100000"/>
              </a:lnSpc>
              <a:spcBef>
                <a:spcPts val="600"/>
              </a:spcBef>
              <a:buFont typeface="Comic Sans MS"/>
              <a:buChar char="–"/>
              <a:tabLst>
                <a:tab pos="754380" algn="l"/>
                <a:tab pos="755015" algn="l"/>
              </a:tabLst>
            </a:pPr>
            <a:r>
              <a:rPr sz="2400" b="1" spc="-120" dirty="0">
                <a:latin typeface="Arial"/>
                <a:cs typeface="Arial"/>
              </a:rPr>
              <a:t>Difficult </a:t>
            </a:r>
            <a:r>
              <a:rPr sz="2400" b="1" spc="-80" dirty="0">
                <a:latin typeface="Arial"/>
                <a:cs typeface="Arial"/>
              </a:rPr>
              <a:t>to </a:t>
            </a:r>
            <a:r>
              <a:rPr sz="2400" b="1" spc="-180" dirty="0">
                <a:latin typeface="Arial"/>
                <a:cs typeface="Arial"/>
              </a:rPr>
              <a:t>measure something </a:t>
            </a:r>
            <a:r>
              <a:rPr sz="2400" b="1" spc="-70" dirty="0">
                <a:latin typeface="Arial"/>
                <a:cs typeface="Arial"/>
              </a:rPr>
              <a:t>that </a:t>
            </a:r>
            <a:r>
              <a:rPr sz="2400" b="1" spc="-229" dirty="0">
                <a:latin typeface="Arial"/>
                <a:cs typeface="Arial"/>
              </a:rPr>
              <a:t>is </a:t>
            </a:r>
            <a:r>
              <a:rPr sz="2400" b="1" spc="-110" dirty="0">
                <a:latin typeface="Arial"/>
                <a:cs typeface="Arial"/>
              </a:rPr>
              <a:t>not </a:t>
            </a:r>
            <a:r>
              <a:rPr sz="2400" b="1" spc="-150" dirty="0">
                <a:latin typeface="Arial"/>
                <a:cs typeface="Arial"/>
              </a:rPr>
              <a:t>a </a:t>
            </a:r>
            <a:r>
              <a:rPr sz="2400" b="1" spc="-114" dirty="0">
                <a:latin typeface="Arial"/>
                <a:cs typeface="Arial"/>
              </a:rPr>
              <a:t>multiple  </a:t>
            </a:r>
            <a:r>
              <a:rPr sz="2400" b="1" spc="-110" dirty="0">
                <a:latin typeface="Arial"/>
                <a:cs typeface="Arial"/>
              </a:rPr>
              <a:t>of </a:t>
            </a:r>
            <a:r>
              <a:rPr sz="2400" b="1" spc="-160" dirty="0">
                <a:latin typeface="Arial"/>
                <a:cs typeface="Arial"/>
              </a:rPr>
              <a:t>units </a:t>
            </a:r>
            <a:r>
              <a:rPr sz="2400" b="1" spc="-130" dirty="0">
                <a:latin typeface="Arial"/>
                <a:cs typeface="Arial"/>
              </a:rPr>
              <a:t>in </a:t>
            </a:r>
            <a:r>
              <a:rPr sz="2400" b="1" spc="-170" dirty="0">
                <a:latin typeface="Arial"/>
                <a:cs typeface="Arial"/>
              </a:rPr>
              <a:t>size. </a:t>
            </a:r>
            <a:r>
              <a:rPr sz="2400" i="1" dirty="0">
                <a:latin typeface="Carlito"/>
                <a:cs typeface="Carlito"/>
              </a:rPr>
              <a:t>Eg</a:t>
            </a:r>
            <a:r>
              <a:rPr sz="2400" i="1" spc="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Fractions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6168" y="148844"/>
            <a:ext cx="390563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85" dirty="0"/>
              <a:t> </a:t>
            </a:r>
            <a:r>
              <a:rPr spc="-5" dirty="0"/>
              <a:t>Octal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91839" y="2743200"/>
            <a:ext cx="1771014" cy="1470025"/>
          </a:xfrm>
          <a:custGeom>
            <a:avLst/>
            <a:gdLst/>
            <a:ahLst/>
            <a:cxnLst/>
            <a:rect l="l" t="t" r="r" b="b"/>
            <a:pathLst>
              <a:path w="1771014" h="1470025">
                <a:moveTo>
                  <a:pt x="1620363" y="87137"/>
                </a:moveTo>
                <a:lnTo>
                  <a:pt x="0" y="1425829"/>
                </a:lnTo>
                <a:lnTo>
                  <a:pt x="36322" y="1469770"/>
                </a:lnTo>
                <a:lnTo>
                  <a:pt x="1656785" y="131225"/>
                </a:lnTo>
                <a:lnTo>
                  <a:pt x="1620363" y="87137"/>
                </a:lnTo>
                <a:close/>
              </a:path>
              <a:path w="1771014" h="1470025">
                <a:moveTo>
                  <a:pt x="1740228" y="68961"/>
                </a:moveTo>
                <a:lnTo>
                  <a:pt x="1642364" y="68961"/>
                </a:lnTo>
                <a:lnTo>
                  <a:pt x="1678813" y="113029"/>
                </a:lnTo>
                <a:lnTo>
                  <a:pt x="1656785" y="131225"/>
                </a:lnTo>
                <a:lnTo>
                  <a:pt x="1693164" y="175260"/>
                </a:lnTo>
                <a:lnTo>
                  <a:pt x="1740228" y="68961"/>
                </a:lnTo>
                <a:close/>
              </a:path>
              <a:path w="1771014" h="1470025">
                <a:moveTo>
                  <a:pt x="1642364" y="68961"/>
                </a:moveTo>
                <a:lnTo>
                  <a:pt x="1620363" y="87137"/>
                </a:lnTo>
                <a:lnTo>
                  <a:pt x="1656785" y="131225"/>
                </a:lnTo>
                <a:lnTo>
                  <a:pt x="1678813" y="113029"/>
                </a:lnTo>
                <a:lnTo>
                  <a:pt x="1642364" y="68961"/>
                </a:lnTo>
                <a:close/>
              </a:path>
              <a:path w="1771014" h="1470025">
                <a:moveTo>
                  <a:pt x="1770761" y="0"/>
                </a:moveTo>
                <a:lnTo>
                  <a:pt x="1583944" y="43052"/>
                </a:lnTo>
                <a:lnTo>
                  <a:pt x="1620363" y="87137"/>
                </a:lnTo>
                <a:lnTo>
                  <a:pt x="1642364" y="68961"/>
                </a:lnTo>
                <a:lnTo>
                  <a:pt x="1740228" y="68961"/>
                </a:lnTo>
                <a:lnTo>
                  <a:pt x="1770761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6168" y="148844"/>
            <a:ext cx="375323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85" dirty="0"/>
              <a:t> </a:t>
            </a:r>
            <a:r>
              <a:rPr spc="-5" dirty="0"/>
              <a:t>Octal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6125845" cy="164083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Group </a:t>
            </a:r>
            <a:r>
              <a:rPr sz="2800" spc="-10" dirty="0">
                <a:latin typeface="Carlito"/>
                <a:cs typeface="Carlito"/>
              </a:rPr>
              <a:t>bits </a:t>
            </a:r>
            <a:r>
              <a:rPr sz="2800" spc="-5" dirty="0">
                <a:latin typeface="Carlito"/>
                <a:cs typeface="Carlito"/>
              </a:rPr>
              <a:t>in threes, </a:t>
            </a:r>
            <a:r>
              <a:rPr sz="2800" spc="-10" dirty="0">
                <a:latin typeface="Carlito"/>
                <a:cs typeface="Carlito"/>
              </a:rPr>
              <a:t>starting </a:t>
            </a:r>
            <a:r>
              <a:rPr sz="2800" spc="-5" dirty="0">
                <a:latin typeface="Carlito"/>
                <a:cs typeface="Carlito"/>
              </a:rPr>
              <a:t>on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right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Convert </a:t>
            </a:r>
            <a:r>
              <a:rPr sz="2800" spc="-5" dirty="0">
                <a:latin typeface="Carlito"/>
                <a:cs typeface="Carlito"/>
              </a:rPr>
              <a:t>to octal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digits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148844"/>
            <a:ext cx="232882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7008" y="1432046"/>
          <a:ext cx="4916167" cy="2738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2537">
                <a:tc>
                  <a:txBody>
                    <a:bodyPr/>
                    <a:lstStyle/>
                    <a:p>
                      <a:pPr marL="31750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1011010111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2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?</a:t>
                      </a:r>
                      <a:r>
                        <a:rPr sz="2400" spc="-7" baseline="-20833" dirty="0">
                          <a:latin typeface="Courier New"/>
                          <a:cs typeface="Courier New"/>
                        </a:rPr>
                        <a:t>8</a:t>
                      </a:r>
                      <a:endParaRPr sz="2400" baseline="-20833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5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R="590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011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010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58419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111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R="5841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3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0325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7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463925" y="31242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4972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3552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2132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48096" y="5407863"/>
            <a:ext cx="34499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1011010111</a:t>
            </a:r>
            <a:r>
              <a:rPr sz="2400" spc="-7" baseline="-20833" dirty="0">
                <a:latin typeface="Courier New"/>
                <a:cs typeface="Courier New"/>
              </a:rPr>
              <a:t>2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9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1327</a:t>
            </a:r>
            <a:r>
              <a:rPr sz="2400" spc="-7" baseline="-20833" dirty="0">
                <a:latin typeface="Courier New"/>
                <a:cs typeface="Courier New"/>
              </a:rPr>
              <a:t>8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2060" y="148844"/>
            <a:ext cx="56841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70" dirty="0"/>
              <a:t> </a:t>
            </a:r>
            <a:r>
              <a:rPr dirty="0"/>
              <a:t>Hexadecimal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62400" y="4410075"/>
            <a:ext cx="1219200" cy="171450"/>
          </a:xfrm>
          <a:custGeom>
            <a:avLst/>
            <a:gdLst/>
            <a:ahLst/>
            <a:cxnLst/>
            <a:rect l="l" t="t" r="r" b="b"/>
            <a:pathLst>
              <a:path w="1219200" h="171450">
                <a:moveTo>
                  <a:pt x="1047750" y="0"/>
                </a:moveTo>
                <a:lnTo>
                  <a:pt x="1047750" y="171450"/>
                </a:lnTo>
                <a:lnTo>
                  <a:pt x="1162050" y="114300"/>
                </a:lnTo>
                <a:lnTo>
                  <a:pt x="1076325" y="114300"/>
                </a:lnTo>
                <a:lnTo>
                  <a:pt x="1076325" y="57150"/>
                </a:lnTo>
                <a:lnTo>
                  <a:pt x="1162050" y="57150"/>
                </a:lnTo>
                <a:lnTo>
                  <a:pt x="1047750" y="0"/>
                </a:lnTo>
                <a:close/>
              </a:path>
              <a:path w="1219200" h="171450">
                <a:moveTo>
                  <a:pt x="1047750" y="57150"/>
                </a:moveTo>
                <a:lnTo>
                  <a:pt x="0" y="57150"/>
                </a:lnTo>
                <a:lnTo>
                  <a:pt x="0" y="114300"/>
                </a:lnTo>
                <a:lnTo>
                  <a:pt x="1047750" y="114300"/>
                </a:lnTo>
                <a:lnTo>
                  <a:pt x="1047750" y="57150"/>
                </a:lnTo>
                <a:close/>
              </a:path>
              <a:path w="1219200" h="171450">
                <a:moveTo>
                  <a:pt x="1162050" y="57150"/>
                </a:moveTo>
                <a:lnTo>
                  <a:pt x="1076325" y="57150"/>
                </a:lnTo>
                <a:lnTo>
                  <a:pt x="1076325" y="114300"/>
                </a:lnTo>
                <a:lnTo>
                  <a:pt x="1162050" y="114300"/>
                </a:lnTo>
                <a:lnTo>
                  <a:pt x="1219200" y="85725"/>
                </a:lnTo>
                <a:lnTo>
                  <a:pt x="1162050" y="571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2060" y="148844"/>
            <a:ext cx="57603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to</a:t>
            </a:r>
            <a:r>
              <a:rPr spc="-70" dirty="0"/>
              <a:t> </a:t>
            </a:r>
            <a:r>
              <a:rPr dirty="0"/>
              <a:t>Hexadecimal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5948045" cy="164083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Group </a:t>
            </a:r>
            <a:r>
              <a:rPr sz="2800" spc="-10" dirty="0">
                <a:latin typeface="Carlito"/>
                <a:cs typeface="Carlito"/>
              </a:rPr>
              <a:t>bits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0" dirty="0">
                <a:latin typeface="Carlito"/>
                <a:cs typeface="Carlito"/>
              </a:rPr>
              <a:t>fours, starting </a:t>
            </a:r>
            <a:r>
              <a:rPr sz="2800" spc="-5" dirty="0">
                <a:latin typeface="Carlito"/>
                <a:cs typeface="Carlito"/>
              </a:rPr>
              <a:t>on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right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Convert </a:t>
            </a:r>
            <a:r>
              <a:rPr sz="2800" spc="-5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hexadecimal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digits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2" y="148844"/>
            <a:ext cx="234924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6998" y="1368297"/>
            <a:ext cx="3023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1010111011</a:t>
            </a:r>
            <a:r>
              <a:rPr sz="2400" spc="-7" baseline="-20833" dirty="0">
                <a:latin typeface="Courier New"/>
                <a:cs typeface="Courier New"/>
              </a:rPr>
              <a:t>2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8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8375" y="2664078"/>
            <a:ext cx="221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10 1011</a:t>
            </a:r>
            <a:r>
              <a:rPr sz="2400" spc="-12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1011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8375" y="3761308"/>
            <a:ext cx="2089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2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9810" y="3761308"/>
            <a:ext cx="2089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B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24192" y="3761308"/>
            <a:ext cx="2089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B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9567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1007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24475" y="30861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88128" y="5560263"/>
            <a:ext cx="33896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1010111011</a:t>
            </a:r>
            <a:r>
              <a:rPr sz="2400" spc="-7" baseline="-20833" dirty="0">
                <a:latin typeface="Courier New"/>
                <a:cs typeface="Courier New"/>
              </a:rPr>
              <a:t>2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8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2BB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7028" y="148844"/>
            <a:ext cx="555917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Hexadecimal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43675" y="2895600"/>
            <a:ext cx="171450" cy="1143000"/>
          </a:xfrm>
          <a:custGeom>
            <a:avLst/>
            <a:gdLst/>
            <a:ahLst/>
            <a:cxnLst/>
            <a:rect l="l" t="t" r="r" b="b"/>
            <a:pathLst>
              <a:path w="171450" h="1143000">
                <a:moveTo>
                  <a:pt x="57150" y="971550"/>
                </a:moveTo>
                <a:lnTo>
                  <a:pt x="0" y="971550"/>
                </a:lnTo>
                <a:lnTo>
                  <a:pt x="85725" y="1143000"/>
                </a:lnTo>
                <a:lnTo>
                  <a:pt x="157162" y="1000125"/>
                </a:lnTo>
                <a:lnTo>
                  <a:pt x="57150" y="1000125"/>
                </a:lnTo>
                <a:lnTo>
                  <a:pt x="57150" y="971550"/>
                </a:lnTo>
                <a:close/>
              </a:path>
              <a:path w="171450" h="1143000">
                <a:moveTo>
                  <a:pt x="114300" y="0"/>
                </a:moveTo>
                <a:lnTo>
                  <a:pt x="57150" y="0"/>
                </a:lnTo>
                <a:lnTo>
                  <a:pt x="57150" y="1000125"/>
                </a:lnTo>
                <a:lnTo>
                  <a:pt x="114300" y="1000125"/>
                </a:lnTo>
                <a:lnTo>
                  <a:pt x="114300" y="0"/>
                </a:lnTo>
                <a:close/>
              </a:path>
              <a:path w="171450" h="1143000">
                <a:moveTo>
                  <a:pt x="171450" y="971550"/>
                </a:moveTo>
                <a:lnTo>
                  <a:pt x="114300" y="971550"/>
                </a:lnTo>
                <a:lnTo>
                  <a:pt x="114300" y="1000125"/>
                </a:lnTo>
                <a:lnTo>
                  <a:pt x="157162" y="1000125"/>
                </a:lnTo>
                <a:lnTo>
                  <a:pt x="171450" y="9715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7028" y="148844"/>
            <a:ext cx="563537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Octal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Hexadecimal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5080635" cy="112839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spc="-165" dirty="0">
                <a:latin typeface="Arial"/>
                <a:cs typeface="Arial"/>
              </a:rPr>
              <a:t>– </a:t>
            </a:r>
            <a:r>
              <a:rPr sz="2800" spc="-5" dirty="0">
                <a:latin typeface="Carlito"/>
                <a:cs typeface="Carlito"/>
              </a:rPr>
              <a:t>Use binary as an</a:t>
            </a:r>
            <a:r>
              <a:rPr sz="2800" spc="-39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intermediary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2" y="148844"/>
            <a:ext cx="242544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74088" y="1368297"/>
            <a:ext cx="1927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1076</a:t>
            </a:r>
            <a:r>
              <a:rPr sz="2400" spc="-7" baseline="-20833" dirty="0">
                <a:latin typeface="Courier New"/>
                <a:cs typeface="Courier New"/>
              </a:rPr>
              <a:t>8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8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8730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21577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17303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7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11505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6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7375" y="3199638"/>
            <a:ext cx="36753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290" algn="l"/>
                <a:tab pos="2019300" algn="l"/>
                <a:tab pos="3113405" algn="l"/>
              </a:tabLst>
            </a:pPr>
            <a:r>
              <a:rPr sz="2400" spc="-5" dirty="0">
                <a:latin typeface="Courier New"/>
                <a:cs typeface="Courier New"/>
              </a:rPr>
              <a:t>00</a:t>
            </a:r>
            <a:r>
              <a:rPr sz="2400" dirty="0">
                <a:latin typeface="Courier New"/>
                <a:cs typeface="Courier New"/>
              </a:rPr>
              <a:t>1	</a:t>
            </a:r>
            <a:r>
              <a:rPr sz="2400" spc="-5" dirty="0">
                <a:latin typeface="Courier New"/>
                <a:cs typeface="Courier New"/>
              </a:rPr>
              <a:t>00</a:t>
            </a:r>
            <a:r>
              <a:rPr sz="2400" dirty="0">
                <a:latin typeface="Courier New"/>
                <a:cs typeface="Courier New"/>
              </a:rPr>
              <a:t>0	</a:t>
            </a:r>
            <a:r>
              <a:rPr sz="2400" spc="-5" dirty="0">
                <a:latin typeface="Courier New"/>
                <a:cs typeface="Courier New"/>
              </a:rPr>
              <a:t>11</a:t>
            </a:r>
            <a:r>
              <a:rPr sz="2400" dirty="0">
                <a:latin typeface="Courier New"/>
                <a:cs typeface="Courier New"/>
              </a:rPr>
              <a:t>1	</a:t>
            </a:r>
            <a:r>
              <a:rPr sz="2400" spc="-5" dirty="0">
                <a:latin typeface="Courier New"/>
                <a:cs typeface="Courier New"/>
              </a:rPr>
              <a:t>110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432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244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576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674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84575" y="4112132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2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78777" y="4112132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3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38739" y="4112132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E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18150" y="331787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22750" y="331787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657213" y="5636463"/>
            <a:ext cx="2293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1076</a:t>
            </a:r>
            <a:r>
              <a:rPr sz="2400" spc="-7" baseline="-20833" dirty="0">
                <a:latin typeface="Courier New"/>
                <a:cs typeface="Courier New"/>
              </a:rPr>
              <a:t>8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23E</a:t>
            </a:r>
            <a:r>
              <a:rPr sz="2400" spc="-7" baseline="-20833" dirty="0">
                <a:latin typeface="Courier New"/>
                <a:cs typeface="Courier New"/>
              </a:rPr>
              <a:t>16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8552" y="148844"/>
            <a:ext cx="48679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95" dirty="0"/>
              <a:t> </a:t>
            </a:r>
            <a:r>
              <a:rPr spc="-5" dirty="0"/>
              <a:t>Octal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345176" y="4181475"/>
            <a:ext cx="2494280" cy="647700"/>
            <a:chOff x="5345176" y="4181475"/>
            <a:chExt cx="2494280" cy="647700"/>
          </a:xfrm>
        </p:grpSpPr>
        <p:sp>
          <p:nvSpPr>
            <p:cNvPr id="4" name="object 4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1237360" y="0"/>
                  </a:moveTo>
                  <a:lnTo>
                    <a:pt x="1164655" y="533"/>
                  </a:lnTo>
                  <a:lnTo>
                    <a:pt x="1093056" y="2114"/>
                  </a:lnTo>
                  <a:lnTo>
                    <a:pt x="1022679" y="4713"/>
                  </a:lnTo>
                  <a:lnTo>
                    <a:pt x="953641" y="8300"/>
                  </a:lnTo>
                  <a:lnTo>
                    <a:pt x="886058" y="12847"/>
                  </a:lnTo>
                  <a:lnTo>
                    <a:pt x="820045" y="18323"/>
                  </a:lnTo>
                  <a:lnTo>
                    <a:pt x="755719" y="24699"/>
                  </a:lnTo>
                  <a:lnTo>
                    <a:pt x="693195" y="31946"/>
                  </a:lnTo>
                  <a:lnTo>
                    <a:pt x="632591" y="40034"/>
                  </a:lnTo>
                  <a:lnTo>
                    <a:pt x="574021" y="48933"/>
                  </a:lnTo>
                  <a:lnTo>
                    <a:pt x="517602" y="58615"/>
                  </a:lnTo>
                  <a:lnTo>
                    <a:pt x="463450" y="69049"/>
                  </a:lnTo>
                  <a:lnTo>
                    <a:pt x="411680" y="80207"/>
                  </a:lnTo>
                  <a:lnTo>
                    <a:pt x="362410" y="92059"/>
                  </a:lnTo>
                  <a:lnTo>
                    <a:pt x="315755" y="104574"/>
                  </a:lnTo>
                  <a:lnTo>
                    <a:pt x="271830" y="117725"/>
                  </a:lnTo>
                  <a:lnTo>
                    <a:pt x="230753" y="131481"/>
                  </a:lnTo>
                  <a:lnTo>
                    <a:pt x="192639" y="145813"/>
                  </a:lnTo>
                  <a:lnTo>
                    <a:pt x="125764" y="176087"/>
                  </a:lnTo>
                  <a:lnTo>
                    <a:pt x="72135" y="208311"/>
                  </a:lnTo>
                  <a:lnTo>
                    <a:pt x="32678" y="242249"/>
                  </a:lnTo>
                  <a:lnTo>
                    <a:pt x="8324" y="277665"/>
                  </a:lnTo>
                  <a:lnTo>
                    <a:pt x="0" y="314325"/>
                  </a:lnTo>
                  <a:lnTo>
                    <a:pt x="2100" y="332795"/>
                  </a:lnTo>
                  <a:lnTo>
                    <a:pt x="18555" y="368862"/>
                  </a:lnTo>
                  <a:lnTo>
                    <a:pt x="50577" y="403569"/>
                  </a:lnTo>
                  <a:lnTo>
                    <a:pt x="97236" y="436679"/>
                  </a:lnTo>
                  <a:lnTo>
                    <a:pt x="157604" y="467957"/>
                  </a:lnTo>
                  <a:lnTo>
                    <a:pt x="230753" y="497168"/>
                  </a:lnTo>
                  <a:lnTo>
                    <a:pt x="271830" y="510924"/>
                  </a:lnTo>
                  <a:lnTo>
                    <a:pt x="315755" y="524075"/>
                  </a:lnTo>
                  <a:lnTo>
                    <a:pt x="362410" y="536590"/>
                  </a:lnTo>
                  <a:lnTo>
                    <a:pt x="411680" y="548442"/>
                  </a:lnTo>
                  <a:lnTo>
                    <a:pt x="463450" y="559600"/>
                  </a:lnTo>
                  <a:lnTo>
                    <a:pt x="517602" y="570034"/>
                  </a:lnTo>
                  <a:lnTo>
                    <a:pt x="574021" y="579716"/>
                  </a:lnTo>
                  <a:lnTo>
                    <a:pt x="632591" y="588615"/>
                  </a:lnTo>
                  <a:lnTo>
                    <a:pt x="693195" y="596703"/>
                  </a:lnTo>
                  <a:lnTo>
                    <a:pt x="755719" y="603950"/>
                  </a:lnTo>
                  <a:lnTo>
                    <a:pt x="820045" y="610326"/>
                  </a:lnTo>
                  <a:lnTo>
                    <a:pt x="886058" y="615802"/>
                  </a:lnTo>
                  <a:lnTo>
                    <a:pt x="953641" y="620349"/>
                  </a:lnTo>
                  <a:lnTo>
                    <a:pt x="1022679" y="623936"/>
                  </a:lnTo>
                  <a:lnTo>
                    <a:pt x="1093056" y="626535"/>
                  </a:lnTo>
                  <a:lnTo>
                    <a:pt x="1164655" y="628116"/>
                  </a:lnTo>
                  <a:lnTo>
                    <a:pt x="1237360" y="628650"/>
                  </a:lnTo>
                  <a:lnTo>
                    <a:pt x="1310079" y="628116"/>
                  </a:lnTo>
                  <a:lnTo>
                    <a:pt x="1381690" y="626535"/>
                  </a:lnTo>
                  <a:lnTo>
                    <a:pt x="1452078" y="623936"/>
                  </a:lnTo>
                  <a:lnTo>
                    <a:pt x="1521127" y="620349"/>
                  </a:lnTo>
                  <a:lnTo>
                    <a:pt x="1588720" y="615802"/>
                  </a:lnTo>
                  <a:lnTo>
                    <a:pt x="1654741" y="610326"/>
                  </a:lnTo>
                  <a:lnTo>
                    <a:pt x="1719075" y="603950"/>
                  </a:lnTo>
                  <a:lnTo>
                    <a:pt x="1781606" y="596703"/>
                  </a:lnTo>
                  <a:lnTo>
                    <a:pt x="1842218" y="588615"/>
                  </a:lnTo>
                  <a:lnTo>
                    <a:pt x="1900793" y="579716"/>
                  </a:lnTo>
                  <a:lnTo>
                    <a:pt x="1957218" y="570034"/>
                  </a:lnTo>
                  <a:lnTo>
                    <a:pt x="2011375" y="559600"/>
                  </a:lnTo>
                  <a:lnTo>
                    <a:pt x="2063148" y="548442"/>
                  </a:lnTo>
                  <a:lnTo>
                    <a:pt x="2112422" y="536590"/>
                  </a:lnTo>
                  <a:lnTo>
                    <a:pt x="2159081" y="524075"/>
                  </a:lnTo>
                  <a:lnTo>
                    <a:pt x="2203008" y="510924"/>
                  </a:lnTo>
                  <a:lnTo>
                    <a:pt x="2244087" y="497168"/>
                  </a:lnTo>
                  <a:lnTo>
                    <a:pt x="2282203" y="482836"/>
                  </a:lnTo>
                  <a:lnTo>
                    <a:pt x="2349081" y="452562"/>
                  </a:lnTo>
                  <a:lnTo>
                    <a:pt x="2402712" y="420338"/>
                  </a:lnTo>
                  <a:lnTo>
                    <a:pt x="2442169" y="386400"/>
                  </a:lnTo>
                  <a:lnTo>
                    <a:pt x="2466524" y="350984"/>
                  </a:lnTo>
                  <a:lnTo>
                    <a:pt x="2474849" y="314325"/>
                  </a:lnTo>
                  <a:lnTo>
                    <a:pt x="2472748" y="295854"/>
                  </a:lnTo>
                  <a:lnTo>
                    <a:pt x="2456292" y="259787"/>
                  </a:lnTo>
                  <a:lnTo>
                    <a:pt x="2424270" y="225080"/>
                  </a:lnTo>
                  <a:lnTo>
                    <a:pt x="2377610" y="191970"/>
                  </a:lnTo>
                  <a:lnTo>
                    <a:pt x="2317240" y="160692"/>
                  </a:lnTo>
                  <a:lnTo>
                    <a:pt x="2244087" y="131481"/>
                  </a:lnTo>
                  <a:lnTo>
                    <a:pt x="2203008" y="117725"/>
                  </a:lnTo>
                  <a:lnTo>
                    <a:pt x="2159081" y="104574"/>
                  </a:lnTo>
                  <a:lnTo>
                    <a:pt x="2112422" y="92059"/>
                  </a:lnTo>
                  <a:lnTo>
                    <a:pt x="2063148" y="80207"/>
                  </a:lnTo>
                  <a:lnTo>
                    <a:pt x="2011375" y="69049"/>
                  </a:lnTo>
                  <a:lnTo>
                    <a:pt x="1957218" y="58615"/>
                  </a:lnTo>
                  <a:lnTo>
                    <a:pt x="1900793" y="48933"/>
                  </a:lnTo>
                  <a:lnTo>
                    <a:pt x="1842218" y="40034"/>
                  </a:lnTo>
                  <a:lnTo>
                    <a:pt x="1781606" y="31946"/>
                  </a:lnTo>
                  <a:lnTo>
                    <a:pt x="1719075" y="24699"/>
                  </a:lnTo>
                  <a:lnTo>
                    <a:pt x="1654741" y="18323"/>
                  </a:lnTo>
                  <a:lnTo>
                    <a:pt x="1588720" y="12847"/>
                  </a:lnTo>
                  <a:lnTo>
                    <a:pt x="1521127" y="8300"/>
                  </a:lnTo>
                  <a:lnTo>
                    <a:pt x="1452078" y="4713"/>
                  </a:lnTo>
                  <a:lnTo>
                    <a:pt x="1381690" y="2114"/>
                  </a:lnTo>
                  <a:lnTo>
                    <a:pt x="1310079" y="533"/>
                  </a:lnTo>
                  <a:lnTo>
                    <a:pt x="123736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54701" y="4191000"/>
              <a:ext cx="2475230" cy="628650"/>
            </a:xfrm>
            <a:custGeom>
              <a:avLst/>
              <a:gdLst/>
              <a:ahLst/>
              <a:cxnLst/>
              <a:rect l="l" t="t" r="r" b="b"/>
              <a:pathLst>
                <a:path w="2475229" h="628650">
                  <a:moveTo>
                    <a:pt x="0" y="314325"/>
                  </a:moveTo>
                  <a:lnTo>
                    <a:pt x="18555" y="259787"/>
                  </a:lnTo>
                  <a:lnTo>
                    <a:pt x="50577" y="225080"/>
                  </a:lnTo>
                  <a:lnTo>
                    <a:pt x="97236" y="191970"/>
                  </a:lnTo>
                  <a:lnTo>
                    <a:pt x="157604" y="160692"/>
                  </a:lnTo>
                  <a:lnTo>
                    <a:pt x="230753" y="131481"/>
                  </a:lnTo>
                  <a:lnTo>
                    <a:pt x="271830" y="117725"/>
                  </a:lnTo>
                  <a:lnTo>
                    <a:pt x="315755" y="104574"/>
                  </a:lnTo>
                  <a:lnTo>
                    <a:pt x="362410" y="92059"/>
                  </a:lnTo>
                  <a:lnTo>
                    <a:pt x="411680" y="80207"/>
                  </a:lnTo>
                  <a:lnTo>
                    <a:pt x="463450" y="69049"/>
                  </a:lnTo>
                  <a:lnTo>
                    <a:pt x="517602" y="58615"/>
                  </a:lnTo>
                  <a:lnTo>
                    <a:pt x="574021" y="48933"/>
                  </a:lnTo>
                  <a:lnTo>
                    <a:pt x="632591" y="40034"/>
                  </a:lnTo>
                  <a:lnTo>
                    <a:pt x="693195" y="31946"/>
                  </a:lnTo>
                  <a:lnTo>
                    <a:pt x="755719" y="24699"/>
                  </a:lnTo>
                  <a:lnTo>
                    <a:pt x="820045" y="18323"/>
                  </a:lnTo>
                  <a:lnTo>
                    <a:pt x="886058" y="12847"/>
                  </a:lnTo>
                  <a:lnTo>
                    <a:pt x="953641" y="8300"/>
                  </a:lnTo>
                  <a:lnTo>
                    <a:pt x="1022679" y="4713"/>
                  </a:lnTo>
                  <a:lnTo>
                    <a:pt x="1093056" y="2114"/>
                  </a:lnTo>
                  <a:lnTo>
                    <a:pt x="1164655" y="533"/>
                  </a:lnTo>
                  <a:lnTo>
                    <a:pt x="1237360" y="0"/>
                  </a:lnTo>
                  <a:lnTo>
                    <a:pt x="1310079" y="533"/>
                  </a:lnTo>
                  <a:lnTo>
                    <a:pt x="1381690" y="2114"/>
                  </a:lnTo>
                  <a:lnTo>
                    <a:pt x="1452078" y="4713"/>
                  </a:lnTo>
                  <a:lnTo>
                    <a:pt x="1521127" y="8300"/>
                  </a:lnTo>
                  <a:lnTo>
                    <a:pt x="1588720" y="12847"/>
                  </a:lnTo>
                  <a:lnTo>
                    <a:pt x="1654741" y="18323"/>
                  </a:lnTo>
                  <a:lnTo>
                    <a:pt x="1719075" y="24699"/>
                  </a:lnTo>
                  <a:lnTo>
                    <a:pt x="1781606" y="31946"/>
                  </a:lnTo>
                  <a:lnTo>
                    <a:pt x="1842218" y="40034"/>
                  </a:lnTo>
                  <a:lnTo>
                    <a:pt x="1900793" y="48933"/>
                  </a:lnTo>
                  <a:lnTo>
                    <a:pt x="1957218" y="58615"/>
                  </a:lnTo>
                  <a:lnTo>
                    <a:pt x="2011375" y="69049"/>
                  </a:lnTo>
                  <a:lnTo>
                    <a:pt x="2063148" y="80207"/>
                  </a:lnTo>
                  <a:lnTo>
                    <a:pt x="2112422" y="92059"/>
                  </a:lnTo>
                  <a:lnTo>
                    <a:pt x="2159081" y="104574"/>
                  </a:lnTo>
                  <a:lnTo>
                    <a:pt x="2203008" y="117725"/>
                  </a:lnTo>
                  <a:lnTo>
                    <a:pt x="2244087" y="131481"/>
                  </a:lnTo>
                  <a:lnTo>
                    <a:pt x="2282203" y="145813"/>
                  </a:lnTo>
                  <a:lnTo>
                    <a:pt x="2349081" y="176087"/>
                  </a:lnTo>
                  <a:lnTo>
                    <a:pt x="2402712" y="208311"/>
                  </a:lnTo>
                  <a:lnTo>
                    <a:pt x="2442169" y="242249"/>
                  </a:lnTo>
                  <a:lnTo>
                    <a:pt x="2466524" y="277665"/>
                  </a:lnTo>
                  <a:lnTo>
                    <a:pt x="2474849" y="314325"/>
                  </a:lnTo>
                  <a:lnTo>
                    <a:pt x="2472748" y="332795"/>
                  </a:lnTo>
                  <a:lnTo>
                    <a:pt x="2466524" y="350984"/>
                  </a:lnTo>
                  <a:lnTo>
                    <a:pt x="2442169" y="386400"/>
                  </a:lnTo>
                  <a:lnTo>
                    <a:pt x="2402712" y="420338"/>
                  </a:lnTo>
                  <a:lnTo>
                    <a:pt x="2349081" y="452562"/>
                  </a:lnTo>
                  <a:lnTo>
                    <a:pt x="2282203" y="482836"/>
                  </a:lnTo>
                  <a:lnTo>
                    <a:pt x="2244087" y="497168"/>
                  </a:lnTo>
                  <a:lnTo>
                    <a:pt x="2203008" y="510924"/>
                  </a:lnTo>
                  <a:lnTo>
                    <a:pt x="2159081" y="524075"/>
                  </a:lnTo>
                  <a:lnTo>
                    <a:pt x="2112422" y="536590"/>
                  </a:lnTo>
                  <a:lnTo>
                    <a:pt x="2063148" y="548442"/>
                  </a:lnTo>
                  <a:lnTo>
                    <a:pt x="2011375" y="559600"/>
                  </a:lnTo>
                  <a:lnTo>
                    <a:pt x="1957218" y="570034"/>
                  </a:lnTo>
                  <a:lnTo>
                    <a:pt x="1900793" y="579716"/>
                  </a:lnTo>
                  <a:lnTo>
                    <a:pt x="1842218" y="588615"/>
                  </a:lnTo>
                  <a:lnTo>
                    <a:pt x="1781606" y="596703"/>
                  </a:lnTo>
                  <a:lnTo>
                    <a:pt x="1719075" y="603950"/>
                  </a:lnTo>
                  <a:lnTo>
                    <a:pt x="1654741" y="610326"/>
                  </a:lnTo>
                  <a:lnTo>
                    <a:pt x="1588720" y="615802"/>
                  </a:lnTo>
                  <a:lnTo>
                    <a:pt x="1521127" y="620349"/>
                  </a:lnTo>
                  <a:lnTo>
                    <a:pt x="1452078" y="623936"/>
                  </a:lnTo>
                  <a:lnTo>
                    <a:pt x="1381690" y="626535"/>
                  </a:lnTo>
                  <a:lnTo>
                    <a:pt x="1310079" y="628116"/>
                  </a:lnTo>
                  <a:lnTo>
                    <a:pt x="1237360" y="628650"/>
                  </a:lnTo>
                  <a:lnTo>
                    <a:pt x="1164655" y="628116"/>
                  </a:lnTo>
                  <a:lnTo>
                    <a:pt x="1093056" y="626535"/>
                  </a:lnTo>
                  <a:lnTo>
                    <a:pt x="1022679" y="623936"/>
                  </a:lnTo>
                  <a:lnTo>
                    <a:pt x="953641" y="620349"/>
                  </a:lnTo>
                  <a:lnTo>
                    <a:pt x="886058" y="615802"/>
                  </a:lnTo>
                  <a:lnTo>
                    <a:pt x="820045" y="610326"/>
                  </a:lnTo>
                  <a:lnTo>
                    <a:pt x="755719" y="603950"/>
                  </a:lnTo>
                  <a:lnTo>
                    <a:pt x="693195" y="596703"/>
                  </a:lnTo>
                  <a:lnTo>
                    <a:pt x="632591" y="588615"/>
                  </a:lnTo>
                  <a:lnTo>
                    <a:pt x="574021" y="579716"/>
                  </a:lnTo>
                  <a:lnTo>
                    <a:pt x="517602" y="570034"/>
                  </a:lnTo>
                  <a:lnTo>
                    <a:pt x="463450" y="559600"/>
                  </a:lnTo>
                  <a:lnTo>
                    <a:pt x="411680" y="548442"/>
                  </a:lnTo>
                  <a:lnTo>
                    <a:pt x="362410" y="536590"/>
                  </a:lnTo>
                  <a:lnTo>
                    <a:pt x="315755" y="524075"/>
                  </a:lnTo>
                  <a:lnTo>
                    <a:pt x="271830" y="510924"/>
                  </a:lnTo>
                  <a:lnTo>
                    <a:pt x="230753" y="497168"/>
                  </a:lnTo>
                  <a:lnTo>
                    <a:pt x="192639" y="482836"/>
                  </a:lnTo>
                  <a:lnTo>
                    <a:pt x="125764" y="452562"/>
                  </a:lnTo>
                  <a:lnTo>
                    <a:pt x="72135" y="420338"/>
                  </a:lnTo>
                  <a:lnTo>
                    <a:pt x="32678" y="386400"/>
                  </a:lnTo>
                  <a:lnTo>
                    <a:pt x="8324" y="350984"/>
                  </a:lnTo>
                  <a:lnTo>
                    <a:pt x="0" y="31432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76721" y="4299966"/>
            <a:ext cx="163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Hexadecimal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1262" y="1971675"/>
            <a:ext cx="2532380" cy="685800"/>
            <a:chOff x="1211262" y="1971675"/>
            <a:chExt cx="2532380" cy="685800"/>
          </a:xfrm>
        </p:grpSpPr>
        <p:sp>
          <p:nvSpPr>
            <p:cNvPr id="8" name="object 8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87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48433" y="2108708"/>
            <a:ext cx="105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Deci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26126" y="1971675"/>
            <a:ext cx="2532380" cy="685800"/>
            <a:chOff x="5326126" y="1971675"/>
            <a:chExt cx="2532380" cy="685800"/>
          </a:xfrm>
        </p:grpSpPr>
        <p:sp>
          <p:nvSpPr>
            <p:cNvPr id="12" name="object 12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10" y="0"/>
                  </a:moveTo>
                  <a:lnTo>
                    <a:pt x="1185111" y="527"/>
                  </a:lnTo>
                  <a:lnTo>
                    <a:pt x="1114856" y="2091"/>
                  </a:lnTo>
                  <a:lnTo>
                    <a:pt x="1045751" y="4664"/>
                  </a:lnTo>
                  <a:lnTo>
                    <a:pt x="977901" y="8217"/>
                  </a:lnTo>
                  <a:lnTo>
                    <a:pt x="911414" y="12722"/>
                  </a:lnTo>
                  <a:lnTo>
                    <a:pt x="846394" y="18150"/>
                  </a:lnTo>
                  <a:lnTo>
                    <a:pt x="782948" y="24475"/>
                  </a:lnTo>
                  <a:lnTo>
                    <a:pt x="721183" y="31668"/>
                  </a:lnTo>
                  <a:lnTo>
                    <a:pt x="661204" y="39700"/>
                  </a:lnTo>
                  <a:lnTo>
                    <a:pt x="603116" y="48544"/>
                  </a:lnTo>
                  <a:lnTo>
                    <a:pt x="547027" y="58172"/>
                  </a:lnTo>
                  <a:lnTo>
                    <a:pt x="493042" y="68554"/>
                  </a:lnTo>
                  <a:lnTo>
                    <a:pt x="441268" y="79664"/>
                  </a:lnTo>
                  <a:lnTo>
                    <a:pt x="391809" y="91473"/>
                  </a:lnTo>
                  <a:lnTo>
                    <a:pt x="344773" y="103953"/>
                  </a:lnTo>
                  <a:lnTo>
                    <a:pt x="300266" y="117075"/>
                  </a:lnTo>
                  <a:lnTo>
                    <a:pt x="258393" y="130813"/>
                  </a:lnTo>
                  <a:lnTo>
                    <a:pt x="219260" y="145137"/>
                  </a:lnTo>
                  <a:lnTo>
                    <a:pt x="182974" y="160019"/>
                  </a:lnTo>
                  <a:lnTo>
                    <a:pt x="119365" y="191347"/>
                  </a:lnTo>
                  <a:lnTo>
                    <a:pt x="68415" y="224572"/>
                  </a:lnTo>
                  <a:lnTo>
                    <a:pt x="30972" y="259468"/>
                  </a:lnTo>
                  <a:lnTo>
                    <a:pt x="7884" y="295810"/>
                  </a:lnTo>
                  <a:lnTo>
                    <a:pt x="0" y="333375"/>
                  </a:lnTo>
                  <a:lnTo>
                    <a:pt x="1988" y="352295"/>
                  </a:lnTo>
                  <a:lnTo>
                    <a:pt x="17581" y="389277"/>
                  </a:lnTo>
                  <a:lnTo>
                    <a:pt x="47952" y="424924"/>
                  </a:lnTo>
                  <a:lnTo>
                    <a:pt x="92255" y="459012"/>
                  </a:lnTo>
                  <a:lnTo>
                    <a:pt x="149640" y="491317"/>
                  </a:lnTo>
                  <a:lnTo>
                    <a:pt x="219260" y="521612"/>
                  </a:lnTo>
                  <a:lnTo>
                    <a:pt x="258393" y="535936"/>
                  </a:lnTo>
                  <a:lnTo>
                    <a:pt x="300266" y="549674"/>
                  </a:lnTo>
                  <a:lnTo>
                    <a:pt x="344773" y="562796"/>
                  </a:lnTo>
                  <a:lnTo>
                    <a:pt x="391809" y="575276"/>
                  </a:lnTo>
                  <a:lnTo>
                    <a:pt x="441268" y="587085"/>
                  </a:lnTo>
                  <a:lnTo>
                    <a:pt x="493042" y="598195"/>
                  </a:lnTo>
                  <a:lnTo>
                    <a:pt x="547027" y="608577"/>
                  </a:lnTo>
                  <a:lnTo>
                    <a:pt x="603116" y="618205"/>
                  </a:lnTo>
                  <a:lnTo>
                    <a:pt x="661204" y="627049"/>
                  </a:lnTo>
                  <a:lnTo>
                    <a:pt x="721183" y="635081"/>
                  </a:lnTo>
                  <a:lnTo>
                    <a:pt x="782948" y="642274"/>
                  </a:lnTo>
                  <a:lnTo>
                    <a:pt x="846394" y="648599"/>
                  </a:lnTo>
                  <a:lnTo>
                    <a:pt x="911414" y="654027"/>
                  </a:lnTo>
                  <a:lnTo>
                    <a:pt x="977901" y="658532"/>
                  </a:lnTo>
                  <a:lnTo>
                    <a:pt x="1045751" y="662085"/>
                  </a:lnTo>
                  <a:lnTo>
                    <a:pt x="1114856" y="664658"/>
                  </a:lnTo>
                  <a:lnTo>
                    <a:pt x="1185111" y="666222"/>
                  </a:lnTo>
                  <a:lnTo>
                    <a:pt x="1256410" y="666750"/>
                  </a:lnTo>
                  <a:lnTo>
                    <a:pt x="1327710" y="666222"/>
                  </a:lnTo>
                  <a:lnTo>
                    <a:pt x="1397967" y="664658"/>
                  </a:lnTo>
                  <a:lnTo>
                    <a:pt x="1467074" y="662085"/>
                  </a:lnTo>
                  <a:lnTo>
                    <a:pt x="1534926" y="658532"/>
                  </a:lnTo>
                  <a:lnTo>
                    <a:pt x="1601417" y="654027"/>
                  </a:lnTo>
                  <a:lnTo>
                    <a:pt x="1666441" y="648599"/>
                  </a:lnTo>
                  <a:lnTo>
                    <a:pt x="1729891" y="642274"/>
                  </a:lnTo>
                  <a:lnTo>
                    <a:pt x="1791662" y="635081"/>
                  </a:lnTo>
                  <a:lnTo>
                    <a:pt x="1851647" y="627049"/>
                  </a:lnTo>
                  <a:lnTo>
                    <a:pt x="1909740" y="618205"/>
                  </a:lnTo>
                  <a:lnTo>
                    <a:pt x="1965835" y="608577"/>
                  </a:lnTo>
                  <a:lnTo>
                    <a:pt x="2019826" y="598195"/>
                  </a:lnTo>
                  <a:lnTo>
                    <a:pt x="2071607" y="587085"/>
                  </a:lnTo>
                  <a:lnTo>
                    <a:pt x="2121072" y="575276"/>
                  </a:lnTo>
                  <a:lnTo>
                    <a:pt x="2168114" y="562796"/>
                  </a:lnTo>
                  <a:lnTo>
                    <a:pt x="2212628" y="549674"/>
                  </a:lnTo>
                  <a:lnTo>
                    <a:pt x="2254508" y="535936"/>
                  </a:lnTo>
                  <a:lnTo>
                    <a:pt x="2293647" y="521612"/>
                  </a:lnTo>
                  <a:lnTo>
                    <a:pt x="2329939" y="506730"/>
                  </a:lnTo>
                  <a:lnTo>
                    <a:pt x="2393559" y="475402"/>
                  </a:lnTo>
                  <a:lnTo>
                    <a:pt x="2444519" y="442177"/>
                  </a:lnTo>
                  <a:lnTo>
                    <a:pt x="2481969" y="407281"/>
                  </a:lnTo>
                  <a:lnTo>
                    <a:pt x="2505062" y="370939"/>
                  </a:lnTo>
                  <a:lnTo>
                    <a:pt x="2512949" y="333375"/>
                  </a:lnTo>
                  <a:lnTo>
                    <a:pt x="2510959" y="314454"/>
                  </a:lnTo>
                  <a:lnTo>
                    <a:pt x="2495364" y="277472"/>
                  </a:lnTo>
                  <a:lnTo>
                    <a:pt x="2464986" y="241825"/>
                  </a:lnTo>
                  <a:lnTo>
                    <a:pt x="2420674" y="207737"/>
                  </a:lnTo>
                  <a:lnTo>
                    <a:pt x="2363279" y="175432"/>
                  </a:lnTo>
                  <a:lnTo>
                    <a:pt x="2293647" y="145137"/>
                  </a:lnTo>
                  <a:lnTo>
                    <a:pt x="2254508" y="130813"/>
                  </a:lnTo>
                  <a:lnTo>
                    <a:pt x="2212628" y="117075"/>
                  </a:lnTo>
                  <a:lnTo>
                    <a:pt x="2168114" y="103953"/>
                  </a:lnTo>
                  <a:lnTo>
                    <a:pt x="2121072" y="91473"/>
                  </a:lnTo>
                  <a:lnTo>
                    <a:pt x="2071607" y="79664"/>
                  </a:lnTo>
                  <a:lnTo>
                    <a:pt x="2019826" y="68554"/>
                  </a:lnTo>
                  <a:lnTo>
                    <a:pt x="1965835" y="58172"/>
                  </a:lnTo>
                  <a:lnTo>
                    <a:pt x="1909740" y="48544"/>
                  </a:lnTo>
                  <a:lnTo>
                    <a:pt x="1851647" y="39700"/>
                  </a:lnTo>
                  <a:lnTo>
                    <a:pt x="1791662" y="31668"/>
                  </a:lnTo>
                  <a:lnTo>
                    <a:pt x="1729891" y="24475"/>
                  </a:lnTo>
                  <a:lnTo>
                    <a:pt x="1666441" y="18150"/>
                  </a:lnTo>
                  <a:lnTo>
                    <a:pt x="1601417" y="12722"/>
                  </a:lnTo>
                  <a:lnTo>
                    <a:pt x="1534926" y="8217"/>
                  </a:lnTo>
                  <a:lnTo>
                    <a:pt x="1467074" y="4664"/>
                  </a:lnTo>
                  <a:lnTo>
                    <a:pt x="1397967" y="2091"/>
                  </a:lnTo>
                  <a:lnTo>
                    <a:pt x="1327710" y="527"/>
                  </a:lnTo>
                  <a:lnTo>
                    <a:pt x="125641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5651" y="1981200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4" y="295810"/>
                  </a:lnTo>
                  <a:lnTo>
                    <a:pt x="30972" y="259468"/>
                  </a:lnTo>
                  <a:lnTo>
                    <a:pt x="68415" y="224572"/>
                  </a:lnTo>
                  <a:lnTo>
                    <a:pt x="119365" y="191347"/>
                  </a:lnTo>
                  <a:lnTo>
                    <a:pt x="182974" y="160019"/>
                  </a:lnTo>
                  <a:lnTo>
                    <a:pt x="219260" y="145137"/>
                  </a:lnTo>
                  <a:lnTo>
                    <a:pt x="258393" y="130813"/>
                  </a:lnTo>
                  <a:lnTo>
                    <a:pt x="300266" y="117075"/>
                  </a:lnTo>
                  <a:lnTo>
                    <a:pt x="344773" y="103953"/>
                  </a:lnTo>
                  <a:lnTo>
                    <a:pt x="391809" y="91473"/>
                  </a:lnTo>
                  <a:lnTo>
                    <a:pt x="441268" y="79664"/>
                  </a:lnTo>
                  <a:lnTo>
                    <a:pt x="493042" y="68554"/>
                  </a:lnTo>
                  <a:lnTo>
                    <a:pt x="547027" y="58172"/>
                  </a:lnTo>
                  <a:lnTo>
                    <a:pt x="603116" y="48544"/>
                  </a:lnTo>
                  <a:lnTo>
                    <a:pt x="661204" y="39700"/>
                  </a:lnTo>
                  <a:lnTo>
                    <a:pt x="721183" y="31668"/>
                  </a:lnTo>
                  <a:lnTo>
                    <a:pt x="782948" y="24475"/>
                  </a:lnTo>
                  <a:lnTo>
                    <a:pt x="846394" y="18150"/>
                  </a:lnTo>
                  <a:lnTo>
                    <a:pt x="911414" y="12722"/>
                  </a:lnTo>
                  <a:lnTo>
                    <a:pt x="977901" y="8217"/>
                  </a:lnTo>
                  <a:lnTo>
                    <a:pt x="1045751" y="4664"/>
                  </a:lnTo>
                  <a:lnTo>
                    <a:pt x="1114856" y="2091"/>
                  </a:lnTo>
                  <a:lnTo>
                    <a:pt x="1185111" y="527"/>
                  </a:lnTo>
                  <a:lnTo>
                    <a:pt x="1256410" y="0"/>
                  </a:lnTo>
                  <a:lnTo>
                    <a:pt x="1327710" y="527"/>
                  </a:lnTo>
                  <a:lnTo>
                    <a:pt x="1397967" y="2091"/>
                  </a:lnTo>
                  <a:lnTo>
                    <a:pt x="1467074" y="4664"/>
                  </a:lnTo>
                  <a:lnTo>
                    <a:pt x="1534926" y="8217"/>
                  </a:lnTo>
                  <a:lnTo>
                    <a:pt x="1601417" y="12722"/>
                  </a:lnTo>
                  <a:lnTo>
                    <a:pt x="1666441" y="18150"/>
                  </a:lnTo>
                  <a:lnTo>
                    <a:pt x="1729891" y="24475"/>
                  </a:lnTo>
                  <a:lnTo>
                    <a:pt x="1791662" y="31668"/>
                  </a:lnTo>
                  <a:lnTo>
                    <a:pt x="1851647" y="39700"/>
                  </a:lnTo>
                  <a:lnTo>
                    <a:pt x="1909740" y="48544"/>
                  </a:lnTo>
                  <a:lnTo>
                    <a:pt x="1965835" y="58172"/>
                  </a:lnTo>
                  <a:lnTo>
                    <a:pt x="2019826" y="68554"/>
                  </a:lnTo>
                  <a:lnTo>
                    <a:pt x="2071607" y="79664"/>
                  </a:lnTo>
                  <a:lnTo>
                    <a:pt x="2121072" y="91473"/>
                  </a:lnTo>
                  <a:lnTo>
                    <a:pt x="2168114" y="103953"/>
                  </a:lnTo>
                  <a:lnTo>
                    <a:pt x="2212628" y="117075"/>
                  </a:lnTo>
                  <a:lnTo>
                    <a:pt x="2254508" y="130813"/>
                  </a:lnTo>
                  <a:lnTo>
                    <a:pt x="2293647" y="145137"/>
                  </a:lnTo>
                  <a:lnTo>
                    <a:pt x="2329939" y="160019"/>
                  </a:lnTo>
                  <a:lnTo>
                    <a:pt x="2393559" y="191347"/>
                  </a:lnTo>
                  <a:lnTo>
                    <a:pt x="2444519" y="224572"/>
                  </a:lnTo>
                  <a:lnTo>
                    <a:pt x="2481969" y="259468"/>
                  </a:lnTo>
                  <a:lnTo>
                    <a:pt x="2505062" y="295810"/>
                  </a:lnTo>
                  <a:lnTo>
                    <a:pt x="2512949" y="333375"/>
                  </a:lnTo>
                  <a:lnTo>
                    <a:pt x="2510959" y="352295"/>
                  </a:lnTo>
                  <a:lnTo>
                    <a:pt x="2505062" y="370939"/>
                  </a:lnTo>
                  <a:lnTo>
                    <a:pt x="2481969" y="407281"/>
                  </a:lnTo>
                  <a:lnTo>
                    <a:pt x="2444519" y="442177"/>
                  </a:lnTo>
                  <a:lnTo>
                    <a:pt x="2393559" y="475402"/>
                  </a:lnTo>
                  <a:lnTo>
                    <a:pt x="2329939" y="506730"/>
                  </a:lnTo>
                  <a:lnTo>
                    <a:pt x="2293647" y="521612"/>
                  </a:lnTo>
                  <a:lnTo>
                    <a:pt x="2254508" y="535936"/>
                  </a:lnTo>
                  <a:lnTo>
                    <a:pt x="2212628" y="549674"/>
                  </a:lnTo>
                  <a:lnTo>
                    <a:pt x="2168114" y="562796"/>
                  </a:lnTo>
                  <a:lnTo>
                    <a:pt x="2121072" y="575276"/>
                  </a:lnTo>
                  <a:lnTo>
                    <a:pt x="2071607" y="587085"/>
                  </a:lnTo>
                  <a:lnTo>
                    <a:pt x="2019826" y="598195"/>
                  </a:lnTo>
                  <a:lnTo>
                    <a:pt x="1965835" y="608577"/>
                  </a:lnTo>
                  <a:lnTo>
                    <a:pt x="1909740" y="618205"/>
                  </a:lnTo>
                  <a:lnTo>
                    <a:pt x="1851647" y="627049"/>
                  </a:lnTo>
                  <a:lnTo>
                    <a:pt x="1791662" y="635081"/>
                  </a:lnTo>
                  <a:lnTo>
                    <a:pt x="1729891" y="642274"/>
                  </a:lnTo>
                  <a:lnTo>
                    <a:pt x="1666441" y="648599"/>
                  </a:lnTo>
                  <a:lnTo>
                    <a:pt x="1601417" y="654027"/>
                  </a:lnTo>
                  <a:lnTo>
                    <a:pt x="1534926" y="658532"/>
                  </a:lnTo>
                  <a:lnTo>
                    <a:pt x="1467074" y="662085"/>
                  </a:lnTo>
                  <a:lnTo>
                    <a:pt x="1397967" y="664658"/>
                  </a:lnTo>
                  <a:lnTo>
                    <a:pt x="1327710" y="666222"/>
                  </a:lnTo>
                  <a:lnTo>
                    <a:pt x="1256410" y="666750"/>
                  </a:lnTo>
                  <a:lnTo>
                    <a:pt x="1185111" y="666222"/>
                  </a:lnTo>
                  <a:lnTo>
                    <a:pt x="1114856" y="664658"/>
                  </a:lnTo>
                  <a:lnTo>
                    <a:pt x="1045751" y="662085"/>
                  </a:lnTo>
                  <a:lnTo>
                    <a:pt x="977901" y="658532"/>
                  </a:lnTo>
                  <a:lnTo>
                    <a:pt x="911414" y="654027"/>
                  </a:lnTo>
                  <a:lnTo>
                    <a:pt x="846394" y="648599"/>
                  </a:lnTo>
                  <a:lnTo>
                    <a:pt x="782948" y="642274"/>
                  </a:lnTo>
                  <a:lnTo>
                    <a:pt x="721183" y="635081"/>
                  </a:lnTo>
                  <a:lnTo>
                    <a:pt x="661204" y="627049"/>
                  </a:lnTo>
                  <a:lnTo>
                    <a:pt x="603116" y="618205"/>
                  </a:lnTo>
                  <a:lnTo>
                    <a:pt x="547027" y="608577"/>
                  </a:lnTo>
                  <a:lnTo>
                    <a:pt x="493042" y="598195"/>
                  </a:lnTo>
                  <a:lnTo>
                    <a:pt x="441268" y="587085"/>
                  </a:lnTo>
                  <a:lnTo>
                    <a:pt x="391809" y="575276"/>
                  </a:lnTo>
                  <a:lnTo>
                    <a:pt x="344773" y="562796"/>
                  </a:lnTo>
                  <a:lnTo>
                    <a:pt x="300266" y="549674"/>
                  </a:lnTo>
                  <a:lnTo>
                    <a:pt x="258393" y="535936"/>
                  </a:lnTo>
                  <a:lnTo>
                    <a:pt x="219260" y="521612"/>
                  </a:lnTo>
                  <a:lnTo>
                    <a:pt x="182974" y="506730"/>
                  </a:lnTo>
                  <a:lnTo>
                    <a:pt x="119365" y="475402"/>
                  </a:lnTo>
                  <a:lnTo>
                    <a:pt x="68415" y="442177"/>
                  </a:lnTo>
                  <a:lnTo>
                    <a:pt x="30972" y="407281"/>
                  </a:lnTo>
                  <a:lnTo>
                    <a:pt x="7884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9670" y="2108708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Octal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11262" y="4133850"/>
            <a:ext cx="2532380" cy="685800"/>
            <a:chOff x="1211262" y="4133850"/>
            <a:chExt cx="2532380" cy="685800"/>
          </a:xfrm>
        </p:grpSpPr>
        <p:sp>
          <p:nvSpPr>
            <p:cNvPr id="16" name="object 16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1256474" y="0"/>
                  </a:moveTo>
                  <a:lnTo>
                    <a:pt x="1185175" y="527"/>
                  </a:lnTo>
                  <a:lnTo>
                    <a:pt x="1114919" y="2091"/>
                  </a:lnTo>
                  <a:lnTo>
                    <a:pt x="1045812" y="4664"/>
                  </a:lnTo>
                  <a:lnTo>
                    <a:pt x="977961" y="8217"/>
                  </a:lnTo>
                  <a:lnTo>
                    <a:pt x="911472" y="12722"/>
                  </a:lnTo>
                  <a:lnTo>
                    <a:pt x="846450" y="18150"/>
                  </a:lnTo>
                  <a:lnTo>
                    <a:pt x="783003" y="24475"/>
                  </a:lnTo>
                  <a:lnTo>
                    <a:pt x="721235" y="31668"/>
                  </a:lnTo>
                  <a:lnTo>
                    <a:pt x="661252" y="39700"/>
                  </a:lnTo>
                  <a:lnTo>
                    <a:pt x="603162" y="48544"/>
                  </a:lnTo>
                  <a:lnTo>
                    <a:pt x="547070" y="58172"/>
                  </a:lnTo>
                  <a:lnTo>
                    <a:pt x="493082" y="68554"/>
                  </a:lnTo>
                  <a:lnTo>
                    <a:pt x="441304" y="79664"/>
                  </a:lnTo>
                  <a:lnTo>
                    <a:pt x="391843" y="91473"/>
                  </a:lnTo>
                  <a:lnTo>
                    <a:pt x="344804" y="103953"/>
                  </a:lnTo>
                  <a:lnTo>
                    <a:pt x="300293" y="117075"/>
                  </a:lnTo>
                  <a:lnTo>
                    <a:pt x="258416" y="130813"/>
                  </a:lnTo>
                  <a:lnTo>
                    <a:pt x="219281" y="145137"/>
                  </a:lnTo>
                  <a:lnTo>
                    <a:pt x="182991" y="160019"/>
                  </a:lnTo>
                  <a:lnTo>
                    <a:pt x="119377" y="191347"/>
                  </a:lnTo>
                  <a:lnTo>
                    <a:pt x="68422" y="224572"/>
                  </a:lnTo>
                  <a:lnTo>
                    <a:pt x="30975" y="259468"/>
                  </a:lnTo>
                  <a:lnTo>
                    <a:pt x="7885" y="295810"/>
                  </a:lnTo>
                  <a:lnTo>
                    <a:pt x="0" y="333375"/>
                  </a:lnTo>
                  <a:lnTo>
                    <a:pt x="1989" y="352295"/>
                  </a:lnTo>
                  <a:lnTo>
                    <a:pt x="17583" y="389277"/>
                  </a:lnTo>
                  <a:lnTo>
                    <a:pt x="47957" y="424924"/>
                  </a:lnTo>
                  <a:lnTo>
                    <a:pt x="92264" y="459012"/>
                  </a:lnTo>
                  <a:lnTo>
                    <a:pt x="149655" y="491317"/>
                  </a:lnTo>
                  <a:lnTo>
                    <a:pt x="219281" y="521612"/>
                  </a:lnTo>
                  <a:lnTo>
                    <a:pt x="258416" y="535936"/>
                  </a:lnTo>
                  <a:lnTo>
                    <a:pt x="300293" y="549674"/>
                  </a:lnTo>
                  <a:lnTo>
                    <a:pt x="344804" y="562796"/>
                  </a:lnTo>
                  <a:lnTo>
                    <a:pt x="391843" y="575276"/>
                  </a:lnTo>
                  <a:lnTo>
                    <a:pt x="441304" y="587085"/>
                  </a:lnTo>
                  <a:lnTo>
                    <a:pt x="493082" y="598195"/>
                  </a:lnTo>
                  <a:lnTo>
                    <a:pt x="547070" y="608577"/>
                  </a:lnTo>
                  <a:lnTo>
                    <a:pt x="603162" y="618205"/>
                  </a:lnTo>
                  <a:lnTo>
                    <a:pt x="661252" y="627049"/>
                  </a:lnTo>
                  <a:lnTo>
                    <a:pt x="721235" y="635081"/>
                  </a:lnTo>
                  <a:lnTo>
                    <a:pt x="783003" y="642274"/>
                  </a:lnTo>
                  <a:lnTo>
                    <a:pt x="846450" y="648599"/>
                  </a:lnTo>
                  <a:lnTo>
                    <a:pt x="911472" y="654027"/>
                  </a:lnTo>
                  <a:lnTo>
                    <a:pt x="977961" y="658532"/>
                  </a:lnTo>
                  <a:lnTo>
                    <a:pt x="1045812" y="662085"/>
                  </a:lnTo>
                  <a:lnTo>
                    <a:pt x="1114919" y="664658"/>
                  </a:lnTo>
                  <a:lnTo>
                    <a:pt x="1185175" y="666222"/>
                  </a:lnTo>
                  <a:lnTo>
                    <a:pt x="1256474" y="666750"/>
                  </a:lnTo>
                  <a:lnTo>
                    <a:pt x="1327774" y="666222"/>
                  </a:lnTo>
                  <a:lnTo>
                    <a:pt x="1398030" y="664658"/>
                  </a:lnTo>
                  <a:lnTo>
                    <a:pt x="1467138" y="662085"/>
                  </a:lnTo>
                  <a:lnTo>
                    <a:pt x="1534990" y="658532"/>
                  </a:lnTo>
                  <a:lnTo>
                    <a:pt x="1601481" y="654027"/>
                  </a:lnTo>
                  <a:lnTo>
                    <a:pt x="1666505" y="648599"/>
                  </a:lnTo>
                  <a:lnTo>
                    <a:pt x="1729955" y="642274"/>
                  </a:lnTo>
                  <a:lnTo>
                    <a:pt x="1791725" y="635081"/>
                  </a:lnTo>
                  <a:lnTo>
                    <a:pt x="1851710" y="627049"/>
                  </a:lnTo>
                  <a:lnTo>
                    <a:pt x="1909803" y="618205"/>
                  </a:lnTo>
                  <a:lnTo>
                    <a:pt x="1965898" y="608577"/>
                  </a:lnTo>
                  <a:lnTo>
                    <a:pt x="2019889" y="598195"/>
                  </a:lnTo>
                  <a:lnTo>
                    <a:pt x="2071670" y="587085"/>
                  </a:lnTo>
                  <a:lnTo>
                    <a:pt x="2121135" y="575276"/>
                  </a:lnTo>
                  <a:lnTo>
                    <a:pt x="2168178" y="562796"/>
                  </a:lnTo>
                  <a:lnTo>
                    <a:pt x="2212692" y="549674"/>
                  </a:lnTo>
                  <a:lnTo>
                    <a:pt x="2254571" y="535936"/>
                  </a:lnTo>
                  <a:lnTo>
                    <a:pt x="2293710" y="521612"/>
                  </a:lnTo>
                  <a:lnTo>
                    <a:pt x="2330003" y="506730"/>
                  </a:lnTo>
                  <a:lnTo>
                    <a:pt x="2393622" y="475402"/>
                  </a:lnTo>
                  <a:lnTo>
                    <a:pt x="2444582" y="442177"/>
                  </a:lnTo>
                  <a:lnTo>
                    <a:pt x="2482033" y="407281"/>
                  </a:lnTo>
                  <a:lnTo>
                    <a:pt x="2505126" y="370939"/>
                  </a:lnTo>
                  <a:lnTo>
                    <a:pt x="2513012" y="333375"/>
                  </a:lnTo>
                  <a:lnTo>
                    <a:pt x="2511023" y="314454"/>
                  </a:lnTo>
                  <a:lnTo>
                    <a:pt x="2495427" y="277472"/>
                  </a:lnTo>
                  <a:lnTo>
                    <a:pt x="2465049" y="241825"/>
                  </a:lnTo>
                  <a:lnTo>
                    <a:pt x="2420738" y="207737"/>
                  </a:lnTo>
                  <a:lnTo>
                    <a:pt x="2363342" y="175432"/>
                  </a:lnTo>
                  <a:lnTo>
                    <a:pt x="2293710" y="145137"/>
                  </a:lnTo>
                  <a:lnTo>
                    <a:pt x="2254571" y="130813"/>
                  </a:lnTo>
                  <a:lnTo>
                    <a:pt x="2212692" y="117075"/>
                  </a:lnTo>
                  <a:lnTo>
                    <a:pt x="2168178" y="103953"/>
                  </a:lnTo>
                  <a:lnTo>
                    <a:pt x="2121135" y="91473"/>
                  </a:lnTo>
                  <a:lnTo>
                    <a:pt x="2071670" y="79664"/>
                  </a:lnTo>
                  <a:lnTo>
                    <a:pt x="2019889" y="68554"/>
                  </a:lnTo>
                  <a:lnTo>
                    <a:pt x="1965898" y="58172"/>
                  </a:lnTo>
                  <a:lnTo>
                    <a:pt x="1909803" y="48544"/>
                  </a:lnTo>
                  <a:lnTo>
                    <a:pt x="1851710" y="39700"/>
                  </a:lnTo>
                  <a:lnTo>
                    <a:pt x="1791725" y="31668"/>
                  </a:lnTo>
                  <a:lnTo>
                    <a:pt x="1729955" y="24475"/>
                  </a:lnTo>
                  <a:lnTo>
                    <a:pt x="1666505" y="18150"/>
                  </a:lnTo>
                  <a:lnTo>
                    <a:pt x="1601481" y="12722"/>
                  </a:lnTo>
                  <a:lnTo>
                    <a:pt x="1534990" y="8217"/>
                  </a:lnTo>
                  <a:lnTo>
                    <a:pt x="1467138" y="4664"/>
                  </a:lnTo>
                  <a:lnTo>
                    <a:pt x="1398030" y="2091"/>
                  </a:lnTo>
                  <a:lnTo>
                    <a:pt x="1327774" y="527"/>
                  </a:lnTo>
                  <a:lnTo>
                    <a:pt x="1256474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20787" y="4143375"/>
              <a:ext cx="2513330" cy="666750"/>
            </a:xfrm>
            <a:custGeom>
              <a:avLst/>
              <a:gdLst/>
              <a:ahLst/>
              <a:cxnLst/>
              <a:rect l="l" t="t" r="r" b="b"/>
              <a:pathLst>
                <a:path w="2513329" h="666750">
                  <a:moveTo>
                    <a:pt x="0" y="333375"/>
                  </a:moveTo>
                  <a:lnTo>
                    <a:pt x="7885" y="295810"/>
                  </a:lnTo>
                  <a:lnTo>
                    <a:pt x="30975" y="259468"/>
                  </a:lnTo>
                  <a:lnTo>
                    <a:pt x="68422" y="224572"/>
                  </a:lnTo>
                  <a:lnTo>
                    <a:pt x="119377" y="191347"/>
                  </a:lnTo>
                  <a:lnTo>
                    <a:pt x="182991" y="160019"/>
                  </a:lnTo>
                  <a:lnTo>
                    <a:pt x="219281" y="145137"/>
                  </a:lnTo>
                  <a:lnTo>
                    <a:pt x="258416" y="130813"/>
                  </a:lnTo>
                  <a:lnTo>
                    <a:pt x="300293" y="117075"/>
                  </a:lnTo>
                  <a:lnTo>
                    <a:pt x="344804" y="103953"/>
                  </a:lnTo>
                  <a:lnTo>
                    <a:pt x="391843" y="91473"/>
                  </a:lnTo>
                  <a:lnTo>
                    <a:pt x="441304" y="79664"/>
                  </a:lnTo>
                  <a:lnTo>
                    <a:pt x="493082" y="68554"/>
                  </a:lnTo>
                  <a:lnTo>
                    <a:pt x="547070" y="58172"/>
                  </a:lnTo>
                  <a:lnTo>
                    <a:pt x="603162" y="48544"/>
                  </a:lnTo>
                  <a:lnTo>
                    <a:pt x="661252" y="39700"/>
                  </a:lnTo>
                  <a:lnTo>
                    <a:pt x="721235" y="31668"/>
                  </a:lnTo>
                  <a:lnTo>
                    <a:pt x="783003" y="24475"/>
                  </a:lnTo>
                  <a:lnTo>
                    <a:pt x="846450" y="18150"/>
                  </a:lnTo>
                  <a:lnTo>
                    <a:pt x="911472" y="12722"/>
                  </a:lnTo>
                  <a:lnTo>
                    <a:pt x="977961" y="8217"/>
                  </a:lnTo>
                  <a:lnTo>
                    <a:pt x="1045812" y="4664"/>
                  </a:lnTo>
                  <a:lnTo>
                    <a:pt x="1114919" y="2091"/>
                  </a:lnTo>
                  <a:lnTo>
                    <a:pt x="1185175" y="527"/>
                  </a:lnTo>
                  <a:lnTo>
                    <a:pt x="1256474" y="0"/>
                  </a:lnTo>
                  <a:lnTo>
                    <a:pt x="1327774" y="527"/>
                  </a:lnTo>
                  <a:lnTo>
                    <a:pt x="1398030" y="2091"/>
                  </a:lnTo>
                  <a:lnTo>
                    <a:pt x="1467138" y="4664"/>
                  </a:lnTo>
                  <a:lnTo>
                    <a:pt x="1534990" y="8217"/>
                  </a:lnTo>
                  <a:lnTo>
                    <a:pt x="1601481" y="12722"/>
                  </a:lnTo>
                  <a:lnTo>
                    <a:pt x="1666505" y="18150"/>
                  </a:lnTo>
                  <a:lnTo>
                    <a:pt x="1729955" y="24475"/>
                  </a:lnTo>
                  <a:lnTo>
                    <a:pt x="1791725" y="31668"/>
                  </a:lnTo>
                  <a:lnTo>
                    <a:pt x="1851710" y="39700"/>
                  </a:lnTo>
                  <a:lnTo>
                    <a:pt x="1909803" y="48544"/>
                  </a:lnTo>
                  <a:lnTo>
                    <a:pt x="1965898" y="58172"/>
                  </a:lnTo>
                  <a:lnTo>
                    <a:pt x="2019889" y="68554"/>
                  </a:lnTo>
                  <a:lnTo>
                    <a:pt x="2071670" y="79664"/>
                  </a:lnTo>
                  <a:lnTo>
                    <a:pt x="2121135" y="91473"/>
                  </a:lnTo>
                  <a:lnTo>
                    <a:pt x="2168178" y="103953"/>
                  </a:lnTo>
                  <a:lnTo>
                    <a:pt x="2212692" y="117075"/>
                  </a:lnTo>
                  <a:lnTo>
                    <a:pt x="2254571" y="130813"/>
                  </a:lnTo>
                  <a:lnTo>
                    <a:pt x="2293710" y="145137"/>
                  </a:lnTo>
                  <a:lnTo>
                    <a:pt x="2330003" y="160019"/>
                  </a:lnTo>
                  <a:lnTo>
                    <a:pt x="2393622" y="191347"/>
                  </a:lnTo>
                  <a:lnTo>
                    <a:pt x="2444582" y="224572"/>
                  </a:lnTo>
                  <a:lnTo>
                    <a:pt x="2482033" y="259468"/>
                  </a:lnTo>
                  <a:lnTo>
                    <a:pt x="2505126" y="295810"/>
                  </a:lnTo>
                  <a:lnTo>
                    <a:pt x="2513012" y="333375"/>
                  </a:lnTo>
                  <a:lnTo>
                    <a:pt x="2511023" y="352295"/>
                  </a:lnTo>
                  <a:lnTo>
                    <a:pt x="2505126" y="370939"/>
                  </a:lnTo>
                  <a:lnTo>
                    <a:pt x="2482033" y="407281"/>
                  </a:lnTo>
                  <a:lnTo>
                    <a:pt x="2444582" y="442177"/>
                  </a:lnTo>
                  <a:lnTo>
                    <a:pt x="2393622" y="475402"/>
                  </a:lnTo>
                  <a:lnTo>
                    <a:pt x="2330003" y="506730"/>
                  </a:lnTo>
                  <a:lnTo>
                    <a:pt x="2293710" y="521612"/>
                  </a:lnTo>
                  <a:lnTo>
                    <a:pt x="2254571" y="535936"/>
                  </a:lnTo>
                  <a:lnTo>
                    <a:pt x="2212692" y="549674"/>
                  </a:lnTo>
                  <a:lnTo>
                    <a:pt x="2168178" y="562796"/>
                  </a:lnTo>
                  <a:lnTo>
                    <a:pt x="2121135" y="575276"/>
                  </a:lnTo>
                  <a:lnTo>
                    <a:pt x="2071670" y="587085"/>
                  </a:lnTo>
                  <a:lnTo>
                    <a:pt x="2019889" y="598195"/>
                  </a:lnTo>
                  <a:lnTo>
                    <a:pt x="1965898" y="608577"/>
                  </a:lnTo>
                  <a:lnTo>
                    <a:pt x="1909803" y="618205"/>
                  </a:lnTo>
                  <a:lnTo>
                    <a:pt x="1851710" y="627049"/>
                  </a:lnTo>
                  <a:lnTo>
                    <a:pt x="1791725" y="635081"/>
                  </a:lnTo>
                  <a:lnTo>
                    <a:pt x="1729955" y="642274"/>
                  </a:lnTo>
                  <a:lnTo>
                    <a:pt x="1666505" y="648599"/>
                  </a:lnTo>
                  <a:lnTo>
                    <a:pt x="1601481" y="654027"/>
                  </a:lnTo>
                  <a:lnTo>
                    <a:pt x="1534990" y="658532"/>
                  </a:lnTo>
                  <a:lnTo>
                    <a:pt x="1467138" y="662085"/>
                  </a:lnTo>
                  <a:lnTo>
                    <a:pt x="1398030" y="664658"/>
                  </a:lnTo>
                  <a:lnTo>
                    <a:pt x="1327774" y="666222"/>
                  </a:lnTo>
                  <a:lnTo>
                    <a:pt x="1256474" y="666750"/>
                  </a:lnTo>
                  <a:lnTo>
                    <a:pt x="1185175" y="666222"/>
                  </a:lnTo>
                  <a:lnTo>
                    <a:pt x="1114919" y="664658"/>
                  </a:lnTo>
                  <a:lnTo>
                    <a:pt x="1045812" y="662085"/>
                  </a:lnTo>
                  <a:lnTo>
                    <a:pt x="977961" y="658532"/>
                  </a:lnTo>
                  <a:lnTo>
                    <a:pt x="911472" y="654027"/>
                  </a:lnTo>
                  <a:lnTo>
                    <a:pt x="846450" y="648599"/>
                  </a:lnTo>
                  <a:lnTo>
                    <a:pt x="783003" y="642274"/>
                  </a:lnTo>
                  <a:lnTo>
                    <a:pt x="721235" y="635081"/>
                  </a:lnTo>
                  <a:lnTo>
                    <a:pt x="661252" y="627049"/>
                  </a:lnTo>
                  <a:lnTo>
                    <a:pt x="603162" y="618205"/>
                  </a:lnTo>
                  <a:lnTo>
                    <a:pt x="547070" y="608577"/>
                  </a:lnTo>
                  <a:lnTo>
                    <a:pt x="493082" y="598195"/>
                  </a:lnTo>
                  <a:lnTo>
                    <a:pt x="441304" y="587085"/>
                  </a:lnTo>
                  <a:lnTo>
                    <a:pt x="391843" y="575276"/>
                  </a:lnTo>
                  <a:lnTo>
                    <a:pt x="344804" y="562796"/>
                  </a:lnTo>
                  <a:lnTo>
                    <a:pt x="300293" y="549674"/>
                  </a:lnTo>
                  <a:lnTo>
                    <a:pt x="258416" y="535936"/>
                  </a:lnTo>
                  <a:lnTo>
                    <a:pt x="219281" y="521612"/>
                  </a:lnTo>
                  <a:lnTo>
                    <a:pt x="182991" y="506730"/>
                  </a:lnTo>
                  <a:lnTo>
                    <a:pt x="119377" y="475402"/>
                  </a:lnTo>
                  <a:lnTo>
                    <a:pt x="68422" y="442177"/>
                  </a:lnTo>
                  <a:lnTo>
                    <a:pt x="30975" y="407281"/>
                  </a:lnTo>
                  <a:lnTo>
                    <a:pt x="7885" y="370939"/>
                  </a:lnTo>
                  <a:lnTo>
                    <a:pt x="0" y="33337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49017" y="4271264"/>
            <a:ext cx="855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43675" y="2895600"/>
            <a:ext cx="171450" cy="1143000"/>
          </a:xfrm>
          <a:custGeom>
            <a:avLst/>
            <a:gdLst/>
            <a:ahLst/>
            <a:cxnLst/>
            <a:rect l="l" t="t" r="r" b="b"/>
            <a:pathLst>
              <a:path w="171450" h="1143000">
                <a:moveTo>
                  <a:pt x="114300" y="142875"/>
                </a:moveTo>
                <a:lnTo>
                  <a:pt x="57150" y="142875"/>
                </a:lnTo>
                <a:lnTo>
                  <a:pt x="57150" y="1143000"/>
                </a:lnTo>
                <a:lnTo>
                  <a:pt x="114300" y="1143000"/>
                </a:lnTo>
                <a:lnTo>
                  <a:pt x="114300" y="142875"/>
                </a:lnTo>
                <a:close/>
              </a:path>
              <a:path w="171450" h="1143000">
                <a:moveTo>
                  <a:pt x="85725" y="0"/>
                </a:moveTo>
                <a:lnTo>
                  <a:pt x="0" y="171450"/>
                </a:lnTo>
                <a:lnTo>
                  <a:pt x="57150" y="171450"/>
                </a:lnTo>
                <a:lnTo>
                  <a:pt x="57150" y="142875"/>
                </a:lnTo>
                <a:lnTo>
                  <a:pt x="157162" y="142875"/>
                </a:lnTo>
                <a:lnTo>
                  <a:pt x="85725" y="0"/>
                </a:lnTo>
                <a:close/>
              </a:path>
              <a:path w="171450" h="1143000">
                <a:moveTo>
                  <a:pt x="157162" y="142875"/>
                </a:moveTo>
                <a:lnTo>
                  <a:pt x="114300" y="142875"/>
                </a:lnTo>
                <a:lnTo>
                  <a:pt x="114300" y="171450"/>
                </a:lnTo>
                <a:lnTo>
                  <a:pt x="171450" y="171450"/>
                </a:lnTo>
                <a:lnTo>
                  <a:pt x="157162" y="142875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90029" y="6271971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36801" y="679145"/>
            <a:ext cx="692619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Analog </a:t>
            </a:r>
            <a:r>
              <a:rPr sz="2800" spc="-5" dirty="0"/>
              <a:t>vs</a:t>
            </a:r>
            <a:r>
              <a:rPr sz="4000" spc="-5" dirty="0"/>
              <a:t>. Digital</a:t>
            </a:r>
            <a:r>
              <a:rPr sz="4000" spc="-45" dirty="0"/>
              <a:t> </a:t>
            </a:r>
            <a:r>
              <a:rPr sz="3600" spc="-5" dirty="0"/>
              <a:t>representation</a:t>
            </a:r>
            <a:endParaRPr sz="3600" dirty="0"/>
          </a:p>
        </p:txBody>
      </p:sp>
      <p:grpSp>
        <p:nvGrpSpPr>
          <p:cNvPr id="5" name="object 5"/>
          <p:cNvGrpSpPr/>
          <p:nvPr/>
        </p:nvGrpSpPr>
        <p:grpSpPr>
          <a:xfrm>
            <a:off x="6172200" y="1528867"/>
            <a:ext cx="2384425" cy="2769870"/>
            <a:chOff x="6172200" y="1528867"/>
            <a:chExt cx="2384425" cy="2769870"/>
          </a:xfrm>
        </p:grpSpPr>
        <p:sp>
          <p:nvSpPr>
            <p:cNvPr id="6" name="object 6"/>
            <p:cNvSpPr/>
            <p:nvPr/>
          </p:nvSpPr>
          <p:spPr>
            <a:xfrm>
              <a:off x="6245260" y="2121755"/>
              <a:ext cx="2170430" cy="997585"/>
            </a:xfrm>
            <a:custGeom>
              <a:avLst/>
              <a:gdLst/>
              <a:ahLst/>
              <a:cxnLst/>
              <a:rect l="l" t="t" r="r" b="b"/>
              <a:pathLst>
                <a:path w="2170429" h="997585">
                  <a:moveTo>
                    <a:pt x="0" y="0"/>
                  </a:moveTo>
                  <a:lnTo>
                    <a:pt x="45052" y="508894"/>
                  </a:lnTo>
                  <a:lnTo>
                    <a:pt x="437141" y="736569"/>
                  </a:lnTo>
                  <a:lnTo>
                    <a:pt x="1895913" y="997084"/>
                  </a:lnTo>
                  <a:lnTo>
                    <a:pt x="2123613" y="978833"/>
                  </a:lnTo>
                  <a:lnTo>
                    <a:pt x="2169898" y="922837"/>
                  </a:lnTo>
                  <a:lnTo>
                    <a:pt x="331209" y="523513"/>
                  </a:lnTo>
                  <a:lnTo>
                    <a:pt x="263019" y="1400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82888" y="2863197"/>
              <a:ext cx="115673" cy="1107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752739" y="2824242"/>
              <a:ext cx="115673" cy="1119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23815" y="2784047"/>
              <a:ext cx="116897" cy="11202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93666" y="2746303"/>
              <a:ext cx="116897" cy="11081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063544" y="2707348"/>
              <a:ext cx="116897" cy="1095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34619" y="2667182"/>
              <a:ext cx="115673" cy="11199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604470" y="2627017"/>
              <a:ext cx="115673" cy="11320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172200" y="1528876"/>
              <a:ext cx="2384425" cy="2769870"/>
            </a:xfrm>
            <a:custGeom>
              <a:avLst/>
              <a:gdLst/>
              <a:ahLst/>
              <a:cxnLst/>
              <a:rect l="l" t="t" r="r" b="b"/>
              <a:pathLst>
                <a:path w="2384425" h="2769870">
                  <a:moveTo>
                    <a:pt x="737895" y="1792071"/>
                  </a:moveTo>
                  <a:lnTo>
                    <a:pt x="293458" y="1757984"/>
                  </a:lnTo>
                  <a:lnTo>
                    <a:pt x="701382" y="1921129"/>
                  </a:lnTo>
                  <a:lnTo>
                    <a:pt x="737895" y="1792071"/>
                  </a:lnTo>
                  <a:close/>
                </a:path>
                <a:path w="2384425" h="2769870">
                  <a:moveTo>
                    <a:pt x="1016749" y="455320"/>
                  </a:moveTo>
                  <a:lnTo>
                    <a:pt x="606386" y="435851"/>
                  </a:lnTo>
                  <a:lnTo>
                    <a:pt x="993622" y="557593"/>
                  </a:lnTo>
                  <a:lnTo>
                    <a:pt x="1016749" y="455320"/>
                  </a:lnTo>
                  <a:close/>
                </a:path>
                <a:path w="2384425" h="2769870">
                  <a:moveTo>
                    <a:pt x="2384209" y="1576590"/>
                  </a:moveTo>
                  <a:lnTo>
                    <a:pt x="2370785" y="1505978"/>
                  </a:lnTo>
                  <a:lnTo>
                    <a:pt x="2348890" y="1460931"/>
                  </a:lnTo>
                  <a:lnTo>
                    <a:pt x="2317216" y="1417104"/>
                  </a:lnTo>
                  <a:lnTo>
                    <a:pt x="2284336" y="1381785"/>
                  </a:lnTo>
                  <a:lnTo>
                    <a:pt x="2252700" y="1352575"/>
                  </a:lnTo>
                  <a:lnTo>
                    <a:pt x="2224671" y="1332128"/>
                  </a:lnTo>
                  <a:lnTo>
                    <a:pt x="2224671" y="1471891"/>
                  </a:lnTo>
                  <a:lnTo>
                    <a:pt x="2224671" y="1514513"/>
                  </a:lnTo>
                  <a:lnTo>
                    <a:pt x="2207628" y="1536420"/>
                  </a:lnTo>
                  <a:lnTo>
                    <a:pt x="2191791" y="1549806"/>
                  </a:lnTo>
                  <a:lnTo>
                    <a:pt x="2171090" y="1557096"/>
                  </a:lnTo>
                  <a:lnTo>
                    <a:pt x="2130920" y="1557096"/>
                  </a:lnTo>
                  <a:lnTo>
                    <a:pt x="2070023" y="1555889"/>
                  </a:lnTo>
                  <a:lnTo>
                    <a:pt x="1981136" y="1541272"/>
                  </a:lnTo>
                  <a:lnTo>
                    <a:pt x="1864258" y="1519351"/>
                  </a:lnTo>
                  <a:lnTo>
                    <a:pt x="1726653" y="1495018"/>
                  </a:lnTo>
                  <a:lnTo>
                    <a:pt x="1574444" y="1464564"/>
                  </a:lnTo>
                  <a:lnTo>
                    <a:pt x="1493012" y="1448549"/>
                  </a:lnTo>
                  <a:lnTo>
                    <a:pt x="1458760" y="1435366"/>
                  </a:lnTo>
                  <a:lnTo>
                    <a:pt x="1457388" y="1441538"/>
                  </a:lnTo>
                  <a:lnTo>
                    <a:pt x="1442008" y="1438516"/>
                  </a:lnTo>
                  <a:lnTo>
                    <a:pt x="1442008" y="1510703"/>
                  </a:lnTo>
                  <a:lnTo>
                    <a:pt x="1407604" y="1660588"/>
                  </a:lnTo>
                  <a:lnTo>
                    <a:pt x="1372311" y="1803031"/>
                  </a:lnTo>
                  <a:lnTo>
                    <a:pt x="1330896" y="1961299"/>
                  </a:lnTo>
                  <a:lnTo>
                    <a:pt x="1287068" y="2119566"/>
                  </a:lnTo>
                  <a:lnTo>
                    <a:pt x="1262710" y="2197481"/>
                  </a:lnTo>
                  <a:lnTo>
                    <a:pt x="1238351" y="2269299"/>
                  </a:lnTo>
                  <a:lnTo>
                    <a:pt x="1214005" y="2336254"/>
                  </a:lnTo>
                  <a:lnTo>
                    <a:pt x="1190879" y="2397150"/>
                  </a:lnTo>
                  <a:lnTo>
                    <a:pt x="1165301" y="2448280"/>
                  </a:lnTo>
                  <a:lnTo>
                    <a:pt x="1140942" y="2490889"/>
                  </a:lnTo>
                  <a:lnTo>
                    <a:pt x="1115390" y="2527414"/>
                  </a:lnTo>
                  <a:lnTo>
                    <a:pt x="1089812" y="2556624"/>
                  </a:lnTo>
                  <a:lnTo>
                    <a:pt x="1063015" y="2578544"/>
                  </a:lnTo>
                  <a:lnTo>
                    <a:pt x="1039876" y="2596807"/>
                  </a:lnTo>
                  <a:lnTo>
                    <a:pt x="1014298" y="2608973"/>
                  </a:lnTo>
                  <a:lnTo>
                    <a:pt x="993622" y="2617495"/>
                  </a:lnTo>
                  <a:lnTo>
                    <a:pt x="920559" y="2619933"/>
                  </a:lnTo>
                  <a:lnTo>
                    <a:pt x="891336" y="2612631"/>
                  </a:lnTo>
                  <a:lnTo>
                    <a:pt x="1047203" y="2376449"/>
                  </a:lnTo>
                  <a:lnTo>
                    <a:pt x="897407" y="2207222"/>
                  </a:lnTo>
                  <a:lnTo>
                    <a:pt x="1097102" y="2123224"/>
                  </a:lnTo>
                  <a:lnTo>
                    <a:pt x="937602" y="1906511"/>
                  </a:lnTo>
                  <a:lnTo>
                    <a:pt x="1168971" y="1811566"/>
                  </a:lnTo>
                  <a:lnTo>
                    <a:pt x="1011885" y="1591208"/>
                  </a:lnTo>
                  <a:lnTo>
                    <a:pt x="1214450" y="1469504"/>
                  </a:lnTo>
                  <a:lnTo>
                    <a:pt x="1442008" y="1510703"/>
                  </a:lnTo>
                  <a:lnTo>
                    <a:pt x="1442008" y="1438516"/>
                  </a:lnTo>
                  <a:lnTo>
                    <a:pt x="1413700" y="1432941"/>
                  </a:lnTo>
                  <a:lnTo>
                    <a:pt x="1250543" y="1400073"/>
                  </a:lnTo>
                  <a:lnTo>
                    <a:pt x="1086167" y="1364742"/>
                  </a:lnTo>
                  <a:lnTo>
                    <a:pt x="929081" y="1330667"/>
                  </a:lnTo>
                  <a:lnTo>
                    <a:pt x="782955" y="1300213"/>
                  </a:lnTo>
                  <a:lnTo>
                    <a:pt x="651446" y="1269796"/>
                  </a:lnTo>
                  <a:lnTo>
                    <a:pt x="540639" y="1247876"/>
                  </a:lnTo>
                  <a:lnTo>
                    <a:pt x="455396" y="1227175"/>
                  </a:lnTo>
                  <a:lnTo>
                    <a:pt x="382333" y="1211351"/>
                  </a:lnTo>
                  <a:lnTo>
                    <a:pt x="176555" y="937425"/>
                  </a:lnTo>
                  <a:lnTo>
                    <a:pt x="292239" y="933792"/>
                  </a:lnTo>
                  <a:lnTo>
                    <a:pt x="198475" y="745070"/>
                  </a:lnTo>
                  <a:lnTo>
                    <a:pt x="340944" y="736561"/>
                  </a:lnTo>
                  <a:lnTo>
                    <a:pt x="213766" y="587514"/>
                  </a:lnTo>
                  <a:lnTo>
                    <a:pt x="224040" y="583171"/>
                  </a:lnTo>
                  <a:lnTo>
                    <a:pt x="264236" y="573417"/>
                  </a:lnTo>
                  <a:lnTo>
                    <a:pt x="305625" y="574636"/>
                  </a:lnTo>
                  <a:lnTo>
                    <a:pt x="342163" y="590461"/>
                  </a:lnTo>
                  <a:lnTo>
                    <a:pt x="376262" y="614794"/>
                  </a:lnTo>
                  <a:lnTo>
                    <a:pt x="406692" y="653783"/>
                  </a:lnTo>
                  <a:lnTo>
                    <a:pt x="438365" y="709777"/>
                  </a:lnTo>
                  <a:lnTo>
                    <a:pt x="425196" y="1021918"/>
                  </a:lnTo>
                  <a:lnTo>
                    <a:pt x="421297" y="1026325"/>
                  </a:lnTo>
                  <a:lnTo>
                    <a:pt x="424992" y="1026782"/>
                  </a:lnTo>
                  <a:lnTo>
                    <a:pt x="424967" y="1027531"/>
                  </a:lnTo>
                  <a:lnTo>
                    <a:pt x="425767" y="1026871"/>
                  </a:lnTo>
                  <a:lnTo>
                    <a:pt x="673354" y="1056741"/>
                  </a:lnTo>
                  <a:lnTo>
                    <a:pt x="931506" y="1090815"/>
                  </a:lnTo>
                  <a:lnTo>
                    <a:pt x="1232293" y="1132230"/>
                  </a:lnTo>
                  <a:lnTo>
                    <a:pt x="1320927" y="1146708"/>
                  </a:lnTo>
                  <a:lnTo>
                    <a:pt x="1372311" y="1156563"/>
                  </a:lnTo>
                  <a:lnTo>
                    <a:pt x="1371892" y="1155039"/>
                  </a:lnTo>
                  <a:lnTo>
                    <a:pt x="1537919" y="1182141"/>
                  </a:lnTo>
                  <a:lnTo>
                    <a:pt x="1682813" y="1207719"/>
                  </a:lnTo>
                  <a:lnTo>
                    <a:pt x="1814334" y="1235710"/>
                  </a:lnTo>
                  <a:lnTo>
                    <a:pt x="1927580" y="1262507"/>
                  </a:lnTo>
                  <a:lnTo>
                    <a:pt x="2021319" y="1289253"/>
                  </a:lnTo>
                  <a:lnTo>
                    <a:pt x="2104123" y="1326997"/>
                  </a:lnTo>
                  <a:lnTo>
                    <a:pt x="2150414" y="1358658"/>
                  </a:lnTo>
                  <a:lnTo>
                    <a:pt x="2190572" y="1407363"/>
                  </a:lnTo>
                  <a:lnTo>
                    <a:pt x="2211286" y="1441450"/>
                  </a:lnTo>
                  <a:lnTo>
                    <a:pt x="2224671" y="1471891"/>
                  </a:lnTo>
                  <a:lnTo>
                    <a:pt x="2224671" y="1332128"/>
                  </a:lnTo>
                  <a:lnTo>
                    <a:pt x="2208860" y="1322133"/>
                  </a:lnTo>
                  <a:lnTo>
                    <a:pt x="2182050" y="1307541"/>
                  </a:lnTo>
                  <a:lnTo>
                    <a:pt x="2152827" y="1290497"/>
                  </a:lnTo>
                  <a:lnTo>
                    <a:pt x="2079764" y="1257630"/>
                  </a:lnTo>
                  <a:lnTo>
                    <a:pt x="2035937" y="1240586"/>
                  </a:lnTo>
                  <a:lnTo>
                    <a:pt x="1986000" y="1222311"/>
                  </a:lnTo>
                  <a:lnTo>
                    <a:pt x="1922703" y="1202842"/>
                  </a:lnTo>
                  <a:lnTo>
                    <a:pt x="1839912" y="1184567"/>
                  </a:lnTo>
                  <a:lnTo>
                    <a:pt x="1742490" y="1163891"/>
                  </a:lnTo>
                  <a:lnTo>
                    <a:pt x="1630464" y="1144397"/>
                  </a:lnTo>
                  <a:lnTo>
                    <a:pt x="1606384" y="1140409"/>
                  </a:lnTo>
                  <a:lnTo>
                    <a:pt x="1620723" y="1064031"/>
                  </a:lnTo>
                  <a:lnTo>
                    <a:pt x="1665757" y="790105"/>
                  </a:lnTo>
                  <a:lnTo>
                    <a:pt x="1667891" y="772668"/>
                  </a:lnTo>
                  <a:lnTo>
                    <a:pt x="1783880" y="785266"/>
                  </a:lnTo>
                  <a:lnTo>
                    <a:pt x="1827720" y="779157"/>
                  </a:lnTo>
                  <a:lnTo>
                    <a:pt x="1871548" y="746277"/>
                  </a:lnTo>
                  <a:lnTo>
                    <a:pt x="1887385" y="690283"/>
                  </a:lnTo>
                  <a:lnTo>
                    <a:pt x="1875205" y="630631"/>
                  </a:lnTo>
                  <a:lnTo>
                    <a:pt x="1805813" y="578294"/>
                  </a:lnTo>
                  <a:lnTo>
                    <a:pt x="1695742" y="545566"/>
                  </a:lnTo>
                  <a:lnTo>
                    <a:pt x="1704721" y="472363"/>
                  </a:lnTo>
                  <a:lnTo>
                    <a:pt x="1707172" y="227672"/>
                  </a:lnTo>
                  <a:lnTo>
                    <a:pt x="1664563" y="92532"/>
                  </a:lnTo>
                  <a:lnTo>
                    <a:pt x="1652371" y="69405"/>
                  </a:lnTo>
                  <a:lnTo>
                    <a:pt x="1648726" y="65239"/>
                  </a:lnTo>
                  <a:lnTo>
                    <a:pt x="1648726" y="249580"/>
                  </a:lnTo>
                  <a:lnTo>
                    <a:pt x="1648726" y="387159"/>
                  </a:lnTo>
                  <a:lnTo>
                    <a:pt x="1613408" y="730478"/>
                  </a:lnTo>
                  <a:lnTo>
                    <a:pt x="1563471" y="1042123"/>
                  </a:lnTo>
                  <a:lnTo>
                    <a:pt x="1547037" y="1130579"/>
                  </a:lnTo>
                  <a:lnTo>
                    <a:pt x="1380832" y="1103020"/>
                  </a:lnTo>
                  <a:lnTo>
                    <a:pt x="1356804" y="1099680"/>
                  </a:lnTo>
                  <a:lnTo>
                    <a:pt x="1290739" y="857097"/>
                  </a:lnTo>
                  <a:lnTo>
                    <a:pt x="1414932" y="768197"/>
                  </a:lnTo>
                  <a:lnTo>
                    <a:pt x="1330896" y="631875"/>
                  </a:lnTo>
                  <a:lnTo>
                    <a:pt x="1470926" y="540550"/>
                  </a:lnTo>
                  <a:lnTo>
                    <a:pt x="1361351" y="411492"/>
                  </a:lnTo>
                  <a:lnTo>
                    <a:pt x="1481899" y="336029"/>
                  </a:lnTo>
                  <a:lnTo>
                    <a:pt x="1392999" y="239839"/>
                  </a:lnTo>
                  <a:lnTo>
                    <a:pt x="1506245" y="189928"/>
                  </a:lnTo>
                  <a:lnTo>
                    <a:pt x="1446580" y="52362"/>
                  </a:lnTo>
                  <a:lnTo>
                    <a:pt x="1464856" y="46278"/>
                  </a:lnTo>
                  <a:lnTo>
                    <a:pt x="1509890" y="45072"/>
                  </a:lnTo>
                  <a:lnTo>
                    <a:pt x="1537919" y="53568"/>
                  </a:lnTo>
                  <a:lnTo>
                    <a:pt x="1585404" y="90106"/>
                  </a:lnTo>
                  <a:lnTo>
                    <a:pt x="1631657" y="159473"/>
                  </a:lnTo>
                  <a:lnTo>
                    <a:pt x="1642630" y="197218"/>
                  </a:lnTo>
                  <a:lnTo>
                    <a:pt x="1648726" y="249580"/>
                  </a:lnTo>
                  <a:lnTo>
                    <a:pt x="1648726" y="65239"/>
                  </a:lnTo>
                  <a:lnTo>
                    <a:pt x="1635340" y="49911"/>
                  </a:lnTo>
                  <a:lnTo>
                    <a:pt x="1601241" y="21907"/>
                  </a:lnTo>
                  <a:lnTo>
                    <a:pt x="1522082" y="0"/>
                  </a:lnTo>
                  <a:lnTo>
                    <a:pt x="1438059" y="6083"/>
                  </a:lnTo>
                  <a:lnTo>
                    <a:pt x="1379613" y="27990"/>
                  </a:lnTo>
                  <a:lnTo>
                    <a:pt x="1338224" y="57238"/>
                  </a:lnTo>
                  <a:lnTo>
                    <a:pt x="1274902" y="129057"/>
                  </a:lnTo>
                  <a:lnTo>
                    <a:pt x="1252969" y="163144"/>
                  </a:lnTo>
                  <a:lnTo>
                    <a:pt x="1229842" y="199669"/>
                  </a:lnTo>
                  <a:lnTo>
                    <a:pt x="1209128" y="239839"/>
                  </a:lnTo>
                  <a:lnTo>
                    <a:pt x="1188453" y="282460"/>
                  </a:lnTo>
                  <a:lnTo>
                    <a:pt x="1168971" y="326288"/>
                  </a:lnTo>
                  <a:lnTo>
                    <a:pt x="1150683" y="373748"/>
                  </a:lnTo>
                  <a:lnTo>
                    <a:pt x="1117815" y="468731"/>
                  </a:lnTo>
                  <a:lnTo>
                    <a:pt x="1087361" y="566127"/>
                  </a:lnTo>
                  <a:lnTo>
                    <a:pt x="1061808" y="663498"/>
                  </a:lnTo>
                  <a:lnTo>
                    <a:pt x="1038656" y="757237"/>
                  </a:lnTo>
                  <a:lnTo>
                    <a:pt x="1005789" y="920381"/>
                  </a:lnTo>
                  <a:lnTo>
                    <a:pt x="984389" y="1048766"/>
                  </a:lnTo>
                  <a:lnTo>
                    <a:pt x="869403" y="1033614"/>
                  </a:lnTo>
                  <a:lnTo>
                    <a:pt x="658736" y="1008037"/>
                  </a:lnTo>
                  <a:lnTo>
                    <a:pt x="470395" y="985088"/>
                  </a:lnTo>
                  <a:lnTo>
                    <a:pt x="484619" y="932548"/>
                  </a:lnTo>
                  <a:lnTo>
                    <a:pt x="502907" y="838809"/>
                  </a:lnTo>
                  <a:lnTo>
                    <a:pt x="495579" y="721944"/>
                  </a:lnTo>
                  <a:lnTo>
                    <a:pt x="473684" y="646455"/>
                  </a:lnTo>
                  <a:lnTo>
                    <a:pt x="428612" y="569760"/>
                  </a:lnTo>
                  <a:lnTo>
                    <a:pt x="398170" y="535673"/>
                  </a:lnTo>
                  <a:lnTo>
                    <a:pt x="361657" y="510108"/>
                  </a:lnTo>
                  <a:lnTo>
                    <a:pt x="286143" y="473595"/>
                  </a:lnTo>
                  <a:lnTo>
                    <a:pt x="211874" y="458978"/>
                  </a:lnTo>
                  <a:lnTo>
                    <a:pt x="152196" y="466280"/>
                  </a:lnTo>
                  <a:lnTo>
                    <a:pt x="125158" y="483666"/>
                  </a:lnTo>
                  <a:lnTo>
                    <a:pt x="121767" y="479679"/>
                  </a:lnTo>
                  <a:lnTo>
                    <a:pt x="100977" y="499198"/>
                  </a:lnTo>
                  <a:lnTo>
                    <a:pt x="84010" y="510108"/>
                  </a:lnTo>
                  <a:lnTo>
                    <a:pt x="86652" y="512660"/>
                  </a:lnTo>
                  <a:lnTo>
                    <a:pt x="41389" y="555167"/>
                  </a:lnTo>
                  <a:lnTo>
                    <a:pt x="0" y="679335"/>
                  </a:lnTo>
                  <a:lnTo>
                    <a:pt x="3644" y="809599"/>
                  </a:lnTo>
                  <a:lnTo>
                    <a:pt x="15824" y="902131"/>
                  </a:lnTo>
                  <a:lnTo>
                    <a:pt x="34086" y="993444"/>
                  </a:lnTo>
                  <a:lnTo>
                    <a:pt x="53568" y="1076236"/>
                  </a:lnTo>
                  <a:lnTo>
                    <a:pt x="70624" y="1146848"/>
                  </a:lnTo>
                  <a:lnTo>
                    <a:pt x="88887" y="1210132"/>
                  </a:lnTo>
                  <a:lnTo>
                    <a:pt x="136372" y="1230845"/>
                  </a:lnTo>
                  <a:lnTo>
                    <a:pt x="189953" y="1252753"/>
                  </a:lnTo>
                  <a:lnTo>
                    <a:pt x="258140" y="1281963"/>
                  </a:lnTo>
                  <a:lnTo>
                    <a:pt x="295884" y="1299006"/>
                  </a:lnTo>
                  <a:lnTo>
                    <a:pt x="334848" y="1314831"/>
                  </a:lnTo>
                  <a:lnTo>
                    <a:pt x="376262" y="1331874"/>
                  </a:lnTo>
                  <a:lnTo>
                    <a:pt x="417652" y="1351368"/>
                  </a:lnTo>
                  <a:lnTo>
                    <a:pt x="460260" y="1368412"/>
                  </a:lnTo>
                  <a:lnTo>
                    <a:pt x="504101" y="1385455"/>
                  </a:lnTo>
                  <a:lnTo>
                    <a:pt x="545515" y="1402486"/>
                  </a:lnTo>
                  <a:lnTo>
                    <a:pt x="585711" y="1419529"/>
                  </a:lnTo>
                  <a:lnTo>
                    <a:pt x="661187" y="1449984"/>
                  </a:lnTo>
                  <a:lnTo>
                    <a:pt x="730605" y="1474317"/>
                  </a:lnTo>
                  <a:lnTo>
                    <a:pt x="793927" y="1496225"/>
                  </a:lnTo>
                  <a:lnTo>
                    <a:pt x="846277" y="1514513"/>
                  </a:lnTo>
                  <a:lnTo>
                    <a:pt x="857059" y="1517561"/>
                  </a:lnTo>
                  <a:lnTo>
                    <a:pt x="845058" y="1563179"/>
                  </a:lnTo>
                  <a:lnTo>
                    <a:pt x="819480" y="1655711"/>
                  </a:lnTo>
                  <a:lnTo>
                    <a:pt x="795121" y="1759191"/>
                  </a:lnTo>
                  <a:lnTo>
                    <a:pt x="746417" y="1991741"/>
                  </a:lnTo>
                  <a:lnTo>
                    <a:pt x="709891" y="2229142"/>
                  </a:lnTo>
                  <a:lnTo>
                    <a:pt x="697712" y="2341130"/>
                  </a:lnTo>
                  <a:lnTo>
                    <a:pt x="694055" y="2447061"/>
                  </a:lnTo>
                  <a:lnTo>
                    <a:pt x="698931" y="2540800"/>
                  </a:lnTo>
                  <a:lnTo>
                    <a:pt x="713536" y="2619933"/>
                  </a:lnTo>
                  <a:lnTo>
                    <a:pt x="739114" y="2680805"/>
                  </a:lnTo>
                  <a:lnTo>
                    <a:pt x="778090" y="2719768"/>
                  </a:lnTo>
                  <a:lnTo>
                    <a:pt x="831659" y="2748978"/>
                  </a:lnTo>
                  <a:lnTo>
                    <a:pt x="882789" y="2768460"/>
                  </a:lnTo>
                  <a:lnTo>
                    <a:pt x="981430" y="2769679"/>
                  </a:lnTo>
                  <a:lnTo>
                    <a:pt x="1030135" y="2748978"/>
                  </a:lnTo>
                  <a:lnTo>
                    <a:pt x="1081290" y="2711246"/>
                  </a:lnTo>
                  <a:lnTo>
                    <a:pt x="1122680" y="2672283"/>
                  </a:lnTo>
                  <a:lnTo>
                    <a:pt x="1195743" y="2579751"/>
                  </a:lnTo>
                  <a:lnTo>
                    <a:pt x="1227416" y="2529840"/>
                  </a:lnTo>
                  <a:lnTo>
                    <a:pt x="1256639" y="2465311"/>
                  </a:lnTo>
                  <a:lnTo>
                    <a:pt x="1287068" y="2391041"/>
                  </a:lnTo>
                  <a:lnTo>
                    <a:pt x="1316291" y="2308263"/>
                  </a:lnTo>
                  <a:lnTo>
                    <a:pt x="1344295" y="2218182"/>
                  </a:lnTo>
                  <a:lnTo>
                    <a:pt x="1371092" y="2125649"/>
                  </a:lnTo>
                  <a:lnTo>
                    <a:pt x="1377391" y="2101367"/>
                  </a:lnTo>
                  <a:lnTo>
                    <a:pt x="1497736" y="2113483"/>
                  </a:lnTo>
                  <a:lnTo>
                    <a:pt x="1542796" y="2108606"/>
                  </a:lnTo>
                  <a:lnTo>
                    <a:pt x="1586623" y="2074532"/>
                  </a:lnTo>
                  <a:lnTo>
                    <a:pt x="1601241" y="2017293"/>
                  </a:lnTo>
                  <a:lnTo>
                    <a:pt x="1589049" y="1958873"/>
                  </a:lnTo>
                  <a:lnTo>
                    <a:pt x="1519631" y="1906511"/>
                  </a:lnTo>
                  <a:lnTo>
                    <a:pt x="1432712" y="1882394"/>
                  </a:lnTo>
                  <a:lnTo>
                    <a:pt x="1462417" y="1753108"/>
                  </a:lnTo>
                  <a:lnTo>
                    <a:pt x="1475778" y="1689366"/>
                  </a:lnTo>
                  <a:lnTo>
                    <a:pt x="1523314" y="1699539"/>
                  </a:lnTo>
                  <a:lnTo>
                    <a:pt x="1615846" y="1716582"/>
                  </a:lnTo>
                  <a:lnTo>
                    <a:pt x="1730298" y="1734858"/>
                  </a:lnTo>
                  <a:lnTo>
                    <a:pt x="1861807" y="1750695"/>
                  </a:lnTo>
                  <a:lnTo>
                    <a:pt x="1987232" y="1754327"/>
                  </a:lnTo>
                  <a:lnTo>
                    <a:pt x="2100478" y="1753108"/>
                  </a:lnTo>
                  <a:lnTo>
                    <a:pt x="2201532" y="1734858"/>
                  </a:lnTo>
                  <a:lnTo>
                    <a:pt x="2278240" y="1709280"/>
                  </a:lnTo>
                  <a:lnTo>
                    <a:pt x="2331821" y="1678863"/>
                  </a:lnTo>
                  <a:lnTo>
                    <a:pt x="2376881" y="1615541"/>
                  </a:lnTo>
                  <a:lnTo>
                    <a:pt x="2384209" y="15765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6172200" y="4876823"/>
            <a:ext cx="2292769" cy="113921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28775" y="4838700"/>
            <a:ext cx="1057275" cy="10953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28775" y="2324100"/>
            <a:ext cx="1057275" cy="10953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29050" y="5133975"/>
            <a:ext cx="1543050" cy="5905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29050" y="2543175"/>
            <a:ext cx="1543050" cy="5905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8552" y="148844"/>
            <a:ext cx="5481448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Hexadecimal to</a:t>
            </a:r>
            <a:r>
              <a:rPr spc="-95" dirty="0"/>
              <a:t> </a:t>
            </a:r>
            <a:r>
              <a:rPr spc="-5" dirty="0"/>
              <a:t>Octal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5080635" cy="112839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Technique</a:t>
            </a:r>
            <a:endParaRPr sz="32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spc="-165" dirty="0">
                <a:latin typeface="Arial"/>
                <a:cs typeface="Arial"/>
              </a:rPr>
              <a:t>– </a:t>
            </a:r>
            <a:r>
              <a:rPr sz="2800" spc="-5" dirty="0">
                <a:latin typeface="Carlito"/>
                <a:cs typeface="Carlito"/>
              </a:rPr>
              <a:t>Use binary as an</a:t>
            </a:r>
            <a:r>
              <a:rPr sz="2800" spc="-39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intermediary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148844"/>
            <a:ext cx="243497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74088" y="1368297"/>
            <a:ext cx="1927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1F0C</a:t>
            </a:r>
            <a:r>
              <a:rPr sz="2400" spc="-7" baseline="-20833" dirty="0">
                <a:latin typeface="Courier New"/>
                <a:cs typeface="Courier New"/>
              </a:rPr>
              <a:t>16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8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?</a:t>
            </a:r>
            <a:r>
              <a:rPr sz="2400" spc="-7" baseline="-20833" dirty="0">
                <a:latin typeface="Courier New"/>
                <a:cs typeface="Courier New"/>
              </a:rPr>
              <a:t>8</a:t>
            </a:r>
            <a:endParaRPr sz="2400" baseline="-20833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1610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85813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F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64419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41502" y="2101977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C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7375" y="3199638"/>
            <a:ext cx="4406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6170" algn="l"/>
                <a:tab pos="2383155" algn="l"/>
                <a:tab pos="3662045" algn="l"/>
              </a:tabLst>
            </a:pPr>
            <a:r>
              <a:rPr sz="2400" spc="-5" dirty="0">
                <a:latin typeface="Courier New"/>
                <a:cs typeface="Courier New"/>
              </a:rPr>
              <a:t>000</a:t>
            </a:r>
            <a:r>
              <a:rPr sz="2400" dirty="0">
                <a:latin typeface="Courier New"/>
                <a:cs typeface="Courier New"/>
              </a:rPr>
              <a:t>1	</a:t>
            </a:r>
            <a:r>
              <a:rPr sz="2400" spc="-5" dirty="0">
                <a:latin typeface="Courier New"/>
                <a:cs typeface="Courier New"/>
              </a:rPr>
              <a:t>111</a:t>
            </a:r>
            <a:r>
              <a:rPr sz="2400" dirty="0">
                <a:latin typeface="Courier New"/>
                <a:cs typeface="Courier New"/>
              </a:rPr>
              <a:t>1	</a:t>
            </a:r>
            <a:r>
              <a:rPr sz="2400" spc="-5" dirty="0">
                <a:latin typeface="Courier New"/>
                <a:cs typeface="Courier New"/>
              </a:rPr>
              <a:t>000</a:t>
            </a:r>
            <a:r>
              <a:rPr sz="2400" dirty="0">
                <a:latin typeface="Courier New"/>
                <a:cs typeface="Courier New"/>
              </a:rPr>
              <a:t>0	</a:t>
            </a:r>
            <a:r>
              <a:rPr sz="2400" spc="-5" dirty="0">
                <a:latin typeface="Courier New"/>
                <a:cs typeface="Courier New"/>
              </a:rPr>
              <a:t>1100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956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578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624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53275" y="25146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57150" y="514350"/>
                </a:moveTo>
                <a:lnTo>
                  <a:pt x="0" y="514350"/>
                </a:lnTo>
                <a:lnTo>
                  <a:pt x="85725" y="685800"/>
                </a:lnTo>
                <a:lnTo>
                  <a:pt x="157162" y="542925"/>
                </a:lnTo>
                <a:lnTo>
                  <a:pt x="57150" y="542925"/>
                </a:lnTo>
                <a:lnTo>
                  <a:pt x="57150" y="514350"/>
                </a:lnTo>
                <a:close/>
              </a:path>
              <a:path w="171450" h="685800">
                <a:moveTo>
                  <a:pt x="114300" y="0"/>
                </a:moveTo>
                <a:lnTo>
                  <a:pt x="57150" y="0"/>
                </a:lnTo>
                <a:lnTo>
                  <a:pt x="57150" y="542925"/>
                </a:lnTo>
                <a:lnTo>
                  <a:pt x="114300" y="542925"/>
                </a:lnTo>
                <a:lnTo>
                  <a:pt x="114300" y="0"/>
                </a:lnTo>
                <a:close/>
              </a:path>
              <a:path w="171450" h="685800">
                <a:moveTo>
                  <a:pt x="171450" y="514350"/>
                </a:moveTo>
                <a:lnTo>
                  <a:pt x="114300" y="514350"/>
                </a:lnTo>
                <a:lnTo>
                  <a:pt x="114300" y="542925"/>
                </a:lnTo>
                <a:lnTo>
                  <a:pt x="157162" y="542925"/>
                </a:lnTo>
                <a:lnTo>
                  <a:pt x="171450" y="514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84575" y="4035932"/>
            <a:ext cx="1666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1045" algn="l"/>
                <a:tab pos="1470660" algn="l"/>
              </a:tabLst>
            </a:pPr>
            <a:r>
              <a:rPr sz="2400" dirty="0">
                <a:latin typeface="Courier New"/>
                <a:cs typeface="Courier New"/>
              </a:rPr>
              <a:t>1	7	4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38709" y="4035932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34435" y="4035932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4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65950" y="334962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80100" y="334962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78375" y="334962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38600" y="334962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24225" y="3349625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215253" y="5636463"/>
            <a:ext cx="2659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1F0C</a:t>
            </a:r>
            <a:r>
              <a:rPr sz="2400" spc="-7" baseline="-20833" dirty="0">
                <a:latin typeface="Courier New"/>
                <a:cs typeface="Courier New"/>
              </a:rPr>
              <a:t>16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57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17414</a:t>
            </a:r>
            <a:r>
              <a:rPr sz="2400" spc="-7" baseline="-20833" dirty="0">
                <a:latin typeface="Courier New"/>
                <a:cs typeface="Courier New"/>
              </a:rPr>
              <a:t>8</a:t>
            </a:r>
            <a:endParaRPr sz="2400" baseline="-20833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3417" y="148844"/>
            <a:ext cx="47567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Exercise </a:t>
            </a:r>
            <a:r>
              <a:rPr spc="-254" dirty="0">
                <a:latin typeface="Arial"/>
                <a:cs typeface="Arial"/>
              </a:rPr>
              <a:t>– </a:t>
            </a:r>
            <a:r>
              <a:rPr dirty="0"/>
              <a:t>Convert</a:t>
            </a:r>
            <a:r>
              <a:rPr spc="-40" dirty="0"/>
              <a:t> </a:t>
            </a:r>
            <a:r>
              <a:rPr spc="-5" dirty="0"/>
              <a:t>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9670" y="4900041"/>
            <a:ext cx="2804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Don’t </a:t>
            </a:r>
            <a:r>
              <a:rPr sz="2400" dirty="0">
                <a:latin typeface="Times New Roman"/>
                <a:cs typeface="Times New Roman"/>
              </a:rPr>
              <a:t>use a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calculator!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00400" y="5292725"/>
            <a:ext cx="2819400" cy="0"/>
          </a:xfrm>
          <a:custGeom>
            <a:avLst/>
            <a:gdLst/>
            <a:ahLst/>
            <a:cxnLst/>
            <a:rect l="l" t="t" r="r" b="b"/>
            <a:pathLst>
              <a:path w="2819400">
                <a:moveTo>
                  <a:pt x="0" y="0"/>
                </a:moveTo>
                <a:lnTo>
                  <a:pt x="28194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81112" y="1382712"/>
          <a:ext cx="6858000" cy="317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96545" marR="287020" indent="12636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deci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1110101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703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1AF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797550" y="5562600"/>
            <a:ext cx="1765300" cy="530225"/>
          </a:xfrm>
          <a:prstGeom prst="rect">
            <a:avLst/>
          </a:prstGeom>
          <a:solidFill>
            <a:srgbClr val="FFCC66"/>
          </a:solidFill>
          <a:ln w="19050">
            <a:solidFill>
              <a:srgbClr val="000000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570"/>
              </a:spcBef>
            </a:pPr>
            <a:r>
              <a:rPr sz="2400" dirty="0">
                <a:latin typeface="Times New Roman"/>
                <a:cs typeface="Times New Roman"/>
              </a:rPr>
              <a:t>Skip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answer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78750" y="5565775"/>
            <a:ext cx="1212850" cy="530225"/>
          </a:xfrm>
          <a:prstGeom prst="rect">
            <a:avLst/>
          </a:prstGeom>
          <a:solidFill>
            <a:srgbClr val="FFCC66"/>
          </a:solidFill>
          <a:ln w="19050">
            <a:solidFill>
              <a:srgbClr val="000000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132715">
              <a:lnSpc>
                <a:spcPct val="100000"/>
              </a:lnSpc>
              <a:spcBef>
                <a:spcPts val="570"/>
              </a:spcBef>
            </a:pPr>
            <a:r>
              <a:rPr sz="2400" spc="-5" dirty="0">
                <a:latin typeface="Times New Roman"/>
                <a:cs typeface="Times New Roman"/>
              </a:rPr>
              <a:t>Answer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229" y="148844"/>
            <a:ext cx="47199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Exercise </a:t>
            </a:r>
            <a:r>
              <a:rPr spc="-254" dirty="0">
                <a:latin typeface="Arial"/>
                <a:cs typeface="Arial"/>
              </a:rPr>
              <a:t>– </a:t>
            </a:r>
            <a:r>
              <a:rPr spc="-180" dirty="0">
                <a:latin typeface="Arial"/>
                <a:cs typeface="Arial"/>
              </a:rPr>
              <a:t>Convert</a:t>
            </a:r>
            <a:r>
              <a:rPr spc="-254" dirty="0">
                <a:latin typeface="Arial"/>
                <a:cs typeface="Arial"/>
              </a:rPr>
              <a:t> </a:t>
            </a:r>
            <a:r>
              <a:rPr spc="-1360" dirty="0">
                <a:latin typeface="Arial"/>
                <a:cs typeface="Arial"/>
              </a:rPr>
              <a:t>…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81112" y="1382712"/>
          <a:ext cx="6858000" cy="317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96545" marR="287020" indent="12636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deci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100001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117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1110101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165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451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111000011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703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1C3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431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110101111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657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1AF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4181475" y="5095875"/>
            <a:ext cx="781050" cy="781050"/>
            <a:chOff x="4181475" y="5095875"/>
            <a:chExt cx="781050" cy="781050"/>
          </a:xfrm>
        </p:grpSpPr>
        <p:sp>
          <p:nvSpPr>
            <p:cNvPr id="5" name="object 5"/>
            <p:cNvSpPr/>
            <p:nvPr/>
          </p:nvSpPr>
          <p:spPr>
            <a:xfrm>
              <a:off x="4191000" y="5105400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381000" y="0"/>
                  </a:moveTo>
                  <a:lnTo>
                    <a:pt x="333204" y="2968"/>
                  </a:lnTo>
                  <a:lnTo>
                    <a:pt x="287181" y="11634"/>
                  </a:lnTo>
                  <a:lnTo>
                    <a:pt x="243288" y="25643"/>
                  </a:lnTo>
                  <a:lnTo>
                    <a:pt x="201881" y="44636"/>
                  </a:lnTo>
                  <a:lnTo>
                    <a:pt x="163318" y="68257"/>
                  </a:lnTo>
                  <a:lnTo>
                    <a:pt x="127955" y="96149"/>
                  </a:lnTo>
                  <a:lnTo>
                    <a:pt x="96149" y="127955"/>
                  </a:lnTo>
                  <a:lnTo>
                    <a:pt x="68257" y="163318"/>
                  </a:lnTo>
                  <a:lnTo>
                    <a:pt x="44636" y="201881"/>
                  </a:lnTo>
                  <a:lnTo>
                    <a:pt x="25643" y="243288"/>
                  </a:lnTo>
                  <a:lnTo>
                    <a:pt x="11634" y="287181"/>
                  </a:lnTo>
                  <a:lnTo>
                    <a:pt x="2968" y="333204"/>
                  </a:lnTo>
                  <a:lnTo>
                    <a:pt x="0" y="381000"/>
                  </a:lnTo>
                  <a:lnTo>
                    <a:pt x="2968" y="428792"/>
                  </a:lnTo>
                  <a:lnTo>
                    <a:pt x="11634" y="474814"/>
                  </a:lnTo>
                  <a:lnTo>
                    <a:pt x="25643" y="518706"/>
                  </a:lnTo>
                  <a:lnTo>
                    <a:pt x="44636" y="560112"/>
                  </a:lnTo>
                  <a:lnTo>
                    <a:pt x="68257" y="598676"/>
                  </a:lnTo>
                  <a:lnTo>
                    <a:pt x="96149" y="634039"/>
                  </a:lnTo>
                  <a:lnTo>
                    <a:pt x="127955" y="665846"/>
                  </a:lnTo>
                  <a:lnTo>
                    <a:pt x="163318" y="693739"/>
                  </a:lnTo>
                  <a:lnTo>
                    <a:pt x="201881" y="717361"/>
                  </a:lnTo>
                  <a:lnTo>
                    <a:pt x="243288" y="736355"/>
                  </a:lnTo>
                  <a:lnTo>
                    <a:pt x="287181" y="750364"/>
                  </a:lnTo>
                  <a:lnTo>
                    <a:pt x="333204" y="759031"/>
                  </a:lnTo>
                  <a:lnTo>
                    <a:pt x="381000" y="762000"/>
                  </a:lnTo>
                  <a:lnTo>
                    <a:pt x="428795" y="759031"/>
                  </a:lnTo>
                  <a:lnTo>
                    <a:pt x="474818" y="750364"/>
                  </a:lnTo>
                  <a:lnTo>
                    <a:pt x="518711" y="736355"/>
                  </a:lnTo>
                  <a:lnTo>
                    <a:pt x="560118" y="717361"/>
                  </a:lnTo>
                  <a:lnTo>
                    <a:pt x="598681" y="693739"/>
                  </a:lnTo>
                  <a:lnTo>
                    <a:pt x="634044" y="665846"/>
                  </a:lnTo>
                  <a:lnTo>
                    <a:pt x="665850" y="634039"/>
                  </a:lnTo>
                  <a:lnTo>
                    <a:pt x="693742" y="598676"/>
                  </a:lnTo>
                  <a:lnTo>
                    <a:pt x="717363" y="560112"/>
                  </a:lnTo>
                  <a:lnTo>
                    <a:pt x="736356" y="518706"/>
                  </a:lnTo>
                  <a:lnTo>
                    <a:pt x="750365" y="474814"/>
                  </a:lnTo>
                  <a:lnTo>
                    <a:pt x="759031" y="428792"/>
                  </a:lnTo>
                  <a:lnTo>
                    <a:pt x="762000" y="381000"/>
                  </a:lnTo>
                  <a:lnTo>
                    <a:pt x="759031" y="333204"/>
                  </a:lnTo>
                  <a:lnTo>
                    <a:pt x="750365" y="287181"/>
                  </a:lnTo>
                  <a:lnTo>
                    <a:pt x="736356" y="243288"/>
                  </a:lnTo>
                  <a:lnTo>
                    <a:pt x="717363" y="201881"/>
                  </a:lnTo>
                  <a:lnTo>
                    <a:pt x="693742" y="163318"/>
                  </a:lnTo>
                  <a:lnTo>
                    <a:pt x="665850" y="127955"/>
                  </a:lnTo>
                  <a:lnTo>
                    <a:pt x="634044" y="96149"/>
                  </a:lnTo>
                  <a:lnTo>
                    <a:pt x="598681" y="68257"/>
                  </a:lnTo>
                  <a:lnTo>
                    <a:pt x="560118" y="44636"/>
                  </a:lnTo>
                  <a:lnTo>
                    <a:pt x="518711" y="25643"/>
                  </a:lnTo>
                  <a:lnTo>
                    <a:pt x="474818" y="11634"/>
                  </a:lnTo>
                  <a:lnTo>
                    <a:pt x="428795" y="2968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10202" y="5332729"/>
              <a:ext cx="323850" cy="79375"/>
            </a:xfrm>
            <a:custGeom>
              <a:avLst/>
              <a:gdLst/>
              <a:ahLst/>
              <a:cxnLst/>
              <a:rect l="l" t="t" r="r" b="b"/>
              <a:pathLst>
                <a:path w="323850" h="79375">
                  <a:moveTo>
                    <a:pt x="39750" y="0"/>
                  </a:moveTo>
                  <a:lnTo>
                    <a:pt x="24270" y="3121"/>
                  </a:lnTo>
                  <a:lnTo>
                    <a:pt x="11636" y="11636"/>
                  </a:lnTo>
                  <a:lnTo>
                    <a:pt x="3121" y="24270"/>
                  </a:lnTo>
                  <a:lnTo>
                    <a:pt x="0" y="39751"/>
                  </a:lnTo>
                  <a:lnTo>
                    <a:pt x="3121" y="55157"/>
                  </a:lnTo>
                  <a:lnTo>
                    <a:pt x="11636" y="67754"/>
                  </a:lnTo>
                  <a:lnTo>
                    <a:pt x="24270" y="76255"/>
                  </a:lnTo>
                  <a:lnTo>
                    <a:pt x="39750" y="79375"/>
                  </a:lnTo>
                  <a:lnTo>
                    <a:pt x="55157" y="76255"/>
                  </a:lnTo>
                  <a:lnTo>
                    <a:pt x="67754" y="67754"/>
                  </a:lnTo>
                  <a:lnTo>
                    <a:pt x="76255" y="55157"/>
                  </a:lnTo>
                  <a:lnTo>
                    <a:pt x="79375" y="39751"/>
                  </a:lnTo>
                  <a:lnTo>
                    <a:pt x="76255" y="24270"/>
                  </a:lnTo>
                  <a:lnTo>
                    <a:pt x="67754" y="11636"/>
                  </a:lnTo>
                  <a:lnTo>
                    <a:pt x="55157" y="3121"/>
                  </a:lnTo>
                  <a:lnTo>
                    <a:pt x="39750" y="0"/>
                  </a:lnTo>
                  <a:close/>
                </a:path>
                <a:path w="323850" h="79375">
                  <a:moveTo>
                    <a:pt x="283845" y="0"/>
                  </a:moveTo>
                  <a:lnTo>
                    <a:pt x="268438" y="3121"/>
                  </a:lnTo>
                  <a:lnTo>
                    <a:pt x="255841" y="11636"/>
                  </a:lnTo>
                  <a:lnTo>
                    <a:pt x="247340" y="24270"/>
                  </a:lnTo>
                  <a:lnTo>
                    <a:pt x="244221" y="39751"/>
                  </a:lnTo>
                  <a:lnTo>
                    <a:pt x="247340" y="55157"/>
                  </a:lnTo>
                  <a:lnTo>
                    <a:pt x="255841" y="67754"/>
                  </a:lnTo>
                  <a:lnTo>
                    <a:pt x="268438" y="76255"/>
                  </a:lnTo>
                  <a:lnTo>
                    <a:pt x="283845" y="79375"/>
                  </a:lnTo>
                  <a:lnTo>
                    <a:pt x="299325" y="76255"/>
                  </a:lnTo>
                  <a:lnTo>
                    <a:pt x="311959" y="67754"/>
                  </a:lnTo>
                  <a:lnTo>
                    <a:pt x="320474" y="55157"/>
                  </a:lnTo>
                  <a:lnTo>
                    <a:pt x="323596" y="39751"/>
                  </a:lnTo>
                  <a:lnTo>
                    <a:pt x="320474" y="24270"/>
                  </a:lnTo>
                  <a:lnTo>
                    <a:pt x="311959" y="11636"/>
                  </a:lnTo>
                  <a:lnTo>
                    <a:pt x="299325" y="3121"/>
                  </a:lnTo>
                  <a:lnTo>
                    <a:pt x="283845" y="0"/>
                  </a:lnTo>
                  <a:close/>
                </a:path>
              </a:pathLst>
            </a:custGeom>
            <a:solidFill>
              <a:srgbClr val="CDA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00677" y="5323204"/>
              <a:ext cx="98425" cy="984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44898" y="5323204"/>
              <a:ext cx="98425" cy="984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91000" y="5105400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174498" y="547154"/>
                  </a:moveTo>
                  <a:lnTo>
                    <a:pt x="220382" y="575169"/>
                  </a:lnTo>
                  <a:lnTo>
                    <a:pt x="266256" y="596180"/>
                  </a:lnTo>
                  <a:lnTo>
                    <a:pt x="312118" y="610188"/>
                  </a:lnTo>
                  <a:lnTo>
                    <a:pt x="357968" y="617192"/>
                  </a:lnTo>
                  <a:lnTo>
                    <a:pt x="403805" y="617192"/>
                  </a:lnTo>
                  <a:lnTo>
                    <a:pt x="449627" y="610188"/>
                  </a:lnTo>
                  <a:lnTo>
                    <a:pt x="495433" y="596180"/>
                  </a:lnTo>
                  <a:lnTo>
                    <a:pt x="541222" y="575169"/>
                  </a:lnTo>
                  <a:lnTo>
                    <a:pt x="586994" y="547154"/>
                  </a:lnTo>
                </a:path>
                <a:path w="762000" h="762000">
                  <a:moveTo>
                    <a:pt x="0" y="381000"/>
                  </a:moveTo>
                  <a:lnTo>
                    <a:pt x="2968" y="333204"/>
                  </a:lnTo>
                  <a:lnTo>
                    <a:pt x="11634" y="287181"/>
                  </a:lnTo>
                  <a:lnTo>
                    <a:pt x="25643" y="243288"/>
                  </a:lnTo>
                  <a:lnTo>
                    <a:pt x="44636" y="201881"/>
                  </a:lnTo>
                  <a:lnTo>
                    <a:pt x="68257" y="163318"/>
                  </a:lnTo>
                  <a:lnTo>
                    <a:pt x="96149" y="127955"/>
                  </a:lnTo>
                  <a:lnTo>
                    <a:pt x="127955" y="96149"/>
                  </a:lnTo>
                  <a:lnTo>
                    <a:pt x="163318" y="68257"/>
                  </a:lnTo>
                  <a:lnTo>
                    <a:pt x="201881" y="44636"/>
                  </a:lnTo>
                  <a:lnTo>
                    <a:pt x="243288" y="25643"/>
                  </a:lnTo>
                  <a:lnTo>
                    <a:pt x="287181" y="11634"/>
                  </a:lnTo>
                  <a:lnTo>
                    <a:pt x="333204" y="2968"/>
                  </a:lnTo>
                  <a:lnTo>
                    <a:pt x="381000" y="0"/>
                  </a:lnTo>
                  <a:lnTo>
                    <a:pt x="428795" y="2968"/>
                  </a:lnTo>
                  <a:lnTo>
                    <a:pt x="474818" y="11634"/>
                  </a:lnTo>
                  <a:lnTo>
                    <a:pt x="518711" y="25643"/>
                  </a:lnTo>
                  <a:lnTo>
                    <a:pt x="560118" y="44636"/>
                  </a:lnTo>
                  <a:lnTo>
                    <a:pt x="598681" y="68257"/>
                  </a:lnTo>
                  <a:lnTo>
                    <a:pt x="634044" y="96149"/>
                  </a:lnTo>
                  <a:lnTo>
                    <a:pt x="665850" y="127955"/>
                  </a:lnTo>
                  <a:lnTo>
                    <a:pt x="693742" y="163318"/>
                  </a:lnTo>
                  <a:lnTo>
                    <a:pt x="717363" y="201881"/>
                  </a:lnTo>
                  <a:lnTo>
                    <a:pt x="736356" y="243288"/>
                  </a:lnTo>
                  <a:lnTo>
                    <a:pt x="750365" y="287181"/>
                  </a:lnTo>
                  <a:lnTo>
                    <a:pt x="759031" y="333204"/>
                  </a:lnTo>
                  <a:lnTo>
                    <a:pt x="762000" y="381000"/>
                  </a:lnTo>
                  <a:lnTo>
                    <a:pt x="759031" y="428792"/>
                  </a:lnTo>
                  <a:lnTo>
                    <a:pt x="750365" y="474814"/>
                  </a:lnTo>
                  <a:lnTo>
                    <a:pt x="736356" y="518706"/>
                  </a:lnTo>
                  <a:lnTo>
                    <a:pt x="717363" y="560112"/>
                  </a:lnTo>
                  <a:lnTo>
                    <a:pt x="693742" y="598676"/>
                  </a:lnTo>
                  <a:lnTo>
                    <a:pt x="665850" y="634039"/>
                  </a:lnTo>
                  <a:lnTo>
                    <a:pt x="634044" y="665846"/>
                  </a:lnTo>
                  <a:lnTo>
                    <a:pt x="598681" y="693739"/>
                  </a:lnTo>
                  <a:lnTo>
                    <a:pt x="560118" y="717361"/>
                  </a:lnTo>
                  <a:lnTo>
                    <a:pt x="518711" y="736355"/>
                  </a:lnTo>
                  <a:lnTo>
                    <a:pt x="474818" y="750364"/>
                  </a:lnTo>
                  <a:lnTo>
                    <a:pt x="428795" y="759031"/>
                  </a:lnTo>
                  <a:lnTo>
                    <a:pt x="381000" y="762000"/>
                  </a:lnTo>
                  <a:lnTo>
                    <a:pt x="333204" y="759031"/>
                  </a:lnTo>
                  <a:lnTo>
                    <a:pt x="287181" y="750364"/>
                  </a:lnTo>
                  <a:lnTo>
                    <a:pt x="243288" y="736355"/>
                  </a:lnTo>
                  <a:lnTo>
                    <a:pt x="201881" y="717361"/>
                  </a:lnTo>
                  <a:lnTo>
                    <a:pt x="163318" y="693739"/>
                  </a:lnTo>
                  <a:lnTo>
                    <a:pt x="127955" y="665846"/>
                  </a:lnTo>
                  <a:lnTo>
                    <a:pt x="96149" y="634039"/>
                  </a:lnTo>
                  <a:lnTo>
                    <a:pt x="68257" y="598676"/>
                  </a:lnTo>
                  <a:lnTo>
                    <a:pt x="44636" y="560112"/>
                  </a:lnTo>
                  <a:lnTo>
                    <a:pt x="25643" y="518706"/>
                  </a:lnTo>
                  <a:lnTo>
                    <a:pt x="11634" y="474814"/>
                  </a:lnTo>
                  <a:lnTo>
                    <a:pt x="2968" y="428792"/>
                  </a:lnTo>
                  <a:lnTo>
                    <a:pt x="0" y="3810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12725" y="884300"/>
            <a:ext cx="8718550" cy="344805"/>
            <a:chOff x="212725" y="884300"/>
            <a:chExt cx="8718550" cy="344805"/>
          </a:xfrm>
        </p:grpSpPr>
        <p:sp>
          <p:nvSpPr>
            <p:cNvPr id="11" name="object 11"/>
            <p:cNvSpPr/>
            <p:nvPr/>
          </p:nvSpPr>
          <p:spPr>
            <a:xfrm>
              <a:off x="222250" y="893825"/>
              <a:ext cx="8699500" cy="325755"/>
            </a:xfrm>
            <a:custGeom>
              <a:avLst/>
              <a:gdLst/>
              <a:ahLst/>
              <a:cxnLst/>
              <a:rect l="l" t="t" r="r" b="b"/>
              <a:pathLst>
                <a:path w="8699500" h="325755">
                  <a:moveTo>
                    <a:pt x="8645271" y="0"/>
                  </a:moveTo>
                  <a:lnTo>
                    <a:pt x="54241" y="0"/>
                  </a:lnTo>
                  <a:lnTo>
                    <a:pt x="33127" y="4258"/>
                  </a:lnTo>
                  <a:lnTo>
                    <a:pt x="15886" y="15875"/>
                  </a:lnTo>
                  <a:lnTo>
                    <a:pt x="4262" y="33111"/>
                  </a:lnTo>
                  <a:lnTo>
                    <a:pt x="0" y="54228"/>
                  </a:lnTo>
                  <a:lnTo>
                    <a:pt x="0" y="271145"/>
                  </a:lnTo>
                  <a:lnTo>
                    <a:pt x="4262" y="292262"/>
                  </a:lnTo>
                  <a:lnTo>
                    <a:pt x="15886" y="309499"/>
                  </a:lnTo>
                  <a:lnTo>
                    <a:pt x="33127" y="321115"/>
                  </a:lnTo>
                  <a:lnTo>
                    <a:pt x="54241" y="325374"/>
                  </a:lnTo>
                  <a:lnTo>
                    <a:pt x="8645271" y="325374"/>
                  </a:lnTo>
                  <a:lnTo>
                    <a:pt x="8666388" y="321115"/>
                  </a:lnTo>
                  <a:lnTo>
                    <a:pt x="8683625" y="309499"/>
                  </a:lnTo>
                  <a:lnTo>
                    <a:pt x="8695241" y="292262"/>
                  </a:lnTo>
                  <a:lnTo>
                    <a:pt x="8699500" y="271145"/>
                  </a:lnTo>
                  <a:lnTo>
                    <a:pt x="8699500" y="54228"/>
                  </a:lnTo>
                  <a:lnTo>
                    <a:pt x="8695241" y="33111"/>
                  </a:lnTo>
                  <a:lnTo>
                    <a:pt x="8683625" y="15875"/>
                  </a:lnTo>
                  <a:lnTo>
                    <a:pt x="8666388" y="4258"/>
                  </a:lnTo>
                  <a:lnTo>
                    <a:pt x="8645271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2250" y="893825"/>
              <a:ext cx="8699500" cy="325755"/>
            </a:xfrm>
            <a:custGeom>
              <a:avLst/>
              <a:gdLst/>
              <a:ahLst/>
              <a:cxnLst/>
              <a:rect l="l" t="t" r="r" b="b"/>
              <a:pathLst>
                <a:path w="8699500" h="325755">
                  <a:moveTo>
                    <a:pt x="0" y="54228"/>
                  </a:moveTo>
                  <a:lnTo>
                    <a:pt x="4262" y="33111"/>
                  </a:lnTo>
                  <a:lnTo>
                    <a:pt x="15886" y="15875"/>
                  </a:lnTo>
                  <a:lnTo>
                    <a:pt x="33127" y="4258"/>
                  </a:lnTo>
                  <a:lnTo>
                    <a:pt x="54241" y="0"/>
                  </a:lnTo>
                  <a:lnTo>
                    <a:pt x="8645271" y="0"/>
                  </a:lnTo>
                  <a:lnTo>
                    <a:pt x="8666388" y="4258"/>
                  </a:lnTo>
                  <a:lnTo>
                    <a:pt x="8683625" y="15875"/>
                  </a:lnTo>
                  <a:lnTo>
                    <a:pt x="8695241" y="33111"/>
                  </a:lnTo>
                  <a:lnTo>
                    <a:pt x="8699500" y="54228"/>
                  </a:lnTo>
                  <a:lnTo>
                    <a:pt x="8699500" y="271145"/>
                  </a:lnTo>
                  <a:lnTo>
                    <a:pt x="8695241" y="292262"/>
                  </a:lnTo>
                  <a:lnTo>
                    <a:pt x="8683625" y="309499"/>
                  </a:lnTo>
                  <a:lnTo>
                    <a:pt x="8666388" y="321115"/>
                  </a:lnTo>
                  <a:lnTo>
                    <a:pt x="8645271" y="325374"/>
                  </a:lnTo>
                  <a:lnTo>
                    <a:pt x="54241" y="325374"/>
                  </a:lnTo>
                  <a:lnTo>
                    <a:pt x="33127" y="321115"/>
                  </a:lnTo>
                  <a:lnTo>
                    <a:pt x="15886" y="309499"/>
                  </a:lnTo>
                  <a:lnTo>
                    <a:pt x="4262" y="292262"/>
                  </a:lnTo>
                  <a:lnTo>
                    <a:pt x="0" y="271145"/>
                  </a:lnTo>
                  <a:lnTo>
                    <a:pt x="0" y="54228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204208" y="899286"/>
            <a:ext cx="735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An</a:t>
            </a:r>
            <a:r>
              <a:rPr sz="1800" spc="-15" dirty="0">
                <a:latin typeface="Times New Roman"/>
                <a:cs typeface="Times New Roman"/>
              </a:rPr>
              <a:t>s</a:t>
            </a:r>
            <a:r>
              <a:rPr sz="1800" spc="-5" dirty="0">
                <a:latin typeface="Times New Roman"/>
                <a:cs typeface="Times New Roman"/>
              </a:rPr>
              <a:t>wer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5360" y="148844"/>
            <a:ext cx="631882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Common Powers </a:t>
            </a:r>
            <a:r>
              <a:rPr spc="-5" dirty="0"/>
              <a:t>(1 of</a:t>
            </a:r>
            <a:r>
              <a:rPr spc="-45" dirty="0"/>
              <a:t> </a:t>
            </a:r>
            <a:r>
              <a:rPr dirty="0"/>
              <a:t>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19024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Base</a:t>
            </a:r>
            <a:r>
              <a:rPr sz="3200" spc="-10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10</a:t>
            </a:r>
          </a:p>
        </p:txBody>
      </p:sp>
      <p:sp>
        <p:nvSpPr>
          <p:cNvPr id="4" name="object 4"/>
          <p:cNvSpPr/>
          <p:nvPr/>
        </p:nvSpPr>
        <p:spPr>
          <a:xfrm>
            <a:off x="5612891" y="3295777"/>
            <a:ext cx="265175" cy="280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805112" y="1814512"/>
          <a:ext cx="5259070" cy="40385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Power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Preface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Symbol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Value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2400" spc="7" baseline="-17361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-12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pico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p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.000000000001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0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2400" spc="7" baseline="-17361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-9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nano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.000000001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2400" spc="7" baseline="-17361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-6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micro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.000001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89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2400" spc="7" baseline="-17361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-3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milli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.001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52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650" baseline="25252" dirty="0">
                          <a:latin typeface="Times New Roman"/>
                          <a:cs typeface="Times New Roman"/>
                        </a:rPr>
                        <a:t>3</a:t>
                      </a:r>
                      <a:endParaRPr sz="1650" baseline="25252">
                        <a:latin typeface="Times New Roman"/>
                        <a:cs typeface="Times New Roman"/>
                      </a:endParaRPr>
                    </a:p>
                  </a:txBody>
                  <a:tcPr marL="0" marR="0" marT="165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kilo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k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1000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600" spc="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650" spc="7" baseline="25252" dirty="0">
                          <a:latin typeface="Times New Roman"/>
                          <a:cs typeface="Times New Roman"/>
                        </a:rPr>
                        <a:t>6</a:t>
                      </a:r>
                      <a:endParaRPr sz="1650" baseline="25252">
                        <a:latin typeface="Times New Roman"/>
                        <a:cs typeface="Times New Roman"/>
                      </a:endParaRPr>
                    </a:p>
                  </a:txBody>
                  <a:tcPr marL="0" marR="0" marT="165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mega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1000000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0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600" spc="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650" spc="7" baseline="25252" dirty="0">
                          <a:latin typeface="Times New Roman"/>
                          <a:cs typeface="Times New Roman"/>
                        </a:rPr>
                        <a:t>9</a:t>
                      </a:r>
                      <a:endParaRPr sz="1650" baseline="25252">
                        <a:latin typeface="Times New Roman"/>
                        <a:cs typeface="Times New Roman"/>
                      </a:endParaRPr>
                    </a:p>
                  </a:txBody>
                  <a:tcPr marL="0" marR="0" marT="166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giga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1000000000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52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39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7" baseline="-17361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tera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1000000000000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5360" y="148844"/>
            <a:ext cx="64080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Common Powers </a:t>
            </a:r>
            <a:r>
              <a:rPr spc="-5" dirty="0"/>
              <a:t>(2 of</a:t>
            </a:r>
            <a:r>
              <a:rPr spc="-45" dirty="0"/>
              <a:t> </a:t>
            </a:r>
            <a:r>
              <a:rPr dirty="0"/>
              <a:t>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17500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Base</a:t>
            </a:r>
            <a:r>
              <a:rPr sz="3200" spc="-10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2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67012" y="1814512"/>
          <a:ext cx="5069205" cy="1828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8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1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Power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Preface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Symbol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Value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2400" spc="15" baseline="-1736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kilo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k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1024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2400" spc="15" baseline="-1736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81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mega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1048576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24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2400" spc="15" baseline="-1736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001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Giga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3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3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1073741824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36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45642" y="4089882"/>
            <a:ext cx="7169784" cy="158051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0520" indent="-338455">
              <a:lnSpc>
                <a:spcPct val="100000"/>
              </a:lnSpc>
              <a:spcBef>
                <a:spcPts val="459"/>
              </a:spcBef>
              <a:buChar char="•"/>
              <a:tabLst>
                <a:tab pos="350520" algn="l"/>
                <a:tab pos="351155" algn="l"/>
              </a:tabLst>
            </a:pPr>
            <a:r>
              <a:rPr sz="3200" dirty="0">
                <a:latin typeface="Times New Roman"/>
                <a:cs typeface="Times New Roman"/>
              </a:rPr>
              <a:t>What is the value of “k”, “M”, </a:t>
            </a:r>
            <a:r>
              <a:rPr sz="3200" spc="5" dirty="0">
                <a:latin typeface="Times New Roman"/>
                <a:cs typeface="Times New Roman"/>
              </a:rPr>
              <a:t>and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“G”?</a:t>
            </a:r>
            <a:endParaRPr sz="3200">
              <a:latin typeface="Times New Roman"/>
              <a:cs typeface="Times New Roman"/>
            </a:endParaRPr>
          </a:p>
          <a:p>
            <a:pPr marL="275590" marR="5080" indent="-275590">
              <a:lnSpc>
                <a:spcPct val="100000"/>
              </a:lnSpc>
              <a:spcBef>
                <a:spcPts val="359"/>
              </a:spcBef>
              <a:buChar char="•"/>
              <a:tabLst>
                <a:tab pos="275590" algn="l"/>
              </a:tabLst>
            </a:pPr>
            <a:r>
              <a:rPr sz="3200" dirty="0">
                <a:latin typeface="Times New Roman"/>
                <a:cs typeface="Times New Roman"/>
              </a:rPr>
              <a:t>In computing, particularly </a:t>
            </a:r>
            <a:r>
              <a:rPr sz="3200" spc="-65" dirty="0">
                <a:latin typeface="Times New Roman"/>
                <a:cs typeface="Times New Roman"/>
              </a:rPr>
              <a:t>w.r.t. </a:t>
            </a:r>
            <a:r>
              <a:rPr sz="32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memory</a:t>
            </a:r>
            <a:r>
              <a:rPr sz="3200" spc="-25" dirty="0">
                <a:latin typeface="Times New Roman"/>
                <a:cs typeface="Times New Roman"/>
              </a:rPr>
              <a:t>,  </a:t>
            </a:r>
            <a:r>
              <a:rPr sz="3200" dirty="0">
                <a:latin typeface="Times New Roman"/>
                <a:cs typeface="Times New Roman"/>
              </a:rPr>
              <a:t>the base-2 interpretation generally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applies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2" y="148844"/>
            <a:ext cx="250164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19125" y="987425"/>
            <a:ext cx="8277859" cy="4876800"/>
            <a:chOff x="619125" y="987425"/>
            <a:chExt cx="8277859" cy="4876800"/>
          </a:xfrm>
        </p:grpSpPr>
        <p:sp>
          <p:nvSpPr>
            <p:cNvPr id="4" name="object 4"/>
            <p:cNvSpPr/>
            <p:nvPr/>
          </p:nvSpPr>
          <p:spPr>
            <a:xfrm>
              <a:off x="619125" y="987425"/>
              <a:ext cx="4270375" cy="487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25626" y="3428936"/>
              <a:ext cx="7513701" cy="66198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5800" y="2514600"/>
              <a:ext cx="8182609" cy="1605280"/>
            </a:xfrm>
            <a:custGeom>
              <a:avLst/>
              <a:gdLst/>
              <a:ahLst/>
              <a:cxnLst/>
              <a:rect l="l" t="t" r="r" b="b"/>
              <a:pathLst>
                <a:path w="8182609" h="1605279">
                  <a:moveTo>
                    <a:pt x="611251" y="1604899"/>
                  </a:moveTo>
                  <a:lnTo>
                    <a:pt x="8182102" y="1604899"/>
                  </a:lnTo>
                  <a:lnTo>
                    <a:pt x="8182102" y="885761"/>
                  </a:lnTo>
                  <a:lnTo>
                    <a:pt x="611251" y="885761"/>
                  </a:lnTo>
                  <a:lnTo>
                    <a:pt x="611251" y="1604899"/>
                  </a:lnTo>
                  <a:close/>
                </a:path>
                <a:path w="8182609" h="1605279">
                  <a:moveTo>
                    <a:pt x="0" y="304800"/>
                  </a:moveTo>
                  <a:lnTo>
                    <a:pt x="3657600" y="304800"/>
                  </a:lnTo>
                  <a:lnTo>
                    <a:pt x="36576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5715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5800" y="2819400"/>
              <a:ext cx="8153400" cy="609600"/>
            </a:xfrm>
            <a:custGeom>
              <a:avLst/>
              <a:gdLst/>
              <a:ahLst/>
              <a:cxnLst/>
              <a:rect l="l" t="t" r="r" b="b"/>
              <a:pathLst>
                <a:path w="8153400" h="609600">
                  <a:moveTo>
                    <a:pt x="0" y="0"/>
                  </a:moveTo>
                  <a:lnTo>
                    <a:pt x="609600" y="609600"/>
                  </a:lnTo>
                </a:path>
                <a:path w="8153400" h="609600">
                  <a:moveTo>
                    <a:pt x="3581400" y="0"/>
                  </a:moveTo>
                  <a:lnTo>
                    <a:pt x="8153400" y="609600"/>
                  </a:lnTo>
                </a:path>
              </a:pathLst>
            </a:custGeom>
            <a:ln w="5715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58460" y="3956176"/>
              <a:ext cx="2764155" cy="1104900"/>
            </a:xfrm>
            <a:custGeom>
              <a:avLst/>
              <a:gdLst/>
              <a:ahLst/>
              <a:cxnLst/>
              <a:rect l="l" t="t" r="r" b="b"/>
              <a:pathLst>
                <a:path w="2764154" h="1104900">
                  <a:moveTo>
                    <a:pt x="713740" y="1073023"/>
                  </a:moveTo>
                  <a:lnTo>
                    <a:pt x="698322" y="1058291"/>
                  </a:lnTo>
                  <a:lnTo>
                    <a:pt x="575183" y="940562"/>
                  </a:lnTo>
                  <a:lnTo>
                    <a:pt x="558279" y="995324"/>
                  </a:lnTo>
                  <a:lnTo>
                    <a:pt x="553593" y="993902"/>
                  </a:lnTo>
                  <a:lnTo>
                    <a:pt x="519557" y="983996"/>
                  </a:lnTo>
                  <a:lnTo>
                    <a:pt x="485267" y="973201"/>
                  </a:lnTo>
                  <a:lnTo>
                    <a:pt x="417195" y="946912"/>
                  </a:lnTo>
                  <a:lnTo>
                    <a:pt x="368808" y="922528"/>
                  </a:lnTo>
                  <a:lnTo>
                    <a:pt x="324358" y="893318"/>
                  </a:lnTo>
                  <a:lnTo>
                    <a:pt x="285242" y="858520"/>
                  </a:lnTo>
                  <a:lnTo>
                    <a:pt x="252476" y="816991"/>
                  </a:lnTo>
                  <a:lnTo>
                    <a:pt x="233172" y="782574"/>
                  </a:lnTo>
                  <a:lnTo>
                    <a:pt x="214630" y="740664"/>
                  </a:lnTo>
                  <a:lnTo>
                    <a:pt x="197104" y="692531"/>
                  </a:lnTo>
                  <a:lnTo>
                    <a:pt x="180721" y="639572"/>
                  </a:lnTo>
                  <a:lnTo>
                    <a:pt x="165481" y="582422"/>
                  </a:lnTo>
                  <a:lnTo>
                    <a:pt x="151130" y="522859"/>
                  </a:lnTo>
                  <a:lnTo>
                    <a:pt x="137922" y="461264"/>
                  </a:lnTo>
                  <a:lnTo>
                    <a:pt x="125730" y="398907"/>
                  </a:lnTo>
                  <a:lnTo>
                    <a:pt x="114427" y="336931"/>
                  </a:lnTo>
                  <a:lnTo>
                    <a:pt x="103886" y="276479"/>
                  </a:lnTo>
                  <a:lnTo>
                    <a:pt x="94234" y="218567"/>
                  </a:lnTo>
                  <a:lnTo>
                    <a:pt x="89789" y="190754"/>
                  </a:lnTo>
                  <a:lnTo>
                    <a:pt x="85344" y="163830"/>
                  </a:lnTo>
                  <a:lnTo>
                    <a:pt x="81153" y="138176"/>
                  </a:lnTo>
                  <a:lnTo>
                    <a:pt x="77216" y="113665"/>
                  </a:lnTo>
                  <a:lnTo>
                    <a:pt x="73279" y="90678"/>
                  </a:lnTo>
                  <a:lnTo>
                    <a:pt x="65913" y="49022"/>
                  </a:lnTo>
                  <a:lnTo>
                    <a:pt x="55880" y="0"/>
                  </a:lnTo>
                  <a:lnTo>
                    <a:pt x="0" y="12446"/>
                  </a:lnTo>
                  <a:lnTo>
                    <a:pt x="3175" y="26543"/>
                  </a:lnTo>
                  <a:lnTo>
                    <a:pt x="6477" y="42164"/>
                  </a:lnTo>
                  <a:lnTo>
                    <a:pt x="9779" y="59690"/>
                  </a:lnTo>
                  <a:lnTo>
                    <a:pt x="13335" y="79248"/>
                  </a:lnTo>
                  <a:lnTo>
                    <a:pt x="16891" y="100203"/>
                  </a:lnTo>
                  <a:lnTo>
                    <a:pt x="20828" y="123190"/>
                  </a:lnTo>
                  <a:lnTo>
                    <a:pt x="24765" y="147447"/>
                  </a:lnTo>
                  <a:lnTo>
                    <a:pt x="28956" y="173101"/>
                  </a:lnTo>
                  <a:lnTo>
                    <a:pt x="33401" y="199898"/>
                  </a:lnTo>
                  <a:lnTo>
                    <a:pt x="37846" y="227584"/>
                  </a:lnTo>
                  <a:lnTo>
                    <a:pt x="47625" y="286004"/>
                  </a:lnTo>
                  <a:lnTo>
                    <a:pt x="58039" y="346837"/>
                  </a:lnTo>
                  <a:lnTo>
                    <a:pt x="69469" y="409194"/>
                  </a:lnTo>
                  <a:lnTo>
                    <a:pt x="81915" y="472313"/>
                  </a:lnTo>
                  <a:lnTo>
                    <a:pt x="95250" y="534670"/>
                  </a:lnTo>
                  <a:lnTo>
                    <a:pt x="109855" y="596011"/>
                  </a:lnTo>
                  <a:lnTo>
                    <a:pt x="125603" y="654812"/>
                  </a:lnTo>
                  <a:lnTo>
                    <a:pt x="142748" y="710184"/>
                  </a:lnTo>
                  <a:lnTo>
                    <a:pt x="161290" y="761111"/>
                  </a:lnTo>
                  <a:lnTo>
                    <a:pt x="181356" y="806831"/>
                  </a:lnTo>
                  <a:lnTo>
                    <a:pt x="203454" y="846455"/>
                  </a:lnTo>
                  <a:lnTo>
                    <a:pt x="228600" y="880872"/>
                  </a:lnTo>
                  <a:lnTo>
                    <a:pt x="257302" y="911352"/>
                  </a:lnTo>
                  <a:lnTo>
                    <a:pt x="288671" y="938022"/>
                  </a:lnTo>
                  <a:lnTo>
                    <a:pt x="322199" y="961263"/>
                  </a:lnTo>
                  <a:lnTo>
                    <a:pt x="357124" y="981329"/>
                  </a:lnTo>
                  <a:lnTo>
                    <a:pt x="393065" y="998728"/>
                  </a:lnTo>
                  <a:lnTo>
                    <a:pt x="429260" y="1013714"/>
                  </a:lnTo>
                  <a:lnTo>
                    <a:pt x="465963" y="1026922"/>
                  </a:lnTo>
                  <a:lnTo>
                    <a:pt x="502412" y="1038479"/>
                  </a:lnTo>
                  <a:lnTo>
                    <a:pt x="541426" y="1049972"/>
                  </a:lnTo>
                  <a:lnTo>
                    <a:pt x="524637" y="1104392"/>
                  </a:lnTo>
                  <a:lnTo>
                    <a:pt x="713740" y="1073023"/>
                  </a:lnTo>
                  <a:close/>
                </a:path>
                <a:path w="2764154" h="1104900">
                  <a:moveTo>
                    <a:pt x="2763901" y="185039"/>
                  </a:moveTo>
                  <a:lnTo>
                    <a:pt x="2748762" y="145796"/>
                  </a:lnTo>
                  <a:lnTo>
                    <a:pt x="2694940" y="6223"/>
                  </a:lnTo>
                  <a:lnTo>
                    <a:pt x="2593213" y="168656"/>
                  </a:lnTo>
                  <a:lnTo>
                    <a:pt x="2650147" y="174129"/>
                  </a:lnTo>
                  <a:lnTo>
                    <a:pt x="2649474" y="181483"/>
                  </a:lnTo>
                  <a:lnTo>
                    <a:pt x="2645918" y="225298"/>
                  </a:lnTo>
                  <a:lnTo>
                    <a:pt x="2641981" y="270764"/>
                  </a:lnTo>
                  <a:lnTo>
                    <a:pt x="2637409" y="317119"/>
                  </a:lnTo>
                  <a:lnTo>
                    <a:pt x="2632329" y="363728"/>
                  </a:lnTo>
                  <a:lnTo>
                    <a:pt x="2626360" y="410337"/>
                  </a:lnTo>
                  <a:lnTo>
                    <a:pt x="2619629" y="455930"/>
                  </a:lnTo>
                  <a:lnTo>
                    <a:pt x="2611882" y="500380"/>
                  </a:lnTo>
                  <a:lnTo>
                    <a:pt x="2602865" y="543306"/>
                  </a:lnTo>
                  <a:lnTo>
                    <a:pt x="2592832" y="583311"/>
                  </a:lnTo>
                  <a:lnTo>
                    <a:pt x="2581402" y="620141"/>
                  </a:lnTo>
                  <a:lnTo>
                    <a:pt x="2561717" y="668909"/>
                  </a:lnTo>
                  <a:lnTo>
                    <a:pt x="2536063" y="715391"/>
                  </a:lnTo>
                  <a:lnTo>
                    <a:pt x="2493137" y="776097"/>
                  </a:lnTo>
                  <a:lnTo>
                    <a:pt x="2468753" y="805815"/>
                  </a:lnTo>
                  <a:lnTo>
                    <a:pt x="2443226" y="834644"/>
                  </a:lnTo>
                  <a:lnTo>
                    <a:pt x="2416810" y="862584"/>
                  </a:lnTo>
                  <a:lnTo>
                    <a:pt x="2389886" y="889635"/>
                  </a:lnTo>
                  <a:lnTo>
                    <a:pt x="2337181" y="939800"/>
                  </a:lnTo>
                  <a:lnTo>
                    <a:pt x="2288413" y="984250"/>
                  </a:lnTo>
                  <a:lnTo>
                    <a:pt x="2266696" y="1004316"/>
                  </a:lnTo>
                  <a:lnTo>
                    <a:pt x="2238121" y="1031240"/>
                  </a:lnTo>
                  <a:lnTo>
                    <a:pt x="2216531" y="1053846"/>
                  </a:lnTo>
                  <a:lnTo>
                    <a:pt x="2258949" y="1092200"/>
                  </a:lnTo>
                  <a:lnTo>
                    <a:pt x="2264918" y="1085469"/>
                  </a:lnTo>
                  <a:lnTo>
                    <a:pt x="2271395" y="1078738"/>
                  </a:lnTo>
                  <a:lnTo>
                    <a:pt x="2278507" y="1071626"/>
                  </a:lnTo>
                  <a:lnTo>
                    <a:pt x="2286635" y="1063752"/>
                  </a:lnTo>
                  <a:lnTo>
                    <a:pt x="2295652" y="1055243"/>
                  </a:lnTo>
                  <a:lnTo>
                    <a:pt x="2305431" y="1046353"/>
                  </a:lnTo>
                  <a:lnTo>
                    <a:pt x="2315972" y="1036574"/>
                  </a:lnTo>
                  <a:lnTo>
                    <a:pt x="2375789" y="981837"/>
                  </a:lnTo>
                  <a:lnTo>
                    <a:pt x="2429637" y="930656"/>
                  </a:lnTo>
                  <a:lnTo>
                    <a:pt x="2457196" y="902970"/>
                  </a:lnTo>
                  <a:lnTo>
                    <a:pt x="2484755" y="874014"/>
                  </a:lnTo>
                  <a:lnTo>
                    <a:pt x="2511552" y="843661"/>
                  </a:lnTo>
                  <a:lnTo>
                    <a:pt x="2537333" y="812419"/>
                  </a:lnTo>
                  <a:lnTo>
                    <a:pt x="2561590" y="780034"/>
                  </a:lnTo>
                  <a:lnTo>
                    <a:pt x="2584069" y="746252"/>
                  </a:lnTo>
                  <a:lnTo>
                    <a:pt x="2604008" y="712089"/>
                  </a:lnTo>
                  <a:lnTo>
                    <a:pt x="2620899" y="677037"/>
                  </a:lnTo>
                  <a:lnTo>
                    <a:pt x="2635250" y="639445"/>
                  </a:lnTo>
                  <a:lnTo>
                    <a:pt x="2647696" y="599313"/>
                  </a:lnTo>
                  <a:lnTo>
                    <a:pt x="2658491" y="556514"/>
                  </a:lnTo>
                  <a:lnTo>
                    <a:pt x="2667762" y="512191"/>
                  </a:lnTo>
                  <a:lnTo>
                    <a:pt x="2675890" y="465963"/>
                  </a:lnTo>
                  <a:lnTo>
                    <a:pt x="2682875" y="418592"/>
                  </a:lnTo>
                  <a:lnTo>
                    <a:pt x="2688971" y="370967"/>
                  </a:lnTo>
                  <a:lnTo>
                    <a:pt x="2694178" y="323215"/>
                  </a:lnTo>
                  <a:lnTo>
                    <a:pt x="2698750" y="276225"/>
                  </a:lnTo>
                  <a:lnTo>
                    <a:pt x="2702814" y="230251"/>
                  </a:lnTo>
                  <a:lnTo>
                    <a:pt x="2706586" y="185039"/>
                  </a:lnTo>
                  <a:lnTo>
                    <a:pt x="2707081" y="179590"/>
                  </a:lnTo>
                  <a:lnTo>
                    <a:pt x="2763901" y="185039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302628" y="4782692"/>
            <a:ext cx="867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aseline="-16203" dirty="0">
                <a:latin typeface="Courier New"/>
                <a:cs typeface="Courier New"/>
              </a:rPr>
              <a:t>/</a:t>
            </a:r>
            <a:r>
              <a:rPr sz="3600" spc="-135" baseline="-16203" dirty="0">
                <a:latin typeface="Courier New"/>
                <a:cs typeface="Courier New"/>
              </a:rPr>
              <a:t> </a:t>
            </a: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30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02245" y="4874132"/>
            <a:ext cx="208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=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85028" y="1135202"/>
            <a:ext cx="30594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In the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lab…</a:t>
            </a:r>
            <a:endParaRPr sz="18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sz="1800" dirty="0">
                <a:latin typeface="Times New Roman"/>
                <a:cs typeface="Times New Roman"/>
              </a:rPr>
              <a:t>Double click on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My</a:t>
            </a:r>
            <a:r>
              <a:rPr sz="1800" u="sng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Computer</a:t>
            </a:r>
            <a:endParaRPr sz="18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sz="1800" dirty="0">
                <a:latin typeface="Times New Roman"/>
                <a:cs typeface="Times New Roman"/>
              </a:rPr>
              <a:t>Right click 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C:</a:t>
            </a:r>
            <a:endParaRPr sz="18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sz="1800" dirty="0">
                <a:latin typeface="Times New Roman"/>
                <a:cs typeface="Times New Roman"/>
              </a:rPr>
              <a:t>Click 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Properties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980" y="148844"/>
            <a:ext cx="59432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Exercise </a:t>
            </a:r>
            <a:r>
              <a:rPr spc="-254" dirty="0">
                <a:latin typeface="Arial"/>
                <a:cs typeface="Arial"/>
              </a:rPr>
              <a:t>– </a:t>
            </a:r>
            <a:r>
              <a:rPr spc="-5" dirty="0"/>
              <a:t>Free</a:t>
            </a:r>
            <a:r>
              <a:rPr spc="-25" dirty="0"/>
              <a:t> </a:t>
            </a:r>
            <a:r>
              <a:rPr spc="-5" dirty="0"/>
              <a:t>Space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7509509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6235" algn="l"/>
              </a:tabLst>
            </a:pPr>
            <a:r>
              <a:rPr sz="3200" spc="-100" dirty="0">
                <a:latin typeface="Arial"/>
                <a:cs typeface="Arial"/>
              </a:rPr>
              <a:t>Determine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“free</a:t>
            </a:r>
            <a:r>
              <a:rPr sz="3200" spc="-650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space” </a:t>
            </a:r>
            <a:r>
              <a:rPr sz="3200" spc="-100" dirty="0">
                <a:latin typeface="Arial"/>
                <a:cs typeface="Arial"/>
              </a:rPr>
              <a:t>on </a:t>
            </a:r>
            <a:r>
              <a:rPr sz="3200" spc="-70" dirty="0">
                <a:latin typeface="Arial"/>
                <a:cs typeface="Arial"/>
              </a:rPr>
              <a:t>all </a:t>
            </a:r>
            <a:r>
              <a:rPr sz="3200" spc="-125" dirty="0">
                <a:latin typeface="Arial"/>
                <a:cs typeface="Arial"/>
              </a:rPr>
              <a:t>drives </a:t>
            </a:r>
            <a:r>
              <a:rPr sz="3200" spc="-100" dirty="0">
                <a:latin typeface="Arial"/>
                <a:cs typeface="Arial"/>
              </a:rPr>
              <a:t>on 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machine </a:t>
            </a:r>
            <a:r>
              <a:rPr sz="3200" dirty="0">
                <a:latin typeface="Carlito"/>
                <a:cs typeface="Carlito"/>
              </a:rPr>
              <a:t>in the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lab</a:t>
            </a:r>
            <a:endParaRPr sz="32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62112" y="2611437"/>
          <a:ext cx="5868033" cy="28606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1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5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Drive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space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Bytes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GB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2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D: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etc.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304" y="148844"/>
            <a:ext cx="70084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Review </a:t>
            </a:r>
            <a:r>
              <a:rPr spc="-254" dirty="0">
                <a:latin typeface="Arial"/>
                <a:cs typeface="Arial"/>
              </a:rPr>
              <a:t>– </a:t>
            </a:r>
            <a:r>
              <a:rPr dirty="0"/>
              <a:t>multiplying</a:t>
            </a:r>
            <a:r>
              <a:rPr spc="-35" dirty="0"/>
              <a:t> </a:t>
            </a:r>
            <a:r>
              <a:rPr dirty="0"/>
              <a:t>powers</a:t>
            </a:r>
          </a:p>
        </p:txBody>
      </p:sp>
      <p:sp>
        <p:nvSpPr>
          <p:cNvPr id="3" name="object 3"/>
          <p:cNvSpPr/>
          <p:nvPr/>
        </p:nvSpPr>
        <p:spPr>
          <a:xfrm>
            <a:off x="2866898" y="3882847"/>
            <a:ext cx="390144" cy="434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44598" y="3760470"/>
            <a:ext cx="2750185" cy="1240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5880" algn="r">
              <a:lnSpc>
                <a:spcPct val="100000"/>
              </a:lnSpc>
              <a:spcBef>
                <a:spcPts val="95"/>
              </a:spcBef>
              <a:tabLst>
                <a:tab pos="979805" algn="l"/>
              </a:tabLst>
            </a:pPr>
            <a:r>
              <a:rPr sz="4200" spc="7" baseline="-17857" dirty="0">
                <a:latin typeface="Courier New"/>
                <a:cs typeface="Courier New"/>
              </a:rPr>
              <a:t>2</a:t>
            </a:r>
            <a:r>
              <a:rPr sz="1900" spc="5" dirty="0">
                <a:latin typeface="Courier New"/>
                <a:cs typeface="Courier New"/>
              </a:rPr>
              <a:t>6	</a:t>
            </a:r>
            <a:r>
              <a:rPr sz="4200" spc="15" baseline="-17857" dirty="0">
                <a:latin typeface="Courier New"/>
                <a:cs typeface="Courier New"/>
              </a:rPr>
              <a:t>2</a:t>
            </a:r>
            <a:r>
              <a:rPr sz="1900" spc="10" dirty="0">
                <a:latin typeface="Courier New"/>
                <a:cs typeface="Courier New"/>
              </a:rPr>
              <a:t>10  </a:t>
            </a:r>
            <a:r>
              <a:rPr sz="4200" spc="-7" baseline="-17857" dirty="0">
                <a:latin typeface="Courier New"/>
                <a:cs typeface="Courier New"/>
              </a:rPr>
              <a:t>=</a:t>
            </a:r>
            <a:r>
              <a:rPr sz="4200" spc="-1095" baseline="-17857" dirty="0">
                <a:latin typeface="Courier New"/>
                <a:cs typeface="Courier New"/>
              </a:rPr>
              <a:t> </a:t>
            </a:r>
            <a:r>
              <a:rPr sz="4200" spc="15" baseline="-17857" dirty="0">
                <a:latin typeface="Courier New"/>
                <a:cs typeface="Courier New"/>
              </a:rPr>
              <a:t>2</a:t>
            </a:r>
            <a:r>
              <a:rPr sz="1900" spc="10" dirty="0">
                <a:latin typeface="Courier New"/>
                <a:cs typeface="Courier New"/>
              </a:rPr>
              <a:t>16</a:t>
            </a:r>
            <a:endParaRPr sz="1900">
              <a:latin typeface="Courier New"/>
              <a:cs typeface="Courier New"/>
            </a:endParaRPr>
          </a:p>
          <a:p>
            <a:pPr marR="95250" algn="r">
              <a:lnSpc>
                <a:spcPct val="100000"/>
              </a:lnSpc>
              <a:spcBef>
                <a:spcPts val="2845"/>
              </a:spcBef>
            </a:pPr>
            <a:r>
              <a:rPr sz="2800" spc="-5" dirty="0">
                <a:latin typeface="Courier New"/>
                <a:cs typeface="Courier New"/>
              </a:rPr>
              <a:t>or…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29910" y="3871722"/>
            <a:ext cx="1730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urier New"/>
                <a:cs typeface="Courier New"/>
              </a:rPr>
              <a:t>=</a:t>
            </a:r>
            <a:r>
              <a:rPr sz="2800" spc="-85" dirty="0">
                <a:latin typeface="Courier New"/>
                <a:cs typeface="Courier New"/>
              </a:rPr>
              <a:t> </a:t>
            </a:r>
            <a:r>
              <a:rPr sz="2800" spc="-10" dirty="0">
                <a:latin typeface="Courier New"/>
                <a:cs typeface="Courier New"/>
              </a:rPr>
              <a:t>65,536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64205" y="5248655"/>
            <a:ext cx="390144" cy="434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41905" y="5126227"/>
            <a:ext cx="1591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030605" algn="l"/>
              </a:tabLst>
            </a:pPr>
            <a:r>
              <a:rPr sz="4200" spc="7" baseline="-17857" dirty="0">
                <a:latin typeface="Courier New"/>
                <a:cs typeface="Courier New"/>
              </a:rPr>
              <a:t>2</a:t>
            </a:r>
            <a:r>
              <a:rPr sz="1900" spc="5" dirty="0">
                <a:latin typeface="Courier New"/>
                <a:cs typeface="Courier New"/>
              </a:rPr>
              <a:t>6	</a:t>
            </a:r>
            <a:r>
              <a:rPr sz="4200" spc="15" baseline="-17857" dirty="0">
                <a:latin typeface="Courier New"/>
                <a:cs typeface="Courier New"/>
              </a:rPr>
              <a:t>2</a:t>
            </a:r>
            <a:r>
              <a:rPr sz="1900" spc="10" dirty="0">
                <a:latin typeface="Courier New"/>
                <a:cs typeface="Courier New"/>
              </a:rPr>
              <a:t>10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81171" y="5237479"/>
            <a:ext cx="87756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urier New"/>
                <a:cs typeface="Courier New"/>
              </a:rPr>
              <a:t>=</a:t>
            </a:r>
            <a:r>
              <a:rPr sz="2800" spc="-95" dirty="0">
                <a:latin typeface="Courier New"/>
                <a:cs typeface="Courier New"/>
              </a:rPr>
              <a:t> </a:t>
            </a:r>
            <a:r>
              <a:rPr sz="2800" spc="-10" dirty="0">
                <a:latin typeface="Courier New"/>
                <a:cs typeface="Courier New"/>
              </a:rPr>
              <a:t>64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57622" y="5248655"/>
            <a:ext cx="390144" cy="434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26684" y="5126227"/>
            <a:ext cx="585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15" baseline="-17857" dirty="0">
                <a:latin typeface="Courier New"/>
                <a:cs typeface="Courier New"/>
              </a:rPr>
              <a:t>2</a:t>
            </a:r>
            <a:r>
              <a:rPr sz="1900" spc="10" dirty="0">
                <a:latin typeface="Courier New"/>
                <a:cs typeface="Courier New"/>
              </a:rPr>
              <a:t>10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72936" y="5237479"/>
            <a:ext cx="10909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urier New"/>
                <a:cs typeface="Courier New"/>
              </a:rPr>
              <a:t>=</a:t>
            </a:r>
            <a:r>
              <a:rPr sz="2800" spc="-90" dirty="0">
                <a:latin typeface="Courier New"/>
                <a:cs typeface="Courier New"/>
              </a:rPr>
              <a:t> </a:t>
            </a:r>
            <a:r>
              <a:rPr sz="2800" spc="-10" dirty="0">
                <a:latin typeface="Courier New"/>
                <a:cs typeface="Courier New"/>
              </a:rPr>
              <a:t>64k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33748" y="2222322"/>
            <a:ext cx="390144" cy="434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9140" y="1302765"/>
            <a:ext cx="5669280" cy="1249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81635" algn="l"/>
              </a:tabLst>
            </a:pPr>
            <a:r>
              <a:rPr sz="3200" spc="-5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common </a:t>
            </a:r>
            <a:r>
              <a:rPr sz="3200" spc="-5" dirty="0">
                <a:latin typeface="Carlito"/>
                <a:cs typeface="Carlito"/>
              </a:rPr>
              <a:t>bases, </a:t>
            </a:r>
            <a:r>
              <a:rPr sz="3200" dirty="0">
                <a:latin typeface="Carlito"/>
                <a:cs typeface="Carlito"/>
              </a:rPr>
              <a:t>add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powers</a:t>
            </a:r>
            <a:endParaRPr sz="3200" dirty="0">
              <a:latin typeface="Carlito"/>
              <a:cs typeface="Carlito"/>
            </a:endParaRPr>
          </a:p>
          <a:p>
            <a:pPr marL="2522855">
              <a:lnSpc>
                <a:spcPct val="100000"/>
              </a:lnSpc>
              <a:spcBef>
                <a:spcPts val="2430"/>
              </a:spcBef>
              <a:tabLst>
                <a:tab pos="3502660" algn="l"/>
              </a:tabLst>
            </a:pPr>
            <a:r>
              <a:rPr sz="4200" spc="7" baseline="-17857" dirty="0" smtClean="0">
                <a:latin typeface="Courier New"/>
                <a:cs typeface="Courier New"/>
              </a:rPr>
              <a:t>a</a:t>
            </a:r>
            <a:r>
              <a:rPr sz="1900" spc="5" dirty="0" smtClean="0">
                <a:latin typeface="Courier New"/>
                <a:cs typeface="Courier New"/>
              </a:rPr>
              <a:t>b	</a:t>
            </a:r>
            <a:r>
              <a:rPr sz="4200" spc="7" baseline="-17857" dirty="0" smtClean="0">
                <a:latin typeface="Courier New"/>
                <a:cs typeface="Courier New"/>
              </a:rPr>
              <a:t>a</a:t>
            </a:r>
            <a:r>
              <a:rPr sz="1900" spc="5" dirty="0" smtClean="0">
                <a:latin typeface="Courier New"/>
                <a:cs typeface="Courier New"/>
              </a:rPr>
              <a:t>c </a:t>
            </a:r>
            <a:r>
              <a:rPr sz="4200" spc="-7" baseline="-17857" dirty="0">
                <a:latin typeface="Courier New"/>
                <a:cs typeface="Courier New"/>
              </a:rPr>
              <a:t>=</a:t>
            </a:r>
            <a:r>
              <a:rPr sz="4200" spc="-1012" baseline="-17857" dirty="0">
                <a:latin typeface="Courier New"/>
                <a:cs typeface="Courier New"/>
              </a:rPr>
              <a:t> </a:t>
            </a:r>
            <a:r>
              <a:rPr sz="4200" spc="22" baseline="-17857" dirty="0">
                <a:latin typeface="Courier New"/>
                <a:cs typeface="Courier New"/>
              </a:rPr>
              <a:t>a</a:t>
            </a:r>
            <a:r>
              <a:rPr sz="1900" spc="15" dirty="0">
                <a:latin typeface="Courier New"/>
                <a:cs typeface="Courier New"/>
              </a:rPr>
              <a:t>b+c</a:t>
            </a:r>
            <a:endParaRPr sz="19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8241" y="148844"/>
            <a:ext cx="592035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Addition </a:t>
            </a:r>
            <a:r>
              <a:rPr spc="-5" dirty="0"/>
              <a:t>(1 of</a:t>
            </a:r>
            <a:r>
              <a:rPr spc="-40" dirty="0"/>
              <a:t> </a:t>
            </a:r>
            <a:r>
              <a:rPr dirty="0"/>
              <a:t>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41122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Two 1-bit</a:t>
            </a:r>
            <a:r>
              <a:rPr sz="3200" spc="-6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values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09812" y="2500312"/>
          <a:ext cx="4495800" cy="2590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 +</a:t>
                      </a:r>
                      <a:r>
                        <a:rPr sz="28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6472301" y="4834001"/>
            <a:ext cx="1843405" cy="662305"/>
            <a:chOff x="6472301" y="4834001"/>
            <a:chExt cx="1843405" cy="662305"/>
          </a:xfrm>
        </p:grpSpPr>
        <p:sp>
          <p:nvSpPr>
            <p:cNvPr id="6" name="object 6"/>
            <p:cNvSpPr/>
            <p:nvPr/>
          </p:nvSpPr>
          <p:spPr>
            <a:xfrm>
              <a:off x="6481826" y="4843526"/>
              <a:ext cx="1824355" cy="643255"/>
            </a:xfrm>
            <a:custGeom>
              <a:avLst/>
              <a:gdLst/>
              <a:ahLst/>
              <a:cxnLst/>
              <a:rect l="l" t="t" r="r" b="b"/>
              <a:pathLst>
                <a:path w="1824354" h="643254">
                  <a:moveTo>
                    <a:pt x="0" y="0"/>
                  </a:moveTo>
                  <a:lnTo>
                    <a:pt x="680974" y="287274"/>
                  </a:lnTo>
                  <a:lnTo>
                    <a:pt x="680974" y="541274"/>
                  </a:lnTo>
                  <a:lnTo>
                    <a:pt x="688955" y="580830"/>
                  </a:lnTo>
                  <a:lnTo>
                    <a:pt x="710723" y="613124"/>
                  </a:lnTo>
                  <a:lnTo>
                    <a:pt x="743017" y="634892"/>
                  </a:lnTo>
                  <a:lnTo>
                    <a:pt x="782574" y="642874"/>
                  </a:lnTo>
                  <a:lnTo>
                    <a:pt x="1722374" y="642874"/>
                  </a:lnTo>
                  <a:lnTo>
                    <a:pt x="1761930" y="634892"/>
                  </a:lnTo>
                  <a:lnTo>
                    <a:pt x="1794224" y="613124"/>
                  </a:lnTo>
                  <a:lnTo>
                    <a:pt x="1815992" y="580830"/>
                  </a:lnTo>
                  <a:lnTo>
                    <a:pt x="1823974" y="541274"/>
                  </a:lnTo>
                  <a:lnTo>
                    <a:pt x="1823974" y="134874"/>
                  </a:lnTo>
                  <a:lnTo>
                    <a:pt x="680974" y="134874"/>
                  </a:lnTo>
                  <a:lnTo>
                    <a:pt x="0" y="0"/>
                  </a:lnTo>
                  <a:close/>
                </a:path>
                <a:path w="1824354" h="643254">
                  <a:moveTo>
                    <a:pt x="1722374" y="33274"/>
                  </a:moveTo>
                  <a:lnTo>
                    <a:pt x="782574" y="33274"/>
                  </a:lnTo>
                  <a:lnTo>
                    <a:pt x="743017" y="41255"/>
                  </a:lnTo>
                  <a:lnTo>
                    <a:pt x="710723" y="63023"/>
                  </a:lnTo>
                  <a:lnTo>
                    <a:pt x="688955" y="95317"/>
                  </a:lnTo>
                  <a:lnTo>
                    <a:pt x="680974" y="134874"/>
                  </a:lnTo>
                  <a:lnTo>
                    <a:pt x="1823974" y="134874"/>
                  </a:lnTo>
                  <a:lnTo>
                    <a:pt x="1815992" y="95317"/>
                  </a:lnTo>
                  <a:lnTo>
                    <a:pt x="1794224" y="63023"/>
                  </a:lnTo>
                  <a:lnTo>
                    <a:pt x="1761930" y="41255"/>
                  </a:lnTo>
                  <a:lnTo>
                    <a:pt x="1722374" y="33274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81826" y="4843526"/>
              <a:ext cx="1824355" cy="643255"/>
            </a:xfrm>
            <a:custGeom>
              <a:avLst/>
              <a:gdLst/>
              <a:ahLst/>
              <a:cxnLst/>
              <a:rect l="l" t="t" r="r" b="b"/>
              <a:pathLst>
                <a:path w="1824354" h="643254">
                  <a:moveTo>
                    <a:pt x="680974" y="134874"/>
                  </a:moveTo>
                  <a:lnTo>
                    <a:pt x="688955" y="95317"/>
                  </a:lnTo>
                  <a:lnTo>
                    <a:pt x="710723" y="63023"/>
                  </a:lnTo>
                  <a:lnTo>
                    <a:pt x="743017" y="41255"/>
                  </a:lnTo>
                  <a:lnTo>
                    <a:pt x="782574" y="33274"/>
                  </a:lnTo>
                  <a:lnTo>
                    <a:pt x="871474" y="33274"/>
                  </a:lnTo>
                  <a:lnTo>
                    <a:pt x="1157224" y="33274"/>
                  </a:lnTo>
                  <a:lnTo>
                    <a:pt x="1722374" y="33274"/>
                  </a:lnTo>
                  <a:lnTo>
                    <a:pt x="1761930" y="41255"/>
                  </a:lnTo>
                  <a:lnTo>
                    <a:pt x="1794224" y="63023"/>
                  </a:lnTo>
                  <a:lnTo>
                    <a:pt x="1815992" y="95317"/>
                  </a:lnTo>
                  <a:lnTo>
                    <a:pt x="1823974" y="134874"/>
                  </a:lnTo>
                  <a:lnTo>
                    <a:pt x="1823974" y="287274"/>
                  </a:lnTo>
                  <a:lnTo>
                    <a:pt x="1823974" y="541274"/>
                  </a:lnTo>
                  <a:lnTo>
                    <a:pt x="1815992" y="580830"/>
                  </a:lnTo>
                  <a:lnTo>
                    <a:pt x="1794224" y="613124"/>
                  </a:lnTo>
                  <a:lnTo>
                    <a:pt x="1761930" y="634892"/>
                  </a:lnTo>
                  <a:lnTo>
                    <a:pt x="1722374" y="642874"/>
                  </a:lnTo>
                  <a:lnTo>
                    <a:pt x="1157224" y="642874"/>
                  </a:lnTo>
                  <a:lnTo>
                    <a:pt x="871474" y="642874"/>
                  </a:lnTo>
                  <a:lnTo>
                    <a:pt x="782574" y="642874"/>
                  </a:lnTo>
                  <a:lnTo>
                    <a:pt x="743017" y="634892"/>
                  </a:lnTo>
                  <a:lnTo>
                    <a:pt x="710723" y="613124"/>
                  </a:lnTo>
                  <a:lnTo>
                    <a:pt x="688955" y="580830"/>
                  </a:lnTo>
                  <a:lnTo>
                    <a:pt x="680974" y="541274"/>
                  </a:lnTo>
                  <a:lnTo>
                    <a:pt x="680974" y="287274"/>
                  </a:lnTo>
                  <a:lnTo>
                    <a:pt x="0" y="0"/>
                  </a:lnTo>
                  <a:lnTo>
                    <a:pt x="680974" y="134874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357618" y="4976241"/>
            <a:ext cx="754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“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wo”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90029" y="6271971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42742" y="644093"/>
            <a:ext cx="48323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29" dirty="0">
                <a:latin typeface="Arial"/>
                <a:cs typeface="Arial"/>
              </a:rPr>
              <a:t>Data</a:t>
            </a:r>
            <a:r>
              <a:rPr b="1" spc="-285" dirty="0">
                <a:latin typeface="Arial"/>
                <a:cs typeface="Arial"/>
              </a:rPr>
              <a:t> </a:t>
            </a:r>
            <a:r>
              <a:rPr b="1" spc="-275" dirty="0">
                <a:latin typeface="Arial"/>
                <a:cs typeface="Arial"/>
              </a:rPr>
              <a:t>Representation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45844" y="1358235"/>
            <a:ext cx="7294245" cy="434276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3695" indent="-341630">
              <a:lnSpc>
                <a:spcPct val="100000"/>
              </a:lnSpc>
              <a:spcBef>
                <a:spcPts val="865"/>
              </a:spcBef>
              <a:buClr>
                <a:srgbClr val="0099CC"/>
              </a:buClr>
              <a:buSzPct val="79687"/>
              <a:buFont typeface="Wingdings"/>
              <a:buChar char=""/>
              <a:tabLst>
                <a:tab pos="354330" algn="l"/>
              </a:tabLst>
            </a:pPr>
            <a:r>
              <a:rPr sz="3200" spc="-5" dirty="0">
                <a:latin typeface="Carlito"/>
                <a:cs typeface="Carlito"/>
              </a:rPr>
              <a:t>Computers use digital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representation</a:t>
            </a:r>
            <a:endParaRPr sz="3200">
              <a:latin typeface="Carlito"/>
              <a:cs typeface="Carlito"/>
            </a:endParaRPr>
          </a:p>
          <a:p>
            <a:pPr marL="353695" indent="-34163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SzPct val="79687"/>
              <a:buFont typeface="Wingdings"/>
              <a:buChar char=""/>
              <a:tabLst>
                <a:tab pos="354330" algn="l"/>
              </a:tabLst>
            </a:pPr>
            <a:r>
              <a:rPr sz="3200" dirty="0">
                <a:latin typeface="Carlito"/>
                <a:cs typeface="Carlito"/>
              </a:rPr>
              <a:t>Based on a </a:t>
            </a:r>
            <a:r>
              <a:rPr sz="3200" spc="-5" dirty="0">
                <a:latin typeface="Carlito"/>
                <a:cs typeface="Carlito"/>
              </a:rPr>
              <a:t>binary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system</a:t>
            </a:r>
            <a:endParaRPr sz="3200">
              <a:latin typeface="Carlito"/>
              <a:cs typeface="Carlito"/>
            </a:endParaRPr>
          </a:p>
          <a:p>
            <a:pPr marL="353695">
              <a:lnSpc>
                <a:spcPct val="100000"/>
              </a:lnSpc>
              <a:spcBef>
                <a:spcPts val="400"/>
              </a:spcBef>
            </a:pPr>
            <a:r>
              <a:rPr sz="2800" spc="-10" dirty="0">
                <a:latin typeface="Carlito"/>
                <a:cs typeface="Carlito"/>
              </a:rPr>
              <a:t>(uses on/off states </a:t>
            </a:r>
            <a:r>
              <a:rPr sz="2800" spc="-5" dirty="0">
                <a:latin typeface="Carlito"/>
                <a:cs typeface="Carlito"/>
              </a:rPr>
              <a:t>to represent 2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digits).</a:t>
            </a:r>
            <a:endParaRPr sz="2800">
              <a:latin typeface="Carlito"/>
              <a:cs typeface="Carlito"/>
            </a:endParaRPr>
          </a:p>
          <a:p>
            <a:pPr marL="353695" indent="-341630">
              <a:lnSpc>
                <a:spcPct val="100000"/>
              </a:lnSpc>
              <a:spcBef>
                <a:spcPts val="850"/>
              </a:spcBef>
              <a:buClr>
                <a:srgbClr val="0099CC"/>
              </a:buClr>
              <a:buSzPct val="79687"/>
              <a:buFont typeface="Wingdings"/>
              <a:buChar char=""/>
              <a:tabLst>
                <a:tab pos="354330" algn="l"/>
              </a:tabLst>
            </a:pPr>
            <a:r>
              <a:rPr sz="3200" dirty="0">
                <a:latin typeface="Carlito"/>
                <a:cs typeface="Carlito"/>
              </a:rPr>
              <a:t>Many </a:t>
            </a:r>
            <a:r>
              <a:rPr sz="3200" spc="-5" dirty="0">
                <a:latin typeface="Carlito"/>
                <a:cs typeface="Carlito"/>
              </a:rPr>
              <a:t>different </a:t>
            </a:r>
            <a:r>
              <a:rPr sz="3200" dirty="0">
                <a:latin typeface="Carlito"/>
                <a:cs typeface="Carlito"/>
              </a:rPr>
              <a:t>types of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data.</a:t>
            </a:r>
            <a:endParaRPr sz="320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10" dirty="0">
                <a:latin typeface="Carlito"/>
                <a:cs typeface="Carlito"/>
              </a:rPr>
              <a:t>Examples?</a:t>
            </a:r>
            <a:endParaRPr sz="2800">
              <a:latin typeface="Carlito"/>
              <a:cs typeface="Carlito"/>
            </a:endParaRPr>
          </a:p>
          <a:p>
            <a:pPr marL="353695" indent="-341630">
              <a:lnSpc>
                <a:spcPct val="100000"/>
              </a:lnSpc>
              <a:spcBef>
                <a:spcPts val="750"/>
              </a:spcBef>
              <a:buClr>
                <a:srgbClr val="0099CC"/>
              </a:buClr>
              <a:buSzPct val="79687"/>
              <a:buFont typeface="Wingdings"/>
              <a:buChar char=""/>
              <a:tabLst>
                <a:tab pos="354330" algn="l"/>
              </a:tabLst>
            </a:pPr>
            <a:r>
              <a:rPr sz="3200" dirty="0">
                <a:latin typeface="Carlito"/>
                <a:cs typeface="Carlito"/>
              </a:rPr>
              <a:t>ALL </a:t>
            </a:r>
            <a:r>
              <a:rPr sz="3200" spc="-5" dirty="0">
                <a:latin typeface="Carlito"/>
                <a:cs typeface="Carlito"/>
              </a:rPr>
              <a:t>data </a:t>
            </a:r>
            <a:r>
              <a:rPr sz="2800" spc="-10" dirty="0">
                <a:latin typeface="Carlito"/>
                <a:cs typeface="Carlito"/>
              </a:rPr>
              <a:t>(no </a:t>
            </a:r>
            <a:r>
              <a:rPr sz="2800" spc="-5" dirty="0">
                <a:latin typeface="Carlito"/>
                <a:cs typeface="Carlito"/>
              </a:rPr>
              <a:t>matter </a:t>
            </a:r>
            <a:r>
              <a:rPr sz="2800" spc="-10" dirty="0">
                <a:latin typeface="Carlito"/>
                <a:cs typeface="Carlito"/>
              </a:rPr>
              <a:t>how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complex)</a:t>
            </a:r>
            <a:endParaRPr sz="2800">
              <a:latin typeface="Carlito"/>
              <a:cs typeface="Carlito"/>
            </a:endParaRPr>
          </a:p>
          <a:p>
            <a:pPr marL="353695" marR="5080">
              <a:lnSpc>
                <a:spcPct val="100000"/>
              </a:lnSpc>
            </a:pPr>
            <a:r>
              <a:rPr sz="3200" spc="-5" dirty="0">
                <a:latin typeface="Carlito"/>
                <a:cs typeface="Carlito"/>
              </a:rPr>
              <a:t>must be </a:t>
            </a:r>
            <a:r>
              <a:rPr sz="3200" dirty="0">
                <a:latin typeface="Carlito"/>
                <a:cs typeface="Carlito"/>
              </a:rPr>
              <a:t>represented in memory as</a:t>
            </a:r>
            <a:r>
              <a:rPr sz="3200" spc="-65" dirty="0">
                <a:latin typeface="Carlito"/>
                <a:cs typeface="Carlito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</a:t>
            </a:r>
            <a:r>
              <a:rPr sz="3200" dirty="0">
                <a:latin typeface="Carlito"/>
                <a:cs typeface="Carlito"/>
              </a:rPr>
              <a:t>inary  </a:t>
            </a:r>
            <a:r>
              <a:rPr sz="3200" spc="-5" dirty="0">
                <a:latin typeface="Carlito"/>
                <a:cs typeface="Carlito"/>
              </a:rPr>
              <a:t>dig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its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(bits).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8241" y="148844"/>
            <a:ext cx="576795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Binary Addition </a:t>
            </a:r>
            <a:r>
              <a:rPr spc="-5" dirty="0"/>
              <a:t>(2 of</a:t>
            </a:r>
            <a:r>
              <a:rPr spc="-40" dirty="0"/>
              <a:t> </a:t>
            </a:r>
            <a:r>
              <a:rPr dirty="0"/>
              <a:t>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3437890" cy="215328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Two </a:t>
            </a:r>
            <a:r>
              <a:rPr sz="3200" i="1" spc="-5" dirty="0">
                <a:latin typeface="Carlito"/>
                <a:cs typeface="Carlito"/>
              </a:rPr>
              <a:t>n</a:t>
            </a:r>
            <a:r>
              <a:rPr sz="3200" spc="-5" dirty="0">
                <a:latin typeface="Carlito"/>
                <a:cs typeface="Carlito"/>
              </a:rPr>
              <a:t>-bit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values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Add </a:t>
            </a:r>
            <a:r>
              <a:rPr sz="2800" spc="-10" dirty="0">
                <a:latin typeface="Carlito"/>
                <a:cs typeface="Carlito"/>
              </a:rPr>
              <a:t>individual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bits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Propagate</a:t>
            </a:r>
            <a:r>
              <a:rPr sz="2800" spc="-4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carries</a:t>
            </a:r>
            <a:endParaRPr sz="28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-165" dirty="0">
                <a:latin typeface="Arial"/>
                <a:cs typeface="Arial"/>
              </a:rPr>
              <a:t>–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5" dirty="0">
                <a:latin typeface="Carlito"/>
                <a:cs typeface="Carlito"/>
              </a:rPr>
              <a:t>E.g.,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0610" y="4807077"/>
            <a:ext cx="1305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ourier New"/>
                <a:cs typeface="Courier New"/>
              </a:rPr>
              <a:t>1</a:t>
            </a:r>
            <a:r>
              <a:rPr sz="2800" dirty="0">
                <a:latin typeface="Courier New"/>
                <a:cs typeface="Courier New"/>
              </a:rPr>
              <a:t>0</a:t>
            </a:r>
            <a:r>
              <a:rPr sz="2800" spc="-10" dirty="0">
                <a:latin typeface="Courier New"/>
                <a:cs typeface="Courier New"/>
              </a:rPr>
              <a:t>1</a:t>
            </a:r>
            <a:r>
              <a:rPr sz="2800" dirty="0">
                <a:latin typeface="Courier New"/>
                <a:cs typeface="Courier New"/>
              </a:rPr>
              <a:t>1</a:t>
            </a:r>
            <a:r>
              <a:rPr sz="2800" spc="-10" dirty="0">
                <a:latin typeface="Courier New"/>
                <a:cs typeface="Courier New"/>
              </a:rPr>
              <a:t>10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8394" y="3953332"/>
            <a:ext cx="300672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ourier New"/>
                <a:cs typeface="Courier New"/>
              </a:rPr>
              <a:t>21</a:t>
            </a:r>
            <a:endParaRPr sz="28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tabLst>
                <a:tab pos="2127885" algn="l"/>
              </a:tabLst>
            </a:pPr>
            <a:r>
              <a:rPr sz="2800" spc="-5" dirty="0">
                <a:latin typeface="Courier New"/>
                <a:cs typeface="Courier New"/>
              </a:rPr>
              <a:t>+</a:t>
            </a:r>
            <a:r>
              <a:rPr sz="2800" spc="-15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11001	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+</a:t>
            </a:r>
            <a:r>
              <a:rPr sz="2800" u="heavy" spc="-9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25</a:t>
            </a:r>
            <a:endParaRPr sz="2800">
              <a:latin typeface="Courier New"/>
              <a:cs typeface="Courier New"/>
            </a:endParaRPr>
          </a:p>
          <a:p>
            <a:pPr marR="5715" algn="r">
              <a:lnSpc>
                <a:spcPct val="100000"/>
              </a:lnSpc>
            </a:pPr>
            <a:r>
              <a:rPr sz="2800" spc="-10" dirty="0">
                <a:latin typeface="Courier New"/>
                <a:cs typeface="Courier New"/>
              </a:rPr>
              <a:t>46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71800" y="4798948"/>
            <a:ext cx="1447800" cy="0"/>
          </a:xfrm>
          <a:custGeom>
            <a:avLst/>
            <a:gdLst/>
            <a:ahLst/>
            <a:cxnLst/>
            <a:rect l="l" t="t" r="r" b="b"/>
            <a:pathLst>
              <a:path w="1447800">
                <a:moveTo>
                  <a:pt x="0" y="0"/>
                </a:moveTo>
                <a:lnTo>
                  <a:pt x="14478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23971" y="3782948"/>
            <a:ext cx="1092835" cy="62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7170" algn="r">
              <a:lnSpc>
                <a:spcPts val="1750"/>
              </a:lnSpc>
              <a:spcBef>
                <a:spcPts val="100"/>
              </a:spcBef>
            </a:pPr>
            <a:r>
              <a:rPr sz="1800" dirty="0">
                <a:latin typeface="Courier New"/>
                <a:cs typeface="Courier New"/>
              </a:rPr>
              <a:t>1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ts val="2950"/>
              </a:lnSpc>
            </a:pPr>
            <a:r>
              <a:rPr sz="2800" spc="-10" dirty="0">
                <a:latin typeface="Courier New"/>
                <a:cs typeface="Courier New"/>
              </a:rPr>
              <a:t>10</a:t>
            </a:r>
            <a:r>
              <a:rPr sz="2800" dirty="0">
                <a:latin typeface="Courier New"/>
                <a:cs typeface="Courier New"/>
              </a:rPr>
              <a:t>1</a:t>
            </a:r>
            <a:r>
              <a:rPr sz="2800" spc="-10" dirty="0">
                <a:latin typeface="Courier New"/>
                <a:cs typeface="Courier New"/>
              </a:rPr>
              <a:t>01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7375" y="3782948"/>
            <a:ext cx="163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urier New"/>
                <a:cs typeface="Courier New"/>
              </a:rPr>
              <a:t>1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3214" y="148844"/>
            <a:ext cx="5298186" cy="696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Multiplication </a:t>
            </a:r>
            <a:r>
              <a:rPr spc="-5" dirty="0"/>
              <a:t>(1 of</a:t>
            </a:r>
            <a:r>
              <a:rPr spc="-40" dirty="0"/>
              <a:t> </a:t>
            </a:r>
            <a:r>
              <a:rPr dirty="0"/>
              <a:t>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4139565" cy="3790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Decimal (just for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fun)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600">
              <a:latin typeface="Carlito"/>
              <a:cs typeface="Carlito"/>
            </a:endParaRPr>
          </a:p>
          <a:p>
            <a:pPr marL="3061335" marR="6350" indent="636905" algn="r">
              <a:lnSpc>
                <a:spcPct val="100000"/>
              </a:lnSpc>
            </a:pPr>
            <a:r>
              <a:rPr sz="2800" spc="-5" dirty="0">
                <a:latin typeface="Courier New"/>
                <a:cs typeface="Courier New"/>
              </a:rPr>
              <a:t>35  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x</a:t>
            </a:r>
            <a:r>
              <a:rPr sz="2800" u="heavy" spc="-114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105</a:t>
            </a:r>
            <a:endParaRPr sz="28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</a:pPr>
            <a:r>
              <a:rPr sz="2800" spc="-5" dirty="0">
                <a:latin typeface="Courier New"/>
                <a:cs typeface="Courier New"/>
              </a:rPr>
              <a:t>175</a:t>
            </a:r>
            <a:endParaRPr sz="2800">
              <a:latin typeface="Courier New"/>
              <a:cs typeface="Courier New"/>
            </a:endParaRPr>
          </a:p>
          <a:p>
            <a:pPr marL="3046730" algn="ct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urier New"/>
                <a:cs typeface="Courier New"/>
              </a:rPr>
              <a:t>000</a:t>
            </a:r>
            <a:endParaRPr sz="2800">
              <a:latin typeface="Courier New"/>
              <a:cs typeface="Courier New"/>
            </a:endParaRPr>
          </a:p>
          <a:p>
            <a:pPr marL="3018155" algn="ctr">
              <a:lnSpc>
                <a:spcPct val="100000"/>
              </a:lnSpc>
              <a:tabLst>
                <a:tab pos="4084954" algn="l"/>
              </a:tabLst>
            </a:pPr>
            <a:r>
              <a:rPr sz="2800" u="heavy" spc="1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35	</a:t>
            </a:r>
            <a:endParaRPr sz="2800">
              <a:latin typeface="Courier New"/>
              <a:cs typeface="Courier New"/>
            </a:endParaRPr>
          </a:p>
          <a:p>
            <a:pPr marL="3260090" algn="ctr">
              <a:lnSpc>
                <a:spcPct val="100000"/>
              </a:lnSpc>
            </a:pPr>
            <a:r>
              <a:rPr sz="2800" spc="-5" dirty="0">
                <a:latin typeface="Courier New"/>
                <a:cs typeface="Courier New"/>
              </a:rPr>
              <a:t>3675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3214" y="148844"/>
            <a:ext cx="5298186" cy="696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Multiplication </a:t>
            </a:r>
            <a:r>
              <a:rPr spc="-5" dirty="0"/>
              <a:t>(2 of</a:t>
            </a:r>
            <a:r>
              <a:rPr spc="-40" dirty="0"/>
              <a:t> </a:t>
            </a:r>
            <a:r>
              <a:rPr dirty="0"/>
              <a:t>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42589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Binary, two </a:t>
            </a:r>
            <a:r>
              <a:rPr sz="3200" spc="-5" dirty="0">
                <a:latin typeface="Carlito"/>
                <a:cs typeface="Carlito"/>
              </a:rPr>
              <a:t>1-bit</a:t>
            </a:r>
            <a:r>
              <a:rPr sz="3200" spc="-7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values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321300" y="2514600"/>
            <a:ext cx="1498600" cy="518159"/>
            <a:chOff x="5321300" y="2514600"/>
            <a:chExt cx="1498600" cy="518159"/>
          </a:xfrm>
        </p:grpSpPr>
        <p:sp>
          <p:nvSpPr>
            <p:cNvPr id="5" name="object 5"/>
            <p:cNvSpPr/>
            <p:nvPr/>
          </p:nvSpPr>
          <p:spPr>
            <a:xfrm>
              <a:off x="5321300" y="2514600"/>
              <a:ext cx="1498600" cy="518159"/>
            </a:xfrm>
            <a:custGeom>
              <a:avLst/>
              <a:gdLst/>
              <a:ahLst/>
              <a:cxnLst/>
              <a:rect l="l" t="t" r="r" b="b"/>
              <a:pathLst>
                <a:path w="1498600" h="518160">
                  <a:moveTo>
                    <a:pt x="1498600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1498600" y="518160"/>
                  </a:lnTo>
                  <a:lnTo>
                    <a:pt x="149860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73444" y="2548763"/>
              <a:ext cx="390144" cy="4343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309812" y="2500312"/>
          <a:ext cx="4495800" cy="2590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612775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	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3214" y="148844"/>
            <a:ext cx="5374386" cy="696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Multiplication </a:t>
            </a:r>
            <a:r>
              <a:rPr spc="-5" dirty="0"/>
              <a:t>(3 of</a:t>
            </a:r>
            <a:r>
              <a:rPr spc="-40" dirty="0"/>
              <a:t> </a:t>
            </a:r>
            <a:r>
              <a:rPr dirty="0"/>
              <a:t>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02174"/>
            <a:ext cx="4439285" cy="466534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Binary, two </a:t>
            </a:r>
            <a:r>
              <a:rPr sz="3200" i="1" spc="-5" dirty="0">
                <a:latin typeface="Carlito"/>
                <a:cs typeface="Carlito"/>
              </a:rPr>
              <a:t>n</a:t>
            </a:r>
            <a:r>
              <a:rPr sz="3200" spc="-5" dirty="0">
                <a:latin typeface="Carlito"/>
                <a:cs typeface="Carlito"/>
              </a:rPr>
              <a:t>-bit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values</a:t>
            </a:r>
            <a:endParaRPr sz="32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spc="-165" dirty="0">
                <a:latin typeface="Arial"/>
                <a:cs typeface="Arial"/>
              </a:rPr>
              <a:t>– </a:t>
            </a:r>
            <a:r>
              <a:rPr sz="2800" spc="-5" dirty="0">
                <a:latin typeface="Carlito"/>
                <a:cs typeface="Carlito"/>
              </a:rPr>
              <a:t>As with </a:t>
            </a:r>
            <a:r>
              <a:rPr sz="2800" spc="-10" dirty="0">
                <a:latin typeface="Carlito"/>
                <a:cs typeface="Carlito"/>
              </a:rPr>
              <a:t>decimal</a:t>
            </a:r>
            <a:r>
              <a:rPr sz="2800" spc="-37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values</a:t>
            </a:r>
            <a:endParaRPr sz="28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-165" dirty="0">
                <a:latin typeface="Arial"/>
                <a:cs typeface="Arial"/>
              </a:rPr>
              <a:t>–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5" dirty="0">
                <a:latin typeface="Carlito"/>
                <a:cs typeface="Carlito"/>
              </a:rPr>
              <a:t>E.g.,</a:t>
            </a:r>
            <a:endParaRPr sz="2800">
              <a:latin typeface="Carlito"/>
              <a:cs typeface="Carlito"/>
            </a:endParaRPr>
          </a:p>
          <a:p>
            <a:pPr marR="46990" algn="r">
              <a:lnSpc>
                <a:spcPct val="100000"/>
              </a:lnSpc>
              <a:spcBef>
                <a:spcPts val="290"/>
              </a:spcBef>
            </a:pPr>
            <a:r>
              <a:rPr sz="2800" spc="-5" dirty="0">
                <a:latin typeface="Courier New"/>
                <a:cs typeface="Courier New"/>
              </a:rPr>
              <a:t>1110</a:t>
            </a:r>
            <a:endParaRPr sz="2800">
              <a:latin typeface="Courier New"/>
              <a:cs typeface="Courier New"/>
            </a:endParaRPr>
          </a:p>
          <a:p>
            <a:pPr marR="50165" algn="r">
              <a:lnSpc>
                <a:spcPct val="100000"/>
              </a:lnSpc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18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x</a:t>
            </a:r>
            <a:r>
              <a:rPr sz="2800" u="heavy" spc="-114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1011</a:t>
            </a:r>
            <a:endParaRPr sz="2800">
              <a:latin typeface="Courier New"/>
              <a:cs typeface="Courier New"/>
            </a:endParaRPr>
          </a:p>
          <a:p>
            <a:pPr marR="46990" algn="r">
              <a:lnSpc>
                <a:spcPct val="100000"/>
              </a:lnSpc>
            </a:pPr>
            <a:r>
              <a:rPr sz="2800" spc="-5" dirty="0">
                <a:latin typeface="Courier New"/>
                <a:cs typeface="Courier New"/>
              </a:rPr>
              <a:t>1110</a:t>
            </a:r>
            <a:endParaRPr sz="2800">
              <a:latin typeface="Courier New"/>
              <a:cs typeface="Courier New"/>
            </a:endParaRPr>
          </a:p>
          <a:p>
            <a:pPr marL="3048635" algn="ctr">
              <a:lnSpc>
                <a:spcPct val="100000"/>
              </a:lnSpc>
            </a:pPr>
            <a:r>
              <a:rPr sz="2800" spc="-5" dirty="0">
                <a:latin typeface="Courier New"/>
                <a:cs typeface="Courier New"/>
              </a:rPr>
              <a:t>1110</a:t>
            </a:r>
            <a:endParaRPr sz="2800">
              <a:latin typeface="Courier New"/>
              <a:cs typeface="Courier New"/>
            </a:endParaRPr>
          </a:p>
          <a:p>
            <a:pPr marL="2625090" algn="ctr">
              <a:lnSpc>
                <a:spcPct val="100000"/>
              </a:lnSpc>
            </a:pPr>
            <a:r>
              <a:rPr sz="2800" spc="-5" dirty="0">
                <a:latin typeface="Courier New"/>
                <a:cs typeface="Courier New"/>
              </a:rPr>
              <a:t>0000</a:t>
            </a:r>
            <a:endParaRPr sz="2800">
              <a:latin typeface="Courier New"/>
              <a:cs typeface="Courier New"/>
            </a:endParaRPr>
          </a:p>
          <a:p>
            <a:pPr marL="2642235" algn="ctr">
              <a:lnSpc>
                <a:spcPct val="100000"/>
              </a:lnSpc>
              <a:tabLst>
                <a:tab pos="4413250" algn="l"/>
              </a:tabLst>
            </a:pPr>
            <a:r>
              <a:rPr sz="2800" u="heavy" spc="18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1110	</a:t>
            </a:r>
            <a:endParaRPr sz="2800">
              <a:latin typeface="Courier New"/>
              <a:cs typeface="Courier New"/>
            </a:endParaRPr>
          </a:p>
          <a:p>
            <a:pPr marL="2628265" algn="ctr">
              <a:lnSpc>
                <a:spcPct val="100000"/>
              </a:lnSpc>
            </a:pPr>
            <a:r>
              <a:rPr sz="2800" spc="-5" dirty="0">
                <a:latin typeface="Courier New"/>
                <a:cs typeface="Courier New"/>
              </a:rPr>
              <a:t>10011010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8152" y="148844"/>
            <a:ext cx="234924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Fractions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65506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Decimal </a:t>
            </a:r>
            <a:r>
              <a:rPr sz="320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decimal (just for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fun)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0194" y="2816478"/>
            <a:ext cx="1303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3.14</a:t>
            </a:r>
            <a:r>
              <a:rPr sz="2400" spc="-114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=&gt;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63975" y="2816478"/>
            <a:ext cx="14141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4 x</a:t>
            </a:r>
            <a:r>
              <a:rPr sz="2400" spc="-12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10</a:t>
            </a:r>
            <a:r>
              <a:rPr sz="2400" spc="-7" baseline="24305" dirty="0">
                <a:latin typeface="Courier New"/>
                <a:cs typeface="Courier New"/>
              </a:rPr>
              <a:t>-2</a:t>
            </a:r>
            <a:endParaRPr sz="2400" baseline="24305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2400" dirty="0">
                <a:latin typeface="Courier New"/>
                <a:cs typeface="Courier New"/>
              </a:rPr>
              <a:t>1 x</a:t>
            </a:r>
            <a:r>
              <a:rPr sz="2400" spc="-120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10</a:t>
            </a:r>
            <a:r>
              <a:rPr sz="2400" spc="-7" baseline="24305" dirty="0">
                <a:latin typeface="Courier New"/>
                <a:cs typeface="Courier New"/>
              </a:rPr>
              <a:t>-1</a:t>
            </a:r>
            <a:endParaRPr sz="2400" baseline="24305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2400" dirty="0">
                <a:latin typeface="Courier New"/>
                <a:cs typeface="Courier New"/>
              </a:rPr>
              <a:t>3 x</a:t>
            </a:r>
            <a:r>
              <a:rPr sz="2400" spc="-9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10</a:t>
            </a:r>
            <a:r>
              <a:rPr sz="2400" spc="-7" baseline="24305" dirty="0">
                <a:latin typeface="Courier New"/>
                <a:cs typeface="Courier New"/>
              </a:rPr>
              <a:t>0</a:t>
            </a:r>
            <a:endParaRPr sz="2400" baseline="24305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10580" y="2816478"/>
            <a:ext cx="124333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6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0.04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4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0.1</a:t>
            </a:r>
            <a:endParaRPr sz="2400">
              <a:latin typeface="Courier New"/>
              <a:cs typeface="Courier New"/>
            </a:endParaRPr>
          </a:p>
          <a:p>
            <a:pPr marL="73660">
              <a:lnSpc>
                <a:spcPct val="100000"/>
              </a:lnSpc>
              <a:tabLst>
                <a:tab pos="1218565" algn="l"/>
              </a:tabLst>
            </a:pPr>
            <a:r>
              <a:rPr sz="2400" dirty="0">
                <a:latin typeface="Courier New"/>
                <a:cs typeface="Courier New"/>
              </a:rPr>
              <a:t>=</a:t>
            </a:r>
            <a:r>
              <a:rPr sz="2400" u="heavy" spc="-12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3	</a:t>
            </a:r>
            <a:endParaRPr sz="2400">
              <a:latin typeface="Courier New"/>
              <a:cs typeface="Courier New"/>
            </a:endParaRPr>
          </a:p>
          <a:p>
            <a:pPr marL="498475">
              <a:lnSpc>
                <a:spcPct val="100000"/>
              </a:lnSpc>
            </a:pPr>
            <a:r>
              <a:rPr sz="2400" spc="-5" dirty="0">
                <a:latin typeface="Courier New"/>
                <a:cs typeface="Courier New"/>
              </a:rPr>
              <a:t>3.14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580" y="240815"/>
            <a:ext cx="236181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Fractions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4208847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Binary </a:t>
            </a:r>
            <a:r>
              <a:rPr sz="3200" spc="-5" dirty="0">
                <a:latin typeface="Carlito"/>
                <a:cs typeface="Carlito"/>
              </a:rPr>
              <a:t>to</a:t>
            </a:r>
            <a:r>
              <a:rPr sz="3200" spc="-7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decimal</a:t>
            </a:r>
            <a:endParaRPr sz="3200" dirty="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07744" y="2499227"/>
          <a:ext cx="3354070" cy="21743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520">
                <a:tc>
                  <a:txBody>
                    <a:bodyPr/>
                    <a:lstStyle/>
                    <a:p>
                      <a:pPr marL="31750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10.1011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=&gt;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x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973387" y="2344039"/>
            <a:ext cx="50355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-4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-3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-2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-1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0</a:t>
            </a:r>
            <a:endParaRPr sz="16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</a:pPr>
            <a:r>
              <a:rPr sz="3600" spc="-7" baseline="-16203" dirty="0">
                <a:latin typeface="Courier New"/>
                <a:cs typeface="Courier New"/>
              </a:rPr>
              <a:t>2</a:t>
            </a:r>
            <a:r>
              <a:rPr sz="1600" spc="-5" dirty="0">
                <a:latin typeface="Courier New"/>
                <a:cs typeface="Courier New"/>
              </a:rPr>
              <a:t>1</a:t>
            </a:r>
            <a:endParaRPr sz="1600">
              <a:latin typeface="Courier New"/>
              <a:cs typeface="Courier New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589651" y="2499227"/>
          <a:ext cx="1526540" cy="18085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520">
                <a:tc>
                  <a:txBody>
                    <a:bodyPr/>
                    <a:lstStyle/>
                    <a:p>
                      <a:pPr marL="31750">
                        <a:lnSpc>
                          <a:spcPts val="248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48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0.0625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56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0.125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33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56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0.0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059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56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0.5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1">
                <a:tc>
                  <a:txBody>
                    <a:bodyPr/>
                    <a:lstStyle/>
                    <a:p>
                      <a:pPr marL="31750">
                        <a:lnSpc>
                          <a:spcPts val="2560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560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0.0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608701" y="4264532"/>
            <a:ext cx="14909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1464945" algn="l"/>
              </a:tabLst>
            </a:pPr>
            <a:r>
              <a:rPr sz="2400" dirty="0">
                <a:latin typeface="Courier New"/>
                <a:cs typeface="Courier New"/>
              </a:rPr>
              <a:t>=</a:t>
            </a:r>
            <a:r>
              <a:rPr sz="2400" u="heavy" spc="-10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2.0	</a:t>
            </a:r>
            <a:endParaRPr sz="2400">
              <a:latin typeface="Courier New"/>
              <a:cs typeface="Courier New"/>
            </a:endParaRPr>
          </a:p>
          <a:p>
            <a:pPr marR="69215" algn="r">
              <a:lnSpc>
                <a:spcPct val="100000"/>
              </a:lnSpc>
            </a:pPr>
            <a:r>
              <a:rPr sz="2400" spc="-5" dirty="0">
                <a:latin typeface="Courier New"/>
                <a:cs typeface="Courier New"/>
              </a:rPr>
              <a:t>2.6875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8153" y="148844"/>
            <a:ext cx="242227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Fractions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02765"/>
            <a:ext cx="38836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Decimal </a:t>
            </a:r>
            <a:r>
              <a:rPr sz="3200" dirty="0">
                <a:latin typeface="Carlito"/>
                <a:cs typeface="Carlito"/>
              </a:rPr>
              <a:t>to</a:t>
            </a:r>
            <a:r>
              <a:rPr sz="3200" spc="-7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binary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2130374"/>
            <a:ext cx="1305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3.14579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9428" y="1602994"/>
            <a:ext cx="984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urier New"/>
                <a:cs typeface="Courier New"/>
              </a:rPr>
              <a:t>.14579</a:t>
            </a:r>
            <a:endParaRPr sz="1800">
              <a:latin typeface="Courier New"/>
              <a:cs typeface="Courier New"/>
            </a:endParaRPr>
          </a:p>
          <a:p>
            <a:pPr marR="9525" algn="r">
              <a:lnSpc>
                <a:spcPct val="100000"/>
              </a:lnSpc>
              <a:tabLst>
                <a:tab pos="816610" algn="l"/>
              </a:tabLst>
            </a:pPr>
            <a:r>
              <a:rPr sz="1800" dirty="0">
                <a:latin typeface="Courier New"/>
                <a:cs typeface="Courier New"/>
              </a:rPr>
              <a:t>x	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9428" y="2151634"/>
            <a:ext cx="98551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urier New"/>
                <a:cs typeface="Courier New"/>
              </a:rPr>
              <a:t>0.29158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829310" algn="l"/>
              </a:tabLst>
            </a:pPr>
            <a:r>
              <a:rPr sz="1800" dirty="0">
                <a:latin typeface="Courier New"/>
                <a:cs typeface="Courier New"/>
              </a:rPr>
              <a:t>x	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9428" y="2700350"/>
            <a:ext cx="985519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urier New"/>
                <a:cs typeface="Courier New"/>
              </a:rPr>
              <a:t>0.58316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829310" algn="l"/>
              </a:tabLst>
            </a:pPr>
            <a:r>
              <a:rPr sz="1800" dirty="0">
                <a:latin typeface="Courier New"/>
                <a:cs typeface="Courier New"/>
              </a:rPr>
              <a:t>x	2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ourier New"/>
                <a:cs typeface="Courier New"/>
              </a:rPr>
              <a:t>1.16632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829310" algn="l"/>
              </a:tabLst>
            </a:pPr>
            <a:r>
              <a:rPr sz="1800" dirty="0">
                <a:latin typeface="Courier New"/>
                <a:cs typeface="Courier New"/>
              </a:rPr>
              <a:t>x	2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ourier New"/>
                <a:cs typeface="Courier New"/>
              </a:rPr>
              <a:t>0.33264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829310" algn="l"/>
              </a:tabLst>
            </a:pPr>
            <a:r>
              <a:rPr sz="1800" dirty="0">
                <a:latin typeface="Courier New"/>
                <a:cs typeface="Courier New"/>
              </a:rPr>
              <a:t>x	2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ourier New"/>
                <a:cs typeface="Courier New"/>
              </a:rPr>
              <a:t>0.66528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99428" y="4621148"/>
            <a:ext cx="979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9310" algn="l"/>
              </a:tabLst>
            </a:pPr>
            <a:r>
              <a:rPr sz="1800" dirty="0">
                <a:latin typeface="Courier New"/>
                <a:cs typeface="Courier New"/>
              </a:rPr>
              <a:t>x	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99428" y="4758309"/>
            <a:ext cx="985519" cy="84836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800" spc="-5" dirty="0">
                <a:latin typeface="Courier New"/>
                <a:cs typeface="Courier New"/>
              </a:rPr>
              <a:t>1.33056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Courier New"/>
                <a:cs typeface="Courier New"/>
              </a:rPr>
              <a:t>etc.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57900" y="271614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57900" y="3271901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57900" y="382587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57900" y="43815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57900" y="493712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24000" y="251460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43000" y="25146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590800" y="1714500"/>
            <a:ext cx="4457700" cy="657225"/>
            <a:chOff x="2590800" y="1714500"/>
            <a:chExt cx="4457700" cy="657225"/>
          </a:xfrm>
        </p:grpSpPr>
        <p:sp>
          <p:nvSpPr>
            <p:cNvPr id="18" name="object 18"/>
            <p:cNvSpPr/>
            <p:nvPr/>
          </p:nvSpPr>
          <p:spPr>
            <a:xfrm>
              <a:off x="6057900" y="2162175"/>
              <a:ext cx="990600" cy="0"/>
            </a:xfrm>
            <a:custGeom>
              <a:avLst/>
              <a:gdLst/>
              <a:ahLst/>
              <a:cxnLst/>
              <a:rect l="l" t="t" r="r" b="b"/>
              <a:pathLst>
                <a:path w="990600">
                  <a:moveTo>
                    <a:pt x="0" y="0"/>
                  </a:moveTo>
                  <a:lnTo>
                    <a:pt x="990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90800" y="1714500"/>
              <a:ext cx="3429000" cy="657225"/>
            </a:xfrm>
            <a:custGeom>
              <a:avLst/>
              <a:gdLst/>
              <a:ahLst/>
              <a:cxnLst/>
              <a:rect l="l" t="t" r="r" b="b"/>
              <a:pathLst>
                <a:path w="3429000" h="657225">
                  <a:moveTo>
                    <a:pt x="2280094" y="638175"/>
                  </a:moveTo>
                  <a:lnTo>
                    <a:pt x="0" y="638175"/>
                  </a:lnTo>
                  <a:lnTo>
                    <a:pt x="0" y="657225"/>
                  </a:lnTo>
                  <a:lnTo>
                    <a:pt x="2289555" y="657225"/>
                  </a:lnTo>
                  <a:lnTo>
                    <a:pt x="2292858" y="655192"/>
                  </a:lnTo>
                  <a:lnTo>
                    <a:pt x="2294509" y="652017"/>
                  </a:lnTo>
                  <a:lnTo>
                    <a:pt x="2298827" y="643382"/>
                  </a:lnTo>
                  <a:lnTo>
                    <a:pt x="2277491" y="643382"/>
                  </a:lnTo>
                  <a:lnTo>
                    <a:pt x="2280094" y="638175"/>
                  </a:lnTo>
                  <a:close/>
                </a:path>
                <a:path w="3429000" h="657225">
                  <a:moveTo>
                    <a:pt x="3352800" y="28575"/>
                  </a:moveTo>
                  <a:lnTo>
                    <a:pt x="2587244" y="28575"/>
                  </a:lnTo>
                  <a:lnTo>
                    <a:pt x="2583941" y="30607"/>
                  </a:lnTo>
                  <a:lnTo>
                    <a:pt x="2582291" y="33782"/>
                  </a:lnTo>
                  <a:lnTo>
                    <a:pt x="2277491" y="643382"/>
                  </a:lnTo>
                  <a:lnTo>
                    <a:pt x="2286000" y="638175"/>
                  </a:lnTo>
                  <a:lnTo>
                    <a:pt x="2301430" y="638175"/>
                  </a:lnTo>
                  <a:lnTo>
                    <a:pt x="2596705" y="47625"/>
                  </a:lnTo>
                  <a:lnTo>
                    <a:pt x="2590800" y="47625"/>
                  </a:lnTo>
                  <a:lnTo>
                    <a:pt x="2599309" y="42417"/>
                  </a:lnTo>
                  <a:lnTo>
                    <a:pt x="3352800" y="42417"/>
                  </a:lnTo>
                  <a:lnTo>
                    <a:pt x="3352800" y="28575"/>
                  </a:lnTo>
                  <a:close/>
                </a:path>
                <a:path w="3429000" h="657225">
                  <a:moveTo>
                    <a:pt x="2301430" y="638175"/>
                  </a:moveTo>
                  <a:lnTo>
                    <a:pt x="2286000" y="638175"/>
                  </a:lnTo>
                  <a:lnTo>
                    <a:pt x="2277491" y="643382"/>
                  </a:lnTo>
                  <a:lnTo>
                    <a:pt x="2298827" y="643382"/>
                  </a:lnTo>
                  <a:lnTo>
                    <a:pt x="2301430" y="638175"/>
                  </a:lnTo>
                  <a:close/>
                </a:path>
                <a:path w="3429000" h="657225">
                  <a:moveTo>
                    <a:pt x="3352800" y="0"/>
                  </a:moveTo>
                  <a:lnTo>
                    <a:pt x="3352800" y="76200"/>
                  </a:lnTo>
                  <a:lnTo>
                    <a:pt x="3409950" y="47625"/>
                  </a:lnTo>
                  <a:lnTo>
                    <a:pt x="3365500" y="47625"/>
                  </a:lnTo>
                  <a:lnTo>
                    <a:pt x="3365500" y="28575"/>
                  </a:lnTo>
                  <a:lnTo>
                    <a:pt x="3409950" y="28575"/>
                  </a:lnTo>
                  <a:lnTo>
                    <a:pt x="3352800" y="0"/>
                  </a:lnTo>
                  <a:close/>
                </a:path>
                <a:path w="3429000" h="657225">
                  <a:moveTo>
                    <a:pt x="2599309" y="42417"/>
                  </a:moveTo>
                  <a:lnTo>
                    <a:pt x="2590800" y="47625"/>
                  </a:lnTo>
                  <a:lnTo>
                    <a:pt x="2596705" y="47625"/>
                  </a:lnTo>
                  <a:lnTo>
                    <a:pt x="2599309" y="42417"/>
                  </a:lnTo>
                  <a:close/>
                </a:path>
                <a:path w="3429000" h="657225">
                  <a:moveTo>
                    <a:pt x="3352800" y="42417"/>
                  </a:moveTo>
                  <a:lnTo>
                    <a:pt x="2599309" y="42417"/>
                  </a:lnTo>
                  <a:lnTo>
                    <a:pt x="2596705" y="47625"/>
                  </a:lnTo>
                  <a:lnTo>
                    <a:pt x="3352800" y="47625"/>
                  </a:lnTo>
                  <a:lnTo>
                    <a:pt x="3352800" y="42417"/>
                  </a:lnTo>
                  <a:close/>
                </a:path>
                <a:path w="3429000" h="657225">
                  <a:moveTo>
                    <a:pt x="3409950" y="28575"/>
                  </a:moveTo>
                  <a:lnTo>
                    <a:pt x="3365500" y="28575"/>
                  </a:lnTo>
                  <a:lnTo>
                    <a:pt x="3365500" y="47625"/>
                  </a:lnTo>
                  <a:lnTo>
                    <a:pt x="3409950" y="47625"/>
                  </a:lnTo>
                  <a:lnTo>
                    <a:pt x="3429000" y="38100"/>
                  </a:lnTo>
                  <a:lnTo>
                    <a:pt x="3409950" y="28575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069644" y="5179009"/>
            <a:ext cx="22199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urier New"/>
                <a:cs typeface="Courier New"/>
              </a:rPr>
              <a:t>11.001001...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81100" y="2590800"/>
            <a:ext cx="76200" cy="2590800"/>
          </a:xfrm>
          <a:custGeom>
            <a:avLst/>
            <a:gdLst/>
            <a:ahLst/>
            <a:cxnLst/>
            <a:rect l="l" t="t" r="r" b="b"/>
            <a:pathLst>
              <a:path w="76200" h="2590800">
                <a:moveTo>
                  <a:pt x="28575" y="2514600"/>
                </a:moveTo>
                <a:lnTo>
                  <a:pt x="0" y="2514600"/>
                </a:lnTo>
                <a:lnTo>
                  <a:pt x="38100" y="2590800"/>
                </a:lnTo>
                <a:lnTo>
                  <a:pt x="69850" y="2527300"/>
                </a:lnTo>
                <a:lnTo>
                  <a:pt x="28575" y="2527300"/>
                </a:lnTo>
                <a:lnTo>
                  <a:pt x="28575" y="2514600"/>
                </a:lnTo>
                <a:close/>
              </a:path>
              <a:path w="76200" h="2590800">
                <a:moveTo>
                  <a:pt x="47625" y="0"/>
                </a:moveTo>
                <a:lnTo>
                  <a:pt x="28575" y="0"/>
                </a:lnTo>
                <a:lnTo>
                  <a:pt x="28575" y="2527300"/>
                </a:lnTo>
                <a:lnTo>
                  <a:pt x="47625" y="2527300"/>
                </a:lnTo>
                <a:lnTo>
                  <a:pt x="47625" y="0"/>
                </a:lnTo>
                <a:close/>
              </a:path>
              <a:path w="76200" h="2590800">
                <a:moveTo>
                  <a:pt x="76200" y="2514600"/>
                </a:moveTo>
                <a:lnTo>
                  <a:pt x="47625" y="2514600"/>
                </a:lnTo>
                <a:lnTo>
                  <a:pt x="47625" y="2527300"/>
                </a:lnTo>
                <a:lnTo>
                  <a:pt x="69850" y="2527300"/>
                </a:lnTo>
                <a:lnTo>
                  <a:pt x="76200" y="251460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05525" y="220980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228600"/>
                </a:moveTo>
                <a:lnTo>
                  <a:pt x="152400" y="228600"/>
                </a:lnTo>
                <a:lnTo>
                  <a:pt x="152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190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05525" y="2759075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228600"/>
                </a:moveTo>
                <a:lnTo>
                  <a:pt x="152400" y="228600"/>
                </a:lnTo>
                <a:lnTo>
                  <a:pt x="152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190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08700" y="331470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228600"/>
                </a:moveTo>
                <a:lnTo>
                  <a:pt x="152400" y="228600"/>
                </a:lnTo>
                <a:lnTo>
                  <a:pt x="152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190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02350" y="3857625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228600"/>
                </a:moveTo>
                <a:lnTo>
                  <a:pt x="152400" y="228600"/>
                </a:lnTo>
                <a:lnTo>
                  <a:pt x="152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190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02350" y="440690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228600"/>
                </a:moveTo>
                <a:lnTo>
                  <a:pt x="152400" y="228600"/>
                </a:lnTo>
                <a:lnTo>
                  <a:pt x="152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190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02350" y="495935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228600"/>
                </a:moveTo>
                <a:lnTo>
                  <a:pt x="152400" y="228600"/>
                </a:lnTo>
                <a:lnTo>
                  <a:pt x="152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190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1638300" y="2276475"/>
            <a:ext cx="4381500" cy="2905125"/>
            <a:chOff x="1638300" y="2276475"/>
            <a:chExt cx="4381500" cy="2905125"/>
          </a:xfrm>
        </p:grpSpPr>
        <p:sp>
          <p:nvSpPr>
            <p:cNvPr id="29" name="object 29"/>
            <p:cNvSpPr/>
            <p:nvPr/>
          </p:nvSpPr>
          <p:spPr>
            <a:xfrm>
              <a:off x="1638300" y="2276475"/>
              <a:ext cx="4381500" cy="2905125"/>
            </a:xfrm>
            <a:custGeom>
              <a:avLst/>
              <a:gdLst/>
              <a:ahLst/>
              <a:cxnLst/>
              <a:rect l="l" t="t" r="r" b="b"/>
              <a:pathLst>
                <a:path w="4381500" h="2905125">
                  <a:moveTo>
                    <a:pt x="28575" y="2828925"/>
                  </a:moveTo>
                  <a:lnTo>
                    <a:pt x="0" y="2828925"/>
                  </a:lnTo>
                  <a:lnTo>
                    <a:pt x="38100" y="2905125"/>
                  </a:lnTo>
                  <a:lnTo>
                    <a:pt x="69850" y="2841625"/>
                  </a:lnTo>
                  <a:lnTo>
                    <a:pt x="28575" y="2841625"/>
                  </a:lnTo>
                  <a:lnTo>
                    <a:pt x="28575" y="2828925"/>
                  </a:lnTo>
                  <a:close/>
                </a:path>
                <a:path w="4381500" h="2905125">
                  <a:moveTo>
                    <a:pt x="3309069" y="685800"/>
                  </a:moveTo>
                  <a:lnTo>
                    <a:pt x="32893" y="685800"/>
                  </a:lnTo>
                  <a:lnTo>
                    <a:pt x="28575" y="690117"/>
                  </a:lnTo>
                  <a:lnTo>
                    <a:pt x="28575" y="2841625"/>
                  </a:lnTo>
                  <a:lnTo>
                    <a:pt x="47625" y="2841625"/>
                  </a:lnTo>
                  <a:lnTo>
                    <a:pt x="47625" y="704850"/>
                  </a:lnTo>
                  <a:lnTo>
                    <a:pt x="38100" y="704850"/>
                  </a:lnTo>
                  <a:lnTo>
                    <a:pt x="47625" y="695325"/>
                  </a:lnTo>
                  <a:lnTo>
                    <a:pt x="3325622" y="695325"/>
                  </a:lnTo>
                  <a:lnTo>
                    <a:pt x="3328162" y="690752"/>
                  </a:lnTo>
                  <a:lnTo>
                    <a:pt x="3306317" y="690752"/>
                  </a:lnTo>
                  <a:lnTo>
                    <a:pt x="3309069" y="685800"/>
                  </a:lnTo>
                  <a:close/>
                </a:path>
                <a:path w="4381500" h="2905125">
                  <a:moveTo>
                    <a:pt x="76200" y="2828925"/>
                  </a:moveTo>
                  <a:lnTo>
                    <a:pt x="47625" y="2828925"/>
                  </a:lnTo>
                  <a:lnTo>
                    <a:pt x="47625" y="2841625"/>
                  </a:lnTo>
                  <a:lnTo>
                    <a:pt x="69850" y="2841625"/>
                  </a:lnTo>
                  <a:lnTo>
                    <a:pt x="76200" y="2828925"/>
                  </a:lnTo>
                  <a:close/>
                </a:path>
                <a:path w="4381500" h="2905125">
                  <a:moveTo>
                    <a:pt x="47625" y="695325"/>
                  </a:moveTo>
                  <a:lnTo>
                    <a:pt x="38100" y="704850"/>
                  </a:lnTo>
                  <a:lnTo>
                    <a:pt x="47625" y="704850"/>
                  </a:lnTo>
                  <a:lnTo>
                    <a:pt x="47625" y="695325"/>
                  </a:lnTo>
                  <a:close/>
                </a:path>
                <a:path w="4381500" h="2905125">
                  <a:moveTo>
                    <a:pt x="3325622" y="695325"/>
                  </a:moveTo>
                  <a:lnTo>
                    <a:pt x="47625" y="695325"/>
                  </a:lnTo>
                  <a:lnTo>
                    <a:pt x="47625" y="704850"/>
                  </a:lnTo>
                  <a:lnTo>
                    <a:pt x="3318129" y="704850"/>
                  </a:lnTo>
                  <a:lnTo>
                    <a:pt x="3321304" y="702945"/>
                  </a:lnTo>
                  <a:lnTo>
                    <a:pt x="3323082" y="699897"/>
                  </a:lnTo>
                  <a:lnTo>
                    <a:pt x="3325622" y="695325"/>
                  </a:lnTo>
                  <a:close/>
                </a:path>
                <a:path w="4381500" h="2905125">
                  <a:moveTo>
                    <a:pt x="4381500" y="0"/>
                  </a:moveTo>
                  <a:lnTo>
                    <a:pt x="3692271" y="0"/>
                  </a:lnTo>
                  <a:lnTo>
                    <a:pt x="3689096" y="1904"/>
                  </a:lnTo>
                  <a:lnTo>
                    <a:pt x="3687317" y="4952"/>
                  </a:lnTo>
                  <a:lnTo>
                    <a:pt x="3306317" y="690752"/>
                  </a:lnTo>
                  <a:lnTo>
                    <a:pt x="3314700" y="685800"/>
                  </a:lnTo>
                  <a:lnTo>
                    <a:pt x="3330913" y="685800"/>
                  </a:lnTo>
                  <a:lnTo>
                    <a:pt x="3701330" y="19050"/>
                  </a:lnTo>
                  <a:lnTo>
                    <a:pt x="3695700" y="19050"/>
                  </a:lnTo>
                  <a:lnTo>
                    <a:pt x="3704082" y="14097"/>
                  </a:lnTo>
                  <a:lnTo>
                    <a:pt x="4381500" y="14097"/>
                  </a:lnTo>
                  <a:lnTo>
                    <a:pt x="4381500" y="0"/>
                  </a:lnTo>
                  <a:close/>
                </a:path>
                <a:path w="4381500" h="2905125">
                  <a:moveTo>
                    <a:pt x="3330913" y="685800"/>
                  </a:moveTo>
                  <a:lnTo>
                    <a:pt x="3314700" y="685800"/>
                  </a:lnTo>
                  <a:lnTo>
                    <a:pt x="3306317" y="690752"/>
                  </a:lnTo>
                  <a:lnTo>
                    <a:pt x="3328162" y="690752"/>
                  </a:lnTo>
                  <a:lnTo>
                    <a:pt x="3330913" y="685800"/>
                  </a:lnTo>
                  <a:close/>
                </a:path>
                <a:path w="4381500" h="2905125">
                  <a:moveTo>
                    <a:pt x="3704082" y="14097"/>
                  </a:moveTo>
                  <a:lnTo>
                    <a:pt x="3695700" y="19050"/>
                  </a:lnTo>
                  <a:lnTo>
                    <a:pt x="3701330" y="19050"/>
                  </a:lnTo>
                  <a:lnTo>
                    <a:pt x="3704082" y="14097"/>
                  </a:lnTo>
                  <a:close/>
                </a:path>
                <a:path w="4381500" h="2905125">
                  <a:moveTo>
                    <a:pt x="4381500" y="14097"/>
                  </a:moveTo>
                  <a:lnTo>
                    <a:pt x="3704082" y="14097"/>
                  </a:lnTo>
                  <a:lnTo>
                    <a:pt x="3701330" y="19050"/>
                  </a:lnTo>
                  <a:lnTo>
                    <a:pt x="4381500" y="19050"/>
                  </a:lnTo>
                  <a:lnTo>
                    <a:pt x="4381500" y="14097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549525" y="4562475"/>
              <a:ext cx="3390900" cy="619125"/>
            </a:xfrm>
            <a:custGeom>
              <a:avLst/>
              <a:gdLst/>
              <a:ahLst/>
              <a:cxnLst/>
              <a:rect l="l" t="t" r="r" b="b"/>
              <a:pathLst>
                <a:path w="3390900" h="619125">
                  <a:moveTo>
                    <a:pt x="28575" y="542925"/>
                  </a:moveTo>
                  <a:lnTo>
                    <a:pt x="0" y="542925"/>
                  </a:lnTo>
                  <a:lnTo>
                    <a:pt x="38100" y="619125"/>
                  </a:lnTo>
                  <a:lnTo>
                    <a:pt x="69850" y="555625"/>
                  </a:lnTo>
                  <a:lnTo>
                    <a:pt x="28575" y="555625"/>
                  </a:lnTo>
                  <a:lnTo>
                    <a:pt x="28575" y="542925"/>
                  </a:lnTo>
                  <a:close/>
                </a:path>
                <a:path w="3390900" h="619125">
                  <a:moveTo>
                    <a:pt x="2250186" y="0"/>
                  </a:moveTo>
                  <a:lnTo>
                    <a:pt x="32893" y="0"/>
                  </a:lnTo>
                  <a:lnTo>
                    <a:pt x="28575" y="4318"/>
                  </a:lnTo>
                  <a:lnTo>
                    <a:pt x="28575" y="555625"/>
                  </a:lnTo>
                  <a:lnTo>
                    <a:pt x="47625" y="555625"/>
                  </a:lnTo>
                  <a:lnTo>
                    <a:pt x="47625" y="19050"/>
                  </a:lnTo>
                  <a:lnTo>
                    <a:pt x="38100" y="19050"/>
                  </a:lnTo>
                  <a:lnTo>
                    <a:pt x="47625" y="9525"/>
                  </a:lnTo>
                  <a:lnTo>
                    <a:pt x="2262251" y="9525"/>
                  </a:lnTo>
                  <a:lnTo>
                    <a:pt x="2254123" y="2412"/>
                  </a:lnTo>
                  <a:lnTo>
                    <a:pt x="2252472" y="888"/>
                  </a:lnTo>
                  <a:lnTo>
                    <a:pt x="2250186" y="0"/>
                  </a:lnTo>
                  <a:close/>
                </a:path>
                <a:path w="3390900" h="619125">
                  <a:moveTo>
                    <a:pt x="76200" y="542925"/>
                  </a:moveTo>
                  <a:lnTo>
                    <a:pt x="47625" y="542925"/>
                  </a:lnTo>
                  <a:lnTo>
                    <a:pt x="47625" y="555625"/>
                  </a:lnTo>
                  <a:lnTo>
                    <a:pt x="69850" y="555625"/>
                  </a:lnTo>
                  <a:lnTo>
                    <a:pt x="76200" y="542925"/>
                  </a:lnTo>
                  <a:close/>
                </a:path>
                <a:path w="3390900" h="619125">
                  <a:moveTo>
                    <a:pt x="2241677" y="16637"/>
                  </a:moveTo>
                  <a:lnTo>
                    <a:pt x="2851277" y="550037"/>
                  </a:lnTo>
                  <a:lnTo>
                    <a:pt x="2852928" y="551561"/>
                  </a:lnTo>
                  <a:lnTo>
                    <a:pt x="2855214" y="552450"/>
                  </a:lnTo>
                  <a:lnTo>
                    <a:pt x="3390900" y="552450"/>
                  </a:lnTo>
                  <a:lnTo>
                    <a:pt x="3390900" y="535813"/>
                  </a:lnTo>
                  <a:lnTo>
                    <a:pt x="2863723" y="535813"/>
                  </a:lnTo>
                  <a:lnTo>
                    <a:pt x="2857500" y="533400"/>
                  </a:lnTo>
                  <a:lnTo>
                    <a:pt x="2860965" y="533400"/>
                  </a:lnTo>
                  <a:lnTo>
                    <a:pt x="2273136" y="19050"/>
                  </a:lnTo>
                  <a:lnTo>
                    <a:pt x="2247900" y="19050"/>
                  </a:lnTo>
                  <a:lnTo>
                    <a:pt x="2241677" y="16637"/>
                  </a:lnTo>
                  <a:close/>
                </a:path>
                <a:path w="3390900" h="619125">
                  <a:moveTo>
                    <a:pt x="2860965" y="533400"/>
                  </a:moveTo>
                  <a:lnTo>
                    <a:pt x="2857500" y="533400"/>
                  </a:lnTo>
                  <a:lnTo>
                    <a:pt x="2863723" y="535813"/>
                  </a:lnTo>
                  <a:lnTo>
                    <a:pt x="2860965" y="533400"/>
                  </a:lnTo>
                  <a:close/>
                </a:path>
                <a:path w="3390900" h="619125">
                  <a:moveTo>
                    <a:pt x="3390900" y="533400"/>
                  </a:moveTo>
                  <a:lnTo>
                    <a:pt x="2860965" y="533400"/>
                  </a:lnTo>
                  <a:lnTo>
                    <a:pt x="2863723" y="535813"/>
                  </a:lnTo>
                  <a:lnTo>
                    <a:pt x="3390900" y="535813"/>
                  </a:lnTo>
                  <a:lnTo>
                    <a:pt x="3390900" y="533400"/>
                  </a:lnTo>
                  <a:close/>
                </a:path>
                <a:path w="3390900" h="619125">
                  <a:moveTo>
                    <a:pt x="47625" y="9525"/>
                  </a:moveTo>
                  <a:lnTo>
                    <a:pt x="38100" y="19050"/>
                  </a:lnTo>
                  <a:lnTo>
                    <a:pt x="47625" y="19050"/>
                  </a:lnTo>
                  <a:lnTo>
                    <a:pt x="47625" y="9525"/>
                  </a:lnTo>
                  <a:close/>
                </a:path>
                <a:path w="3390900" h="619125">
                  <a:moveTo>
                    <a:pt x="2262251" y="9525"/>
                  </a:moveTo>
                  <a:lnTo>
                    <a:pt x="47625" y="9525"/>
                  </a:lnTo>
                  <a:lnTo>
                    <a:pt x="47625" y="19050"/>
                  </a:lnTo>
                  <a:lnTo>
                    <a:pt x="2244434" y="19050"/>
                  </a:lnTo>
                  <a:lnTo>
                    <a:pt x="2241677" y="16637"/>
                  </a:lnTo>
                  <a:lnTo>
                    <a:pt x="2270379" y="16637"/>
                  </a:lnTo>
                  <a:lnTo>
                    <a:pt x="2262251" y="9525"/>
                  </a:lnTo>
                  <a:close/>
                </a:path>
                <a:path w="3390900" h="619125">
                  <a:moveTo>
                    <a:pt x="2270379" y="16637"/>
                  </a:moveTo>
                  <a:lnTo>
                    <a:pt x="2241677" y="16637"/>
                  </a:lnTo>
                  <a:lnTo>
                    <a:pt x="2247900" y="19050"/>
                  </a:lnTo>
                  <a:lnTo>
                    <a:pt x="2273136" y="19050"/>
                  </a:lnTo>
                  <a:lnTo>
                    <a:pt x="2270379" y="16637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3417" y="148844"/>
            <a:ext cx="47567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Exercise </a:t>
            </a:r>
            <a:r>
              <a:rPr spc="-254" dirty="0">
                <a:latin typeface="Arial"/>
                <a:cs typeface="Arial"/>
              </a:rPr>
              <a:t>– </a:t>
            </a:r>
            <a:r>
              <a:rPr dirty="0"/>
              <a:t>Convert</a:t>
            </a:r>
            <a:r>
              <a:rPr spc="-40" dirty="0"/>
              <a:t> </a:t>
            </a:r>
            <a:r>
              <a:rPr spc="-5" dirty="0"/>
              <a:t>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9670" y="4976241"/>
            <a:ext cx="2804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Don’t </a:t>
            </a:r>
            <a:r>
              <a:rPr sz="2400" dirty="0">
                <a:latin typeface="Times New Roman"/>
                <a:cs typeface="Times New Roman"/>
              </a:rPr>
              <a:t>use a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calculator!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00400" y="5368925"/>
            <a:ext cx="2819400" cy="0"/>
          </a:xfrm>
          <a:custGeom>
            <a:avLst/>
            <a:gdLst/>
            <a:ahLst/>
            <a:cxnLst/>
            <a:rect l="l" t="t" r="r" b="b"/>
            <a:pathLst>
              <a:path w="2819400">
                <a:moveTo>
                  <a:pt x="0" y="0"/>
                </a:moveTo>
                <a:lnTo>
                  <a:pt x="2819400" y="0"/>
                </a:lnTo>
              </a:path>
            </a:pathLst>
          </a:custGeom>
          <a:ln w="571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95312" y="1585912"/>
          <a:ext cx="8153400" cy="317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458470" marR="449580" indent="1276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deci</a:t>
                      </a: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29.8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101.1101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3.07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C.82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797550" y="5562600"/>
            <a:ext cx="1765300" cy="530225"/>
          </a:xfrm>
          <a:prstGeom prst="rect">
            <a:avLst/>
          </a:prstGeom>
          <a:solidFill>
            <a:srgbClr val="FFCC66"/>
          </a:solidFill>
          <a:ln w="19050">
            <a:solidFill>
              <a:srgbClr val="000000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570"/>
              </a:spcBef>
            </a:pPr>
            <a:r>
              <a:rPr sz="2400" dirty="0">
                <a:latin typeface="Times New Roman"/>
                <a:cs typeface="Times New Roman"/>
              </a:rPr>
              <a:t>Skip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answer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78750" y="5565775"/>
            <a:ext cx="1212850" cy="530225"/>
          </a:xfrm>
          <a:prstGeom prst="rect">
            <a:avLst/>
          </a:prstGeom>
          <a:solidFill>
            <a:srgbClr val="FFCC66"/>
          </a:solidFill>
          <a:ln w="19050">
            <a:solidFill>
              <a:srgbClr val="000000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132715">
              <a:lnSpc>
                <a:spcPct val="100000"/>
              </a:lnSpc>
              <a:spcBef>
                <a:spcPts val="570"/>
              </a:spcBef>
            </a:pPr>
            <a:r>
              <a:rPr sz="2400" spc="-5" dirty="0">
                <a:latin typeface="Times New Roman"/>
                <a:cs typeface="Times New Roman"/>
              </a:rPr>
              <a:t>Answer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229" y="148844"/>
            <a:ext cx="47199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Exercise </a:t>
            </a:r>
            <a:r>
              <a:rPr spc="-254" dirty="0">
                <a:latin typeface="Arial"/>
                <a:cs typeface="Arial"/>
              </a:rPr>
              <a:t>– </a:t>
            </a:r>
            <a:r>
              <a:rPr spc="-180" dirty="0">
                <a:latin typeface="Arial"/>
                <a:cs typeface="Arial"/>
              </a:rPr>
              <a:t>Convert</a:t>
            </a:r>
            <a:r>
              <a:rPr spc="-254" dirty="0">
                <a:latin typeface="Arial"/>
                <a:cs typeface="Arial"/>
              </a:rPr>
              <a:t> </a:t>
            </a:r>
            <a:r>
              <a:rPr spc="-1360" dirty="0">
                <a:latin typeface="Arial"/>
                <a:cs typeface="Arial"/>
              </a:rPr>
              <a:t>…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95312" y="1585912"/>
          <a:ext cx="8153400" cy="317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458470" marR="449580" indent="1276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deci</a:t>
                      </a: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29.8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11101.110011…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35.63…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1D.CC…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5.8125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101.1101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5.64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5.D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3.109375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11.000111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3.07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3.1C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12.5078125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1100.10000010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14.404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C.82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4181475" y="5095875"/>
            <a:ext cx="781050" cy="781050"/>
            <a:chOff x="4181475" y="5095875"/>
            <a:chExt cx="781050" cy="781050"/>
          </a:xfrm>
        </p:grpSpPr>
        <p:sp>
          <p:nvSpPr>
            <p:cNvPr id="5" name="object 5"/>
            <p:cNvSpPr/>
            <p:nvPr/>
          </p:nvSpPr>
          <p:spPr>
            <a:xfrm>
              <a:off x="4191000" y="5105400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381000" y="0"/>
                  </a:moveTo>
                  <a:lnTo>
                    <a:pt x="333204" y="2968"/>
                  </a:lnTo>
                  <a:lnTo>
                    <a:pt x="287181" y="11634"/>
                  </a:lnTo>
                  <a:lnTo>
                    <a:pt x="243288" y="25643"/>
                  </a:lnTo>
                  <a:lnTo>
                    <a:pt x="201881" y="44636"/>
                  </a:lnTo>
                  <a:lnTo>
                    <a:pt x="163318" y="68257"/>
                  </a:lnTo>
                  <a:lnTo>
                    <a:pt x="127955" y="96149"/>
                  </a:lnTo>
                  <a:lnTo>
                    <a:pt x="96149" y="127955"/>
                  </a:lnTo>
                  <a:lnTo>
                    <a:pt x="68257" y="163318"/>
                  </a:lnTo>
                  <a:lnTo>
                    <a:pt x="44636" y="201881"/>
                  </a:lnTo>
                  <a:lnTo>
                    <a:pt x="25643" y="243288"/>
                  </a:lnTo>
                  <a:lnTo>
                    <a:pt x="11634" y="287181"/>
                  </a:lnTo>
                  <a:lnTo>
                    <a:pt x="2968" y="333204"/>
                  </a:lnTo>
                  <a:lnTo>
                    <a:pt x="0" y="381000"/>
                  </a:lnTo>
                  <a:lnTo>
                    <a:pt x="2968" y="428792"/>
                  </a:lnTo>
                  <a:lnTo>
                    <a:pt x="11634" y="474814"/>
                  </a:lnTo>
                  <a:lnTo>
                    <a:pt x="25643" y="518706"/>
                  </a:lnTo>
                  <a:lnTo>
                    <a:pt x="44636" y="560112"/>
                  </a:lnTo>
                  <a:lnTo>
                    <a:pt x="68257" y="598676"/>
                  </a:lnTo>
                  <a:lnTo>
                    <a:pt x="96149" y="634039"/>
                  </a:lnTo>
                  <a:lnTo>
                    <a:pt x="127955" y="665846"/>
                  </a:lnTo>
                  <a:lnTo>
                    <a:pt x="163318" y="693739"/>
                  </a:lnTo>
                  <a:lnTo>
                    <a:pt x="201881" y="717361"/>
                  </a:lnTo>
                  <a:lnTo>
                    <a:pt x="243288" y="736355"/>
                  </a:lnTo>
                  <a:lnTo>
                    <a:pt x="287181" y="750364"/>
                  </a:lnTo>
                  <a:lnTo>
                    <a:pt x="333204" y="759031"/>
                  </a:lnTo>
                  <a:lnTo>
                    <a:pt x="381000" y="762000"/>
                  </a:lnTo>
                  <a:lnTo>
                    <a:pt x="428795" y="759031"/>
                  </a:lnTo>
                  <a:lnTo>
                    <a:pt x="474818" y="750364"/>
                  </a:lnTo>
                  <a:lnTo>
                    <a:pt x="518711" y="736355"/>
                  </a:lnTo>
                  <a:lnTo>
                    <a:pt x="560118" y="717361"/>
                  </a:lnTo>
                  <a:lnTo>
                    <a:pt x="598681" y="693739"/>
                  </a:lnTo>
                  <a:lnTo>
                    <a:pt x="634044" y="665846"/>
                  </a:lnTo>
                  <a:lnTo>
                    <a:pt x="665850" y="634039"/>
                  </a:lnTo>
                  <a:lnTo>
                    <a:pt x="693742" y="598676"/>
                  </a:lnTo>
                  <a:lnTo>
                    <a:pt x="717363" y="560112"/>
                  </a:lnTo>
                  <a:lnTo>
                    <a:pt x="736356" y="518706"/>
                  </a:lnTo>
                  <a:lnTo>
                    <a:pt x="750365" y="474814"/>
                  </a:lnTo>
                  <a:lnTo>
                    <a:pt x="759031" y="428792"/>
                  </a:lnTo>
                  <a:lnTo>
                    <a:pt x="762000" y="381000"/>
                  </a:lnTo>
                  <a:lnTo>
                    <a:pt x="759031" y="333204"/>
                  </a:lnTo>
                  <a:lnTo>
                    <a:pt x="750365" y="287181"/>
                  </a:lnTo>
                  <a:lnTo>
                    <a:pt x="736356" y="243288"/>
                  </a:lnTo>
                  <a:lnTo>
                    <a:pt x="717363" y="201881"/>
                  </a:lnTo>
                  <a:lnTo>
                    <a:pt x="693742" y="163318"/>
                  </a:lnTo>
                  <a:lnTo>
                    <a:pt x="665850" y="127955"/>
                  </a:lnTo>
                  <a:lnTo>
                    <a:pt x="634044" y="96149"/>
                  </a:lnTo>
                  <a:lnTo>
                    <a:pt x="598681" y="68257"/>
                  </a:lnTo>
                  <a:lnTo>
                    <a:pt x="560118" y="44636"/>
                  </a:lnTo>
                  <a:lnTo>
                    <a:pt x="518711" y="25643"/>
                  </a:lnTo>
                  <a:lnTo>
                    <a:pt x="474818" y="11634"/>
                  </a:lnTo>
                  <a:lnTo>
                    <a:pt x="428795" y="2968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10202" y="5332729"/>
              <a:ext cx="323850" cy="79375"/>
            </a:xfrm>
            <a:custGeom>
              <a:avLst/>
              <a:gdLst/>
              <a:ahLst/>
              <a:cxnLst/>
              <a:rect l="l" t="t" r="r" b="b"/>
              <a:pathLst>
                <a:path w="323850" h="79375">
                  <a:moveTo>
                    <a:pt x="39750" y="0"/>
                  </a:moveTo>
                  <a:lnTo>
                    <a:pt x="24270" y="3121"/>
                  </a:lnTo>
                  <a:lnTo>
                    <a:pt x="11636" y="11636"/>
                  </a:lnTo>
                  <a:lnTo>
                    <a:pt x="3121" y="24270"/>
                  </a:lnTo>
                  <a:lnTo>
                    <a:pt x="0" y="39751"/>
                  </a:lnTo>
                  <a:lnTo>
                    <a:pt x="3121" y="55157"/>
                  </a:lnTo>
                  <a:lnTo>
                    <a:pt x="11636" y="67754"/>
                  </a:lnTo>
                  <a:lnTo>
                    <a:pt x="24270" y="76255"/>
                  </a:lnTo>
                  <a:lnTo>
                    <a:pt x="39750" y="79375"/>
                  </a:lnTo>
                  <a:lnTo>
                    <a:pt x="55157" y="76255"/>
                  </a:lnTo>
                  <a:lnTo>
                    <a:pt x="67754" y="67754"/>
                  </a:lnTo>
                  <a:lnTo>
                    <a:pt x="76255" y="55157"/>
                  </a:lnTo>
                  <a:lnTo>
                    <a:pt x="79375" y="39751"/>
                  </a:lnTo>
                  <a:lnTo>
                    <a:pt x="76255" y="24270"/>
                  </a:lnTo>
                  <a:lnTo>
                    <a:pt x="67754" y="11636"/>
                  </a:lnTo>
                  <a:lnTo>
                    <a:pt x="55157" y="3121"/>
                  </a:lnTo>
                  <a:lnTo>
                    <a:pt x="39750" y="0"/>
                  </a:lnTo>
                  <a:close/>
                </a:path>
                <a:path w="323850" h="79375">
                  <a:moveTo>
                    <a:pt x="283845" y="0"/>
                  </a:moveTo>
                  <a:lnTo>
                    <a:pt x="268438" y="3121"/>
                  </a:lnTo>
                  <a:lnTo>
                    <a:pt x="255841" y="11636"/>
                  </a:lnTo>
                  <a:lnTo>
                    <a:pt x="247340" y="24270"/>
                  </a:lnTo>
                  <a:lnTo>
                    <a:pt x="244221" y="39751"/>
                  </a:lnTo>
                  <a:lnTo>
                    <a:pt x="247340" y="55157"/>
                  </a:lnTo>
                  <a:lnTo>
                    <a:pt x="255841" y="67754"/>
                  </a:lnTo>
                  <a:lnTo>
                    <a:pt x="268438" y="76255"/>
                  </a:lnTo>
                  <a:lnTo>
                    <a:pt x="283845" y="79375"/>
                  </a:lnTo>
                  <a:lnTo>
                    <a:pt x="299325" y="76255"/>
                  </a:lnTo>
                  <a:lnTo>
                    <a:pt x="311959" y="67754"/>
                  </a:lnTo>
                  <a:lnTo>
                    <a:pt x="320474" y="55157"/>
                  </a:lnTo>
                  <a:lnTo>
                    <a:pt x="323596" y="39751"/>
                  </a:lnTo>
                  <a:lnTo>
                    <a:pt x="320474" y="24270"/>
                  </a:lnTo>
                  <a:lnTo>
                    <a:pt x="311959" y="11636"/>
                  </a:lnTo>
                  <a:lnTo>
                    <a:pt x="299325" y="3121"/>
                  </a:lnTo>
                  <a:lnTo>
                    <a:pt x="283845" y="0"/>
                  </a:lnTo>
                  <a:close/>
                </a:path>
              </a:pathLst>
            </a:custGeom>
            <a:solidFill>
              <a:srgbClr val="CDA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00677" y="5323204"/>
              <a:ext cx="98425" cy="984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44898" y="5323204"/>
              <a:ext cx="98425" cy="984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91000" y="5105400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174498" y="547154"/>
                  </a:moveTo>
                  <a:lnTo>
                    <a:pt x="220382" y="575169"/>
                  </a:lnTo>
                  <a:lnTo>
                    <a:pt x="266256" y="596180"/>
                  </a:lnTo>
                  <a:lnTo>
                    <a:pt x="312118" y="610188"/>
                  </a:lnTo>
                  <a:lnTo>
                    <a:pt x="357968" y="617192"/>
                  </a:lnTo>
                  <a:lnTo>
                    <a:pt x="403805" y="617192"/>
                  </a:lnTo>
                  <a:lnTo>
                    <a:pt x="449627" y="610188"/>
                  </a:lnTo>
                  <a:lnTo>
                    <a:pt x="495433" y="596180"/>
                  </a:lnTo>
                  <a:lnTo>
                    <a:pt x="541222" y="575169"/>
                  </a:lnTo>
                  <a:lnTo>
                    <a:pt x="586994" y="547154"/>
                  </a:lnTo>
                </a:path>
                <a:path w="762000" h="762000">
                  <a:moveTo>
                    <a:pt x="0" y="381000"/>
                  </a:moveTo>
                  <a:lnTo>
                    <a:pt x="2968" y="333204"/>
                  </a:lnTo>
                  <a:lnTo>
                    <a:pt x="11634" y="287181"/>
                  </a:lnTo>
                  <a:lnTo>
                    <a:pt x="25643" y="243288"/>
                  </a:lnTo>
                  <a:lnTo>
                    <a:pt x="44636" y="201881"/>
                  </a:lnTo>
                  <a:lnTo>
                    <a:pt x="68257" y="163318"/>
                  </a:lnTo>
                  <a:lnTo>
                    <a:pt x="96149" y="127955"/>
                  </a:lnTo>
                  <a:lnTo>
                    <a:pt x="127955" y="96149"/>
                  </a:lnTo>
                  <a:lnTo>
                    <a:pt x="163318" y="68257"/>
                  </a:lnTo>
                  <a:lnTo>
                    <a:pt x="201881" y="44636"/>
                  </a:lnTo>
                  <a:lnTo>
                    <a:pt x="243288" y="25643"/>
                  </a:lnTo>
                  <a:lnTo>
                    <a:pt x="287181" y="11634"/>
                  </a:lnTo>
                  <a:lnTo>
                    <a:pt x="333204" y="2968"/>
                  </a:lnTo>
                  <a:lnTo>
                    <a:pt x="381000" y="0"/>
                  </a:lnTo>
                  <a:lnTo>
                    <a:pt x="428795" y="2968"/>
                  </a:lnTo>
                  <a:lnTo>
                    <a:pt x="474818" y="11634"/>
                  </a:lnTo>
                  <a:lnTo>
                    <a:pt x="518711" y="25643"/>
                  </a:lnTo>
                  <a:lnTo>
                    <a:pt x="560118" y="44636"/>
                  </a:lnTo>
                  <a:lnTo>
                    <a:pt x="598681" y="68257"/>
                  </a:lnTo>
                  <a:lnTo>
                    <a:pt x="634044" y="96149"/>
                  </a:lnTo>
                  <a:lnTo>
                    <a:pt x="665850" y="127955"/>
                  </a:lnTo>
                  <a:lnTo>
                    <a:pt x="693742" y="163318"/>
                  </a:lnTo>
                  <a:lnTo>
                    <a:pt x="717363" y="201881"/>
                  </a:lnTo>
                  <a:lnTo>
                    <a:pt x="736356" y="243288"/>
                  </a:lnTo>
                  <a:lnTo>
                    <a:pt x="750365" y="287181"/>
                  </a:lnTo>
                  <a:lnTo>
                    <a:pt x="759031" y="333204"/>
                  </a:lnTo>
                  <a:lnTo>
                    <a:pt x="762000" y="381000"/>
                  </a:lnTo>
                  <a:lnTo>
                    <a:pt x="759031" y="428792"/>
                  </a:lnTo>
                  <a:lnTo>
                    <a:pt x="750365" y="474814"/>
                  </a:lnTo>
                  <a:lnTo>
                    <a:pt x="736356" y="518706"/>
                  </a:lnTo>
                  <a:lnTo>
                    <a:pt x="717363" y="560112"/>
                  </a:lnTo>
                  <a:lnTo>
                    <a:pt x="693742" y="598676"/>
                  </a:lnTo>
                  <a:lnTo>
                    <a:pt x="665850" y="634039"/>
                  </a:lnTo>
                  <a:lnTo>
                    <a:pt x="634044" y="665846"/>
                  </a:lnTo>
                  <a:lnTo>
                    <a:pt x="598681" y="693739"/>
                  </a:lnTo>
                  <a:lnTo>
                    <a:pt x="560118" y="717361"/>
                  </a:lnTo>
                  <a:lnTo>
                    <a:pt x="518711" y="736355"/>
                  </a:lnTo>
                  <a:lnTo>
                    <a:pt x="474818" y="750364"/>
                  </a:lnTo>
                  <a:lnTo>
                    <a:pt x="428795" y="759031"/>
                  </a:lnTo>
                  <a:lnTo>
                    <a:pt x="381000" y="762000"/>
                  </a:lnTo>
                  <a:lnTo>
                    <a:pt x="333204" y="759031"/>
                  </a:lnTo>
                  <a:lnTo>
                    <a:pt x="287181" y="750364"/>
                  </a:lnTo>
                  <a:lnTo>
                    <a:pt x="243288" y="736355"/>
                  </a:lnTo>
                  <a:lnTo>
                    <a:pt x="201881" y="717361"/>
                  </a:lnTo>
                  <a:lnTo>
                    <a:pt x="163318" y="693739"/>
                  </a:lnTo>
                  <a:lnTo>
                    <a:pt x="127955" y="665846"/>
                  </a:lnTo>
                  <a:lnTo>
                    <a:pt x="96149" y="634039"/>
                  </a:lnTo>
                  <a:lnTo>
                    <a:pt x="68257" y="598676"/>
                  </a:lnTo>
                  <a:lnTo>
                    <a:pt x="44636" y="560112"/>
                  </a:lnTo>
                  <a:lnTo>
                    <a:pt x="25643" y="518706"/>
                  </a:lnTo>
                  <a:lnTo>
                    <a:pt x="11634" y="474814"/>
                  </a:lnTo>
                  <a:lnTo>
                    <a:pt x="2968" y="428792"/>
                  </a:lnTo>
                  <a:lnTo>
                    <a:pt x="0" y="3810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12725" y="884300"/>
            <a:ext cx="8718550" cy="344805"/>
            <a:chOff x="212725" y="884300"/>
            <a:chExt cx="8718550" cy="344805"/>
          </a:xfrm>
        </p:grpSpPr>
        <p:sp>
          <p:nvSpPr>
            <p:cNvPr id="11" name="object 11"/>
            <p:cNvSpPr/>
            <p:nvPr/>
          </p:nvSpPr>
          <p:spPr>
            <a:xfrm>
              <a:off x="222250" y="893825"/>
              <a:ext cx="8699500" cy="325755"/>
            </a:xfrm>
            <a:custGeom>
              <a:avLst/>
              <a:gdLst/>
              <a:ahLst/>
              <a:cxnLst/>
              <a:rect l="l" t="t" r="r" b="b"/>
              <a:pathLst>
                <a:path w="8699500" h="325755">
                  <a:moveTo>
                    <a:pt x="8645271" y="0"/>
                  </a:moveTo>
                  <a:lnTo>
                    <a:pt x="54241" y="0"/>
                  </a:lnTo>
                  <a:lnTo>
                    <a:pt x="33127" y="4258"/>
                  </a:lnTo>
                  <a:lnTo>
                    <a:pt x="15886" y="15875"/>
                  </a:lnTo>
                  <a:lnTo>
                    <a:pt x="4262" y="33111"/>
                  </a:lnTo>
                  <a:lnTo>
                    <a:pt x="0" y="54228"/>
                  </a:lnTo>
                  <a:lnTo>
                    <a:pt x="0" y="271145"/>
                  </a:lnTo>
                  <a:lnTo>
                    <a:pt x="4262" y="292262"/>
                  </a:lnTo>
                  <a:lnTo>
                    <a:pt x="15886" y="309499"/>
                  </a:lnTo>
                  <a:lnTo>
                    <a:pt x="33127" y="321115"/>
                  </a:lnTo>
                  <a:lnTo>
                    <a:pt x="54241" y="325374"/>
                  </a:lnTo>
                  <a:lnTo>
                    <a:pt x="8645271" y="325374"/>
                  </a:lnTo>
                  <a:lnTo>
                    <a:pt x="8666388" y="321115"/>
                  </a:lnTo>
                  <a:lnTo>
                    <a:pt x="8683625" y="309499"/>
                  </a:lnTo>
                  <a:lnTo>
                    <a:pt x="8695241" y="292262"/>
                  </a:lnTo>
                  <a:lnTo>
                    <a:pt x="8699500" y="271145"/>
                  </a:lnTo>
                  <a:lnTo>
                    <a:pt x="8699500" y="54228"/>
                  </a:lnTo>
                  <a:lnTo>
                    <a:pt x="8695241" y="33111"/>
                  </a:lnTo>
                  <a:lnTo>
                    <a:pt x="8683625" y="15875"/>
                  </a:lnTo>
                  <a:lnTo>
                    <a:pt x="8666388" y="4258"/>
                  </a:lnTo>
                  <a:lnTo>
                    <a:pt x="8645271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2250" y="893825"/>
              <a:ext cx="8699500" cy="325755"/>
            </a:xfrm>
            <a:custGeom>
              <a:avLst/>
              <a:gdLst/>
              <a:ahLst/>
              <a:cxnLst/>
              <a:rect l="l" t="t" r="r" b="b"/>
              <a:pathLst>
                <a:path w="8699500" h="325755">
                  <a:moveTo>
                    <a:pt x="0" y="54228"/>
                  </a:moveTo>
                  <a:lnTo>
                    <a:pt x="4262" y="33111"/>
                  </a:lnTo>
                  <a:lnTo>
                    <a:pt x="15886" y="15875"/>
                  </a:lnTo>
                  <a:lnTo>
                    <a:pt x="33127" y="4258"/>
                  </a:lnTo>
                  <a:lnTo>
                    <a:pt x="54241" y="0"/>
                  </a:lnTo>
                  <a:lnTo>
                    <a:pt x="8645271" y="0"/>
                  </a:lnTo>
                  <a:lnTo>
                    <a:pt x="8666388" y="4258"/>
                  </a:lnTo>
                  <a:lnTo>
                    <a:pt x="8683625" y="15875"/>
                  </a:lnTo>
                  <a:lnTo>
                    <a:pt x="8695241" y="33111"/>
                  </a:lnTo>
                  <a:lnTo>
                    <a:pt x="8699500" y="54228"/>
                  </a:lnTo>
                  <a:lnTo>
                    <a:pt x="8699500" y="271145"/>
                  </a:lnTo>
                  <a:lnTo>
                    <a:pt x="8695241" y="292262"/>
                  </a:lnTo>
                  <a:lnTo>
                    <a:pt x="8683625" y="309499"/>
                  </a:lnTo>
                  <a:lnTo>
                    <a:pt x="8666388" y="321115"/>
                  </a:lnTo>
                  <a:lnTo>
                    <a:pt x="8645271" y="325374"/>
                  </a:lnTo>
                  <a:lnTo>
                    <a:pt x="54241" y="325374"/>
                  </a:lnTo>
                  <a:lnTo>
                    <a:pt x="33127" y="321115"/>
                  </a:lnTo>
                  <a:lnTo>
                    <a:pt x="15886" y="309499"/>
                  </a:lnTo>
                  <a:lnTo>
                    <a:pt x="4262" y="292262"/>
                  </a:lnTo>
                  <a:lnTo>
                    <a:pt x="0" y="271145"/>
                  </a:lnTo>
                  <a:lnTo>
                    <a:pt x="0" y="54228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204208" y="899286"/>
            <a:ext cx="735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An</a:t>
            </a:r>
            <a:r>
              <a:rPr sz="1800" spc="-15" dirty="0">
                <a:latin typeface="Times New Roman"/>
                <a:cs typeface="Times New Roman"/>
              </a:rPr>
              <a:t>s</a:t>
            </a:r>
            <a:r>
              <a:rPr sz="1800" spc="-5" dirty="0">
                <a:latin typeface="Times New Roman"/>
                <a:cs typeface="Times New Roman"/>
              </a:rPr>
              <a:t>wer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90029" y="6271971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00200" y="627722"/>
            <a:ext cx="61702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25" dirty="0">
                <a:latin typeface="Arial"/>
                <a:cs typeface="Arial"/>
              </a:rPr>
              <a:t>Number </a:t>
            </a:r>
            <a:r>
              <a:rPr sz="3600" b="1" spc="-345" dirty="0">
                <a:latin typeface="Arial"/>
                <a:cs typeface="Arial"/>
              </a:rPr>
              <a:t>systems </a:t>
            </a:r>
            <a:r>
              <a:rPr sz="3600" b="1" spc="-254" dirty="0">
                <a:latin typeface="Arial"/>
                <a:cs typeface="Arial"/>
              </a:rPr>
              <a:t>and</a:t>
            </a:r>
            <a:r>
              <a:rPr sz="3600" b="1" spc="-40" dirty="0">
                <a:latin typeface="Arial"/>
                <a:cs typeface="Arial"/>
              </a:rPr>
              <a:t> </a:t>
            </a:r>
            <a:r>
              <a:rPr sz="3600" b="1" spc="-270" dirty="0">
                <a:latin typeface="Arial"/>
                <a:cs typeface="Arial"/>
              </a:rPr>
              <a:t>computers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5844" y="1382013"/>
            <a:ext cx="7444740" cy="3956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3695" marR="5080" indent="-341630">
              <a:lnSpc>
                <a:spcPct val="100000"/>
              </a:lnSpc>
              <a:spcBef>
                <a:spcPts val="95"/>
              </a:spcBef>
              <a:buClr>
                <a:srgbClr val="0099CC"/>
              </a:buClr>
              <a:buSzPct val="80357"/>
              <a:buFont typeface="Wingdings"/>
              <a:buChar char=""/>
              <a:tabLst>
                <a:tab pos="353695" algn="l"/>
                <a:tab pos="354330" algn="l"/>
              </a:tabLst>
            </a:pPr>
            <a:r>
              <a:rPr sz="2800" spc="-10" dirty="0">
                <a:latin typeface="Carlito"/>
                <a:cs typeface="Carlito"/>
              </a:rPr>
              <a:t>Computers store </a:t>
            </a:r>
            <a:r>
              <a:rPr sz="2800" spc="-5" dirty="0">
                <a:latin typeface="Carlito"/>
                <a:cs typeface="Carlito"/>
              </a:rPr>
              <a:t>all </a:t>
            </a:r>
            <a:r>
              <a:rPr sz="2800" spc="-10" dirty="0">
                <a:latin typeface="Carlito"/>
                <a:cs typeface="Carlito"/>
              </a:rPr>
              <a:t>data </a:t>
            </a:r>
            <a:r>
              <a:rPr sz="2800" dirty="0">
                <a:latin typeface="Carlito"/>
                <a:cs typeface="Carlito"/>
              </a:rPr>
              <a:t>as </a:t>
            </a:r>
            <a:r>
              <a:rPr sz="2800" spc="-10" dirty="0">
                <a:latin typeface="Carlito"/>
                <a:cs typeface="Carlito"/>
              </a:rPr>
              <a:t>binary </a:t>
            </a:r>
            <a:r>
              <a:rPr sz="2800" spc="-5" dirty="0">
                <a:latin typeface="Carlito"/>
                <a:cs typeface="Carlito"/>
              </a:rPr>
              <a:t>digits, </a:t>
            </a:r>
            <a:r>
              <a:rPr sz="2800" spc="-10" dirty="0">
                <a:latin typeface="Carlito"/>
                <a:cs typeface="Carlito"/>
              </a:rPr>
              <a:t>but </a:t>
            </a:r>
            <a:r>
              <a:rPr sz="2800" spc="-5" dirty="0">
                <a:latin typeface="Carlito"/>
                <a:cs typeface="Carlito"/>
              </a:rPr>
              <a:t>we  may </a:t>
            </a:r>
            <a:r>
              <a:rPr sz="2800" spc="-10" dirty="0">
                <a:latin typeface="Carlito"/>
                <a:cs typeface="Carlito"/>
              </a:rPr>
              <a:t>need </a:t>
            </a:r>
            <a:r>
              <a:rPr sz="2800" spc="-5" dirty="0">
                <a:latin typeface="Carlito"/>
                <a:cs typeface="Carlito"/>
              </a:rPr>
              <a:t>to convert </a:t>
            </a:r>
            <a:r>
              <a:rPr sz="2800" spc="-10" dirty="0">
                <a:latin typeface="Carlito"/>
                <a:cs typeface="Carlito"/>
              </a:rPr>
              <a:t>this </a:t>
            </a:r>
            <a:r>
              <a:rPr sz="2800" spc="-5" dirty="0">
                <a:latin typeface="Carlito"/>
                <a:cs typeface="Carlito"/>
              </a:rPr>
              <a:t>to a </a:t>
            </a:r>
            <a:r>
              <a:rPr sz="2800" spc="-10" dirty="0">
                <a:latin typeface="Carlito"/>
                <a:cs typeface="Carlito"/>
              </a:rPr>
              <a:t>number system </a:t>
            </a:r>
            <a:r>
              <a:rPr sz="2800" spc="-5" dirty="0">
                <a:latin typeface="Carlito"/>
                <a:cs typeface="Carlito"/>
              </a:rPr>
              <a:t>we  are </a:t>
            </a:r>
            <a:r>
              <a:rPr sz="2800" spc="-10" dirty="0">
                <a:latin typeface="Carlito"/>
                <a:cs typeface="Carlito"/>
              </a:rPr>
              <a:t>familiar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with.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99CC"/>
              </a:buClr>
              <a:buFont typeface="Wingdings"/>
              <a:buChar char=""/>
            </a:pPr>
            <a:endParaRPr sz="3300" dirty="0">
              <a:latin typeface="Carlito"/>
              <a:cs typeface="Carlito"/>
            </a:endParaRPr>
          </a:p>
          <a:p>
            <a:pPr marL="353695" marR="190500" indent="-341630">
              <a:lnSpc>
                <a:spcPct val="100000"/>
              </a:lnSpc>
              <a:buClr>
                <a:srgbClr val="0099CC"/>
              </a:buClr>
              <a:buSzPct val="80357"/>
              <a:buFont typeface="Wingdings"/>
              <a:buChar char=""/>
              <a:tabLst>
                <a:tab pos="353695" algn="l"/>
                <a:tab pos="354330" algn="l"/>
              </a:tabLst>
            </a:pPr>
            <a:r>
              <a:rPr sz="2800" spc="-10" dirty="0">
                <a:latin typeface="Carlito"/>
                <a:cs typeface="Carlito"/>
              </a:rPr>
              <a:t>Computer programs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data </a:t>
            </a:r>
            <a:r>
              <a:rPr sz="2800" spc="-5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often  </a:t>
            </a:r>
            <a:r>
              <a:rPr sz="2800" spc="-5" dirty="0">
                <a:latin typeface="Carlito"/>
                <a:cs typeface="Carlito"/>
              </a:rPr>
              <a:t>represented </a:t>
            </a:r>
            <a:r>
              <a:rPr sz="2800" spc="-10" dirty="0">
                <a:latin typeface="Carlito"/>
                <a:cs typeface="Carlito"/>
              </a:rPr>
              <a:t>(outside </a:t>
            </a:r>
            <a:r>
              <a:rPr sz="2800" spc="-5" dirty="0">
                <a:latin typeface="Carlito"/>
                <a:cs typeface="Carlito"/>
              </a:rPr>
              <a:t>the computer) </a:t>
            </a:r>
            <a:r>
              <a:rPr sz="2800" spc="-10" dirty="0">
                <a:latin typeface="Carlito"/>
                <a:cs typeface="Carlito"/>
              </a:rPr>
              <a:t>using octal 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hexadecimal number </a:t>
            </a:r>
            <a:r>
              <a:rPr sz="2800" spc="-5" dirty="0">
                <a:latin typeface="Carlito"/>
                <a:cs typeface="Carlito"/>
              </a:rPr>
              <a:t>systems </a:t>
            </a:r>
            <a:r>
              <a:rPr sz="2800" spc="-10" dirty="0">
                <a:latin typeface="Carlito"/>
                <a:cs typeface="Carlito"/>
              </a:rPr>
              <a:t>because </a:t>
            </a:r>
            <a:r>
              <a:rPr sz="2800" spc="-5" dirty="0">
                <a:latin typeface="Carlito"/>
                <a:cs typeface="Carlito"/>
              </a:rPr>
              <a:t>they  are a </a:t>
            </a:r>
            <a:r>
              <a:rPr sz="2800" spc="-10" dirty="0">
                <a:latin typeface="Carlito"/>
                <a:cs typeface="Carlito"/>
              </a:rPr>
              <a:t>short hand </a:t>
            </a:r>
            <a:r>
              <a:rPr sz="2800" spc="-5" dirty="0">
                <a:latin typeface="Carlito"/>
                <a:cs typeface="Carlito"/>
              </a:rPr>
              <a:t>way of representing </a:t>
            </a:r>
            <a:r>
              <a:rPr sz="2800" spc="-10" dirty="0">
                <a:latin typeface="Carlito"/>
                <a:cs typeface="Carlito"/>
              </a:rPr>
              <a:t>binary  numbers.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0477" y="148844"/>
            <a:ext cx="6851523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Common Number</a:t>
            </a:r>
            <a:r>
              <a:rPr spc="-75" dirty="0"/>
              <a:t> </a:t>
            </a:r>
            <a:r>
              <a:rPr dirty="0"/>
              <a:t>Systems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2512" y="1700212"/>
          <a:ext cx="6934200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6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System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R="66040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Base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Symbols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057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Used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by  hu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ans?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794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Used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in  co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puter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?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7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0, 1, …</a:t>
                      </a:r>
                      <a:r>
                        <a:rPr sz="2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Yes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05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Yes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0, 1, …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974">
                <a:tc>
                  <a:txBody>
                    <a:bodyPr/>
                    <a:lstStyle/>
                    <a:p>
                      <a:pPr marL="91440" marR="2832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dec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0, 1, …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9,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A, B,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…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8933" y="148844"/>
            <a:ext cx="713879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Quantities/Counting </a:t>
            </a:r>
            <a:r>
              <a:rPr spc="-5" dirty="0"/>
              <a:t>(1 of</a:t>
            </a:r>
            <a:r>
              <a:rPr spc="-100" dirty="0"/>
              <a:t> </a:t>
            </a:r>
            <a:r>
              <a:rPr dirty="0"/>
              <a:t>3)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95512" y="1357312"/>
          <a:ext cx="4724400" cy="4553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Decimal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Binary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Octal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27635" marR="120014" indent="1092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Hexa- 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dec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90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507730" y="5832144"/>
            <a:ext cx="481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p.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33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1565</Words>
  <Application>Microsoft Office PowerPoint</Application>
  <PresentationFormat>On-screen Show (4:3)</PresentationFormat>
  <Paragraphs>812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6" baseType="lpstr">
      <vt:lpstr>Arial</vt:lpstr>
      <vt:lpstr>Calibri</vt:lpstr>
      <vt:lpstr>Carlito</vt:lpstr>
      <vt:lpstr>Comic Sans MS</vt:lpstr>
      <vt:lpstr>Courier New</vt:lpstr>
      <vt:lpstr>Times New Roman</vt:lpstr>
      <vt:lpstr>Wingdings</vt:lpstr>
      <vt:lpstr>Office Theme</vt:lpstr>
      <vt:lpstr>Computer Number Systems  and Data Representation.</vt:lpstr>
      <vt:lpstr>Lecture Outline</vt:lpstr>
      <vt:lpstr>Data Representation?</vt:lpstr>
      <vt:lpstr>Digital Representation</vt:lpstr>
      <vt:lpstr>Analog vs. Digital representation</vt:lpstr>
      <vt:lpstr>Data Representation</vt:lpstr>
      <vt:lpstr>Number systems and computers</vt:lpstr>
      <vt:lpstr>Common Number Systems</vt:lpstr>
      <vt:lpstr>Quantities/Counting (1 of 3)</vt:lpstr>
      <vt:lpstr>Quantities/Counting (2 of 3)</vt:lpstr>
      <vt:lpstr>Quantities/Counting (3 of 3)</vt:lpstr>
      <vt:lpstr>Conversion Among Bases</vt:lpstr>
      <vt:lpstr>Quick Example</vt:lpstr>
      <vt:lpstr>Decimal to Decimal (just for fun)</vt:lpstr>
      <vt:lpstr>Weight</vt:lpstr>
      <vt:lpstr>Binary to Decimal</vt:lpstr>
      <vt:lpstr>Binary to Decimal</vt:lpstr>
      <vt:lpstr>Example</vt:lpstr>
      <vt:lpstr>Octal to Decimal</vt:lpstr>
      <vt:lpstr>Octal to Decimal</vt:lpstr>
      <vt:lpstr>Example</vt:lpstr>
      <vt:lpstr>Hexadecimal to Decimal</vt:lpstr>
      <vt:lpstr>Hexadecimal to Decimal</vt:lpstr>
      <vt:lpstr>Example</vt:lpstr>
      <vt:lpstr>Decimal to Binary</vt:lpstr>
      <vt:lpstr>Decimal to Binary</vt:lpstr>
      <vt:lpstr>Example</vt:lpstr>
      <vt:lpstr>Octal to Binary</vt:lpstr>
      <vt:lpstr>Octal to Binary</vt:lpstr>
      <vt:lpstr>Example</vt:lpstr>
      <vt:lpstr>Hexadecimal to Binary</vt:lpstr>
      <vt:lpstr>Hexadecimal to Binary</vt:lpstr>
      <vt:lpstr>Example</vt:lpstr>
      <vt:lpstr>Decimal to Octal</vt:lpstr>
      <vt:lpstr>Decimal to Octal</vt:lpstr>
      <vt:lpstr>Example</vt:lpstr>
      <vt:lpstr>Decimal to Hexadecimal</vt:lpstr>
      <vt:lpstr>Decimal to Hexadecimal</vt:lpstr>
      <vt:lpstr>Example</vt:lpstr>
      <vt:lpstr>Binary to Octal</vt:lpstr>
      <vt:lpstr>Binary to Octal</vt:lpstr>
      <vt:lpstr>Example</vt:lpstr>
      <vt:lpstr>Binary to Hexadecimal</vt:lpstr>
      <vt:lpstr>Binary to Hexadecimal</vt:lpstr>
      <vt:lpstr>Example</vt:lpstr>
      <vt:lpstr>Octal to Hexadecimal</vt:lpstr>
      <vt:lpstr>Octal to Hexadecimal</vt:lpstr>
      <vt:lpstr>Example</vt:lpstr>
      <vt:lpstr>Hexadecimal to Octal</vt:lpstr>
      <vt:lpstr>Hexadecimal to Octal</vt:lpstr>
      <vt:lpstr>Example</vt:lpstr>
      <vt:lpstr>Exercise – Convert ...</vt:lpstr>
      <vt:lpstr>Exercise – Convert …</vt:lpstr>
      <vt:lpstr>Common Powers (1 of 2)</vt:lpstr>
      <vt:lpstr>Common Powers (2 of 2)</vt:lpstr>
      <vt:lpstr>Example</vt:lpstr>
      <vt:lpstr>Exercise – Free Space</vt:lpstr>
      <vt:lpstr>Review – multiplying powers</vt:lpstr>
      <vt:lpstr>Binary Addition (1 of 2)</vt:lpstr>
      <vt:lpstr>Binary Addition (2 of 2)</vt:lpstr>
      <vt:lpstr>Multiplication (1 of 3)</vt:lpstr>
      <vt:lpstr>Multiplication (2 of 3)</vt:lpstr>
      <vt:lpstr>Multiplication (3 of 3)</vt:lpstr>
      <vt:lpstr>Fractions</vt:lpstr>
      <vt:lpstr>Fractions</vt:lpstr>
      <vt:lpstr>Fractions</vt:lpstr>
      <vt:lpstr>Exercise – Convert ...</vt:lpstr>
      <vt:lpstr>Exercise – Convert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Number Systems  and Data Representation.</dc:title>
  <dc:creator>Mr. Ashwin R Patani</dc:creator>
  <cp:lastModifiedBy>Mr. Ashwin R Patani</cp:lastModifiedBy>
  <cp:revision>6</cp:revision>
  <dcterms:created xsi:type="dcterms:W3CDTF">2021-01-25T05:31:38Z</dcterms:created>
  <dcterms:modified xsi:type="dcterms:W3CDTF">2021-08-10T09:08:41Z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2012-12-05T00:00:00Z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2021-01-25T00:00:00Z</vt:filetime>
  </property>
</Properties>
</file>