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8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8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2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0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6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9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1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0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8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8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17.png"/><Relationship Id="rId2" Type="http://schemas.openxmlformats.org/officeDocument/2006/relationships/image" Target="../media/image2.jp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7.png"/><Relationship Id="rId2" Type="http://schemas.openxmlformats.org/officeDocument/2006/relationships/image" Target="../media/image2.jp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2.jp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jpg"/><Relationship Id="rId15" Type="http://schemas.openxmlformats.org/officeDocument/2006/relationships/image" Target="../media/image43.png"/><Relationship Id="rId10" Type="http://schemas.openxmlformats.org/officeDocument/2006/relationships/image" Target="../media/image38.jpg"/><Relationship Id="rId4" Type="http://schemas.openxmlformats.org/officeDocument/2006/relationships/image" Target="../media/image32.png"/><Relationship Id="rId9" Type="http://schemas.openxmlformats.org/officeDocument/2006/relationships/image" Target="../media/image37.jp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927" y="27709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228600" y="228600"/>
              <a:ext cx="8695944" cy="60350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54852" y="5498591"/>
              <a:ext cx="2880360" cy="716280"/>
            </a:xfrm>
            <a:custGeom>
              <a:avLst/>
              <a:gdLst/>
              <a:ahLst/>
              <a:cxnLst/>
              <a:rect l="l" t="t" r="r" b="b"/>
              <a:pathLst>
                <a:path w="2880359" h="716279">
                  <a:moveTo>
                    <a:pt x="2880359" y="0"/>
                  </a:moveTo>
                  <a:lnTo>
                    <a:pt x="2874009" y="0"/>
                  </a:lnTo>
                  <a:lnTo>
                    <a:pt x="2752598" y="20193"/>
                  </a:lnTo>
                  <a:lnTo>
                    <a:pt x="2629154" y="42545"/>
                  </a:lnTo>
                  <a:lnTo>
                    <a:pt x="2373629" y="91770"/>
                  </a:lnTo>
                  <a:lnTo>
                    <a:pt x="2105405" y="149974"/>
                  </a:lnTo>
                  <a:lnTo>
                    <a:pt x="1824481" y="217119"/>
                  </a:lnTo>
                  <a:lnTo>
                    <a:pt x="1566799" y="282028"/>
                  </a:lnTo>
                  <a:lnTo>
                    <a:pt x="843026" y="445439"/>
                  </a:lnTo>
                  <a:lnTo>
                    <a:pt x="621665" y="490207"/>
                  </a:lnTo>
                  <a:lnTo>
                    <a:pt x="200151" y="568540"/>
                  </a:lnTo>
                  <a:lnTo>
                    <a:pt x="0" y="602119"/>
                  </a:lnTo>
                  <a:lnTo>
                    <a:pt x="270383" y="640168"/>
                  </a:lnTo>
                  <a:lnTo>
                    <a:pt x="398145" y="655840"/>
                  </a:lnTo>
                  <a:lnTo>
                    <a:pt x="645032" y="682701"/>
                  </a:lnTo>
                  <a:lnTo>
                    <a:pt x="874902" y="700608"/>
                  </a:lnTo>
                  <a:lnTo>
                    <a:pt x="985647" y="707326"/>
                  </a:lnTo>
                  <a:lnTo>
                    <a:pt x="1094231" y="711796"/>
                  </a:lnTo>
                  <a:lnTo>
                    <a:pt x="1298575" y="716280"/>
                  </a:lnTo>
                  <a:lnTo>
                    <a:pt x="1396492" y="716280"/>
                  </a:lnTo>
                  <a:lnTo>
                    <a:pt x="1585976" y="711796"/>
                  </a:lnTo>
                  <a:lnTo>
                    <a:pt x="1675383" y="707326"/>
                  </a:lnTo>
                  <a:lnTo>
                    <a:pt x="1845691" y="693889"/>
                  </a:lnTo>
                  <a:lnTo>
                    <a:pt x="1928749" y="684936"/>
                  </a:lnTo>
                  <a:lnTo>
                    <a:pt x="2086228" y="662559"/>
                  </a:lnTo>
                  <a:lnTo>
                    <a:pt x="2235327" y="635698"/>
                  </a:lnTo>
                  <a:lnTo>
                    <a:pt x="2375789" y="604354"/>
                  </a:lnTo>
                  <a:lnTo>
                    <a:pt x="2509901" y="568540"/>
                  </a:lnTo>
                  <a:lnTo>
                    <a:pt x="2637663" y="528256"/>
                  </a:lnTo>
                  <a:lnTo>
                    <a:pt x="2759075" y="483489"/>
                  </a:lnTo>
                  <a:lnTo>
                    <a:pt x="2876042" y="436486"/>
                  </a:lnTo>
                  <a:lnTo>
                    <a:pt x="2880359" y="434238"/>
                  </a:lnTo>
                  <a:lnTo>
                    <a:pt x="2880359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2804" y="5370576"/>
              <a:ext cx="5552440" cy="852169"/>
            </a:xfrm>
            <a:custGeom>
              <a:avLst/>
              <a:gdLst/>
              <a:ahLst/>
              <a:cxnLst/>
              <a:rect l="l" t="t" r="r" b="b"/>
              <a:pathLst>
                <a:path w="5552440" h="852170">
                  <a:moveTo>
                    <a:pt x="853694" y="0"/>
                  </a:moveTo>
                  <a:lnTo>
                    <a:pt x="685419" y="0"/>
                  </a:lnTo>
                  <a:lnTo>
                    <a:pt x="527938" y="4445"/>
                  </a:lnTo>
                  <a:lnTo>
                    <a:pt x="381000" y="11176"/>
                  </a:lnTo>
                  <a:lnTo>
                    <a:pt x="244856" y="22352"/>
                  </a:lnTo>
                  <a:lnTo>
                    <a:pt x="117093" y="35814"/>
                  </a:lnTo>
                  <a:lnTo>
                    <a:pt x="0" y="53721"/>
                  </a:lnTo>
                  <a:lnTo>
                    <a:pt x="334263" y="96139"/>
                  </a:lnTo>
                  <a:lnTo>
                    <a:pt x="693928" y="156464"/>
                  </a:lnTo>
                  <a:lnTo>
                    <a:pt x="1079245" y="234784"/>
                  </a:lnTo>
                  <a:lnTo>
                    <a:pt x="1283716" y="279501"/>
                  </a:lnTo>
                  <a:lnTo>
                    <a:pt x="1869058" y="422605"/>
                  </a:lnTo>
                  <a:lnTo>
                    <a:pt x="2563113" y="576884"/>
                  </a:lnTo>
                  <a:lnTo>
                    <a:pt x="2726944" y="608190"/>
                  </a:lnTo>
                  <a:lnTo>
                    <a:pt x="2882392" y="639495"/>
                  </a:lnTo>
                  <a:lnTo>
                    <a:pt x="3035681" y="668566"/>
                  </a:lnTo>
                  <a:lnTo>
                    <a:pt x="3329431" y="717753"/>
                  </a:lnTo>
                  <a:lnTo>
                    <a:pt x="3469894" y="740117"/>
                  </a:lnTo>
                  <a:lnTo>
                    <a:pt x="3738245" y="775893"/>
                  </a:lnTo>
                  <a:lnTo>
                    <a:pt x="3991482" y="807199"/>
                  </a:lnTo>
                  <a:lnTo>
                    <a:pt x="4112895" y="818375"/>
                  </a:lnTo>
                  <a:lnTo>
                    <a:pt x="4342765" y="836269"/>
                  </a:lnTo>
                  <a:lnTo>
                    <a:pt x="4453509" y="842975"/>
                  </a:lnTo>
                  <a:lnTo>
                    <a:pt x="4666361" y="851916"/>
                  </a:lnTo>
                  <a:lnTo>
                    <a:pt x="4864354" y="851916"/>
                  </a:lnTo>
                  <a:lnTo>
                    <a:pt x="5051679" y="847445"/>
                  </a:lnTo>
                  <a:lnTo>
                    <a:pt x="5141087" y="842975"/>
                  </a:lnTo>
                  <a:lnTo>
                    <a:pt x="5228336" y="836269"/>
                  </a:lnTo>
                  <a:lnTo>
                    <a:pt x="5475351" y="809434"/>
                  </a:lnTo>
                  <a:lnTo>
                    <a:pt x="5551932" y="798245"/>
                  </a:lnTo>
                  <a:lnTo>
                    <a:pt x="5305044" y="766953"/>
                  </a:lnTo>
                  <a:lnTo>
                    <a:pt x="5043170" y="728929"/>
                  </a:lnTo>
                  <a:lnTo>
                    <a:pt x="4474718" y="630555"/>
                  </a:lnTo>
                  <a:lnTo>
                    <a:pt x="3840353" y="498627"/>
                  </a:lnTo>
                  <a:lnTo>
                    <a:pt x="2854706" y="263842"/>
                  </a:lnTo>
                  <a:lnTo>
                    <a:pt x="2586482" y="205740"/>
                  </a:lnTo>
                  <a:lnTo>
                    <a:pt x="2331085" y="156464"/>
                  </a:lnTo>
                  <a:lnTo>
                    <a:pt x="2207513" y="134112"/>
                  </a:lnTo>
                  <a:lnTo>
                    <a:pt x="2086229" y="114046"/>
                  </a:lnTo>
                  <a:lnTo>
                    <a:pt x="1969134" y="96139"/>
                  </a:lnTo>
                  <a:lnTo>
                    <a:pt x="1630680" y="51435"/>
                  </a:lnTo>
                  <a:lnTo>
                    <a:pt x="1419859" y="31242"/>
                  </a:lnTo>
                  <a:lnTo>
                    <a:pt x="1221994" y="15621"/>
                  </a:lnTo>
                  <a:lnTo>
                    <a:pt x="1032509" y="4445"/>
                  </a:lnTo>
                  <a:lnTo>
                    <a:pt x="85369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2354" y="5369814"/>
              <a:ext cx="6097905" cy="789940"/>
            </a:xfrm>
            <a:custGeom>
              <a:avLst/>
              <a:gdLst/>
              <a:ahLst/>
              <a:cxnLst/>
              <a:rect l="l" t="t" r="r" b="b"/>
              <a:pathLst>
                <a:path w="6097905" h="789939">
                  <a:moveTo>
                    <a:pt x="0" y="91948"/>
                  </a:moveTo>
                  <a:lnTo>
                    <a:pt x="19176" y="87503"/>
                  </a:lnTo>
                  <a:lnTo>
                    <a:pt x="76581" y="76327"/>
                  </a:lnTo>
                  <a:lnTo>
                    <a:pt x="174625" y="60706"/>
                  </a:lnTo>
                  <a:lnTo>
                    <a:pt x="238506" y="51689"/>
                  </a:lnTo>
                  <a:lnTo>
                    <a:pt x="312927" y="42799"/>
                  </a:lnTo>
                  <a:lnTo>
                    <a:pt x="395985" y="36068"/>
                  </a:lnTo>
                  <a:lnTo>
                    <a:pt x="491744" y="29337"/>
                  </a:lnTo>
                  <a:lnTo>
                    <a:pt x="596137" y="22606"/>
                  </a:lnTo>
                  <a:lnTo>
                    <a:pt x="713232" y="18161"/>
                  </a:lnTo>
                  <a:lnTo>
                    <a:pt x="840994" y="16002"/>
                  </a:lnTo>
                  <a:lnTo>
                    <a:pt x="979296" y="13716"/>
                  </a:lnTo>
                  <a:lnTo>
                    <a:pt x="1128395" y="16002"/>
                  </a:lnTo>
                  <a:lnTo>
                    <a:pt x="1288033" y="20447"/>
                  </a:lnTo>
                  <a:lnTo>
                    <a:pt x="1460499" y="29337"/>
                  </a:lnTo>
                  <a:lnTo>
                    <a:pt x="1643633" y="40513"/>
                  </a:lnTo>
                  <a:lnTo>
                    <a:pt x="1837308" y="58420"/>
                  </a:lnTo>
                  <a:lnTo>
                    <a:pt x="2043810" y="78486"/>
                  </a:lnTo>
                  <a:lnTo>
                    <a:pt x="2263140" y="103124"/>
                  </a:lnTo>
                  <a:lnTo>
                    <a:pt x="2493010" y="132207"/>
                  </a:lnTo>
                  <a:lnTo>
                    <a:pt x="2735707" y="168021"/>
                  </a:lnTo>
                  <a:lnTo>
                    <a:pt x="2989072" y="208153"/>
                  </a:lnTo>
                  <a:lnTo>
                    <a:pt x="3255263" y="255143"/>
                  </a:lnTo>
                  <a:lnTo>
                    <a:pt x="3534155" y="311035"/>
                  </a:lnTo>
                  <a:lnTo>
                    <a:pt x="3825748" y="371398"/>
                  </a:lnTo>
                  <a:lnTo>
                    <a:pt x="4130167" y="438454"/>
                  </a:lnTo>
                  <a:lnTo>
                    <a:pt x="4447413" y="514464"/>
                  </a:lnTo>
                  <a:lnTo>
                    <a:pt x="4777486" y="597179"/>
                  </a:lnTo>
                  <a:lnTo>
                    <a:pt x="5120132" y="688835"/>
                  </a:lnTo>
                  <a:lnTo>
                    <a:pt x="5475732" y="789432"/>
                  </a:lnTo>
                </a:path>
                <a:path w="6097905" h="789939">
                  <a:moveTo>
                    <a:pt x="2784347" y="652272"/>
                  </a:moveTo>
                  <a:lnTo>
                    <a:pt x="2880106" y="625462"/>
                  </a:lnTo>
                  <a:lnTo>
                    <a:pt x="3142107" y="556221"/>
                  </a:lnTo>
                  <a:lnTo>
                    <a:pt x="3323081" y="509308"/>
                  </a:lnTo>
                  <a:lnTo>
                    <a:pt x="3531743" y="457923"/>
                  </a:lnTo>
                  <a:lnTo>
                    <a:pt x="3763772" y="402082"/>
                  </a:lnTo>
                  <a:lnTo>
                    <a:pt x="4012946" y="341769"/>
                  </a:lnTo>
                  <a:lnTo>
                    <a:pt x="4276979" y="283692"/>
                  </a:lnTo>
                  <a:lnTo>
                    <a:pt x="4547362" y="225615"/>
                  </a:lnTo>
                  <a:lnTo>
                    <a:pt x="4824222" y="171958"/>
                  </a:lnTo>
                  <a:lnTo>
                    <a:pt x="5098923" y="120650"/>
                  </a:lnTo>
                  <a:lnTo>
                    <a:pt x="5235194" y="98298"/>
                  </a:lnTo>
                  <a:lnTo>
                    <a:pt x="5367147" y="75946"/>
                  </a:lnTo>
                  <a:lnTo>
                    <a:pt x="5499227" y="58039"/>
                  </a:lnTo>
                  <a:lnTo>
                    <a:pt x="5626989" y="40259"/>
                  </a:lnTo>
                  <a:lnTo>
                    <a:pt x="5752592" y="26797"/>
                  </a:lnTo>
                  <a:lnTo>
                    <a:pt x="5871845" y="15621"/>
                  </a:lnTo>
                  <a:lnTo>
                    <a:pt x="5986780" y="6731"/>
                  </a:lnTo>
                  <a:lnTo>
                    <a:pt x="609752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5353811"/>
              <a:ext cx="8723630" cy="1332230"/>
            </a:xfrm>
            <a:custGeom>
              <a:avLst/>
              <a:gdLst/>
              <a:ahLst/>
              <a:cxnLst/>
              <a:rect l="l" t="t" r="r" b="b"/>
              <a:pathLst>
                <a:path w="8723630" h="1332229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4"/>
                  </a:lnTo>
                  <a:lnTo>
                    <a:pt x="1121791" y="11175"/>
                  </a:lnTo>
                  <a:lnTo>
                    <a:pt x="874890" y="33528"/>
                  </a:lnTo>
                  <a:lnTo>
                    <a:pt x="762076" y="49149"/>
                  </a:lnTo>
                  <a:lnTo>
                    <a:pt x="659892" y="64769"/>
                  </a:lnTo>
                  <a:lnTo>
                    <a:pt x="564108" y="82676"/>
                  </a:lnTo>
                  <a:lnTo>
                    <a:pt x="478955" y="102743"/>
                  </a:lnTo>
                  <a:lnTo>
                    <a:pt x="398068" y="120650"/>
                  </a:lnTo>
                  <a:lnTo>
                    <a:pt x="327812" y="140843"/>
                  </a:lnTo>
                  <a:lnTo>
                    <a:pt x="206489" y="178815"/>
                  </a:lnTo>
                  <a:lnTo>
                    <a:pt x="157518" y="196722"/>
                  </a:lnTo>
                  <a:lnTo>
                    <a:pt x="51092" y="241363"/>
                  </a:lnTo>
                  <a:lnTo>
                    <a:pt x="0" y="268185"/>
                  </a:lnTo>
                  <a:lnTo>
                    <a:pt x="0" y="1331976"/>
                  </a:lnTo>
                  <a:lnTo>
                    <a:pt x="8719058" y="1331976"/>
                  </a:lnTo>
                  <a:lnTo>
                    <a:pt x="8723376" y="1325270"/>
                  </a:lnTo>
                  <a:lnTo>
                    <a:pt x="8723376" y="851484"/>
                  </a:lnTo>
                  <a:lnTo>
                    <a:pt x="7182231" y="851484"/>
                  </a:lnTo>
                  <a:lnTo>
                    <a:pt x="7043801" y="849249"/>
                  </a:lnTo>
                  <a:lnTo>
                    <a:pt x="6899148" y="844778"/>
                  </a:lnTo>
                  <a:lnTo>
                    <a:pt x="6750050" y="838072"/>
                  </a:lnTo>
                  <a:lnTo>
                    <a:pt x="6594729" y="826897"/>
                  </a:lnTo>
                  <a:lnTo>
                    <a:pt x="6260465" y="793369"/>
                  </a:lnTo>
                  <a:lnTo>
                    <a:pt x="5900674" y="746442"/>
                  </a:lnTo>
                  <a:lnTo>
                    <a:pt x="5709158" y="717384"/>
                  </a:lnTo>
                  <a:lnTo>
                    <a:pt x="5509006" y="683869"/>
                  </a:lnTo>
                  <a:lnTo>
                    <a:pt x="5302631" y="645871"/>
                  </a:lnTo>
                  <a:lnTo>
                    <a:pt x="4861941" y="558711"/>
                  </a:lnTo>
                  <a:lnTo>
                    <a:pt x="4387215" y="453669"/>
                  </a:lnTo>
                  <a:lnTo>
                    <a:pt x="4136009" y="395566"/>
                  </a:lnTo>
                  <a:lnTo>
                    <a:pt x="3614547" y="268185"/>
                  </a:lnTo>
                  <a:lnTo>
                    <a:pt x="3122803" y="165353"/>
                  </a:lnTo>
                  <a:lnTo>
                    <a:pt x="2892933" y="125094"/>
                  </a:lnTo>
                  <a:lnTo>
                    <a:pt x="2673604" y="91566"/>
                  </a:lnTo>
                  <a:lnTo>
                    <a:pt x="2462911" y="62610"/>
                  </a:lnTo>
                  <a:lnTo>
                    <a:pt x="2262759" y="40259"/>
                  </a:lnTo>
                  <a:lnTo>
                    <a:pt x="2073402" y="22351"/>
                  </a:lnTo>
                  <a:lnTo>
                    <a:pt x="1719961" y="2285"/>
                  </a:lnTo>
                  <a:lnTo>
                    <a:pt x="1556131" y="0"/>
                  </a:lnTo>
                  <a:close/>
                </a:path>
                <a:path w="8723630" h="1332229">
                  <a:moveTo>
                    <a:pt x="8723376" y="569887"/>
                  </a:moveTo>
                  <a:lnTo>
                    <a:pt x="8638286" y="605650"/>
                  </a:lnTo>
                  <a:lnTo>
                    <a:pt x="8557387" y="636930"/>
                  </a:lnTo>
                  <a:lnTo>
                    <a:pt x="8472170" y="665988"/>
                  </a:lnTo>
                  <a:lnTo>
                    <a:pt x="8295513" y="719620"/>
                  </a:lnTo>
                  <a:lnTo>
                    <a:pt x="8201787" y="744207"/>
                  </a:lnTo>
                  <a:lnTo>
                    <a:pt x="8005953" y="784440"/>
                  </a:lnTo>
                  <a:lnTo>
                    <a:pt x="7901686" y="802309"/>
                  </a:lnTo>
                  <a:lnTo>
                    <a:pt x="7680325" y="829132"/>
                  </a:lnTo>
                  <a:lnTo>
                    <a:pt x="7441946" y="847013"/>
                  </a:lnTo>
                  <a:lnTo>
                    <a:pt x="7314184" y="851484"/>
                  </a:lnTo>
                  <a:lnTo>
                    <a:pt x="8723376" y="851484"/>
                  </a:lnTo>
                  <a:lnTo>
                    <a:pt x="8723376" y="5698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0436" y="2865120"/>
              <a:ext cx="8333232" cy="8823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7998"/>
            <a:chOff x="0" y="0"/>
            <a:chExt cx="9144000" cy="6857998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24939" y="3031235"/>
              <a:ext cx="385572" cy="4297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31036" y="2624327"/>
              <a:ext cx="373380" cy="4663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7202" y="2683255"/>
              <a:ext cx="262255" cy="356870"/>
            </a:xfrm>
            <a:custGeom>
              <a:avLst/>
              <a:gdLst/>
              <a:ahLst/>
              <a:cxnLst/>
              <a:rect l="l" t="t" r="r" b="b"/>
              <a:pathLst>
                <a:path w="262255" h="356869">
                  <a:moveTo>
                    <a:pt x="94106" y="0"/>
                  </a:moveTo>
                  <a:lnTo>
                    <a:pt x="46624" y="1825"/>
                  </a:lnTo>
                  <a:lnTo>
                    <a:pt x="4953" y="69723"/>
                  </a:lnTo>
                  <a:lnTo>
                    <a:pt x="18551" y="67649"/>
                  </a:lnTo>
                  <a:lnTo>
                    <a:pt x="31734" y="66182"/>
                  </a:lnTo>
                  <a:lnTo>
                    <a:pt x="44511" y="65311"/>
                  </a:lnTo>
                  <a:lnTo>
                    <a:pt x="56896" y="65024"/>
                  </a:lnTo>
                  <a:lnTo>
                    <a:pt x="96901" y="69143"/>
                  </a:lnTo>
                  <a:lnTo>
                    <a:pt x="125476" y="81502"/>
                  </a:lnTo>
                  <a:lnTo>
                    <a:pt x="142621" y="102100"/>
                  </a:lnTo>
                  <a:lnTo>
                    <a:pt x="148335" y="130937"/>
                  </a:lnTo>
                  <a:lnTo>
                    <a:pt x="142681" y="162669"/>
                  </a:lnTo>
                  <a:lnTo>
                    <a:pt x="125719" y="194329"/>
                  </a:lnTo>
                  <a:lnTo>
                    <a:pt x="97449" y="225934"/>
                  </a:lnTo>
                  <a:lnTo>
                    <a:pt x="57871" y="257502"/>
                  </a:lnTo>
                  <a:lnTo>
                    <a:pt x="6984" y="289052"/>
                  </a:lnTo>
                  <a:lnTo>
                    <a:pt x="0" y="356362"/>
                  </a:lnTo>
                  <a:lnTo>
                    <a:pt x="254761" y="356362"/>
                  </a:lnTo>
                  <a:lnTo>
                    <a:pt x="261873" y="284607"/>
                  </a:lnTo>
                  <a:lnTo>
                    <a:pt x="213729" y="286847"/>
                  </a:lnTo>
                  <a:lnTo>
                    <a:pt x="168751" y="288432"/>
                  </a:lnTo>
                  <a:lnTo>
                    <a:pt x="126964" y="289375"/>
                  </a:lnTo>
                  <a:lnTo>
                    <a:pt x="88391" y="289687"/>
                  </a:lnTo>
                  <a:lnTo>
                    <a:pt x="88391" y="285369"/>
                  </a:lnTo>
                  <a:lnTo>
                    <a:pt x="114155" y="272276"/>
                  </a:lnTo>
                  <a:lnTo>
                    <a:pt x="139239" y="256444"/>
                  </a:lnTo>
                  <a:lnTo>
                    <a:pt x="187324" y="216662"/>
                  </a:lnTo>
                  <a:lnTo>
                    <a:pt x="222361" y="167036"/>
                  </a:lnTo>
                  <a:lnTo>
                    <a:pt x="234060" y="108458"/>
                  </a:lnTo>
                  <a:lnTo>
                    <a:pt x="231822" y="84697"/>
                  </a:lnTo>
                  <a:lnTo>
                    <a:pt x="213915" y="44985"/>
                  </a:lnTo>
                  <a:lnTo>
                    <a:pt x="178296" y="16394"/>
                  </a:lnTo>
                  <a:lnTo>
                    <a:pt x="126202" y="1829"/>
                  </a:lnTo>
                  <a:lnTo>
                    <a:pt x="94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80819" y="2667380"/>
              <a:ext cx="294640" cy="3882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48027" y="3031235"/>
              <a:ext cx="239268" cy="1859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54123" y="2868167"/>
              <a:ext cx="227075" cy="2270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20036" y="2928111"/>
              <a:ext cx="116839" cy="1148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04035" y="2912110"/>
              <a:ext cx="148844" cy="1468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01595" y="3031235"/>
              <a:ext cx="5618987" cy="6477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07692" y="2406395"/>
              <a:ext cx="5608320" cy="8961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73351" y="2466594"/>
              <a:ext cx="5497322" cy="78460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57095" y="2450592"/>
              <a:ext cx="5530469" cy="81661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96311" y="4037076"/>
              <a:ext cx="4108703" cy="65531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2407" y="3404615"/>
              <a:ext cx="4096512" cy="8793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68448" y="3463416"/>
              <a:ext cx="3986529" cy="768350"/>
            </a:xfrm>
            <a:custGeom>
              <a:avLst/>
              <a:gdLst/>
              <a:ahLst/>
              <a:cxnLst/>
              <a:rect l="l" t="t" r="r" b="b"/>
              <a:pathLst>
                <a:path w="3986529" h="768350">
                  <a:moveTo>
                    <a:pt x="2732960" y="554990"/>
                  </a:moveTo>
                  <a:lnTo>
                    <a:pt x="2633472" y="554990"/>
                  </a:lnTo>
                  <a:lnTo>
                    <a:pt x="2633206" y="606238"/>
                  </a:lnTo>
                  <a:lnTo>
                    <a:pt x="2632392" y="658844"/>
                  </a:lnTo>
                  <a:lnTo>
                    <a:pt x="2631007" y="712831"/>
                  </a:lnTo>
                  <a:lnTo>
                    <a:pt x="2629027" y="768223"/>
                  </a:lnTo>
                  <a:lnTo>
                    <a:pt x="2737866" y="768223"/>
                  </a:lnTo>
                  <a:lnTo>
                    <a:pt x="2736236" y="723180"/>
                  </a:lnTo>
                  <a:lnTo>
                    <a:pt x="2734902" y="675936"/>
                  </a:lnTo>
                  <a:lnTo>
                    <a:pt x="2733865" y="626491"/>
                  </a:lnTo>
                  <a:lnTo>
                    <a:pt x="2733193" y="579643"/>
                  </a:lnTo>
                  <a:lnTo>
                    <a:pt x="2733101" y="571992"/>
                  </a:lnTo>
                  <a:lnTo>
                    <a:pt x="2732960" y="554990"/>
                  </a:lnTo>
                  <a:close/>
                </a:path>
                <a:path w="3986529" h="768350">
                  <a:moveTo>
                    <a:pt x="2533650" y="179197"/>
                  </a:moveTo>
                  <a:lnTo>
                    <a:pt x="2491952" y="183342"/>
                  </a:lnTo>
                  <a:lnTo>
                    <a:pt x="2454862" y="195786"/>
                  </a:lnTo>
                  <a:lnTo>
                    <a:pt x="2422368" y="216540"/>
                  </a:lnTo>
                  <a:lnTo>
                    <a:pt x="2394457" y="245618"/>
                  </a:lnTo>
                  <a:lnTo>
                    <a:pt x="2372121" y="280243"/>
                  </a:lnTo>
                  <a:lnTo>
                    <a:pt x="2356167" y="317833"/>
                  </a:lnTo>
                  <a:lnTo>
                    <a:pt x="2346594" y="358399"/>
                  </a:lnTo>
                  <a:lnTo>
                    <a:pt x="2343404" y="401955"/>
                  </a:lnTo>
                  <a:lnTo>
                    <a:pt x="2346287" y="439675"/>
                  </a:lnTo>
                  <a:lnTo>
                    <a:pt x="2369389" y="507164"/>
                  </a:lnTo>
                  <a:lnTo>
                    <a:pt x="2414781" y="561865"/>
                  </a:lnTo>
                  <a:lnTo>
                    <a:pt x="2477178" y="590301"/>
                  </a:lnTo>
                  <a:lnTo>
                    <a:pt x="2514473" y="593852"/>
                  </a:lnTo>
                  <a:lnTo>
                    <a:pt x="2547877" y="591423"/>
                  </a:lnTo>
                  <a:lnTo>
                    <a:pt x="2577782" y="584136"/>
                  </a:lnTo>
                  <a:lnTo>
                    <a:pt x="2604162" y="571992"/>
                  </a:lnTo>
                  <a:lnTo>
                    <a:pt x="2626994" y="554990"/>
                  </a:lnTo>
                  <a:lnTo>
                    <a:pt x="2732960" y="554990"/>
                  </a:lnTo>
                  <a:lnTo>
                    <a:pt x="2732680" y="520996"/>
                  </a:lnTo>
                  <a:lnTo>
                    <a:pt x="2732671" y="517779"/>
                  </a:lnTo>
                  <a:lnTo>
                    <a:pt x="2548381" y="517779"/>
                  </a:lnTo>
                  <a:lnTo>
                    <a:pt x="2508297" y="508381"/>
                  </a:lnTo>
                  <a:lnTo>
                    <a:pt x="2478024" y="480314"/>
                  </a:lnTo>
                  <a:lnTo>
                    <a:pt x="2458989" y="439324"/>
                  </a:lnTo>
                  <a:lnTo>
                    <a:pt x="2452624" y="391287"/>
                  </a:lnTo>
                  <a:lnTo>
                    <a:pt x="2454269" y="363192"/>
                  </a:lnTo>
                  <a:lnTo>
                    <a:pt x="2467465" y="313955"/>
                  </a:lnTo>
                  <a:lnTo>
                    <a:pt x="2493916" y="275379"/>
                  </a:lnTo>
                  <a:lnTo>
                    <a:pt x="2533957" y="255464"/>
                  </a:lnTo>
                  <a:lnTo>
                    <a:pt x="2559050" y="252984"/>
                  </a:lnTo>
                  <a:lnTo>
                    <a:pt x="2735554" y="252984"/>
                  </a:lnTo>
                  <a:lnTo>
                    <a:pt x="2735945" y="238850"/>
                  </a:lnTo>
                  <a:lnTo>
                    <a:pt x="2737245" y="203454"/>
                  </a:lnTo>
                  <a:lnTo>
                    <a:pt x="2631948" y="203454"/>
                  </a:lnTo>
                  <a:lnTo>
                    <a:pt x="2613374" y="192859"/>
                  </a:lnTo>
                  <a:lnTo>
                    <a:pt x="2590800" y="185277"/>
                  </a:lnTo>
                  <a:lnTo>
                    <a:pt x="2564225" y="180719"/>
                  </a:lnTo>
                  <a:lnTo>
                    <a:pt x="2533650" y="179197"/>
                  </a:lnTo>
                  <a:close/>
                </a:path>
                <a:path w="3986529" h="768350">
                  <a:moveTo>
                    <a:pt x="2735554" y="252984"/>
                  </a:moveTo>
                  <a:lnTo>
                    <a:pt x="2559050" y="252984"/>
                  </a:lnTo>
                  <a:lnTo>
                    <a:pt x="2578145" y="254224"/>
                  </a:lnTo>
                  <a:lnTo>
                    <a:pt x="2596181" y="257952"/>
                  </a:lnTo>
                  <a:lnTo>
                    <a:pt x="2630965" y="313955"/>
                  </a:lnTo>
                  <a:lnTo>
                    <a:pt x="2632392" y="364045"/>
                  </a:lnTo>
                  <a:lnTo>
                    <a:pt x="2633206" y="420477"/>
                  </a:lnTo>
                  <a:lnTo>
                    <a:pt x="2633472" y="484124"/>
                  </a:lnTo>
                  <a:lnTo>
                    <a:pt x="2618801" y="498865"/>
                  </a:lnTo>
                  <a:lnTo>
                    <a:pt x="2599737" y="509381"/>
                  </a:lnTo>
                  <a:lnTo>
                    <a:pt x="2576268" y="515681"/>
                  </a:lnTo>
                  <a:lnTo>
                    <a:pt x="2548381" y="517779"/>
                  </a:lnTo>
                  <a:lnTo>
                    <a:pt x="2732671" y="517779"/>
                  </a:lnTo>
                  <a:lnTo>
                    <a:pt x="2732557" y="474741"/>
                  </a:lnTo>
                  <a:lnTo>
                    <a:pt x="2732624" y="439324"/>
                  </a:lnTo>
                  <a:lnTo>
                    <a:pt x="2732745" y="405893"/>
                  </a:lnTo>
                  <a:lnTo>
                    <a:pt x="2733385" y="348521"/>
                  </a:lnTo>
                  <a:lnTo>
                    <a:pt x="2734452" y="292838"/>
                  </a:lnTo>
                  <a:lnTo>
                    <a:pt x="2735554" y="252984"/>
                  </a:lnTo>
                  <a:close/>
                </a:path>
                <a:path w="3986529" h="768350">
                  <a:moveTo>
                    <a:pt x="2737866" y="186563"/>
                  </a:moveTo>
                  <a:lnTo>
                    <a:pt x="2651887" y="193167"/>
                  </a:lnTo>
                  <a:lnTo>
                    <a:pt x="2637663" y="203454"/>
                  </a:lnTo>
                  <a:lnTo>
                    <a:pt x="2737245" y="203454"/>
                  </a:lnTo>
                  <a:lnTo>
                    <a:pt x="2737866" y="186563"/>
                  </a:lnTo>
                  <a:close/>
                </a:path>
                <a:path w="3986529" h="768350">
                  <a:moveTo>
                    <a:pt x="3462528" y="176403"/>
                  </a:moveTo>
                  <a:lnTo>
                    <a:pt x="3417687" y="180403"/>
                  </a:lnTo>
                  <a:lnTo>
                    <a:pt x="3378025" y="192405"/>
                  </a:lnTo>
                  <a:lnTo>
                    <a:pt x="3343530" y="212407"/>
                  </a:lnTo>
                  <a:lnTo>
                    <a:pt x="3314191" y="240411"/>
                  </a:lnTo>
                  <a:lnTo>
                    <a:pt x="3290855" y="273867"/>
                  </a:lnTo>
                  <a:lnTo>
                    <a:pt x="3274186" y="310229"/>
                  </a:lnTo>
                  <a:lnTo>
                    <a:pt x="3264185" y="349496"/>
                  </a:lnTo>
                  <a:lnTo>
                    <a:pt x="3260852" y="391668"/>
                  </a:lnTo>
                  <a:lnTo>
                    <a:pt x="3264356" y="431887"/>
                  </a:lnTo>
                  <a:lnTo>
                    <a:pt x="3274885" y="469106"/>
                  </a:lnTo>
                  <a:lnTo>
                    <a:pt x="3292463" y="503324"/>
                  </a:lnTo>
                  <a:lnTo>
                    <a:pt x="3317113" y="534543"/>
                  </a:lnTo>
                  <a:lnTo>
                    <a:pt x="3348305" y="560472"/>
                  </a:lnTo>
                  <a:lnTo>
                    <a:pt x="3385677" y="579008"/>
                  </a:lnTo>
                  <a:lnTo>
                    <a:pt x="3429216" y="590139"/>
                  </a:lnTo>
                  <a:lnTo>
                    <a:pt x="3478911" y="593852"/>
                  </a:lnTo>
                  <a:lnTo>
                    <a:pt x="3519013" y="592568"/>
                  </a:lnTo>
                  <a:lnTo>
                    <a:pt x="3555698" y="588724"/>
                  </a:lnTo>
                  <a:lnTo>
                    <a:pt x="3588978" y="582332"/>
                  </a:lnTo>
                  <a:lnTo>
                    <a:pt x="3618865" y="573405"/>
                  </a:lnTo>
                  <a:lnTo>
                    <a:pt x="3625204" y="512445"/>
                  </a:lnTo>
                  <a:lnTo>
                    <a:pt x="3496564" y="512445"/>
                  </a:lnTo>
                  <a:lnTo>
                    <a:pt x="3470273" y="510518"/>
                  </a:lnTo>
                  <a:lnTo>
                    <a:pt x="3425644" y="495139"/>
                  </a:lnTo>
                  <a:lnTo>
                    <a:pt x="3392090" y="465399"/>
                  </a:lnTo>
                  <a:lnTo>
                    <a:pt x="3372278" y="426918"/>
                  </a:lnTo>
                  <a:lnTo>
                    <a:pt x="3367659" y="404749"/>
                  </a:lnTo>
                  <a:lnTo>
                    <a:pt x="3631184" y="400304"/>
                  </a:lnTo>
                  <a:lnTo>
                    <a:pt x="3632257" y="384325"/>
                  </a:lnTo>
                  <a:lnTo>
                    <a:pt x="3633009" y="369919"/>
                  </a:lnTo>
                  <a:lnTo>
                    <a:pt x="3633452" y="357084"/>
                  </a:lnTo>
                  <a:lnTo>
                    <a:pt x="3633549" y="349496"/>
                  </a:lnTo>
                  <a:lnTo>
                    <a:pt x="3633569" y="345440"/>
                  </a:lnTo>
                  <a:lnTo>
                    <a:pt x="3366769" y="345440"/>
                  </a:lnTo>
                  <a:lnTo>
                    <a:pt x="3377817" y="302841"/>
                  </a:lnTo>
                  <a:lnTo>
                    <a:pt x="3396662" y="272399"/>
                  </a:lnTo>
                  <a:lnTo>
                    <a:pt x="3423294" y="254125"/>
                  </a:lnTo>
                  <a:lnTo>
                    <a:pt x="3457702" y="248031"/>
                  </a:lnTo>
                  <a:lnTo>
                    <a:pt x="3609402" y="248031"/>
                  </a:lnTo>
                  <a:lnTo>
                    <a:pt x="3591560" y="223520"/>
                  </a:lnTo>
                  <a:lnTo>
                    <a:pt x="3567648" y="202870"/>
                  </a:lnTo>
                  <a:lnTo>
                    <a:pt x="3538188" y="188150"/>
                  </a:lnTo>
                  <a:lnTo>
                    <a:pt x="3503156" y="179335"/>
                  </a:lnTo>
                  <a:lnTo>
                    <a:pt x="3462528" y="176403"/>
                  </a:lnTo>
                  <a:close/>
                </a:path>
                <a:path w="3986529" h="768350">
                  <a:moveTo>
                    <a:pt x="3627119" y="494030"/>
                  </a:moveTo>
                  <a:lnTo>
                    <a:pt x="3593022" y="502050"/>
                  </a:lnTo>
                  <a:lnTo>
                    <a:pt x="3559889" y="507809"/>
                  </a:lnTo>
                  <a:lnTo>
                    <a:pt x="3527732" y="511282"/>
                  </a:lnTo>
                  <a:lnTo>
                    <a:pt x="3496564" y="512445"/>
                  </a:lnTo>
                  <a:lnTo>
                    <a:pt x="3625204" y="512445"/>
                  </a:lnTo>
                  <a:lnTo>
                    <a:pt x="3627119" y="494030"/>
                  </a:lnTo>
                  <a:close/>
                </a:path>
                <a:path w="3986529" h="768350">
                  <a:moveTo>
                    <a:pt x="3609402" y="248031"/>
                  </a:moveTo>
                  <a:lnTo>
                    <a:pt x="3457702" y="248031"/>
                  </a:lnTo>
                  <a:lnTo>
                    <a:pt x="3492779" y="253912"/>
                  </a:lnTo>
                  <a:lnTo>
                    <a:pt x="3517820" y="271557"/>
                  </a:lnTo>
                  <a:lnTo>
                    <a:pt x="3532836" y="300966"/>
                  </a:lnTo>
                  <a:lnTo>
                    <a:pt x="3537839" y="342138"/>
                  </a:lnTo>
                  <a:lnTo>
                    <a:pt x="3366769" y="345440"/>
                  </a:lnTo>
                  <a:lnTo>
                    <a:pt x="3633569" y="345440"/>
                  </a:lnTo>
                  <a:lnTo>
                    <a:pt x="3630975" y="309959"/>
                  </a:lnTo>
                  <a:lnTo>
                    <a:pt x="3623103" y="277622"/>
                  </a:lnTo>
                  <a:lnTo>
                    <a:pt x="3609969" y="248808"/>
                  </a:lnTo>
                  <a:lnTo>
                    <a:pt x="3609402" y="248031"/>
                  </a:lnTo>
                  <a:close/>
                </a:path>
                <a:path w="3986529" h="768350">
                  <a:moveTo>
                    <a:pt x="612647" y="176403"/>
                  </a:moveTo>
                  <a:lnTo>
                    <a:pt x="567807" y="180403"/>
                  </a:lnTo>
                  <a:lnTo>
                    <a:pt x="528145" y="192405"/>
                  </a:lnTo>
                  <a:lnTo>
                    <a:pt x="493650" y="212407"/>
                  </a:lnTo>
                  <a:lnTo>
                    <a:pt x="464312" y="240411"/>
                  </a:lnTo>
                  <a:lnTo>
                    <a:pt x="440975" y="273867"/>
                  </a:lnTo>
                  <a:lnTo>
                    <a:pt x="424306" y="310229"/>
                  </a:lnTo>
                  <a:lnTo>
                    <a:pt x="414305" y="349496"/>
                  </a:lnTo>
                  <a:lnTo>
                    <a:pt x="410971" y="391668"/>
                  </a:lnTo>
                  <a:lnTo>
                    <a:pt x="414476" y="431887"/>
                  </a:lnTo>
                  <a:lnTo>
                    <a:pt x="425005" y="469106"/>
                  </a:lnTo>
                  <a:lnTo>
                    <a:pt x="442583" y="503324"/>
                  </a:lnTo>
                  <a:lnTo>
                    <a:pt x="467232" y="534543"/>
                  </a:lnTo>
                  <a:lnTo>
                    <a:pt x="498425" y="560472"/>
                  </a:lnTo>
                  <a:lnTo>
                    <a:pt x="535797" y="579008"/>
                  </a:lnTo>
                  <a:lnTo>
                    <a:pt x="579336" y="590139"/>
                  </a:lnTo>
                  <a:lnTo>
                    <a:pt x="629031" y="593852"/>
                  </a:lnTo>
                  <a:lnTo>
                    <a:pt x="669133" y="592568"/>
                  </a:lnTo>
                  <a:lnTo>
                    <a:pt x="705818" y="588724"/>
                  </a:lnTo>
                  <a:lnTo>
                    <a:pt x="739098" y="582332"/>
                  </a:lnTo>
                  <a:lnTo>
                    <a:pt x="768985" y="573405"/>
                  </a:lnTo>
                  <a:lnTo>
                    <a:pt x="775324" y="512445"/>
                  </a:lnTo>
                  <a:lnTo>
                    <a:pt x="646683" y="512445"/>
                  </a:lnTo>
                  <a:lnTo>
                    <a:pt x="620393" y="510518"/>
                  </a:lnTo>
                  <a:lnTo>
                    <a:pt x="575764" y="495139"/>
                  </a:lnTo>
                  <a:lnTo>
                    <a:pt x="542210" y="465399"/>
                  </a:lnTo>
                  <a:lnTo>
                    <a:pt x="522398" y="426918"/>
                  </a:lnTo>
                  <a:lnTo>
                    <a:pt x="517778" y="404749"/>
                  </a:lnTo>
                  <a:lnTo>
                    <a:pt x="781303" y="400304"/>
                  </a:lnTo>
                  <a:lnTo>
                    <a:pt x="782377" y="384325"/>
                  </a:lnTo>
                  <a:lnTo>
                    <a:pt x="783129" y="369919"/>
                  </a:lnTo>
                  <a:lnTo>
                    <a:pt x="783572" y="357084"/>
                  </a:lnTo>
                  <a:lnTo>
                    <a:pt x="783669" y="349496"/>
                  </a:lnTo>
                  <a:lnTo>
                    <a:pt x="783689" y="345440"/>
                  </a:lnTo>
                  <a:lnTo>
                    <a:pt x="516889" y="345440"/>
                  </a:lnTo>
                  <a:lnTo>
                    <a:pt x="527937" y="302841"/>
                  </a:lnTo>
                  <a:lnTo>
                    <a:pt x="546782" y="272399"/>
                  </a:lnTo>
                  <a:lnTo>
                    <a:pt x="573414" y="254125"/>
                  </a:lnTo>
                  <a:lnTo>
                    <a:pt x="607821" y="248031"/>
                  </a:lnTo>
                  <a:lnTo>
                    <a:pt x="759522" y="248031"/>
                  </a:lnTo>
                  <a:lnTo>
                    <a:pt x="741679" y="223520"/>
                  </a:lnTo>
                  <a:lnTo>
                    <a:pt x="717768" y="202870"/>
                  </a:lnTo>
                  <a:lnTo>
                    <a:pt x="688308" y="188150"/>
                  </a:lnTo>
                  <a:lnTo>
                    <a:pt x="653276" y="179335"/>
                  </a:lnTo>
                  <a:lnTo>
                    <a:pt x="612647" y="176403"/>
                  </a:lnTo>
                  <a:close/>
                </a:path>
                <a:path w="3986529" h="768350">
                  <a:moveTo>
                    <a:pt x="265683" y="130937"/>
                  </a:moveTo>
                  <a:lnTo>
                    <a:pt x="158369" y="130937"/>
                  </a:lnTo>
                  <a:lnTo>
                    <a:pt x="159097" y="170705"/>
                  </a:lnTo>
                  <a:lnTo>
                    <a:pt x="159609" y="212407"/>
                  </a:lnTo>
                  <a:lnTo>
                    <a:pt x="159898" y="253912"/>
                  </a:lnTo>
                  <a:lnTo>
                    <a:pt x="159995" y="309959"/>
                  </a:lnTo>
                  <a:lnTo>
                    <a:pt x="159824" y="357084"/>
                  </a:lnTo>
                  <a:lnTo>
                    <a:pt x="159166" y="419177"/>
                  </a:lnTo>
                  <a:lnTo>
                    <a:pt x="158099" y="474918"/>
                  </a:lnTo>
                  <a:lnTo>
                    <a:pt x="156606" y="529201"/>
                  </a:lnTo>
                  <a:lnTo>
                    <a:pt x="154685" y="582041"/>
                  </a:lnTo>
                  <a:lnTo>
                    <a:pt x="269366" y="582041"/>
                  </a:lnTo>
                  <a:lnTo>
                    <a:pt x="267721" y="528823"/>
                  </a:lnTo>
                  <a:lnTo>
                    <a:pt x="266454" y="474918"/>
                  </a:lnTo>
                  <a:lnTo>
                    <a:pt x="265526" y="418573"/>
                  </a:lnTo>
                  <a:lnTo>
                    <a:pt x="265058" y="369919"/>
                  </a:lnTo>
                  <a:lnTo>
                    <a:pt x="264815" y="309959"/>
                  </a:lnTo>
                  <a:lnTo>
                    <a:pt x="264902" y="240411"/>
                  </a:lnTo>
                  <a:lnTo>
                    <a:pt x="265003" y="212407"/>
                  </a:lnTo>
                  <a:lnTo>
                    <a:pt x="265277" y="170705"/>
                  </a:lnTo>
                  <a:lnTo>
                    <a:pt x="265683" y="130937"/>
                  </a:lnTo>
                  <a:close/>
                </a:path>
                <a:path w="3986529" h="768350">
                  <a:moveTo>
                    <a:pt x="777239" y="494030"/>
                  </a:moveTo>
                  <a:lnTo>
                    <a:pt x="743142" y="502050"/>
                  </a:lnTo>
                  <a:lnTo>
                    <a:pt x="710009" y="507809"/>
                  </a:lnTo>
                  <a:lnTo>
                    <a:pt x="677852" y="511282"/>
                  </a:lnTo>
                  <a:lnTo>
                    <a:pt x="646683" y="512445"/>
                  </a:lnTo>
                  <a:lnTo>
                    <a:pt x="775324" y="512445"/>
                  </a:lnTo>
                  <a:lnTo>
                    <a:pt x="777239" y="494030"/>
                  </a:lnTo>
                  <a:close/>
                </a:path>
                <a:path w="3986529" h="768350">
                  <a:moveTo>
                    <a:pt x="759522" y="248031"/>
                  </a:moveTo>
                  <a:lnTo>
                    <a:pt x="607821" y="248031"/>
                  </a:lnTo>
                  <a:lnTo>
                    <a:pt x="642899" y="253912"/>
                  </a:lnTo>
                  <a:lnTo>
                    <a:pt x="667940" y="271557"/>
                  </a:lnTo>
                  <a:lnTo>
                    <a:pt x="682956" y="300966"/>
                  </a:lnTo>
                  <a:lnTo>
                    <a:pt x="687959" y="342138"/>
                  </a:lnTo>
                  <a:lnTo>
                    <a:pt x="516889" y="345440"/>
                  </a:lnTo>
                  <a:lnTo>
                    <a:pt x="783689" y="345440"/>
                  </a:lnTo>
                  <a:lnTo>
                    <a:pt x="781095" y="309959"/>
                  </a:lnTo>
                  <a:lnTo>
                    <a:pt x="773223" y="277622"/>
                  </a:lnTo>
                  <a:lnTo>
                    <a:pt x="760089" y="248808"/>
                  </a:lnTo>
                  <a:lnTo>
                    <a:pt x="759522" y="248031"/>
                  </a:lnTo>
                  <a:close/>
                </a:path>
                <a:path w="3986529" h="768350">
                  <a:moveTo>
                    <a:pt x="422782" y="49149"/>
                  </a:moveTo>
                  <a:lnTo>
                    <a:pt x="3301" y="49149"/>
                  </a:lnTo>
                  <a:lnTo>
                    <a:pt x="0" y="137541"/>
                  </a:lnTo>
                  <a:lnTo>
                    <a:pt x="47676" y="134633"/>
                  </a:lnTo>
                  <a:lnTo>
                    <a:pt x="89947" y="132572"/>
                  </a:lnTo>
                  <a:lnTo>
                    <a:pt x="126837" y="131343"/>
                  </a:lnTo>
                  <a:lnTo>
                    <a:pt x="158369" y="130937"/>
                  </a:lnTo>
                  <a:lnTo>
                    <a:pt x="420186" y="130937"/>
                  </a:lnTo>
                  <a:lnTo>
                    <a:pt x="422782" y="49149"/>
                  </a:lnTo>
                  <a:close/>
                </a:path>
                <a:path w="3986529" h="768350">
                  <a:moveTo>
                    <a:pt x="420186" y="130937"/>
                  </a:moveTo>
                  <a:lnTo>
                    <a:pt x="265683" y="130937"/>
                  </a:lnTo>
                  <a:lnTo>
                    <a:pt x="302474" y="131319"/>
                  </a:lnTo>
                  <a:lnTo>
                    <a:pt x="340455" y="132476"/>
                  </a:lnTo>
                  <a:lnTo>
                    <a:pt x="379626" y="134419"/>
                  </a:lnTo>
                  <a:lnTo>
                    <a:pt x="419988" y="137160"/>
                  </a:lnTo>
                  <a:lnTo>
                    <a:pt x="420186" y="130937"/>
                  </a:lnTo>
                  <a:close/>
                </a:path>
                <a:path w="3986529" h="768350">
                  <a:moveTo>
                    <a:pt x="2928874" y="192405"/>
                  </a:moveTo>
                  <a:lnTo>
                    <a:pt x="2814701" y="196469"/>
                  </a:lnTo>
                  <a:lnTo>
                    <a:pt x="2818108" y="242810"/>
                  </a:lnTo>
                  <a:lnTo>
                    <a:pt x="2820527" y="282400"/>
                  </a:lnTo>
                  <a:lnTo>
                    <a:pt x="2821969" y="315251"/>
                  </a:lnTo>
                  <a:lnTo>
                    <a:pt x="2822316" y="334190"/>
                  </a:lnTo>
                  <a:lnTo>
                    <a:pt x="2822334" y="360087"/>
                  </a:lnTo>
                  <a:lnTo>
                    <a:pt x="2822180" y="370308"/>
                  </a:lnTo>
                  <a:lnTo>
                    <a:pt x="2821940" y="381381"/>
                  </a:lnTo>
                  <a:lnTo>
                    <a:pt x="2821612" y="392938"/>
                  </a:lnTo>
                  <a:lnTo>
                    <a:pt x="2821431" y="401796"/>
                  </a:lnTo>
                  <a:lnTo>
                    <a:pt x="2823428" y="465621"/>
                  </a:lnTo>
                  <a:lnTo>
                    <a:pt x="2829814" y="505364"/>
                  </a:lnTo>
                  <a:lnTo>
                    <a:pt x="2855467" y="558419"/>
                  </a:lnTo>
                  <a:lnTo>
                    <a:pt x="2897949" y="584993"/>
                  </a:lnTo>
                  <a:lnTo>
                    <a:pt x="2957194" y="593852"/>
                  </a:lnTo>
                  <a:lnTo>
                    <a:pt x="2991869" y="591089"/>
                  </a:lnTo>
                  <a:lnTo>
                    <a:pt x="3024282" y="582803"/>
                  </a:lnTo>
                  <a:lnTo>
                    <a:pt x="3054457" y="568991"/>
                  </a:lnTo>
                  <a:lnTo>
                    <a:pt x="3082416" y="549656"/>
                  </a:lnTo>
                  <a:lnTo>
                    <a:pt x="3188065" y="549656"/>
                  </a:lnTo>
                  <a:lnTo>
                    <a:pt x="3186422" y="533241"/>
                  </a:lnTo>
                  <a:lnTo>
                    <a:pt x="3184819" y="511175"/>
                  </a:lnTo>
                  <a:lnTo>
                    <a:pt x="2996056" y="511175"/>
                  </a:lnTo>
                  <a:lnTo>
                    <a:pt x="2946568" y="491618"/>
                  </a:lnTo>
                  <a:lnTo>
                    <a:pt x="2930755" y="454872"/>
                  </a:lnTo>
                  <a:lnTo>
                    <a:pt x="2923325" y="387383"/>
                  </a:lnTo>
                  <a:lnTo>
                    <a:pt x="2922397" y="341376"/>
                  </a:lnTo>
                  <a:lnTo>
                    <a:pt x="2922801" y="305633"/>
                  </a:lnTo>
                  <a:lnTo>
                    <a:pt x="2924016" y="268890"/>
                  </a:lnTo>
                  <a:lnTo>
                    <a:pt x="2926040" y="231147"/>
                  </a:lnTo>
                  <a:lnTo>
                    <a:pt x="2928874" y="192405"/>
                  </a:lnTo>
                  <a:close/>
                </a:path>
                <a:path w="3986529" h="768350">
                  <a:moveTo>
                    <a:pt x="3188065" y="549656"/>
                  </a:moveTo>
                  <a:lnTo>
                    <a:pt x="3088893" y="549656"/>
                  </a:lnTo>
                  <a:lnTo>
                    <a:pt x="3089318" y="556777"/>
                  </a:lnTo>
                  <a:lnTo>
                    <a:pt x="3090576" y="565007"/>
                  </a:lnTo>
                  <a:lnTo>
                    <a:pt x="3092644" y="574355"/>
                  </a:lnTo>
                  <a:lnTo>
                    <a:pt x="3095498" y="584835"/>
                  </a:lnTo>
                  <a:lnTo>
                    <a:pt x="3191255" y="581533"/>
                  </a:lnTo>
                  <a:lnTo>
                    <a:pt x="3188065" y="549656"/>
                  </a:lnTo>
                  <a:close/>
                </a:path>
                <a:path w="3986529" h="768350">
                  <a:moveTo>
                    <a:pt x="3184271" y="192405"/>
                  </a:moveTo>
                  <a:lnTo>
                    <a:pt x="3073780" y="196088"/>
                  </a:lnTo>
                  <a:lnTo>
                    <a:pt x="3075294" y="225530"/>
                  </a:lnTo>
                  <a:lnTo>
                    <a:pt x="3076532" y="262678"/>
                  </a:lnTo>
                  <a:lnTo>
                    <a:pt x="3077495" y="307530"/>
                  </a:lnTo>
                  <a:lnTo>
                    <a:pt x="3078181" y="359949"/>
                  </a:lnTo>
                  <a:lnTo>
                    <a:pt x="3078525" y="410063"/>
                  </a:lnTo>
                  <a:lnTo>
                    <a:pt x="3078734" y="488315"/>
                  </a:lnTo>
                  <a:lnTo>
                    <a:pt x="3060493" y="498316"/>
                  </a:lnTo>
                  <a:lnTo>
                    <a:pt x="3040634" y="505460"/>
                  </a:lnTo>
                  <a:lnTo>
                    <a:pt x="3019155" y="509746"/>
                  </a:lnTo>
                  <a:lnTo>
                    <a:pt x="2996056" y="511175"/>
                  </a:lnTo>
                  <a:lnTo>
                    <a:pt x="3184819" y="511175"/>
                  </a:lnTo>
                  <a:lnTo>
                    <a:pt x="3182969" y="485711"/>
                  </a:lnTo>
                  <a:lnTo>
                    <a:pt x="3180897" y="438943"/>
                  </a:lnTo>
                  <a:lnTo>
                    <a:pt x="3180206" y="392938"/>
                  </a:lnTo>
                  <a:lnTo>
                    <a:pt x="3180466" y="334190"/>
                  </a:lnTo>
                  <a:lnTo>
                    <a:pt x="3181238" y="281193"/>
                  </a:lnTo>
                  <a:lnTo>
                    <a:pt x="3182510" y="233935"/>
                  </a:lnTo>
                  <a:lnTo>
                    <a:pt x="3184271" y="192405"/>
                  </a:lnTo>
                  <a:close/>
                </a:path>
                <a:path w="3986529" h="768350">
                  <a:moveTo>
                    <a:pt x="2267585" y="185039"/>
                  </a:moveTo>
                  <a:lnTo>
                    <a:pt x="2149729" y="196850"/>
                  </a:lnTo>
                  <a:lnTo>
                    <a:pt x="2155803" y="239478"/>
                  </a:lnTo>
                  <a:lnTo>
                    <a:pt x="2160127" y="285464"/>
                  </a:lnTo>
                  <a:lnTo>
                    <a:pt x="2162712" y="334831"/>
                  </a:lnTo>
                  <a:lnTo>
                    <a:pt x="2163572" y="387604"/>
                  </a:lnTo>
                  <a:lnTo>
                    <a:pt x="2163214" y="440898"/>
                  </a:lnTo>
                  <a:lnTo>
                    <a:pt x="2162143" y="491061"/>
                  </a:lnTo>
                  <a:lnTo>
                    <a:pt x="2160357" y="538104"/>
                  </a:lnTo>
                  <a:lnTo>
                    <a:pt x="2157856" y="582041"/>
                  </a:lnTo>
                  <a:lnTo>
                    <a:pt x="2267966" y="582041"/>
                  </a:lnTo>
                  <a:lnTo>
                    <a:pt x="2265465" y="536390"/>
                  </a:lnTo>
                  <a:lnTo>
                    <a:pt x="2263679" y="488775"/>
                  </a:lnTo>
                  <a:lnTo>
                    <a:pt x="2262608" y="439183"/>
                  </a:lnTo>
                  <a:lnTo>
                    <a:pt x="2262251" y="387604"/>
                  </a:lnTo>
                  <a:lnTo>
                    <a:pt x="2262584" y="328717"/>
                  </a:lnTo>
                  <a:lnTo>
                    <a:pt x="2263584" y="275320"/>
                  </a:lnTo>
                  <a:lnTo>
                    <a:pt x="2265251" y="227423"/>
                  </a:lnTo>
                  <a:lnTo>
                    <a:pt x="2267585" y="185039"/>
                  </a:lnTo>
                  <a:close/>
                </a:path>
                <a:path w="3986529" h="768350">
                  <a:moveTo>
                    <a:pt x="1780286" y="184531"/>
                  </a:moveTo>
                  <a:lnTo>
                    <a:pt x="1675511" y="196088"/>
                  </a:lnTo>
                  <a:lnTo>
                    <a:pt x="1684325" y="240137"/>
                  </a:lnTo>
                  <a:lnTo>
                    <a:pt x="1690592" y="285591"/>
                  </a:lnTo>
                  <a:lnTo>
                    <a:pt x="1694334" y="332426"/>
                  </a:lnTo>
                  <a:lnTo>
                    <a:pt x="1695367" y="372491"/>
                  </a:lnTo>
                  <a:lnTo>
                    <a:pt x="1695456" y="391287"/>
                  </a:lnTo>
                  <a:lnTo>
                    <a:pt x="1695122" y="420699"/>
                  </a:lnTo>
                  <a:lnTo>
                    <a:pt x="1693751" y="467614"/>
                  </a:lnTo>
                  <a:lnTo>
                    <a:pt x="1691451" y="521386"/>
                  </a:lnTo>
                  <a:lnTo>
                    <a:pt x="1688211" y="582041"/>
                  </a:lnTo>
                  <a:lnTo>
                    <a:pt x="1798319" y="582041"/>
                  </a:lnTo>
                  <a:lnTo>
                    <a:pt x="1798197" y="519267"/>
                  </a:lnTo>
                  <a:lnTo>
                    <a:pt x="1797827" y="446008"/>
                  </a:lnTo>
                  <a:lnTo>
                    <a:pt x="1797376" y="391287"/>
                  </a:lnTo>
                  <a:lnTo>
                    <a:pt x="1796857" y="341112"/>
                  </a:lnTo>
                  <a:lnTo>
                    <a:pt x="1796288" y="294259"/>
                  </a:lnTo>
                  <a:lnTo>
                    <a:pt x="1817457" y="280277"/>
                  </a:lnTo>
                  <a:lnTo>
                    <a:pt x="1839245" y="270319"/>
                  </a:lnTo>
                  <a:lnTo>
                    <a:pt x="1861653" y="264362"/>
                  </a:lnTo>
                  <a:lnTo>
                    <a:pt x="1884679" y="262382"/>
                  </a:lnTo>
                  <a:lnTo>
                    <a:pt x="2054545" y="262382"/>
                  </a:lnTo>
                  <a:lnTo>
                    <a:pt x="2052018" y="251507"/>
                  </a:lnTo>
                  <a:lnTo>
                    <a:pt x="2040529" y="227965"/>
                  </a:lnTo>
                  <a:lnTo>
                    <a:pt x="1787271" y="227965"/>
                  </a:lnTo>
                  <a:lnTo>
                    <a:pt x="1780286" y="184531"/>
                  </a:lnTo>
                  <a:close/>
                </a:path>
                <a:path w="3986529" h="768350">
                  <a:moveTo>
                    <a:pt x="2054545" y="262382"/>
                  </a:moveTo>
                  <a:lnTo>
                    <a:pt x="1884679" y="262382"/>
                  </a:lnTo>
                  <a:lnTo>
                    <a:pt x="1902872" y="263810"/>
                  </a:lnTo>
                  <a:lnTo>
                    <a:pt x="1918588" y="268097"/>
                  </a:lnTo>
                  <a:lnTo>
                    <a:pt x="1950926" y="299267"/>
                  </a:lnTo>
                  <a:lnTo>
                    <a:pt x="1960451" y="342892"/>
                  </a:lnTo>
                  <a:lnTo>
                    <a:pt x="1961566" y="370617"/>
                  </a:lnTo>
                  <a:lnTo>
                    <a:pt x="1961554" y="380619"/>
                  </a:lnTo>
                  <a:lnTo>
                    <a:pt x="1961072" y="425307"/>
                  </a:lnTo>
                  <a:lnTo>
                    <a:pt x="1959371" y="477837"/>
                  </a:lnTo>
                  <a:lnTo>
                    <a:pt x="1956552" y="530082"/>
                  </a:lnTo>
                  <a:lnTo>
                    <a:pt x="1952625" y="582041"/>
                  </a:lnTo>
                  <a:lnTo>
                    <a:pt x="2061464" y="582041"/>
                  </a:lnTo>
                  <a:lnTo>
                    <a:pt x="2060557" y="519267"/>
                  </a:lnTo>
                  <a:lnTo>
                    <a:pt x="2059924" y="466566"/>
                  </a:lnTo>
                  <a:lnTo>
                    <a:pt x="2059565" y="425307"/>
                  </a:lnTo>
                  <a:lnTo>
                    <a:pt x="2059453" y="397176"/>
                  </a:lnTo>
                  <a:lnTo>
                    <a:pt x="2059506" y="380619"/>
                  </a:lnTo>
                  <a:lnTo>
                    <a:pt x="2059701" y="370617"/>
                  </a:lnTo>
                  <a:lnTo>
                    <a:pt x="2060021" y="360497"/>
                  </a:lnTo>
                  <a:lnTo>
                    <a:pt x="2060448" y="350520"/>
                  </a:lnTo>
                  <a:lnTo>
                    <a:pt x="2060928" y="341112"/>
                  </a:lnTo>
                  <a:lnTo>
                    <a:pt x="2061247" y="332426"/>
                  </a:lnTo>
                  <a:lnTo>
                    <a:pt x="2061412" y="325248"/>
                  </a:lnTo>
                  <a:lnTo>
                    <a:pt x="2061445" y="318484"/>
                  </a:lnTo>
                  <a:lnTo>
                    <a:pt x="2059104" y="282001"/>
                  </a:lnTo>
                  <a:lnTo>
                    <a:pt x="2054545" y="262382"/>
                  </a:lnTo>
                  <a:close/>
                </a:path>
                <a:path w="3986529" h="768350">
                  <a:moveTo>
                    <a:pt x="1922779" y="179705"/>
                  </a:moveTo>
                  <a:lnTo>
                    <a:pt x="1887368" y="182709"/>
                  </a:lnTo>
                  <a:lnTo>
                    <a:pt x="1854088" y="191738"/>
                  </a:lnTo>
                  <a:lnTo>
                    <a:pt x="1822928" y="206815"/>
                  </a:lnTo>
                  <a:lnTo>
                    <a:pt x="1793875" y="227965"/>
                  </a:lnTo>
                  <a:lnTo>
                    <a:pt x="2040529" y="227965"/>
                  </a:lnTo>
                  <a:lnTo>
                    <a:pt x="2003111" y="196367"/>
                  </a:lnTo>
                  <a:lnTo>
                    <a:pt x="1952716" y="181560"/>
                  </a:lnTo>
                  <a:lnTo>
                    <a:pt x="1922779" y="179705"/>
                  </a:lnTo>
                  <a:close/>
                </a:path>
                <a:path w="3986529" h="768350">
                  <a:moveTo>
                    <a:pt x="1062481" y="179197"/>
                  </a:moveTo>
                  <a:lnTo>
                    <a:pt x="1013670" y="183217"/>
                  </a:lnTo>
                  <a:lnTo>
                    <a:pt x="970311" y="195262"/>
                  </a:lnTo>
                  <a:lnTo>
                    <a:pt x="932430" y="215308"/>
                  </a:lnTo>
                  <a:lnTo>
                    <a:pt x="900049" y="243332"/>
                  </a:lnTo>
                  <a:lnTo>
                    <a:pt x="874065" y="276715"/>
                  </a:lnTo>
                  <a:lnTo>
                    <a:pt x="855535" y="312848"/>
                  </a:lnTo>
                  <a:lnTo>
                    <a:pt x="844434" y="351720"/>
                  </a:lnTo>
                  <a:lnTo>
                    <a:pt x="840739" y="393319"/>
                  </a:lnTo>
                  <a:lnTo>
                    <a:pt x="844268" y="433179"/>
                  </a:lnTo>
                  <a:lnTo>
                    <a:pt x="854868" y="470074"/>
                  </a:lnTo>
                  <a:lnTo>
                    <a:pt x="872565" y="503993"/>
                  </a:lnTo>
                  <a:lnTo>
                    <a:pt x="897381" y="534924"/>
                  </a:lnTo>
                  <a:lnTo>
                    <a:pt x="928796" y="560687"/>
                  </a:lnTo>
                  <a:lnTo>
                    <a:pt x="966295" y="579104"/>
                  </a:lnTo>
                  <a:lnTo>
                    <a:pt x="1009913" y="590163"/>
                  </a:lnTo>
                  <a:lnTo>
                    <a:pt x="1059688" y="593852"/>
                  </a:lnTo>
                  <a:lnTo>
                    <a:pt x="1089931" y="592615"/>
                  </a:lnTo>
                  <a:lnTo>
                    <a:pt x="1116853" y="588914"/>
                  </a:lnTo>
                  <a:lnTo>
                    <a:pt x="1140465" y="582761"/>
                  </a:lnTo>
                  <a:lnTo>
                    <a:pt x="1160779" y="574167"/>
                  </a:lnTo>
                  <a:lnTo>
                    <a:pt x="1166299" y="512445"/>
                  </a:lnTo>
                  <a:lnTo>
                    <a:pt x="1077214" y="512445"/>
                  </a:lnTo>
                  <a:lnTo>
                    <a:pt x="1047904" y="510039"/>
                  </a:lnTo>
                  <a:lnTo>
                    <a:pt x="999811" y="490799"/>
                  </a:lnTo>
                  <a:lnTo>
                    <a:pt x="966239" y="453651"/>
                  </a:lnTo>
                  <a:lnTo>
                    <a:pt x="949285" y="406598"/>
                  </a:lnTo>
                  <a:lnTo>
                    <a:pt x="947165" y="379857"/>
                  </a:lnTo>
                  <a:lnTo>
                    <a:pt x="948951" y="355256"/>
                  </a:lnTo>
                  <a:lnTo>
                    <a:pt x="963239" y="312152"/>
                  </a:lnTo>
                  <a:lnTo>
                    <a:pt x="991358" y="278362"/>
                  </a:lnTo>
                  <a:lnTo>
                    <a:pt x="1030497" y="260887"/>
                  </a:lnTo>
                  <a:lnTo>
                    <a:pt x="1053973" y="258699"/>
                  </a:lnTo>
                  <a:lnTo>
                    <a:pt x="1140768" y="258699"/>
                  </a:lnTo>
                  <a:lnTo>
                    <a:pt x="1152143" y="190754"/>
                  </a:lnTo>
                  <a:lnTo>
                    <a:pt x="1131829" y="185733"/>
                  </a:lnTo>
                  <a:lnTo>
                    <a:pt x="1110122" y="182118"/>
                  </a:lnTo>
                  <a:lnTo>
                    <a:pt x="1087010" y="179931"/>
                  </a:lnTo>
                  <a:lnTo>
                    <a:pt x="1062481" y="179197"/>
                  </a:lnTo>
                  <a:close/>
                </a:path>
                <a:path w="3986529" h="768350">
                  <a:moveTo>
                    <a:pt x="1167764" y="496062"/>
                  </a:moveTo>
                  <a:lnTo>
                    <a:pt x="1141829" y="503229"/>
                  </a:lnTo>
                  <a:lnTo>
                    <a:pt x="1118108" y="508349"/>
                  </a:lnTo>
                  <a:lnTo>
                    <a:pt x="1096577" y="511421"/>
                  </a:lnTo>
                  <a:lnTo>
                    <a:pt x="1077214" y="512445"/>
                  </a:lnTo>
                  <a:lnTo>
                    <a:pt x="1166299" y="512445"/>
                  </a:lnTo>
                  <a:lnTo>
                    <a:pt x="1167764" y="496062"/>
                  </a:lnTo>
                  <a:close/>
                </a:path>
                <a:path w="3986529" h="768350">
                  <a:moveTo>
                    <a:pt x="1140768" y="258699"/>
                  </a:moveTo>
                  <a:lnTo>
                    <a:pt x="1053973" y="258699"/>
                  </a:lnTo>
                  <a:lnTo>
                    <a:pt x="1076737" y="259655"/>
                  </a:lnTo>
                  <a:lnTo>
                    <a:pt x="1098359" y="262540"/>
                  </a:lnTo>
                  <a:lnTo>
                    <a:pt x="1118838" y="267378"/>
                  </a:lnTo>
                  <a:lnTo>
                    <a:pt x="1138174" y="274193"/>
                  </a:lnTo>
                  <a:lnTo>
                    <a:pt x="1140768" y="258699"/>
                  </a:lnTo>
                  <a:close/>
                </a:path>
                <a:path w="3986529" h="768350">
                  <a:moveTo>
                    <a:pt x="3702430" y="498094"/>
                  </a:moveTo>
                  <a:lnTo>
                    <a:pt x="3688461" y="578739"/>
                  </a:lnTo>
                  <a:lnTo>
                    <a:pt x="3742197" y="589486"/>
                  </a:lnTo>
                  <a:lnTo>
                    <a:pt x="3804412" y="593090"/>
                  </a:lnTo>
                  <a:lnTo>
                    <a:pt x="3869775" y="588169"/>
                  </a:lnTo>
                  <a:lnTo>
                    <a:pt x="3920624" y="573416"/>
                  </a:lnTo>
                  <a:lnTo>
                    <a:pt x="3956952" y="548842"/>
                  </a:lnTo>
                  <a:lnTo>
                    <a:pt x="3977454" y="516509"/>
                  </a:lnTo>
                  <a:lnTo>
                    <a:pt x="3804412" y="516509"/>
                  </a:lnTo>
                  <a:lnTo>
                    <a:pt x="3778976" y="515364"/>
                  </a:lnTo>
                  <a:lnTo>
                    <a:pt x="3753516" y="511921"/>
                  </a:lnTo>
                  <a:lnTo>
                    <a:pt x="3728009" y="506168"/>
                  </a:lnTo>
                  <a:lnTo>
                    <a:pt x="3702430" y="498094"/>
                  </a:lnTo>
                  <a:close/>
                </a:path>
                <a:path w="3986529" h="768350">
                  <a:moveTo>
                    <a:pt x="3855974" y="178435"/>
                  </a:moveTo>
                  <a:lnTo>
                    <a:pt x="3787790" y="186721"/>
                  </a:lnTo>
                  <a:lnTo>
                    <a:pt x="3737991" y="211582"/>
                  </a:lnTo>
                  <a:lnTo>
                    <a:pt x="3707638" y="250063"/>
                  </a:lnTo>
                  <a:lnTo>
                    <a:pt x="3697478" y="299212"/>
                  </a:lnTo>
                  <a:lnTo>
                    <a:pt x="3699835" y="321399"/>
                  </a:lnTo>
                  <a:lnTo>
                    <a:pt x="3718694" y="360487"/>
                  </a:lnTo>
                  <a:lnTo>
                    <a:pt x="3750960" y="388870"/>
                  </a:lnTo>
                  <a:lnTo>
                    <a:pt x="3794775" y="412214"/>
                  </a:lnTo>
                  <a:lnTo>
                    <a:pt x="3822827" y="424053"/>
                  </a:lnTo>
                  <a:lnTo>
                    <a:pt x="3852850" y="437693"/>
                  </a:lnTo>
                  <a:lnTo>
                    <a:pt x="3874325" y="451739"/>
                  </a:lnTo>
                  <a:lnTo>
                    <a:pt x="3887227" y="466165"/>
                  </a:lnTo>
                  <a:lnTo>
                    <a:pt x="3891534" y="480949"/>
                  </a:lnTo>
                  <a:lnTo>
                    <a:pt x="3890343" y="489876"/>
                  </a:lnTo>
                  <a:lnTo>
                    <a:pt x="3845925" y="514429"/>
                  </a:lnTo>
                  <a:lnTo>
                    <a:pt x="3804412" y="516509"/>
                  </a:lnTo>
                  <a:lnTo>
                    <a:pt x="3977454" y="516509"/>
                  </a:lnTo>
                  <a:lnTo>
                    <a:pt x="3978758" y="514429"/>
                  </a:lnTo>
                  <a:lnTo>
                    <a:pt x="3986022" y="470281"/>
                  </a:lnTo>
                  <a:lnTo>
                    <a:pt x="3983616" y="445823"/>
                  </a:lnTo>
                  <a:lnTo>
                    <a:pt x="3964376" y="403861"/>
                  </a:lnTo>
                  <a:lnTo>
                    <a:pt x="3932064" y="374975"/>
                  </a:lnTo>
                  <a:lnTo>
                    <a:pt x="3888872" y="352686"/>
                  </a:lnTo>
                  <a:lnTo>
                    <a:pt x="3841559" y="334111"/>
                  </a:lnTo>
                  <a:lnTo>
                    <a:pt x="3825557" y="327167"/>
                  </a:lnTo>
                  <a:lnTo>
                    <a:pt x="3793902" y="303212"/>
                  </a:lnTo>
                  <a:lnTo>
                    <a:pt x="3790441" y="287655"/>
                  </a:lnTo>
                  <a:lnTo>
                    <a:pt x="3794537" y="272986"/>
                  </a:lnTo>
                  <a:lnTo>
                    <a:pt x="3806825" y="262509"/>
                  </a:lnTo>
                  <a:lnTo>
                    <a:pt x="3827303" y="256222"/>
                  </a:lnTo>
                  <a:lnTo>
                    <a:pt x="3855974" y="254127"/>
                  </a:lnTo>
                  <a:lnTo>
                    <a:pt x="3958877" y="254127"/>
                  </a:lnTo>
                  <a:lnTo>
                    <a:pt x="3969638" y="191135"/>
                  </a:lnTo>
                  <a:lnTo>
                    <a:pt x="3947038" y="185560"/>
                  </a:lnTo>
                  <a:lnTo>
                    <a:pt x="3920569" y="181594"/>
                  </a:lnTo>
                  <a:lnTo>
                    <a:pt x="3890218" y="179222"/>
                  </a:lnTo>
                  <a:lnTo>
                    <a:pt x="3855974" y="178435"/>
                  </a:lnTo>
                  <a:close/>
                </a:path>
                <a:path w="3986529" h="768350">
                  <a:moveTo>
                    <a:pt x="3958877" y="254127"/>
                  </a:moveTo>
                  <a:lnTo>
                    <a:pt x="3855974" y="254127"/>
                  </a:lnTo>
                  <a:lnTo>
                    <a:pt x="3882286" y="255248"/>
                  </a:lnTo>
                  <a:lnTo>
                    <a:pt x="3907694" y="258619"/>
                  </a:lnTo>
                  <a:lnTo>
                    <a:pt x="3932197" y="264253"/>
                  </a:lnTo>
                  <a:lnTo>
                    <a:pt x="3955796" y="272161"/>
                  </a:lnTo>
                  <a:lnTo>
                    <a:pt x="3958877" y="254127"/>
                  </a:lnTo>
                  <a:close/>
                </a:path>
                <a:path w="3986529" h="768350">
                  <a:moveTo>
                    <a:pt x="2226182" y="9017"/>
                  </a:moveTo>
                  <a:lnTo>
                    <a:pt x="2183320" y="20536"/>
                  </a:lnTo>
                  <a:lnTo>
                    <a:pt x="2158555" y="51736"/>
                  </a:lnTo>
                  <a:lnTo>
                    <a:pt x="2153792" y="77724"/>
                  </a:lnTo>
                  <a:lnTo>
                    <a:pt x="2154812" y="89939"/>
                  </a:lnTo>
                  <a:lnTo>
                    <a:pt x="2178802" y="129012"/>
                  </a:lnTo>
                  <a:lnTo>
                    <a:pt x="2214753" y="139192"/>
                  </a:lnTo>
                  <a:lnTo>
                    <a:pt x="2230852" y="137882"/>
                  </a:lnTo>
                  <a:lnTo>
                    <a:pt x="2267839" y="118237"/>
                  </a:lnTo>
                  <a:lnTo>
                    <a:pt x="2285573" y="83071"/>
                  </a:lnTo>
                  <a:lnTo>
                    <a:pt x="2286762" y="69596"/>
                  </a:lnTo>
                  <a:lnTo>
                    <a:pt x="2285783" y="57550"/>
                  </a:lnTo>
                  <a:lnTo>
                    <a:pt x="2262348" y="19036"/>
                  </a:lnTo>
                  <a:lnTo>
                    <a:pt x="2226182" y="9017"/>
                  </a:lnTo>
                  <a:close/>
                </a:path>
                <a:path w="3986529" h="768350">
                  <a:moveTo>
                    <a:pt x="1337690" y="0"/>
                  </a:moveTo>
                  <a:lnTo>
                    <a:pt x="1221866" y="6604"/>
                  </a:lnTo>
                  <a:lnTo>
                    <a:pt x="1226406" y="52019"/>
                  </a:lnTo>
                  <a:lnTo>
                    <a:pt x="1229958" y="101853"/>
                  </a:lnTo>
                  <a:lnTo>
                    <a:pt x="1232510" y="156108"/>
                  </a:lnTo>
                  <a:lnTo>
                    <a:pt x="1234050" y="214782"/>
                  </a:lnTo>
                  <a:lnTo>
                    <a:pt x="1234440" y="262382"/>
                  </a:lnTo>
                  <a:lnTo>
                    <a:pt x="1234485" y="314706"/>
                  </a:lnTo>
                  <a:lnTo>
                    <a:pt x="1234364" y="346456"/>
                  </a:lnTo>
                  <a:lnTo>
                    <a:pt x="1234058" y="390430"/>
                  </a:lnTo>
                  <a:lnTo>
                    <a:pt x="1233423" y="442531"/>
                  </a:lnTo>
                  <a:lnTo>
                    <a:pt x="1232534" y="491838"/>
                  </a:lnTo>
                  <a:lnTo>
                    <a:pt x="1231391" y="538343"/>
                  </a:lnTo>
                  <a:lnTo>
                    <a:pt x="1229994" y="582041"/>
                  </a:lnTo>
                  <a:lnTo>
                    <a:pt x="1338961" y="582041"/>
                  </a:lnTo>
                  <a:lnTo>
                    <a:pt x="1337680" y="541814"/>
                  </a:lnTo>
                  <a:lnTo>
                    <a:pt x="1336632" y="498352"/>
                  </a:lnTo>
                  <a:lnTo>
                    <a:pt x="1335817" y="451659"/>
                  </a:lnTo>
                  <a:lnTo>
                    <a:pt x="1335235" y="401738"/>
                  </a:lnTo>
                  <a:lnTo>
                    <a:pt x="1334944" y="357435"/>
                  </a:lnTo>
                  <a:lnTo>
                    <a:pt x="1334769" y="292227"/>
                  </a:lnTo>
                  <a:lnTo>
                    <a:pt x="1356391" y="279151"/>
                  </a:lnTo>
                  <a:lnTo>
                    <a:pt x="1378203" y="269827"/>
                  </a:lnTo>
                  <a:lnTo>
                    <a:pt x="1400206" y="264241"/>
                  </a:lnTo>
                  <a:lnTo>
                    <a:pt x="1422400" y="262382"/>
                  </a:lnTo>
                  <a:lnTo>
                    <a:pt x="1594657" y="262382"/>
                  </a:lnTo>
                  <a:lnTo>
                    <a:pt x="1591865" y="250793"/>
                  </a:lnTo>
                  <a:lnTo>
                    <a:pt x="1581106" y="229235"/>
                  </a:lnTo>
                  <a:lnTo>
                    <a:pt x="1331594" y="229235"/>
                  </a:lnTo>
                  <a:lnTo>
                    <a:pt x="1331838" y="188862"/>
                  </a:lnTo>
                  <a:lnTo>
                    <a:pt x="1332570" y="145764"/>
                  </a:lnTo>
                  <a:lnTo>
                    <a:pt x="1333789" y="99929"/>
                  </a:lnTo>
                  <a:lnTo>
                    <a:pt x="1335496" y="51345"/>
                  </a:lnTo>
                  <a:lnTo>
                    <a:pt x="1337690" y="0"/>
                  </a:lnTo>
                  <a:close/>
                </a:path>
                <a:path w="3986529" h="768350">
                  <a:moveTo>
                    <a:pt x="1594657" y="262382"/>
                  </a:moveTo>
                  <a:lnTo>
                    <a:pt x="1422400" y="262382"/>
                  </a:lnTo>
                  <a:lnTo>
                    <a:pt x="1441973" y="263790"/>
                  </a:lnTo>
                  <a:lnTo>
                    <a:pt x="1458594" y="268033"/>
                  </a:lnTo>
                  <a:lnTo>
                    <a:pt x="1491053" y="299591"/>
                  </a:lnTo>
                  <a:lnTo>
                    <a:pt x="1500249" y="347354"/>
                  </a:lnTo>
                  <a:lnTo>
                    <a:pt x="1501310" y="378206"/>
                  </a:lnTo>
                  <a:lnTo>
                    <a:pt x="1501280" y="390430"/>
                  </a:lnTo>
                  <a:lnTo>
                    <a:pt x="1500824" y="429861"/>
                  </a:lnTo>
                  <a:lnTo>
                    <a:pt x="1499123" y="479853"/>
                  </a:lnTo>
                  <a:lnTo>
                    <a:pt x="1496304" y="530584"/>
                  </a:lnTo>
                  <a:lnTo>
                    <a:pt x="1492377" y="582041"/>
                  </a:lnTo>
                  <a:lnTo>
                    <a:pt x="1601215" y="582041"/>
                  </a:lnTo>
                  <a:lnTo>
                    <a:pt x="1600362" y="518437"/>
                  </a:lnTo>
                  <a:lnTo>
                    <a:pt x="1599723" y="463264"/>
                  </a:lnTo>
                  <a:lnTo>
                    <a:pt x="1599322" y="416520"/>
                  </a:lnTo>
                  <a:lnTo>
                    <a:pt x="1599228" y="390430"/>
                  </a:lnTo>
                  <a:lnTo>
                    <a:pt x="1599253" y="373298"/>
                  </a:lnTo>
                  <a:lnTo>
                    <a:pt x="1599453" y="366379"/>
                  </a:lnTo>
                  <a:lnTo>
                    <a:pt x="1599773" y="357435"/>
                  </a:lnTo>
                  <a:lnTo>
                    <a:pt x="1600200" y="346456"/>
                  </a:lnTo>
                  <a:lnTo>
                    <a:pt x="1600680" y="335476"/>
                  </a:lnTo>
                  <a:lnTo>
                    <a:pt x="1600993" y="326532"/>
                  </a:lnTo>
                  <a:lnTo>
                    <a:pt x="1601146" y="320341"/>
                  </a:lnTo>
                  <a:lnTo>
                    <a:pt x="1601215" y="314706"/>
                  </a:lnTo>
                  <a:lnTo>
                    <a:pt x="1598880" y="279915"/>
                  </a:lnTo>
                  <a:lnTo>
                    <a:pt x="1594657" y="262382"/>
                  </a:lnTo>
                  <a:close/>
                </a:path>
                <a:path w="3986529" h="768350">
                  <a:moveTo>
                    <a:pt x="1460500" y="179705"/>
                  </a:moveTo>
                  <a:lnTo>
                    <a:pt x="1426634" y="182800"/>
                  </a:lnTo>
                  <a:lnTo>
                    <a:pt x="1394745" y="192087"/>
                  </a:lnTo>
                  <a:lnTo>
                    <a:pt x="1364809" y="207565"/>
                  </a:lnTo>
                  <a:lnTo>
                    <a:pt x="1336802" y="229235"/>
                  </a:lnTo>
                  <a:lnTo>
                    <a:pt x="1581106" y="229235"/>
                  </a:lnTo>
                  <a:lnTo>
                    <a:pt x="1543296" y="196474"/>
                  </a:lnTo>
                  <a:lnTo>
                    <a:pt x="1491670" y="181564"/>
                  </a:lnTo>
                  <a:lnTo>
                    <a:pt x="1460500" y="1797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52319" y="3448050"/>
              <a:ext cx="4018047" cy="79971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32447" y="4468367"/>
              <a:ext cx="105155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57720" y="4479163"/>
              <a:ext cx="55244" cy="17780"/>
            </a:xfrm>
            <a:custGeom>
              <a:avLst/>
              <a:gdLst/>
              <a:ahLst/>
              <a:cxnLst/>
              <a:rect l="l" t="t" r="r" b="b"/>
              <a:pathLst>
                <a:path w="55245" h="17779">
                  <a:moveTo>
                    <a:pt x="54736" y="0"/>
                  </a:moveTo>
                  <a:lnTo>
                    <a:pt x="1143" y="1905"/>
                  </a:lnTo>
                  <a:lnTo>
                    <a:pt x="0" y="17780"/>
                  </a:lnTo>
                  <a:lnTo>
                    <a:pt x="53212" y="16001"/>
                  </a:lnTo>
                  <a:lnTo>
                    <a:pt x="54736" y="0"/>
                  </a:lnTo>
                  <a:close/>
                </a:path>
              </a:pathLst>
            </a:custGeom>
            <a:solidFill>
              <a:srgbClr val="011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57720" y="4479163"/>
              <a:ext cx="55244" cy="17780"/>
            </a:xfrm>
            <a:custGeom>
              <a:avLst/>
              <a:gdLst/>
              <a:ahLst/>
              <a:cxnLst/>
              <a:rect l="l" t="t" r="r" b="b"/>
              <a:pathLst>
                <a:path w="55245" h="17779">
                  <a:moveTo>
                    <a:pt x="54736" y="0"/>
                  </a:moveTo>
                  <a:lnTo>
                    <a:pt x="53212" y="16001"/>
                  </a:lnTo>
                  <a:lnTo>
                    <a:pt x="0" y="17780"/>
                  </a:lnTo>
                  <a:lnTo>
                    <a:pt x="1143" y="1905"/>
                  </a:lnTo>
                  <a:lnTo>
                    <a:pt x="54736" y="0"/>
                  </a:lnTo>
                  <a:close/>
                </a:path>
              </a:pathLst>
            </a:custGeom>
            <a:ln w="10668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6810" y="2147442"/>
            <a:ext cx="725043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Font typeface="Wingdings"/>
              <a:buChar char=""/>
              <a:tabLst>
                <a:tab pos="287020" algn="l"/>
              </a:tabLst>
            </a:pPr>
            <a:r>
              <a:rPr sz="2400" spc="-170" dirty="0">
                <a:solidFill>
                  <a:srgbClr val="073D86"/>
                </a:solidFill>
                <a:latin typeface="Arial"/>
                <a:cs typeface="Arial"/>
              </a:rPr>
              <a:t>Each </a:t>
            </a:r>
            <a:r>
              <a:rPr sz="2400" spc="-25" dirty="0">
                <a:solidFill>
                  <a:srgbClr val="073D86"/>
                </a:solidFill>
                <a:latin typeface="Arial"/>
                <a:cs typeface="Arial"/>
              </a:rPr>
              <a:t>block </a:t>
            </a:r>
            <a:r>
              <a:rPr sz="2400" spc="75" dirty="0">
                <a:solidFill>
                  <a:srgbClr val="073D86"/>
                </a:solidFill>
                <a:latin typeface="Arial"/>
                <a:cs typeface="Arial"/>
              </a:rPr>
              <a:t>of </a:t>
            </a:r>
            <a:r>
              <a:rPr sz="2400" spc="-60" dirty="0">
                <a:solidFill>
                  <a:srgbClr val="073D86"/>
                </a:solidFill>
                <a:latin typeface="Arial"/>
                <a:cs typeface="Arial"/>
              </a:rPr>
              <a:t>main </a:t>
            </a:r>
            <a:r>
              <a:rPr sz="2400" spc="-35" dirty="0">
                <a:solidFill>
                  <a:srgbClr val="073D86"/>
                </a:solidFill>
                <a:latin typeface="Arial"/>
                <a:cs typeface="Arial"/>
              </a:rPr>
              <a:t>memory </a:t>
            </a:r>
            <a:r>
              <a:rPr sz="2400" spc="-100" dirty="0">
                <a:solidFill>
                  <a:srgbClr val="073D86"/>
                </a:solidFill>
                <a:latin typeface="Arial"/>
                <a:cs typeface="Arial"/>
              </a:rPr>
              <a:t>maps </a:t>
            </a:r>
            <a:r>
              <a:rPr sz="2400" spc="100" dirty="0">
                <a:solidFill>
                  <a:srgbClr val="073D86"/>
                </a:solidFill>
                <a:latin typeface="Arial"/>
                <a:cs typeface="Arial"/>
              </a:rPr>
              <a:t>to </a:t>
            </a:r>
            <a:r>
              <a:rPr sz="2400" spc="-25" dirty="0">
                <a:solidFill>
                  <a:srgbClr val="073D86"/>
                </a:solidFill>
                <a:latin typeface="Arial"/>
                <a:cs typeface="Arial"/>
              </a:rPr>
              <a:t>only </a:t>
            </a:r>
            <a:r>
              <a:rPr sz="2400" spc="-45" dirty="0">
                <a:solidFill>
                  <a:srgbClr val="073D86"/>
                </a:solidFill>
                <a:latin typeface="Arial"/>
                <a:cs typeface="Arial"/>
              </a:rPr>
              <a:t>one </a:t>
            </a:r>
            <a:r>
              <a:rPr sz="2400" spc="-110" dirty="0">
                <a:solidFill>
                  <a:srgbClr val="073D86"/>
                </a:solidFill>
                <a:latin typeface="Arial"/>
                <a:cs typeface="Arial"/>
              </a:rPr>
              <a:t>cache  </a:t>
            </a:r>
            <a:r>
              <a:rPr sz="2400" spc="-35" dirty="0">
                <a:solidFill>
                  <a:srgbClr val="073D86"/>
                </a:solidFill>
                <a:latin typeface="Arial"/>
                <a:cs typeface="Arial"/>
              </a:rPr>
              <a:t>line</a:t>
            </a:r>
            <a:endParaRPr sz="2400">
              <a:latin typeface="Arial"/>
              <a:cs typeface="Arial"/>
            </a:endParaRPr>
          </a:p>
          <a:p>
            <a:pPr marL="588645" marR="5715" lvl="1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Wingdings"/>
              <a:buChar char=""/>
              <a:tabLst>
                <a:tab pos="589280" algn="l"/>
              </a:tabLst>
            </a:pPr>
            <a:r>
              <a:rPr sz="2400" spc="-60" dirty="0">
                <a:solidFill>
                  <a:srgbClr val="073D86"/>
                </a:solidFill>
                <a:latin typeface="Arial"/>
                <a:cs typeface="Arial"/>
              </a:rPr>
              <a:t>i.e. </a:t>
            </a:r>
            <a:r>
              <a:rPr sz="2400" spc="70" dirty="0">
                <a:solidFill>
                  <a:srgbClr val="073D86"/>
                </a:solidFill>
                <a:latin typeface="Arial"/>
                <a:cs typeface="Arial"/>
              </a:rPr>
              <a:t>if </a:t>
            </a:r>
            <a:r>
              <a:rPr sz="2400" spc="-160" dirty="0">
                <a:solidFill>
                  <a:srgbClr val="073D86"/>
                </a:solidFill>
                <a:latin typeface="Arial"/>
                <a:cs typeface="Arial"/>
              </a:rPr>
              <a:t>a </a:t>
            </a:r>
            <a:r>
              <a:rPr sz="2400" spc="-25" dirty="0">
                <a:solidFill>
                  <a:srgbClr val="073D86"/>
                </a:solidFill>
                <a:latin typeface="Arial"/>
                <a:cs typeface="Arial"/>
              </a:rPr>
              <a:t>block </a:t>
            </a:r>
            <a:r>
              <a:rPr sz="2400" spc="-100" dirty="0">
                <a:solidFill>
                  <a:srgbClr val="073D86"/>
                </a:solidFill>
                <a:latin typeface="Arial"/>
                <a:cs typeface="Arial"/>
              </a:rPr>
              <a:t>is </a:t>
            </a:r>
            <a:r>
              <a:rPr sz="2400" spc="-25" dirty="0">
                <a:solidFill>
                  <a:srgbClr val="073D86"/>
                </a:solidFill>
                <a:latin typeface="Arial"/>
                <a:cs typeface="Arial"/>
              </a:rPr>
              <a:t>in </a:t>
            </a:r>
            <a:r>
              <a:rPr sz="2400" spc="-105" dirty="0">
                <a:solidFill>
                  <a:srgbClr val="073D86"/>
                </a:solidFill>
                <a:latin typeface="Arial"/>
                <a:cs typeface="Arial"/>
              </a:rPr>
              <a:t>cache, </a:t>
            </a:r>
            <a:r>
              <a:rPr sz="2400" spc="90" dirty="0">
                <a:solidFill>
                  <a:srgbClr val="073D86"/>
                </a:solidFill>
                <a:latin typeface="Arial"/>
                <a:cs typeface="Arial"/>
              </a:rPr>
              <a:t>it </a:t>
            </a:r>
            <a:r>
              <a:rPr sz="2400" spc="-25" dirty="0">
                <a:solidFill>
                  <a:srgbClr val="073D86"/>
                </a:solidFill>
                <a:latin typeface="Arial"/>
                <a:cs typeface="Arial"/>
              </a:rPr>
              <a:t>must </a:t>
            </a:r>
            <a:r>
              <a:rPr sz="2400" spc="-50" dirty="0">
                <a:solidFill>
                  <a:srgbClr val="073D86"/>
                </a:solidFill>
                <a:latin typeface="Arial"/>
                <a:cs typeface="Arial"/>
              </a:rPr>
              <a:t>be </a:t>
            </a:r>
            <a:r>
              <a:rPr sz="2400" spc="-25" dirty="0">
                <a:solidFill>
                  <a:srgbClr val="073D86"/>
                </a:solidFill>
                <a:latin typeface="Arial"/>
                <a:cs typeface="Arial"/>
              </a:rPr>
              <a:t>in </a:t>
            </a:r>
            <a:r>
              <a:rPr sz="2400" spc="-45" dirty="0">
                <a:solidFill>
                  <a:srgbClr val="073D86"/>
                </a:solidFill>
                <a:latin typeface="Arial"/>
                <a:cs typeface="Arial"/>
              </a:rPr>
              <a:t>one </a:t>
            </a:r>
            <a:r>
              <a:rPr sz="2400" spc="-55" dirty="0">
                <a:solidFill>
                  <a:srgbClr val="073D86"/>
                </a:solidFill>
                <a:latin typeface="Arial"/>
                <a:cs typeface="Arial"/>
              </a:rPr>
              <a:t>specific  </a:t>
            </a:r>
            <a:r>
              <a:rPr sz="2400" spc="-75" dirty="0">
                <a:solidFill>
                  <a:srgbClr val="073D86"/>
                </a:solidFill>
                <a:latin typeface="Arial"/>
                <a:cs typeface="Arial"/>
              </a:rPr>
              <a:t>place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Font typeface="Wingdings"/>
              <a:buChar char=""/>
              <a:tabLst>
                <a:tab pos="287020" algn="l"/>
              </a:tabLst>
            </a:pPr>
            <a:r>
              <a:rPr sz="2400" spc="-90" dirty="0">
                <a:solidFill>
                  <a:srgbClr val="073D86"/>
                </a:solidFill>
                <a:latin typeface="Arial"/>
                <a:cs typeface="Arial"/>
              </a:rPr>
              <a:t>Address </a:t>
            </a:r>
            <a:r>
              <a:rPr sz="2400" spc="-100" dirty="0">
                <a:solidFill>
                  <a:srgbClr val="073D86"/>
                </a:solidFill>
                <a:latin typeface="Arial"/>
                <a:cs typeface="Arial"/>
              </a:rPr>
              <a:t>is </a:t>
            </a:r>
            <a:r>
              <a:rPr sz="2400" spc="-25" dirty="0">
                <a:solidFill>
                  <a:srgbClr val="073D86"/>
                </a:solidFill>
                <a:latin typeface="Arial"/>
                <a:cs typeface="Arial"/>
              </a:rPr>
              <a:t>in </a:t>
            </a:r>
            <a:r>
              <a:rPr sz="2400" spc="100" dirty="0">
                <a:solidFill>
                  <a:srgbClr val="073D86"/>
                </a:solidFill>
                <a:latin typeface="Arial"/>
                <a:cs typeface="Arial"/>
              </a:rPr>
              <a:t>two</a:t>
            </a:r>
            <a:r>
              <a:rPr sz="2400" spc="-3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73D86"/>
                </a:solidFill>
                <a:latin typeface="Arial"/>
                <a:cs typeface="Arial"/>
              </a:rPr>
              <a:t>parts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Wingdings"/>
              <a:buChar char=""/>
              <a:tabLst>
                <a:tab pos="287020" algn="l"/>
              </a:tabLst>
            </a:pPr>
            <a:r>
              <a:rPr sz="2400" spc="-85" dirty="0">
                <a:solidFill>
                  <a:srgbClr val="073D86"/>
                </a:solidFill>
                <a:latin typeface="Arial"/>
                <a:cs typeface="Arial"/>
              </a:rPr>
              <a:t>Least</a:t>
            </a:r>
            <a:r>
              <a:rPr sz="24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073D86"/>
                </a:solidFill>
                <a:latin typeface="Arial"/>
                <a:cs typeface="Arial"/>
              </a:rPr>
              <a:t>Significant</a:t>
            </a:r>
            <a:r>
              <a:rPr sz="2400" spc="-12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073D86"/>
                </a:solidFill>
                <a:latin typeface="Arial"/>
                <a:cs typeface="Arial"/>
              </a:rPr>
              <a:t>w</a:t>
            </a:r>
            <a:r>
              <a:rPr sz="24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Arial"/>
                <a:cs typeface="Arial"/>
              </a:rPr>
              <a:t>bits</a:t>
            </a:r>
            <a:r>
              <a:rPr sz="24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073D86"/>
                </a:solidFill>
                <a:latin typeface="Arial"/>
                <a:cs typeface="Arial"/>
              </a:rPr>
              <a:t>identify</a:t>
            </a:r>
            <a:r>
              <a:rPr sz="24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073D86"/>
                </a:solidFill>
                <a:latin typeface="Arial"/>
                <a:cs typeface="Arial"/>
              </a:rPr>
              <a:t>unique</a:t>
            </a:r>
            <a:r>
              <a:rPr sz="2400" spc="-13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073D86"/>
                </a:solidFill>
                <a:latin typeface="Arial"/>
                <a:cs typeface="Arial"/>
              </a:rPr>
              <a:t>word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Wingdings"/>
              <a:buChar char=""/>
              <a:tabLst>
                <a:tab pos="287020" algn="l"/>
              </a:tabLst>
            </a:pPr>
            <a:r>
              <a:rPr sz="2400" spc="10" dirty="0">
                <a:solidFill>
                  <a:srgbClr val="073D86"/>
                </a:solidFill>
                <a:latin typeface="Arial"/>
                <a:cs typeface="Arial"/>
              </a:rPr>
              <a:t>Most</a:t>
            </a:r>
            <a:r>
              <a:rPr sz="24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073D86"/>
                </a:solidFill>
                <a:latin typeface="Arial"/>
                <a:cs typeface="Arial"/>
              </a:rPr>
              <a:t>Significant</a:t>
            </a:r>
            <a:r>
              <a:rPr sz="2400" spc="-12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195" dirty="0">
                <a:solidFill>
                  <a:srgbClr val="073D86"/>
                </a:solidFill>
                <a:latin typeface="Arial"/>
                <a:cs typeface="Arial"/>
              </a:rPr>
              <a:t>s</a:t>
            </a:r>
            <a:r>
              <a:rPr sz="24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Arial"/>
                <a:cs typeface="Arial"/>
              </a:rPr>
              <a:t>bits</a:t>
            </a:r>
            <a:r>
              <a:rPr sz="24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073D86"/>
                </a:solidFill>
                <a:latin typeface="Arial"/>
                <a:cs typeface="Arial"/>
              </a:rPr>
              <a:t>specify</a:t>
            </a:r>
            <a:r>
              <a:rPr sz="24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073D86"/>
                </a:solidFill>
                <a:latin typeface="Arial"/>
                <a:cs typeface="Arial"/>
              </a:rPr>
              <a:t>one</a:t>
            </a:r>
            <a:r>
              <a:rPr sz="24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073D86"/>
                </a:solidFill>
                <a:latin typeface="Arial"/>
                <a:cs typeface="Arial"/>
              </a:rPr>
              <a:t>memory</a:t>
            </a:r>
            <a:r>
              <a:rPr sz="24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73D86"/>
                </a:solidFill>
                <a:latin typeface="Arial"/>
                <a:cs typeface="Arial"/>
              </a:rPr>
              <a:t>block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Wingdings"/>
              <a:buChar char=""/>
              <a:tabLst>
                <a:tab pos="287020" algn="l"/>
              </a:tabLst>
            </a:pPr>
            <a:r>
              <a:rPr sz="2400" spc="-130" dirty="0">
                <a:solidFill>
                  <a:srgbClr val="073D86"/>
                </a:solidFill>
                <a:latin typeface="Arial"/>
                <a:cs typeface="Arial"/>
              </a:rPr>
              <a:t>The</a:t>
            </a:r>
            <a:r>
              <a:rPr sz="2400" spc="-114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180" dirty="0">
                <a:solidFill>
                  <a:srgbClr val="073D86"/>
                </a:solidFill>
                <a:latin typeface="Arial"/>
                <a:cs typeface="Arial"/>
              </a:rPr>
              <a:t>MSBs</a:t>
            </a:r>
            <a:r>
              <a:rPr sz="2400" spc="-114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073D86"/>
                </a:solidFill>
                <a:latin typeface="Arial"/>
                <a:cs typeface="Arial"/>
              </a:rPr>
              <a:t>are</a:t>
            </a:r>
            <a:r>
              <a:rPr sz="2400" spc="-11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73D86"/>
                </a:solidFill>
                <a:latin typeface="Arial"/>
                <a:cs typeface="Arial"/>
              </a:rPr>
              <a:t>split</a:t>
            </a:r>
            <a:r>
              <a:rPr sz="2400" spc="-11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073D86"/>
                </a:solidFill>
                <a:latin typeface="Arial"/>
                <a:cs typeface="Arial"/>
              </a:rPr>
              <a:t>into</a:t>
            </a:r>
            <a:r>
              <a:rPr sz="2400" spc="-11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073D86"/>
                </a:solidFill>
                <a:latin typeface="Arial"/>
                <a:cs typeface="Arial"/>
              </a:rPr>
              <a:t>a</a:t>
            </a:r>
            <a:r>
              <a:rPr sz="2400" spc="-12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073D86"/>
                </a:solidFill>
                <a:latin typeface="Arial"/>
                <a:cs typeface="Arial"/>
              </a:rPr>
              <a:t>cache</a:t>
            </a:r>
            <a:r>
              <a:rPr sz="2400" spc="-9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073D86"/>
                </a:solidFill>
                <a:latin typeface="Arial"/>
                <a:cs typeface="Arial"/>
              </a:rPr>
              <a:t>line</a:t>
            </a:r>
            <a:r>
              <a:rPr sz="2400" spc="-10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73D86"/>
                </a:solidFill>
                <a:latin typeface="Arial"/>
                <a:cs typeface="Arial"/>
              </a:rPr>
              <a:t>field</a:t>
            </a:r>
            <a:r>
              <a:rPr sz="2400" spc="-114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073D86"/>
                </a:solidFill>
                <a:latin typeface="Arial"/>
                <a:cs typeface="Arial"/>
              </a:rPr>
              <a:t>r</a:t>
            </a:r>
            <a:r>
              <a:rPr sz="2400" spc="-10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073D86"/>
                </a:solidFill>
                <a:latin typeface="Arial"/>
                <a:cs typeface="Arial"/>
              </a:rPr>
              <a:t>and</a:t>
            </a:r>
            <a:r>
              <a:rPr sz="2400" spc="-10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073D86"/>
                </a:solidFill>
                <a:latin typeface="Arial"/>
                <a:cs typeface="Arial"/>
              </a:rPr>
              <a:t>a</a:t>
            </a:r>
            <a:r>
              <a:rPr sz="2400" spc="-114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73D86"/>
                </a:solidFill>
                <a:latin typeface="Arial"/>
                <a:cs typeface="Arial"/>
              </a:rPr>
              <a:t>tag</a:t>
            </a:r>
            <a:r>
              <a:rPr sz="2400" spc="-12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073D86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spc="-114" dirty="0">
                <a:solidFill>
                  <a:srgbClr val="073D86"/>
                </a:solidFill>
                <a:latin typeface="Arial"/>
                <a:cs typeface="Arial"/>
              </a:rPr>
              <a:t>s-r </a:t>
            </a:r>
            <a:r>
              <a:rPr sz="2400" dirty="0">
                <a:solidFill>
                  <a:srgbClr val="073D86"/>
                </a:solidFill>
                <a:latin typeface="Arial"/>
                <a:cs typeface="Arial"/>
              </a:rPr>
              <a:t>(most</a:t>
            </a:r>
            <a:r>
              <a:rPr sz="2400" spc="-19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73D86"/>
                </a:solidFill>
                <a:latin typeface="Arial"/>
                <a:cs typeface="Arial"/>
              </a:rPr>
              <a:t>significant)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52725" y="854963"/>
            <a:ext cx="3692525" cy="550545"/>
            <a:chOff x="2752725" y="854963"/>
            <a:chExt cx="3692525" cy="550545"/>
          </a:xfrm>
        </p:grpSpPr>
        <p:sp>
          <p:nvSpPr>
            <p:cNvPr id="5" name="object 5"/>
            <p:cNvSpPr/>
            <p:nvPr/>
          </p:nvSpPr>
          <p:spPr>
            <a:xfrm>
              <a:off x="2769107" y="871727"/>
              <a:ext cx="3675888" cy="533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52725" y="854963"/>
              <a:ext cx="3672713" cy="5297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8931" y="738251"/>
              <a:ext cx="1298676" cy="3788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18766" y="738251"/>
              <a:ext cx="1936241" cy="4992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46828" y="734822"/>
              <a:ext cx="3933063" cy="38379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7243" y="2919476"/>
            <a:ext cx="7590155" cy="30988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spc="-145" dirty="0">
                <a:solidFill>
                  <a:srgbClr val="073D86"/>
                </a:solidFill>
                <a:latin typeface="Arial"/>
                <a:cs typeface="Arial"/>
              </a:rPr>
              <a:t>24 </a:t>
            </a:r>
            <a:r>
              <a:rPr sz="2400" spc="60" dirty="0">
                <a:solidFill>
                  <a:srgbClr val="073D86"/>
                </a:solidFill>
                <a:latin typeface="Arial"/>
                <a:cs typeface="Arial"/>
              </a:rPr>
              <a:t>bit</a:t>
            </a:r>
            <a:r>
              <a:rPr sz="24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073D86"/>
                </a:solidFill>
                <a:latin typeface="Arial"/>
                <a:cs typeface="Arial"/>
              </a:rPr>
              <a:t>address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spc="-229" dirty="0">
                <a:solidFill>
                  <a:srgbClr val="073D86"/>
                </a:solidFill>
                <a:latin typeface="Arial"/>
                <a:cs typeface="Arial"/>
              </a:rPr>
              <a:t>2</a:t>
            </a:r>
            <a:r>
              <a:rPr sz="24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073D86"/>
                </a:solidFill>
                <a:latin typeface="Arial"/>
                <a:cs typeface="Arial"/>
              </a:rPr>
              <a:t>bit</a:t>
            </a:r>
            <a:r>
              <a:rPr sz="24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073D86"/>
                </a:solidFill>
                <a:latin typeface="Arial"/>
                <a:cs typeface="Arial"/>
              </a:rPr>
              <a:t>word</a:t>
            </a:r>
            <a:r>
              <a:rPr sz="24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073D86"/>
                </a:solidFill>
                <a:latin typeface="Arial"/>
                <a:cs typeface="Arial"/>
              </a:rPr>
              <a:t>identifier</a:t>
            </a:r>
            <a:r>
              <a:rPr sz="24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73D86"/>
                </a:solidFill>
                <a:latin typeface="Arial"/>
                <a:cs typeface="Arial"/>
              </a:rPr>
              <a:t>(4</a:t>
            </a:r>
            <a:r>
              <a:rPr sz="24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73D86"/>
                </a:solidFill>
                <a:latin typeface="Arial"/>
                <a:cs typeface="Arial"/>
              </a:rPr>
              <a:t>byte</a:t>
            </a:r>
            <a:r>
              <a:rPr sz="24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73D86"/>
                </a:solidFill>
                <a:latin typeface="Arial"/>
                <a:cs typeface="Arial"/>
              </a:rPr>
              <a:t>block)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spc="-229" dirty="0">
                <a:solidFill>
                  <a:srgbClr val="073D86"/>
                </a:solidFill>
                <a:latin typeface="Arial"/>
                <a:cs typeface="Arial"/>
              </a:rPr>
              <a:t>22 </a:t>
            </a:r>
            <a:r>
              <a:rPr sz="2400" spc="60" dirty="0">
                <a:solidFill>
                  <a:srgbClr val="073D86"/>
                </a:solidFill>
                <a:latin typeface="Arial"/>
                <a:cs typeface="Arial"/>
              </a:rPr>
              <a:t>bit </a:t>
            </a:r>
            <a:r>
              <a:rPr sz="2400" spc="-25" dirty="0">
                <a:solidFill>
                  <a:srgbClr val="073D86"/>
                </a:solidFill>
                <a:latin typeface="Arial"/>
                <a:cs typeface="Arial"/>
              </a:rPr>
              <a:t>block</a:t>
            </a:r>
            <a:r>
              <a:rPr sz="2400" spc="-2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73D86"/>
                </a:solidFill>
                <a:latin typeface="Arial"/>
                <a:cs typeface="Arial"/>
              </a:rPr>
              <a:t>identifier</a:t>
            </a:r>
            <a:endParaRPr sz="2400">
              <a:latin typeface="Arial"/>
              <a:cs typeface="Arial"/>
            </a:endParaRPr>
          </a:p>
          <a:p>
            <a:pPr marL="588645" lvl="1" indent="-274955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589280" algn="l"/>
              </a:tabLst>
            </a:pPr>
            <a:r>
              <a:rPr sz="2400" spc="-15" dirty="0">
                <a:solidFill>
                  <a:srgbClr val="073D86"/>
                </a:solidFill>
                <a:latin typeface="Arial"/>
                <a:cs typeface="Arial"/>
              </a:rPr>
              <a:t>8 </a:t>
            </a:r>
            <a:r>
              <a:rPr sz="2400" spc="60" dirty="0">
                <a:solidFill>
                  <a:srgbClr val="073D86"/>
                </a:solidFill>
                <a:latin typeface="Arial"/>
                <a:cs typeface="Arial"/>
              </a:rPr>
              <a:t>bit </a:t>
            </a:r>
            <a:r>
              <a:rPr sz="2400" spc="-5" dirty="0">
                <a:solidFill>
                  <a:srgbClr val="073D86"/>
                </a:solidFill>
                <a:latin typeface="Arial"/>
                <a:cs typeface="Arial"/>
              </a:rPr>
              <a:t>tag</a:t>
            </a:r>
            <a:r>
              <a:rPr sz="2400" spc="-49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165" dirty="0">
                <a:solidFill>
                  <a:srgbClr val="073D86"/>
                </a:solidFill>
                <a:latin typeface="Arial"/>
                <a:cs typeface="Arial"/>
              </a:rPr>
              <a:t>(=22-14)</a:t>
            </a:r>
            <a:endParaRPr sz="2400">
              <a:latin typeface="Arial"/>
              <a:cs typeface="Arial"/>
            </a:endParaRPr>
          </a:p>
          <a:p>
            <a:pPr marL="588645" lvl="1" indent="-274955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589280" algn="l"/>
              </a:tabLst>
            </a:pPr>
            <a:r>
              <a:rPr sz="2400" spc="-280" dirty="0">
                <a:solidFill>
                  <a:srgbClr val="073D86"/>
                </a:solidFill>
                <a:latin typeface="Arial"/>
                <a:cs typeface="Arial"/>
              </a:rPr>
              <a:t>14 </a:t>
            </a:r>
            <a:r>
              <a:rPr sz="2400" spc="60" dirty="0">
                <a:solidFill>
                  <a:srgbClr val="073D86"/>
                </a:solidFill>
                <a:latin typeface="Arial"/>
                <a:cs typeface="Arial"/>
              </a:rPr>
              <a:t>bit </a:t>
            </a:r>
            <a:r>
              <a:rPr sz="2400" spc="5" dirty="0">
                <a:solidFill>
                  <a:srgbClr val="073D86"/>
                </a:solidFill>
                <a:latin typeface="Arial"/>
                <a:cs typeface="Arial"/>
              </a:rPr>
              <a:t>slot </a:t>
            </a:r>
            <a:r>
              <a:rPr sz="2400" spc="25" dirty="0">
                <a:solidFill>
                  <a:srgbClr val="073D86"/>
                </a:solidFill>
                <a:latin typeface="Arial"/>
                <a:cs typeface="Arial"/>
              </a:rPr>
              <a:t>or</a:t>
            </a:r>
            <a:r>
              <a:rPr sz="2400" spc="-3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073D86"/>
                </a:solidFill>
                <a:latin typeface="Arial"/>
                <a:cs typeface="Arial"/>
              </a:rPr>
              <a:t>line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spc="-60" dirty="0">
                <a:solidFill>
                  <a:srgbClr val="073D86"/>
                </a:solidFill>
                <a:latin typeface="Arial"/>
                <a:cs typeface="Arial"/>
              </a:rPr>
              <a:t>No</a:t>
            </a:r>
            <a:r>
              <a:rPr sz="24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073D86"/>
                </a:solidFill>
                <a:latin typeface="Arial"/>
                <a:cs typeface="Arial"/>
              </a:rPr>
              <a:t>two</a:t>
            </a:r>
            <a:r>
              <a:rPr sz="24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073D86"/>
                </a:solidFill>
                <a:latin typeface="Arial"/>
                <a:cs typeface="Arial"/>
              </a:rPr>
              <a:t>blocks</a:t>
            </a:r>
            <a:r>
              <a:rPr sz="24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73D86"/>
                </a:solidFill>
                <a:latin typeface="Arial"/>
                <a:cs typeface="Arial"/>
              </a:rPr>
              <a:t>in</a:t>
            </a:r>
            <a:r>
              <a:rPr sz="24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073D86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073D86"/>
                </a:solidFill>
                <a:latin typeface="Arial"/>
                <a:cs typeface="Arial"/>
              </a:rPr>
              <a:t>same</a:t>
            </a:r>
            <a:r>
              <a:rPr sz="24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073D86"/>
                </a:solidFill>
                <a:latin typeface="Arial"/>
                <a:cs typeface="Arial"/>
              </a:rPr>
              <a:t>line</a:t>
            </a:r>
            <a:r>
              <a:rPr sz="24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073D86"/>
                </a:solidFill>
                <a:latin typeface="Arial"/>
                <a:cs typeface="Arial"/>
              </a:rPr>
              <a:t>have</a:t>
            </a:r>
            <a:r>
              <a:rPr sz="24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073D86"/>
                </a:solidFill>
                <a:latin typeface="Arial"/>
                <a:cs typeface="Arial"/>
              </a:rPr>
              <a:t>the</a:t>
            </a:r>
            <a:r>
              <a:rPr sz="24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073D86"/>
                </a:solidFill>
                <a:latin typeface="Arial"/>
                <a:cs typeface="Arial"/>
              </a:rPr>
              <a:t>same</a:t>
            </a:r>
            <a:r>
              <a:rPr sz="24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180" dirty="0">
                <a:solidFill>
                  <a:srgbClr val="073D86"/>
                </a:solidFill>
                <a:latin typeface="Arial"/>
                <a:cs typeface="Arial"/>
              </a:rPr>
              <a:t>Tag</a:t>
            </a:r>
            <a:r>
              <a:rPr sz="2400" spc="-13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73D86"/>
                </a:solidFill>
                <a:latin typeface="Arial"/>
                <a:cs typeface="Arial"/>
              </a:rPr>
              <a:t>field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SzPct val="95833"/>
              <a:buFont typeface="Wingdings"/>
              <a:buChar char=""/>
              <a:tabLst>
                <a:tab pos="287020" algn="l"/>
              </a:tabLst>
            </a:pPr>
            <a:r>
              <a:rPr sz="2400" spc="-145" dirty="0">
                <a:solidFill>
                  <a:srgbClr val="073D86"/>
                </a:solidFill>
                <a:latin typeface="Arial"/>
                <a:cs typeface="Arial"/>
              </a:rPr>
              <a:t>Check </a:t>
            </a:r>
            <a:r>
              <a:rPr sz="2400" spc="-15" dirty="0">
                <a:solidFill>
                  <a:srgbClr val="073D86"/>
                </a:solidFill>
                <a:latin typeface="Arial"/>
                <a:cs typeface="Arial"/>
              </a:rPr>
              <a:t>contents</a:t>
            </a:r>
            <a:r>
              <a:rPr sz="24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073D86"/>
                </a:solidFill>
                <a:latin typeface="Arial"/>
                <a:cs typeface="Arial"/>
              </a:rPr>
              <a:t>of</a:t>
            </a:r>
            <a:r>
              <a:rPr sz="24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073D86"/>
                </a:solidFill>
                <a:latin typeface="Arial"/>
                <a:cs typeface="Arial"/>
              </a:rPr>
              <a:t>cache</a:t>
            </a:r>
            <a:r>
              <a:rPr sz="2400" spc="-13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073D86"/>
                </a:solidFill>
                <a:latin typeface="Arial"/>
                <a:cs typeface="Arial"/>
              </a:rPr>
              <a:t>by</a:t>
            </a:r>
            <a:r>
              <a:rPr sz="24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73D86"/>
                </a:solidFill>
                <a:latin typeface="Arial"/>
                <a:cs typeface="Arial"/>
              </a:rPr>
              <a:t>finding</a:t>
            </a:r>
            <a:r>
              <a:rPr sz="24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073D86"/>
                </a:solidFill>
                <a:latin typeface="Arial"/>
                <a:cs typeface="Arial"/>
              </a:rPr>
              <a:t>line</a:t>
            </a:r>
            <a:r>
              <a:rPr sz="24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073D86"/>
                </a:solidFill>
                <a:latin typeface="Arial"/>
                <a:cs typeface="Arial"/>
              </a:rPr>
              <a:t>and</a:t>
            </a:r>
            <a:r>
              <a:rPr sz="2400" spc="-12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073D86"/>
                </a:solidFill>
                <a:latin typeface="Arial"/>
                <a:cs typeface="Arial"/>
              </a:rPr>
              <a:t>checking</a:t>
            </a:r>
            <a:r>
              <a:rPr sz="24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180" dirty="0">
                <a:solidFill>
                  <a:srgbClr val="073D86"/>
                </a:solidFill>
                <a:latin typeface="Arial"/>
                <a:cs typeface="Arial"/>
              </a:rPr>
              <a:t>Tag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1981200"/>
            <a:ext cx="8612505" cy="838200"/>
          </a:xfrm>
          <a:custGeom>
            <a:avLst/>
            <a:gdLst/>
            <a:ahLst/>
            <a:cxnLst/>
            <a:rect l="l" t="t" r="r" b="b"/>
            <a:pathLst>
              <a:path w="8612505" h="838200">
                <a:moveTo>
                  <a:pt x="0" y="838200"/>
                </a:moveTo>
                <a:lnTo>
                  <a:pt x="8612124" y="838200"/>
                </a:lnTo>
                <a:lnTo>
                  <a:pt x="8612124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9740" y="1622805"/>
            <a:ext cx="951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5950" algn="l"/>
              </a:tabLst>
            </a:pPr>
            <a:r>
              <a:rPr sz="2400" spc="-17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ag	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-r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54602" y="1622805"/>
            <a:ext cx="17329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8615" algn="l"/>
              </a:tabLst>
            </a:pPr>
            <a:r>
              <a:rPr sz="2400" dirty="0">
                <a:latin typeface="Times New Roman"/>
                <a:cs typeface="Times New Roman"/>
              </a:rPr>
              <a:t>Line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1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lot	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76209" y="1622805"/>
            <a:ext cx="1066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3119" algn="l"/>
              </a:tabLst>
            </a:pPr>
            <a:r>
              <a:rPr sz="2400" spc="-215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ord	</a:t>
            </a:r>
            <a:r>
              <a:rPr sz="2400" spc="-5" dirty="0">
                <a:latin typeface="Times New Roman"/>
                <a:cs typeface="Times New Roman"/>
              </a:rPr>
              <a:t>w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43200" y="19812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6190" y="2197734"/>
            <a:ext cx="165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8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24400" y="2121534"/>
            <a:ext cx="31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3400" y="1981200"/>
            <a:ext cx="763905" cy="8382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530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5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2187" y="487680"/>
              <a:ext cx="7702296" cy="4922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6719" y="471677"/>
              <a:ext cx="7698714" cy="4900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69029" y="1114552"/>
              <a:ext cx="1840230" cy="4566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964" y="1752600"/>
              <a:ext cx="8958072" cy="46954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6531" y="491998"/>
              <a:ext cx="7676616" cy="5046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347" y="1072894"/>
              <a:ext cx="8909304" cy="57378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1815464"/>
            <a:chOff x="211836" y="228600"/>
            <a:chExt cx="8723630" cy="1815464"/>
          </a:xfrm>
        </p:grpSpPr>
        <p:sp>
          <p:nvSpPr>
            <p:cNvPr id="3" name="object 3"/>
            <p:cNvSpPr/>
            <p:nvPr/>
          </p:nvSpPr>
          <p:spPr>
            <a:xfrm>
              <a:off x="228600" y="228600"/>
              <a:ext cx="8695944" cy="14264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7232" y="859536"/>
              <a:ext cx="2877820" cy="713740"/>
            </a:xfrm>
            <a:custGeom>
              <a:avLst/>
              <a:gdLst/>
              <a:ahLst/>
              <a:cxnLst/>
              <a:rect l="l" t="t" r="r" b="b"/>
              <a:pathLst>
                <a:path w="2877820" h="71374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5"/>
                  </a:lnTo>
                  <a:lnTo>
                    <a:pt x="2626360" y="42290"/>
                  </a:lnTo>
                  <a:lnTo>
                    <a:pt x="2371216" y="91439"/>
                  </a:lnTo>
                  <a:lnTo>
                    <a:pt x="2103246" y="149351"/>
                  </a:lnTo>
                  <a:lnTo>
                    <a:pt x="1822449" y="216153"/>
                  </a:lnTo>
                  <a:lnTo>
                    <a:pt x="1565147" y="280797"/>
                  </a:lnTo>
                  <a:lnTo>
                    <a:pt x="842137" y="443484"/>
                  </a:lnTo>
                  <a:lnTo>
                    <a:pt x="621029" y="488061"/>
                  </a:lnTo>
                  <a:lnTo>
                    <a:pt x="199897" y="566165"/>
                  </a:lnTo>
                  <a:lnTo>
                    <a:pt x="0" y="599566"/>
                  </a:lnTo>
                  <a:lnTo>
                    <a:pt x="138175" y="619633"/>
                  </a:lnTo>
                  <a:lnTo>
                    <a:pt x="270128" y="637413"/>
                  </a:lnTo>
                  <a:lnTo>
                    <a:pt x="397637" y="653034"/>
                  </a:lnTo>
                  <a:lnTo>
                    <a:pt x="644397" y="679830"/>
                  </a:lnTo>
                  <a:lnTo>
                    <a:pt x="874013" y="697611"/>
                  </a:lnTo>
                  <a:lnTo>
                    <a:pt x="984631" y="704341"/>
                  </a:lnTo>
                  <a:lnTo>
                    <a:pt x="1093089" y="708787"/>
                  </a:lnTo>
                  <a:lnTo>
                    <a:pt x="1297177" y="713231"/>
                  </a:lnTo>
                  <a:lnTo>
                    <a:pt x="1395094" y="713231"/>
                  </a:lnTo>
                  <a:lnTo>
                    <a:pt x="1584324" y="708787"/>
                  </a:lnTo>
                  <a:lnTo>
                    <a:pt x="1673606" y="704341"/>
                  </a:lnTo>
                  <a:lnTo>
                    <a:pt x="1843786" y="690879"/>
                  </a:lnTo>
                  <a:lnTo>
                    <a:pt x="1926716" y="681989"/>
                  </a:lnTo>
                  <a:lnTo>
                    <a:pt x="2084069" y="659764"/>
                  </a:lnTo>
                  <a:lnTo>
                    <a:pt x="2232914" y="632967"/>
                  </a:lnTo>
                  <a:lnTo>
                    <a:pt x="2373248" y="601726"/>
                  </a:lnTo>
                  <a:lnTo>
                    <a:pt x="2507234" y="566165"/>
                  </a:lnTo>
                  <a:lnTo>
                    <a:pt x="2634868" y="526034"/>
                  </a:lnTo>
                  <a:lnTo>
                    <a:pt x="2756153" y="481456"/>
                  </a:lnTo>
                  <a:lnTo>
                    <a:pt x="2873120" y="434593"/>
                  </a:lnTo>
                  <a:lnTo>
                    <a:pt x="2877312" y="432435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6" y="731519"/>
              <a:ext cx="5544820" cy="848994"/>
            </a:xfrm>
            <a:custGeom>
              <a:avLst/>
              <a:gdLst/>
              <a:ahLst/>
              <a:cxnLst/>
              <a:rect l="l" t="t" r="r" b="b"/>
              <a:pathLst>
                <a:path w="5544820" h="848994">
                  <a:moveTo>
                    <a:pt x="852423" y="0"/>
                  </a:moveTo>
                  <a:lnTo>
                    <a:pt x="684530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225"/>
                  </a:lnTo>
                  <a:lnTo>
                    <a:pt x="116967" y="35687"/>
                  </a:lnTo>
                  <a:lnTo>
                    <a:pt x="0" y="53466"/>
                  </a:lnTo>
                  <a:lnTo>
                    <a:pt x="333756" y="95757"/>
                  </a:lnTo>
                  <a:lnTo>
                    <a:pt x="693039" y="155955"/>
                  </a:lnTo>
                  <a:lnTo>
                    <a:pt x="1077848" y="233933"/>
                  </a:lnTo>
                  <a:lnTo>
                    <a:pt x="1281938" y="278510"/>
                  </a:lnTo>
                  <a:lnTo>
                    <a:pt x="1866519" y="421131"/>
                  </a:lnTo>
                  <a:lnTo>
                    <a:pt x="2559558" y="574801"/>
                  </a:lnTo>
                  <a:lnTo>
                    <a:pt x="2878455" y="637158"/>
                  </a:lnTo>
                  <a:lnTo>
                    <a:pt x="3031490" y="666114"/>
                  </a:lnTo>
                  <a:lnTo>
                    <a:pt x="3324859" y="715137"/>
                  </a:lnTo>
                  <a:lnTo>
                    <a:pt x="3465195" y="737488"/>
                  </a:lnTo>
                  <a:lnTo>
                    <a:pt x="3733038" y="773176"/>
                  </a:lnTo>
                  <a:lnTo>
                    <a:pt x="3986022" y="804290"/>
                  </a:lnTo>
                  <a:lnTo>
                    <a:pt x="4107179" y="815466"/>
                  </a:lnTo>
                  <a:lnTo>
                    <a:pt x="4336796" y="833246"/>
                  </a:lnTo>
                  <a:lnTo>
                    <a:pt x="4447413" y="839977"/>
                  </a:lnTo>
                  <a:lnTo>
                    <a:pt x="4659884" y="848867"/>
                  </a:lnTo>
                  <a:lnTo>
                    <a:pt x="4857623" y="848867"/>
                  </a:lnTo>
                  <a:lnTo>
                    <a:pt x="5044694" y="844422"/>
                  </a:lnTo>
                  <a:lnTo>
                    <a:pt x="5133975" y="839977"/>
                  </a:lnTo>
                  <a:lnTo>
                    <a:pt x="5221224" y="833246"/>
                  </a:lnTo>
                  <a:lnTo>
                    <a:pt x="5467731" y="806576"/>
                  </a:lnTo>
                  <a:lnTo>
                    <a:pt x="5544312" y="795401"/>
                  </a:lnTo>
                  <a:lnTo>
                    <a:pt x="5297678" y="764158"/>
                  </a:lnTo>
                  <a:lnTo>
                    <a:pt x="5036185" y="726313"/>
                  </a:lnTo>
                  <a:lnTo>
                    <a:pt x="4468622" y="628268"/>
                  </a:lnTo>
                  <a:lnTo>
                    <a:pt x="4160393" y="565912"/>
                  </a:lnTo>
                  <a:lnTo>
                    <a:pt x="3835146" y="496824"/>
                  </a:lnTo>
                  <a:lnTo>
                    <a:pt x="2850769" y="262889"/>
                  </a:lnTo>
                  <a:lnTo>
                    <a:pt x="2582926" y="204977"/>
                  </a:lnTo>
                  <a:lnTo>
                    <a:pt x="2327783" y="155955"/>
                  </a:lnTo>
                  <a:lnTo>
                    <a:pt x="2204593" y="133730"/>
                  </a:lnTo>
                  <a:lnTo>
                    <a:pt x="2083308" y="113664"/>
                  </a:lnTo>
                  <a:lnTo>
                    <a:pt x="1966468" y="95757"/>
                  </a:lnTo>
                  <a:lnTo>
                    <a:pt x="1628394" y="51180"/>
                  </a:lnTo>
                  <a:lnTo>
                    <a:pt x="1417955" y="31241"/>
                  </a:lnTo>
                  <a:lnTo>
                    <a:pt x="1220216" y="15620"/>
                  </a:lnTo>
                  <a:lnTo>
                    <a:pt x="1031113" y="4444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730758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6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8"/>
                  </a:lnTo>
                  <a:lnTo>
                    <a:pt x="2259965" y="102996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1"/>
                  </a:lnTo>
                  <a:lnTo>
                    <a:pt x="3250692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88380" h="788035">
                  <a:moveTo>
                    <a:pt x="2781299" y="650747"/>
                  </a:moveTo>
                  <a:lnTo>
                    <a:pt x="2876931" y="623951"/>
                  </a:lnTo>
                  <a:lnTo>
                    <a:pt x="3138423" y="554863"/>
                  </a:lnTo>
                  <a:lnTo>
                    <a:pt x="3319018" y="508126"/>
                  </a:lnTo>
                  <a:lnTo>
                    <a:pt x="3527298" y="456818"/>
                  </a:lnTo>
                  <a:lnTo>
                    <a:pt x="3758946" y="401192"/>
                  </a:lnTo>
                  <a:lnTo>
                    <a:pt x="4007612" y="340994"/>
                  </a:lnTo>
                  <a:lnTo>
                    <a:pt x="4271137" y="283082"/>
                  </a:lnTo>
                  <a:lnTo>
                    <a:pt x="4541139" y="225043"/>
                  </a:lnTo>
                  <a:lnTo>
                    <a:pt x="4817364" y="171576"/>
                  </a:lnTo>
                  <a:lnTo>
                    <a:pt x="5091557" y="120395"/>
                  </a:lnTo>
                  <a:lnTo>
                    <a:pt x="5227574" y="98043"/>
                  </a:lnTo>
                  <a:lnTo>
                    <a:pt x="5359400" y="75818"/>
                  </a:lnTo>
                  <a:lnTo>
                    <a:pt x="5491099" y="57912"/>
                  </a:lnTo>
                  <a:lnTo>
                    <a:pt x="5618734" y="40131"/>
                  </a:lnTo>
                  <a:lnTo>
                    <a:pt x="5744083" y="26796"/>
                  </a:lnTo>
                  <a:lnTo>
                    <a:pt x="5863082" y="15620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714755"/>
              <a:ext cx="8723630" cy="1329055"/>
            </a:xfrm>
            <a:custGeom>
              <a:avLst/>
              <a:gdLst/>
              <a:ahLst/>
              <a:cxnLst/>
              <a:rect l="l" t="t" r="r" b="b"/>
              <a:pathLst>
                <a:path w="8723630" h="1329055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6"/>
                  </a:lnTo>
                  <a:lnTo>
                    <a:pt x="874890" y="33401"/>
                  </a:lnTo>
                  <a:lnTo>
                    <a:pt x="762076" y="49022"/>
                  </a:lnTo>
                  <a:lnTo>
                    <a:pt x="659892" y="64643"/>
                  </a:lnTo>
                  <a:lnTo>
                    <a:pt x="564108" y="82550"/>
                  </a:lnTo>
                  <a:lnTo>
                    <a:pt x="478955" y="102616"/>
                  </a:lnTo>
                  <a:lnTo>
                    <a:pt x="398068" y="120396"/>
                  </a:lnTo>
                  <a:lnTo>
                    <a:pt x="327812" y="140462"/>
                  </a:lnTo>
                  <a:lnTo>
                    <a:pt x="206489" y="178435"/>
                  </a:lnTo>
                  <a:lnTo>
                    <a:pt x="157518" y="196215"/>
                  </a:lnTo>
                  <a:lnTo>
                    <a:pt x="51092" y="240792"/>
                  </a:lnTo>
                  <a:lnTo>
                    <a:pt x="0" y="267589"/>
                  </a:lnTo>
                  <a:lnTo>
                    <a:pt x="0" y="1328928"/>
                  </a:lnTo>
                  <a:lnTo>
                    <a:pt x="8719058" y="1328928"/>
                  </a:lnTo>
                  <a:lnTo>
                    <a:pt x="8723376" y="1322197"/>
                  </a:lnTo>
                  <a:lnTo>
                    <a:pt x="8723376" y="849503"/>
                  </a:lnTo>
                  <a:lnTo>
                    <a:pt x="7182231" y="849503"/>
                  </a:lnTo>
                  <a:lnTo>
                    <a:pt x="7043801" y="847344"/>
                  </a:lnTo>
                  <a:lnTo>
                    <a:pt x="6899148" y="842899"/>
                  </a:lnTo>
                  <a:lnTo>
                    <a:pt x="6750050" y="836168"/>
                  </a:lnTo>
                  <a:lnTo>
                    <a:pt x="6594729" y="824992"/>
                  </a:lnTo>
                  <a:lnTo>
                    <a:pt x="6260465" y="791591"/>
                  </a:lnTo>
                  <a:lnTo>
                    <a:pt x="5900674" y="744728"/>
                  </a:lnTo>
                  <a:lnTo>
                    <a:pt x="5709158" y="715772"/>
                  </a:lnTo>
                  <a:lnTo>
                    <a:pt x="5509006" y="682244"/>
                  </a:lnTo>
                  <a:lnTo>
                    <a:pt x="5302631" y="644398"/>
                  </a:lnTo>
                  <a:lnTo>
                    <a:pt x="4861941" y="557403"/>
                  </a:lnTo>
                  <a:lnTo>
                    <a:pt x="4136009" y="394716"/>
                  </a:lnTo>
                  <a:lnTo>
                    <a:pt x="3614547" y="267589"/>
                  </a:lnTo>
                  <a:lnTo>
                    <a:pt x="3122803" y="164973"/>
                  </a:lnTo>
                  <a:lnTo>
                    <a:pt x="2892933" y="124841"/>
                  </a:lnTo>
                  <a:lnTo>
                    <a:pt x="2673604" y="91440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29055">
                  <a:moveTo>
                    <a:pt x="8723376" y="568579"/>
                  </a:moveTo>
                  <a:lnTo>
                    <a:pt x="8638286" y="604266"/>
                  </a:lnTo>
                  <a:lnTo>
                    <a:pt x="8557387" y="635508"/>
                  </a:lnTo>
                  <a:lnTo>
                    <a:pt x="8472170" y="664464"/>
                  </a:lnTo>
                  <a:lnTo>
                    <a:pt x="8295513" y="717931"/>
                  </a:lnTo>
                  <a:lnTo>
                    <a:pt x="8201787" y="742442"/>
                  </a:lnTo>
                  <a:lnTo>
                    <a:pt x="8106029" y="762635"/>
                  </a:lnTo>
                  <a:lnTo>
                    <a:pt x="8005953" y="782701"/>
                  </a:lnTo>
                  <a:lnTo>
                    <a:pt x="7901686" y="800481"/>
                  </a:lnTo>
                  <a:lnTo>
                    <a:pt x="7680325" y="827278"/>
                  </a:lnTo>
                  <a:lnTo>
                    <a:pt x="7441946" y="845058"/>
                  </a:lnTo>
                  <a:lnTo>
                    <a:pt x="7314184" y="849503"/>
                  </a:lnTo>
                  <a:lnTo>
                    <a:pt x="8723376" y="849503"/>
                  </a:lnTo>
                  <a:lnTo>
                    <a:pt x="8723376" y="568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79650" y="399795"/>
              <a:ext cx="1428242" cy="3789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76446" y="599948"/>
              <a:ext cx="109220" cy="48260"/>
            </a:xfrm>
            <a:custGeom>
              <a:avLst/>
              <a:gdLst/>
              <a:ahLst/>
              <a:cxnLst/>
              <a:rect l="l" t="t" r="r" b="b"/>
              <a:pathLst>
                <a:path w="109220" h="48259">
                  <a:moveTo>
                    <a:pt x="109092" y="0"/>
                  </a:moveTo>
                  <a:lnTo>
                    <a:pt x="2286" y="3682"/>
                  </a:lnTo>
                  <a:lnTo>
                    <a:pt x="0" y="48260"/>
                  </a:lnTo>
                  <a:lnTo>
                    <a:pt x="106044" y="44576"/>
                  </a:lnTo>
                  <a:lnTo>
                    <a:pt x="109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76446" y="599948"/>
              <a:ext cx="109220" cy="48260"/>
            </a:xfrm>
            <a:custGeom>
              <a:avLst/>
              <a:gdLst/>
              <a:ahLst/>
              <a:cxnLst/>
              <a:rect l="l" t="t" r="r" b="b"/>
              <a:pathLst>
                <a:path w="109220" h="48259">
                  <a:moveTo>
                    <a:pt x="109092" y="0"/>
                  </a:moveTo>
                  <a:lnTo>
                    <a:pt x="106044" y="44576"/>
                  </a:lnTo>
                  <a:lnTo>
                    <a:pt x="0" y="48260"/>
                  </a:lnTo>
                  <a:lnTo>
                    <a:pt x="2286" y="3682"/>
                  </a:lnTo>
                  <a:lnTo>
                    <a:pt x="109092" y="0"/>
                  </a:lnTo>
                  <a:close/>
                </a:path>
              </a:pathLst>
            </a:custGeom>
            <a:ln w="6096">
              <a:solidFill>
                <a:srgbClr val="4584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32276" y="409955"/>
              <a:ext cx="3168396" cy="4754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16273" y="394334"/>
              <a:ext cx="3165729" cy="4718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35940" y="1604213"/>
            <a:ext cx="23114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20" dirty="0">
                <a:solidFill>
                  <a:srgbClr val="073D86"/>
                </a:solidFill>
                <a:latin typeface="Arial"/>
                <a:cs typeface="Arial"/>
              </a:rPr>
              <a:t>Adva</a:t>
            </a:r>
            <a:r>
              <a:rPr sz="3600" b="0" spc="-130" dirty="0">
                <a:solidFill>
                  <a:srgbClr val="073D86"/>
                </a:solidFill>
                <a:latin typeface="Arial"/>
                <a:cs typeface="Arial"/>
              </a:rPr>
              <a:t>n</a:t>
            </a:r>
            <a:r>
              <a:rPr sz="3600" b="0" spc="-90" dirty="0">
                <a:solidFill>
                  <a:srgbClr val="073D86"/>
                </a:solidFill>
                <a:latin typeface="Arial"/>
                <a:cs typeface="Arial"/>
              </a:rPr>
              <a:t>tages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2244979"/>
            <a:ext cx="7971790" cy="2244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9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5" dirty="0">
                <a:solidFill>
                  <a:srgbClr val="073D86"/>
                </a:solidFill>
                <a:latin typeface="Arial"/>
                <a:cs typeface="Arial"/>
              </a:rPr>
              <a:t>The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Arial"/>
                <a:cs typeface="Arial"/>
              </a:rPr>
              <a:t>tag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073D86"/>
                </a:solidFill>
                <a:latin typeface="Arial"/>
                <a:cs typeface="Arial"/>
              </a:rPr>
              <a:t>memory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is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073D86"/>
                </a:solidFill>
                <a:latin typeface="Arial"/>
                <a:cs typeface="Arial"/>
              </a:rPr>
              <a:t>much</a:t>
            </a:r>
            <a:r>
              <a:rPr sz="2800" spc="-18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073D86"/>
                </a:solidFill>
                <a:latin typeface="Arial"/>
                <a:cs typeface="Arial"/>
              </a:rPr>
              <a:t>smaller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73D86"/>
                </a:solidFill>
                <a:latin typeface="Arial"/>
                <a:cs typeface="Arial"/>
              </a:rPr>
              <a:t>than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73D86"/>
                </a:solidFill>
                <a:latin typeface="Arial"/>
                <a:cs typeface="Arial"/>
              </a:rPr>
              <a:t>in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073D86"/>
                </a:solidFill>
                <a:latin typeface="Arial"/>
                <a:cs typeface="Arial"/>
              </a:rPr>
              <a:t>associative  </a:t>
            </a:r>
            <a:r>
              <a:rPr sz="2800" spc="-70" dirty="0">
                <a:solidFill>
                  <a:srgbClr val="073D86"/>
                </a:solidFill>
                <a:latin typeface="Arial"/>
                <a:cs typeface="Arial"/>
              </a:rPr>
              <a:t>mapped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073D86"/>
                </a:solidFill>
                <a:latin typeface="Arial"/>
                <a:cs typeface="Arial"/>
              </a:rPr>
              <a:t>cache.</a:t>
            </a:r>
            <a:endParaRPr sz="2800">
              <a:latin typeface="Arial"/>
              <a:cs typeface="Arial"/>
            </a:endParaRPr>
          </a:p>
          <a:p>
            <a:pPr marL="286385" marR="508000" indent="-274320" algn="just">
              <a:lnSpc>
                <a:spcPct val="100000"/>
              </a:lnSpc>
              <a:spcBef>
                <a:spcPts val="670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70" dirty="0">
                <a:solidFill>
                  <a:srgbClr val="073D86"/>
                </a:solidFill>
                <a:latin typeface="Arial"/>
                <a:cs typeface="Arial"/>
              </a:rPr>
              <a:t>No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073D86"/>
                </a:solidFill>
                <a:latin typeface="Arial"/>
                <a:cs typeface="Arial"/>
              </a:rPr>
              <a:t>need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75" dirty="0">
                <a:solidFill>
                  <a:srgbClr val="073D86"/>
                </a:solidFill>
                <a:latin typeface="Arial"/>
                <a:cs typeface="Arial"/>
              </a:rPr>
              <a:t>for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073D86"/>
                </a:solidFill>
                <a:latin typeface="Arial"/>
                <a:cs typeface="Arial"/>
              </a:rPr>
              <a:t>an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073D86"/>
                </a:solidFill>
                <a:latin typeface="Arial"/>
                <a:cs typeface="Arial"/>
              </a:rPr>
              <a:t>associative</a:t>
            </a:r>
            <a:r>
              <a:rPr sz="28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05" dirty="0">
                <a:solidFill>
                  <a:srgbClr val="073D86"/>
                </a:solidFill>
                <a:latin typeface="Arial"/>
                <a:cs typeface="Arial"/>
              </a:rPr>
              <a:t>search,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073D86"/>
                </a:solidFill>
                <a:latin typeface="Arial"/>
                <a:cs typeface="Arial"/>
              </a:rPr>
              <a:t>since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20" dirty="0">
                <a:solidFill>
                  <a:srgbClr val="073D86"/>
                </a:solidFill>
                <a:latin typeface="Arial"/>
                <a:cs typeface="Arial"/>
              </a:rPr>
              <a:t>the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073D86"/>
                </a:solidFill>
                <a:latin typeface="Arial"/>
                <a:cs typeface="Arial"/>
              </a:rPr>
              <a:t>slot  field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is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073D86"/>
                </a:solidFill>
                <a:latin typeface="Arial"/>
                <a:cs typeface="Arial"/>
              </a:rPr>
              <a:t>used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073D86"/>
                </a:solidFill>
                <a:latin typeface="Arial"/>
                <a:cs typeface="Arial"/>
              </a:rPr>
              <a:t>to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Arial"/>
                <a:cs typeface="Arial"/>
              </a:rPr>
              <a:t>direct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20" dirty="0">
                <a:solidFill>
                  <a:srgbClr val="073D86"/>
                </a:solidFill>
                <a:latin typeface="Arial"/>
                <a:cs typeface="Arial"/>
              </a:rPr>
              <a:t>the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073D86"/>
                </a:solidFill>
                <a:latin typeface="Arial"/>
                <a:cs typeface="Arial"/>
              </a:rPr>
              <a:t>comparison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073D86"/>
                </a:solidFill>
                <a:latin typeface="Arial"/>
                <a:cs typeface="Arial"/>
              </a:rPr>
              <a:t>to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90" dirty="0">
                <a:solidFill>
                  <a:srgbClr val="073D86"/>
                </a:solidFill>
                <a:latin typeface="Arial"/>
                <a:cs typeface="Arial"/>
              </a:rPr>
              <a:t>a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073D86"/>
                </a:solidFill>
                <a:latin typeface="Arial"/>
                <a:cs typeface="Arial"/>
              </a:rPr>
              <a:t>single  </a:t>
            </a:r>
            <a:r>
              <a:rPr sz="2800" spc="-10" dirty="0">
                <a:solidFill>
                  <a:srgbClr val="073D86"/>
                </a:solidFill>
                <a:latin typeface="Arial"/>
                <a:cs typeface="Arial"/>
              </a:rPr>
              <a:t>field.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228600" y="228600"/>
              <a:ext cx="8695944" cy="14264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7232" y="859536"/>
              <a:ext cx="2877820" cy="713740"/>
            </a:xfrm>
            <a:custGeom>
              <a:avLst/>
              <a:gdLst/>
              <a:ahLst/>
              <a:cxnLst/>
              <a:rect l="l" t="t" r="r" b="b"/>
              <a:pathLst>
                <a:path w="2877820" h="71374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5"/>
                  </a:lnTo>
                  <a:lnTo>
                    <a:pt x="2626360" y="42290"/>
                  </a:lnTo>
                  <a:lnTo>
                    <a:pt x="2371216" y="91439"/>
                  </a:lnTo>
                  <a:lnTo>
                    <a:pt x="2103246" y="149351"/>
                  </a:lnTo>
                  <a:lnTo>
                    <a:pt x="1822449" y="216153"/>
                  </a:lnTo>
                  <a:lnTo>
                    <a:pt x="1565147" y="280797"/>
                  </a:lnTo>
                  <a:lnTo>
                    <a:pt x="842137" y="443484"/>
                  </a:lnTo>
                  <a:lnTo>
                    <a:pt x="621029" y="488061"/>
                  </a:lnTo>
                  <a:lnTo>
                    <a:pt x="199897" y="566165"/>
                  </a:lnTo>
                  <a:lnTo>
                    <a:pt x="0" y="599566"/>
                  </a:lnTo>
                  <a:lnTo>
                    <a:pt x="138175" y="619633"/>
                  </a:lnTo>
                  <a:lnTo>
                    <a:pt x="270128" y="637413"/>
                  </a:lnTo>
                  <a:lnTo>
                    <a:pt x="397637" y="653034"/>
                  </a:lnTo>
                  <a:lnTo>
                    <a:pt x="644397" y="679830"/>
                  </a:lnTo>
                  <a:lnTo>
                    <a:pt x="874013" y="697611"/>
                  </a:lnTo>
                  <a:lnTo>
                    <a:pt x="984631" y="704341"/>
                  </a:lnTo>
                  <a:lnTo>
                    <a:pt x="1093089" y="708787"/>
                  </a:lnTo>
                  <a:lnTo>
                    <a:pt x="1297177" y="713231"/>
                  </a:lnTo>
                  <a:lnTo>
                    <a:pt x="1395094" y="713231"/>
                  </a:lnTo>
                  <a:lnTo>
                    <a:pt x="1584324" y="708787"/>
                  </a:lnTo>
                  <a:lnTo>
                    <a:pt x="1673606" y="704341"/>
                  </a:lnTo>
                  <a:lnTo>
                    <a:pt x="1843786" y="690879"/>
                  </a:lnTo>
                  <a:lnTo>
                    <a:pt x="1926716" y="681989"/>
                  </a:lnTo>
                  <a:lnTo>
                    <a:pt x="2084069" y="659764"/>
                  </a:lnTo>
                  <a:lnTo>
                    <a:pt x="2232914" y="632967"/>
                  </a:lnTo>
                  <a:lnTo>
                    <a:pt x="2373248" y="601726"/>
                  </a:lnTo>
                  <a:lnTo>
                    <a:pt x="2507234" y="566165"/>
                  </a:lnTo>
                  <a:lnTo>
                    <a:pt x="2634868" y="526034"/>
                  </a:lnTo>
                  <a:lnTo>
                    <a:pt x="2756153" y="481456"/>
                  </a:lnTo>
                  <a:lnTo>
                    <a:pt x="2873120" y="434593"/>
                  </a:lnTo>
                  <a:lnTo>
                    <a:pt x="2877312" y="432435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5" y="731519"/>
              <a:ext cx="5544820" cy="848994"/>
            </a:xfrm>
            <a:custGeom>
              <a:avLst/>
              <a:gdLst/>
              <a:ahLst/>
              <a:cxnLst/>
              <a:rect l="l" t="t" r="r" b="b"/>
              <a:pathLst>
                <a:path w="5544820" h="848994">
                  <a:moveTo>
                    <a:pt x="852423" y="0"/>
                  </a:moveTo>
                  <a:lnTo>
                    <a:pt x="684530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225"/>
                  </a:lnTo>
                  <a:lnTo>
                    <a:pt x="116967" y="35687"/>
                  </a:lnTo>
                  <a:lnTo>
                    <a:pt x="0" y="53466"/>
                  </a:lnTo>
                  <a:lnTo>
                    <a:pt x="333756" y="95757"/>
                  </a:lnTo>
                  <a:lnTo>
                    <a:pt x="693039" y="155955"/>
                  </a:lnTo>
                  <a:lnTo>
                    <a:pt x="1077848" y="233933"/>
                  </a:lnTo>
                  <a:lnTo>
                    <a:pt x="1281938" y="278510"/>
                  </a:lnTo>
                  <a:lnTo>
                    <a:pt x="1866519" y="421131"/>
                  </a:lnTo>
                  <a:lnTo>
                    <a:pt x="2559558" y="574801"/>
                  </a:lnTo>
                  <a:lnTo>
                    <a:pt x="2878455" y="637158"/>
                  </a:lnTo>
                  <a:lnTo>
                    <a:pt x="3031490" y="666114"/>
                  </a:lnTo>
                  <a:lnTo>
                    <a:pt x="3324859" y="715137"/>
                  </a:lnTo>
                  <a:lnTo>
                    <a:pt x="3465195" y="737488"/>
                  </a:lnTo>
                  <a:lnTo>
                    <a:pt x="3733038" y="773176"/>
                  </a:lnTo>
                  <a:lnTo>
                    <a:pt x="3986022" y="804290"/>
                  </a:lnTo>
                  <a:lnTo>
                    <a:pt x="4107179" y="815466"/>
                  </a:lnTo>
                  <a:lnTo>
                    <a:pt x="4336796" y="833246"/>
                  </a:lnTo>
                  <a:lnTo>
                    <a:pt x="4447413" y="839977"/>
                  </a:lnTo>
                  <a:lnTo>
                    <a:pt x="4659884" y="848867"/>
                  </a:lnTo>
                  <a:lnTo>
                    <a:pt x="4857623" y="848867"/>
                  </a:lnTo>
                  <a:lnTo>
                    <a:pt x="5044694" y="844422"/>
                  </a:lnTo>
                  <a:lnTo>
                    <a:pt x="5133975" y="839977"/>
                  </a:lnTo>
                  <a:lnTo>
                    <a:pt x="5221224" y="833246"/>
                  </a:lnTo>
                  <a:lnTo>
                    <a:pt x="5467731" y="806576"/>
                  </a:lnTo>
                  <a:lnTo>
                    <a:pt x="5544312" y="795401"/>
                  </a:lnTo>
                  <a:lnTo>
                    <a:pt x="5297678" y="764158"/>
                  </a:lnTo>
                  <a:lnTo>
                    <a:pt x="5036185" y="726313"/>
                  </a:lnTo>
                  <a:lnTo>
                    <a:pt x="4468622" y="628268"/>
                  </a:lnTo>
                  <a:lnTo>
                    <a:pt x="4160393" y="565912"/>
                  </a:lnTo>
                  <a:lnTo>
                    <a:pt x="3835146" y="496824"/>
                  </a:lnTo>
                  <a:lnTo>
                    <a:pt x="2850769" y="262889"/>
                  </a:lnTo>
                  <a:lnTo>
                    <a:pt x="2582926" y="204977"/>
                  </a:lnTo>
                  <a:lnTo>
                    <a:pt x="2327783" y="155955"/>
                  </a:lnTo>
                  <a:lnTo>
                    <a:pt x="2204593" y="133730"/>
                  </a:lnTo>
                  <a:lnTo>
                    <a:pt x="2083308" y="113664"/>
                  </a:lnTo>
                  <a:lnTo>
                    <a:pt x="1966468" y="95757"/>
                  </a:lnTo>
                  <a:lnTo>
                    <a:pt x="1628394" y="51180"/>
                  </a:lnTo>
                  <a:lnTo>
                    <a:pt x="1417955" y="31241"/>
                  </a:lnTo>
                  <a:lnTo>
                    <a:pt x="1220216" y="15620"/>
                  </a:lnTo>
                  <a:lnTo>
                    <a:pt x="1031113" y="4444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5" y="730758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6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8"/>
                  </a:lnTo>
                  <a:lnTo>
                    <a:pt x="2259965" y="102996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1"/>
                  </a:lnTo>
                  <a:lnTo>
                    <a:pt x="3250692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88380" h="788035">
                  <a:moveTo>
                    <a:pt x="2781299" y="650747"/>
                  </a:moveTo>
                  <a:lnTo>
                    <a:pt x="2876931" y="623951"/>
                  </a:lnTo>
                  <a:lnTo>
                    <a:pt x="3138423" y="554863"/>
                  </a:lnTo>
                  <a:lnTo>
                    <a:pt x="3319018" y="508126"/>
                  </a:lnTo>
                  <a:lnTo>
                    <a:pt x="3527298" y="456818"/>
                  </a:lnTo>
                  <a:lnTo>
                    <a:pt x="3758946" y="401192"/>
                  </a:lnTo>
                  <a:lnTo>
                    <a:pt x="4007612" y="340994"/>
                  </a:lnTo>
                  <a:lnTo>
                    <a:pt x="4271137" y="283082"/>
                  </a:lnTo>
                  <a:lnTo>
                    <a:pt x="4541139" y="225043"/>
                  </a:lnTo>
                  <a:lnTo>
                    <a:pt x="4817364" y="171576"/>
                  </a:lnTo>
                  <a:lnTo>
                    <a:pt x="5091557" y="120395"/>
                  </a:lnTo>
                  <a:lnTo>
                    <a:pt x="5227574" y="98043"/>
                  </a:lnTo>
                  <a:lnTo>
                    <a:pt x="5359400" y="75818"/>
                  </a:lnTo>
                  <a:lnTo>
                    <a:pt x="5491099" y="57912"/>
                  </a:lnTo>
                  <a:lnTo>
                    <a:pt x="5618734" y="40131"/>
                  </a:lnTo>
                  <a:lnTo>
                    <a:pt x="5744083" y="26796"/>
                  </a:lnTo>
                  <a:lnTo>
                    <a:pt x="5863082" y="15620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714755"/>
              <a:ext cx="8723630" cy="1329055"/>
            </a:xfrm>
            <a:custGeom>
              <a:avLst/>
              <a:gdLst/>
              <a:ahLst/>
              <a:cxnLst/>
              <a:rect l="l" t="t" r="r" b="b"/>
              <a:pathLst>
                <a:path w="8723630" h="1329055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6"/>
                  </a:lnTo>
                  <a:lnTo>
                    <a:pt x="874890" y="33401"/>
                  </a:lnTo>
                  <a:lnTo>
                    <a:pt x="762076" y="49022"/>
                  </a:lnTo>
                  <a:lnTo>
                    <a:pt x="659892" y="64643"/>
                  </a:lnTo>
                  <a:lnTo>
                    <a:pt x="564108" y="82550"/>
                  </a:lnTo>
                  <a:lnTo>
                    <a:pt x="478955" y="102616"/>
                  </a:lnTo>
                  <a:lnTo>
                    <a:pt x="398068" y="120396"/>
                  </a:lnTo>
                  <a:lnTo>
                    <a:pt x="327812" y="140462"/>
                  </a:lnTo>
                  <a:lnTo>
                    <a:pt x="206489" y="178435"/>
                  </a:lnTo>
                  <a:lnTo>
                    <a:pt x="157518" y="196215"/>
                  </a:lnTo>
                  <a:lnTo>
                    <a:pt x="51092" y="240792"/>
                  </a:lnTo>
                  <a:lnTo>
                    <a:pt x="0" y="267589"/>
                  </a:lnTo>
                  <a:lnTo>
                    <a:pt x="0" y="1328928"/>
                  </a:lnTo>
                  <a:lnTo>
                    <a:pt x="8719058" y="1328928"/>
                  </a:lnTo>
                  <a:lnTo>
                    <a:pt x="8723376" y="1322197"/>
                  </a:lnTo>
                  <a:lnTo>
                    <a:pt x="8723376" y="849503"/>
                  </a:lnTo>
                  <a:lnTo>
                    <a:pt x="7182231" y="849503"/>
                  </a:lnTo>
                  <a:lnTo>
                    <a:pt x="7043801" y="847344"/>
                  </a:lnTo>
                  <a:lnTo>
                    <a:pt x="6899148" y="842899"/>
                  </a:lnTo>
                  <a:lnTo>
                    <a:pt x="6750050" y="836168"/>
                  </a:lnTo>
                  <a:lnTo>
                    <a:pt x="6594729" y="824992"/>
                  </a:lnTo>
                  <a:lnTo>
                    <a:pt x="6260465" y="791591"/>
                  </a:lnTo>
                  <a:lnTo>
                    <a:pt x="5900674" y="744728"/>
                  </a:lnTo>
                  <a:lnTo>
                    <a:pt x="5709158" y="715772"/>
                  </a:lnTo>
                  <a:lnTo>
                    <a:pt x="5509006" y="682244"/>
                  </a:lnTo>
                  <a:lnTo>
                    <a:pt x="5302631" y="644398"/>
                  </a:lnTo>
                  <a:lnTo>
                    <a:pt x="4861941" y="557403"/>
                  </a:lnTo>
                  <a:lnTo>
                    <a:pt x="4136009" y="394716"/>
                  </a:lnTo>
                  <a:lnTo>
                    <a:pt x="3614547" y="267589"/>
                  </a:lnTo>
                  <a:lnTo>
                    <a:pt x="3122803" y="164973"/>
                  </a:lnTo>
                  <a:lnTo>
                    <a:pt x="2892933" y="124841"/>
                  </a:lnTo>
                  <a:lnTo>
                    <a:pt x="2673604" y="91440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29055">
                  <a:moveTo>
                    <a:pt x="8723376" y="568579"/>
                  </a:moveTo>
                  <a:lnTo>
                    <a:pt x="8638286" y="604266"/>
                  </a:lnTo>
                  <a:lnTo>
                    <a:pt x="8557387" y="635508"/>
                  </a:lnTo>
                  <a:lnTo>
                    <a:pt x="8472170" y="664464"/>
                  </a:lnTo>
                  <a:lnTo>
                    <a:pt x="8295513" y="717931"/>
                  </a:lnTo>
                  <a:lnTo>
                    <a:pt x="8201787" y="742442"/>
                  </a:lnTo>
                  <a:lnTo>
                    <a:pt x="8106029" y="762635"/>
                  </a:lnTo>
                  <a:lnTo>
                    <a:pt x="8005953" y="782701"/>
                  </a:lnTo>
                  <a:lnTo>
                    <a:pt x="7901686" y="800481"/>
                  </a:lnTo>
                  <a:lnTo>
                    <a:pt x="7680325" y="827278"/>
                  </a:lnTo>
                  <a:lnTo>
                    <a:pt x="7441946" y="845058"/>
                  </a:lnTo>
                  <a:lnTo>
                    <a:pt x="7314184" y="849503"/>
                  </a:lnTo>
                  <a:lnTo>
                    <a:pt x="8723376" y="849503"/>
                  </a:lnTo>
                  <a:lnTo>
                    <a:pt x="8723376" y="568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79650" y="399795"/>
              <a:ext cx="1428242" cy="3789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76446" y="599948"/>
              <a:ext cx="109220" cy="48260"/>
            </a:xfrm>
            <a:custGeom>
              <a:avLst/>
              <a:gdLst/>
              <a:ahLst/>
              <a:cxnLst/>
              <a:rect l="l" t="t" r="r" b="b"/>
              <a:pathLst>
                <a:path w="109220" h="48259">
                  <a:moveTo>
                    <a:pt x="109092" y="0"/>
                  </a:moveTo>
                  <a:lnTo>
                    <a:pt x="2286" y="3682"/>
                  </a:lnTo>
                  <a:lnTo>
                    <a:pt x="0" y="48260"/>
                  </a:lnTo>
                  <a:lnTo>
                    <a:pt x="106044" y="44576"/>
                  </a:lnTo>
                  <a:lnTo>
                    <a:pt x="109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76446" y="599948"/>
              <a:ext cx="109220" cy="48260"/>
            </a:xfrm>
            <a:custGeom>
              <a:avLst/>
              <a:gdLst/>
              <a:ahLst/>
              <a:cxnLst/>
              <a:rect l="l" t="t" r="r" b="b"/>
              <a:pathLst>
                <a:path w="109220" h="48259">
                  <a:moveTo>
                    <a:pt x="109092" y="0"/>
                  </a:moveTo>
                  <a:lnTo>
                    <a:pt x="106044" y="44576"/>
                  </a:lnTo>
                  <a:lnTo>
                    <a:pt x="0" y="48260"/>
                  </a:lnTo>
                  <a:lnTo>
                    <a:pt x="2286" y="3682"/>
                  </a:lnTo>
                  <a:lnTo>
                    <a:pt x="109092" y="0"/>
                  </a:lnTo>
                  <a:close/>
                </a:path>
              </a:pathLst>
            </a:custGeom>
            <a:ln w="6096">
              <a:solidFill>
                <a:srgbClr val="4584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32276" y="409955"/>
              <a:ext cx="3168396" cy="4754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16273" y="394334"/>
              <a:ext cx="3165729" cy="4718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1604213"/>
            <a:ext cx="28403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65" dirty="0">
                <a:solidFill>
                  <a:srgbClr val="073D86"/>
                </a:solidFill>
                <a:latin typeface="Arial"/>
                <a:cs typeface="Arial"/>
              </a:rPr>
              <a:t>Disadv</a:t>
            </a:r>
            <a:r>
              <a:rPr sz="3600" b="0" spc="-195" dirty="0">
                <a:solidFill>
                  <a:srgbClr val="073D86"/>
                </a:solidFill>
                <a:latin typeface="Arial"/>
                <a:cs typeface="Arial"/>
              </a:rPr>
              <a:t>a</a:t>
            </a:r>
            <a:r>
              <a:rPr sz="3600" b="0" spc="-15" dirty="0">
                <a:solidFill>
                  <a:srgbClr val="073D86"/>
                </a:solidFill>
                <a:latin typeface="Arial"/>
                <a:cs typeface="Arial"/>
              </a:rPr>
              <a:t>nta</a:t>
            </a:r>
            <a:r>
              <a:rPr sz="3600" b="0" spc="-25" dirty="0">
                <a:solidFill>
                  <a:srgbClr val="073D86"/>
                </a:solidFill>
                <a:latin typeface="Arial"/>
                <a:cs typeface="Arial"/>
              </a:rPr>
              <a:t>g</a:t>
            </a:r>
            <a:r>
              <a:rPr sz="3600" b="0" spc="-229" dirty="0">
                <a:solidFill>
                  <a:srgbClr val="073D86"/>
                </a:solidFill>
                <a:latin typeface="Arial"/>
                <a:cs typeface="Arial"/>
              </a:rPr>
              <a:t>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940" y="2244979"/>
            <a:ext cx="806640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10" dirty="0">
                <a:solidFill>
                  <a:srgbClr val="073D86"/>
                </a:solidFill>
                <a:latin typeface="Arial"/>
                <a:cs typeface="Arial"/>
              </a:rPr>
              <a:t>Consider </a:t>
            </a:r>
            <a:r>
              <a:rPr sz="2800" spc="30" dirty="0">
                <a:solidFill>
                  <a:srgbClr val="073D86"/>
                </a:solidFill>
                <a:latin typeface="Arial"/>
                <a:cs typeface="Arial"/>
              </a:rPr>
              <a:t>what</a:t>
            </a:r>
            <a:r>
              <a:rPr sz="2800" spc="-5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073D86"/>
                </a:solidFill>
                <a:latin typeface="Arial"/>
                <a:cs typeface="Arial"/>
              </a:rPr>
              <a:t>happens </a:t>
            </a:r>
            <a:r>
              <a:rPr sz="2800" spc="-25" dirty="0">
                <a:solidFill>
                  <a:srgbClr val="073D86"/>
                </a:solidFill>
                <a:latin typeface="Arial"/>
                <a:cs typeface="Arial"/>
              </a:rPr>
              <a:t>when </a:t>
            </a:r>
            <a:r>
              <a:rPr sz="2800" spc="-190" dirty="0">
                <a:solidFill>
                  <a:srgbClr val="073D86"/>
                </a:solidFill>
                <a:latin typeface="Arial"/>
                <a:cs typeface="Arial"/>
              </a:rPr>
              <a:t>a </a:t>
            </a:r>
            <a:r>
              <a:rPr sz="2800" spc="-25" dirty="0">
                <a:solidFill>
                  <a:srgbClr val="073D86"/>
                </a:solidFill>
                <a:latin typeface="Arial"/>
                <a:cs typeface="Arial"/>
              </a:rPr>
              <a:t>program </a:t>
            </a:r>
            <a:r>
              <a:rPr sz="2800" spc="-65" dirty="0">
                <a:solidFill>
                  <a:srgbClr val="073D86"/>
                </a:solidFill>
                <a:latin typeface="Arial"/>
                <a:cs typeface="Arial"/>
              </a:rPr>
              <a:t>references 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locations</a:t>
            </a:r>
            <a:r>
              <a:rPr sz="28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55" dirty="0">
                <a:solidFill>
                  <a:srgbClr val="073D86"/>
                </a:solidFill>
                <a:latin typeface="Arial"/>
                <a:cs typeface="Arial"/>
              </a:rPr>
              <a:t>that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073D86"/>
                </a:solidFill>
                <a:latin typeface="Arial"/>
                <a:cs typeface="Arial"/>
              </a:rPr>
              <a:t>are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90" dirty="0">
                <a:solidFill>
                  <a:srgbClr val="073D86"/>
                </a:solidFill>
                <a:latin typeface="Arial"/>
                <a:cs typeface="Arial"/>
              </a:rPr>
              <a:t>219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73D86"/>
                </a:solidFill>
                <a:latin typeface="Arial"/>
                <a:cs typeface="Arial"/>
              </a:rPr>
              <a:t>words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73D86"/>
                </a:solidFill>
                <a:latin typeface="Arial"/>
                <a:cs typeface="Arial"/>
              </a:rPr>
              <a:t>apart,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73D86"/>
                </a:solidFill>
                <a:latin typeface="Arial"/>
                <a:cs typeface="Arial"/>
              </a:rPr>
              <a:t>which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is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20" dirty="0">
                <a:solidFill>
                  <a:srgbClr val="073D86"/>
                </a:solidFill>
                <a:latin typeface="Arial"/>
                <a:cs typeface="Arial"/>
              </a:rPr>
              <a:t>the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size  </a:t>
            </a:r>
            <a:r>
              <a:rPr sz="2800" spc="85" dirty="0">
                <a:solidFill>
                  <a:srgbClr val="073D86"/>
                </a:solidFill>
                <a:latin typeface="Arial"/>
                <a:cs typeface="Arial"/>
              </a:rPr>
              <a:t>of </a:t>
            </a:r>
            <a:r>
              <a:rPr sz="2800" spc="20" dirty="0">
                <a:solidFill>
                  <a:srgbClr val="073D86"/>
                </a:solidFill>
                <a:latin typeface="Arial"/>
                <a:cs typeface="Arial"/>
              </a:rPr>
              <a:t>the 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cache. </a:t>
            </a:r>
            <a:r>
              <a:rPr sz="2800" spc="-130" dirty="0">
                <a:solidFill>
                  <a:srgbClr val="073D86"/>
                </a:solidFill>
                <a:latin typeface="Arial"/>
                <a:cs typeface="Arial"/>
              </a:rPr>
              <a:t>Every </a:t>
            </a:r>
            <a:r>
              <a:rPr sz="2800" spc="-40" dirty="0">
                <a:solidFill>
                  <a:srgbClr val="073D86"/>
                </a:solidFill>
                <a:latin typeface="Arial"/>
                <a:cs typeface="Arial"/>
              </a:rPr>
              <a:t>memory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reference </a:t>
            </a:r>
            <a:r>
              <a:rPr sz="2800" spc="35" dirty="0">
                <a:solidFill>
                  <a:srgbClr val="073D86"/>
                </a:solidFill>
                <a:latin typeface="Arial"/>
                <a:cs typeface="Arial"/>
              </a:rPr>
              <a:t>will </a:t>
            </a:r>
            <a:r>
              <a:rPr sz="2800" spc="-20" dirty="0">
                <a:solidFill>
                  <a:srgbClr val="073D86"/>
                </a:solidFill>
                <a:latin typeface="Arial"/>
                <a:cs typeface="Arial"/>
              </a:rPr>
              <a:t>result </a:t>
            </a:r>
            <a:r>
              <a:rPr sz="2800" spc="-30" dirty="0">
                <a:solidFill>
                  <a:srgbClr val="073D86"/>
                </a:solidFill>
                <a:latin typeface="Arial"/>
                <a:cs typeface="Arial"/>
              </a:rPr>
              <a:t>in  </a:t>
            </a:r>
            <a:r>
              <a:rPr sz="2800" spc="-190" dirty="0">
                <a:solidFill>
                  <a:srgbClr val="073D86"/>
                </a:solidFill>
                <a:latin typeface="Arial"/>
                <a:cs typeface="Arial"/>
              </a:rPr>
              <a:t>a </a:t>
            </a:r>
            <a:r>
              <a:rPr sz="2800" spc="-120" dirty="0">
                <a:solidFill>
                  <a:srgbClr val="073D86"/>
                </a:solidFill>
                <a:latin typeface="Arial"/>
                <a:cs typeface="Arial"/>
              </a:rPr>
              <a:t>miss, </a:t>
            </a:r>
            <a:r>
              <a:rPr sz="2800" spc="-25" dirty="0">
                <a:solidFill>
                  <a:srgbClr val="073D86"/>
                </a:solidFill>
                <a:latin typeface="Arial"/>
                <a:cs typeface="Arial"/>
              </a:rPr>
              <a:t>which </a:t>
            </a:r>
            <a:r>
              <a:rPr sz="2800" spc="35" dirty="0">
                <a:solidFill>
                  <a:srgbClr val="073D86"/>
                </a:solidFill>
                <a:latin typeface="Arial"/>
                <a:cs typeface="Arial"/>
              </a:rPr>
              <a:t>will </a:t>
            </a:r>
            <a:r>
              <a:rPr sz="2800" spc="-150" dirty="0">
                <a:solidFill>
                  <a:srgbClr val="073D86"/>
                </a:solidFill>
                <a:latin typeface="Arial"/>
                <a:cs typeface="Arial"/>
              </a:rPr>
              <a:t>cause </a:t>
            </a:r>
            <a:r>
              <a:rPr sz="2800" spc="-114" dirty="0">
                <a:solidFill>
                  <a:srgbClr val="073D86"/>
                </a:solidFill>
                <a:latin typeface="Arial"/>
                <a:cs typeface="Arial"/>
              </a:rPr>
              <a:t>an </a:t>
            </a:r>
            <a:r>
              <a:rPr sz="2800" spc="-5" dirty="0">
                <a:solidFill>
                  <a:srgbClr val="073D86"/>
                </a:solidFill>
                <a:latin typeface="Arial"/>
                <a:cs typeface="Arial"/>
              </a:rPr>
              <a:t>entire </a:t>
            </a:r>
            <a:r>
              <a:rPr sz="2800" spc="-35" dirty="0">
                <a:solidFill>
                  <a:srgbClr val="073D86"/>
                </a:solidFill>
                <a:latin typeface="Arial"/>
                <a:cs typeface="Arial"/>
              </a:rPr>
              <a:t>block </a:t>
            </a:r>
            <a:r>
              <a:rPr sz="2800" spc="114" dirty="0">
                <a:solidFill>
                  <a:srgbClr val="073D86"/>
                </a:solidFill>
                <a:latin typeface="Arial"/>
                <a:cs typeface="Arial"/>
              </a:rPr>
              <a:t>to </a:t>
            </a:r>
            <a:r>
              <a:rPr sz="2800" spc="-65" dirty="0">
                <a:solidFill>
                  <a:srgbClr val="073D86"/>
                </a:solidFill>
                <a:latin typeface="Arial"/>
                <a:cs typeface="Arial"/>
              </a:rPr>
              <a:t>be </a:t>
            </a:r>
            <a:r>
              <a:rPr sz="2800" spc="-70" dirty="0">
                <a:solidFill>
                  <a:srgbClr val="073D86"/>
                </a:solidFill>
                <a:latin typeface="Arial"/>
                <a:cs typeface="Arial"/>
              </a:rPr>
              <a:t>read  </a:t>
            </a:r>
            <a:r>
              <a:rPr sz="2800" spc="40" dirty="0">
                <a:solidFill>
                  <a:srgbClr val="073D86"/>
                </a:solidFill>
                <a:latin typeface="Arial"/>
                <a:cs typeface="Arial"/>
              </a:rPr>
              <a:t>into </a:t>
            </a:r>
            <a:r>
              <a:rPr sz="2800" spc="20" dirty="0">
                <a:solidFill>
                  <a:srgbClr val="073D86"/>
                </a:solidFill>
                <a:latin typeface="Arial"/>
                <a:cs typeface="Arial"/>
              </a:rPr>
              <a:t>the </a:t>
            </a:r>
            <a:r>
              <a:rPr sz="2800" spc="-130" dirty="0">
                <a:solidFill>
                  <a:srgbClr val="073D86"/>
                </a:solidFill>
                <a:latin typeface="Arial"/>
                <a:cs typeface="Arial"/>
              </a:rPr>
              <a:t>cache </a:t>
            </a:r>
            <a:r>
              <a:rPr sz="2800" spc="-90" dirty="0">
                <a:solidFill>
                  <a:srgbClr val="073D86"/>
                </a:solidFill>
                <a:latin typeface="Arial"/>
                <a:cs typeface="Arial"/>
              </a:rPr>
              <a:t>even </a:t>
            </a:r>
            <a:r>
              <a:rPr sz="2800" spc="5" dirty="0">
                <a:solidFill>
                  <a:srgbClr val="073D86"/>
                </a:solidFill>
                <a:latin typeface="Arial"/>
                <a:cs typeface="Arial"/>
              </a:rPr>
              <a:t>though </a:t>
            </a:r>
            <a:r>
              <a:rPr sz="2800" spc="-35" dirty="0">
                <a:solidFill>
                  <a:srgbClr val="073D86"/>
                </a:solidFill>
                <a:latin typeface="Arial"/>
                <a:cs typeface="Arial"/>
              </a:rPr>
              <a:t>only </a:t>
            </a:r>
            <a:r>
              <a:rPr sz="2800" spc="-190" dirty="0">
                <a:solidFill>
                  <a:srgbClr val="073D86"/>
                </a:solidFill>
                <a:latin typeface="Arial"/>
                <a:cs typeface="Arial"/>
              </a:rPr>
              <a:t>a </a:t>
            </a:r>
            <a:r>
              <a:rPr sz="2800" spc="-75" dirty="0">
                <a:solidFill>
                  <a:srgbClr val="073D86"/>
                </a:solidFill>
                <a:latin typeface="Arial"/>
                <a:cs typeface="Arial"/>
              </a:rPr>
              <a:t>single </a:t>
            </a:r>
            <a:r>
              <a:rPr sz="2800" spc="40" dirty="0">
                <a:solidFill>
                  <a:srgbClr val="073D86"/>
                </a:solidFill>
                <a:latin typeface="Arial"/>
                <a:cs typeface="Arial"/>
              </a:rPr>
              <a:t>word 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is  </a:t>
            </a:r>
            <a:r>
              <a:rPr sz="2800" spc="-105" dirty="0">
                <a:solidFill>
                  <a:srgbClr val="073D86"/>
                </a:solidFill>
                <a:latin typeface="Arial"/>
                <a:cs typeface="Arial"/>
              </a:rPr>
              <a:t>used.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6810" y="1676361"/>
            <a:ext cx="7147559" cy="30143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95275" indent="-283210">
              <a:lnSpc>
                <a:spcPct val="100000"/>
              </a:lnSpc>
              <a:spcBef>
                <a:spcPts val="77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5" dirty="0">
                <a:solidFill>
                  <a:srgbClr val="073D86"/>
                </a:solidFill>
                <a:latin typeface="Arial"/>
                <a:cs typeface="Arial"/>
              </a:rPr>
              <a:t>Address </a:t>
            </a:r>
            <a:r>
              <a:rPr sz="2800" spc="-10" dirty="0">
                <a:solidFill>
                  <a:srgbClr val="073D86"/>
                </a:solidFill>
                <a:latin typeface="Arial"/>
                <a:cs typeface="Arial"/>
              </a:rPr>
              <a:t>length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= </a:t>
            </a:r>
            <a:r>
              <a:rPr sz="2800" spc="-90" dirty="0">
                <a:solidFill>
                  <a:srgbClr val="073D86"/>
                </a:solidFill>
                <a:latin typeface="Arial"/>
                <a:cs typeface="Arial"/>
              </a:rPr>
              <a:t>(s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+ </a:t>
            </a:r>
            <a:r>
              <a:rPr sz="2800" spc="90" dirty="0">
                <a:solidFill>
                  <a:srgbClr val="073D86"/>
                </a:solidFill>
                <a:latin typeface="Arial"/>
                <a:cs typeface="Arial"/>
              </a:rPr>
              <a:t>w)</a:t>
            </a:r>
            <a:r>
              <a:rPr sz="2800" spc="-3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Arial"/>
                <a:cs typeface="Arial"/>
              </a:rPr>
              <a:t>bits</a:t>
            </a:r>
            <a:endParaRPr sz="28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5" dirty="0">
                <a:solidFill>
                  <a:srgbClr val="073D86"/>
                </a:solidFill>
                <a:latin typeface="Arial"/>
                <a:cs typeface="Arial"/>
              </a:rPr>
              <a:t>Number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85" dirty="0">
                <a:solidFill>
                  <a:srgbClr val="073D86"/>
                </a:solidFill>
                <a:latin typeface="Arial"/>
                <a:cs typeface="Arial"/>
              </a:rPr>
              <a:t>of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073D86"/>
                </a:solidFill>
                <a:latin typeface="Arial"/>
                <a:cs typeface="Arial"/>
              </a:rPr>
              <a:t>addressable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73D86"/>
                </a:solidFill>
                <a:latin typeface="Arial"/>
                <a:cs typeface="Arial"/>
              </a:rPr>
              <a:t>units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=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50" dirty="0">
                <a:solidFill>
                  <a:srgbClr val="073D86"/>
                </a:solidFill>
                <a:latin typeface="Arial"/>
                <a:cs typeface="Arial"/>
              </a:rPr>
              <a:t>2s+w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73D86"/>
                </a:solidFill>
                <a:latin typeface="Arial"/>
                <a:cs typeface="Arial"/>
              </a:rPr>
              <a:t>words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30" dirty="0">
                <a:solidFill>
                  <a:srgbClr val="073D86"/>
                </a:solidFill>
                <a:latin typeface="Arial"/>
                <a:cs typeface="Arial"/>
              </a:rPr>
              <a:t>or  </a:t>
            </a:r>
            <a:r>
              <a:rPr sz="2800" spc="-50" dirty="0">
                <a:solidFill>
                  <a:srgbClr val="073D86"/>
                </a:solidFill>
                <a:latin typeface="Arial"/>
                <a:cs typeface="Arial"/>
              </a:rPr>
              <a:t>bytes</a:t>
            </a:r>
            <a:endParaRPr sz="2800">
              <a:latin typeface="Arial"/>
              <a:cs typeface="Arial"/>
            </a:endParaRPr>
          </a:p>
          <a:p>
            <a:pPr marL="295275" indent="-28321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80" dirty="0">
                <a:solidFill>
                  <a:srgbClr val="073D86"/>
                </a:solidFill>
                <a:latin typeface="Arial"/>
                <a:cs typeface="Arial"/>
              </a:rPr>
              <a:t>Block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size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=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line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size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=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073D86"/>
                </a:solidFill>
                <a:latin typeface="Arial"/>
                <a:cs typeface="Arial"/>
              </a:rPr>
              <a:t>2w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73D86"/>
                </a:solidFill>
                <a:latin typeface="Arial"/>
                <a:cs typeface="Arial"/>
              </a:rPr>
              <a:t>words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30" dirty="0">
                <a:solidFill>
                  <a:srgbClr val="073D86"/>
                </a:solidFill>
                <a:latin typeface="Arial"/>
                <a:cs typeface="Arial"/>
              </a:rPr>
              <a:t>or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073D86"/>
                </a:solidFill>
                <a:latin typeface="Arial"/>
                <a:cs typeface="Arial"/>
              </a:rPr>
              <a:t>bytes</a:t>
            </a:r>
            <a:endParaRPr sz="2800">
              <a:latin typeface="Arial"/>
              <a:cs typeface="Arial"/>
            </a:endParaRPr>
          </a:p>
          <a:p>
            <a:pPr marL="295275" indent="-28321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5" dirty="0">
                <a:solidFill>
                  <a:srgbClr val="073D86"/>
                </a:solidFill>
                <a:latin typeface="Arial"/>
                <a:cs typeface="Arial"/>
              </a:rPr>
              <a:t>Number </a:t>
            </a:r>
            <a:r>
              <a:rPr sz="2800" spc="85" dirty="0">
                <a:solidFill>
                  <a:srgbClr val="073D86"/>
                </a:solidFill>
                <a:latin typeface="Arial"/>
                <a:cs typeface="Arial"/>
              </a:rPr>
              <a:t>of</a:t>
            </a:r>
            <a:r>
              <a:rPr sz="2800" spc="-5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073D86"/>
                </a:solidFill>
                <a:latin typeface="Arial"/>
                <a:cs typeface="Arial"/>
              </a:rPr>
              <a:t>lines </a:t>
            </a:r>
            <a:r>
              <a:rPr sz="2800" spc="-30" dirty="0">
                <a:solidFill>
                  <a:srgbClr val="073D86"/>
                </a:solidFill>
                <a:latin typeface="Arial"/>
                <a:cs typeface="Arial"/>
              </a:rPr>
              <a:t>in </a:t>
            </a:r>
            <a:r>
              <a:rPr sz="2800" spc="-130" dirty="0">
                <a:solidFill>
                  <a:srgbClr val="073D86"/>
                </a:solidFill>
                <a:latin typeface="Arial"/>
                <a:cs typeface="Arial"/>
              </a:rPr>
              <a:t>cache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=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m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= </a:t>
            </a:r>
            <a:r>
              <a:rPr sz="2800" spc="-105" dirty="0">
                <a:solidFill>
                  <a:srgbClr val="073D86"/>
                </a:solidFill>
                <a:latin typeface="Arial"/>
                <a:cs typeface="Arial"/>
              </a:rPr>
              <a:t>2r</a:t>
            </a:r>
            <a:endParaRPr sz="2800">
              <a:latin typeface="Arial"/>
              <a:cs typeface="Arial"/>
            </a:endParaRPr>
          </a:p>
          <a:p>
            <a:pPr marL="295275" indent="-283210">
              <a:lnSpc>
                <a:spcPct val="100000"/>
              </a:lnSpc>
              <a:spcBef>
                <a:spcPts val="670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Size </a:t>
            </a:r>
            <a:r>
              <a:rPr sz="2800" spc="85" dirty="0">
                <a:solidFill>
                  <a:srgbClr val="073D86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073D86"/>
                </a:solidFill>
                <a:latin typeface="Arial"/>
                <a:cs typeface="Arial"/>
              </a:rPr>
              <a:t>tag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= </a:t>
            </a:r>
            <a:r>
              <a:rPr sz="2800" spc="-90" dirty="0">
                <a:solidFill>
                  <a:srgbClr val="073D86"/>
                </a:solidFill>
                <a:latin typeface="Arial"/>
                <a:cs typeface="Arial"/>
              </a:rPr>
              <a:t>(s 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– </a:t>
            </a:r>
            <a:r>
              <a:rPr sz="2800" spc="55" dirty="0">
                <a:solidFill>
                  <a:srgbClr val="073D86"/>
                </a:solidFill>
                <a:latin typeface="Arial"/>
                <a:cs typeface="Arial"/>
              </a:rPr>
              <a:t>r)</a:t>
            </a:r>
            <a:r>
              <a:rPr sz="2800" spc="-5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Arial"/>
                <a:cs typeface="Arial"/>
              </a:rPr>
              <a:t>bits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5498" y="785368"/>
            <a:ext cx="5538470" cy="499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7998"/>
            <a:chOff x="0" y="0"/>
            <a:chExt cx="9144000" cy="6857998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5983" y="3031235"/>
              <a:ext cx="2139695" cy="550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02080" y="2503932"/>
              <a:ext cx="2127504" cy="7360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67866" y="2563367"/>
              <a:ext cx="2016125" cy="624840"/>
            </a:xfrm>
            <a:custGeom>
              <a:avLst/>
              <a:gdLst/>
              <a:ahLst/>
              <a:cxnLst/>
              <a:rect l="l" t="t" r="r" b="b"/>
              <a:pathLst>
                <a:path w="2016125" h="624839">
                  <a:moveTo>
                    <a:pt x="400811" y="364744"/>
                  </a:moveTo>
                  <a:lnTo>
                    <a:pt x="363057" y="374816"/>
                  </a:lnTo>
                  <a:lnTo>
                    <a:pt x="337980" y="413154"/>
                  </a:lnTo>
                  <a:lnTo>
                    <a:pt x="336931" y="424942"/>
                  </a:lnTo>
                  <a:lnTo>
                    <a:pt x="337792" y="435776"/>
                  </a:lnTo>
                  <a:lnTo>
                    <a:pt x="358640" y="470497"/>
                  </a:lnTo>
                  <a:lnTo>
                    <a:pt x="390144" y="479552"/>
                  </a:lnTo>
                  <a:lnTo>
                    <a:pt x="404215" y="478387"/>
                  </a:lnTo>
                  <a:lnTo>
                    <a:pt x="444234" y="451318"/>
                  </a:lnTo>
                  <a:lnTo>
                    <a:pt x="453771" y="417957"/>
                  </a:lnTo>
                  <a:lnTo>
                    <a:pt x="452913" y="407312"/>
                  </a:lnTo>
                  <a:lnTo>
                    <a:pt x="432458" y="373423"/>
                  </a:lnTo>
                  <a:lnTo>
                    <a:pt x="400811" y="364744"/>
                  </a:lnTo>
                  <a:close/>
                </a:path>
                <a:path w="2016125" h="624839">
                  <a:moveTo>
                    <a:pt x="1807210" y="158115"/>
                  </a:moveTo>
                  <a:lnTo>
                    <a:pt x="1703704" y="158115"/>
                  </a:lnTo>
                  <a:lnTo>
                    <a:pt x="1707469" y="169279"/>
                  </a:lnTo>
                  <a:lnTo>
                    <a:pt x="1718770" y="196469"/>
                  </a:lnTo>
                  <a:lnTo>
                    <a:pt x="1737619" y="239660"/>
                  </a:lnTo>
                  <a:lnTo>
                    <a:pt x="1764029" y="298831"/>
                  </a:lnTo>
                  <a:lnTo>
                    <a:pt x="1790386" y="360170"/>
                  </a:lnTo>
                  <a:lnTo>
                    <a:pt x="1809241" y="409686"/>
                  </a:lnTo>
                  <a:lnTo>
                    <a:pt x="1820572" y="447367"/>
                  </a:lnTo>
                  <a:lnTo>
                    <a:pt x="1824355" y="473202"/>
                  </a:lnTo>
                  <a:lnTo>
                    <a:pt x="1822668" y="491940"/>
                  </a:lnTo>
                  <a:lnTo>
                    <a:pt x="1797558" y="536321"/>
                  </a:lnTo>
                  <a:lnTo>
                    <a:pt x="1749069" y="558466"/>
                  </a:lnTo>
                  <a:lnTo>
                    <a:pt x="1729232" y="559943"/>
                  </a:lnTo>
                  <a:lnTo>
                    <a:pt x="1735836" y="624586"/>
                  </a:lnTo>
                  <a:lnTo>
                    <a:pt x="1798018" y="616870"/>
                  </a:lnTo>
                  <a:lnTo>
                    <a:pt x="1842389" y="593725"/>
                  </a:lnTo>
                  <a:lnTo>
                    <a:pt x="1875424" y="548941"/>
                  </a:lnTo>
                  <a:lnTo>
                    <a:pt x="1900936" y="478155"/>
                  </a:lnTo>
                  <a:lnTo>
                    <a:pt x="1909935" y="448556"/>
                  </a:lnTo>
                  <a:lnTo>
                    <a:pt x="1924161" y="408336"/>
                  </a:lnTo>
                  <a:lnTo>
                    <a:pt x="1928835" y="396113"/>
                  </a:lnTo>
                  <a:lnTo>
                    <a:pt x="1868170" y="396113"/>
                  </a:lnTo>
                  <a:lnTo>
                    <a:pt x="1866264" y="379827"/>
                  </a:lnTo>
                  <a:lnTo>
                    <a:pt x="1860550" y="353647"/>
                  </a:lnTo>
                  <a:lnTo>
                    <a:pt x="1851025" y="317585"/>
                  </a:lnTo>
                  <a:lnTo>
                    <a:pt x="1837689" y="271653"/>
                  </a:lnTo>
                  <a:lnTo>
                    <a:pt x="1824354" y="226337"/>
                  </a:lnTo>
                  <a:lnTo>
                    <a:pt x="1814829" y="192309"/>
                  </a:lnTo>
                  <a:lnTo>
                    <a:pt x="1809114" y="169568"/>
                  </a:lnTo>
                  <a:lnTo>
                    <a:pt x="1807210" y="158115"/>
                  </a:lnTo>
                  <a:close/>
                </a:path>
                <a:path w="2016125" h="624839">
                  <a:moveTo>
                    <a:pt x="2016125" y="158115"/>
                  </a:moveTo>
                  <a:lnTo>
                    <a:pt x="1928114" y="158115"/>
                  </a:lnTo>
                  <a:lnTo>
                    <a:pt x="1926377" y="176329"/>
                  </a:lnTo>
                  <a:lnTo>
                    <a:pt x="1921176" y="202961"/>
                  </a:lnTo>
                  <a:lnTo>
                    <a:pt x="1912522" y="237999"/>
                  </a:lnTo>
                  <a:lnTo>
                    <a:pt x="1900428" y="281432"/>
                  </a:lnTo>
                  <a:lnTo>
                    <a:pt x="1888353" y="324318"/>
                  </a:lnTo>
                  <a:lnTo>
                    <a:pt x="1879742" y="357727"/>
                  </a:lnTo>
                  <a:lnTo>
                    <a:pt x="1874585" y="381658"/>
                  </a:lnTo>
                  <a:lnTo>
                    <a:pt x="1872869" y="396113"/>
                  </a:lnTo>
                  <a:lnTo>
                    <a:pt x="1928835" y="396113"/>
                  </a:lnTo>
                  <a:lnTo>
                    <a:pt x="1943602" y="357497"/>
                  </a:lnTo>
                  <a:lnTo>
                    <a:pt x="1989228" y="243840"/>
                  </a:lnTo>
                  <a:lnTo>
                    <a:pt x="2004187" y="203454"/>
                  </a:lnTo>
                  <a:lnTo>
                    <a:pt x="2013144" y="174879"/>
                  </a:lnTo>
                  <a:lnTo>
                    <a:pt x="2016125" y="158115"/>
                  </a:lnTo>
                  <a:close/>
                </a:path>
                <a:path w="2016125" h="624839">
                  <a:moveTo>
                    <a:pt x="1090041" y="157353"/>
                  </a:moveTo>
                  <a:lnTo>
                    <a:pt x="996569" y="160782"/>
                  </a:lnTo>
                  <a:lnTo>
                    <a:pt x="999382" y="198691"/>
                  </a:lnTo>
                  <a:lnTo>
                    <a:pt x="1001363" y="231076"/>
                  </a:lnTo>
                  <a:lnTo>
                    <a:pt x="1002534" y="257937"/>
                  </a:lnTo>
                  <a:lnTo>
                    <a:pt x="1002813" y="273403"/>
                  </a:lnTo>
                  <a:lnTo>
                    <a:pt x="1002807" y="294528"/>
                  </a:lnTo>
                  <a:lnTo>
                    <a:pt x="1002651" y="303043"/>
                  </a:lnTo>
                  <a:lnTo>
                    <a:pt x="1002410" y="312166"/>
                  </a:lnTo>
                  <a:lnTo>
                    <a:pt x="1002061" y="328755"/>
                  </a:lnTo>
                  <a:lnTo>
                    <a:pt x="1001979" y="333596"/>
                  </a:lnTo>
                  <a:lnTo>
                    <a:pt x="1001903" y="341249"/>
                  </a:lnTo>
                  <a:lnTo>
                    <a:pt x="1003661" y="380990"/>
                  </a:lnTo>
                  <a:lnTo>
                    <a:pt x="1017654" y="438850"/>
                  </a:lnTo>
                  <a:lnTo>
                    <a:pt x="1045557" y="469614"/>
                  </a:lnTo>
                  <a:lnTo>
                    <a:pt x="1087225" y="484092"/>
                  </a:lnTo>
                  <a:lnTo>
                    <a:pt x="1113155" y="485902"/>
                  </a:lnTo>
                  <a:lnTo>
                    <a:pt x="1141491" y="483639"/>
                  </a:lnTo>
                  <a:lnTo>
                    <a:pt x="1168019" y="476853"/>
                  </a:lnTo>
                  <a:lnTo>
                    <a:pt x="1192736" y="465542"/>
                  </a:lnTo>
                  <a:lnTo>
                    <a:pt x="1215644" y="449707"/>
                  </a:lnTo>
                  <a:lnTo>
                    <a:pt x="1302036" y="449707"/>
                  </a:lnTo>
                  <a:lnTo>
                    <a:pt x="1300690" y="436344"/>
                  </a:lnTo>
                  <a:lnTo>
                    <a:pt x="1299379" y="418211"/>
                  </a:lnTo>
                  <a:lnTo>
                    <a:pt x="1144905" y="418211"/>
                  </a:lnTo>
                  <a:lnTo>
                    <a:pt x="1104471" y="402244"/>
                  </a:lnTo>
                  <a:lnTo>
                    <a:pt x="1087755" y="347948"/>
                  </a:lnTo>
                  <a:lnTo>
                    <a:pt x="1084707" y="279273"/>
                  </a:lnTo>
                  <a:lnTo>
                    <a:pt x="1085040" y="250078"/>
                  </a:lnTo>
                  <a:lnTo>
                    <a:pt x="1086040" y="220027"/>
                  </a:lnTo>
                  <a:lnTo>
                    <a:pt x="1087707" y="189118"/>
                  </a:lnTo>
                  <a:lnTo>
                    <a:pt x="1090041" y="157353"/>
                  </a:lnTo>
                  <a:close/>
                </a:path>
                <a:path w="2016125" h="624839">
                  <a:moveTo>
                    <a:pt x="1302036" y="449707"/>
                  </a:moveTo>
                  <a:lnTo>
                    <a:pt x="1220978" y="449707"/>
                  </a:lnTo>
                  <a:lnTo>
                    <a:pt x="1221311" y="455568"/>
                  </a:lnTo>
                  <a:lnTo>
                    <a:pt x="1222311" y="462311"/>
                  </a:lnTo>
                  <a:lnTo>
                    <a:pt x="1223978" y="469959"/>
                  </a:lnTo>
                  <a:lnTo>
                    <a:pt x="1226311" y="478536"/>
                  </a:lnTo>
                  <a:lnTo>
                    <a:pt x="1304671" y="475869"/>
                  </a:lnTo>
                  <a:lnTo>
                    <a:pt x="1302036" y="449707"/>
                  </a:lnTo>
                  <a:close/>
                </a:path>
                <a:path w="2016125" h="624839">
                  <a:moveTo>
                    <a:pt x="1298956" y="157353"/>
                  </a:moveTo>
                  <a:lnTo>
                    <a:pt x="1208532" y="160401"/>
                  </a:lnTo>
                  <a:lnTo>
                    <a:pt x="1209929" y="189118"/>
                  </a:lnTo>
                  <a:lnTo>
                    <a:pt x="1210015" y="191385"/>
                  </a:lnTo>
                  <a:lnTo>
                    <a:pt x="1211933" y="276721"/>
                  </a:lnTo>
                  <a:lnTo>
                    <a:pt x="1212387" y="328755"/>
                  </a:lnTo>
                  <a:lnTo>
                    <a:pt x="1212596" y="399542"/>
                  </a:lnTo>
                  <a:lnTo>
                    <a:pt x="1197661" y="407709"/>
                  </a:lnTo>
                  <a:lnTo>
                    <a:pt x="1181417" y="413543"/>
                  </a:lnTo>
                  <a:lnTo>
                    <a:pt x="1163839" y="417044"/>
                  </a:lnTo>
                  <a:lnTo>
                    <a:pt x="1144905" y="418211"/>
                  </a:lnTo>
                  <a:lnTo>
                    <a:pt x="1299379" y="418211"/>
                  </a:lnTo>
                  <a:lnTo>
                    <a:pt x="1297876" y="397414"/>
                  </a:lnTo>
                  <a:lnTo>
                    <a:pt x="1296205" y="359104"/>
                  </a:lnTo>
                  <a:lnTo>
                    <a:pt x="1295761" y="328755"/>
                  </a:lnTo>
                  <a:lnTo>
                    <a:pt x="1295848" y="273403"/>
                  </a:lnTo>
                  <a:lnTo>
                    <a:pt x="1296433" y="231076"/>
                  </a:lnTo>
                  <a:lnTo>
                    <a:pt x="1297475" y="191385"/>
                  </a:lnTo>
                  <a:lnTo>
                    <a:pt x="1298956" y="157353"/>
                  </a:lnTo>
                  <a:close/>
                </a:path>
                <a:path w="2016125" h="624839">
                  <a:moveTo>
                    <a:pt x="251292" y="184150"/>
                  </a:moveTo>
                  <a:lnTo>
                    <a:pt x="91821" y="184150"/>
                  </a:lnTo>
                  <a:lnTo>
                    <a:pt x="128418" y="187505"/>
                  </a:lnTo>
                  <a:lnTo>
                    <a:pt x="154574" y="197564"/>
                  </a:lnTo>
                  <a:lnTo>
                    <a:pt x="170277" y="214314"/>
                  </a:lnTo>
                  <a:lnTo>
                    <a:pt x="175514" y="237744"/>
                  </a:lnTo>
                  <a:lnTo>
                    <a:pt x="173325" y="251841"/>
                  </a:lnTo>
                  <a:lnTo>
                    <a:pt x="140589" y="286131"/>
                  </a:lnTo>
                  <a:lnTo>
                    <a:pt x="100488" y="300355"/>
                  </a:lnTo>
                  <a:lnTo>
                    <a:pt x="50292" y="305054"/>
                  </a:lnTo>
                  <a:lnTo>
                    <a:pt x="43306" y="359029"/>
                  </a:lnTo>
                  <a:lnTo>
                    <a:pt x="108648" y="364005"/>
                  </a:lnTo>
                  <a:lnTo>
                    <a:pt x="155320" y="378936"/>
                  </a:lnTo>
                  <a:lnTo>
                    <a:pt x="183324" y="403820"/>
                  </a:lnTo>
                  <a:lnTo>
                    <a:pt x="192659" y="438658"/>
                  </a:lnTo>
                  <a:lnTo>
                    <a:pt x="189325" y="461829"/>
                  </a:lnTo>
                  <a:lnTo>
                    <a:pt x="162655" y="501505"/>
                  </a:lnTo>
                  <a:lnTo>
                    <a:pt x="111406" y="531558"/>
                  </a:lnTo>
                  <a:lnTo>
                    <a:pt x="41771" y="549465"/>
                  </a:lnTo>
                  <a:lnTo>
                    <a:pt x="0" y="553847"/>
                  </a:lnTo>
                  <a:lnTo>
                    <a:pt x="9143" y="609854"/>
                  </a:lnTo>
                  <a:lnTo>
                    <a:pt x="71292" y="602872"/>
                  </a:lnTo>
                  <a:lnTo>
                    <a:pt x="126285" y="589724"/>
                  </a:lnTo>
                  <a:lnTo>
                    <a:pt x="174111" y="570384"/>
                  </a:lnTo>
                  <a:lnTo>
                    <a:pt x="214757" y="544830"/>
                  </a:lnTo>
                  <a:lnTo>
                    <a:pt x="243000" y="518753"/>
                  </a:lnTo>
                  <a:lnTo>
                    <a:pt x="275246" y="459837"/>
                  </a:lnTo>
                  <a:lnTo>
                    <a:pt x="279272" y="426974"/>
                  </a:lnTo>
                  <a:lnTo>
                    <a:pt x="277532" y="405260"/>
                  </a:lnTo>
                  <a:lnTo>
                    <a:pt x="263574" y="367073"/>
                  </a:lnTo>
                  <a:lnTo>
                    <a:pt x="236358" y="336526"/>
                  </a:lnTo>
                  <a:lnTo>
                    <a:pt x="200076" y="317285"/>
                  </a:lnTo>
                  <a:lnTo>
                    <a:pt x="178815" y="312166"/>
                  </a:lnTo>
                  <a:lnTo>
                    <a:pt x="178815" y="307086"/>
                  </a:lnTo>
                  <a:lnTo>
                    <a:pt x="220624" y="283529"/>
                  </a:lnTo>
                  <a:lnTo>
                    <a:pt x="249983" y="243141"/>
                  </a:lnTo>
                  <a:lnTo>
                    <a:pt x="255904" y="211709"/>
                  </a:lnTo>
                  <a:lnTo>
                    <a:pt x="253930" y="191996"/>
                  </a:lnTo>
                  <a:lnTo>
                    <a:pt x="251292" y="184150"/>
                  </a:lnTo>
                  <a:close/>
                </a:path>
                <a:path w="2016125" h="624839">
                  <a:moveTo>
                    <a:pt x="127000" y="119887"/>
                  </a:moveTo>
                  <a:lnTo>
                    <a:pt x="66881" y="121983"/>
                  </a:lnTo>
                  <a:lnTo>
                    <a:pt x="25146" y="190246"/>
                  </a:lnTo>
                  <a:lnTo>
                    <a:pt x="40243" y="187579"/>
                  </a:lnTo>
                  <a:lnTo>
                    <a:pt x="56387" y="185674"/>
                  </a:lnTo>
                  <a:lnTo>
                    <a:pt x="73580" y="184531"/>
                  </a:lnTo>
                  <a:lnTo>
                    <a:pt x="91821" y="184150"/>
                  </a:lnTo>
                  <a:lnTo>
                    <a:pt x="251292" y="184150"/>
                  </a:lnTo>
                  <a:lnTo>
                    <a:pt x="248015" y="174402"/>
                  </a:lnTo>
                  <a:lnTo>
                    <a:pt x="205527" y="134407"/>
                  </a:lnTo>
                  <a:lnTo>
                    <a:pt x="156811" y="121505"/>
                  </a:lnTo>
                  <a:lnTo>
                    <a:pt x="127000" y="119887"/>
                  </a:lnTo>
                  <a:close/>
                </a:path>
                <a:path w="2016125" h="624839">
                  <a:moveTo>
                    <a:pt x="956817" y="40259"/>
                  </a:moveTo>
                  <a:lnTo>
                    <a:pt x="679577" y="40259"/>
                  </a:lnTo>
                  <a:lnTo>
                    <a:pt x="681483" y="85476"/>
                  </a:lnTo>
                  <a:lnTo>
                    <a:pt x="682831" y="135207"/>
                  </a:lnTo>
                  <a:lnTo>
                    <a:pt x="683631" y="189438"/>
                  </a:lnTo>
                  <a:lnTo>
                    <a:pt x="683895" y="248158"/>
                  </a:lnTo>
                  <a:lnTo>
                    <a:pt x="683631" y="309997"/>
                  </a:lnTo>
                  <a:lnTo>
                    <a:pt x="682831" y="368633"/>
                  </a:lnTo>
                  <a:lnTo>
                    <a:pt x="681483" y="424054"/>
                  </a:lnTo>
                  <a:lnTo>
                    <a:pt x="679577" y="476250"/>
                  </a:lnTo>
                  <a:lnTo>
                    <a:pt x="771906" y="476250"/>
                  </a:lnTo>
                  <a:lnTo>
                    <a:pt x="770645" y="433818"/>
                  </a:lnTo>
                  <a:lnTo>
                    <a:pt x="769731" y="389969"/>
                  </a:lnTo>
                  <a:lnTo>
                    <a:pt x="769173" y="344715"/>
                  </a:lnTo>
                  <a:lnTo>
                    <a:pt x="768985" y="298069"/>
                  </a:lnTo>
                  <a:lnTo>
                    <a:pt x="915670" y="298069"/>
                  </a:lnTo>
                  <a:lnTo>
                    <a:pt x="915670" y="235077"/>
                  </a:lnTo>
                  <a:lnTo>
                    <a:pt x="768985" y="235077"/>
                  </a:lnTo>
                  <a:lnTo>
                    <a:pt x="768701" y="201001"/>
                  </a:lnTo>
                  <a:lnTo>
                    <a:pt x="767857" y="168497"/>
                  </a:lnTo>
                  <a:lnTo>
                    <a:pt x="766466" y="137564"/>
                  </a:lnTo>
                  <a:lnTo>
                    <a:pt x="764540" y="108204"/>
                  </a:lnTo>
                  <a:lnTo>
                    <a:pt x="953991" y="108204"/>
                  </a:lnTo>
                  <a:lnTo>
                    <a:pt x="956817" y="40259"/>
                  </a:lnTo>
                  <a:close/>
                </a:path>
                <a:path w="2016125" h="624839">
                  <a:moveTo>
                    <a:pt x="915670" y="298069"/>
                  </a:moveTo>
                  <a:lnTo>
                    <a:pt x="768985" y="298069"/>
                  </a:lnTo>
                  <a:lnTo>
                    <a:pt x="802012" y="298259"/>
                  </a:lnTo>
                  <a:lnTo>
                    <a:pt x="837469" y="298831"/>
                  </a:lnTo>
                  <a:lnTo>
                    <a:pt x="915670" y="301117"/>
                  </a:lnTo>
                  <a:lnTo>
                    <a:pt x="915670" y="298069"/>
                  </a:lnTo>
                  <a:close/>
                </a:path>
                <a:path w="2016125" h="624839">
                  <a:moveTo>
                    <a:pt x="915670" y="231775"/>
                  </a:moveTo>
                  <a:lnTo>
                    <a:pt x="875712" y="233201"/>
                  </a:lnTo>
                  <a:lnTo>
                    <a:pt x="802370" y="234864"/>
                  </a:lnTo>
                  <a:lnTo>
                    <a:pt x="768985" y="235077"/>
                  </a:lnTo>
                  <a:lnTo>
                    <a:pt x="915670" y="235077"/>
                  </a:lnTo>
                  <a:lnTo>
                    <a:pt x="915670" y="231775"/>
                  </a:lnTo>
                  <a:close/>
                </a:path>
                <a:path w="2016125" h="624839">
                  <a:moveTo>
                    <a:pt x="953991" y="108204"/>
                  </a:moveTo>
                  <a:lnTo>
                    <a:pt x="764540" y="108204"/>
                  </a:lnTo>
                  <a:lnTo>
                    <a:pt x="808162" y="108537"/>
                  </a:lnTo>
                  <a:lnTo>
                    <a:pt x="854249" y="109537"/>
                  </a:lnTo>
                  <a:lnTo>
                    <a:pt x="902789" y="111204"/>
                  </a:lnTo>
                  <a:lnTo>
                    <a:pt x="953770" y="113537"/>
                  </a:lnTo>
                  <a:lnTo>
                    <a:pt x="953991" y="108204"/>
                  </a:lnTo>
                  <a:close/>
                </a:path>
                <a:path w="2016125" h="624839">
                  <a:moveTo>
                    <a:pt x="1652524" y="0"/>
                  </a:moveTo>
                  <a:lnTo>
                    <a:pt x="1555750" y="5334"/>
                  </a:lnTo>
                  <a:lnTo>
                    <a:pt x="1560323" y="53504"/>
                  </a:lnTo>
                  <a:lnTo>
                    <a:pt x="1563576" y="106568"/>
                  </a:lnTo>
                  <a:lnTo>
                    <a:pt x="1565519" y="164514"/>
                  </a:lnTo>
                  <a:lnTo>
                    <a:pt x="1566164" y="227330"/>
                  </a:lnTo>
                  <a:lnTo>
                    <a:pt x="1565962" y="280381"/>
                  </a:lnTo>
                  <a:lnTo>
                    <a:pt x="1565357" y="331793"/>
                  </a:lnTo>
                  <a:lnTo>
                    <a:pt x="1564345" y="381570"/>
                  </a:lnTo>
                  <a:lnTo>
                    <a:pt x="1562921" y="429721"/>
                  </a:lnTo>
                  <a:lnTo>
                    <a:pt x="1561084" y="476250"/>
                  </a:lnTo>
                  <a:lnTo>
                    <a:pt x="1652524" y="476250"/>
                  </a:lnTo>
                  <a:lnTo>
                    <a:pt x="1650735" y="429538"/>
                  </a:lnTo>
                  <a:lnTo>
                    <a:pt x="1649348" y="381296"/>
                  </a:lnTo>
                  <a:lnTo>
                    <a:pt x="1648360" y="331518"/>
                  </a:lnTo>
                  <a:lnTo>
                    <a:pt x="1647768" y="280198"/>
                  </a:lnTo>
                  <a:lnTo>
                    <a:pt x="1647571" y="227330"/>
                  </a:lnTo>
                  <a:lnTo>
                    <a:pt x="1647880" y="163413"/>
                  </a:lnTo>
                  <a:lnTo>
                    <a:pt x="1648809" y="104235"/>
                  </a:lnTo>
                  <a:lnTo>
                    <a:pt x="1650357" y="49772"/>
                  </a:lnTo>
                  <a:lnTo>
                    <a:pt x="1652524" y="0"/>
                  </a:lnTo>
                  <a:close/>
                </a:path>
                <a:path w="2016125" h="624839">
                  <a:moveTo>
                    <a:pt x="1475740" y="0"/>
                  </a:moveTo>
                  <a:lnTo>
                    <a:pt x="1378966" y="5334"/>
                  </a:lnTo>
                  <a:lnTo>
                    <a:pt x="1383539" y="53504"/>
                  </a:lnTo>
                  <a:lnTo>
                    <a:pt x="1386792" y="106568"/>
                  </a:lnTo>
                  <a:lnTo>
                    <a:pt x="1388735" y="164514"/>
                  </a:lnTo>
                  <a:lnTo>
                    <a:pt x="1389380" y="227330"/>
                  </a:lnTo>
                  <a:lnTo>
                    <a:pt x="1389178" y="280381"/>
                  </a:lnTo>
                  <a:lnTo>
                    <a:pt x="1388573" y="331793"/>
                  </a:lnTo>
                  <a:lnTo>
                    <a:pt x="1387561" y="381570"/>
                  </a:lnTo>
                  <a:lnTo>
                    <a:pt x="1386137" y="429721"/>
                  </a:lnTo>
                  <a:lnTo>
                    <a:pt x="1384300" y="476250"/>
                  </a:lnTo>
                  <a:lnTo>
                    <a:pt x="1475740" y="476250"/>
                  </a:lnTo>
                  <a:lnTo>
                    <a:pt x="1473951" y="429538"/>
                  </a:lnTo>
                  <a:lnTo>
                    <a:pt x="1472564" y="381296"/>
                  </a:lnTo>
                  <a:lnTo>
                    <a:pt x="1471576" y="331518"/>
                  </a:lnTo>
                  <a:lnTo>
                    <a:pt x="1470984" y="280198"/>
                  </a:lnTo>
                  <a:lnTo>
                    <a:pt x="1470786" y="227330"/>
                  </a:lnTo>
                  <a:lnTo>
                    <a:pt x="1471096" y="163413"/>
                  </a:lnTo>
                  <a:lnTo>
                    <a:pt x="1472025" y="104235"/>
                  </a:lnTo>
                  <a:lnTo>
                    <a:pt x="1473573" y="49772"/>
                  </a:lnTo>
                  <a:lnTo>
                    <a:pt x="1475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1483" y="2547239"/>
              <a:ext cx="2048764" cy="6569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75303" y="3031235"/>
              <a:ext cx="4134611" cy="6477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81400" y="2406395"/>
              <a:ext cx="4123944" cy="7010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47440" y="2466594"/>
              <a:ext cx="4013045" cy="58889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31057" y="2450592"/>
              <a:ext cx="4045407" cy="6209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6675" y="4037076"/>
              <a:ext cx="7459980" cy="6553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1247" y="3404615"/>
              <a:ext cx="7449311" cy="90373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8303" y="3463416"/>
              <a:ext cx="7337806" cy="79362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2238" y="3448050"/>
              <a:ext cx="7369767" cy="82499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96456" y="4468367"/>
              <a:ext cx="105155" cy="6858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21729" y="4479163"/>
              <a:ext cx="55244" cy="17780"/>
            </a:xfrm>
            <a:custGeom>
              <a:avLst/>
              <a:gdLst/>
              <a:ahLst/>
              <a:cxnLst/>
              <a:rect l="l" t="t" r="r" b="b"/>
              <a:pathLst>
                <a:path w="55245" h="17779">
                  <a:moveTo>
                    <a:pt x="54737" y="0"/>
                  </a:moveTo>
                  <a:lnTo>
                    <a:pt x="1143" y="1905"/>
                  </a:lnTo>
                  <a:lnTo>
                    <a:pt x="0" y="17780"/>
                  </a:lnTo>
                  <a:lnTo>
                    <a:pt x="53213" y="16001"/>
                  </a:lnTo>
                  <a:lnTo>
                    <a:pt x="54737" y="0"/>
                  </a:lnTo>
                  <a:close/>
                </a:path>
              </a:pathLst>
            </a:custGeom>
            <a:solidFill>
              <a:srgbClr val="011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21729" y="4479163"/>
              <a:ext cx="55244" cy="17780"/>
            </a:xfrm>
            <a:custGeom>
              <a:avLst/>
              <a:gdLst/>
              <a:ahLst/>
              <a:cxnLst/>
              <a:rect l="l" t="t" r="r" b="b"/>
              <a:pathLst>
                <a:path w="55245" h="17779">
                  <a:moveTo>
                    <a:pt x="54737" y="0"/>
                  </a:moveTo>
                  <a:lnTo>
                    <a:pt x="53213" y="16001"/>
                  </a:lnTo>
                  <a:lnTo>
                    <a:pt x="0" y="17780"/>
                  </a:lnTo>
                  <a:lnTo>
                    <a:pt x="1143" y="1905"/>
                  </a:lnTo>
                  <a:lnTo>
                    <a:pt x="54737" y="0"/>
                  </a:lnTo>
                  <a:close/>
                </a:path>
              </a:pathLst>
            </a:custGeom>
            <a:ln w="10668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6810" y="1960879"/>
            <a:ext cx="7177405" cy="3354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45" dirty="0">
                <a:solidFill>
                  <a:srgbClr val="073D86"/>
                </a:solidFill>
                <a:latin typeface="Arial"/>
                <a:cs typeface="Arial"/>
              </a:rPr>
              <a:t>A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073D86"/>
                </a:solidFill>
                <a:latin typeface="Arial"/>
                <a:cs typeface="Arial"/>
              </a:rPr>
              <a:t>main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073D86"/>
                </a:solidFill>
                <a:latin typeface="Arial"/>
                <a:cs typeface="Arial"/>
              </a:rPr>
              <a:t>memory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073D86"/>
                </a:solidFill>
                <a:latin typeface="Arial"/>
                <a:cs typeface="Arial"/>
              </a:rPr>
              <a:t>block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30" dirty="0">
                <a:solidFill>
                  <a:srgbClr val="073D86"/>
                </a:solidFill>
                <a:latin typeface="Arial"/>
                <a:cs typeface="Arial"/>
              </a:rPr>
              <a:t>can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073D86"/>
                </a:solidFill>
                <a:latin typeface="Arial"/>
                <a:cs typeface="Arial"/>
              </a:rPr>
              <a:t>load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073D86"/>
                </a:solidFill>
                <a:latin typeface="Arial"/>
                <a:cs typeface="Arial"/>
              </a:rPr>
              <a:t>into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073D86"/>
                </a:solidFill>
                <a:latin typeface="Arial"/>
                <a:cs typeface="Arial"/>
              </a:rPr>
              <a:t>any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line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85" dirty="0">
                <a:solidFill>
                  <a:srgbClr val="073D86"/>
                </a:solidFill>
                <a:latin typeface="Arial"/>
                <a:cs typeface="Arial"/>
              </a:rPr>
              <a:t>of  </a:t>
            </a:r>
            <a:r>
              <a:rPr sz="2800" spc="-130" dirty="0">
                <a:solidFill>
                  <a:srgbClr val="073D86"/>
                </a:solidFill>
                <a:latin typeface="Arial"/>
                <a:cs typeface="Arial"/>
              </a:rPr>
              <a:t>cache</a:t>
            </a:r>
            <a:endParaRPr sz="2800">
              <a:latin typeface="Arial"/>
              <a:cs typeface="Arial"/>
            </a:endParaRPr>
          </a:p>
          <a:p>
            <a:pPr marL="286385" marR="648335" indent="-274320">
              <a:lnSpc>
                <a:spcPct val="100000"/>
              </a:lnSpc>
              <a:spcBef>
                <a:spcPts val="670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25" dirty="0">
                <a:solidFill>
                  <a:srgbClr val="073D86"/>
                </a:solidFill>
                <a:latin typeface="Arial"/>
                <a:cs typeface="Arial"/>
              </a:rPr>
              <a:t>Memory </a:t>
            </a:r>
            <a:r>
              <a:rPr sz="2800" spc="-110" dirty="0">
                <a:solidFill>
                  <a:srgbClr val="073D86"/>
                </a:solidFill>
                <a:latin typeface="Arial"/>
                <a:cs typeface="Arial"/>
              </a:rPr>
              <a:t>address 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is </a:t>
            </a:r>
            <a:r>
              <a:rPr sz="2800" spc="10" dirty="0">
                <a:solidFill>
                  <a:srgbClr val="073D86"/>
                </a:solidFill>
                <a:latin typeface="Arial"/>
                <a:cs typeface="Arial"/>
              </a:rPr>
              <a:t>interpreted</a:t>
            </a:r>
            <a:r>
              <a:rPr sz="2800" spc="-59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10" dirty="0">
                <a:solidFill>
                  <a:srgbClr val="073D86"/>
                </a:solidFill>
                <a:latin typeface="Arial"/>
                <a:cs typeface="Arial"/>
              </a:rPr>
              <a:t>as </a:t>
            </a:r>
            <a:r>
              <a:rPr sz="2800" spc="-5" dirty="0">
                <a:solidFill>
                  <a:srgbClr val="073D86"/>
                </a:solidFill>
                <a:latin typeface="Arial"/>
                <a:cs typeface="Arial"/>
              </a:rPr>
              <a:t>tag </a:t>
            </a:r>
            <a:r>
              <a:rPr sz="2800" spc="-85" dirty="0">
                <a:solidFill>
                  <a:srgbClr val="073D86"/>
                </a:solidFill>
                <a:latin typeface="Arial"/>
                <a:cs typeface="Arial"/>
              </a:rPr>
              <a:t>and  </a:t>
            </a:r>
            <a:r>
              <a:rPr sz="2800" spc="35" dirty="0">
                <a:solidFill>
                  <a:srgbClr val="073D86"/>
                </a:solidFill>
                <a:latin typeface="Arial"/>
                <a:cs typeface="Arial"/>
              </a:rPr>
              <a:t>word</a:t>
            </a:r>
            <a:endParaRPr sz="2800">
              <a:latin typeface="Arial"/>
              <a:cs typeface="Arial"/>
            </a:endParaRPr>
          </a:p>
          <a:p>
            <a:pPr marL="295275" indent="-28321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210" dirty="0">
                <a:solidFill>
                  <a:srgbClr val="073D86"/>
                </a:solidFill>
                <a:latin typeface="Arial"/>
                <a:cs typeface="Arial"/>
              </a:rPr>
              <a:t>Tag </a:t>
            </a:r>
            <a:r>
              <a:rPr sz="2800" spc="-50" dirty="0">
                <a:solidFill>
                  <a:srgbClr val="073D86"/>
                </a:solidFill>
                <a:latin typeface="Arial"/>
                <a:cs typeface="Arial"/>
              </a:rPr>
              <a:t>uniquely </a:t>
            </a:r>
            <a:r>
              <a:rPr sz="2800" spc="-20" dirty="0">
                <a:solidFill>
                  <a:srgbClr val="073D86"/>
                </a:solidFill>
                <a:latin typeface="Arial"/>
                <a:cs typeface="Arial"/>
              </a:rPr>
              <a:t>identifies </a:t>
            </a:r>
            <a:r>
              <a:rPr sz="2800" spc="-40" dirty="0">
                <a:solidFill>
                  <a:srgbClr val="073D86"/>
                </a:solidFill>
                <a:latin typeface="Arial"/>
                <a:cs typeface="Arial"/>
              </a:rPr>
              <a:t>block </a:t>
            </a:r>
            <a:r>
              <a:rPr sz="2800" spc="85" dirty="0">
                <a:solidFill>
                  <a:srgbClr val="073D86"/>
                </a:solidFill>
                <a:latin typeface="Arial"/>
                <a:cs typeface="Arial"/>
              </a:rPr>
              <a:t>of</a:t>
            </a:r>
            <a:r>
              <a:rPr sz="2800" spc="-509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073D86"/>
                </a:solidFill>
                <a:latin typeface="Arial"/>
                <a:cs typeface="Arial"/>
              </a:rPr>
              <a:t>memory</a:t>
            </a:r>
            <a:endParaRPr sz="2800">
              <a:latin typeface="Arial"/>
              <a:cs typeface="Arial"/>
            </a:endParaRPr>
          </a:p>
          <a:p>
            <a:pPr marL="295275" indent="-28321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30" dirty="0">
                <a:solidFill>
                  <a:srgbClr val="073D86"/>
                </a:solidFill>
                <a:latin typeface="Arial"/>
                <a:cs typeface="Arial"/>
              </a:rPr>
              <a:t>Every </a:t>
            </a:r>
            <a:r>
              <a:rPr sz="2800" spc="-55" dirty="0">
                <a:solidFill>
                  <a:srgbClr val="073D86"/>
                </a:solidFill>
                <a:latin typeface="Arial"/>
                <a:cs typeface="Arial"/>
              </a:rPr>
              <a:t>line’s </a:t>
            </a:r>
            <a:r>
              <a:rPr sz="2800" spc="-5" dirty="0">
                <a:solidFill>
                  <a:srgbClr val="073D86"/>
                </a:solidFill>
                <a:latin typeface="Arial"/>
                <a:cs typeface="Arial"/>
              </a:rPr>
              <a:t>tag 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is </a:t>
            </a:r>
            <a:r>
              <a:rPr sz="2800" spc="-75" dirty="0">
                <a:solidFill>
                  <a:srgbClr val="073D86"/>
                </a:solidFill>
                <a:latin typeface="Arial"/>
                <a:cs typeface="Arial"/>
              </a:rPr>
              <a:t>examined </a:t>
            </a:r>
            <a:r>
              <a:rPr sz="2800" spc="75" dirty="0">
                <a:solidFill>
                  <a:srgbClr val="073D86"/>
                </a:solidFill>
                <a:latin typeface="Arial"/>
                <a:cs typeface="Arial"/>
              </a:rPr>
              <a:t>for</a:t>
            </a:r>
            <a:r>
              <a:rPr sz="2800" spc="-5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90" dirty="0">
                <a:solidFill>
                  <a:srgbClr val="073D86"/>
                </a:solidFill>
                <a:latin typeface="Arial"/>
                <a:cs typeface="Arial"/>
              </a:rPr>
              <a:t>a </a:t>
            </a:r>
            <a:r>
              <a:rPr sz="2800" spc="-40" dirty="0">
                <a:solidFill>
                  <a:srgbClr val="073D86"/>
                </a:solidFill>
                <a:latin typeface="Arial"/>
                <a:cs typeface="Arial"/>
              </a:rPr>
              <a:t>match</a:t>
            </a:r>
            <a:endParaRPr sz="2800">
              <a:latin typeface="Arial"/>
              <a:cs typeface="Arial"/>
            </a:endParaRPr>
          </a:p>
          <a:p>
            <a:pPr marL="295275" indent="-28321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204" dirty="0">
                <a:solidFill>
                  <a:srgbClr val="073D86"/>
                </a:solidFill>
                <a:latin typeface="Arial"/>
                <a:cs typeface="Arial"/>
              </a:rPr>
              <a:t>Cache </a:t>
            </a:r>
            <a:r>
              <a:rPr sz="2800" spc="-90" dirty="0">
                <a:solidFill>
                  <a:srgbClr val="073D86"/>
                </a:solidFill>
                <a:latin typeface="Arial"/>
                <a:cs typeface="Arial"/>
              </a:rPr>
              <a:t>searching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gets</a:t>
            </a:r>
            <a:r>
              <a:rPr sz="2800" spc="-21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073D86"/>
                </a:solidFill>
                <a:latin typeface="Arial"/>
                <a:cs typeface="Arial"/>
              </a:rPr>
              <a:t>expensive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19782" y="785368"/>
            <a:ext cx="4521454" cy="499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5518" y="2372994"/>
            <a:ext cx="2449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81735" algn="l"/>
              </a:tabLst>
            </a:pP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Cac</a:t>
            </a:r>
            <a:r>
              <a:rPr sz="2800" spc="-220" dirty="0">
                <a:solidFill>
                  <a:srgbClr val="073D86"/>
                </a:solidFill>
                <a:latin typeface="Arial"/>
                <a:cs typeface="Arial"/>
              </a:rPr>
              <a:t>h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073D86"/>
                </a:solidFill>
                <a:latin typeface="Arial"/>
                <a:cs typeface="Arial"/>
              </a:rPr>
              <a:t>	</a:t>
            </a:r>
            <a:r>
              <a:rPr sz="2800" spc="-35" dirty="0">
                <a:solidFill>
                  <a:srgbClr val="073D86"/>
                </a:solidFill>
                <a:latin typeface="Arial"/>
                <a:cs typeface="Arial"/>
              </a:rPr>
              <a:t>m</a:t>
            </a:r>
            <a:r>
              <a:rPr sz="2800" spc="-50" dirty="0">
                <a:solidFill>
                  <a:srgbClr val="073D86"/>
                </a:solidFill>
                <a:latin typeface="Arial"/>
                <a:cs typeface="Arial"/>
              </a:rPr>
              <a:t>emory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5733" y="2372994"/>
            <a:ext cx="5469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03555" algn="l"/>
                <a:tab pos="942340" algn="l"/>
                <a:tab pos="2841625" algn="l"/>
                <a:tab pos="3776979" algn="l"/>
                <a:tab pos="4360545" algn="l"/>
              </a:tabLst>
            </a:pP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is	</a:t>
            </a:r>
            <a:r>
              <a:rPr sz="2800" spc="-190" dirty="0">
                <a:solidFill>
                  <a:srgbClr val="073D86"/>
                </a:solidFill>
                <a:latin typeface="Arial"/>
                <a:cs typeface="Arial"/>
              </a:rPr>
              <a:t>a	</a:t>
            </a:r>
            <a:r>
              <a:rPr sz="2800" spc="-100" dirty="0">
                <a:solidFill>
                  <a:srgbClr val="073D86"/>
                </a:solidFill>
                <a:latin typeface="Arial"/>
                <a:cs typeface="Arial"/>
              </a:rPr>
              <a:t>smal</a:t>
            </a:r>
            <a:r>
              <a:rPr sz="2800" spc="-35" dirty="0">
                <a:solidFill>
                  <a:srgbClr val="073D86"/>
                </a:solidFill>
                <a:latin typeface="Arial"/>
                <a:cs typeface="Arial"/>
              </a:rPr>
              <a:t>l</a:t>
            </a:r>
            <a:r>
              <a:rPr sz="2800" spc="-229" dirty="0">
                <a:solidFill>
                  <a:srgbClr val="073D86"/>
                </a:solidFill>
                <a:latin typeface="Arial"/>
                <a:cs typeface="Arial"/>
              </a:rPr>
              <a:t>-</a:t>
            </a:r>
            <a:r>
              <a:rPr sz="2800" spc="-114" dirty="0">
                <a:solidFill>
                  <a:srgbClr val="073D86"/>
                </a:solidFill>
                <a:latin typeface="Arial"/>
                <a:cs typeface="Arial"/>
              </a:rPr>
              <a:t>siz</a:t>
            </a:r>
            <a:r>
              <a:rPr sz="2800" spc="-150" dirty="0">
                <a:solidFill>
                  <a:srgbClr val="073D86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073D86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rgbClr val="073D86"/>
                </a:solidFill>
                <a:latin typeface="Arial"/>
                <a:cs typeface="Arial"/>
              </a:rPr>
              <a:t>	</a:t>
            </a:r>
            <a:r>
              <a:rPr sz="2800" spc="40" dirty="0">
                <a:solidFill>
                  <a:srgbClr val="073D86"/>
                </a:solidFill>
                <a:latin typeface="Arial"/>
                <a:cs typeface="Arial"/>
              </a:rPr>
              <a:t>t</a:t>
            </a:r>
            <a:r>
              <a:rPr sz="2800" spc="65" dirty="0">
                <a:solidFill>
                  <a:srgbClr val="073D86"/>
                </a:solidFill>
                <a:latin typeface="Arial"/>
                <a:cs typeface="Arial"/>
              </a:rPr>
              <a:t>y</a:t>
            </a:r>
            <a:r>
              <a:rPr sz="2800" spc="-65" dirty="0">
                <a:solidFill>
                  <a:srgbClr val="073D86"/>
                </a:solidFill>
                <a:latin typeface="Arial"/>
                <a:cs typeface="Arial"/>
              </a:rPr>
              <a:t>pe</a:t>
            </a:r>
            <a:r>
              <a:rPr sz="2800" dirty="0">
                <a:solidFill>
                  <a:srgbClr val="073D86"/>
                </a:solidFill>
                <a:latin typeface="Arial"/>
                <a:cs typeface="Arial"/>
              </a:rPr>
              <a:t>	</a:t>
            </a:r>
            <a:r>
              <a:rPr sz="2800" spc="110" dirty="0">
                <a:solidFill>
                  <a:srgbClr val="073D86"/>
                </a:solidFill>
                <a:latin typeface="Arial"/>
                <a:cs typeface="Arial"/>
              </a:rPr>
              <a:t>o</a:t>
            </a:r>
            <a:r>
              <a:rPr sz="2800" spc="55" dirty="0">
                <a:solidFill>
                  <a:srgbClr val="073D86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rgbClr val="073D86"/>
                </a:solidFill>
                <a:latin typeface="Arial"/>
                <a:cs typeface="Arial"/>
              </a:rPr>
              <a:t>	</a:t>
            </a:r>
            <a:r>
              <a:rPr sz="2800" spc="-55" dirty="0">
                <a:solidFill>
                  <a:srgbClr val="073D86"/>
                </a:solidFill>
                <a:latin typeface="Arial"/>
                <a:cs typeface="Arial"/>
              </a:rPr>
              <a:t>v</a:t>
            </a:r>
            <a:r>
              <a:rPr sz="2800" spc="-50" dirty="0">
                <a:solidFill>
                  <a:srgbClr val="073D86"/>
                </a:solidFill>
                <a:latin typeface="Arial"/>
                <a:cs typeface="Arial"/>
              </a:rPr>
              <a:t>ol</a:t>
            </a:r>
            <a:r>
              <a:rPr sz="2800" spc="-80" dirty="0">
                <a:solidFill>
                  <a:srgbClr val="073D86"/>
                </a:solidFill>
                <a:latin typeface="Arial"/>
                <a:cs typeface="Arial"/>
              </a:rPr>
              <a:t>a</a:t>
            </a:r>
            <a:r>
              <a:rPr sz="2800" spc="75" dirty="0">
                <a:solidFill>
                  <a:srgbClr val="073D86"/>
                </a:solidFill>
                <a:latin typeface="Arial"/>
                <a:cs typeface="Arial"/>
              </a:rPr>
              <a:t>ti</a:t>
            </a:r>
            <a:r>
              <a:rPr sz="2800" spc="80" dirty="0">
                <a:solidFill>
                  <a:srgbClr val="073D86"/>
                </a:solidFill>
                <a:latin typeface="Arial"/>
                <a:cs typeface="Arial"/>
              </a:rPr>
              <a:t>l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518" y="2799714"/>
            <a:ext cx="816229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73D86"/>
                </a:solidFill>
                <a:latin typeface="Arial"/>
                <a:cs typeface="Arial"/>
              </a:rPr>
              <a:t>computer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memory </a:t>
            </a:r>
            <a:r>
              <a:rPr sz="2800" spc="55" dirty="0">
                <a:solidFill>
                  <a:srgbClr val="073D86"/>
                </a:solidFill>
                <a:latin typeface="Arial"/>
                <a:cs typeface="Arial"/>
              </a:rPr>
              <a:t>that </a:t>
            </a:r>
            <a:r>
              <a:rPr sz="2800" spc="-55" dirty="0">
                <a:solidFill>
                  <a:srgbClr val="073D86"/>
                </a:solidFill>
                <a:latin typeface="Arial"/>
                <a:cs typeface="Arial"/>
              </a:rPr>
              <a:t>provides </a:t>
            </a:r>
            <a:r>
              <a:rPr sz="2800" spc="-90" dirty="0">
                <a:solidFill>
                  <a:srgbClr val="073D86"/>
                </a:solidFill>
                <a:latin typeface="Arial"/>
                <a:cs typeface="Arial"/>
              </a:rPr>
              <a:t>high-speed  </a:t>
            </a:r>
            <a:r>
              <a:rPr sz="2800" spc="-50" dirty="0">
                <a:solidFill>
                  <a:srgbClr val="073D86"/>
                </a:solidFill>
                <a:latin typeface="Arial"/>
                <a:cs typeface="Arial"/>
              </a:rPr>
              <a:t>data  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access </a:t>
            </a:r>
            <a:r>
              <a:rPr sz="2800" spc="114" dirty="0">
                <a:solidFill>
                  <a:srgbClr val="073D86"/>
                </a:solidFill>
                <a:latin typeface="Arial"/>
                <a:cs typeface="Arial"/>
              </a:rPr>
              <a:t>to </a:t>
            </a:r>
            <a:r>
              <a:rPr sz="2800" spc="-185" dirty="0">
                <a:solidFill>
                  <a:srgbClr val="073D86"/>
                </a:solidFill>
                <a:latin typeface="Arial"/>
                <a:cs typeface="Arial"/>
              </a:rPr>
              <a:t>a </a:t>
            </a:r>
            <a:r>
              <a:rPr sz="2800" spc="-70" dirty="0">
                <a:solidFill>
                  <a:srgbClr val="073D86"/>
                </a:solidFill>
                <a:latin typeface="Arial"/>
                <a:cs typeface="Arial"/>
              </a:rPr>
              <a:t>processor </a:t>
            </a:r>
            <a:r>
              <a:rPr sz="2800" spc="-90" dirty="0">
                <a:solidFill>
                  <a:srgbClr val="073D86"/>
                </a:solidFill>
                <a:latin typeface="Arial"/>
                <a:cs typeface="Arial"/>
              </a:rPr>
              <a:t>and </a:t>
            </a:r>
            <a:r>
              <a:rPr sz="2800" spc="-50" dirty="0">
                <a:solidFill>
                  <a:srgbClr val="073D86"/>
                </a:solidFill>
                <a:latin typeface="Arial"/>
                <a:cs typeface="Arial"/>
              </a:rPr>
              <a:t>stores </a:t>
            </a:r>
            <a:r>
              <a:rPr sz="2800" dirty="0">
                <a:solidFill>
                  <a:srgbClr val="073D86"/>
                </a:solidFill>
                <a:latin typeface="Arial"/>
                <a:cs typeface="Arial"/>
              </a:rPr>
              <a:t>frequently </a:t>
            </a:r>
            <a:r>
              <a:rPr sz="2800" spc="-110" dirty="0">
                <a:solidFill>
                  <a:srgbClr val="073D86"/>
                </a:solidFill>
                <a:latin typeface="Arial"/>
                <a:cs typeface="Arial"/>
              </a:rPr>
              <a:t>used  </a:t>
            </a:r>
            <a:r>
              <a:rPr sz="2800" spc="-15" dirty="0">
                <a:solidFill>
                  <a:srgbClr val="073D86"/>
                </a:solidFill>
                <a:latin typeface="Arial"/>
                <a:cs typeface="Arial"/>
              </a:rPr>
              <a:t>computer </a:t>
            </a:r>
            <a:r>
              <a:rPr sz="2800" spc="-55" dirty="0">
                <a:solidFill>
                  <a:srgbClr val="073D86"/>
                </a:solidFill>
                <a:latin typeface="Arial"/>
                <a:cs typeface="Arial"/>
              </a:rPr>
              <a:t>programs, </a:t>
            </a:r>
            <a:r>
              <a:rPr sz="2800" spc="-50" dirty="0">
                <a:solidFill>
                  <a:srgbClr val="073D86"/>
                </a:solidFill>
                <a:latin typeface="Arial"/>
                <a:cs typeface="Arial"/>
              </a:rPr>
              <a:t>applications </a:t>
            </a:r>
            <a:r>
              <a:rPr sz="2800" spc="-85" dirty="0">
                <a:solidFill>
                  <a:srgbClr val="073D86"/>
                </a:solidFill>
                <a:latin typeface="Arial"/>
                <a:cs typeface="Arial"/>
              </a:rPr>
              <a:t>and </a:t>
            </a:r>
            <a:r>
              <a:rPr sz="2800" spc="-55" dirty="0">
                <a:solidFill>
                  <a:srgbClr val="073D86"/>
                </a:solidFill>
                <a:latin typeface="Arial"/>
                <a:cs typeface="Arial"/>
              </a:rPr>
              <a:t>data. </a:t>
            </a:r>
            <a:r>
              <a:rPr sz="2800" spc="105" dirty="0">
                <a:solidFill>
                  <a:srgbClr val="073D86"/>
                </a:solidFill>
                <a:latin typeface="Arial"/>
                <a:cs typeface="Arial"/>
              </a:rPr>
              <a:t>It </a:t>
            </a:r>
            <a:r>
              <a:rPr sz="2800" spc="-50" dirty="0">
                <a:solidFill>
                  <a:srgbClr val="073D86"/>
                </a:solidFill>
                <a:latin typeface="Arial"/>
                <a:cs typeface="Arial"/>
              </a:rPr>
              <a:t>stores  </a:t>
            </a:r>
            <a:r>
              <a:rPr sz="2800" spc="-85" dirty="0">
                <a:solidFill>
                  <a:srgbClr val="073D86"/>
                </a:solidFill>
                <a:latin typeface="Arial"/>
                <a:cs typeface="Arial"/>
              </a:rPr>
              <a:t>and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retains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data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073D86"/>
                </a:solidFill>
                <a:latin typeface="Arial"/>
                <a:cs typeface="Arial"/>
              </a:rPr>
              <a:t>only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25" dirty="0">
                <a:solidFill>
                  <a:srgbClr val="073D86"/>
                </a:solidFill>
                <a:latin typeface="Arial"/>
                <a:cs typeface="Arial"/>
              </a:rPr>
              <a:t>until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90" dirty="0">
                <a:solidFill>
                  <a:srgbClr val="073D86"/>
                </a:solidFill>
                <a:latin typeface="Arial"/>
                <a:cs typeface="Arial"/>
              </a:rPr>
              <a:t>a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73D86"/>
                </a:solidFill>
                <a:latin typeface="Arial"/>
                <a:cs typeface="Arial"/>
              </a:rPr>
              <a:t>computer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is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73D86"/>
                </a:solidFill>
                <a:latin typeface="Arial"/>
                <a:cs typeface="Arial"/>
              </a:rPr>
              <a:t>powered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073D86"/>
                </a:solidFill>
                <a:latin typeface="Arial"/>
                <a:cs typeface="Arial"/>
              </a:rPr>
              <a:t>up.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55319" y="1118616"/>
            <a:ext cx="7847330" cy="798830"/>
            <a:chOff x="655319" y="1118616"/>
            <a:chExt cx="7847330" cy="798830"/>
          </a:xfrm>
        </p:grpSpPr>
        <p:sp>
          <p:nvSpPr>
            <p:cNvPr id="7" name="object 7"/>
            <p:cNvSpPr/>
            <p:nvPr/>
          </p:nvSpPr>
          <p:spPr>
            <a:xfrm>
              <a:off x="655319" y="1118616"/>
              <a:ext cx="7847076" cy="7985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7308" y="1174750"/>
              <a:ext cx="7742796" cy="6939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014" y="1159764"/>
              <a:ext cx="7775033" cy="7251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38883" y="487680"/>
              <a:ext cx="5676900" cy="4922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22501" y="471677"/>
              <a:ext cx="5674106" cy="4900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69464" y="1084707"/>
              <a:ext cx="5033899" cy="4865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0500" y="1999488"/>
              <a:ext cx="8763000" cy="45476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3343" y="670179"/>
              <a:ext cx="7904772" cy="5048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1647" y="1219200"/>
              <a:ext cx="8680704" cy="52090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4800" y="1752600"/>
              <a:ext cx="8612505" cy="838200"/>
            </a:xfrm>
            <a:custGeom>
              <a:avLst/>
              <a:gdLst/>
              <a:ahLst/>
              <a:cxnLst/>
              <a:rect l="l" t="t" r="r" b="b"/>
              <a:pathLst>
                <a:path w="8612505" h="838200">
                  <a:moveTo>
                    <a:pt x="0" y="838200"/>
                  </a:moveTo>
                  <a:lnTo>
                    <a:pt x="8612124" y="838200"/>
                  </a:lnTo>
                  <a:lnTo>
                    <a:pt x="8612124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24800" y="1752600"/>
              <a:ext cx="0" cy="838200"/>
            </a:xfrm>
            <a:custGeom>
              <a:avLst/>
              <a:gdLst/>
              <a:ahLst/>
              <a:cxnLst/>
              <a:rect l="l" t="t" r="r" b="b"/>
              <a:pathLst>
                <a:path h="838200">
                  <a:moveTo>
                    <a:pt x="0" y="0"/>
                  </a:moveTo>
                  <a:lnTo>
                    <a:pt x="0" y="8382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32175" y="2004186"/>
            <a:ext cx="1408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2150" algn="l"/>
              </a:tabLst>
            </a:pPr>
            <a:r>
              <a:rPr sz="2400" spc="-60" dirty="0">
                <a:latin typeface="Times New Roman"/>
                <a:cs typeface="Times New Roman"/>
              </a:rPr>
              <a:t>Tag	</a:t>
            </a:r>
            <a:r>
              <a:rPr sz="2400" dirty="0">
                <a:latin typeface="Times New Roman"/>
                <a:cs typeface="Times New Roman"/>
              </a:rPr>
              <a:t>22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81009" y="1774901"/>
            <a:ext cx="69278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2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ord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140" y="2521200"/>
            <a:ext cx="8511540" cy="241236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45"/>
              </a:spcBef>
              <a:buClr>
                <a:srgbClr val="30B6FC"/>
              </a:buClr>
              <a:buSzPct val="96296"/>
              <a:buFont typeface="Wingdings"/>
              <a:buChar char=""/>
              <a:tabLst>
                <a:tab pos="287020" algn="l"/>
              </a:tabLst>
            </a:pPr>
            <a:r>
              <a:rPr sz="2700" spc="-254" dirty="0">
                <a:solidFill>
                  <a:srgbClr val="073D86"/>
                </a:solidFill>
                <a:latin typeface="Arial"/>
                <a:cs typeface="Arial"/>
              </a:rPr>
              <a:t>22</a:t>
            </a:r>
            <a:r>
              <a:rPr sz="27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65" dirty="0">
                <a:solidFill>
                  <a:srgbClr val="073D86"/>
                </a:solidFill>
                <a:latin typeface="Arial"/>
                <a:cs typeface="Arial"/>
              </a:rPr>
              <a:t>bit</a:t>
            </a:r>
            <a:r>
              <a:rPr sz="27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073D86"/>
                </a:solidFill>
                <a:latin typeface="Arial"/>
                <a:cs typeface="Arial"/>
              </a:rPr>
              <a:t>tag</a:t>
            </a:r>
            <a:r>
              <a:rPr sz="27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-15" dirty="0">
                <a:solidFill>
                  <a:srgbClr val="073D86"/>
                </a:solidFill>
                <a:latin typeface="Arial"/>
                <a:cs typeface="Arial"/>
              </a:rPr>
              <a:t>stored</a:t>
            </a:r>
            <a:r>
              <a:rPr sz="27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65" dirty="0">
                <a:solidFill>
                  <a:srgbClr val="073D86"/>
                </a:solidFill>
                <a:latin typeface="Arial"/>
                <a:cs typeface="Arial"/>
              </a:rPr>
              <a:t>with</a:t>
            </a:r>
            <a:r>
              <a:rPr sz="27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-125" dirty="0">
                <a:solidFill>
                  <a:srgbClr val="073D86"/>
                </a:solidFill>
                <a:latin typeface="Arial"/>
                <a:cs typeface="Arial"/>
              </a:rPr>
              <a:t>each</a:t>
            </a:r>
            <a:r>
              <a:rPr sz="27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-225" dirty="0">
                <a:solidFill>
                  <a:srgbClr val="073D86"/>
                </a:solidFill>
                <a:latin typeface="Arial"/>
                <a:cs typeface="Arial"/>
              </a:rPr>
              <a:t>32</a:t>
            </a:r>
            <a:r>
              <a:rPr sz="27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65" dirty="0">
                <a:solidFill>
                  <a:srgbClr val="073D86"/>
                </a:solidFill>
                <a:latin typeface="Arial"/>
                <a:cs typeface="Arial"/>
              </a:rPr>
              <a:t>bit</a:t>
            </a:r>
            <a:r>
              <a:rPr sz="27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-30" dirty="0">
                <a:solidFill>
                  <a:srgbClr val="073D86"/>
                </a:solidFill>
                <a:latin typeface="Arial"/>
                <a:cs typeface="Arial"/>
              </a:rPr>
              <a:t>block</a:t>
            </a:r>
            <a:r>
              <a:rPr sz="27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85" dirty="0">
                <a:solidFill>
                  <a:srgbClr val="073D86"/>
                </a:solidFill>
                <a:latin typeface="Arial"/>
                <a:cs typeface="Arial"/>
              </a:rPr>
              <a:t>of</a:t>
            </a:r>
            <a:r>
              <a:rPr sz="27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-45" dirty="0">
                <a:solidFill>
                  <a:srgbClr val="073D86"/>
                </a:solidFill>
                <a:latin typeface="Arial"/>
                <a:cs typeface="Arial"/>
              </a:rPr>
              <a:t>data</a:t>
            </a:r>
            <a:endParaRPr sz="27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45"/>
              </a:spcBef>
              <a:buClr>
                <a:srgbClr val="30B6FC"/>
              </a:buClr>
              <a:buSzPct val="96296"/>
              <a:buFont typeface="Wingdings"/>
              <a:buChar char=""/>
              <a:tabLst>
                <a:tab pos="287020" algn="l"/>
              </a:tabLst>
            </a:pPr>
            <a:r>
              <a:rPr sz="2700" spc="-110" dirty="0">
                <a:solidFill>
                  <a:srgbClr val="073D86"/>
                </a:solidFill>
                <a:latin typeface="Arial"/>
                <a:cs typeface="Arial"/>
              </a:rPr>
              <a:t>Compare</a:t>
            </a:r>
            <a:r>
              <a:rPr sz="27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073D86"/>
                </a:solidFill>
                <a:latin typeface="Arial"/>
                <a:cs typeface="Arial"/>
              </a:rPr>
              <a:t>tag</a:t>
            </a:r>
            <a:r>
              <a:rPr sz="27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5" dirty="0">
                <a:solidFill>
                  <a:srgbClr val="073D86"/>
                </a:solidFill>
                <a:latin typeface="Arial"/>
                <a:cs typeface="Arial"/>
              </a:rPr>
              <a:t>field</a:t>
            </a:r>
            <a:r>
              <a:rPr sz="27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65" dirty="0">
                <a:solidFill>
                  <a:srgbClr val="073D86"/>
                </a:solidFill>
                <a:latin typeface="Arial"/>
                <a:cs typeface="Arial"/>
              </a:rPr>
              <a:t>with</a:t>
            </a:r>
            <a:r>
              <a:rPr sz="27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073D86"/>
                </a:solidFill>
                <a:latin typeface="Arial"/>
                <a:cs typeface="Arial"/>
              </a:rPr>
              <a:t>tag</a:t>
            </a:r>
            <a:r>
              <a:rPr sz="27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073D86"/>
                </a:solidFill>
                <a:latin typeface="Arial"/>
                <a:cs typeface="Arial"/>
              </a:rPr>
              <a:t>entry</a:t>
            </a:r>
            <a:r>
              <a:rPr sz="27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-25" dirty="0">
                <a:solidFill>
                  <a:srgbClr val="073D86"/>
                </a:solidFill>
                <a:latin typeface="Arial"/>
                <a:cs typeface="Arial"/>
              </a:rPr>
              <a:t>in</a:t>
            </a:r>
            <a:r>
              <a:rPr sz="27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-120" dirty="0">
                <a:solidFill>
                  <a:srgbClr val="073D86"/>
                </a:solidFill>
                <a:latin typeface="Arial"/>
                <a:cs typeface="Arial"/>
              </a:rPr>
              <a:t>cache</a:t>
            </a:r>
            <a:r>
              <a:rPr sz="27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110" dirty="0">
                <a:solidFill>
                  <a:srgbClr val="073D86"/>
                </a:solidFill>
                <a:latin typeface="Arial"/>
                <a:cs typeface="Arial"/>
              </a:rPr>
              <a:t>to</a:t>
            </a:r>
            <a:r>
              <a:rPr sz="27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-90" dirty="0">
                <a:solidFill>
                  <a:srgbClr val="073D86"/>
                </a:solidFill>
                <a:latin typeface="Arial"/>
                <a:cs typeface="Arial"/>
              </a:rPr>
              <a:t>check</a:t>
            </a:r>
            <a:r>
              <a:rPr sz="27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75" dirty="0">
                <a:solidFill>
                  <a:srgbClr val="073D86"/>
                </a:solidFill>
                <a:latin typeface="Arial"/>
                <a:cs typeface="Arial"/>
              </a:rPr>
              <a:t>for</a:t>
            </a:r>
            <a:r>
              <a:rPr sz="27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55" dirty="0">
                <a:solidFill>
                  <a:srgbClr val="073D86"/>
                </a:solidFill>
                <a:latin typeface="Arial"/>
                <a:cs typeface="Arial"/>
              </a:rPr>
              <a:t>hit</a:t>
            </a:r>
            <a:endParaRPr sz="2700">
              <a:latin typeface="Arial"/>
              <a:cs typeface="Arial"/>
            </a:endParaRPr>
          </a:p>
          <a:p>
            <a:pPr marL="286385" marR="485775" indent="-274320">
              <a:lnSpc>
                <a:spcPct val="100000"/>
              </a:lnSpc>
              <a:spcBef>
                <a:spcPts val="650"/>
              </a:spcBef>
              <a:buClr>
                <a:srgbClr val="30B6FC"/>
              </a:buClr>
              <a:buSzPct val="96296"/>
              <a:buFont typeface="Wingdings"/>
              <a:buChar char=""/>
              <a:tabLst>
                <a:tab pos="287020" algn="l"/>
              </a:tabLst>
            </a:pPr>
            <a:r>
              <a:rPr sz="2700" spc="-100" dirty="0">
                <a:solidFill>
                  <a:srgbClr val="073D86"/>
                </a:solidFill>
                <a:latin typeface="Arial"/>
                <a:cs typeface="Arial"/>
              </a:rPr>
              <a:t>Least</a:t>
            </a:r>
            <a:r>
              <a:rPr sz="27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-30" dirty="0">
                <a:solidFill>
                  <a:srgbClr val="073D86"/>
                </a:solidFill>
                <a:latin typeface="Arial"/>
                <a:cs typeface="Arial"/>
              </a:rPr>
              <a:t>significant</a:t>
            </a:r>
            <a:r>
              <a:rPr sz="27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-254" dirty="0">
                <a:solidFill>
                  <a:srgbClr val="073D86"/>
                </a:solidFill>
                <a:latin typeface="Arial"/>
                <a:cs typeface="Arial"/>
              </a:rPr>
              <a:t>2</a:t>
            </a:r>
            <a:r>
              <a:rPr sz="27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073D86"/>
                </a:solidFill>
                <a:latin typeface="Arial"/>
                <a:cs typeface="Arial"/>
              </a:rPr>
              <a:t>bits</a:t>
            </a:r>
            <a:r>
              <a:rPr sz="27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85" dirty="0">
                <a:solidFill>
                  <a:srgbClr val="073D86"/>
                </a:solidFill>
                <a:latin typeface="Arial"/>
                <a:cs typeface="Arial"/>
              </a:rPr>
              <a:t>of</a:t>
            </a:r>
            <a:r>
              <a:rPr sz="27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-105" dirty="0">
                <a:solidFill>
                  <a:srgbClr val="073D86"/>
                </a:solidFill>
                <a:latin typeface="Arial"/>
                <a:cs typeface="Arial"/>
              </a:rPr>
              <a:t>address</a:t>
            </a:r>
            <a:r>
              <a:rPr sz="27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10" dirty="0">
                <a:solidFill>
                  <a:srgbClr val="073D86"/>
                </a:solidFill>
                <a:latin typeface="Arial"/>
                <a:cs typeface="Arial"/>
              </a:rPr>
              <a:t>identify</a:t>
            </a:r>
            <a:r>
              <a:rPr sz="27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-25" dirty="0">
                <a:solidFill>
                  <a:srgbClr val="073D86"/>
                </a:solidFill>
                <a:latin typeface="Arial"/>
                <a:cs typeface="Arial"/>
              </a:rPr>
              <a:t>which</a:t>
            </a:r>
            <a:r>
              <a:rPr sz="27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-285" dirty="0">
                <a:solidFill>
                  <a:srgbClr val="073D86"/>
                </a:solidFill>
                <a:latin typeface="Arial"/>
                <a:cs typeface="Arial"/>
              </a:rPr>
              <a:t>16</a:t>
            </a:r>
            <a:r>
              <a:rPr sz="27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65" dirty="0">
                <a:solidFill>
                  <a:srgbClr val="073D86"/>
                </a:solidFill>
                <a:latin typeface="Arial"/>
                <a:cs typeface="Arial"/>
              </a:rPr>
              <a:t>bit  </a:t>
            </a:r>
            <a:r>
              <a:rPr sz="2700" spc="35" dirty="0">
                <a:solidFill>
                  <a:srgbClr val="073D86"/>
                </a:solidFill>
                <a:latin typeface="Arial"/>
                <a:cs typeface="Arial"/>
              </a:rPr>
              <a:t>word</a:t>
            </a:r>
            <a:r>
              <a:rPr sz="27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-120" dirty="0">
                <a:solidFill>
                  <a:srgbClr val="073D86"/>
                </a:solidFill>
                <a:latin typeface="Arial"/>
                <a:cs typeface="Arial"/>
              </a:rPr>
              <a:t>is</a:t>
            </a:r>
            <a:r>
              <a:rPr sz="27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-25" dirty="0">
                <a:solidFill>
                  <a:srgbClr val="073D86"/>
                </a:solidFill>
                <a:latin typeface="Arial"/>
                <a:cs typeface="Arial"/>
              </a:rPr>
              <a:t>required</a:t>
            </a:r>
            <a:r>
              <a:rPr sz="27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45" dirty="0">
                <a:solidFill>
                  <a:srgbClr val="073D86"/>
                </a:solidFill>
                <a:latin typeface="Arial"/>
                <a:cs typeface="Arial"/>
              </a:rPr>
              <a:t>from</a:t>
            </a:r>
            <a:r>
              <a:rPr sz="27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-225" dirty="0">
                <a:solidFill>
                  <a:srgbClr val="073D86"/>
                </a:solidFill>
                <a:latin typeface="Arial"/>
                <a:cs typeface="Arial"/>
              </a:rPr>
              <a:t>32</a:t>
            </a:r>
            <a:r>
              <a:rPr sz="27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65" dirty="0">
                <a:solidFill>
                  <a:srgbClr val="073D86"/>
                </a:solidFill>
                <a:latin typeface="Arial"/>
                <a:cs typeface="Arial"/>
              </a:rPr>
              <a:t>bit</a:t>
            </a:r>
            <a:r>
              <a:rPr sz="27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-45" dirty="0">
                <a:solidFill>
                  <a:srgbClr val="073D86"/>
                </a:solidFill>
                <a:latin typeface="Arial"/>
                <a:cs typeface="Arial"/>
              </a:rPr>
              <a:t>data</a:t>
            </a:r>
            <a:r>
              <a:rPr sz="27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700" spc="-30" dirty="0">
                <a:solidFill>
                  <a:srgbClr val="073D86"/>
                </a:solidFill>
                <a:latin typeface="Arial"/>
                <a:cs typeface="Arial"/>
              </a:rPr>
              <a:t>block</a:t>
            </a:r>
            <a:endParaRPr sz="27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50"/>
              </a:spcBef>
              <a:buClr>
                <a:srgbClr val="30B6FC"/>
              </a:buClr>
              <a:buSzPct val="96296"/>
              <a:buFont typeface="Wingdings"/>
              <a:buChar char=""/>
              <a:tabLst>
                <a:tab pos="287020" algn="l"/>
              </a:tabLst>
            </a:pPr>
            <a:r>
              <a:rPr sz="2700" spc="-85" dirty="0">
                <a:solidFill>
                  <a:srgbClr val="073D86"/>
                </a:solidFill>
                <a:latin typeface="Arial"/>
                <a:cs typeface="Arial"/>
              </a:rPr>
              <a:t>e.g.</a:t>
            </a:r>
            <a:endParaRPr sz="27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12090" y="5096867"/>
          <a:ext cx="7929878" cy="8372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8765">
                <a:tc>
                  <a:txBody>
                    <a:bodyPr/>
                    <a:lstStyle/>
                    <a:p>
                      <a:pPr marL="31750">
                        <a:lnSpc>
                          <a:spcPts val="2500"/>
                        </a:lnSpc>
                      </a:pPr>
                      <a:r>
                        <a:rPr sz="2700" spc="-100" dirty="0">
                          <a:solidFill>
                            <a:srgbClr val="073D86"/>
                          </a:solidFill>
                          <a:latin typeface="Arial"/>
                          <a:cs typeface="Arial"/>
                        </a:rPr>
                        <a:t>Address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4225">
                        <a:lnSpc>
                          <a:spcPts val="2500"/>
                        </a:lnSpc>
                      </a:pPr>
                      <a:r>
                        <a:rPr sz="2700" spc="-200" dirty="0">
                          <a:solidFill>
                            <a:srgbClr val="073D86"/>
                          </a:solidFill>
                          <a:latin typeface="Arial"/>
                          <a:cs typeface="Arial"/>
                        </a:rPr>
                        <a:t>Tag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ts val="2500"/>
                        </a:lnSpc>
                      </a:pPr>
                      <a:r>
                        <a:rPr sz="2700" spc="-90" dirty="0">
                          <a:solidFill>
                            <a:srgbClr val="073D86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2500"/>
                        </a:lnSpc>
                      </a:pPr>
                      <a:r>
                        <a:rPr sz="2700" spc="-190" dirty="0">
                          <a:solidFill>
                            <a:srgbClr val="073D86"/>
                          </a:solidFill>
                          <a:latin typeface="Arial"/>
                          <a:cs typeface="Arial"/>
                        </a:rPr>
                        <a:t>Cache</a:t>
                      </a:r>
                      <a:r>
                        <a:rPr sz="2700" spc="-220" dirty="0">
                          <a:solidFill>
                            <a:srgbClr val="073D8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00" spc="-40" dirty="0">
                          <a:solidFill>
                            <a:srgbClr val="073D86"/>
                          </a:solidFill>
                          <a:latin typeface="Arial"/>
                          <a:cs typeface="Arial"/>
                        </a:rPr>
                        <a:t>line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461">
                <a:tc>
                  <a:txBody>
                    <a:bodyPr/>
                    <a:lstStyle/>
                    <a:p>
                      <a:pPr marL="31750">
                        <a:lnSpc>
                          <a:spcPts val="3090"/>
                        </a:lnSpc>
                      </a:pPr>
                      <a:r>
                        <a:rPr sz="2700" spc="-360" dirty="0">
                          <a:solidFill>
                            <a:srgbClr val="073D86"/>
                          </a:solidFill>
                          <a:latin typeface="Arial"/>
                          <a:cs typeface="Arial"/>
                        </a:rPr>
                        <a:t>FFFFFC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4225">
                        <a:lnSpc>
                          <a:spcPts val="3090"/>
                        </a:lnSpc>
                      </a:pPr>
                      <a:r>
                        <a:rPr sz="2700" spc="-355" dirty="0">
                          <a:solidFill>
                            <a:srgbClr val="073D86"/>
                          </a:solidFill>
                          <a:latin typeface="Arial"/>
                          <a:cs typeface="Arial"/>
                        </a:rPr>
                        <a:t>FFFFFC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ts val="3090"/>
                        </a:lnSpc>
                      </a:pPr>
                      <a:r>
                        <a:rPr sz="2700" spc="-90" dirty="0">
                          <a:solidFill>
                            <a:srgbClr val="073D86"/>
                          </a:solidFill>
                          <a:latin typeface="Arial"/>
                          <a:cs typeface="Arial"/>
                        </a:rPr>
                        <a:t>24682468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3090"/>
                        </a:lnSpc>
                      </a:pPr>
                      <a:r>
                        <a:rPr sz="2700" spc="-295" dirty="0">
                          <a:solidFill>
                            <a:srgbClr val="073D86"/>
                          </a:solidFill>
                          <a:latin typeface="Arial"/>
                          <a:cs typeface="Arial"/>
                        </a:rPr>
                        <a:t>3FFF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1384046" y="477138"/>
            <a:ext cx="6379210" cy="993775"/>
            <a:chOff x="1384046" y="477138"/>
            <a:chExt cx="6379210" cy="993775"/>
          </a:xfrm>
        </p:grpSpPr>
        <p:sp>
          <p:nvSpPr>
            <p:cNvPr id="11" name="object 11"/>
            <p:cNvSpPr/>
            <p:nvPr/>
          </p:nvSpPr>
          <p:spPr>
            <a:xfrm>
              <a:off x="1399032" y="496823"/>
              <a:ext cx="2441447" cy="3657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84046" y="480567"/>
              <a:ext cx="2437765" cy="3627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69258" y="477138"/>
              <a:ext cx="3793998" cy="50279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58413" y="1109344"/>
              <a:ext cx="2046859" cy="361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1815464"/>
            <a:chOff x="211836" y="228600"/>
            <a:chExt cx="8723630" cy="1815464"/>
          </a:xfrm>
        </p:grpSpPr>
        <p:sp>
          <p:nvSpPr>
            <p:cNvPr id="3" name="object 3"/>
            <p:cNvSpPr/>
            <p:nvPr/>
          </p:nvSpPr>
          <p:spPr>
            <a:xfrm>
              <a:off x="228600" y="228600"/>
              <a:ext cx="8695944" cy="14264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7232" y="859536"/>
              <a:ext cx="2877820" cy="713740"/>
            </a:xfrm>
            <a:custGeom>
              <a:avLst/>
              <a:gdLst/>
              <a:ahLst/>
              <a:cxnLst/>
              <a:rect l="l" t="t" r="r" b="b"/>
              <a:pathLst>
                <a:path w="2877820" h="71374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5"/>
                  </a:lnTo>
                  <a:lnTo>
                    <a:pt x="2626360" y="42290"/>
                  </a:lnTo>
                  <a:lnTo>
                    <a:pt x="2371216" y="91439"/>
                  </a:lnTo>
                  <a:lnTo>
                    <a:pt x="2103246" y="149351"/>
                  </a:lnTo>
                  <a:lnTo>
                    <a:pt x="1822449" y="216153"/>
                  </a:lnTo>
                  <a:lnTo>
                    <a:pt x="1565147" y="280797"/>
                  </a:lnTo>
                  <a:lnTo>
                    <a:pt x="842137" y="443484"/>
                  </a:lnTo>
                  <a:lnTo>
                    <a:pt x="621029" y="488061"/>
                  </a:lnTo>
                  <a:lnTo>
                    <a:pt x="199897" y="566165"/>
                  </a:lnTo>
                  <a:lnTo>
                    <a:pt x="0" y="599566"/>
                  </a:lnTo>
                  <a:lnTo>
                    <a:pt x="138175" y="619633"/>
                  </a:lnTo>
                  <a:lnTo>
                    <a:pt x="270128" y="637413"/>
                  </a:lnTo>
                  <a:lnTo>
                    <a:pt x="397637" y="653034"/>
                  </a:lnTo>
                  <a:lnTo>
                    <a:pt x="644397" y="679830"/>
                  </a:lnTo>
                  <a:lnTo>
                    <a:pt x="874013" y="697611"/>
                  </a:lnTo>
                  <a:lnTo>
                    <a:pt x="984631" y="704341"/>
                  </a:lnTo>
                  <a:lnTo>
                    <a:pt x="1093089" y="708787"/>
                  </a:lnTo>
                  <a:lnTo>
                    <a:pt x="1297177" y="713231"/>
                  </a:lnTo>
                  <a:lnTo>
                    <a:pt x="1395094" y="713231"/>
                  </a:lnTo>
                  <a:lnTo>
                    <a:pt x="1584324" y="708787"/>
                  </a:lnTo>
                  <a:lnTo>
                    <a:pt x="1673606" y="704341"/>
                  </a:lnTo>
                  <a:lnTo>
                    <a:pt x="1843786" y="690879"/>
                  </a:lnTo>
                  <a:lnTo>
                    <a:pt x="1926716" y="681989"/>
                  </a:lnTo>
                  <a:lnTo>
                    <a:pt x="2084069" y="659764"/>
                  </a:lnTo>
                  <a:lnTo>
                    <a:pt x="2232914" y="632967"/>
                  </a:lnTo>
                  <a:lnTo>
                    <a:pt x="2373248" y="601726"/>
                  </a:lnTo>
                  <a:lnTo>
                    <a:pt x="2507234" y="566165"/>
                  </a:lnTo>
                  <a:lnTo>
                    <a:pt x="2634868" y="526034"/>
                  </a:lnTo>
                  <a:lnTo>
                    <a:pt x="2756153" y="481456"/>
                  </a:lnTo>
                  <a:lnTo>
                    <a:pt x="2873120" y="434593"/>
                  </a:lnTo>
                  <a:lnTo>
                    <a:pt x="2877312" y="432435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6" y="731519"/>
              <a:ext cx="5544820" cy="848994"/>
            </a:xfrm>
            <a:custGeom>
              <a:avLst/>
              <a:gdLst/>
              <a:ahLst/>
              <a:cxnLst/>
              <a:rect l="l" t="t" r="r" b="b"/>
              <a:pathLst>
                <a:path w="5544820" h="848994">
                  <a:moveTo>
                    <a:pt x="852423" y="0"/>
                  </a:moveTo>
                  <a:lnTo>
                    <a:pt x="684530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225"/>
                  </a:lnTo>
                  <a:lnTo>
                    <a:pt x="116967" y="35687"/>
                  </a:lnTo>
                  <a:lnTo>
                    <a:pt x="0" y="53466"/>
                  </a:lnTo>
                  <a:lnTo>
                    <a:pt x="333756" y="95757"/>
                  </a:lnTo>
                  <a:lnTo>
                    <a:pt x="693039" y="155955"/>
                  </a:lnTo>
                  <a:lnTo>
                    <a:pt x="1077848" y="233933"/>
                  </a:lnTo>
                  <a:lnTo>
                    <a:pt x="1281938" y="278510"/>
                  </a:lnTo>
                  <a:lnTo>
                    <a:pt x="1866519" y="421131"/>
                  </a:lnTo>
                  <a:lnTo>
                    <a:pt x="2559558" y="574801"/>
                  </a:lnTo>
                  <a:lnTo>
                    <a:pt x="2878455" y="637158"/>
                  </a:lnTo>
                  <a:lnTo>
                    <a:pt x="3031490" y="666114"/>
                  </a:lnTo>
                  <a:lnTo>
                    <a:pt x="3324859" y="715137"/>
                  </a:lnTo>
                  <a:lnTo>
                    <a:pt x="3465195" y="737488"/>
                  </a:lnTo>
                  <a:lnTo>
                    <a:pt x="3733038" y="773176"/>
                  </a:lnTo>
                  <a:lnTo>
                    <a:pt x="3986022" y="804290"/>
                  </a:lnTo>
                  <a:lnTo>
                    <a:pt x="4107179" y="815466"/>
                  </a:lnTo>
                  <a:lnTo>
                    <a:pt x="4336796" y="833246"/>
                  </a:lnTo>
                  <a:lnTo>
                    <a:pt x="4447413" y="839977"/>
                  </a:lnTo>
                  <a:lnTo>
                    <a:pt x="4659884" y="848867"/>
                  </a:lnTo>
                  <a:lnTo>
                    <a:pt x="4857623" y="848867"/>
                  </a:lnTo>
                  <a:lnTo>
                    <a:pt x="5044694" y="844422"/>
                  </a:lnTo>
                  <a:lnTo>
                    <a:pt x="5133975" y="839977"/>
                  </a:lnTo>
                  <a:lnTo>
                    <a:pt x="5221224" y="833246"/>
                  </a:lnTo>
                  <a:lnTo>
                    <a:pt x="5467731" y="806576"/>
                  </a:lnTo>
                  <a:lnTo>
                    <a:pt x="5544312" y="795401"/>
                  </a:lnTo>
                  <a:lnTo>
                    <a:pt x="5297678" y="764158"/>
                  </a:lnTo>
                  <a:lnTo>
                    <a:pt x="5036185" y="726313"/>
                  </a:lnTo>
                  <a:lnTo>
                    <a:pt x="4468622" y="628268"/>
                  </a:lnTo>
                  <a:lnTo>
                    <a:pt x="4160393" y="565912"/>
                  </a:lnTo>
                  <a:lnTo>
                    <a:pt x="3835146" y="496824"/>
                  </a:lnTo>
                  <a:lnTo>
                    <a:pt x="2850769" y="262889"/>
                  </a:lnTo>
                  <a:lnTo>
                    <a:pt x="2582926" y="204977"/>
                  </a:lnTo>
                  <a:lnTo>
                    <a:pt x="2327783" y="155955"/>
                  </a:lnTo>
                  <a:lnTo>
                    <a:pt x="2204593" y="133730"/>
                  </a:lnTo>
                  <a:lnTo>
                    <a:pt x="2083308" y="113664"/>
                  </a:lnTo>
                  <a:lnTo>
                    <a:pt x="1966468" y="95757"/>
                  </a:lnTo>
                  <a:lnTo>
                    <a:pt x="1628394" y="51180"/>
                  </a:lnTo>
                  <a:lnTo>
                    <a:pt x="1417955" y="31241"/>
                  </a:lnTo>
                  <a:lnTo>
                    <a:pt x="1220216" y="15620"/>
                  </a:lnTo>
                  <a:lnTo>
                    <a:pt x="1031113" y="4444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730758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6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8"/>
                  </a:lnTo>
                  <a:lnTo>
                    <a:pt x="2259965" y="102996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1"/>
                  </a:lnTo>
                  <a:lnTo>
                    <a:pt x="3250692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88380" h="788035">
                  <a:moveTo>
                    <a:pt x="2781299" y="650747"/>
                  </a:moveTo>
                  <a:lnTo>
                    <a:pt x="2876931" y="623951"/>
                  </a:lnTo>
                  <a:lnTo>
                    <a:pt x="3138423" y="554863"/>
                  </a:lnTo>
                  <a:lnTo>
                    <a:pt x="3319018" y="508126"/>
                  </a:lnTo>
                  <a:lnTo>
                    <a:pt x="3527298" y="456818"/>
                  </a:lnTo>
                  <a:lnTo>
                    <a:pt x="3758946" y="401192"/>
                  </a:lnTo>
                  <a:lnTo>
                    <a:pt x="4007612" y="340994"/>
                  </a:lnTo>
                  <a:lnTo>
                    <a:pt x="4271137" y="283082"/>
                  </a:lnTo>
                  <a:lnTo>
                    <a:pt x="4541139" y="225043"/>
                  </a:lnTo>
                  <a:lnTo>
                    <a:pt x="4817364" y="171576"/>
                  </a:lnTo>
                  <a:lnTo>
                    <a:pt x="5091557" y="120395"/>
                  </a:lnTo>
                  <a:lnTo>
                    <a:pt x="5227574" y="98043"/>
                  </a:lnTo>
                  <a:lnTo>
                    <a:pt x="5359400" y="75818"/>
                  </a:lnTo>
                  <a:lnTo>
                    <a:pt x="5491099" y="57912"/>
                  </a:lnTo>
                  <a:lnTo>
                    <a:pt x="5618734" y="40131"/>
                  </a:lnTo>
                  <a:lnTo>
                    <a:pt x="5744083" y="26796"/>
                  </a:lnTo>
                  <a:lnTo>
                    <a:pt x="5863082" y="15620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714755"/>
              <a:ext cx="8723630" cy="1329055"/>
            </a:xfrm>
            <a:custGeom>
              <a:avLst/>
              <a:gdLst/>
              <a:ahLst/>
              <a:cxnLst/>
              <a:rect l="l" t="t" r="r" b="b"/>
              <a:pathLst>
                <a:path w="8723630" h="1329055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6"/>
                  </a:lnTo>
                  <a:lnTo>
                    <a:pt x="874890" y="33401"/>
                  </a:lnTo>
                  <a:lnTo>
                    <a:pt x="762076" y="49022"/>
                  </a:lnTo>
                  <a:lnTo>
                    <a:pt x="659892" y="64643"/>
                  </a:lnTo>
                  <a:lnTo>
                    <a:pt x="564108" y="82550"/>
                  </a:lnTo>
                  <a:lnTo>
                    <a:pt x="478955" y="102616"/>
                  </a:lnTo>
                  <a:lnTo>
                    <a:pt x="398068" y="120396"/>
                  </a:lnTo>
                  <a:lnTo>
                    <a:pt x="327812" y="140462"/>
                  </a:lnTo>
                  <a:lnTo>
                    <a:pt x="206489" y="178435"/>
                  </a:lnTo>
                  <a:lnTo>
                    <a:pt x="157518" y="196215"/>
                  </a:lnTo>
                  <a:lnTo>
                    <a:pt x="51092" y="240792"/>
                  </a:lnTo>
                  <a:lnTo>
                    <a:pt x="0" y="267589"/>
                  </a:lnTo>
                  <a:lnTo>
                    <a:pt x="0" y="1328928"/>
                  </a:lnTo>
                  <a:lnTo>
                    <a:pt x="8719058" y="1328928"/>
                  </a:lnTo>
                  <a:lnTo>
                    <a:pt x="8723376" y="1322197"/>
                  </a:lnTo>
                  <a:lnTo>
                    <a:pt x="8723376" y="849503"/>
                  </a:lnTo>
                  <a:lnTo>
                    <a:pt x="7182231" y="849503"/>
                  </a:lnTo>
                  <a:lnTo>
                    <a:pt x="7043801" y="847344"/>
                  </a:lnTo>
                  <a:lnTo>
                    <a:pt x="6899148" y="842899"/>
                  </a:lnTo>
                  <a:lnTo>
                    <a:pt x="6750050" y="836168"/>
                  </a:lnTo>
                  <a:lnTo>
                    <a:pt x="6594729" y="824992"/>
                  </a:lnTo>
                  <a:lnTo>
                    <a:pt x="6260465" y="791591"/>
                  </a:lnTo>
                  <a:lnTo>
                    <a:pt x="5900674" y="744728"/>
                  </a:lnTo>
                  <a:lnTo>
                    <a:pt x="5709158" y="715772"/>
                  </a:lnTo>
                  <a:lnTo>
                    <a:pt x="5509006" y="682244"/>
                  </a:lnTo>
                  <a:lnTo>
                    <a:pt x="5302631" y="644398"/>
                  </a:lnTo>
                  <a:lnTo>
                    <a:pt x="4861941" y="557403"/>
                  </a:lnTo>
                  <a:lnTo>
                    <a:pt x="4136009" y="394716"/>
                  </a:lnTo>
                  <a:lnTo>
                    <a:pt x="3614547" y="267589"/>
                  </a:lnTo>
                  <a:lnTo>
                    <a:pt x="3122803" y="164973"/>
                  </a:lnTo>
                  <a:lnTo>
                    <a:pt x="2892933" y="124841"/>
                  </a:lnTo>
                  <a:lnTo>
                    <a:pt x="2673604" y="91440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29055">
                  <a:moveTo>
                    <a:pt x="8723376" y="568579"/>
                  </a:moveTo>
                  <a:lnTo>
                    <a:pt x="8638286" y="604266"/>
                  </a:lnTo>
                  <a:lnTo>
                    <a:pt x="8557387" y="635508"/>
                  </a:lnTo>
                  <a:lnTo>
                    <a:pt x="8472170" y="664464"/>
                  </a:lnTo>
                  <a:lnTo>
                    <a:pt x="8295513" y="717931"/>
                  </a:lnTo>
                  <a:lnTo>
                    <a:pt x="8201787" y="742442"/>
                  </a:lnTo>
                  <a:lnTo>
                    <a:pt x="8106029" y="762635"/>
                  </a:lnTo>
                  <a:lnTo>
                    <a:pt x="8005953" y="782701"/>
                  </a:lnTo>
                  <a:lnTo>
                    <a:pt x="7901686" y="800481"/>
                  </a:lnTo>
                  <a:lnTo>
                    <a:pt x="7680325" y="827278"/>
                  </a:lnTo>
                  <a:lnTo>
                    <a:pt x="7441946" y="845058"/>
                  </a:lnTo>
                  <a:lnTo>
                    <a:pt x="7314184" y="849503"/>
                  </a:lnTo>
                  <a:lnTo>
                    <a:pt x="8723376" y="849503"/>
                  </a:lnTo>
                  <a:lnTo>
                    <a:pt x="8723376" y="568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88845" y="602233"/>
              <a:ext cx="5768085" cy="4904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940" y="1756613"/>
            <a:ext cx="23114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20" dirty="0">
                <a:solidFill>
                  <a:srgbClr val="073D86"/>
                </a:solidFill>
                <a:latin typeface="Arial"/>
                <a:cs typeface="Arial"/>
              </a:rPr>
              <a:t>Adva</a:t>
            </a:r>
            <a:r>
              <a:rPr sz="3600" b="0" spc="-130" dirty="0">
                <a:solidFill>
                  <a:srgbClr val="073D86"/>
                </a:solidFill>
                <a:latin typeface="Arial"/>
                <a:cs typeface="Arial"/>
              </a:rPr>
              <a:t>n</a:t>
            </a:r>
            <a:r>
              <a:rPr sz="3600" b="0" spc="-90" dirty="0">
                <a:solidFill>
                  <a:srgbClr val="073D86"/>
                </a:solidFill>
                <a:latin typeface="Arial"/>
                <a:cs typeface="Arial"/>
              </a:rPr>
              <a:t>tages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2397379"/>
            <a:ext cx="7799705" cy="2244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474345" indent="-274320" algn="just">
              <a:lnSpc>
                <a:spcPct val="100000"/>
              </a:lnSpc>
              <a:spcBef>
                <a:spcPts val="9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0" dirty="0">
                <a:solidFill>
                  <a:srgbClr val="073D86"/>
                </a:solidFill>
                <a:latin typeface="Arial"/>
                <a:cs typeface="Arial"/>
              </a:rPr>
              <a:t>Any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073D86"/>
                </a:solidFill>
                <a:latin typeface="Arial"/>
                <a:cs typeface="Arial"/>
              </a:rPr>
              <a:t>main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073D86"/>
                </a:solidFill>
                <a:latin typeface="Arial"/>
                <a:cs typeface="Arial"/>
              </a:rPr>
              <a:t>memory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073D86"/>
                </a:solidFill>
                <a:latin typeface="Arial"/>
                <a:cs typeface="Arial"/>
              </a:rPr>
              <a:t>block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30" dirty="0">
                <a:solidFill>
                  <a:srgbClr val="073D86"/>
                </a:solidFill>
                <a:latin typeface="Arial"/>
                <a:cs typeface="Arial"/>
              </a:rPr>
              <a:t>can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073D86"/>
                </a:solidFill>
                <a:latin typeface="Arial"/>
                <a:cs typeface="Arial"/>
              </a:rPr>
              <a:t>be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073D86"/>
                </a:solidFill>
                <a:latin typeface="Arial"/>
                <a:cs typeface="Arial"/>
              </a:rPr>
              <a:t>placed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073D86"/>
                </a:solidFill>
                <a:latin typeface="Arial"/>
                <a:cs typeface="Arial"/>
              </a:rPr>
              <a:t>into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073D86"/>
                </a:solidFill>
                <a:latin typeface="Arial"/>
                <a:cs typeface="Arial"/>
              </a:rPr>
              <a:t>any  </a:t>
            </a:r>
            <a:r>
              <a:rPr sz="2800" spc="-130" dirty="0">
                <a:solidFill>
                  <a:srgbClr val="073D86"/>
                </a:solidFill>
                <a:latin typeface="Arial"/>
                <a:cs typeface="Arial"/>
              </a:rPr>
              <a:t>cache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73D86"/>
                </a:solidFill>
                <a:latin typeface="Arial"/>
                <a:cs typeface="Arial"/>
              </a:rPr>
              <a:t>slot.</a:t>
            </a:r>
            <a:endParaRPr sz="28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70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Regardless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85" dirty="0">
                <a:solidFill>
                  <a:srgbClr val="073D86"/>
                </a:solidFill>
                <a:latin typeface="Arial"/>
                <a:cs typeface="Arial"/>
              </a:rPr>
              <a:t>of</a:t>
            </a:r>
            <a:r>
              <a:rPr sz="28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25" dirty="0">
                <a:solidFill>
                  <a:srgbClr val="073D86"/>
                </a:solidFill>
                <a:latin typeface="Arial"/>
                <a:cs typeface="Arial"/>
              </a:rPr>
              <a:t>how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73D86"/>
                </a:solidFill>
                <a:latin typeface="Arial"/>
                <a:cs typeface="Arial"/>
              </a:rPr>
              <a:t>irregular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073D86"/>
                </a:solidFill>
                <a:latin typeface="Arial"/>
                <a:cs typeface="Arial"/>
              </a:rPr>
              <a:t>the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data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073D86"/>
                </a:solidFill>
                <a:latin typeface="Arial"/>
                <a:cs typeface="Arial"/>
              </a:rPr>
              <a:t>and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73D86"/>
                </a:solidFill>
                <a:latin typeface="Arial"/>
                <a:cs typeface="Arial"/>
              </a:rPr>
              <a:t>program  </a:t>
            </a:r>
            <a:r>
              <a:rPr sz="2800" spc="-65" dirty="0">
                <a:solidFill>
                  <a:srgbClr val="073D86"/>
                </a:solidFill>
                <a:latin typeface="Arial"/>
                <a:cs typeface="Arial"/>
              </a:rPr>
              <a:t>references</a:t>
            </a:r>
            <a:r>
              <a:rPr sz="2800" spc="-19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073D86"/>
                </a:solidFill>
                <a:latin typeface="Arial"/>
                <a:cs typeface="Arial"/>
              </a:rPr>
              <a:t>are,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75" dirty="0">
                <a:solidFill>
                  <a:srgbClr val="073D86"/>
                </a:solidFill>
                <a:latin typeface="Arial"/>
                <a:cs typeface="Arial"/>
              </a:rPr>
              <a:t>if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90" dirty="0">
                <a:solidFill>
                  <a:srgbClr val="073D86"/>
                </a:solidFill>
                <a:latin typeface="Arial"/>
                <a:cs typeface="Arial"/>
              </a:rPr>
              <a:t>a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73D86"/>
                </a:solidFill>
                <a:latin typeface="Arial"/>
                <a:cs typeface="Arial"/>
              </a:rPr>
              <a:t>slot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is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073D86"/>
                </a:solidFill>
                <a:latin typeface="Arial"/>
                <a:cs typeface="Arial"/>
              </a:rPr>
              <a:t>available</a:t>
            </a:r>
            <a:r>
              <a:rPr sz="28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75" dirty="0">
                <a:solidFill>
                  <a:srgbClr val="073D86"/>
                </a:solidFill>
                <a:latin typeface="Arial"/>
                <a:cs typeface="Arial"/>
              </a:rPr>
              <a:t>for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20" dirty="0">
                <a:solidFill>
                  <a:srgbClr val="073D86"/>
                </a:solidFill>
                <a:latin typeface="Arial"/>
                <a:cs typeface="Arial"/>
              </a:rPr>
              <a:t>the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block,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105" dirty="0">
                <a:solidFill>
                  <a:srgbClr val="073D86"/>
                </a:solidFill>
                <a:latin typeface="Arial"/>
                <a:cs typeface="Arial"/>
              </a:rPr>
              <a:t>it  </a:t>
            </a:r>
            <a:r>
              <a:rPr sz="2800" spc="-130" dirty="0">
                <a:solidFill>
                  <a:srgbClr val="073D86"/>
                </a:solidFill>
                <a:latin typeface="Arial"/>
                <a:cs typeface="Arial"/>
              </a:rPr>
              <a:t>can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073D86"/>
                </a:solidFill>
                <a:latin typeface="Arial"/>
                <a:cs typeface="Arial"/>
              </a:rPr>
              <a:t>be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73D86"/>
                </a:solidFill>
                <a:latin typeface="Arial"/>
                <a:cs typeface="Arial"/>
              </a:rPr>
              <a:t>stored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73D86"/>
                </a:solidFill>
                <a:latin typeface="Arial"/>
                <a:cs typeface="Arial"/>
              </a:rPr>
              <a:t>in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20" dirty="0">
                <a:solidFill>
                  <a:srgbClr val="073D86"/>
                </a:solidFill>
                <a:latin typeface="Arial"/>
                <a:cs typeface="Arial"/>
              </a:rPr>
              <a:t>the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073D86"/>
                </a:solidFill>
                <a:latin typeface="Arial"/>
                <a:cs typeface="Arial"/>
              </a:rPr>
              <a:t>cache.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228600" y="228600"/>
              <a:ext cx="8695944" cy="14264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7232" y="859536"/>
              <a:ext cx="2877820" cy="713740"/>
            </a:xfrm>
            <a:custGeom>
              <a:avLst/>
              <a:gdLst/>
              <a:ahLst/>
              <a:cxnLst/>
              <a:rect l="l" t="t" r="r" b="b"/>
              <a:pathLst>
                <a:path w="2877820" h="71374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5"/>
                  </a:lnTo>
                  <a:lnTo>
                    <a:pt x="2626360" y="42290"/>
                  </a:lnTo>
                  <a:lnTo>
                    <a:pt x="2371216" y="91439"/>
                  </a:lnTo>
                  <a:lnTo>
                    <a:pt x="2103246" y="149351"/>
                  </a:lnTo>
                  <a:lnTo>
                    <a:pt x="1822449" y="216153"/>
                  </a:lnTo>
                  <a:lnTo>
                    <a:pt x="1565147" y="280797"/>
                  </a:lnTo>
                  <a:lnTo>
                    <a:pt x="842137" y="443484"/>
                  </a:lnTo>
                  <a:lnTo>
                    <a:pt x="621029" y="488061"/>
                  </a:lnTo>
                  <a:lnTo>
                    <a:pt x="199897" y="566165"/>
                  </a:lnTo>
                  <a:lnTo>
                    <a:pt x="0" y="599566"/>
                  </a:lnTo>
                  <a:lnTo>
                    <a:pt x="138175" y="619633"/>
                  </a:lnTo>
                  <a:lnTo>
                    <a:pt x="270128" y="637413"/>
                  </a:lnTo>
                  <a:lnTo>
                    <a:pt x="397637" y="653034"/>
                  </a:lnTo>
                  <a:lnTo>
                    <a:pt x="644397" y="679830"/>
                  </a:lnTo>
                  <a:lnTo>
                    <a:pt x="874013" y="697611"/>
                  </a:lnTo>
                  <a:lnTo>
                    <a:pt x="984631" y="704341"/>
                  </a:lnTo>
                  <a:lnTo>
                    <a:pt x="1093089" y="708787"/>
                  </a:lnTo>
                  <a:lnTo>
                    <a:pt x="1297177" y="713231"/>
                  </a:lnTo>
                  <a:lnTo>
                    <a:pt x="1395094" y="713231"/>
                  </a:lnTo>
                  <a:lnTo>
                    <a:pt x="1584324" y="708787"/>
                  </a:lnTo>
                  <a:lnTo>
                    <a:pt x="1673606" y="704341"/>
                  </a:lnTo>
                  <a:lnTo>
                    <a:pt x="1843786" y="690879"/>
                  </a:lnTo>
                  <a:lnTo>
                    <a:pt x="1926716" y="681989"/>
                  </a:lnTo>
                  <a:lnTo>
                    <a:pt x="2084069" y="659764"/>
                  </a:lnTo>
                  <a:lnTo>
                    <a:pt x="2232914" y="632967"/>
                  </a:lnTo>
                  <a:lnTo>
                    <a:pt x="2373248" y="601726"/>
                  </a:lnTo>
                  <a:lnTo>
                    <a:pt x="2507234" y="566165"/>
                  </a:lnTo>
                  <a:lnTo>
                    <a:pt x="2634868" y="526034"/>
                  </a:lnTo>
                  <a:lnTo>
                    <a:pt x="2756153" y="481456"/>
                  </a:lnTo>
                  <a:lnTo>
                    <a:pt x="2873120" y="434593"/>
                  </a:lnTo>
                  <a:lnTo>
                    <a:pt x="2877312" y="432435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5" y="731519"/>
              <a:ext cx="5544820" cy="848994"/>
            </a:xfrm>
            <a:custGeom>
              <a:avLst/>
              <a:gdLst/>
              <a:ahLst/>
              <a:cxnLst/>
              <a:rect l="l" t="t" r="r" b="b"/>
              <a:pathLst>
                <a:path w="5544820" h="848994">
                  <a:moveTo>
                    <a:pt x="852423" y="0"/>
                  </a:moveTo>
                  <a:lnTo>
                    <a:pt x="684530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225"/>
                  </a:lnTo>
                  <a:lnTo>
                    <a:pt x="116967" y="35687"/>
                  </a:lnTo>
                  <a:lnTo>
                    <a:pt x="0" y="53466"/>
                  </a:lnTo>
                  <a:lnTo>
                    <a:pt x="333756" y="95757"/>
                  </a:lnTo>
                  <a:lnTo>
                    <a:pt x="693039" y="155955"/>
                  </a:lnTo>
                  <a:lnTo>
                    <a:pt x="1077848" y="233933"/>
                  </a:lnTo>
                  <a:lnTo>
                    <a:pt x="1281938" y="278510"/>
                  </a:lnTo>
                  <a:lnTo>
                    <a:pt x="1866519" y="421131"/>
                  </a:lnTo>
                  <a:lnTo>
                    <a:pt x="2559558" y="574801"/>
                  </a:lnTo>
                  <a:lnTo>
                    <a:pt x="2878455" y="637158"/>
                  </a:lnTo>
                  <a:lnTo>
                    <a:pt x="3031490" y="666114"/>
                  </a:lnTo>
                  <a:lnTo>
                    <a:pt x="3324859" y="715137"/>
                  </a:lnTo>
                  <a:lnTo>
                    <a:pt x="3465195" y="737488"/>
                  </a:lnTo>
                  <a:lnTo>
                    <a:pt x="3733038" y="773176"/>
                  </a:lnTo>
                  <a:lnTo>
                    <a:pt x="3986022" y="804290"/>
                  </a:lnTo>
                  <a:lnTo>
                    <a:pt x="4107179" y="815466"/>
                  </a:lnTo>
                  <a:lnTo>
                    <a:pt x="4336796" y="833246"/>
                  </a:lnTo>
                  <a:lnTo>
                    <a:pt x="4447413" y="839977"/>
                  </a:lnTo>
                  <a:lnTo>
                    <a:pt x="4659884" y="848867"/>
                  </a:lnTo>
                  <a:lnTo>
                    <a:pt x="4857623" y="848867"/>
                  </a:lnTo>
                  <a:lnTo>
                    <a:pt x="5044694" y="844422"/>
                  </a:lnTo>
                  <a:lnTo>
                    <a:pt x="5133975" y="839977"/>
                  </a:lnTo>
                  <a:lnTo>
                    <a:pt x="5221224" y="833246"/>
                  </a:lnTo>
                  <a:lnTo>
                    <a:pt x="5467731" y="806576"/>
                  </a:lnTo>
                  <a:lnTo>
                    <a:pt x="5544312" y="795401"/>
                  </a:lnTo>
                  <a:lnTo>
                    <a:pt x="5297678" y="764158"/>
                  </a:lnTo>
                  <a:lnTo>
                    <a:pt x="5036185" y="726313"/>
                  </a:lnTo>
                  <a:lnTo>
                    <a:pt x="4468622" y="628268"/>
                  </a:lnTo>
                  <a:lnTo>
                    <a:pt x="4160393" y="565912"/>
                  </a:lnTo>
                  <a:lnTo>
                    <a:pt x="3835146" y="496824"/>
                  </a:lnTo>
                  <a:lnTo>
                    <a:pt x="2850769" y="262889"/>
                  </a:lnTo>
                  <a:lnTo>
                    <a:pt x="2582926" y="204977"/>
                  </a:lnTo>
                  <a:lnTo>
                    <a:pt x="2327783" y="155955"/>
                  </a:lnTo>
                  <a:lnTo>
                    <a:pt x="2204593" y="133730"/>
                  </a:lnTo>
                  <a:lnTo>
                    <a:pt x="2083308" y="113664"/>
                  </a:lnTo>
                  <a:lnTo>
                    <a:pt x="1966468" y="95757"/>
                  </a:lnTo>
                  <a:lnTo>
                    <a:pt x="1628394" y="51180"/>
                  </a:lnTo>
                  <a:lnTo>
                    <a:pt x="1417955" y="31241"/>
                  </a:lnTo>
                  <a:lnTo>
                    <a:pt x="1220216" y="15620"/>
                  </a:lnTo>
                  <a:lnTo>
                    <a:pt x="1031113" y="4444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5" y="730758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6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8"/>
                  </a:lnTo>
                  <a:lnTo>
                    <a:pt x="2259965" y="102996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1"/>
                  </a:lnTo>
                  <a:lnTo>
                    <a:pt x="3250692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88380" h="788035">
                  <a:moveTo>
                    <a:pt x="2781299" y="650747"/>
                  </a:moveTo>
                  <a:lnTo>
                    <a:pt x="2876931" y="623951"/>
                  </a:lnTo>
                  <a:lnTo>
                    <a:pt x="3138423" y="554863"/>
                  </a:lnTo>
                  <a:lnTo>
                    <a:pt x="3319018" y="508126"/>
                  </a:lnTo>
                  <a:lnTo>
                    <a:pt x="3527298" y="456818"/>
                  </a:lnTo>
                  <a:lnTo>
                    <a:pt x="3758946" y="401192"/>
                  </a:lnTo>
                  <a:lnTo>
                    <a:pt x="4007612" y="340994"/>
                  </a:lnTo>
                  <a:lnTo>
                    <a:pt x="4271137" y="283082"/>
                  </a:lnTo>
                  <a:lnTo>
                    <a:pt x="4541139" y="225043"/>
                  </a:lnTo>
                  <a:lnTo>
                    <a:pt x="4817364" y="171576"/>
                  </a:lnTo>
                  <a:lnTo>
                    <a:pt x="5091557" y="120395"/>
                  </a:lnTo>
                  <a:lnTo>
                    <a:pt x="5227574" y="98043"/>
                  </a:lnTo>
                  <a:lnTo>
                    <a:pt x="5359400" y="75818"/>
                  </a:lnTo>
                  <a:lnTo>
                    <a:pt x="5491099" y="57912"/>
                  </a:lnTo>
                  <a:lnTo>
                    <a:pt x="5618734" y="40131"/>
                  </a:lnTo>
                  <a:lnTo>
                    <a:pt x="5744083" y="26796"/>
                  </a:lnTo>
                  <a:lnTo>
                    <a:pt x="5863082" y="15620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714755"/>
              <a:ext cx="8723630" cy="1329055"/>
            </a:xfrm>
            <a:custGeom>
              <a:avLst/>
              <a:gdLst/>
              <a:ahLst/>
              <a:cxnLst/>
              <a:rect l="l" t="t" r="r" b="b"/>
              <a:pathLst>
                <a:path w="8723630" h="1329055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6"/>
                  </a:lnTo>
                  <a:lnTo>
                    <a:pt x="874890" y="33401"/>
                  </a:lnTo>
                  <a:lnTo>
                    <a:pt x="762076" y="49022"/>
                  </a:lnTo>
                  <a:lnTo>
                    <a:pt x="659892" y="64643"/>
                  </a:lnTo>
                  <a:lnTo>
                    <a:pt x="564108" y="82550"/>
                  </a:lnTo>
                  <a:lnTo>
                    <a:pt x="478955" y="102616"/>
                  </a:lnTo>
                  <a:lnTo>
                    <a:pt x="398068" y="120396"/>
                  </a:lnTo>
                  <a:lnTo>
                    <a:pt x="327812" y="140462"/>
                  </a:lnTo>
                  <a:lnTo>
                    <a:pt x="206489" y="178435"/>
                  </a:lnTo>
                  <a:lnTo>
                    <a:pt x="157518" y="196215"/>
                  </a:lnTo>
                  <a:lnTo>
                    <a:pt x="51092" y="240792"/>
                  </a:lnTo>
                  <a:lnTo>
                    <a:pt x="0" y="267589"/>
                  </a:lnTo>
                  <a:lnTo>
                    <a:pt x="0" y="1328928"/>
                  </a:lnTo>
                  <a:lnTo>
                    <a:pt x="8719058" y="1328928"/>
                  </a:lnTo>
                  <a:lnTo>
                    <a:pt x="8723376" y="1322197"/>
                  </a:lnTo>
                  <a:lnTo>
                    <a:pt x="8723376" y="849503"/>
                  </a:lnTo>
                  <a:lnTo>
                    <a:pt x="7182231" y="849503"/>
                  </a:lnTo>
                  <a:lnTo>
                    <a:pt x="7043801" y="847344"/>
                  </a:lnTo>
                  <a:lnTo>
                    <a:pt x="6899148" y="842899"/>
                  </a:lnTo>
                  <a:lnTo>
                    <a:pt x="6750050" y="836168"/>
                  </a:lnTo>
                  <a:lnTo>
                    <a:pt x="6594729" y="824992"/>
                  </a:lnTo>
                  <a:lnTo>
                    <a:pt x="6260465" y="791591"/>
                  </a:lnTo>
                  <a:lnTo>
                    <a:pt x="5900674" y="744728"/>
                  </a:lnTo>
                  <a:lnTo>
                    <a:pt x="5709158" y="715772"/>
                  </a:lnTo>
                  <a:lnTo>
                    <a:pt x="5509006" y="682244"/>
                  </a:lnTo>
                  <a:lnTo>
                    <a:pt x="5302631" y="644398"/>
                  </a:lnTo>
                  <a:lnTo>
                    <a:pt x="4861941" y="557403"/>
                  </a:lnTo>
                  <a:lnTo>
                    <a:pt x="4136009" y="394716"/>
                  </a:lnTo>
                  <a:lnTo>
                    <a:pt x="3614547" y="267589"/>
                  </a:lnTo>
                  <a:lnTo>
                    <a:pt x="3122803" y="164973"/>
                  </a:lnTo>
                  <a:lnTo>
                    <a:pt x="2892933" y="124841"/>
                  </a:lnTo>
                  <a:lnTo>
                    <a:pt x="2673604" y="91440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29055">
                  <a:moveTo>
                    <a:pt x="8723376" y="568579"/>
                  </a:moveTo>
                  <a:lnTo>
                    <a:pt x="8638286" y="604266"/>
                  </a:lnTo>
                  <a:lnTo>
                    <a:pt x="8557387" y="635508"/>
                  </a:lnTo>
                  <a:lnTo>
                    <a:pt x="8472170" y="664464"/>
                  </a:lnTo>
                  <a:lnTo>
                    <a:pt x="8295513" y="717931"/>
                  </a:lnTo>
                  <a:lnTo>
                    <a:pt x="8201787" y="742442"/>
                  </a:lnTo>
                  <a:lnTo>
                    <a:pt x="8106029" y="762635"/>
                  </a:lnTo>
                  <a:lnTo>
                    <a:pt x="8005953" y="782701"/>
                  </a:lnTo>
                  <a:lnTo>
                    <a:pt x="7901686" y="800481"/>
                  </a:lnTo>
                  <a:lnTo>
                    <a:pt x="7680325" y="827278"/>
                  </a:lnTo>
                  <a:lnTo>
                    <a:pt x="7441946" y="845058"/>
                  </a:lnTo>
                  <a:lnTo>
                    <a:pt x="7314184" y="849503"/>
                  </a:lnTo>
                  <a:lnTo>
                    <a:pt x="8723376" y="849503"/>
                  </a:lnTo>
                  <a:lnTo>
                    <a:pt x="8723376" y="568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88845" y="616076"/>
              <a:ext cx="5768085" cy="4903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42950" y="1756613"/>
            <a:ext cx="28403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65" dirty="0">
                <a:solidFill>
                  <a:srgbClr val="073D86"/>
                </a:solidFill>
                <a:latin typeface="Arial"/>
                <a:cs typeface="Arial"/>
              </a:rPr>
              <a:t>Disadv</a:t>
            </a:r>
            <a:r>
              <a:rPr sz="3600" b="0" spc="-195" dirty="0">
                <a:solidFill>
                  <a:srgbClr val="073D86"/>
                </a:solidFill>
                <a:latin typeface="Arial"/>
                <a:cs typeface="Arial"/>
              </a:rPr>
              <a:t>a</a:t>
            </a:r>
            <a:r>
              <a:rPr sz="3600" b="0" spc="-15" dirty="0">
                <a:solidFill>
                  <a:srgbClr val="073D86"/>
                </a:solidFill>
                <a:latin typeface="Arial"/>
                <a:cs typeface="Arial"/>
              </a:rPr>
              <a:t>nta</a:t>
            </a:r>
            <a:r>
              <a:rPr sz="3600" b="0" spc="-25" dirty="0">
                <a:solidFill>
                  <a:srgbClr val="073D86"/>
                </a:solidFill>
                <a:latin typeface="Arial"/>
                <a:cs typeface="Arial"/>
              </a:rPr>
              <a:t>g</a:t>
            </a:r>
            <a:r>
              <a:rPr sz="3600" b="0" spc="-229" dirty="0">
                <a:solidFill>
                  <a:srgbClr val="073D86"/>
                </a:solidFill>
                <a:latin typeface="Arial"/>
                <a:cs typeface="Arial"/>
              </a:rPr>
              <a:t>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2950" y="2397379"/>
            <a:ext cx="7956550" cy="1817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0" dirty="0">
                <a:solidFill>
                  <a:srgbClr val="073D86"/>
                </a:solidFill>
                <a:latin typeface="Arial"/>
                <a:cs typeface="Arial"/>
              </a:rPr>
              <a:t>Considerable</a:t>
            </a:r>
            <a:r>
              <a:rPr sz="2800" spc="-19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073D86"/>
                </a:solidFill>
                <a:latin typeface="Arial"/>
                <a:cs typeface="Arial"/>
              </a:rPr>
              <a:t>hardware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073D86"/>
                </a:solidFill>
                <a:latin typeface="Arial"/>
                <a:cs typeface="Arial"/>
              </a:rPr>
              <a:t>overhead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073D86"/>
                </a:solidFill>
                <a:latin typeface="Arial"/>
                <a:cs typeface="Arial"/>
              </a:rPr>
              <a:t>needed</a:t>
            </a:r>
            <a:r>
              <a:rPr sz="2800" spc="-19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75" dirty="0">
                <a:solidFill>
                  <a:srgbClr val="073D86"/>
                </a:solidFill>
                <a:latin typeface="Arial"/>
                <a:cs typeface="Arial"/>
              </a:rPr>
              <a:t>for</a:t>
            </a:r>
            <a:r>
              <a:rPr sz="2800" spc="-19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30" dirty="0">
                <a:solidFill>
                  <a:srgbClr val="073D86"/>
                </a:solidFill>
                <a:latin typeface="Arial"/>
                <a:cs typeface="Arial"/>
              </a:rPr>
              <a:t>cache 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bookkeeping.</a:t>
            </a:r>
            <a:endParaRPr sz="2800">
              <a:latin typeface="Arial"/>
              <a:cs typeface="Arial"/>
            </a:endParaRPr>
          </a:p>
          <a:p>
            <a:pPr marL="287020" marR="261620" indent="-274320">
              <a:lnSpc>
                <a:spcPct val="100000"/>
              </a:lnSpc>
              <a:spcBef>
                <a:spcPts val="670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10" dirty="0">
                <a:solidFill>
                  <a:srgbClr val="073D86"/>
                </a:solidFill>
                <a:latin typeface="Arial"/>
                <a:cs typeface="Arial"/>
              </a:rPr>
              <a:t>There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73D86"/>
                </a:solidFill>
                <a:latin typeface="Arial"/>
                <a:cs typeface="Arial"/>
              </a:rPr>
              <a:t>must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073D86"/>
                </a:solidFill>
                <a:latin typeface="Arial"/>
                <a:cs typeface="Arial"/>
              </a:rPr>
              <a:t>be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85" dirty="0">
                <a:solidFill>
                  <a:srgbClr val="073D86"/>
                </a:solidFill>
                <a:latin typeface="Arial"/>
                <a:cs typeface="Arial"/>
              </a:rPr>
              <a:t>a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073D86"/>
                </a:solidFill>
                <a:latin typeface="Arial"/>
                <a:cs typeface="Arial"/>
              </a:rPr>
              <a:t>mechanism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75" dirty="0">
                <a:solidFill>
                  <a:srgbClr val="073D86"/>
                </a:solidFill>
                <a:latin typeface="Arial"/>
                <a:cs typeface="Arial"/>
              </a:rPr>
              <a:t>for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073D86"/>
                </a:solidFill>
                <a:latin typeface="Arial"/>
                <a:cs typeface="Arial"/>
              </a:rPr>
              <a:t>searching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20" dirty="0">
                <a:solidFill>
                  <a:srgbClr val="073D86"/>
                </a:solidFill>
                <a:latin typeface="Arial"/>
                <a:cs typeface="Arial"/>
              </a:rPr>
              <a:t>the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Arial"/>
                <a:cs typeface="Arial"/>
              </a:rPr>
              <a:t>tag  </a:t>
            </a:r>
            <a:r>
              <a:rPr sz="2800" spc="-40" dirty="0">
                <a:solidFill>
                  <a:srgbClr val="073D86"/>
                </a:solidFill>
                <a:latin typeface="Arial"/>
                <a:cs typeface="Arial"/>
              </a:rPr>
              <a:t>memory </a:t>
            </a:r>
            <a:r>
              <a:rPr sz="2800" spc="-30" dirty="0">
                <a:solidFill>
                  <a:srgbClr val="073D86"/>
                </a:solidFill>
                <a:latin typeface="Arial"/>
                <a:cs typeface="Arial"/>
              </a:rPr>
              <a:t>in</a:t>
            </a:r>
            <a:r>
              <a:rPr sz="2800" spc="-32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073D86"/>
                </a:solidFill>
                <a:latin typeface="Arial"/>
                <a:cs typeface="Arial"/>
              </a:rPr>
              <a:t>parallel.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6810" y="1841144"/>
            <a:ext cx="7147559" cy="30130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95275" indent="-283210">
              <a:lnSpc>
                <a:spcPct val="100000"/>
              </a:lnSpc>
              <a:spcBef>
                <a:spcPts val="770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5" dirty="0">
                <a:solidFill>
                  <a:srgbClr val="073D86"/>
                </a:solidFill>
                <a:latin typeface="Arial"/>
                <a:cs typeface="Arial"/>
              </a:rPr>
              <a:t>Address </a:t>
            </a:r>
            <a:r>
              <a:rPr sz="2800" spc="-10" dirty="0">
                <a:solidFill>
                  <a:srgbClr val="073D86"/>
                </a:solidFill>
                <a:latin typeface="Arial"/>
                <a:cs typeface="Arial"/>
              </a:rPr>
              <a:t>length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= </a:t>
            </a:r>
            <a:r>
              <a:rPr sz="2800" spc="-90" dirty="0">
                <a:solidFill>
                  <a:srgbClr val="073D86"/>
                </a:solidFill>
                <a:latin typeface="Arial"/>
                <a:cs typeface="Arial"/>
              </a:rPr>
              <a:t>(s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+ </a:t>
            </a:r>
            <a:r>
              <a:rPr sz="2800" spc="85" dirty="0">
                <a:solidFill>
                  <a:srgbClr val="073D86"/>
                </a:solidFill>
                <a:latin typeface="Arial"/>
                <a:cs typeface="Arial"/>
              </a:rPr>
              <a:t>w)</a:t>
            </a:r>
            <a:r>
              <a:rPr sz="2800" spc="-3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Arial"/>
                <a:cs typeface="Arial"/>
              </a:rPr>
              <a:t>bits</a:t>
            </a:r>
            <a:endParaRPr sz="28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5" dirty="0">
                <a:solidFill>
                  <a:srgbClr val="073D86"/>
                </a:solidFill>
                <a:latin typeface="Arial"/>
                <a:cs typeface="Arial"/>
              </a:rPr>
              <a:t>Number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85" dirty="0">
                <a:solidFill>
                  <a:srgbClr val="073D86"/>
                </a:solidFill>
                <a:latin typeface="Arial"/>
                <a:cs typeface="Arial"/>
              </a:rPr>
              <a:t>of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073D86"/>
                </a:solidFill>
                <a:latin typeface="Arial"/>
                <a:cs typeface="Arial"/>
              </a:rPr>
              <a:t>addressable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73D86"/>
                </a:solidFill>
                <a:latin typeface="Arial"/>
                <a:cs typeface="Arial"/>
              </a:rPr>
              <a:t>units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=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50" dirty="0">
                <a:solidFill>
                  <a:srgbClr val="073D86"/>
                </a:solidFill>
                <a:latin typeface="Arial"/>
                <a:cs typeface="Arial"/>
              </a:rPr>
              <a:t>2s+w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73D86"/>
                </a:solidFill>
                <a:latin typeface="Arial"/>
                <a:cs typeface="Arial"/>
              </a:rPr>
              <a:t>words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30" dirty="0">
                <a:solidFill>
                  <a:srgbClr val="073D86"/>
                </a:solidFill>
                <a:latin typeface="Arial"/>
                <a:cs typeface="Arial"/>
              </a:rPr>
              <a:t>or  </a:t>
            </a:r>
            <a:r>
              <a:rPr sz="2800" spc="-50" dirty="0">
                <a:solidFill>
                  <a:srgbClr val="073D86"/>
                </a:solidFill>
                <a:latin typeface="Arial"/>
                <a:cs typeface="Arial"/>
              </a:rPr>
              <a:t>bytes</a:t>
            </a:r>
            <a:endParaRPr sz="2800">
              <a:latin typeface="Arial"/>
              <a:cs typeface="Arial"/>
            </a:endParaRPr>
          </a:p>
          <a:p>
            <a:pPr marL="295275" indent="-283210">
              <a:lnSpc>
                <a:spcPct val="100000"/>
              </a:lnSpc>
              <a:spcBef>
                <a:spcPts val="670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80" dirty="0">
                <a:solidFill>
                  <a:srgbClr val="073D86"/>
                </a:solidFill>
                <a:latin typeface="Arial"/>
                <a:cs typeface="Arial"/>
              </a:rPr>
              <a:t>Block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size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=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line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size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=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073D86"/>
                </a:solidFill>
                <a:latin typeface="Arial"/>
                <a:cs typeface="Arial"/>
              </a:rPr>
              <a:t>2w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73D86"/>
                </a:solidFill>
                <a:latin typeface="Arial"/>
                <a:cs typeface="Arial"/>
              </a:rPr>
              <a:t>words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25" dirty="0">
                <a:solidFill>
                  <a:srgbClr val="073D86"/>
                </a:solidFill>
                <a:latin typeface="Arial"/>
                <a:cs typeface="Arial"/>
              </a:rPr>
              <a:t>or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073D86"/>
                </a:solidFill>
                <a:latin typeface="Arial"/>
                <a:cs typeface="Arial"/>
              </a:rPr>
              <a:t>bytes</a:t>
            </a:r>
            <a:endParaRPr sz="2800">
              <a:latin typeface="Arial"/>
              <a:cs typeface="Arial"/>
            </a:endParaRPr>
          </a:p>
          <a:p>
            <a:pPr marL="295275" indent="-28321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5" dirty="0">
                <a:solidFill>
                  <a:srgbClr val="073D86"/>
                </a:solidFill>
                <a:latin typeface="Arial"/>
                <a:cs typeface="Arial"/>
              </a:rPr>
              <a:t>Number </a:t>
            </a:r>
            <a:r>
              <a:rPr sz="2800" spc="85" dirty="0">
                <a:solidFill>
                  <a:srgbClr val="073D86"/>
                </a:solidFill>
                <a:latin typeface="Arial"/>
                <a:cs typeface="Arial"/>
              </a:rPr>
              <a:t>of </a:t>
            </a:r>
            <a:r>
              <a:rPr sz="2800" spc="-80" dirty="0">
                <a:solidFill>
                  <a:srgbClr val="073D86"/>
                </a:solidFill>
                <a:latin typeface="Arial"/>
                <a:cs typeface="Arial"/>
              </a:rPr>
              <a:t>lines </a:t>
            </a:r>
            <a:r>
              <a:rPr sz="2800" spc="-30" dirty="0">
                <a:solidFill>
                  <a:srgbClr val="073D86"/>
                </a:solidFill>
                <a:latin typeface="Arial"/>
                <a:cs typeface="Arial"/>
              </a:rPr>
              <a:t>in</a:t>
            </a:r>
            <a:r>
              <a:rPr sz="2800" spc="-5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cache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= </a:t>
            </a:r>
            <a:r>
              <a:rPr sz="2800" spc="-30" dirty="0">
                <a:solidFill>
                  <a:srgbClr val="073D86"/>
                </a:solidFill>
                <a:latin typeface="Arial"/>
                <a:cs typeface="Arial"/>
              </a:rPr>
              <a:t>undetermined</a:t>
            </a:r>
            <a:endParaRPr sz="2800">
              <a:latin typeface="Arial"/>
              <a:cs typeface="Arial"/>
            </a:endParaRPr>
          </a:p>
          <a:p>
            <a:pPr marL="295275" indent="-283210">
              <a:lnSpc>
                <a:spcPct val="100000"/>
              </a:lnSpc>
              <a:spcBef>
                <a:spcPts val="670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Size </a:t>
            </a:r>
            <a:r>
              <a:rPr sz="2800" spc="85" dirty="0">
                <a:solidFill>
                  <a:srgbClr val="073D86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073D86"/>
                </a:solidFill>
                <a:latin typeface="Arial"/>
                <a:cs typeface="Arial"/>
              </a:rPr>
              <a:t>tag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= </a:t>
            </a:r>
            <a:r>
              <a:rPr sz="2800" spc="-229" dirty="0">
                <a:solidFill>
                  <a:srgbClr val="073D86"/>
                </a:solidFill>
                <a:latin typeface="Arial"/>
                <a:cs typeface="Arial"/>
              </a:rPr>
              <a:t>s</a:t>
            </a:r>
            <a:r>
              <a:rPr sz="2800" spc="-509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Arial"/>
                <a:cs typeface="Arial"/>
              </a:rPr>
              <a:t>bits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5613" y="1109091"/>
            <a:ext cx="6705282" cy="500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7998"/>
            <a:chOff x="0" y="0"/>
            <a:chExt cx="9144000" cy="6857998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17903" y="3031235"/>
              <a:ext cx="445008" cy="4267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0" y="2627376"/>
              <a:ext cx="432815" cy="5745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90166" y="2686304"/>
              <a:ext cx="321310" cy="464184"/>
            </a:xfrm>
            <a:custGeom>
              <a:avLst/>
              <a:gdLst/>
              <a:ahLst/>
              <a:cxnLst/>
              <a:rect l="l" t="t" r="r" b="b"/>
              <a:pathLst>
                <a:path w="321310" h="464185">
                  <a:moveTo>
                    <a:pt x="260858" y="310007"/>
                  </a:moveTo>
                  <a:lnTo>
                    <a:pt x="179451" y="310007"/>
                  </a:lnTo>
                  <a:lnTo>
                    <a:pt x="179262" y="345539"/>
                  </a:lnTo>
                  <a:lnTo>
                    <a:pt x="178704" y="383000"/>
                  </a:lnTo>
                  <a:lnTo>
                    <a:pt x="177790" y="422413"/>
                  </a:lnTo>
                  <a:lnTo>
                    <a:pt x="176530" y="463804"/>
                  </a:lnTo>
                  <a:lnTo>
                    <a:pt x="264922" y="463804"/>
                  </a:lnTo>
                  <a:lnTo>
                    <a:pt x="263161" y="420038"/>
                  </a:lnTo>
                  <a:lnTo>
                    <a:pt x="261889" y="379809"/>
                  </a:lnTo>
                  <a:lnTo>
                    <a:pt x="261117" y="343128"/>
                  </a:lnTo>
                  <a:lnTo>
                    <a:pt x="260858" y="310007"/>
                  </a:lnTo>
                  <a:close/>
                </a:path>
                <a:path w="321310" h="464185">
                  <a:moveTo>
                    <a:pt x="264922" y="0"/>
                  </a:moveTo>
                  <a:lnTo>
                    <a:pt x="173101" y="0"/>
                  </a:lnTo>
                  <a:lnTo>
                    <a:pt x="167457" y="10929"/>
                  </a:lnTo>
                  <a:lnTo>
                    <a:pt x="151098" y="35337"/>
                  </a:lnTo>
                  <a:lnTo>
                    <a:pt x="124023" y="73223"/>
                  </a:lnTo>
                  <a:lnTo>
                    <a:pt x="48488" y="175787"/>
                  </a:lnTo>
                  <a:lnTo>
                    <a:pt x="21542" y="213201"/>
                  </a:lnTo>
                  <a:lnTo>
                    <a:pt x="5383" y="236851"/>
                  </a:lnTo>
                  <a:lnTo>
                    <a:pt x="0" y="246761"/>
                  </a:lnTo>
                  <a:lnTo>
                    <a:pt x="6985" y="310007"/>
                  </a:lnTo>
                  <a:lnTo>
                    <a:pt x="314071" y="310007"/>
                  </a:lnTo>
                  <a:lnTo>
                    <a:pt x="320524" y="244094"/>
                  </a:lnTo>
                  <a:lnTo>
                    <a:pt x="67945" y="244094"/>
                  </a:lnTo>
                  <a:lnTo>
                    <a:pt x="68010" y="239649"/>
                  </a:lnTo>
                  <a:lnTo>
                    <a:pt x="71540" y="232844"/>
                  </a:lnTo>
                  <a:lnTo>
                    <a:pt x="82327" y="216804"/>
                  </a:lnTo>
                  <a:lnTo>
                    <a:pt x="100306" y="191644"/>
                  </a:lnTo>
                  <a:lnTo>
                    <a:pt x="150572" y="122918"/>
                  </a:lnTo>
                  <a:lnTo>
                    <a:pt x="168513" y="97329"/>
                  </a:lnTo>
                  <a:lnTo>
                    <a:pt x="179286" y="80575"/>
                  </a:lnTo>
                  <a:lnTo>
                    <a:pt x="182880" y="72644"/>
                  </a:lnTo>
                  <a:lnTo>
                    <a:pt x="262620" y="72644"/>
                  </a:lnTo>
                  <a:lnTo>
                    <a:pt x="263338" y="45582"/>
                  </a:lnTo>
                  <a:lnTo>
                    <a:pt x="264922" y="0"/>
                  </a:lnTo>
                  <a:close/>
                </a:path>
                <a:path w="321310" h="464185">
                  <a:moveTo>
                    <a:pt x="262620" y="72644"/>
                  </a:moveTo>
                  <a:lnTo>
                    <a:pt x="187578" y="72644"/>
                  </a:lnTo>
                  <a:lnTo>
                    <a:pt x="185935" y="111765"/>
                  </a:lnTo>
                  <a:lnTo>
                    <a:pt x="184435" y="153114"/>
                  </a:lnTo>
                  <a:lnTo>
                    <a:pt x="183078" y="196677"/>
                  </a:lnTo>
                  <a:lnTo>
                    <a:pt x="181864" y="242443"/>
                  </a:lnTo>
                  <a:lnTo>
                    <a:pt x="147972" y="243183"/>
                  </a:lnTo>
                  <a:lnTo>
                    <a:pt x="67945" y="244094"/>
                  </a:lnTo>
                  <a:lnTo>
                    <a:pt x="320524" y="244094"/>
                  </a:lnTo>
                  <a:lnTo>
                    <a:pt x="320884" y="240411"/>
                  </a:lnTo>
                  <a:lnTo>
                    <a:pt x="260477" y="240411"/>
                  </a:lnTo>
                  <a:lnTo>
                    <a:pt x="260658" y="189829"/>
                  </a:lnTo>
                  <a:lnTo>
                    <a:pt x="261200" y="140497"/>
                  </a:lnTo>
                  <a:lnTo>
                    <a:pt x="262095" y="92415"/>
                  </a:lnTo>
                  <a:lnTo>
                    <a:pt x="262620" y="72644"/>
                  </a:lnTo>
                  <a:close/>
                </a:path>
                <a:path w="321310" h="464185">
                  <a:moveTo>
                    <a:pt x="321183" y="237362"/>
                  </a:moveTo>
                  <a:lnTo>
                    <a:pt x="305821" y="238696"/>
                  </a:lnTo>
                  <a:lnTo>
                    <a:pt x="290591" y="239649"/>
                  </a:lnTo>
                  <a:lnTo>
                    <a:pt x="275480" y="240220"/>
                  </a:lnTo>
                  <a:lnTo>
                    <a:pt x="260477" y="240411"/>
                  </a:lnTo>
                  <a:lnTo>
                    <a:pt x="320884" y="240411"/>
                  </a:lnTo>
                  <a:lnTo>
                    <a:pt x="321183" y="2373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74038" y="2670301"/>
              <a:ext cx="353650" cy="4958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95855" y="3031235"/>
              <a:ext cx="1365504" cy="5166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01951" y="2537460"/>
              <a:ext cx="1353312" cy="5654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67864" y="2596514"/>
              <a:ext cx="1242060" cy="455295"/>
            </a:xfrm>
            <a:custGeom>
              <a:avLst/>
              <a:gdLst/>
              <a:ahLst/>
              <a:cxnLst/>
              <a:rect l="l" t="t" r="r" b="b"/>
              <a:pathLst>
                <a:path w="1242060" h="455294">
                  <a:moveTo>
                    <a:pt x="63881" y="331597"/>
                  </a:moveTo>
                  <a:lnTo>
                    <a:pt x="26179" y="341669"/>
                  </a:lnTo>
                  <a:lnTo>
                    <a:pt x="1049" y="380007"/>
                  </a:lnTo>
                  <a:lnTo>
                    <a:pt x="0" y="391795"/>
                  </a:lnTo>
                  <a:lnTo>
                    <a:pt x="881" y="402629"/>
                  </a:lnTo>
                  <a:lnTo>
                    <a:pt x="21762" y="437350"/>
                  </a:lnTo>
                  <a:lnTo>
                    <a:pt x="53212" y="446405"/>
                  </a:lnTo>
                  <a:lnTo>
                    <a:pt x="67337" y="445240"/>
                  </a:lnTo>
                  <a:lnTo>
                    <a:pt x="107356" y="418171"/>
                  </a:lnTo>
                  <a:lnTo>
                    <a:pt x="116840" y="384810"/>
                  </a:lnTo>
                  <a:lnTo>
                    <a:pt x="115982" y="374165"/>
                  </a:lnTo>
                  <a:lnTo>
                    <a:pt x="95527" y="340276"/>
                  </a:lnTo>
                  <a:lnTo>
                    <a:pt x="63881" y="331597"/>
                  </a:lnTo>
                  <a:close/>
                </a:path>
                <a:path w="1242060" h="455294">
                  <a:moveTo>
                    <a:pt x="842264" y="111251"/>
                  </a:moveTo>
                  <a:lnTo>
                    <a:pt x="773080" y="124317"/>
                  </a:lnTo>
                  <a:lnTo>
                    <a:pt x="720852" y="163575"/>
                  </a:lnTo>
                  <a:lnTo>
                    <a:pt x="688101" y="220710"/>
                  </a:lnTo>
                  <a:lnTo>
                    <a:pt x="677164" y="287274"/>
                  </a:lnTo>
                  <a:lnTo>
                    <a:pt x="680045" y="320230"/>
                  </a:lnTo>
                  <a:lnTo>
                    <a:pt x="703095" y="378713"/>
                  </a:lnTo>
                  <a:lnTo>
                    <a:pt x="748766" y="425483"/>
                  </a:lnTo>
                  <a:lnTo>
                    <a:pt x="815008" y="449728"/>
                  </a:lnTo>
                  <a:lnTo>
                    <a:pt x="855726" y="452755"/>
                  </a:lnTo>
                  <a:lnTo>
                    <a:pt x="888464" y="451707"/>
                  </a:lnTo>
                  <a:lnTo>
                    <a:pt x="918463" y="448564"/>
                  </a:lnTo>
                  <a:lnTo>
                    <a:pt x="945701" y="443325"/>
                  </a:lnTo>
                  <a:lnTo>
                    <a:pt x="970153" y="435990"/>
                  </a:lnTo>
                  <a:lnTo>
                    <a:pt x="975329" y="386080"/>
                  </a:lnTo>
                  <a:lnTo>
                    <a:pt x="870077" y="386080"/>
                  </a:lnTo>
                  <a:lnTo>
                    <a:pt x="848576" y="384510"/>
                  </a:lnTo>
                  <a:lnTo>
                    <a:pt x="812051" y="371988"/>
                  </a:lnTo>
                  <a:lnTo>
                    <a:pt x="775033" y="332708"/>
                  </a:lnTo>
                  <a:lnTo>
                    <a:pt x="764540" y="298069"/>
                  </a:lnTo>
                  <a:lnTo>
                    <a:pt x="980186" y="294386"/>
                  </a:lnTo>
                  <a:lnTo>
                    <a:pt x="981092" y="281312"/>
                  </a:lnTo>
                  <a:lnTo>
                    <a:pt x="981725" y="269525"/>
                  </a:lnTo>
                  <a:lnTo>
                    <a:pt x="982096" y="259024"/>
                  </a:lnTo>
                  <a:lnTo>
                    <a:pt x="982199" y="249555"/>
                  </a:lnTo>
                  <a:lnTo>
                    <a:pt x="763905" y="249555"/>
                  </a:lnTo>
                  <a:lnTo>
                    <a:pt x="772977" y="214643"/>
                  </a:lnTo>
                  <a:lnTo>
                    <a:pt x="788384" y="189722"/>
                  </a:lnTo>
                  <a:lnTo>
                    <a:pt x="810125" y="174777"/>
                  </a:lnTo>
                  <a:lnTo>
                    <a:pt x="838200" y="169799"/>
                  </a:lnTo>
                  <a:lnTo>
                    <a:pt x="962420" y="169799"/>
                  </a:lnTo>
                  <a:lnTo>
                    <a:pt x="947801" y="149733"/>
                  </a:lnTo>
                  <a:lnTo>
                    <a:pt x="928274" y="132897"/>
                  </a:lnTo>
                  <a:lnTo>
                    <a:pt x="904176" y="120872"/>
                  </a:lnTo>
                  <a:lnTo>
                    <a:pt x="875506" y="113657"/>
                  </a:lnTo>
                  <a:lnTo>
                    <a:pt x="842264" y="111251"/>
                  </a:lnTo>
                  <a:close/>
                </a:path>
                <a:path w="1242060" h="455294">
                  <a:moveTo>
                    <a:pt x="976884" y="371094"/>
                  </a:moveTo>
                  <a:lnTo>
                    <a:pt x="948997" y="377668"/>
                  </a:lnTo>
                  <a:lnTo>
                    <a:pt x="921908" y="382349"/>
                  </a:lnTo>
                  <a:lnTo>
                    <a:pt x="895605" y="385149"/>
                  </a:lnTo>
                  <a:lnTo>
                    <a:pt x="870077" y="386080"/>
                  </a:lnTo>
                  <a:lnTo>
                    <a:pt x="975329" y="386080"/>
                  </a:lnTo>
                  <a:lnTo>
                    <a:pt x="976884" y="371094"/>
                  </a:lnTo>
                  <a:close/>
                </a:path>
                <a:path w="1242060" h="455294">
                  <a:moveTo>
                    <a:pt x="962420" y="169799"/>
                  </a:moveTo>
                  <a:lnTo>
                    <a:pt x="838200" y="169799"/>
                  </a:lnTo>
                  <a:lnTo>
                    <a:pt x="866943" y="174609"/>
                  </a:lnTo>
                  <a:lnTo>
                    <a:pt x="887460" y="189039"/>
                  </a:lnTo>
                  <a:lnTo>
                    <a:pt x="899761" y="213090"/>
                  </a:lnTo>
                  <a:lnTo>
                    <a:pt x="903859" y="246761"/>
                  </a:lnTo>
                  <a:lnTo>
                    <a:pt x="763905" y="249555"/>
                  </a:lnTo>
                  <a:lnTo>
                    <a:pt x="982199" y="249555"/>
                  </a:lnTo>
                  <a:lnTo>
                    <a:pt x="980072" y="220473"/>
                  </a:lnTo>
                  <a:lnTo>
                    <a:pt x="973629" y="194008"/>
                  </a:lnTo>
                  <a:lnTo>
                    <a:pt x="962876" y="170424"/>
                  </a:lnTo>
                  <a:lnTo>
                    <a:pt x="962420" y="169799"/>
                  </a:lnTo>
                  <a:close/>
                </a:path>
                <a:path w="1242060" h="455294">
                  <a:moveTo>
                    <a:pt x="1148461" y="192532"/>
                  </a:moveTo>
                  <a:lnTo>
                    <a:pt x="1068705" y="192532"/>
                  </a:lnTo>
                  <a:lnTo>
                    <a:pt x="1068445" y="223700"/>
                  </a:lnTo>
                  <a:lnTo>
                    <a:pt x="1068244" y="253190"/>
                  </a:lnTo>
                  <a:lnTo>
                    <a:pt x="1068115" y="280989"/>
                  </a:lnTo>
                  <a:lnTo>
                    <a:pt x="1068070" y="307086"/>
                  </a:lnTo>
                  <a:lnTo>
                    <a:pt x="1069784" y="345686"/>
                  </a:lnTo>
                  <a:lnTo>
                    <a:pt x="1083500" y="402455"/>
                  </a:lnTo>
                  <a:lnTo>
                    <a:pt x="1110906" y="433532"/>
                  </a:lnTo>
                  <a:lnTo>
                    <a:pt x="1151812" y="448252"/>
                  </a:lnTo>
                  <a:lnTo>
                    <a:pt x="1177290" y="450088"/>
                  </a:lnTo>
                  <a:lnTo>
                    <a:pt x="1194266" y="449466"/>
                  </a:lnTo>
                  <a:lnTo>
                    <a:pt x="1209754" y="447595"/>
                  </a:lnTo>
                  <a:lnTo>
                    <a:pt x="1223742" y="444462"/>
                  </a:lnTo>
                  <a:lnTo>
                    <a:pt x="1236218" y="440055"/>
                  </a:lnTo>
                  <a:lnTo>
                    <a:pt x="1241270" y="386080"/>
                  </a:lnTo>
                  <a:lnTo>
                    <a:pt x="1202309" y="386080"/>
                  </a:lnTo>
                  <a:lnTo>
                    <a:pt x="1188231" y="384817"/>
                  </a:lnTo>
                  <a:lnTo>
                    <a:pt x="1154523" y="353262"/>
                  </a:lnTo>
                  <a:lnTo>
                    <a:pt x="1148566" y="313344"/>
                  </a:lnTo>
                  <a:lnTo>
                    <a:pt x="1147826" y="286004"/>
                  </a:lnTo>
                  <a:lnTo>
                    <a:pt x="1147953" y="238172"/>
                  </a:lnTo>
                  <a:lnTo>
                    <a:pt x="1148147" y="215084"/>
                  </a:lnTo>
                  <a:lnTo>
                    <a:pt x="1148461" y="192532"/>
                  </a:lnTo>
                  <a:close/>
                </a:path>
                <a:path w="1242060" h="455294">
                  <a:moveTo>
                    <a:pt x="1241806" y="380364"/>
                  </a:moveTo>
                  <a:lnTo>
                    <a:pt x="1231473" y="382865"/>
                  </a:lnTo>
                  <a:lnTo>
                    <a:pt x="1221438" y="384651"/>
                  </a:lnTo>
                  <a:lnTo>
                    <a:pt x="1211712" y="385722"/>
                  </a:lnTo>
                  <a:lnTo>
                    <a:pt x="1202309" y="386080"/>
                  </a:lnTo>
                  <a:lnTo>
                    <a:pt x="1241270" y="386080"/>
                  </a:lnTo>
                  <a:lnTo>
                    <a:pt x="1241806" y="380364"/>
                  </a:lnTo>
                  <a:close/>
                </a:path>
                <a:path w="1242060" h="455294">
                  <a:moveTo>
                    <a:pt x="1024890" y="128650"/>
                  </a:moveTo>
                  <a:lnTo>
                    <a:pt x="1022477" y="194563"/>
                  </a:lnTo>
                  <a:lnTo>
                    <a:pt x="1048639" y="193071"/>
                  </a:lnTo>
                  <a:lnTo>
                    <a:pt x="1059445" y="192670"/>
                  </a:lnTo>
                  <a:lnTo>
                    <a:pt x="1068705" y="192532"/>
                  </a:lnTo>
                  <a:lnTo>
                    <a:pt x="1231219" y="192532"/>
                  </a:lnTo>
                  <a:lnTo>
                    <a:pt x="1233698" y="130556"/>
                  </a:lnTo>
                  <a:lnTo>
                    <a:pt x="1072769" y="130556"/>
                  </a:lnTo>
                  <a:lnTo>
                    <a:pt x="1061483" y="130436"/>
                  </a:lnTo>
                  <a:lnTo>
                    <a:pt x="1049734" y="130079"/>
                  </a:lnTo>
                  <a:lnTo>
                    <a:pt x="1037532" y="129484"/>
                  </a:lnTo>
                  <a:lnTo>
                    <a:pt x="1024890" y="128650"/>
                  </a:lnTo>
                  <a:close/>
                </a:path>
                <a:path w="1242060" h="455294">
                  <a:moveTo>
                    <a:pt x="1231219" y="192532"/>
                  </a:moveTo>
                  <a:lnTo>
                    <a:pt x="1148461" y="192532"/>
                  </a:lnTo>
                  <a:lnTo>
                    <a:pt x="1165558" y="192670"/>
                  </a:lnTo>
                  <a:lnTo>
                    <a:pt x="1185037" y="193071"/>
                  </a:lnTo>
                  <a:lnTo>
                    <a:pt x="1231138" y="194563"/>
                  </a:lnTo>
                  <a:lnTo>
                    <a:pt x="1231219" y="192532"/>
                  </a:lnTo>
                  <a:close/>
                </a:path>
                <a:path w="1242060" h="455294">
                  <a:moveTo>
                    <a:pt x="1154811" y="27432"/>
                  </a:moveTo>
                  <a:lnTo>
                    <a:pt x="1075436" y="37211"/>
                  </a:lnTo>
                  <a:lnTo>
                    <a:pt x="1073626" y="98361"/>
                  </a:lnTo>
                  <a:lnTo>
                    <a:pt x="1073078" y="118078"/>
                  </a:lnTo>
                  <a:lnTo>
                    <a:pt x="1072769" y="130556"/>
                  </a:lnTo>
                  <a:lnTo>
                    <a:pt x="1149731" y="130556"/>
                  </a:lnTo>
                  <a:lnTo>
                    <a:pt x="1150060" y="110460"/>
                  </a:lnTo>
                  <a:lnTo>
                    <a:pt x="1151032" y="86566"/>
                  </a:lnTo>
                  <a:lnTo>
                    <a:pt x="1152624" y="58886"/>
                  </a:lnTo>
                  <a:lnTo>
                    <a:pt x="1154811" y="27432"/>
                  </a:lnTo>
                  <a:close/>
                </a:path>
                <a:path w="1242060" h="455294">
                  <a:moveTo>
                    <a:pt x="1233805" y="127888"/>
                  </a:moveTo>
                  <a:lnTo>
                    <a:pt x="1184862" y="129889"/>
                  </a:lnTo>
                  <a:lnTo>
                    <a:pt x="1165564" y="130389"/>
                  </a:lnTo>
                  <a:lnTo>
                    <a:pt x="1149731" y="130556"/>
                  </a:lnTo>
                  <a:lnTo>
                    <a:pt x="1233698" y="130556"/>
                  </a:lnTo>
                  <a:lnTo>
                    <a:pt x="1233805" y="127888"/>
                  </a:lnTo>
                  <a:close/>
                </a:path>
                <a:path w="1242060" h="455294">
                  <a:moveTo>
                    <a:pt x="338074" y="364998"/>
                  </a:moveTo>
                  <a:lnTo>
                    <a:pt x="321691" y="439674"/>
                  </a:lnTo>
                  <a:lnTo>
                    <a:pt x="378936" y="451215"/>
                  </a:lnTo>
                  <a:lnTo>
                    <a:pt x="440563" y="455040"/>
                  </a:lnTo>
                  <a:lnTo>
                    <a:pt x="498072" y="451410"/>
                  </a:lnTo>
                  <a:lnTo>
                    <a:pt x="545126" y="440515"/>
                  </a:lnTo>
                  <a:lnTo>
                    <a:pt x="581723" y="422354"/>
                  </a:lnTo>
                  <a:lnTo>
                    <a:pt x="607864" y="396922"/>
                  </a:lnTo>
                  <a:lnTo>
                    <a:pt x="614159" y="383794"/>
                  </a:lnTo>
                  <a:lnTo>
                    <a:pt x="440563" y="383794"/>
                  </a:lnTo>
                  <a:lnTo>
                    <a:pt x="416083" y="382625"/>
                  </a:lnTo>
                  <a:lnTo>
                    <a:pt x="390842" y="379110"/>
                  </a:lnTo>
                  <a:lnTo>
                    <a:pt x="364839" y="373239"/>
                  </a:lnTo>
                  <a:lnTo>
                    <a:pt x="338074" y="364998"/>
                  </a:lnTo>
                  <a:close/>
                </a:path>
                <a:path w="1242060" h="455294">
                  <a:moveTo>
                    <a:pt x="495808" y="0"/>
                  </a:moveTo>
                  <a:lnTo>
                    <a:pt x="425132" y="8112"/>
                  </a:lnTo>
                  <a:lnTo>
                    <a:pt x="373126" y="32512"/>
                  </a:lnTo>
                  <a:lnTo>
                    <a:pt x="341122" y="71246"/>
                  </a:lnTo>
                  <a:lnTo>
                    <a:pt x="330454" y="122555"/>
                  </a:lnTo>
                  <a:lnTo>
                    <a:pt x="332480" y="146343"/>
                  </a:lnTo>
                  <a:lnTo>
                    <a:pt x="348724" y="188063"/>
                  </a:lnTo>
                  <a:lnTo>
                    <a:pt x="377517" y="219090"/>
                  </a:lnTo>
                  <a:lnTo>
                    <a:pt x="416812" y="243855"/>
                  </a:lnTo>
                  <a:lnTo>
                    <a:pt x="468272" y="267331"/>
                  </a:lnTo>
                  <a:lnTo>
                    <a:pt x="490061" y="277971"/>
                  </a:lnTo>
                  <a:lnTo>
                    <a:pt x="528589" y="304899"/>
                  </a:lnTo>
                  <a:lnTo>
                    <a:pt x="541020" y="338582"/>
                  </a:lnTo>
                  <a:lnTo>
                    <a:pt x="539565" y="349912"/>
                  </a:lnTo>
                  <a:lnTo>
                    <a:pt x="504053" y="377953"/>
                  </a:lnTo>
                  <a:lnTo>
                    <a:pt x="465520" y="383149"/>
                  </a:lnTo>
                  <a:lnTo>
                    <a:pt x="440563" y="383794"/>
                  </a:lnTo>
                  <a:lnTo>
                    <a:pt x="614159" y="383794"/>
                  </a:lnTo>
                  <a:lnTo>
                    <a:pt x="623548" y="364215"/>
                  </a:lnTo>
                  <a:lnTo>
                    <a:pt x="628777" y="324231"/>
                  </a:lnTo>
                  <a:lnTo>
                    <a:pt x="626417" y="297989"/>
                  </a:lnTo>
                  <a:lnTo>
                    <a:pt x="607506" y="252079"/>
                  </a:lnTo>
                  <a:lnTo>
                    <a:pt x="574929" y="218809"/>
                  </a:lnTo>
                  <a:lnTo>
                    <a:pt x="532066" y="193369"/>
                  </a:lnTo>
                  <a:lnTo>
                    <a:pt x="480609" y="171221"/>
                  </a:lnTo>
                  <a:lnTo>
                    <a:pt x="460740" y="162163"/>
                  </a:lnTo>
                  <a:lnTo>
                    <a:pt x="427154" y="140130"/>
                  </a:lnTo>
                  <a:lnTo>
                    <a:pt x="416814" y="111251"/>
                  </a:lnTo>
                  <a:lnTo>
                    <a:pt x="421763" y="92749"/>
                  </a:lnTo>
                  <a:lnTo>
                    <a:pt x="436594" y="79533"/>
                  </a:lnTo>
                  <a:lnTo>
                    <a:pt x="461283" y="71604"/>
                  </a:lnTo>
                  <a:lnTo>
                    <a:pt x="495808" y="68961"/>
                  </a:lnTo>
                  <a:lnTo>
                    <a:pt x="596359" y="68961"/>
                  </a:lnTo>
                  <a:lnTo>
                    <a:pt x="606044" y="11049"/>
                  </a:lnTo>
                  <a:lnTo>
                    <a:pt x="582443" y="6215"/>
                  </a:lnTo>
                  <a:lnTo>
                    <a:pt x="556212" y="2762"/>
                  </a:lnTo>
                  <a:lnTo>
                    <a:pt x="527337" y="690"/>
                  </a:lnTo>
                  <a:lnTo>
                    <a:pt x="495808" y="0"/>
                  </a:lnTo>
                  <a:close/>
                </a:path>
                <a:path w="1242060" h="455294">
                  <a:moveTo>
                    <a:pt x="596359" y="68961"/>
                  </a:moveTo>
                  <a:lnTo>
                    <a:pt x="495808" y="68961"/>
                  </a:lnTo>
                  <a:lnTo>
                    <a:pt x="521642" y="69986"/>
                  </a:lnTo>
                  <a:lnTo>
                    <a:pt x="546560" y="73072"/>
                  </a:lnTo>
                  <a:lnTo>
                    <a:pt x="570549" y="78230"/>
                  </a:lnTo>
                  <a:lnTo>
                    <a:pt x="593598" y="85471"/>
                  </a:lnTo>
                  <a:lnTo>
                    <a:pt x="596359" y="68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51863" y="2581275"/>
              <a:ext cx="1274318" cy="4864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4032" y="3031235"/>
              <a:ext cx="4134612" cy="6477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10128" y="2406395"/>
              <a:ext cx="4123944" cy="7010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76295" y="2466594"/>
              <a:ext cx="4012918" cy="58889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59911" y="2450592"/>
              <a:ext cx="4045229" cy="6209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0476" y="4037076"/>
              <a:ext cx="7459980" cy="6553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5048" y="3404615"/>
              <a:ext cx="7449311" cy="90373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2142" y="3463416"/>
              <a:ext cx="7337767" cy="79362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6038" y="3448050"/>
              <a:ext cx="7369767" cy="82499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57771" y="4468367"/>
              <a:ext cx="105155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83044" y="4479163"/>
              <a:ext cx="55244" cy="17780"/>
            </a:xfrm>
            <a:custGeom>
              <a:avLst/>
              <a:gdLst/>
              <a:ahLst/>
              <a:cxnLst/>
              <a:rect l="l" t="t" r="r" b="b"/>
              <a:pathLst>
                <a:path w="55245" h="17779">
                  <a:moveTo>
                    <a:pt x="54736" y="0"/>
                  </a:moveTo>
                  <a:lnTo>
                    <a:pt x="1143" y="1905"/>
                  </a:lnTo>
                  <a:lnTo>
                    <a:pt x="0" y="17780"/>
                  </a:lnTo>
                  <a:lnTo>
                    <a:pt x="53212" y="16001"/>
                  </a:lnTo>
                  <a:lnTo>
                    <a:pt x="54736" y="0"/>
                  </a:lnTo>
                  <a:close/>
                </a:path>
              </a:pathLst>
            </a:custGeom>
            <a:solidFill>
              <a:srgbClr val="011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83044" y="4479163"/>
              <a:ext cx="55244" cy="17780"/>
            </a:xfrm>
            <a:custGeom>
              <a:avLst/>
              <a:gdLst/>
              <a:ahLst/>
              <a:cxnLst/>
              <a:rect l="l" t="t" r="r" b="b"/>
              <a:pathLst>
                <a:path w="55245" h="17779">
                  <a:moveTo>
                    <a:pt x="54736" y="0"/>
                  </a:moveTo>
                  <a:lnTo>
                    <a:pt x="53212" y="16001"/>
                  </a:lnTo>
                  <a:lnTo>
                    <a:pt x="0" y="17780"/>
                  </a:lnTo>
                  <a:lnTo>
                    <a:pt x="1143" y="1905"/>
                  </a:lnTo>
                  <a:lnTo>
                    <a:pt x="54736" y="0"/>
                  </a:lnTo>
                  <a:close/>
                </a:path>
              </a:pathLst>
            </a:custGeom>
            <a:ln w="10668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6810" y="2058441"/>
            <a:ext cx="6850380" cy="32264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95275" indent="-283210">
              <a:lnSpc>
                <a:spcPct val="100000"/>
              </a:lnSpc>
              <a:spcBef>
                <a:spcPts val="434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204" dirty="0">
                <a:solidFill>
                  <a:srgbClr val="073D86"/>
                </a:solidFill>
                <a:latin typeface="Arial"/>
                <a:cs typeface="Arial"/>
              </a:rPr>
              <a:t>Cache 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is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divided </a:t>
            </a:r>
            <a:r>
              <a:rPr sz="2800" spc="40" dirty="0">
                <a:solidFill>
                  <a:srgbClr val="073D86"/>
                </a:solidFill>
                <a:latin typeface="Arial"/>
                <a:cs typeface="Arial"/>
              </a:rPr>
              <a:t>into </a:t>
            </a:r>
            <a:r>
              <a:rPr sz="2800" spc="-190" dirty="0">
                <a:solidFill>
                  <a:srgbClr val="073D86"/>
                </a:solidFill>
                <a:latin typeface="Arial"/>
                <a:cs typeface="Arial"/>
              </a:rPr>
              <a:t>a </a:t>
            </a:r>
            <a:r>
              <a:rPr sz="2800" spc="-40" dirty="0">
                <a:solidFill>
                  <a:srgbClr val="073D86"/>
                </a:solidFill>
                <a:latin typeface="Arial"/>
                <a:cs typeface="Arial"/>
              </a:rPr>
              <a:t>number </a:t>
            </a:r>
            <a:r>
              <a:rPr sz="2800" spc="85" dirty="0">
                <a:solidFill>
                  <a:srgbClr val="073D86"/>
                </a:solidFill>
                <a:latin typeface="Arial"/>
                <a:cs typeface="Arial"/>
              </a:rPr>
              <a:t>of</a:t>
            </a:r>
            <a:r>
              <a:rPr sz="2800" spc="-59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073D86"/>
                </a:solidFill>
                <a:latin typeface="Arial"/>
                <a:cs typeface="Arial"/>
              </a:rPr>
              <a:t>sets</a:t>
            </a:r>
            <a:endParaRPr sz="2800">
              <a:latin typeface="Arial"/>
              <a:cs typeface="Arial"/>
            </a:endParaRPr>
          </a:p>
          <a:p>
            <a:pPr marL="295275" indent="-283210">
              <a:lnSpc>
                <a:spcPct val="100000"/>
              </a:lnSpc>
              <a:spcBef>
                <a:spcPts val="33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200" dirty="0">
                <a:solidFill>
                  <a:srgbClr val="073D86"/>
                </a:solidFill>
                <a:latin typeface="Arial"/>
                <a:cs typeface="Arial"/>
              </a:rPr>
              <a:t>Each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set </a:t>
            </a:r>
            <a:r>
              <a:rPr sz="2800" spc="-55" dirty="0">
                <a:solidFill>
                  <a:srgbClr val="073D86"/>
                </a:solidFill>
                <a:latin typeface="Arial"/>
                <a:cs typeface="Arial"/>
              </a:rPr>
              <a:t>contains </a:t>
            </a:r>
            <a:r>
              <a:rPr sz="2800" spc="-190" dirty="0">
                <a:solidFill>
                  <a:srgbClr val="073D86"/>
                </a:solidFill>
                <a:latin typeface="Arial"/>
                <a:cs typeface="Arial"/>
              </a:rPr>
              <a:t>a </a:t>
            </a:r>
            <a:r>
              <a:rPr sz="2800" spc="-40" dirty="0">
                <a:solidFill>
                  <a:srgbClr val="073D86"/>
                </a:solidFill>
                <a:latin typeface="Arial"/>
                <a:cs typeface="Arial"/>
              </a:rPr>
              <a:t>number </a:t>
            </a:r>
            <a:r>
              <a:rPr sz="2800" spc="85" dirty="0">
                <a:solidFill>
                  <a:srgbClr val="073D86"/>
                </a:solidFill>
                <a:latin typeface="Arial"/>
                <a:cs typeface="Arial"/>
              </a:rPr>
              <a:t>of</a:t>
            </a:r>
            <a:r>
              <a:rPr sz="2800" spc="-4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073D86"/>
                </a:solidFill>
                <a:latin typeface="Arial"/>
                <a:cs typeface="Arial"/>
              </a:rPr>
              <a:t>lines</a:t>
            </a:r>
            <a:endParaRPr sz="2800">
              <a:latin typeface="Arial"/>
              <a:cs typeface="Arial"/>
            </a:endParaRPr>
          </a:p>
          <a:p>
            <a:pPr marL="295275" indent="-283210">
              <a:lnSpc>
                <a:spcPct val="100000"/>
              </a:lnSpc>
              <a:spcBef>
                <a:spcPts val="33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45" dirty="0">
                <a:solidFill>
                  <a:srgbClr val="073D86"/>
                </a:solidFill>
                <a:latin typeface="Arial"/>
                <a:cs typeface="Arial"/>
              </a:rPr>
              <a:t>A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073D86"/>
                </a:solidFill>
                <a:latin typeface="Arial"/>
                <a:cs typeface="Arial"/>
              </a:rPr>
              <a:t>given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073D86"/>
                </a:solidFill>
                <a:latin typeface="Arial"/>
                <a:cs typeface="Arial"/>
              </a:rPr>
              <a:t>block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073D86"/>
                </a:solidFill>
                <a:latin typeface="Arial"/>
                <a:cs typeface="Arial"/>
              </a:rPr>
              <a:t>maps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073D86"/>
                </a:solidFill>
                <a:latin typeface="Arial"/>
                <a:cs typeface="Arial"/>
              </a:rPr>
              <a:t>to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073D86"/>
                </a:solidFill>
                <a:latin typeface="Arial"/>
                <a:cs typeface="Arial"/>
              </a:rPr>
              <a:t>any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line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73D86"/>
                </a:solidFill>
                <a:latin typeface="Arial"/>
                <a:cs typeface="Arial"/>
              </a:rPr>
              <a:t>in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90" dirty="0">
                <a:solidFill>
                  <a:srgbClr val="073D86"/>
                </a:solidFill>
                <a:latin typeface="Arial"/>
                <a:cs typeface="Arial"/>
              </a:rPr>
              <a:t>a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073D86"/>
                </a:solidFill>
                <a:latin typeface="Arial"/>
                <a:cs typeface="Arial"/>
              </a:rPr>
              <a:t>given</a:t>
            </a:r>
            <a:r>
              <a:rPr sz="28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set</a:t>
            </a:r>
            <a:endParaRPr sz="2800">
              <a:latin typeface="Arial"/>
              <a:cs typeface="Arial"/>
            </a:endParaRPr>
          </a:p>
          <a:p>
            <a:pPr marL="295275" indent="-283210">
              <a:lnSpc>
                <a:spcPct val="100000"/>
              </a:lnSpc>
              <a:spcBef>
                <a:spcPts val="340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80" dirty="0">
                <a:solidFill>
                  <a:srgbClr val="073D86"/>
                </a:solidFill>
                <a:latin typeface="Arial"/>
                <a:cs typeface="Arial"/>
              </a:rPr>
              <a:t>e.g.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073D86"/>
                </a:solidFill>
                <a:latin typeface="Arial"/>
                <a:cs typeface="Arial"/>
              </a:rPr>
              <a:t>Block</a:t>
            </a:r>
            <a:r>
              <a:rPr sz="2800" spc="-18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29" dirty="0">
                <a:solidFill>
                  <a:srgbClr val="073D86"/>
                </a:solidFill>
                <a:latin typeface="Arial"/>
                <a:cs typeface="Arial"/>
              </a:rPr>
              <a:t>B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30" dirty="0">
                <a:solidFill>
                  <a:srgbClr val="073D86"/>
                </a:solidFill>
                <a:latin typeface="Arial"/>
                <a:cs typeface="Arial"/>
              </a:rPr>
              <a:t>can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073D86"/>
                </a:solidFill>
                <a:latin typeface="Arial"/>
                <a:cs typeface="Arial"/>
              </a:rPr>
              <a:t>be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73D86"/>
                </a:solidFill>
                <a:latin typeface="Arial"/>
                <a:cs typeface="Arial"/>
              </a:rPr>
              <a:t>in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073D86"/>
                </a:solidFill>
                <a:latin typeface="Arial"/>
                <a:cs typeface="Arial"/>
              </a:rPr>
              <a:t>any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line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85" dirty="0">
                <a:solidFill>
                  <a:srgbClr val="073D86"/>
                </a:solidFill>
                <a:latin typeface="Arial"/>
                <a:cs typeface="Arial"/>
              </a:rPr>
              <a:t>of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set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73D86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  <a:p>
            <a:pPr marL="295275" indent="-283210">
              <a:lnSpc>
                <a:spcPct val="100000"/>
              </a:lnSpc>
              <a:spcBef>
                <a:spcPts val="33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270" dirty="0">
                <a:solidFill>
                  <a:srgbClr val="073D86"/>
                </a:solidFill>
                <a:latin typeface="Arial"/>
                <a:cs typeface="Arial"/>
              </a:rPr>
              <a:t>2 </a:t>
            </a:r>
            <a:r>
              <a:rPr sz="2800" spc="-60" dirty="0">
                <a:solidFill>
                  <a:srgbClr val="073D86"/>
                </a:solidFill>
                <a:latin typeface="Arial"/>
                <a:cs typeface="Arial"/>
              </a:rPr>
              <a:t>way </a:t>
            </a:r>
            <a:r>
              <a:rPr sz="2800" spc="-90" dirty="0">
                <a:solidFill>
                  <a:srgbClr val="073D86"/>
                </a:solidFill>
                <a:latin typeface="Arial"/>
                <a:cs typeface="Arial"/>
              </a:rPr>
              <a:t>associative</a:t>
            </a:r>
            <a:r>
              <a:rPr sz="28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073D86"/>
                </a:solidFill>
                <a:latin typeface="Arial"/>
                <a:cs typeface="Arial"/>
              </a:rPr>
              <a:t>mapping</a:t>
            </a:r>
            <a:endParaRPr sz="2800">
              <a:latin typeface="Arial"/>
              <a:cs typeface="Arial"/>
            </a:endParaRPr>
          </a:p>
          <a:p>
            <a:pPr marL="286385" marR="26670" indent="-274320">
              <a:lnSpc>
                <a:spcPts val="3020"/>
              </a:lnSpc>
              <a:spcBef>
                <a:spcPts val="720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45" dirty="0">
                <a:solidFill>
                  <a:srgbClr val="073D86"/>
                </a:solidFill>
                <a:latin typeface="Arial"/>
                <a:cs typeface="Arial"/>
              </a:rPr>
              <a:t>A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073D86"/>
                </a:solidFill>
                <a:latin typeface="Arial"/>
                <a:cs typeface="Arial"/>
              </a:rPr>
              <a:t>given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073D86"/>
                </a:solidFill>
                <a:latin typeface="Arial"/>
                <a:cs typeface="Arial"/>
              </a:rPr>
              <a:t>block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30" dirty="0">
                <a:solidFill>
                  <a:srgbClr val="073D86"/>
                </a:solidFill>
                <a:latin typeface="Arial"/>
                <a:cs typeface="Arial"/>
              </a:rPr>
              <a:t>can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073D86"/>
                </a:solidFill>
                <a:latin typeface="Arial"/>
                <a:cs typeface="Arial"/>
              </a:rPr>
              <a:t>be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73D86"/>
                </a:solidFill>
                <a:latin typeface="Arial"/>
                <a:cs typeface="Arial"/>
              </a:rPr>
              <a:t>in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073D86"/>
                </a:solidFill>
                <a:latin typeface="Arial"/>
                <a:cs typeface="Arial"/>
              </a:rPr>
              <a:t>one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85" dirty="0">
                <a:solidFill>
                  <a:srgbClr val="073D86"/>
                </a:solidFill>
                <a:latin typeface="Arial"/>
                <a:cs typeface="Arial"/>
              </a:rPr>
              <a:t>of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70" dirty="0">
                <a:solidFill>
                  <a:srgbClr val="073D86"/>
                </a:solidFill>
                <a:latin typeface="Arial"/>
                <a:cs typeface="Arial"/>
              </a:rPr>
              <a:t>2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073D86"/>
                </a:solidFill>
                <a:latin typeface="Arial"/>
                <a:cs typeface="Arial"/>
              </a:rPr>
              <a:t>lines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73D86"/>
                </a:solidFill>
                <a:latin typeface="Arial"/>
                <a:cs typeface="Arial"/>
              </a:rPr>
              <a:t>in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073D86"/>
                </a:solidFill>
                <a:latin typeface="Arial"/>
                <a:cs typeface="Arial"/>
              </a:rPr>
              <a:t>only  </a:t>
            </a:r>
            <a:r>
              <a:rPr sz="2800" spc="-60" dirty="0">
                <a:solidFill>
                  <a:srgbClr val="073D86"/>
                </a:solidFill>
                <a:latin typeface="Arial"/>
                <a:cs typeface="Arial"/>
              </a:rPr>
              <a:t>one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set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6208" y="785368"/>
            <a:ext cx="5324983" cy="499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07" y="400811"/>
              <a:ext cx="269748" cy="3322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556" y="388620"/>
              <a:ext cx="260985" cy="322580"/>
            </a:xfrm>
            <a:custGeom>
              <a:avLst/>
              <a:gdLst/>
              <a:ahLst/>
              <a:cxnLst/>
              <a:rect l="l" t="t" r="r" b="b"/>
              <a:pathLst>
                <a:path w="260985" h="322580">
                  <a:moveTo>
                    <a:pt x="244327" y="0"/>
                  </a:moveTo>
                  <a:lnTo>
                    <a:pt x="170489" y="0"/>
                  </a:lnTo>
                  <a:lnTo>
                    <a:pt x="167808" y="7453"/>
                  </a:lnTo>
                  <a:lnTo>
                    <a:pt x="159767" y="21240"/>
                  </a:lnTo>
                  <a:lnTo>
                    <a:pt x="127614" y="67817"/>
                  </a:lnTo>
                  <a:lnTo>
                    <a:pt x="91810" y="113537"/>
                  </a:lnTo>
                  <a:lnTo>
                    <a:pt x="72604" y="128777"/>
                  </a:lnTo>
                  <a:lnTo>
                    <a:pt x="67153" y="128777"/>
                  </a:lnTo>
                  <a:lnTo>
                    <a:pt x="67324" y="98155"/>
                  </a:lnTo>
                  <a:lnTo>
                    <a:pt x="67834" y="66484"/>
                  </a:lnTo>
                  <a:lnTo>
                    <a:pt x="68686" y="33766"/>
                  </a:lnTo>
                  <a:lnTo>
                    <a:pt x="69879" y="0"/>
                  </a:lnTo>
                  <a:lnTo>
                    <a:pt x="0" y="0"/>
                  </a:lnTo>
                  <a:lnTo>
                    <a:pt x="1409" y="33478"/>
                  </a:lnTo>
                  <a:lnTo>
                    <a:pt x="2416" y="70278"/>
                  </a:lnTo>
                  <a:lnTo>
                    <a:pt x="3020" y="110388"/>
                  </a:lnTo>
                  <a:lnTo>
                    <a:pt x="3221" y="153796"/>
                  </a:lnTo>
                  <a:lnTo>
                    <a:pt x="3020" y="199564"/>
                  </a:lnTo>
                  <a:lnTo>
                    <a:pt x="2416" y="242950"/>
                  </a:lnTo>
                  <a:lnTo>
                    <a:pt x="1409" y="283956"/>
                  </a:lnTo>
                  <a:lnTo>
                    <a:pt x="0" y="322579"/>
                  </a:lnTo>
                  <a:lnTo>
                    <a:pt x="69879" y="322579"/>
                  </a:lnTo>
                  <a:lnTo>
                    <a:pt x="67834" y="238188"/>
                  </a:lnTo>
                  <a:lnTo>
                    <a:pt x="67324" y="202993"/>
                  </a:lnTo>
                  <a:lnTo>
                    <a:pt x="67153" y="172465"/>
                  </a:lnTo>
                  <a:lnTo>
                    <a:pt x="74587" y="172465"/>
                  </a:lnTo>
                  <a:lnTo>
                    <a:pt x="117100" y="212703"/>
                  </a:lnTo>
                  <a:lnTo>
                    <a:pt x="156095" y="274091"/>
                  </a:lnTo>
                  <a:lnTo>
                    <a:pt x="177040" y="313386"/>
                  </a:lnTo>
                  <a:lnTo>
                    <a:pt x="179659" y="322579"/>
                  </a:lnTo>
                  <a:lnTo>
                    <a:pt x="260685" y="322579"/>
                  </a:lnTo>
                  <a:lnTo>
                    <a:pt x="232251" y="268751"/>
                  </a:lnTo>
                  <a:lnTo>
                    <a:pt x="210139" y="233679"/>
                  </a:lnTo>
                  <a:lnTo>
                    <a:pt x="184814" y="195770"/>
                  </a:lnTo>
                  <a:lnTo>
                    <a:pt x="145038" y="146812"/>
                  </a:lnTo>
                  <a:lnTo>
                    <a:pt x="130586" y="135762"/>
                  </a:lnTo>
                  <a:lnTo>
                    <a:pt x="130586" y="132079"/>
                  </a:lnTo>
                  <a:lnTo>
                    <a:pt x="177147" y="86717"/>
                  </a:lnTo>
                  <a:lnTo>
                    <a:pt x="218824" y="37665"/>
                  </a:lnTo>
                  <a:lnTo>
                    <a:pt x="241493" y="6856"/>
                  </a:lnTo>
                  <a:lnTo>
                    <a:pt x="2443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556" y="388620"/>
              <a:ext cx="260985" cy="322580"/>
            </a:xfrm>
            <a:custGeom>
              <a:avLst/>
              <a:gdLst/>
              <a:ahLst/>
              <a:cxnLst/>
              <a:rect l="l" t="t" r="r" b="b"/>
              <a:pathLst>
                <a:path w="260985" h="322580">
                  <a:moveTo>
                    <a:pt x="0" y="0"/>
                  </a:moveTo>
                  <a:lnTo>
                    <a:pt x="69879" y="0"/>
                  </a:lnTo>
                  <a:lnTo>
                    <a:pt x="68686" y="33766"/>
                  </a:lnTo>
                  <a:lnTo>
                    <a:pt x="67834" y="66484"/>
                  </a:lnTo>
                  <a:lnTo>
                    <a:pt x="67324" y="98155"/>
                  </a:lnTo>
                  <a:lnTo>
                    <a:pt x="67153" y="128777"/>
                  </a:lnTo>
                  <a:lnTo>
                    <a:pt x="72604" y="128777"/>
                  </a:lnTo>
                  <a:lnTo>
                    <a:pt x="107638" y="94487"/>
                  </a:lnTo>
                  <a:lnTo>
                    <a:pt x="146369" y="41362"/>
                  </a:lnTo>
                  <a:lnTo>
                    <a:pt x="167808" y="7453"/>
                  </a:lnTo>
                  <a:lnTo>
                    <a:pt x="170489" y="0"/>
                  </a:lnTo>
                  <a:lnTo>
                    <a:pt x="244327" y="0"/>
                  </a:lnTo>
                  <a:lnTo>
                    <a:pt x="218824" y="37665"/>
                  </a:lnTo>
                  <a:lnTo>
                    <a:pt x="177147" y="86717"/>
                  </a:lnTo>
                  <a:lnTo>
                    <a:pt x="142947" y="121959"/>
                  </a:lnTo>
                  <a:lnTo>
                    <a:pt x="130586" y="132079"/>
                  </a:lnTo>
                  <a:lnTo>
                    <a:pt x="130586" y="135762"/>
                  </a:lnTo>
                  <a:lnTo>
                    <a:pt x="163114" y="166814"/>
                  </a:lnTo>
                  <a:lnTo>
                    <a:pt x="210139" y="233679"/>
                  </a:lnTo>
                  <a:lnTo>
                    <a:pt x="232251" y="268751"/>
                  </a:lnTo>
                  <a:lnTo>
                    <a:pt x="257525" y="313225"/>
                  </a:lnTo>
                  <a:lnTo>
                    <a:pt x="260685" y="322579"/>
                  </a:lnTo>
                  <a:lnTo>
                    <a:pt x="179659" y="322579"/>
                  </a:lnTo>
                  <a:lnTo>
                    <a:pt x="177040" y="313386"/>
                  </a:lnTo>
                  <a:lnTo>
                    <a:pt x="169184" y="297227"/>
                  </a:lnTo>
                  <a:lnTo>
                    <a:pt x="137774" y="243966"/>
                  </a:lnTo>
                  <a:lnTo>
                    <a:pt x="99677" y="190357"/>
                  </a:lnTo>
                  <a:lnTo>
                    <a:pt x="74587" y="172465"/>
                  </a:lnTo>
                  <a:lnTo>
                    <a:pt x="67153" y="172465"/>
                  </a:lnTo>
                  <a:lnTo>
                    <a:pt x="67324" y="202993"/>
                  </a:lnTo>
                  <a:lnTo>
                    <a:pt x="67834" y="238188"/>
                  </a:lnTo>
                  <a:lnTo>
                    <a:pt x="68686" y="278050"/>
                  </a:lnTo>
                  <a:lnTo>
                    <a:pt x="69879" y="322579"/>
                  </a:lnTo>
                  <a:lnTo>
                    <a:pt x="0" y="322579"/>
                  </a:lnTo>
                  <a:lnTo>
                    <a:pt x="1409" y="283956"/>
                  </a:lnTo>
                  <a:lnTo>
                    <a:pt x="2416" y="242950"/>
                  </a:lnTo>
                  <a:lnTo>
                    <a:pt x="3020" y="199564"/>
                  </a:lnTo>
                  <a:lnTo>
                    <a:pt x="3221" y="153796"/>
                  </a:lnTo>
                  <a:lnTo>
                    <a:pt x="3020" y="110388"/>
                  </a:lnTo>
                  <a:lnTo>
                    <a:pt x="2416" y="70278"/>
                  </a:lnTo>
                  <a:lnTo>
                    <a:pt x="1409" y="33478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4584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6804" y="574548"/>
              <a:ext cx="118871" cy="563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4243" y="561340"/>
              <a:ext cx="109220" cy="48260"/>
            </a:xfrm>
            <a:custGeom>
              <a:avLst/>
              <a:gdLst/>
              <a:ahLst/>
              <a:cxnLst/>
              <a:rect l="l" t="t" r="r" b="b"/>
              <a:pathLst>
                <a:path w="109220" h="48259">
                  <a:moveTo>
                    <a:pt x="109029" y="0"/>
                  </a:moveTo>
                  <a:lnTo>
                    <a:pt x="2222" y="3683"/>
                  </a:lnTo>
                  <a:lnTo>
                    <a:pt x="0" y="48260"/>
                  </a:lnTo>
                  <a:lnTo>
                    <a:pt x="106057" y="44576"/>
                  </a:lnTo>
                  <a:lnTo>
                    <a:pt x="1090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4243" y="561340"/>
              <a:ext cx="109220" cy="48260"/>
            </a:xfrm>
            <a:custGeom>
              <a:avLst/>
              <a:gdLst/>
              <a:ahLst/>
              <a:cxnLst/>
              <a:rect l="l" t="t" r="r" b="b"/>
              <a:pathLst>
                <a:path w="109220" h="48259">
                  <a:moveTo>
                    <a:pt x="109029" y="0"/>
                  </a:moveTo>
                  <a:lnTo>
                    <a:pt x="106057" y="44576"/>
                  </a:lnTo>
                  <a:lnTo>
                    <a:pt x="0" y="48260"/>
                  </a:lnTo>
                  <a:lnTo>
                    <a:pt x="2222" y="3683"/>
                  </a:lnTo>
                  <a:lnTo>
                    <a:pt x="109029" y="0"/>
                  </a:lnTo>
                  <a:close/>
                </a:path>
              </a:pathLst>
            </a:custGeom>
            <a:ln w="6096">
              <a:solidFill>
                <a:srgbClr val="4584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200" y="371856"/>
              <a:ext cx="8663940" cy="4892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2277" y="355727"/>
              <a:ext cx="8659685" cy="4866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400" y="1066798"/>
              <a:ext cx="8763000" cy="56829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228600" y="228600"/>
              <a:ext cx="8695944" cy="14264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7232" y="859536"/>
              <a:ext cx="2877820" cy="713740"/>
            </a:xfrm>
            <a:custGeom>
              <a:avLst/>
              <a:gdLst/>
              <a:ahLst/>
              <a:cxnLst/>
              <a:rect l="l" t="t" r="r" b="b"/>
              <a:pathLst>
                <a:path w="2877820" h="71374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5"/>
                  </a:lnTo>
                  <a:lnTo>
                    <a:pt x="2626360" y="42290"/>
                  </a:lnTo>
                  <a:lnTo>
                    <a:pt x="2371216" y="91439"/>
                  </a:lnTo>
                  <a:lnTo>
                    <a:pt x="2103246" y="149351"/>
                  </a:lnTo>
                  <a:lnTo>
                    <a:pt x="1822449" y="216153"/>
                  </a:lnTo>
                  <a:lnTo>
                    <a:pt x="1565147" y="280797"/>
                  </a:lnTo>
                  <a:lnTo>
                    <a:pt x="842137" y="443484"/>
                  </a:lnTo>
                  <a:lnTo>
                    <a:pt x="621029" y="488061"/>
                  </a:lnTo>
                  <a:lnTo>
                    <a:pt x="199897" y="566165"/>
                  </a:lnTo>
                  <a:lnTo>
                    <a:pt x="0" y="599566"/>
                  </a:lnTo>
                  <a:lnTo>
                    <a:pt x="138175" y="619633"/>
                  </a:lnTo>
                  <a:lnTo>
                    <a:pt x="270128" y="637413"/>
                  </a:lnTo>
                  <a:lnTo>
                    <a:pt x="397637" y="653034"/>
                  </a:lnTo>
                  <a:lnTo>
                    <a:pt x="644397" y="679830"/>
                  </a:lnTo>
                  <a:lnTo>
                    <a:pt x="874013" y="697611"/>
                  </a:lnTo>
                  <a:lnTo>
                    <a:pt x="984631" y="704341"/>
                  </a:lnTo>
                  <a:lnTo>
                    <a:pt x="1093089" y="708787"/>
                  </a:lnTo>
                  <a:lnTo>
                    <a:pt x="1297177" y="713231"/>
                  </a:lnTo>
                  <a:lnTo>
                    <a:pt x="1395094" y="713231"/>
                  </a:lnTo>
                  <a:lnTo>
                    <a:pt x="1584324" y="708787"/>
                  </a:lnTo>
                  <a:lnTo>
                    <a:pt x="1673606" y="704341"/>
                  </a:lnTo>
                  <a:lnTo>
                    <a:pt x="1843786" y="690879"/>
                  </a:lnTo>
                  <a:lnTo>
                    <a:pt x="1926716" y="681989"/>
                  </a:lnTo>
                  <a:lnTo>
                    <a:pt x="2084069" y="659764"/>
                  </a:lnTo>
                  <a:lnTo>
                    <a:pt x="2232914" y="632967"/>
                  </a:lnTo>
                  <a:lnTo>
                    <a:pt x="2373248" y="601726"/>
                  </a:lnTo>
                  <a:lnTo>
                    <a:pt x="2507234" y="566165"/>
                  </a:lnTo>
                  <a:lnTo>
                    <a:pt x="2634868" y="526034"/>
                  </a:lnTo>
                  <a:lnTo>
                    <a:pt x="2756153" y="481456"/>
                  </a:lnTo>
                  <a:lnTo>
                    <a:pt x="2873120" y="434593"/>
                  </a:lnTo>
                  <a:lnTo>
                    <a:pt x="2877312" y="432435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5" y="731519"/>
              <a:ext cx="5544820" cy="848994"/>
            </a:xfrm>
            <a:custGeom>
              <a:avLst/>
              <a:gdLst/>
              <a:ahLst/>
              <a:cxnLst/>
              <a:rect l="l" t="t" r="r" b="b"/>
              <a:pathLst>
                <a:path w="5544820" h="848994">
                  <a:moveTo>
                    <a:pt x="852423" y="0"/>
                  </a:moveTo>
                  <a:lnTo>
                    <a:pt x="684530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225"/>
                  </a:lnTo>
                  <a:lnTo>
                    <a:pt x="116967" y="35687"/>
                  </a:lnTo>
                  <a:lnTo>
                    <a:pt x="0" y="53466"/>
                  </a:lnTo>
                  <a:lnTo>
                    <a:pt x="333756" y="95757"/>
                  </a:lnTo>
                  <a:lnTo>
                    <a:pt x="693039" y="155955"/>
                  </a:lnTo>
                  <a:lnTo>
                    <a:pt x="1077848" y="233933"/>
                  </a:lnTo>
                  <a:lnTo>
                    <a:pt x="1281938" y="278510"/>
                  </a:lnTo>
                  <a:lnTo>
                    <a:pt x="1866519" y="421131"/>
                  </a:lnTo>
                  <a:lnTo>
                    <a:pt x="2559558" y="574801"/>
                  </a:lnTo>
                  <a:lnTo>
                    <a:pt x="2878455" y="637158"/>
                  </a:lnTo>
                  <a:lnTo>
                    <a:pt x="3031490" y="666114"/>
                  </a:lnTo>
                  <a:lnTo>
                    <a:pt x="3324859" y="715137"/>
                  </a:lnTo>
                  <a:lnTo>
                    <a:pt x="3465195" y="737488"/>
                  </a:lnTo>
                  <a:lnTo>
                    <a:pt x="3733038" y="773176"/>
                  </a:lnTo>
                  <a:lnTo>
                    <a:pt x="3986022" y="804290"/>
                  </a:lnTo>
                  <a:lnTo>
                    <a:pt x="4107179" y="815466"/>
                  </a:lnTo>
                  <a:lnTo>
                    <a:pt x="4336796" y="833246"/>
                  </a:lnTo>
                  <a:lnTo>
                    <a:pt x="4447413" y="839977"/>
                  </a:lnTo>
                  <a:lnTo>
                    <a:pt x="4659884" y="848867"/>
                  </a:lnTo>
                  <a:lnTo>
                    <a:pt x="4857623" y="848867"/>
                  </a:lnTo>
                  <a:lnTo>
                    <a:pt x="5044694" y="844422"/>
                  </a:lnTo>
                  <a:lnTo>
                    <a:pt x="5133975" y="839977"/>
                  </a:lnTo>
                  <a:lnTo>
                    <a:pt x="5221224" y="833246"/>
                  </a:lnTo>
                  <a:lnTo>
                    <a:pt x="5467731" y="806576"/>
                  </a:lnTo>
                  <a:lnTo>
                    <a:pt x="5544312" y="795401"/>
                  </a:lnTo>
                  <a:lnTo>
                    <a:pt x="5297678" y="764158"/>
                  </a:lnTo>
                  <a:lnTo>
                    <a:pt x="5036185" y="726313"/>
                  </a:lnTo>
                  <a:lnTo>
                    <a:pt x="4468622" y="628268"/>
                  </a:lnTo>
                  <a:lnTo>
                    <a:pt x="4160393" y="565912"/>
                  </a:lnTo>
                  <a:lnTo>
                    <a:pt x="3835146" y="496824"/>
                  </a:lnTo>
                  <a:lnTo>
                    <a:pt x="2850769" y="262889"/>
                  </a:lnTo>
                  <a:lnTo>
                    <a:pt x="2582926" y="204977"/>
                  </a:lnTo>
                  <a:lnTo>
                    <a:pt x="2327783" y="155955"/>
                  </a:lnTo>
                  <a:lnTo>
                    <a:pt x="2204593" y="133730"/>
                  </a:lnTo>
                  <a:lnTo>
                    <a:pt x="2083308" y="113664"/>
                  </a:lnTo>
                  <a:lnTo>
                    <a:pt x="1966468" y="95757"/>
                  </a:lnTo>
                  <a:lnTo>
                    <a:pt x="1628394" y="51180"/>
                  </a:lnTo>
                  <a:lnTo>
                    <a:pt x="1417955" y="31241"/>
                  </a:lnTo>
                  <a:lnTo>
                    <a:pt x="1220216" y="15620"/>
                  </a:lnTo>
                  <a:lnTo>
                    <a:pt x="1031113" y="4444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5" y="730758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6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8"/>
                  </a:lnTo>
                  <a:lnTo>
                    <a:pt x="2259965" y="102996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1"/>
                  </a:lnTo>
                  <a:lnTo>
                    <a:pt x="3250692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88380" h="788035">
                  <a:moveTo>
                    <a:pt x="2781299" y="650747"/>
                  </a:moveTo>
                  <a:lnTo>
                    <a:pt x="2876931" y="623951"/>
                  </a:lnTo>
                  <a:lnTo>
                    <a:pt x="3138423" y="554863"/>
                  </a:lnTo>
                  <a:lnTo>
                    <a:pt x="3319018" y="508126"/>
                  </a:lnTo>
                  <a:lnTo>
                    <a:pt x="3527298" y="456818"/>
                  </a:lnTo>
                  <a:lnTo>
                    <a:pt x="3758946" y="401192"/>
                  </a:lnTo>
                  <a:lnTo>
                    <a:pt x="4007612" y="340994"/>
                  </a:lnTo>
                  <a:lnTo>
                    <a:pt x="4271137" y="283082"/>
                  </a:lnTo>
                  <a:lnTo>
                    <a:pt x="4541139" y="225043"/>
                  </a:lnTo>
                  <a:lnTo>
                    <a:pt x="4817364" y="171576"/>
                  </a:lnTo>
                  <a:lnTo>
                    <a:pt x="5091557" y="120395"/>
                  </a:lnTo>
                  <a:lnTo>
                    <a:pt x="5227574" y="98043"/>
                  </a:lnTo>
                  <a:lnTo>
                    <a:pt x="5359400" y="75818"/>
                  </a:lnTo>
                  <a:lnTo>
                    <a:pt x="5491099" y="57912"/>
                  </a:lnTo>
                  <a:lnTo>
                    <a:pt x="5618734" y="40131"/>
                  </a:lnTo>
                  <a:lnTo>
                    <a:pt x="5744083" y="26796"/>
                  </a:lnTo>
                  <a:lnTo>
                    <a:pt x="5863082" y="15620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714755"/>
              <a:ext cx="8723630" cy="1329055"/>
            </a:xfrm>
            <a:custGeom>
              <a:avLst/>
              <a:gdLst/>
              <a:ahLst/>
              <a:cxnLst/>
              <a:rect l="l" t="t" r="r" b="b"/>
              <a:pathLst>
                <a:path w="8723630" h="1329055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6"/>
                  </a:lnTo>
                  <a:lnTo>
                    <a:pt x="874890" y="33401"/>
                  </a:lnTo>
                  <a:lnTo>
                    <a:pt x="762076" y="49022"/>
                  </a:lnTo>
                  <a:lnTo>
                    <a:pt x="659892" y="64643"/>
                  </a:lnTo>
                  <a:lnTo>
                    <a:pt x="564108" y="82550"/>
                  </a:lnTo>
                  <a:lnTo>
                    <a:pt x="478955" y="102616"/>
                  </a:lnTo>
                  <a:lnTo>
                    <a:pt x="398068" y="120396"/>
                  </a:lnTo>
                  <a:lnTo>
                    <a:pt x="327812" y="140462"/>
                  </a:lnTo>
                  <a:lnTo>
                    <a:pt x="206489" y="178435"/>
                  </a:lnTo>
                  <a:lnTo>
                    <a:pt x="157518" y="196215"/>
                  </a:lnTo>
                  <a:lnTo>
                    <a:pt x="51092" y="240792"/>
                  </a:lnTo>
                  <a:lnTo>
                    <a:pt x="0" y="267589"/>
                  </a:lnTo>
                  <a:lnTo>
                    <a:pt x="0" y="1328928"/>
                  </a:lnTo>
                  <a:lnTo>
                    <a:pt x="8719058" y="1328928"/>
                  </a:lnTo>
                  <a:lnTo>
                    <a:pt x="8723376" y="1322197"/>
                  </a:lnTo>
                  <a:lnTo>
                    <a:pt x="8723376" y="849503"/>
                  </a:lnTo>
                  <a:lnTo>
                    <a:pt x="7182231" y="849503"/>
                  </a:lnTo>
                  <a:lnTo>
                    <a:pt x="7043801" y="847344"/>
                  </a:lnTo>
                  <a:lnTo>
                    <a:pt x="6899148" y="842899"/>
                  </a:lnTo>
                  <a:lnTo>
                    <a:pt x="6750050" y="836168"/>
                  </a:lnTo>
                  <a:lnTo>
                    <a:pt x="6594729" y="824992"/>
                  </a:lnTo>
                  <a:lnTo>
                    <a:pt x="6260465" y="791591"/>
                  </a:lnTo>
                  <a:lnTo>
                    <a:pt x="5900674" y="744728"/>
                  </a:lnTo>
                  <a:lnTo>
                    <a:pt x="5709158" y="715772"/>
                  </a:lnTo>
                  <a:lnTo>
                    <a:pt x="5509006" y="682244"/>
                  </a:lnTo>
                  <a:lnTo>
                    <a:pt x="5302631" y="644398"/>
                  </a:lnTo>
                  <a:lnTo>
                    <a:pt x="4861941" y="557403"/>
                  </a:lnTo>
                  <a:lnTo>
                    <a:pt x="4136009" y="394716"/>
                  </a:lnTo>
                  <a:lnTo>
                    <a:pt x="3614547" y="267589"/>
                  </a:lnTo>
                  <a:lnTo>
                    <a:pt x="3122803" y="164973"/>
                  </a:lnTo>
                  <a:lnTo>
                    <a:pt x="2892933" y="124841"/>
                  </a:lnTo>
                  <a:lnTo>
                    <a:pt x="2673604" y="91440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29055">
                  <a:moveTo>
                    <a:pt x="8723376" y="568579"/>
                  </a:moveTo>
                  <a:lnTo>
                    <a:pt x="8638286" y="604266"/>
                  </a:lnTo>
                  <a:lnTo>
                    <a:pt x="8557387" y="635508"/>
                  </a:lnTo>
                  <a:lnTo>
                    <a:pt x="8472170" y="664464"/>
                  </a:lnTo>
                  <a:lnTo>
                    <a:pt x="8295513" y="717931"/>
                  </a:lnTo>
                  <a:lnTo>
                    <a:pt x="8201787" y="742442"/>
                  </a:lnTo>
                  <a:lnTo>
                    <a:pt x="8106029" y="762635"/>
                  </a:lnTo>
                  <a:lnTo>
                    <a:pt x="8005953" y="782701"/>
                  </a:lnTo>
                  <a:lnTo>
                    <a:pt x="7901686" y="800481"/>
                  </a:lnTo>
                  <a:lnTo>
                    <a:pt x="7680325" y="827278"/>
                  </a:lnTo>
                  <a:lnTo>
                    <a:pt x="7441946" y="845058"/>
                  </a:lnTo>
                  <a:lnTo>
                    <a:pt x="7314184" y="849503"/>
                  </a:lnTo>
                  <a:lnTo>
                    <a:pt x="8723376" y="849503"/>
                  </a:lnTo>
                  <a:lnTo>
                    <a:pt x="8723376" y="568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01496" y="635508"/>
              <a:ext cx="690372" cy="3459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89177" y="622808"/>
              <a:ext cx="681355" cy="337185"/>
            </a:xfrm>
            <a:custGeom>
              <a:avLst/>
              <a:gdLst/>
              <a:ahLst/>
              <a:cxnLst/>
              <a:rect l="l" t="t" r="r" b="b"/>
              <a:pathLst>
                <a:path w="681355" h="337184">
                  <a:moveTo>
                    <a:pt x="385445" y="82295"/>
                  </a:moveTo>
                  <a:lnTo>
                    <a:pt x="334200" y="92011"/>
                  </a:lnTo>
                  <a:lnTo>
                    <a:pt x="295528" y="121157"/>
                  </a:lnTo>
                  <a:lnTo>
                    <a:pt x="271351" y="163369"/>
                  </a:lnTo>
                  <a:lnTo>
                    <a:pt x="263270" y="212725"/>
                  </a:lnTo>
                  <a:lnTo>
                    <a:pt x="265392" y="237059"/>
                  </a:lnTo>
                  <a:lnTo>
                    <a:pt x="282398" y="280251"/>
                  </a:lnTo>
                  <a:lnTo>
                    <a:pt x="316216" y="314827"/>
                  </a:lnTo>
                  <a:lnTo>
                    <a:pt x="365226" y="332785"/>
                  </a:lnTo>
                  <a:lnTo>
                    <a:pt x="395350" y="335025"/>
                  </a:lnTo>
                  <a:lnTo>
                    <a:pt x="419570" y="334262"/>
                  </a:lnTo>
                  <a:lnTo>
                    <a:pt x="441753" y="331962"/>
                  </a:lnTo>
                  <a:lnTo>
                    <a:pt x="461912" y="328114"/>
                  </a:lnTo>
                  <a:lnTo>
                    <a:pt x="480059" y="322706"/>
                  </a:lnTo>
                  <a:lnTo>
                    <a:pt x="483862" y="285750"/>
                  </a:lnTo>
                  <a:lnTo>
                    <a:pt x="406018" y="285750"/>
                  </a:lnTo>
                  <a:lnTo>
                    <a:pt x="390064" y="284585"/>
                  </a:lnTo>
                  <a:lnTo>
                    <a:pt x="351916" y="267207"/>
                  </a:lnTo>
                  <a:lnTo>
                    <a:pt x="330700" y="234007"/>
                  </a:lnTo>
                  <a:lnTo>
                    <a:pt x="327913" y="220599"/>
                  </a:lnTo>
                  <a:lnTo>
                    <a:pt x="487425" y="217804"/>
                  </a:lnTo>
                  <a:lnTo>
                    <a:pt x="488092" y="208164"/>
                  </a:lnTo>
                  <a:lnTo>
                    <a:pt x="488568" y="199453"/>
                  </a:lnTo>
                  <a:lnTo>
                    <a:pt x="488854" y="191694"/>
                  </a:lnTo>
                  <a:lnTo>
                    <a:pt x="488931" y="184657"/>
                  </a:lnTo>
                  <a:lnTo>
                    <a:pt x="327406" y="184657"/>
                  </a:lnTo>
                  <a:lnTo>
                    <a:pt x="334123" y="158841"/>
                  </a:lnTo>
                  <a:lnTo>
                    <a:pt x="345519" y="140430"/>
                  </a:lnTo>
                  <a:lnTo>
                    <a:pt x="361606" y="129401"/>
                  </a:lnTo>
                  <a:lnTo>
                    <a:pt x="382397" y="125729"/>
                  </a:lnTo>
                  <a:lnTo>
                    <a:pt x="474280" y="125729"/>
                  </a:lnTo>
                  <a:lnTo>
                    <a:pt x="463422" y="110870"/>
                  </a:lnTo>
                  <a:lnTo>
                    <a:pt x="448970" y="98369"/>
                  </a:lnTo>
                  <a:lnTo>
                    <a:pt x="431149" y="89439"/>
                  </a:lnTo>
                  <a:lnTo>
                    <a:pt x="409969" y="84081"/>
                  </a:lnTo>
                  <a:lnTo>
                    <a:pt x="385445" y="82295"/>
                  </a:lnTo>
                  <a:close/>
                </a:path>
                <a:path w="681355" h="337184">
                  <a:moveTo>
                    <a:pt x="485012" y="274574"/>
                  </a:moveTo>
                  <a:lnTo>
                    <a:pt x="464365" y="279481"/>
                  </a:lnTo>
                  <a:lnTo>
                    <a:pt x="444325" y="282971"/>
                  </a:lnTo>
                  <a:lnTo>
                    <a:pt x="424880" y="285057"/>
                  </a:lnTo>
                  <a:lnTo>
                    <a:pt x="406018" y="285750"/>
                  </a:lnTo>
                  <a:lnTo>
                    <a:pt x="483862" y="285750"/>
                  </a:lnTo>
                  <a:lnTo>
                    <a:pt x="485012" y="274574"/>
                  </a:lnTo>
                  <a:close/>
                </a:path>
                <a:path w="681355" h="337184">
                  <a:moveTo>
                    <a:pt x="474280" y="125729"/>
                  </a:moveTo>
                  <a:lnTo>
                    <a:pt x="382397" y="125729"/>
                  </a:lnTo>
                  <a:lnTo>
                    <a:pt x="403659" y="129280"/>
                  </a:lnTo>
                  <a:lnTo>
                    <a:pt x="418861" y="139938"/>
                  </a:lnTo>
                  <a:lnTo>
                    <a:pt x="427991" y="157716"/>
                  </a:lnTo>
                  <a:lnTo>
                    <a:pt x="431037" y="182625"/>
                  </a:lnTo>
                  <a:lnTo>
                    <a:pt x="327406" y="184657"/>
                  </a:lnTo>
                  <a:lnTo>
                    <a:pt x="488931" y="184657"/>
                  </a:lnTo>
                  <a:lnTo>
                    <a:pt x="487354" y="163198"/>
                  </a:lnTo>
                  <a:lnTo>
                    <a:pt x="482568" y="143605"/>
                  </a:lnTo>
                  <a:lnTo>
                    <a:pt x="474591" y="126154"/>
                  </a:lnTo>
                  <a:lnTo>
                    <a:pt x="474280" y="125729"/>
                  </a:lnTo>
                  <a:close/>
                </a:path>
                <a:path w="681355" h="337184">
                  <a:moveTo>
                    <a:pt x="612012" y="142493"/>
                  </a:moveTo>
                  <a:lnTo>
                    <a:pt x="553085" y="142493"/>
                  </a:lnTo>
                  <a:lnTo>
                    <a:pt x="552844" y="165572"/>
                  </a:lnTo>
                  <a:lnTo>
                    <a:pt x="552688" y="187388"/>
                  </a:lnTo>
                  <a:lnTo>
                    <a:pt x="552577" y="227329"/>
                  </a:lnTo>
                  <a:lnTo>
                    <a:pt x="553841" y="255877"/>
                  </a:lnTo>
                  <a:lnTo>
                    <a:pt x="563989" y="297874"/>
                  </a:lnTo>
                  <a:lnTo>
                    <a:pt x="598170" y="327675"/>
                  </a:lnTo>
                  <a:lnTo>
                    <a:pt x="633348" y="333120"/>
                  </a:lnTo>
                  <a:lnTo>
                    <a:pt x="645923" y="332646"/>
                  </a:lnTo>
                  <a:lnTo>
                    <a:pt x="657367" y="331231"/>
                  </a:lnTo>
                  <a:lnTo>
                    <a:pt x="667692" y="328888"/>
                  </a:lnTo>
                  <a:lnTo>
                    <a:pt x="676910" y="325627"/>
                  </a:lnTo>
                  <a:lnTo>
                    <a:pt x="680817" y="285750"/>
                  </a:lnTo>
                  <a:lnTo>
                    <a:pt x="651891" y="285750"/>
                  </a:lnTo>
                  <a:lnTo>
                    <a:pt x="641488" y="284819"/>
                  </a:lnTo>
                  <a:lnTo>
                    <a:pt x="613775" y="248475"/>
                  </a:lnTo>
                  <a:lnTo>
                    <a:pt x="611504" y="211708"/>
                  </a:lnTo>
                  <a:lnTo>
                    <a:pt x="611590" y="187388"/>
                  </a:lnTo>
                  <a:lnTo>
                    <a:pt x="611663" y="176291"/>
                  </a:lnTo>
                  <a:lnTo>
                    <a:pt x="611826" y="159184"/>
                  </a:lnTo>
                  <a:lnTo>
                    <a:pt x="612012" y="142493"/>
                  </a:lnTo>
                  <a:close/>
                </a:path>
                <a:path w="681355" h="337184">
                  <a:moveTo>
                    <a:pt x="681228" y="281558"/>
                  </a:moveTo>
                  <a:lnTo>
                    <a:pt x="673536" y="283392"/>
                  </a:lnTo>
                  <a:lnTo>
                    <a:pt x="666083" y="284702"/>
                  </a:lnTo>
                  <a:lnTo>
                    <a:pt x="658868" y="285488"/>
                  </a:lnTo>
                  <a:lnTo>
                    <a:pt x="651891" y="285750"/>
                  </a:lnTo>
                  <a:lnTo>
                    <a:pt x="680817" y="285750"/>
                  </a:lnTo>
                  <a:lnTo>
                    <a:pt x="681228" y="281558"/>
                  </a:lnTo>
                  <a:close/>
                </a:path>
                <a:path w="681355" h="337184">
                  <a:moveTo>
                    <a:pt x="520572" y="95250"/>
                  </a:moveTo>
                  <a:lnTo>
                    <a:pt x="518922" y="144017"/>
                  </a:lnTo>
                  <a:lnTo>
                    <a:pt x="529135" y="143351"/>
                  </a:lnTo>
                  <a:lnTo>
                    <a:pt x="538241" y="142874"/>
                  </a:lnTo>
                  <a:lnTo>
                    <a:pt x="546228" y="142589"/>
                  </a:lnTo>
                  <a:lnTo>
                    <a:pt x="553085" y="142493"/>
                  </a:lnTo>
                  <a:lnTo>
                    <a:pt x="673289" y="142493"/>
                  </a:lnTo>
                  <a:lnTo>
                    <a:pt x="675180" y="96646"/>
                  </a:lnTo>
                  <a:lnTo>
                    <a:pt x="556005" y="96646"/>
                  </a:lnTo>
                  <a:lnTo>
                    <a:pt x="547647" y="96553"/>
                  </a:lnTo>
                  <a:lnTo>
                    <a:pt x="538956" y="96281"/>
                  </a:lnTo>
                  <a:lnTo>
                    <a:pt x="529931" y="95843"/>
                  </a:lnTo>
                  <a:lnTo>
                    <a:pt x="520572" y="95250"/>
                  </a:lnTo>
                  <a:close/>
                </a:path>
                <a:path w="681355" h="337184">
                  <a:moveTo>
                    <a:pt x="673289" y="142493"/>
                  </a:moveTo>
                  <a:lnTo>
                    <a:pt x="612012" y="142493"/>
                  </a:lnTo>
                  <a:lnTo>
                    <a:pt x="624685" y="142589"/>
                  </a:lnTo>
                  <a:lnTo>
                    <a:pt x="639095" y="142874"/>
                  </a:lnTo>
                  <a:lnTo>
                    <a:pt x="673227" y="144017"/>
                  </a:lnTo>
                  <a:lnTo>
                    <a:pt x="673289" y="142493"/>
                  </a:lnTo>
                  <a:close/>
                </a:path>
                <a:path w="681355" h="337184">
                  <a:moveTo>
                    <a:pt x="616711" y="20319"/>
                  </a:moveTo>
                  <a:lnTo>
                    <a:pt x="558037" y="27558"/>
                  </a:lnTo>
                  <a:lnTo>
                    <a:pt x="557274" y="52873"/>
                  </a:lnTo>
                  <a:lnTo>
                    <a:pt x="556005" y="96646"/>
                  </a:lnTo>
                  <a:lnTo>
                    <a:pt x="613029" y="96646"/>
                  </a:lnTo>
                  <a:lnTo>
                    <a:pt x="613265" y="81791"/>
                  </a:lnTo>
                  <a:lnTo>
                    <a:pt x="613965" y="64103"/>
                  </a:lnTo>
                  <a:lnTo>
                    <a:pt x="615118" y="43604"/>
                  </a:lnTo>
                  <a:lnTo>
                    <a:pt x="616711" y="20319"/>
                  </a:lnTo>
                  <a:close/>
                </a:path>
                <a:path w="681355" h="337184">
                  <a:moveTo>
                    <a:pt x="675259" y="94741"/>
                  </a:moveTo>
                  <a:lnTo>
                    <a:pt x="639000" y="96170"/>
                  </a:lnTo>
                  <a:lnTo>
                    <a:pt x="624716" y="96527"/>
                  </a:lnTo>
                  <a:lnTo>
                    <a:pt x="613029" y="96646"/>
                  </a:lnTo>
                  <a:lnTo>
                    <a:pt x="675180" y="96646"/>
                  </a:lnTo>
                  <a:lnTo>
                    <a:pt x="675259" y="94741"/>
                  </a:lnTo>
                  <a:close/>
                </a:path>
                <a:path w="681355" h="337184">
                  <a:moveTo>
                    <a:pt x="12191" y="270128"/>
                  </a:moveTo>
                  <a:lnTo>
                    <a:pt x="0" y="325374"/>
                  </a:lnTo>
                  <a:lnTo>
                    <a:pt x="42338" y="333946"/>
                  </a:lnTo>
                  <a:lnTo>
                    <a:pt x="88010" y="336803"/>
                  </a:lnTo>
                  <a:lnTo>
                    <a:pt x="148925" y="330753"/>
                  </a:lnTo>
                  <a:lnTo>
                    <a:pt x="192420" y="312594"/>
                  </a:lnTo>
                  <a:lnTo>
                    <a:pt x="217081" y="283971"/>
                  </a:lnTo>
                  <a:lnTo>
                    <a:pt x="88010" y="283971"/>
                  </a:lnTo>
                  <a:lnTo>
                    <a:pt x="69913" y="283112"/>
                  </a:lnTo>
                  <a:lnTo>
                    <a:pt x="51244" y="280527"/>
                  </a:lnTo>
                  <a:lnTo>
                    <a:pt x="32003" y="276203"/>
                  </a:lnTo>
                  <a:lnTo>
                    <a:pt x="12191" y="270128"/>
                  </a:lnTo>
                  <a:close/>
                </a:path>
                <a:path w="681355" h="337184">
                  <a:moveTo>
                    <a:pt x="128904" y="0"/>
                  </a:moveTo>
                  <a:lnTo>
                    <a:pt x="76596" y="6064"/>
                  </a:lnTo>
                  <a:lnTo>
                    <a:pt x="38100" y="24129"/>
                  </a:lnTo>
                  <a:lnTo>
                    <a:pt x="8453" y="70635"/>
                  </a:lnTo>
                  <a:lnTo>
                    <a:pt x="6476" y="90804"/>
                  </a:lnTo>
                  <a:lnTo>
                    <a:pt x="7977" y="108376"/>
                  </a:lnTo>
                  <a:lnTo>
                    <a:pt x="30479" y="152400"/>
                  </a:lnTo>
                  <a:lnTo>
                    <a:pt x="70413" y="180510"/>
                  </a:lnTo>
                  <a:lnTo>
                    <a:pt x="108489" y="197818"/>
                  </a:lnTo>
                  <a:lnTo>
                    <a:pt x="124587" y="205676"/>
                  </a:lnTo>
                  <a:lnTo>
                    <a:pt x="158210" y="233219"/>
                  </a:lnTo>
                  <a:lnTo>
                    <a:pt x="162306" y="250570"/>
                  </a:lnTo>
                  <a:lnTo>
                    <a:pt x="161232" y="258974"/>
                  </a:lnTo>
                  <a:lnTo>
                    <a:pt x="122094" y="282066"/>
                  </a:lnTo>
                  <a:lnTo>
                    <a:pt x="88010" y="283971"/>
                  </a:lnTo>
                  <a:lnTo>
                    <a:pt x="217081" y="283971"/>
                  </a:lnTo>
                  <a:lnTo>
                    <a:pt x="218509" y="282315"/>
                  </a:lnTo>
                  <a:lnTo>
                    <a:pt x="227203" y="239902"/>
                  </a:lnTo>
                  <a:lnTo>
                    <a:pt x="225462" y="220519"/>
                  </a:lnTo>
                  <a:lnTo>
                    <a:pt x="199262" y="172084"/>
                  </a:lnTo>
                  <a:lnTo>
                    <a:pt x="155650" y="143152"/>
                  </a:lnTo>
                  <a:lnTo>
                    <a:pt x="117596" y="126742"/>
                  </a:lnTo>
                  <a:lnTo>
                    <a:pt x="102917" y="120046"/>
                  </a:lnTo>
                  <a:lnTo>
                    <a:pt x="71215" y="90201"/>
                  </a:lnTo>
                  <a:lnTo>
                    <a:pt x="70357" y="82295"/>
                  </a:lnTo>
                  <a:lnTo>
                    <a:pt x="74023" y="68627"/>
                  </a:lnTo>
                  <a:lnTo>
                    <a:pt x="85010" y="58864"/>
                  </a:lnTo>
                  <a:lnTo>
                    <a:pt x="103308" y="53006"/>
                  </a:lnTo>
                  <a:lnTo>
                    <a:pt x="128904" y="51053"/>
                  </a:lnTo>
                  <a:lnTo>
                    <a:pt x="203322" y="51053"/>
                  </a:lnTo>
                  <a:lnTo>
                    <a:pt x="210438" y="8254"/>
                  </a:lnTo>
                  <a:lnTo>
                    <a:pt x="192984" y="4661"/>
                  </a:lnTo>
                  <a:lnTo>
                    <a:pt x="173577" y="2079"/>
                  </a:lnTo>
                  <a:lnTo>
                    <a:pt x="152217" y="521"/>
                  </a:lnTo>
                  <a:lnTo>
                    <a:pt x="128904" y="0"/>
                  </a:lnTo>
                  <a:close/>
                </a:path>
                <a:path w="681355" h="337184">
                  <a:moveTo>
                    <a:pt x="203322" y="51053"/>
                  </a:moveTo>
                  <a:lnTo>
                    <a:pt x="128904" y="51053"/>
                  </a:lnTo>
                  <a:lnTo>
                    <a:pt x="148002" y="51815"/>
                  </a:lnTo>
                  <a:lnTo>
                    <a:pt x="166433" y="54101"/>
                  </a:lnTo>
                  <a:lnTo>
                    <a:pt x="184197" y="57911"/>
                  </a:lnTo>
                  <a:lnTo>
                    <a:pt x="201294" y="63245"/>
                  </a:lnTo>
                  <a:lnTo>
                    <a:pt x="203322" y="510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13535" y="745490"/>
              <a:ext cx="109727" cy="650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89177" y="622808"/>
              <a:ext cx="681355" cy="337185"/>
            </a:xfrm>
            <a:custGeom>
              <a:avLst/>
              <a:gdLst/>
              <a:ahLst/>
              <a:cxnLst/>
              <a:rect l="l" t="t" r="r" b="b"/>
              <a:pathLst>
                <a:path w="681355" h="337184">
                  <a:moveTo>
                    <a:pt x="385445" y="82295"/>
                  </a:moveTo>
                  <a:lnTo>
                    <a:pt x="431149" y="89439"/>
                  </a:lnTo>
                  <a:lnTo>
                    <a:pt x="463422" y="110870"/>
                  </a:lnTo>
                  <a:lnTo>
                    <a:pt x="487354" y="163198"/>
                  </a:lnTo>
                  <a:lnTo>
                    <a:pt x="488949" y="184912"/>
                  </a:lnTo>
                  <a:lnTo>
                    <a:pt x="488854" y="191694"/>
                  </a:lnTo>
                  <a:lnTo>
                    <a:pt x="488568" y="199453"/>
                  </a:lnTo>
                  <a:lnTo>
                    <a:pt x="488092" y="208164"/>
                  </a:lnTo>
                  <a:lnTo>
                    <a:pt x="487425" y="217804"/>
                  </a:lnTo>
                  <a:lnTo>
                    <a:pt x="327913" y="220599"/>
                  </a:lnTo>
                  <a:lnTo>
                    <a:pt x="330700" y="234007"/>
                  </a:lnTo>
                  <a:lnTo>
                    <a:pt x="351916" y="267207"/>
                  </a:lnTo>
                  <a:lnTo>
                    <a:pt x="390064" y="284585"/>
                  </a:lnTo>
                  <a:lnTo>
                    <a:pt x="406018" y="285750"/>
                  </a:lnTo>
                  <a:lnTo>
                    <a:pt x="424880" y="285057"/>
                  </a:lnTo>
                  <a:lnTo>
                    <a:pt x="444325" y="282971"/>
                  </a:lnTo>
                  <a:lnTo>
                    <a:pt x="464365" y="279481"/>
                  </a:lnTo>
                  <a:lnTo>
                    <a:pt x="485012" y="274574"/>
                  </a:lnTo>
                  <a:lnTo>
                    <a:pt x="480059" y="322706"/>
                  </a:lnTo>
                  <a:lnTo>
                    <a:pt x="461912" y="328114"/>
                  </a:lnTo>
                  <a:lnTo>
                    <a:pt x="441753" y="331962"/>
                  </a:lnTo>
                  <a:lnTo>
                    <a:pt x="419570" y="334262"/>
                  </a:lnTo>
                  <a:lnTo>
                    <a:pt x="395350" y="335025"/>
                  </a:lnTo>
                  <a:lnTo>
                    <a:pt x="365226" y="332785"/>
                  </a:lnTo>
                  <a:lnTo>
                    <a:pt x="316216" y="314827"/>
                  </a:lnTo>
                  <a:lnTo>
                    <a:pt x="282398" y="280251"/>
                  </a:lnTo>
                  <a:lnTo>
                    <a:pt x="265392" y="237059"/>
                  </a:lnTo>
                  <a:lnTo>
                    <a:pt x="263270" y="212725"/>
                  </a:lnTo>
                  <a:lnTo>
                    <a:pt x="265293" y="187148"/>
                  </a:lnTo>
                  <a:lnTo>
                    <a:pt x="281433" y="141376"/>
                  </a:lnTo>
                  <a:lnTo>
                    <a:pt x="313293" y="104155"/>
                  </a:lnTo>
                  <a:lnTo>
                    <a:pt x="358251" y="84724"/>
                  </a:lnTo>
                  <a:lnTo>
                    <a:pt x="385445" y="82295"/>
                  </a:lnTo>
                  <a:close/>
                </a:path>
                <a:path w="681355" h="337184">
                  <a:moveTo>
                    <a:pt x="616711" y="20319"/>
                  </a:moveTo>
                  <a:lnTo>
                    <a:pt x="615118" y="43604"/>
                  </a:lnTo>
                  <a:lnTo>
                    <a:pt x="613965" y="64103"/>
                  </a:lnTo>
                  <a:lnTo>
                    <a:pt x="613265" y="81791"/>
                  </a:lnTo>
                  <a:lnTo>
                    <a:pt x="613029" y="96646"/>
                  </a:lnTo>
                  <a:lnTo>
                    <a:pt x="624716" y="96527"/>
                  </a:lnTo>
                  <a:lnTo>
                    <a:pt x="639000" y="96170"/>
                  </a:lnTo>
                  <a:lnTo>
                    <a:pt x="655855" y="95575"/>
                  </a:lnTo>
                  <a:lnTo>
                    <a:pt x="675259" y="94741"/>
                  </a:lnTo>
                  <a:lnTo>
                    <a:pt x="673227" y="144017"/>
                  </a:lnTo>
                  <a:lnTo>
                    <a:pt x="655268" y="143351"/>
                  </a:lnTo>
                  <a:lnTo>
                    <a:pt x="639095" y="142874"/>
                  </a:lnTo>
                  <a:lnTo>
                    <a:pt x="624685" y="142589"/>
                  </a:lnTo>
                  <a:lnTo>
                    <a:pt x="612012" y="142493"/>
                  </a:lnTo>
                  <a:lnTo>
                    <a:pt x="611826" y="159184"/>
                  </a:lnTo>
                  <a:lnTo>
                    <a:pt x="611663" y="176291"/>
                  </a:lnTo>
                  <a:lnTo>
                    <a:pt x="611548" y="193803"/>
                  </a:lnTo>
                  <a:lnTo>
                    <a:pt x="611504" y="211708"/>
                  </a:lnTo>
                  <a:lnTo>
                    <a:pt x="612074" y="231901"/>
                  </a:lnTo>
                  <a:lnTo>
                    <a:pt x="620522" y="270763"/>
                  </a:lnTo>
                  <a:lnTo>
                    <a:pt x="651891" y="285750"/>
                  </a:lnTo>
                  <a:lnTo>
                    <a:pt x="658868" y="285488"/>
                  </a:lnTo>
                  <a:lnTo>
                    <a:pt x="666083" y="284702"/>
                  </a:lnTo>
                  <a:lnTo>
                    <a:pt x="673536" y="283392"/>
                  </a:lnTo>
                  <a:lnTo>
                    <a:pt x="681228" y="281558"/>
                  </a:lnTo>
                  <a:lnTo>
                    <a:pt x="676910" y="325627"/>
                  </a:lnTo>
                  <a:lnTo>
                    <a:pt x="667692" y="328888"/>
                  </a:lnTo>
                  <a:lnTo>
                    <a:pt x="657367" y="331231"/>
                  </a:lnTo>
                  <a:lnTo>
                    <a:pt x="645923" y="332646"/>
                  </a:lnTo>
                  <a:lnTo>
                    <a:pt x="633348" y="333120"/>
                  </a:lnTo>
                  <a:lnTo>
                    <a:pt x="614509" y="331761"/>
                  </a:lnTo>
                  <a:lnTo>
                    <a:pt x="572897" y="311276"/>
                  </a:lnTo>
                  <a:lnTo>
                    <a:pt x="553841" y="255877"/>
                  </a:lnTo>
                  <a:lnTo>
                    <a:pt x="552577" y="227329"/>
                  </a:lnTo>
                  <a:lnTo>
                    <a:pt x="552602" y="207966"/>
                  </a:lnTo>
                  <a:lnTo>
                    <a:pt x="552688" y="187388"/>
                  </a:lnTo>
                  <a:lnTo>
                    <a:pt x="552844" y="165572"/>
                  </a:lnTo>
                  <a:lnTo>
                    <a:pt x="553085" y="142493"/>
                  </a:lnTo>
                  <a:lnTo>
                    <a:pt x="546228" y="142589"/>
                  </a:lnTo>
                  <a:lnTo>
                    <a:pt x="538241" y="142874"/>
                  </a:lnTo>
                  <a:lnTo>
                    <a:pt x="529135" y="143351"/>
                  </a:lnTo>
                  <a:lnTo>
                    <a:pt x="518922" y="144017"/>
                  </a:lnTo>
                  <a:lnTo>
                    <a:pt x="520572" y="95250"/>
                  </a:lnTo>
                  <a:lnTo>
                    <a:pt x="529931" y="95843"/>
                  </a:lnTo>
                  <a:lnTo>
                    <a:pt x="538956" y="96281"/>
                  </a:lnTo>
                  <a:lnTo>
                    <a:pt x="547647" y="96553"/>
                  </a:lnTo>
                  <a:lnTo>
                    <a:pt x="556005" y="96646"/>
                  </a:lnTo>
                  <a:lnTo>
                    <a:pt x="556269" y="87405"/>
                  </a:lnTo>
                  <a:lnTo>
                    <a:pt x="556688" y="72818"/>
                  </a:lnTo>
                  <a:lnTo>
                    <a:pt x="557274" y="52873"/>
                  </a:lnTo>
                  <a:lnTo>
                    <a:pt x="558037" y="27558"/>
                  </a:lnTo>
                  <a:lnTo>
                    <a:pt x="616711" y="20319"/>
                  </a:lnTo>
                  <a:close/>
                </a:path>
                <a:path w="681355" h="337184">
                  <a:moveTo>
                    <a:pt x="128904" y="0"/>
                  </a:moveTo>
                  <a:lnTo>
                    <a:pt x="152217" y="521"/>
                  </a:lnTo>
                  <a:lnTo>
                    <a:pt x="173577" y="2079"/>
                  </a:lnTo>
                  <a:lnTo>
                    <a:pt x="192984" y="4661"/>
                  </a:lnTo>
                  <a:lnTo>
                    <a:pt x="210438" y="8254"/>
                  </a:lnTo>
                  <a:lnTo>
                    <a:pt x="201294" y="63245"/>
                  </a:lnTo>
                  <a:lnTo>
                    <a:pt x="184197" y="57911"/>
                  </a:lnTo>
                  <a:lnTo>
                    <a:pt x="166433" y="54101"/>
                  </a:lnTo>
                  <a:lnTo>
                    <a:pt x="148002" y="51815"/>
                  </a:lnTo>
                  <a:lnTo>
                    <a:pt x="128904" y="51053"/>
                  </a:lnTo>
                  <a:lnTo>
                    <a:pt x="103308" y="53006"/>
                  </a:lnTo>
                  <a:lnTo>
                    <a:pt x="85010" y="58864"/>
                  </a:lnTo>
                  <a:lnTo>
                    <a:pt x="74023" y="68627"/>
                  </a:lnTo>
                  <a:lnTo>
                    <a:pt x="70357" y="82295"/>
                  </a:lnTo>
                  <a:lnTo>
                    <a:pt x="71215" y="90201"/>
                  </a:lnTo>
                  <a:lnTo>
                    <a:pt x="102917" y="120046"/>
                  </a:lnTo>
                  <a:lnTo>
                    <a:pt x="135762" y="134365"/>
                  </a:lnTo>
                  <a:lnTo>
                    <a:pt x="155650" y="143152"/>
                  </a:lnTo>
                  <a:lnTo>
                    <a:pt x="199262" y="172084"/>
                  </a:lnTo>
                  <a:lnTo>
                    <a:pt x="225462" y="220519"/>
                  </a:lnTo>
                  <a:lnTo>
                    <a:pt x="227203" y="239902"/>
                  </a:lnTo>
                  <a:lnTo>
                    <a:pt x="218509" y="282315"/>
                  </a:lnTo>
                  <a:lnTo>
                    <a:pt x="192420" y="312594"/>
                  </a:lnTo>
                  <a:lnTo>
                    <a:pt x="148925" y="330753"/>
                  </a:lnTo>
                  <a:lnTo>
                    <a:pt x="88010" y="336803"/>
                  </a:lnTo>
                  <a:lnTo>
                    <a:pt x="64740" y="336089"/>
                  </a:lnTo>
                  <a:lnTo>
                    <a:pt x="42338" y="333946"/>
                  </a:lnTo>
                  <a:lnTo>
                    <a:pt x="20770" y="330374"/>
                  </a:lnTo>
                  <a:lnTo>
                    <a:pt x="0" y="325374"/>
                  </a:lnTo>
                  <a:lnTo>
                    <a:pt x="12191" y="270128"/>
                  </a:lnTo>
                  <a:lnTo>
                    <a:pt x="32003" y="276203"/>
                  </a:lnTo>
                  <a:lnTo>
                    <a:pt x="51244" y="280527"/>
                  </a:lnTo>
                  <a:lnTo>
                    <a:pt x="69913" y="283112"/>
                  </a:lnTo>
                  <a:lnTo>
                    <a:pt x="88010" y="283971"/>
                  </a:lnTo>
                  <a:lnTo>
                    <a:pt x="106439" y="283495"/>
                  </a:lnTo>
                  <a:lnTo>
                    <a:pt x="145034" y="276351"/>
                  </a:lnTo>
                  <a:lnTo>
                    <a:pt x="162306" y="250570"/>
                  </a:lnTo>
                  <a:lnTo>
                    <a:pt x="161282" y="241520"/>
                  </a:lnTo>
                  <a:lnTo>
                    <a:pt x="124587" y="205676"/>
                  </a:lnTo>
                  <a:lnTo>
                    <a:pt x="88772" y="189102"/>
                  </a:lnTo>
                  <a:lnTo>
                    <a:pt x="70413" y="180510"/>
                  </a:lnTo>
                  <a:lnTo>
                    <a:pt x="30479" y="152400"/>
                  </a:lnTo>
                  <a:lnTo>
                    <a:pt x="7977" y="108376"/>
                  </a:lnTo>
                  <a:lnTo>
                    <a:pt x="6476" y="90804"/>
                  </a:lnTo>
                  <a:lnTo>
                    <a:pt x="8453" y="70635"/>
                  </a:lnTo>
                  <a:lnTo>
                    <a:pt x="38100" y="24129"/>
                  </a:lnTo>
                  <a:lnTo>
                    <a:pt x="76596" y="6064"/>
                  </a:lnTo>
                  <a:lnTo>
                    <a:pt x="101018" y="1520"/>
                  </a:lnTo>
                  <a:lnTo>
                    <a:pt x="128904" y="0"/>
                  </a:lnTo>
                  <a:close/>
                </a:path>
              </a:pathLst>
            </a:custGeom>
            <a:ln w="6096">
              <a:solidFill>
                <a:srgbClr val="4584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02535" y="813816"/>
              <a:ext cx="118872" cy="563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89963" y="800734"/>
              <a:ext cx="109220" cy="48895"/>
            </a:xfrm>
            <a:custGeom>
              <a:avLst/>
              <a:gdLst/>
              <a:ahLst/>
              <a:cxnLst/>
              <a:rect l="l" t="t" r="r" b="b"/>
              <a:pathLst>
                <a:path w="109219" h="48894">
                  <a:moveTo>
                    <a:pt x="109093" y="0"/>
                  </a:moveTo>
                  <a:lnTo>
                    <a:pt x="2286" y="3810"/>
                  </a:lnTo>
                  <a:lnTo>
                    <a:pt x="0" y="48387"/>
                  </a:lnTo>
                  <a:lnTo>
                    <a:pt x="106044" y="44703"/>
                  </a:lnTo>
                  <a:lnTo>
                    <a:pt x="1090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89963" y="800734"/>
              <a:ext cx="109220" cy="48895"/>
            </a:xfrm>
            <a:custGeom>
              <a:avLst/>
              <a:gdLst/>
              <a:ahLst/>
              <a:cxnLst/>
              <a:rect l="l" t="t" r="r" b="b"/>
              <a:pathLst>
                <a:path w="109219" h="48894">
                  <a:moveTo>
                    <a:pt x="109093" y="0"/>
                  </a:moveTo>
                  <a:lnTo>
                    <a:pt x="106044" y="44703"/>
                  </a:lnTo>
                  <a:lnTo>
                    <a:pt x="0" y="48387"/>
                  </a:lnTo>
                  <a:lnTo>
                    <a:pt x="2286" y="3810"/>
                  </a:lnTo>
                  <a:lnTo>
                    <a:pt x="109093" y="0"/>
                  </a:lnTo>
                  <a:close/>
                </a:path>
              </a:pathLst>
            </a:custGeom>
            <a:ln w="6095">
              <a:solidFill>
                <a:srgbClr val="4584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07945" y="595248"/>
              <a:ext cx="5768085" cy="4898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35940" y="1604213"/>
            <a:ext cx="23114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20" dirty="0">
                <a:solidFill>
                  <a:srgbClr val="073D86"/>
                </a:solidFill>
                <a:latin typeface="Arial"/>
                <a:cs typeface="Arial"/>
              </a:rPr>
              <a:t>Adva</a:t>
            </a:r>
            <a:r>
              <a:rPr sz="3600" b="0" spc="-130" dirty="0">
                <a:solidFill>
                  <a:srgbClr val="073D86"/>
                </a:solidFill>
                <a:latin typeface="Arial"/>
                <a:cs typeface="Arial"/>
              </a:rPr>
              <a:t>n</a:t>
            </a:r>
            <a:r>
              <a:rPr sz="3600" b="0" spc="-90" dirty="0">
                <a:solidFill>
                  <a:srgbClr val="073D86"/>
                </a:solidFill>
                <a:latin typeface="Arial"/>
                <a:cs typeface="Arial"/>
              </a:rPr>
              <a:t>tages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5940" y="2244979"/>
            <a:ext cx="7853680" cy="2244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30" dirty="0">
                <a:solidFill>
                  <a:srgbClr val="073D86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073D86"/>
                </a:solidFill>
                <a:latin typeface="Arial"/>
                <a:cs typeface="Arial"/>
              </a:rPr>
              <a:t>our </a:t>
            </a:r>
            <a:r>
              <a:rPr sz="2800" spc="-70" dirty="0">
                <a:solidFill>
                  <a:srgbClr val="073D86"/>
                </a:solidFill>
                <a:latin typeface="Arial"/>
                <a:cs typeface="Arial"/>
              </a:rPr>
              <a:t>example </a:t>
            </a:r>
            <a:r>
              <a:rPr sz="2800" spc="20" dirty="0">
                <a:solidFill>
                  <a:srgbClr val="073D86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073D86"/>
                </a:solidFill>
                <a:latin typeface="Arial"/>
                <a:cs typeface="Arial"/>
              </a:rPr>
              <a:t>tag </a:t>
            </a:r>
            <a:r>
              <a:rPr sz="2800" spc="-40" dirty="0">
                <a:solidFill>
                  <a:srgbClr val="073D86"/>
                </a:solidFill>
                <a:latin typeface="Arial"/>
                <a:cs typeface="Arial"/>
              </a:rPr>
              <a:t>memory </a:t>
            </a:r>
            <a:r>
              <a:rPr sz="2800" spc="-114" dirty="0">
                <a:solidFill>
                  <a:srgbClr val="073D86"/>
                </a:solidFill>
                <a:latin typeface="Arial"/>
                <a:cs typeface="Arial"/>
              </a:rPr>
              <a:t>increases </a:t>
            </a:r>
            <a:r>
              <a:rPr sz="2800" spc="-35" dirty="0">
                <a:solidFill>
                  <a:srgbClr val="073D86"/>
                </a:solidFill>
                <a:latin typeface="Arial"/>
                <a:cs typeface="Arial"/>
              </a:rPr>
              <a:t>only  </a:t>
            </a:r>
            <a:r>
              <a:rPr sz="2800" spc="-25" dirty="0">
                <a:solidFill>
                  <a:srgbClr val="073D86"/>
                </a:solidFill>
                <a:latin typeface="Arial"/>
                <a:cs typeface="Arial"/>
              </a:rPr>
              <a:t>slightly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45" dirty="0">
                <a:solidFill>
                  <a:srgbClr val="073D86"/>
                </a:solidFill>
                <a:latin typeface="Arial"/>
                <a:cs typeface="Arial"/>
              </a:rPr>
              <a:t>from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20" dirty="0">
                <a:solidFill>
                  <a:srgbClr val="073D86"/>
                </a:solidFill>
                <a:latin typeface="Arial"/>
                <a:cs typeface="Arial"/>
              </a:rPr>
              <a:t>the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Arial"/>
                <a:cs typeface="Arial"/>
              </a:rPr>
              <a:t>direct</a:t>
            </a:r>
            <a:r>
              <a:rPr sz="2800" spc="-19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073D86"/>
                </a:solidFill>
                <a:latin typeface="Arial"/>
                <a:cs typeface="Arial"/>
              </a:rPr>
              <a:t>mapping</a:t>
            </a:r>
            <a:r>
              <a:rPr sz="28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073D86"/>
                </a:solidFill>
                <a:latin typeface="Arial"/>
                <a:cs typeface="Arial"/>
              </a:rPr>
              <a:t>and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073D86"/>
                </a:solidFill>
                <a:latin typeface="Arial"/>
                <a:cs typeface="Arial"/>
              </a:rPr>
              <a:t>only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120" dirty="0">
                <a:solidFill>
                  <a:srgbClr val="073D86"/>
                </a:solidFill>
                <a:latin typeface="Arial"/>
                <a:cs typeface="Arial"/>
              </a:rPr>
              <a:t>two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073D86"/>
                </a:solidFill>
                <a:latin typeface="Arial"/>
                <a:cs typeface="Arial"/>
              </a:rPr>
              <a:t>tags  </a:t>
            </a:r>
            <a:r>
              <a:rPr sz="2800" spc="-80" dirty="0">
                <a:solidFill>
                  <a:srgbClr val="073D86"/>
                </a:solidFill>
                <a:latin typeface="Arial"/>
                <a:cs typeface="Arial"/>
              </a:rPr>
              <a:t>need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073D86"/>
                </a:solidFill>
                <a:latin typeface="Arial"/>
                <a:cs typeface="Arial"/>
              </a:rPr>
              <a:t>to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073D86"/>
                </a:solidFill>
                <a:latin typeface="Arial"/>
                <a:cs typeface="Arial"/>
              </a:rPr>
              <a:t>be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05" dirty="0">
                <a:solidFill>
                  <a:srgbClr val="073D86"/>
                </a:solidFill>
                <a:latin typeface="Arial"/>
                <a:cs typeface="Arial"/>
              </a:rPr>
              <a:t>searched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75" dirty="0">
                <a:solidFill>
                  <a:srgbClr val="073D86"/>
                </a:solidFill>
                <a:latin typeface="Arial"/>
                <a:cs typeface="Arial"/>
              </a:rPr>
              <a:t>for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each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073D86"/>
                </a:solidFill>
                <a:latin typeface="Arial"/>
                <a:cs typeface="Arial"/>
              </a:rPr>
              <a:t>memory</a:t>
            </a:r>
            <a:r>
              <a:rPr sz="2800" spc="-19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reference.</a:t>
            </a:r>
            <a:endParaRPr sz="2800">
              <a:latin typeface="Arial"/>
              <a:cs typeface="Arial"/>
            </a:endParaRPr>
          </a:p>
          <a:p>
            <a:pPr marL="286385" marR="102870" indent="-27432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5" dirty="0">
                <a:solidFill>
                  <a:srgbClr val="073D86"/>
                </a:solidFill>
                <a:latin typeface="Arial"/>
                <a:cs typeface="Arial"/>
              </a:rPr>
              <a:t>The </a:t>
            </a:r>
            <a:r>
              <a:rPr sz="2800" spc="-85" dirty="0">
                <a:solidFill>
                  <a:srgbClr val="073D86"/>
                </a:solidFill>
                <a:latin typeface="Arial"/>
                <a:cs typeface="Arial"/>
              </a:rPr>
              <a:t>set-associative </a:t>
            </a:r>
            <a:r>
              <a:rPr sz="2800" spc="-130" dirty="0">
                <a:solidFill>
                  <a:srgbClr val="073D86"/>
                </a:solidFill>
                <a:latin typeface="Arial"/>
                <a:cs typeface="Arial"/>
              </a:rPr>
              <a:t>cache 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is </a:t>
            </a:r>
            <a:r>
              <a:rPr sz="2800" spc="-25" dirty="0">
                <a:solidFill>
                  <a:srgbClr val="073D86"/>
                </a:solidFill>
                <a:latin typeface="Arial"/>
                <a:cs typeface="Arial"/>
              </a:rPr>
              <a:t>widely </a:t>
            </a:r>
            <a:r>
              <a:rPr sz="2800" spc="-110" dirty="0">
                <a:solidFill>
                  <a:srgbClr val="073D86"/>
                </a:solidFill>
                <a:latin typeface="Arial"/>
                <a:cs typeface="Arial"/>
              </a:rPr>
              <a:t>used </a:t>
            </a:r>
            <a:r>
              <a:rPr sz="2800" spc="-30" dirty="0">
                <a:solidFill>
                  <a:srgbClr val="073D86"/>
                </a:solidFill>
                <a:latin typeface="Arial"/>
                <a:cs typeface="Arial"/>
              </a:rPr>
              <a:t>in</a:t>
            </a:r>
            <a:r>
              <a:rPr sz="2800" spc="-5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073D86"/>
                </a:solidFill>
                <a:latin typeface="Arial"/>
                <a:cs typeface="Arial"/>
              </a:rPr>
              <a:t>today’s  </a:t>
            </a:r>
            <a:r>
              <a:rPr sz="2800" spc="-65" dirty="0">
                <a:solidFill>
                  <a:srgbClr val="073D86"/>
                </a:solidFill>
                <a:latin typeface="Arial"/>
                <a:cs typeface="Arial"/>
              </a:rPr>
              <a:t>microprocessors.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7998"/>
            <a:chOff x="0" y="0"/>
            <a:chExt cx="9144000" cy="6857998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4424" y="3031235"/>
              <a:ext cx="480059" cy="4282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0520" y="2625851"/>
              <a:ext cx="467867" cy="4693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6661" y="2685923"/>
              <a:ext cx="357505" cy="357505"/>
            </a:xfrm>
            <a:custGeom>
              <a:avLst/>
              <a:gdLst/>
              <a:ahLst/>
              <a:cxnLst/>
              <a:rect l="l" t="t" r="r" b="b"/>
              <a:pathLst>
                <a:path w="357505" h="357505">
                  <a:moveTo>
                    <a:pt x="304469" y="242188"/>
                  </a:moveTo>
                  <a:lnTo>
                    <a:pt x="266700" y="252261"/>
                  </a:lnTo>
                  <a:lnTo>
                    <a:pt x="241569" y="290599"/>
                  </a:lnTo>
                  <a:lnTo>
                    <a:pt x="240512" y="302387"/>
                  </a:lnTo>
                  <a:lnTo>
                    <a:pt x="241391" y="313221"/>
                  </a:lnTo>
                  <a:lnTo>
                    <a:pt x="262293" y="347942"/>
                  </a:lnTo>
                  <a:lnTo>
                    <a:pt x="293751" y="356997"/>
                  </a:lnTo>
                  <a:lnTo>
                    <a:pt x="307850" y="355832"/>
                  </a:lnTo>
                  <a:lnTo>
                    <a:pt x="347862" y="328763"/>
                  </a:lnTo>
                  <a:lnTo>
                    <a:pt x="357378" y="295401"/>
                  </a:lnTo>
                  <a:lnTo>
                    <a:pt x="356518" y="284757"/>
                  </a:lnTo>
                  <a:lnTo>
                    <a:pt x="336050" y="250868"/>
                  </a:lnTo>
                  <a:lnTo>
                    <a:pt x="304469" y="242188"/>
                  </a:lnTo>
                  <a:close/>
                </a:path>
                <a:path w="357505" h="357505">
                  <a:moveTo>
                    <a:pt x="156770" y="99187"/>
                  </a:moveTo>
                  <a:lnTo>
                    <a:pt x="70993" y="99187"/>
                  </a:lnTo>
                  <a:lnTo>
                    <a:pt x="72019" y="129329"/>
                  </a:lnTo>
                  <a:lnTo>
                    <a:pt x="72753" y="158591"/>
                  </a:lnTo>
                  <a:lnTo>
                    <a:pt x="73195" y="186947"/>
                  </a:lnTo>
                  <a:lnTo>
                    <a:pt x="73342" y="214375"/>
                  </a:lnTo>
                  <a:lnTo>
                    <a:pt x="73111" y="242877"/>
                  </a:lnTo>
                  <a:lnTo>
                    <a:pt x="72420" y="275605"/>
                  </a:lnTo>
                  <a:lnTo>
                    <a:pt x="71269" y="312548"/>
                  </a:lnTo>
                  <a:lnTo>
                    <a:pt x="69659" y="353694"/>
                  </a:lnTo>
                  <a:lnTo>
                    <a:pt x="159067" y="353694"/>
                  </a:lnTo>
                  <a:lnTo>
                    <a:pt x="157452" y="311923"/>
                  </a:lnTo>
                  <a:lnTo>
                    <a:pt x="156302" y="274796"/>
                  </a:lnTo>
                  <a:lnTo>
                    <a:pt x="155613" y="242288"/>
                  </a:lnTo>
                  <a:lnTo>
                    <a:pt x="155384" y="214375"/>
                  </a:lnTo>
                  <a:lnTo>
                    <a:pt x="155613" y="172325"/>
                  </a:lnTo>
                  <a:lnTo>
                    <a:pt x="156302" y="122554"/>
                  </a:lnTo>
                  <a:lnTo>
                    <a:pt x="156770" y="99187"/>
                  </a:lnTo>
                  <a:close/>
                </a:path>
                <a:path w="357505" h="357505">
                  <a:moveTo>
                    <a:pt x="159067" y="0"/>
                  </a:moveTo>
                  <a:lnTo>
                    <a:pt x="117538" y="0"/>
                  </a:lnTo>
                  <a:lnTo>
                    <a:pt x="0" y="90424"/>
                  </a:lnTo>
                  <a:lnTo>
                    <a:pt x="17411" y="122554"/>
                  </a:lnTo>
                  <a:lnTo>
                    <a:pt x="70993" y="99187"/>
                  </a:lnTo>
                  <a:lnTo>
                    <a:pt x="156770" y="99187"/>
                  </a:lnTo>
                  <a:lnTo>
                    <a:pt x="157452" y="65125"/>
                  </a:lnTo>
                  <a:lnTo>
                    <a:pt x="1590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8906" y="2670048"/>
              <a:ext cx="391143" cy="3888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7260" y="3031235"/>
              <a:ext cx="7825740" cy="6553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3355" y="2398776"/>
              <a:ext cx="7815072" cy="7086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09027" y="2457576"/>
              <a:ext cx="7704541" cy="5979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2886" y="2442210"/>
              <a:ext cx="7736662" cy="62928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14472" y="4037076"/>
              <a:ext cx="3119628" cy="6065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19044" y="3453384"/>
              <a:ext cx="3110484" cy="82448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86100" y="3512565"/>
              <a:ext cx="2998470" cy="714375"/>
            </a:xfrm>
            <a:custGeom>
              <a:avLst/>
              <a:gdLst/>
              <a:ahLst/>
              <a:cxnLst/>
              <a:rect l="l" t="t" r="r" b="b"/>
              <a:pathLst>
                <a:path w="2998470" h="714375">
                  <a:moveTo>
                    <a:pt x="2053082" y="125984"/>
                  </a:moveTo>
                  <a:lnTo>
                    <a:pt x="2011431" y="129649"/>
                  </a:lnTo>
                  <a:lnTo>
                    <a:pt x="1972579" y="140636"/>
                  </a:lnTo>
                  <a:lnTo>
                    <a:pt x="1936513" y="158934"/>
                  </a:lnTo>
                  <a:lnTo>
                    <a:pt x="1903222" y="184531"/>
                  </a:lnTo>
                  <a:lnTo>
                    <a:pt x="1875291" y="216602"/>
                  </a:lnTo>
                  <a:lnTo>
                    <a:pt x="1855327" y="254317"/>
                  </a:lnTo>
                  <a:lnTo>
                    <a:pt x="1843339" y="297652"/>
                  </a:lnTo>
                  <a:lnTo>
                    <a:pt x="1839340" y="346583"/>
                  </a:lnTo>
                  <a:lnTo>
                    <a:pt x="1843006" y="391991"/>
                  </a:lnTo>
                  <a:lnTo>
                    <a:pt x="1853993" y="432006"/>
                  </a:lnTo>
                  <a:lnTo>
                    <a:pt x="1872291" y="466615"/>
                  </a:lnTo>
                  <a:lnTo>
                    <a:pt x="1897888" y="495808"/>
                  </a:lnTo>
                  <a:lnTo>
                    <a:pt x="1928604" y="518977"/>
                  </a:lnTo>
                  <a:lnTo>
                    <a:pt x="1998847" y="545457"/>
                  </a:lnTo>
                  <a:lnTo>
                    <a:pt x="2038350" y="548767"/>
                  </a:lnTo>
                  <a:lnTo>
                    <a:pt x="2079902" y="545145"/>
                  </a:lnTo>
                  <a:lnTo>
                    <a:pt x="2118645" y="534273"/>
                  </a:lnTo>
                  <a:lnTo>
                    <a:pt x="2154578" y="516137"/>
                  </a:lnTo>
                  <a:lnTo>
                    <a:pt x="2187702" y="490728"/>
                  </a:lnTo>
                  <a:lnTo>
                    <a:pt x="2202732" y="473456"/>
                  </a:lnTo>
                  <a:lnTo>
                    <a:pt x="2046477" y="473456"/>
                  </a:lnTo>
                  <a:lnTo>
                    <a:pt x="2025237" y="470933"/>
                  </a:lnTo>
                  <a:lnTo>
                    <a:pt x="1989042" y="450792"/>
                  </a:lnTo>
                  <a:lnTo>
                    <a:pt x="1961899" y="411833"/>
                  </a:lnTo>
                  <a:lnTo>
                    <a:pt x="1947906" y="362009"/>
                  </a:lnTo>
                  <a:lnTo>
                    <a:pt x="1946148" y="333502"/>
                  </a:lnTo>
                  <a:lnTo>
                    <a:pt x="1947860" y="306474"/>
                  </a:lnTo>
                  <a:lnTo>
                    <a:pt x="1961524" y="259421"/>
                  </a:lnTo>
                  <a:lnTo>
                    <a:pt x="1988075" y="222892"/>
                  </a:lnTo>
                  <a:lnTo>
                    <a:pt x="2023369" y="204033"/>
                  </a:lnTo>
                  <a:lnTo>
                    <a:pt x="2044064" y="201676"/>
                  </a:lnTo>
                  <a:lnTo>
                    <a:pt x="2212072" y="201676"/>
                  </a:lnTo>
                  <a:lnTo>
                    <a:pt x="2192782" y="179451"/>
                  </a:lnTo>
                  <a:lnTo>
                    <a:pt x="2162184" y="156041"/>
                  </a:lnTo>
                  <a:lnTo>
                    <a:pt x="2128694" y="139334"/>
                  </a:lnTo>
                  <a:lnTo>
                    <a:pt x="2092323" y="129319"/>
                  </a:lnTo>
                  <a:lnTo>
                    <a:pt x="2053082" y="125984"/>
                  </a:lnTo>
                  <a:close/>
                </a:path>
                <a:path w="2998470" h="714375">
                  <a:moveTo>
                    <a:pt x="2212072" y="201676"/>
                  </a:moveTo>
                  <a:lnTo>
                    <a:pt x="2044064" y="201676"/>
                  </a:lnTo>
                  <a:lnTo>
                    <a:pt x="2065305" y="204200"/>
                  </a:lnTo>
                  <a:lnTo>
                    <a:pt x="2084451" y="211772"/>
                  </a:lnTo>
                  <a:lnTo>
                    <a:pt x="2116454" y="242062"/>
                  </a:lnTo>
                  <a:lnTo>
                    <a:pt x="2137314" y="287099"/>
                  </a:lnTo>
                  <a:lnTo>
                    <a:pt x="2144267" y="341757"/>
                  </a:lnTo>
                  <a:lnTo>
                    <a:pt x="2142575" y="368784"/>
                  </a:lnTo>
                  <a:lnTo>
                    <a:pt x="2128998" y="415837"/>
                  </a:lnTo>
                  <a:lnTo>
                    <a:pt x="2102467" y="452292"/>
                  </a:lnTo>
                  <a:lnTo>
                    <a:pt x="2067173" y="471100"/>
                  </a:lnTo>
                  <a:lnTo>
                    <a:pt x="2046477" y="473456"/>
                  </a:lnTo>
                  <a:lnTo>
                    <a:pt x="2202732" y="473456"/>
                  </a:lnTo>
                  <a:lnTo>
                    <a:pt x="2215445" y="458847"/>
                  </a:lnTo>
                  <a:lnTo>
                    <a:pt x="2235247" y="421322"/>
                  </a:lnTo>
                  <a:lnTo>
                    <a:pt x="2247120" y="378178"/>
                  </a:lnTo>
                  <a:lnTo>
                    <a:pt x="2251075" y="329438"/>
                  </a:lnTo>
                  <a:lnTo>
                    <a:pt x="2247431" y="283839"/>
                  </a:lnTo>
                  <a:lnTo>
                    <a:pt x="2236501" y="243633"/>
                  </a:lnTo>
                  <a:lnTo>
                    <a:pt x="2218285" y="208833"/>
                  </a:lnTo>
                  <a:lnTo>
                    <a:pt x="2212072" y="201676"/>
                  </a:lnTo>
                  <a:close/>
                </a:path>
                <a:path w="2998470" h="714375">
                  <a:moveTo>
                    <a:pt x="913384" y="127254"/>
                  </a:moveTo>
                  <a:lnTo>
                    <a:pt x="868525" y="131254"/>
                  </a:lnTo>
                  <a:lnTo>
                    <a:pt x="828833" y="143256"/>
                  </a:lnTo>
                  <a:lnTo>
                    <a:pt x="794333" y="163258"/>
                  </a:lnTo>
                  <a:lnTo>
                    <a:pt x="765048" y="191262"/>
                  </a:lnTo>
                  <a:lnTo>
                    <a:pt x="741691" y="224718"/>
                  </a:lnTo>
                  <a:lnTo>
                    <a:pt x="724979" y="261080"/>
                  </a:lnTo>
                  <a:lnTo>
                    <a:pt x="714934" y="300347"/>
                  </a:lnTo>
                  <a:lnTo>
                    <a:pt x="711580" y="342519"/>
                  </a:lnTo>
                  <a:lnTo>
                    <a:pt x="715103" y="382738"/>
                  </a:lnTo>
                  <a:lnTo>
                    <a:pt x="725662" y="419957"/>
                  </a:lnTo>
                  <a:lnTo>
                    <a:pt x="743245" y="454175"/>
                  </a:lnTo>
                  <a:lnTo>
                    <a:pt x="767841" y="485394"/>
                  </a:lnTo>
                  <a:lnTo>
                    <a:pt x="799107" y="511323"/>
                  </a:lnTo>
                  <a:lnTo>
                    <a:pt x="836517" y="529859"/>
                  </a:lnTo>
                  <a:lnTo>
                    <a:pt x="880070" y="540990"/>
                  </a:lnTo>
                  <a:lnTo>
                    <a:pt x="929766" y="544703"/>
                  </a:lnTo>
                  <a:lnTo>
                    <a:pt x="969815" y="543419"/>
                  </a:lnTo>
                  <a:lnTo>
                    <a:pt x="1006506" y="539575"/>
                  </a:lnTo>
                  <a:lnTo>
                    <a:pt x="1039816" y="533183"/>
                  </a:lnTo>
                  <a:lnTo>
                    <a:pt x="1069721" y="524256"/>
                  </a:lnTo>
                  <a:lnTo>
                    <a:pt x="1076060" y="463296"/>
                  </a:lnTo>
                  <a:lnTo>
                    <a:pt x="947420" y="463296"/>
                  </a:lnTo>
                  <a:lnTo>
                    <a:pt x="921111" y="461369"/>
                  </a:lnTo>
                  <a:lnTo>
                    <a:pt x="876446" y="445990"/>
                  </a:lnTo>
                  <a:lnTo>
                    <a:pt x="842944" y="416250"/>
                  </a:lnTo>
                  <a:lnTo>
                    <a:pt x="823081" y="377769"/>
                  </a:lnTo>
                  <a:lnTo>
                    <a:pt x="818388" y="355600"/>
                  </a:lnTo>
                  <a:lnTo>
                    <a:pt x="1082039" y="351155"/>
                  </a:lnTo>
                  <a:lnTo>
                    <a:pt x="1083113" y="335176"/>
                  </a:lnTo>
                  <a:lnTo>
                    <a:pt x="1083865" y="320770"/>
                  </a:lnTo>
                  <a:lnTo>
                    <a:pt x="1084308" y="307935"/>
                  </a:lnTo>
                  <a:lnTo>
                    <a:pt x="1084405" y="300347"/>
                  </a:lnTo>
                  <a:lnTo>
                    <a:pt x="1084425" y="296291"/>
                  </a:lnTo>
                  <a:lnTo>
                    <a:pt x="817626" y="296291"/>
                  </a:lnTo>
                  <a:lnTo>
                    <a:pt x="828671" y="253692"/>
                  </a:lnTo>
                  <a:lnTo>
                    <a:pt x="847502" y="223250"/>
                  </a:lnTo>
                  <a:lnTo>
                    <a:pt x="874097" y="204976"/>
                  </a:lnTo>
                  <a:lnTo>
                    <a:pt x="908430" y="198882"/>
                  </a:lnTo>
                  <a:lnTo>
                    <a:pt x="1060202" y="198882"/>
                  </a:lnTo>
                  <a:lnTo>
                    <a:pt x="1042288" y="174371"/>
                  </a:lnTo>
                  <a:lnTo>
                    <a:pt x="1018450" y="153721"/>
                  </a:lnTo>
                  <a:lnTo>
                    <a:pt x="989028" y="139001"/>
                  </a:lnTo>
                  <a:lnTo>
                    <a:pt x="954010" y="130186"/>
                  </a:lnTo>
                  <a:lnTo>
                    <a:pt x="913384" y="127254"/>
                  </a:lnTo>
                  <a:close/>
                </a:path>
                <a:path w="2998470" h="714375">
                  <a:moveTo>
                    <a:pt x="1077976" y="444881"/>
                  </a:moveTo>
                  <a:lnTo>
                    <a:pt x="1043878" y="452901"/>
                  </a:lnTo>
                  <a:lnTo>
                    <a:pt x="1010745" y="458660"/>
                  </a:lnTo>
                  <a:lnTo>
                    <a:pt x="978588" y="462133"/>
                  </a:lnTo>
                  <a:lnTo>
                    <a:pt x="947420" y="463296"/>
                  </a:lnTo>
                  <a:lnTo>
                    <a:pt x="1076060" y="463296"/>
                  </a:lnTo>
                  <a:lnTo>
                    <a:pt x="1077976" y="444881"/>
                  </a:lnTo>
                  <a:close/>
                </a:path>
                <a:path w="2998470" h="714375">
                  <a:moveTo>
                    <a:pt x="1060202" y="198882"/>
                  </a:moveTo>
                  <a:lnTo>
                    <a:pt x="908430" y="198882"/>
                  </a:lnTo>
                  <a:lnTo>
                    <a:pt x="943582" y="204763"/>
                  </a:lnTo>
                  <a:lnTo>
                    <a:pt x="968660" y="222408"/>
                  </a:lnTo>
                  <a:lnTo>
                    <a:pt x="983690" y="251817"/>
                  </a:lnTo>
                  <a:lnTo>
                    <a:pt x="988695" y="292989"/>
                  </a:lnTo>
                  <a:lnTo>
                    <a:pt x="817626" y="296291"/>
                  </a:lnTo>
                  <a:lnTo>
                    <a:pt x="1084425" y="296291"/>
                  </a:lnTo>
                  <a:lnTo>
                    <a:pt x="1081829" y="260810"/>
                  </a:lnTo>
                  <a:lnTo>
                    <a:pt x="1073943" y="228473"/>
                  </a:lnTo>
                  <a:lnTo>
                    <a:pt x="1060771" y="199659"/>
                  </a:lnTo>
                  <a:lnTo>
                    <a:pt x="1060202" y="198882"/>
                  </a:lnTo>
                  <a:close/>
                </a:path>
                <a:path w="2998470" h="714375">
                  <a:moveTo>
                    <a:pt x="2742946" y="144018"/>
                  </a:moveTo>
                  <a:lnTo>
                    <a:pt x="2616454" y="144018"/>
                  </a:lnTo>
                  <a:lnTo>
                    <a:pt x="2621051" y="157708"/>
                  </a:lnTo>
                  <a:lnTo>
                    <a:pt x="2634853" y="190960"/>
                  </a:lnTo>
                  <a:lnTo>
                    <a:pt x="2657869" y="243762"/>
                  </a:lnTo>
                  <a:lnTo>
                    <a:pt x="2690114" y="316103"/>
                  </a:lnTo>
                  <a:lnTo>
                    <a:pt x="2722358" y="391066"/>
                  </a:lnTo>
                  <a:lnTo>
                    <a:pt x="2745374" y="451564"/>
                  </a:lnTo>
                  <a:lnTo>
                    <a:pt x="2759176" y="497607"/>
                  </a:lnTo>
                  <a:lnTo>
                    <a:pt x="2763774" y="529209"/>
                  </a:lnTo>
                  <a:lnTo>
                    <a:pt x="2761726" y="552112"/>
                  </a:lnTo>
                  <a:lnTo>
                    <a:pt x="2745343" y="590680"/>
                  </a:lnTo>
                  <a:lnTo>
                    <a:pt x="2713505" y="618892"/>
                  </a:lnTo>
                  <a:lnTo>
                    <a:pt x="2671786" y="633319"/>
                  </a:lnTo>
                  <a:lnTo>
                    <a:pt x="2647569" y="635127"/>
                  </a:lnTo>
                  <a:lnTo>
                    <a:pt x="2655697" y="714121"/>
                  </a:lnTo>
                  <a:lnTo>
                    <a:pt x="2696396" y="711765"/>
                  </a:lnTo>
                  <a:lnTo>
                    <a:pt x="2761460" y="692957"/>
                  </a:lnTo>
                  <a:lnTo>
                    <a:pt x="2807208" y="653123"/>
                  </a:lnTo>
                  <a:lnTo>
                    <a:pt x="2843022" y="582499"/>
                  </a:lnTo>
                  <a:lnTo>
                    <a:pt x="2857500" y="535305"/>
                  </a:lnTo>
                  <a:lnTo>
                    <a:pt x="2865778" y="507384"/>
                  </a:lnTo>
                  <a:lnTo>
                    <a:pt x="2878128" y="471166"/>
                  </a:lnTo>
                  <a:lnTo>
                    <a:pt x="2891494" y="434975"/>
                  </a:lnTo>
                  <a:lnTo>
                    <a:pt x="2817367" y="434975"/>
                  </a:lnTo>
                  <a:lnTo>
                    <a:pt x="2815036" y="415041"/>
                  </a:lnTo>
                  <a:lnTo>
                    <a:pt x="2808049" y="383047"/>
                  </a:lnTo>
                  <a:lnTo>
                    <a:pt x="2796418" y="338980"/>
                  </a:lnTo>
                  <a:lnTo>
                    <a:pt x="2780157" y="282829"/>
                  </a:lnTo>
                  <a:lnTo>
                    <a:pt x="2763841" y="227439"/>
                  </a:lnTo>
                  <a:lnTo>
                    <a:pt x="2752217" y="185848"/>
                  </a:lnTo>
                  <a:lnTo>
                    <a:pt x="2745259" y="158045"/>
                  </a:lnTo>
                  <a:lnTo>
                    <a:pt x="2742946" y="144018"/>
                  </a:lnTo>
                  <a:close/>
                </a:path>
                <a:path w="2998470" h="714375">
                  <a:moveTo>
                    <a:pt x="2998342" y="144018"/>
                  </a:moveTo>
                  <a:lnTo>
                    <a:pt x="2890647" y="144018"/>
                  </a:lnTo>
                  <a:lnTo>
                    <a:pt x="2888529" y="166360"/>
                  </a:lnTo>
                  <a:lnTo>
                    <a:pt x="2882185" y="198929"/>
                  </a:lnTo>
                  <a:lnTo>
                    <a:pt x="2871626" y="241762"/>
                  </a:lnTo>
                  <a:lnTo>
                    <a:pt x="2856865" y="294894"/>
                  </a:lnTo>
                  <a:lnTo>
                    <a:pt x="2842103" y="347303"/>
                  </a:lnTo>
                  <a:lnTo>
                    <a:pt x="2831544" y="388127"/>
                  </a:lnTo>
                  <a:lnTo>
                    <a:pt x="2825200" y="417355"/>
                  </a:lnTo>
                  <a:lnTo>
                    <a:pt x="2823083" y="434975"/>
                  </a:lnTo>
                  <a:lnTo>
                    <a:pt x="2891494" y="434975"/>
                  </a:lnTo>
                  <a:lnTo>
                    <a:pt x="2894569" y="426646"/>
                  </a:lnTo>
                  <a:lnTo>
                    <a:pt x="2915119" y="373817"/>
                  </a:lnTo>
                  <a:lnTo>
                    <a:pt x="2939796" y="312674"/>
                  </a:lnTo>
                  <a:lnTo>
                    <a:pt x="2965392" y="248852"/>
                  </a:lnTo>
                  <a:lnTo>
                    <a:pt x="2983690" y="199485"/>
                  </a:lnTo>
                  <a:lnTo>
                    <a:pt x="2994677" y="164548"/>
                  </a:lnTo>
                  <a:lnTo>
                    <a:pt x="2998342" y="144018"/>
                  </a:lnTo>
                  <a:close/>
                </a:path>
                <a:path w="2998470" h="714375">
                  <a:moveTo>
                    <a:pt x="2414524" y="135382"/>
                  </a:moveTo>
                  <a:lnTo>
                    <a:pt x="2310129" y="146939"/>
                  </a:lnTo>
                  <a:lnTo>
                    <a:pt x="2319057" y="191131"/>
                  </a:lnTo>
                  <a:lnTo>
                    <a:pt x="2325449" y="236632"/>
                  </a:lnTo>
                  <a:lnTo>
                    <a:pt x="2329293" y="283420"/>
                  </a:lnTo>
                  <a:lnTo>
                    <a:pt x="2330577" y="331470"/>
                  </a:lnTo>
                  <a:lnTo>
                    <a:pt x="2330146" y="373354"/>
                  </a:lnTo>
                  <a:lnTo>
                    <a:pt x="2328846" y="420893"/>
                  </a:lnTo>
                  <a:lnTo>
                    <a:pt x="2326665" y="474077"/>
                  </a:lnTo>
                  <a:lnTo>
                    <a:pt x="2323591" y="532892"/>
                  </a:lnTo>
                  <a:lnTo>
                    <a:pt x="2432430" y="532892"/>
                  </a:lnTo>
                  <a:lnTo>
                    <a:pt x="2431594" y="494671"/>
                  </a:lnTo>
                  <a:lnTo>
                    <a:pt x="2430923" y="450421"/>
                  </a:lnTo>
                  <a:lnTo>
                    <a:pt x="2430428" y="400148"/>
                  </a:lnTo>
                  <a:lnTo>
                    <a:pt x="2430122" y="343859"/>
                  </a:lnTo>
                  <a:lnTo>
                    <a:pt x="2430017" y="281559"/>
                  </a:lnTo>
                  <a:lnTo>
                    <a:pt x="2442206" y="257889"/>
                  </a:lnTo>
                  <a:lnTo>
                    <a:pt x="2459513" y="240982"/>
                  </a:lnTo>
                  <a:lnTo>
                    <a:pt x="2481917" y="230838"/>
                  </a:lnTo>
                  <a:lnTo>
                    <a:pt x="2509392" y="227457"/>
                  </a:lnTo>
                  <a:lnTo>
                    <a:pt x="2573916" y="227457"/>
                  </a:lnTo>
                  <a:lnTo>
                    <a:pt x="2583648" y="188214"/>
                  </a:lnTo>
                  <a:lnTo>
                    <a:pt x="2421382" y="188214"/>
                  </a:lnTo>
                  <a:lnTo>
                    <a:pt x="2420953" y="181994"/>
                  </a:lnTo>
                  <a:lnTo>
                    <a:pt x="2419667" y="171132"/>
                  </a:lnTo>
                  <a:lnTo>
                    <a:pt x="2417524" y="155602"/>
                  </a:lnTo>
                  <a:lnTo>
                    <a:pt x="2414524" y="135382"/>
                  </a:lnTo>
                  <a:close/>
                </a:path>
                <a:path w="2998470" h="714375">
                  <a:moveTo>
                    <a:pt x="2573916" y="227457"/>
                  </a:moveTo>
                  <a:lnTo>
                    <a:pt x="2509392" y="227457"/>
                  </a:lnTo>
                  <a:lnTo>
                    <a:pt x="2524944" y="228238"/>
                  </a:lnTo>
                  <a:lnTo>
                    <a:pt x="2540365" y="230568"/>
                  </a:lnTo>
                  <a:lnTo>
                    <a:pt x="2555666" y="234422"/>
                  </a:lnTo>
                  <a:lnTo>
                    <a:pt x="2570861" y="239776"/>
                  </a:lnTo>
                  <a:lnTo>
                    <a:pt x="2573916" y="227457"/>
                  </a:lnTo>
                  <a:close/>
                </a:path>
                <a:path w="2998470" h="714375">
                  <a:moveTo>
                    <a:pt x="2528316" y="130556"/>
                  </a:moveTo>
                  <a:lnTo>
                    <a:pt x="2498548" y="134153"/>
                  </a:lnTo>
                  <a:lnTo>
                    <a:pt x="2471912" y="144954"/>
                  </a:lnTo>
                  <a:lnTo>
                    <a:pt x="2448395" y="162970"/>
                  </a:lnTo>
                  <a:lnTo>
                    <a:pt x="2427986" y="188214"/>
                  </a:lnTo>
                  <a:lnTo>
                    <a:pt x="2583648" y="188214"/>
                  </a:lnTo>
                  <a:lnTo>
                    <a:pt x="2594610" y="144018"/>
                  </a:lnTo>
                  <a:lnTo>
                    <a:pt x="2576607" y="138110"/>
                  </a:lnTo>
                  <a:lnTo>
                    <a:pt x="2559557" y="133905"/>
                  </a:lnTo>
                  <a:lnTo>
                    <a:pt x="2543460" y="131391"/>
                  </a:lnTo>
                  <a:lnTo>
                    <a:pt x="2528316" y="130556"/>
                  </a:lnTo>
                  <a:close/>
                </a:path>
                <a:path w="2998470" h="714375">
                  <a:moveTo>
                    <a:pt x="1247394" y="135382"/>
                  </a:moveTo>
                  <a:lnTo>
                    <a:pt x="1142619" y="146939"/>
                  </a:lnTo>
                  <a:lnTo>
                    <a:pt x="1151380" y="191756"/>
                  </a:lnTo>
                  <a:lnTo>
                    <a:pt x="1157652" y="237442"/>
                  </a:lnTo>
                  <a:lnTo>
                    <a:pt x="1161424" y="284009"/>
                  </a:lnTo>
                  <a:lnTo>
                    <a:pt x="1162685" y="331470"/>
                  </a:lnTo>
                  <a:lnTo>
                    <a:pt x="1162230" y="371693"/>
                  </a:lnTo>
                  <a:lnTo>
                    <a:pt x="1160859" y="418655"/>
                  </a:lnTo>
                  <a:lnTo>
                    <a:pt x="1158559" y="472380"/>
                  </a:lnTo>
                  <a:lnTo>
                    <a:pt x="1155319" y="532892"/>
                  </a:lnTo>
                  <a:lnTo>
                    <a:pt x="1265427" y="532892"/>
                  </a:lnTo>
                  <a:lnTo>
                    <a:pt x="1265316" y="477172"/>
                  </a:lnTo>
                  <a:lnTo>
                    <a:pt x="1264888" y="396557"/>
                  </a:lnTo>
                  <a:lnTo>
                    <a:pt x="1264487" y="347312"/>
                  </a:lnTo>
                  <a:lnTo>
                    <a:pt x="1263396" y="243078"/>
                  </a:lnTo>
                  <a:lnTo>
                    <a:pt x="1279036" y="230002"/>
                  </a:lnTo>
                  <a:lnTo>
                    <a:pt x="1296606" y="220678"/>
                  </a:lnTo>
                  <a:lnTo>
                    <a:pt x="1316081" y="215092"/>
                  </a:lnTo>
                  <a:lnTo>
                    <a:pt x="1337437" y="213233"/>
                  </a:lnTo>
                  <a:lnTo>
                    <a:pt x="1758579" y="213233"/>
                  </a:lnTo>
                  <a:lnTo>
                    <a:pt x="1756314" y="202898"/>
                  </a:lnTo>
                  <a:lnTo>
                    <a:pt x="1745295" y="178816"/>
                  </a:lnTo>
                  <a:lnTo>
                    <a:pt x="1254378" y="178816"/>
                  </a:lnTo>
                  <a:lnTo>
                    <a:pt x="1247394" y="135382"/>
                  </a:lnTo>
                  <a:close/>
                </a:path>
                <a:path w="2998470" h="714375">
                  <a:moveTo>
                    <a:pt x="1586229" y="213233"/>
                  </a:moveTo>
                  <a:lnTo>
                    <a:pt x="1337437" y="213233"/>
                  </a:lnTo>
                  <a:lnTo>
                    <a:pt x="1359558" y="214685"/>
                  </a:lnTo>
                  <a:lnTo>
                    <a:pt x="1377537" y="219043"/>
                  </a:lnTo>
                  <a:lnTo>
                    <a:pt x="1407804" y="250144"/>
                  </a:lnTo>
                  <a:lnTo>
                    <a:pt x="1415477" y="289266"/>
                  </a:lnTo>
                  <a:lnTo>
                    <a:pt x="1416328" y="324270"/>
                  </a:lnTo>
                  <a:lnTo>
                    <a:pt x="1415868" y="367371"/>
                  </a:lnTo>
                  <a:lnTo>
                    <a:pt x="1415747" y="371693"/>
                  </a:lnTo>
                  <a:lnTo>
                    <a:pt x="1414160" y="422227"/>
                  </a:lnTo>
                  <a:lnTo>
                    <a:pt x="1411341" y="477172"/>
                  </a:lnTo>
                  <a:lnTo>
                    <a:pt x="1407414" y="532892"/>
                  </a:lnTo>
                  <a:lnTo>
                    <a:pt x="1517141" y="532892"/>
                  </a:lnTo>
                  <a:lnTo>
                    <a:pt x="1516048" y="469288"/>
                  </a:lnTo>
                  <a:lnTo>
                    <a:pt x="1515252" y="414115"/>
                  </a:lnTo>
                  <a:lnTo>
                    <a:pt x="1514766" y="367371"/>
                  </a:lnTo>
                  <a:lnTo>
                    <a:pt x="1514680" y="347312"/>
                  </a:lnTo>
                  <a:lnTo>
                    <a:pt x="1514717" y="308103"/>
                  </a:lnTo>
                  <a:lnTo>
                    <a:pt x="1515566" y="262245"/>
                  </a:lnTo>
                  <a:lnTo>
                    <a:pt x="1534473" y="226788"/>
                  </a:lnTo>
                  <a:lnTo>
                    <a:pt x="1569438" y="214735"/>
                  </a:lnTo>
                  <a:lnTo>
                    <a:pt x="1586229" y="213233"/>
                  </a:lnTo>
                  <a:close/>
                </a:path>
                <a:path w="2998470" h="714375">
                  <a:moveTo>
                    <a:pt x="1758579" y="213233"/>
                  </a:moveTo>
                  <a:lnTo>
                    <a:pt x="1586229" y="213233"/>
                  </a:lnTo>
                  <a:lnTo>
                    <a:pt x="1605494" y="214637"/>
                  </a:lnTo>
                  <a:lnTo>
                    <a:pt x="1621948" y="218852"/>
                  </a:lnTo>
                  <a:lnTo>
                    <a:pt x="1654675" y="250144"/>
                  </a:lnTo>
                  <a:lnTo>
                    <a:pt x="1664055" y="297987"/>
                  </a:lnTo>
                  <a:lnTo>
                    <a:pt x="1665224" y="331470"/>
                  </a:lnTo>
                  <a:lnTo>
                    <a:pt x="1664698" y="380712"/>
                  </a:lnTo>
                  <a:lnTo>
                    <a:pt x="1663112" y="430704"/>
                  </a:lnTo>
                  <a:lnTo>
                    <a:pt x="1660455" y="481435"/>
                  </a:lnTo>
                  <a:lnTo>
                    <a:pt x="1656714" y="532892"/>
                  </a:lnTo>
                  <a:lnTo>
                    <a:pt x="1765173" y="532892"/>
                  </a:lnTo>
                  <a:lnTo>
                    <a:pt x="1764432" y="469288"/>
                  </a:lnTo>
                  <a:lnTo>
                    <a:pt x="1763918" y="414115"/>
                  </a:lnTo>
                  <a:lnTo>
                    <a:pt x="1763619" y="367371"/>
                  </a:lnTo>
                  <a:lnTo>
                    <a:pt x="1763569" y="324270"/>
                  </a:lnTo>
                  <a:lnTo>
                    <a:pt x="1763712" y="317722"/>
                  </a:lnTo>
                  <a:lnTo>
                    <a:pt x="1763993" y="308103"/>
                  </a:lnTo>
                  <a:lnTo>
                    <a:pt x="1764412" y="296154"/>
                  </a:lnTo>
                  <a:lnTo>
                    <a:pt x="1764690" y="289266"/>
                  </a:lnTo>
                  <a:lnTo>
                    <a:pt x="1764966" y="280955"/>
                  </a:lnTo>
                  <a:lnTo>
                    <a:pt x="1765123" y="274407"/>
                  </a:lnTo>
                  <a:lnTo>
                    <a:pt x="1765058" y="267731"/>
                  </a:lnTo>
                  <a:lnTo>
                    <a:pt x="1762958" y="233217"/>
                  </a:lnTo>
                  <a:lnTo>
                    <a:pt x="1758579" y="213233"/>
                  </a:lnTo>
                  <a:close/>
                </a:path>
                <a:path w="2998470" h="714375">
                  <a:moveTo>
                    <a:pt x="1380871" y="130556"/>
                  </a:moveTo>
                  <a:lnTo>
                    <a:pt x="1348313" y="133560"/>
                  </a:lnTo>
                  <a:lnTo>
                    <a:pt x="1317482" y="142589"/>
                  </a:lnTo>
                  <a:lnTo>
                    <a:pt x="1288341" y="157666"/>
                  </a:lnTo>
                  <a:lnTo>
                    <a:pt x="1260855" y="178816"/>
                  </a:lnTo>
                  <a:lnTo>
                    <a:pt x="1498346" y="178816"/>
                  </a:lnTo>
                  <a:lnTo>
                    <a:pt x="1478222" y="157666"/>
                  </a:lnTo>
                  <a:lnTo>
                    <a:pt x="1451943" y="142589"/>
                  </a:lnTo>
                  <a:lnTo>
                    <a:pt x="1419496" y="133560"/>
                  </a:lnTo>
                  <a:lnTo>
                    <a:pt x="1380871" y="130556"/>
                  </a:lnTo>
                  <a:close/>
                </a:path>
                <a:path w="2998470" h="714375">
                  <a:moveTo>
                    <a:pt x="1624711" y="130556"/>
                  </a:moveTo>
                  <a:lnTo>
                    <a:pt x="1594994" y="133560"/>
                  </a:lnTo>
                  <a:lnTo>
                    <a:pt x="1565100" y="142589"/>
                  </a:lnTo>
                  <a:lnTo>
                    <a:pt x="1535039" y="157666"/>
                  </a:lnTo>
                  <a:lnTo>
                    <a:pt x="1504823" y="178816"/>
                  </a:lnTo>
                  <a:lnTo>
                    <a:pt x="1745295" y="178816"/>
                  </a:lnTo>
                  <a:lnTo>
                    <a:pt x="1709900" y="147486"/>
                  </a:lnTo>
                  <a:lnTo>
                    <a:pt x="1657409" y="132437"/>
                  </a:lnTo>
                  <a:lnTo>
                    <a:pt x="1624711" y="130556"/>
                  </a:lnTo>
                  <a:close/>
                </a:path>
                <a:path w="2998470" h="714375">
                  <a:moveTo>
                    <a:pt x="217677" y="0"/>
                  </a:moveTo>
                  <a:lnTo>
                    <a:pt x="59308" y="0"/>
                  </a:lnTo>
                  <a:lnTo>
                    <a:pt x="58484" y="22733"/>
                  </a:lnTo>
                  <a:lnTo>
                    <a:pt x="56011" y="55499"/>
                  </a:lnTo>
                  <a:lnTo>
                    <a:pt x="51895" y="98298"/>
                  </a:lnTo>
                  <a:lnTo>
                    <a:pt x="46138" y="151130"/>
                  </a:lnTo>
                  <a:lnTo>
                    <a:pt x="38744" y="213995"/>
                  </a:lnTo>
                  <a:lnTo>
                    <a:pt x="29718" y="286893"/>
                  </a:lnTo>
                  <a:lnTo>
                    <a:pt x="18781" y="373383"/>
                  </a:lnTo>
                  <a:lnTo>
                    <a:pt x="10698" y="438370"/>
                  </a:lnTo>
                  <a:lnTo>
                    <a:pt x="4754" y="487576"/>
                  </a:lnTo>
                  <a:lnTo>
                    <a:pt x="1157" y="519452"/>
                  </a:lnTo>
                  <a:lnTo>
                    <a:pt x="0" y="532892"/>
                  </a:lnTo>
                  <a:lnTo>
                    <a:pt x="108076" y="532892"/>
                  </a:lnTo>
                  <a:lnTo>
                    <a:pt x="108674" y="499052"/>
                  </a:lnTo>
                  <a:lnTo>
                    <a:pt x="110474" y="450865"/>
                  </a:lnTo>
                  <a:lnTo>
                    <a:pt x="113488" y="388320"/>
                  </a:lnTo>
                  <a:lnTo>
                    <a:pt x="117729" y="311404"/>
                  </a:lnTo>
                  <a:lnTo>
                    <a:pt x="121980" y="233427"/>
                  </a:lnTo>
                  <a:lnTo>
                    <a:pt x="125003" y="171967"/>
                  </a:lnTo>
                  <a:lnTo>
                    <a:pt x="126926" y="124934"/>
                  </a:lnTo>
                  <a:lnTo>
                    <a:pt x="127762" y="92075"/>
                  </a:lnTo>
                  <a:lnTo>
                    <a:pt x="235323" y="92075"/>
                  </a:lnTo>
                  <a:lnTo>
                    <a:pt x="230235" y="73421"/>
                  </a:lnTo>
                  <a:lnTo>
                    <a:pt x="220819" y="29787"/>
                  </a:lnTo>
                  <a:lnTo>
                    <a:pt x="217677" y="0"/>
                  </a:lnTo>
                  <a:close/>
                </a:path>
                <a:path w="2998470" h="714375">
                  <a:moveTo>
                    <a:pt x="235323" y="92075"/>
                  </a:moveTo>
                  <a:lnTo>
                    <a:pt x="133857" y="92075"/>
                  </a:lnTo>
                  <a:lnTo>
                    <a:pt x="138546" y="117887"/>
                  </a:lnTo>
                  <a:lnTo>
                    <a:pt x="149931" y="169245"/>
                  </a:lnTo>
                  <a:lnTo>
                    <a:pt x="165937" y="226060"/>
                  </a:lnTo>
                  <a:lnTo>
                    <a:pt x="179133" y="266636"/>
                  </a:lnTo>
                  <a:lnTo>
                    <a:pt x="196330" y="316928"/>
                  </a:lnTo>
                  <a:lnTo>
                    <a:pt x="217550" y="376936"/>
                  </a:lnTo>
                  <a:lnTo>
                    <a:pt x="237886" y="435326"/>
                  </a:lnTo>
                  <a:lnTo>
                    <a:pt x="252412" y="480774"/>
                  </a:lnTo>
                  <a:lnTo>
                    <a:pt x="261127" y="513292"/>
                  </a:lnTo>
                  <a:lnTo>
                    <a:pt x="264033" y="532892"/>
                  </a:lnTo>
                  <a:lnTo>
                    <a:pt x="354457" y="532892"/>
                  </a:lnTo>
                  <a:lnTo>
                    <a:pt x="357483" y="513671"/>
                  </a:lnTo>
                  <a:lnTo>
                    <a:pt x="366569" y="481520"/>
                  </a:lnTo>
                  <a:lnTo>
                    <a:pt x="381728" y="436415"/>
                  </a:lnTo>
                  <a:lnTo>
                    <a:pt x="394192" y="402336"/>
                  </a:lnTo>
                  <a:lnTo>
                    <a:pt x="318008" y="402336"/>
                  </a:lnTo>
                  <a:lnTo>
                    <a:pt x="314866" y="373383"/>
                  </a:lnTo>
                  <a:lnTo>
                    <a:pt x="305450" y="330358"/>
                  </a:lnTo>
                  <a:lnTo>
                    <a:pt x="289772" y="273284"/>
                  </a:lnTo>
                  <a:lnTo>
                    <a:pt x="245913" y="130891"/>
                  </a:lnTo>
                  <a:lnTo>
                    <a:pt x="235323" y="92075"/>
                  </a:lnTo>
                  <a:close/>
                </a:path>
                <a:path w="2998470" h="714375">
                  <a:moveTo>
                    <a:pt x="598802" y="92075"/>
                  </a:moveTo>
                  <a:lnTo>
                    <a:pt x="496824" y="92075"/>
                  </a:lnTo>
                  <a:lnTo>
                    <a:pt x="497536" y="120296"/>
                  </a:lnTo>
                  <a:lnTo>
                    <a:pt x="499284" y="164020"/>
                  </a:lnTo>
                  <a:lnTo>
                    <a:pt x="502056" y="223269"/>
                  </a:lnTo>
                  <a:lnTo>
                    <a:pt x="505840" y="298069"/>
                  </a:lnTo>
                  <a:lnTo>
                    <a:pt x="508933" y="360310"/>
                  </a:lnTo>
                  <a:lnTo>
                    <a:pt x="511349" y="414906"/>
                  </a:lnTo>
                  <a:lnTo>
                    <a:pt x="513083" y="461865"/>
                  </a:lnTo>
                  <a:lnTo>
                    <a:pt x="514127" y="501191"/>
                  </a:lnTo>
                  <a:lnTo>
                    <a:pt x="514476" y="532892"/>
                  </a:lnTo>
                  <a:lnTo>
                    <a:pt x="633602" y="532892"/>
                  </a:lnTo>
                  <a:lnTo>
                    <a:pt x="630555" y="489657"/>
                  </a:lnTo>
                  <a:lnTo>
                    <a:pt x="626745" y="443518"/>
                  </a:lnTo>
                  <a:lnTo>
                    <a:pt x="620724" y="373161"/>
                  </a:lnTo>
                  <a:lnTo>
                    <a:pt x="614552" y="302260"/>
                  </a:lnTo>
                  <a:lnTo>
                    <a:pt x="608732" y="233427"/>
                  </a:lnTo>
                  <a:lnTo>
                    <a:pt x="603969" y="171967"/>
                  </a:lnTo>
                  <a:lnTo>
                    <a:pt x="600253" y="117671"/>
                  </a:lnTo>
                  <a:lnTo>
                    <a:pt x="598802" y="92075"/>
                  </a:lnTo>
                  <a:close/>
                </a:path>
                <a:path w="2998470" h="714375">
                  <a:moveTo>
                    <a:pt x="595502" y="0"/>
                  </a:moveTo>
                  <a:lnTo>
                    <a:pt x="438403" y="0"/>
                  </a:lnTo>
                  <a:lnTo>
                    <a:pt x="434832" y="29618"/>
                  </a:lnTo>
                  <a:lnTo>
                    <a:pt x="424116" y="73120"/>
                  </a:lnTo>
                  <a:lnTo>
                    <a:pt x="406257" y="130480"/>
                  </a:lnTo>
                  <a:lnTo>
                    <a:pt x="356250" y="272855"/>
                  </a:lnTo>
                  <a:lnTo>
                    <a:pt x="338391" y="330009"/>
                  </a:lnTo>
                  <a:lnTo>
                    <a:pt x="327675" y="373161"/>
                  </a:lnTo>
                  <a:lnTo>
                    <a:pt x="324103" y="402336"/>
                  </a:lnTo>
                  <a:lnTo>
                    <a:pt x="394192" y="402336"/>
                  </a:lnTo>
                  <a:lnTo>
                    <a:pt x="404871" y="373161"/>
                  </a:lnTo>
                  <a:lnTo>
                    <a:pt x="425255" y="317682"/>
                  </a:lnTo>
                  <a:lnTo>
                    <a:pt x="443706" y="264890"/>
                  </a:lnTo>
                  <a:lnTo>
                    <a:pt x="458299" y="219956"/>
                  </a:lnTo>
                  <a:lnTo>
                    <a:pt x="469011" y="182880"/>
                  </a:lnTo>
                  <a:lnTo>
                    <a:pt x="483298" y="127047"/>
                  </a:lnTo>
                  <a:lnTo>
                    <a:pt x="490727" y="92075"/>
                  </a:lnTo>
                  <a:lnTo>
                    <a:pt x="598802" y="92075"/>
                  </a:lnTo>
                  <a:lnTo>
                    <a:pt x="597619" y="71195"/>
                  </a:lnTo>
                  <a:lnTo>
                    <a:pt x="596032" y="31896"/>
                  </a:lnTo>
                  <a:lnTo>
                    <a:pt x="5955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69970" y="3497579"/>
              <a:ext cx="3030728" cy="74536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75119" y="4468367"/>
              <a:ext cx="105155" cy="6858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00393" y="4479163"/>
              <a:ext cx="55244" cy="17780"/>
            </a:xfrm>
            <a:custGeom>
              <a:avLst/>
              <a:gdLst/>
              <a:ahLst/>
              <a:cxnLst/>
              <a:rect l="l" t="t" r="r" b="b"/>
              <a:pathLst>
                <a:path w="55245" h="17779">
                  <a:moveTo>
                    <a:pt x="54736" y="0"/>
                  </a:moveTo>
                  <a:lnTo>
                    <a:pt x="1142" y="1905"/>
                  </a:lnTo>
                  <a:lnTo>
                    <a:pt x="0" y="17780"/>
                  </a:lnTo>
                  <a:lnTo>
                    <a:pt x="53212" y="16001"/>
                  </a:lnTo>
                  <a:lnTo>
                    <a:pt x="54736" y="0"/>
                  </a:lnTo>
                  <a:close/>
                </a:path>
              </a:pathLst>
            </a:custGeom>
            <a:solidFill>
              <a:srgbClr val="011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00393" y="4479163"/>
              <a:ext cx="55244" cy="17780"/>
            </a:xfrm>
            <a:custGeom>
              <a:avLst/>
              <a:gdLst/>
              <a:ahLst/>
              <a:cxnLst/>
              <a:rect l="l" t="t" r="r" b="b"/>
              <a:pathLst>
                <a:path w="55245" h="17779">
                  <a:moveTo>
                    <a:pt x="54736" y="0"/>
                  </a:moveTo>
                  <a:lnTo>
                    <a:pt x="53212" y="16001"/>
                  </a:lnTo>
                  <a:lnTo>
                    <a:pt x="0" y="17780"/>
                  </a:lnTo>
                  <a:lnTo>
                    <a:pt x="1142" y="1905"/>
                  </a:lnTo>
                  <a:lnTo>
                    <a:pt x="54736" y="0"/>
                  </a:lnTo>
                  <a:close/>
                </a:path>
              </a:pathLst>
            </a:custGeom>
            <a:ln w="10668">
              <a:solidFill>
                <a:srgbClr val="30B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92468" y="4338828"/>
              <a:ext cx="1813560" cy="31851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6810" y="1643021"/>
            <a:ext cx="7147559" cy="403732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95275" indent="-283210">
              <a:lnSpc>
                <a:spcPct val="100000"/>
              </a:lnSpc>
              <a:spcBef>
                <a:spcPts val="770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5" dirty="0">
                <a:solidFill>
                  <a:srgbClr val="073D86"/>
                </a:solidFill>
                <a:latin typeface="Arial"/>
                <a:cs typeface="Arial"/>
              </a:rPr>
              <a:t>Address </a:t>
            </a:r>
            <a:r>
              <a:rPr sz="2800" spc="-10" dirty="0">
                <a:solidFill>
                  <a:srgbClr val="073D86"/>
                </a:solidFill>
                <a:latin typeface="Arial"/>
                <a:cs typeface="Arial"/>
              </a:rPr>
              <a:t>length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= </a:t>
            </a:r>
            <a:r>
              <a:rPr sz="2800" spc="-90" dirty="0">
                <a:solidFill>
                  <a:srgbClr val="073D86"/>
                </a:solidFill>
                <a:latin typeface="Arial"/>
                <a:cs typeface="Arial"/>
              </a:rPr>
              <a:t>(s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+ </a:t>
            </a:r>
            <a:r>
              <a:rPr sz="2800" spc="85" dirty="0">
                <a:solidFill>
                  <a:srgbClr val="073D86"/>
                </a:solidFill>
                <a:latin typeface="Arial"/>
                <a:cs typeface="Arial"/>
              </a:rPr>
              <a:t>w)</a:t>
            </a:r>
            <a:r>
              <a:rPr sz="2800" spc="-3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Arial"/>
                <a:cs typeface="Arial"/>
              </a:rPr>
              <a:t>bits</a:t>
            </a:r>
            <a:endParaRPr sz="28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70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5" dirty="0">
                <a:solidFill>
                  <a:srgbClr val="073D86"/>
                </a:solidFill>
                <a:latin typeface="Arial"/>
                <a:cs typeface="Arial"/>
              </a:rPr>
              <a:t>Number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85" dirty="0">
                <a:solidFill>
                  <a:srgbClr val="073D86"/>
                </a:solidFill>
                <a:latin typeface="Arial"/>
                <a:cs typeface="Arial"/>
              </a:rPr>
              <a:t>of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073D86"/>
                </a:solidFill>
                <a:latin typeface="Arial"/>
                <a:cs typeface="Arial"/>
              </a:rPr>
              <a:t>addressable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73D86"/>
                </a:solidFill>
                <a:latin typeface="Arial"/>
                <a:cs typeface="Arial"/>
              </a:rPr>
              <a:t>units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=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50" dirty="0">
                <a:solidFill>
                  <a:srgbClr val="073D86"/>
                </a:solidFill>
                <a:latin typeface="Arial"/>
                <a:cs typeface="Arial"/>
              </a:rPr>
              <a:t>2s+w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73D86"/>
                </a:solidFill>
                <a:latin typeface="Arial"/>
                <a:cs typeface="Arial"/>
              </a:rPr>
              <a:t>words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30" dirty="0">
                <a:solidFill>
                  <a:srgbClr val="073D86"/>
                </a:solidFill>
                <a:latin typeface="Arial"/>
                <a:cs typeface="Arial"/>
              </a:rPr>
              <a:t>or  </a:t>
            </a:r>
            <a:r>
              <a:rPr sz="2800" spc="-50" dirty="0">
                <a:solidFill>
                  <a:srgbClr val="073D86"/>
                </a:solidFill>
                <a:latin typeface="Arial"/>
                <a:cs typeface="Arial"/>
              </a:rPr>
              <a:t>bytes</a:t>
            </a:r>
            <a:endParaRPr sz="2800">
              <a:latin typeface="Arial"/>
              <a:cs typeface="Arial"/>
            </a:endParaRPr>
          </a:p>
          <a:p>
            <a:pPr marL="295275" indent="-28321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80" dirty="0">
                <a:solidFill>
                  <a:srgbClr val="073D86"/>
                </a:solidFill>
                <a:latin typeface="Arial"/>
                <a:cs typeface="Arial"/>
              </a:rPr>
              <a:t>Block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size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=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line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size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=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073D86"/>
                </a:solidFill>
                <a:latin typeface="Arial"/>
                <a:cs typeface="Arial"/>
              </a:rPr>
              <a:t>2w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73D86"/>
                </a:solidFill>
                <a:latin typeface="Arial"/>
                <a:cs typeface="Arial"/>
              </a:rPr>
              <a:t>words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25" dirty="0">
                <a:solidFill>
                  <a:srgbClr val="073D86"/>
                </a:solidFill>
                <a:latin typeface="Arial"/>
                <a:cs typeface="Arial"/>
              </a:rPr>
              <a:t>or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073D86"/>
                </a:solidFill>
                <a:latin typeface="Arial"/>
                <a:cs typeface="Arial"/>
              </a:rPr>
              <a:t>bytes</a:t>
            </a:r>
            <a:endParaRPr sz="2800">
              <a:latin typeface="Arial"/>
              <a:cs typeface="Arial"/>
            </a:endParaRPr>
          </a:p>
          <a:p>
            <a:pPr marL="295275" indent="-283210">
              <a:lnSpc>
                <a:spcPct val="100000"/>
              </a:lnSpc>
              <a:spcBef>
                <a:spcPts val="670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5" dirty="0">
                <a:solidFill>
                  <a:srgbClr val="073D86"/>
                </a:solidFill>
                <a:latin typeface="Arial"/>
                <a:cs typeface="Arial"/>
              </a:rPr>
              <a:t>Number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85" dirty="0">
                <a:solidFill>
                  <a:srgbClr val="073D86"/>
                </a:solidFill>
                <a:latin typeface="Arial"/>
                <a:cs typeface="Arial"/>
              </a:rPr>
              <a:t>of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073D86"/>
                </a:solidFill>
                <a:latin typeface="Arial"/>
                <a:cs typeface="Arial"/>
              </a:rPr>
              <a:t>blocks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73D86"/>
                </a:solidFill>
                <a:latin typeface="Arial"/>
                <a:cs typeface="Arial"/>
              </a:rPr>
              <a:t>in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073D86"/>
                </a:solidFill>
                <a:latin typeface="Arial"/>
                <a:cs typeface="Arial"/>
              </a:rPr>
              <a:t>main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073D86"/>
                </a:solidFill>
                <a:latin typeface="Arial"/>
                <a:cs typeface="Arial"/>
              </a:rPr>
              <a:t>memory</a:t>
            </a:r>
            <a:r>
              <a:rPr sz="2800" spc="-18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=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073D86"/>
                </a:solidFill>
                <a:latin typeface="Arial"/>
                <a:cs typeface="Arial"/>
              </a:rPr>
              <a:t>2d</a:t>
            </a:r>
            <a:endParaRPr sz="2800">
              <a:latin typeface="Arial"/>
              <a:cs typeface="Arial"/>
            </a:endParaRPr>
          </a:p>
          <a:p>
            <a:pPr marL="295275" indent="-28321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5" dirty="0">
                <a:solidFill>
                  <a:srgbClr val="073D86"/>
                </a:solidFill>
                <a:latin typeface="Arial"/>
                <a:cs typeface="Arial"/>
              </a:rPr>
              <a:t>Number </a:t>
            </a:r>
            <a:r>
              <a:rPr sz="2800" spc="85" dirty="0">
                <a:solidFill>
                  <a:srgbClr val="073D86"/>
                </a:solidFill>
                <a:latin typeface="Arial"/>
                <a:cs typeface="Arial"/>
              </a:rPr>
              <a:t>of</a:t>
            </a:r>
            <a:r>
              <a:rPr sz="2800" spc="-58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073D86"/>
                </a:solidFill>
                <a:latin typeface="Arial"/>
                <a:cs typeface="Arial"/>
              </a:rPr>
              <a:t>lines </a:t>
            </a:r>
            <a:r>
              <a:rPr sz="2800" spc="-30" dirty="0">
                <a:solidFill>
                  <a:srgbClr val="073D86"/>
                </a:solidFill>
                <a:latin typeface="Arial"/>
                <a:cs typeface="Arial"/>
              </a:rPr>
              <a:t>in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set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= </a:t>
            </a:r>
            <a:r>
              <a:rPr sz="2800" spc="-35" dirty="0">
                <a:solidFill>
                  <a:srgbClr val="073D86"/>
                </a:solidFill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  <a:p>
            <a:pPr marL="295275" indent="-28321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5" dirty="0">
                <a:solidFill>
                  <a:srgbClr val="073D86"/>
                </a:solidFill>
                <a:latin typeface="Arial"/>
                <a:cs typeface="Arial"/>
              </a:rPr>
              <a:t>Number </a:t>
            </a:r>
            <a:r>
              <a:rPr sz="2800" spc="85" dirty="0">
                <a:solidFill>
                  <a:srgbClr val="073D86"/>
                </a:solidFill>
                <a:latin typeface="Arial"/>
                <a:cs typeface="Arial"/>
              </a:rPr>
              <a:t>of </a:t>
            </a:r>
            <a:r>
              <a:rPr sz="2800" spc="-90" dirty="0">
                <a:solidFill>
                  <a:srgbClr val="073D86"/>
                </a:solidFill>
                <a:latin typeface="Arial"/>
                <a:cs typeface="Arial"/>
              </a:rPr>
              <a:t>sets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= </a:t>
            </a:r>
            <a:r>
              <a:rPr sz="2800" spc="-60" dirty="0">
                <a:solidFill>
                  <a:srgbClr val="073D86"/>
                </a:solidFill>
                <a:latin typeface="Arial"/>
                <a:cs typeface="Arial"/>
              </a:rPr>
              <a:t>v</a:t>
            </a:r>
            <a:r>
              <a:rPr sz="2800" spc="-50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= </a:t>
            </a:r>
            <a:r>
              <a:rPr sz="2800" spc="-145" dirty="0">
                <a:solidFill>
                  <a:srgbClr val="073D86"/>
                </a:solidFill>
                <a:latin typeface="Arial"/>
                <a:cs typeface="Arial"/>
              </a:rPr>
              <a:t>2d</a:t>
            </a:r>
            <a:endParaRPr sz="2800">
              <a:latin typeface="Arial"/>
              <a:cs typeface="Arial"/>
            </a:endParaRPr>
          </a:p>
          <a:p>
            <a:pPr marL="295275" indent="-283210">
              <a:lnSpc>
                <a:spcPct val="100000"/>
              </a:lnSpc>
              <a:spcBef>
                <a:spcPts val="670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Size </a:t>
            </a:r>
            <a:r>
              <a:rPr sz="2800" spc="85" dirty="0">
                <a:solidFill>
                  <a:srgbClr val="073D86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073D86"/>
                </a:solidFill>
                <a:latin typeface="Arial"/>
                <a:cs typeface="Arial"/>
              </a:rPr>
              <a:t>tag </a:t>
            </a:r>
            <a:r>
              <a:rPr sz="2800" spc="-225" dirty="0">
                <a:solidFill>
                  <a:srgbClr val="073D86"/>
                </a:solidFill>
                <a:latin typeface="Arial"/>
                <a:cs typeface="Arial"/>
              </a:rPr>
              <a:t>= </a:t>
            </a:r>
            <a:r>
              <a:rPr sz="2800" spc="-90" dirty="0">
                <a:solidFill>
                  <a:srgbClr val="073D86"/>
                </a:solidFill>
                <a:latin typeface="Arial"/>
                <a:cs typeface="Arial"/>
              </a:rPr>
              <a:t>(s 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– </a:t>
            </a:r>
            <a:r>
              <a:rPr sz="2800" spc="15" dirty="0">
                <a:solidFill>
                  <a:srgbClr val="073D86"/>
                </a:solidFill>
                <a:latin typeface="Arial"/>
                <a:cs typeface="Arial"/>
              </a:rPr>
              <a:t>d)</a:t>
            </a:r>
            <a:r>
              <a:rPr sz="2800" spc="-59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Arial"/>
                <a:cs typeface="Arial"/>
              </a:rPr>
              <a:t>bits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2002" y="828039"/>
            <a:ext cx="7508849" cy="499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1815464"/>
            <a:chOff x="211836" y="228600"/>
            <a:chExt cx="8723630" cy="1815464"/>
          </a:xfrm>
        </p:grpSpPr>
        <p:sp>
          <p:nvSpPr>
            <p:cNvPr id="3" name="object 3"/>
            <p:cNvSpPr/>
            <p:nvPr/>
          </p:nvSpPr>
          <p:spPr>
            <a:xfrm>
              <a:off x="228600" y="228600"/>
              <a:ext cx="8695944" cy="14264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7232" y="859536"/>
              <a:ext cx="2877820" cy="713740"/>
            </a:xfrm>
            <a:custGeom>
              <a:avLst/>
              <a:gdLst/>
              <a:ahLst/>
              <a:cxnLst/>
              <a:rect l="l" t="t" r="r" b="b"/>
              <a:pathLst>
                <a:path w="2877820" h="71374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5"/>
                  </a:lnTo>
                  <a:lnTo>
                    <a:pt x="2626360" y="42290"/>
                  </a:lnTo>
                  <a:lnTo>
                    <a:pt x="2371216" y="91439"/>
                  </a:lnTo>
                  <a:lnTo>
                    <a:pt x="2103246" y="149351"/>
                  </a:lnTo>
                  <a:lnTo>
                    <a:pt x="1822449" y="216153"/>
                  </a:lnTo>
                  <a:lnTo>
                    <a:pt x="1565147" y="280797"/>
                  </a:lnTo>
                  <a:lnTo>
                    <a:pt x="842137" y="443484"/>
                  </a:lnTo>
                  <a:lnTo>
                    <a:pt x="621029" y="488061"/>
                  </a:lnTo>
                  <a:lnTo>
                    <a:pt x="199897" y="566165"/>
                  </a:lnTo>
                  <a:lnTo>
                    <a:pt x="0" y="599566"/>
                  </a:lnTo>
                  <a:lnTo>
                    <a:pt x="138175" y="619633"/>
                  </a:lnTo>
                  <a:lnTo>
                    <a:pt x="270128" y="637413"/>
                  </a:lnTo>
                  <a:lnTo>
                    <a:pt x="397637" y="653034"/>
                  </a:lnTo>
                  <a:lnTo>
                    <a:pt x="644397" y="679830"/>
                  </a:lnTo>
                  <a:lnTo>
                    <a:pt x="874013" y="697611"/>
                  </a:lnTo>
                  <a:lnTo>
                    <a:pt x="984631" y="704341"/>
                  </a:lnTo>
                  <a:lnTo>
                    <a:pt x="1093089" y="708787"/>
                  </a:lnTo>
                  <a:lnTo>
                    <a:pt x="1297177" y="713231"/>
                  </a:lnTo>
                  <a:lnTo>
                    <a:pt x="1395094" y="713231"/>
                  </a:lnTo>
                  <a:lnTo>
                    <a:pt x="1584324" y="708787"/>
                  </a:lnTo>
                  <a:lnTo>
                    <a:pt x="1673606" y="704341"/>
                  </a:lnTo>
                  <a:lnTo>
                    <a:pt x="1843786" y="690879"/>
                  </a:lnTo>
                  <a:lnTo>
                    <a:pt x="1926716" y="681989"/>
                  </a:lnTo>
                  <a:lnTo>
                    <a:pt x="2084069" y="659764"/>
                  </a:lnTo>
                  <a:lnTo>
                    <a:pt x="2232914" y="632967"/>
                  </a:lnTo>
                  <a:lnTo>
                    <a:pt x="2373248" y="601726"/>
                  </a:lnTo>
                  <a:lnTo>
                    <a:pt x="2507234" y="566165"/>
                  </a:lnTo>
                  <a:lnTo>
                    <a:pt x="2634868" y="526034"/>
                  </a:lnTo>
                  <a:lnTo>
                    <a:pt x="2756153" y="481456"/>
                  </a:lnTo>
                  <a:lnTo>
                    <a:pt x="2873120" y="434593"/>
                  </a:lnTo>
                  <a:lnTo>
                    <a:pt x="2877312" y="432435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6" y="731519"/>
              <a:ext cx="5544820" cy="848994"/>
            </a:xfrm>
            <a:custGeom>
              <a:avLst/>
              <a:gdLst/>
              <a:ahLst/>
              <a:cxnLst/>
              <a:rect l="l" t="t" r="r" b="b"/>
              <a:pathLst>
                <a:path w="5544820" h="848994">
                  <a:moveTo>
                    <a:pt x="852423" y="0"/>
                  </a:moveTo>
                  <a:lnTo>
                    <a:pt x="684530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225"/>
                  </a:lnTo>
                  <a:lnTo>
                    <a:pt x="116967" y="35687"/>
                  </a:lnTo>
                  <a:lnTo>
                    <a:pt x="0" y="53466"/>
                  </a:lnTo>
                  <a:lnTo>
                    <a:pt x="333756" y="95757"/>
                  </a:lnTo>
                  <a:lnTo>
                    <a:pt x="693039" y="155955"/>
                  </a:lnTo>
                  <a:lnTo>
                    <a:pt x="1077848" y="233933"/>
                  </a:lnTo>
                  <a:lnTo>
                    <a:pt x="1281938" y="278510"/>
                  </a:lnTo>
                  <a:lnTo>
                    <a:pt x="1866519" y="421131"/>
                  </a:lnTo>
                  <a:lnTo>
                    <a:pt x="2559558" y="574801"/>
                  </a:lnTo>
                  <a:lnTo>
                    <a:pt x="2878455" y="637158"/>
                  </a:lnTo>
                  <a:lnTo>
                    <a:pt x="3031490" y="666114"/>
                  </a:lnTo>
                  <a:lnTo>
                    <a:pt x="3324859" y="715137"/>
                  </a:lnTo>
                  <a:lnTo>
                    <a:pt x="3465195" y="737488"/>
                  </a:lnTo>
                  <a:lnTo>
                    <a:pt x="3733038" y="773176"/>
                  </a:lnTo>
                  <a:lnTo>
                    <a:pt x="3986022" y="804290"/>
                  </a:lnTo>
                  <a:lnTo>
                    <a:pt x="4107179" y="815466"/>
                  </a:lnTo>
                  <a:lnTo>
                    <a:pt x="4336796" y="833246"/>
                  </a:lnTo>
                  <a:lnTo>
                    <a:pt x="4447413" y="839977"/>
                  </a:lnTo>
                  <a:lnTo>
                    <a:pt x="4659884" y="848867"/>
                  </a:lnTo>
                  <a:lnTo>
                    <a:pt x="4857623" y="848867"/>
                  </a:lnTo>
                  <a:lnTo>
                    <a:pt x="5044694" y="844422"/>
                  </a:lnTo>
                  <a:lnTo>
                    <a:pt x="5133975" y="839977"/>
                  </a:lnTo>
                  <a:lnTo>
                    <a:pt x="5221224" y="833246"/>
                  </a:lnTo>
                  <a:lnTo>
                    <a:pt x="5467731" y="806576"/>
                  </a:lnTo>
                  <a:lnTo>
                    <a:pt x="5544312" y="795401"/>
                  </a:lnTo>
                  <a:lnTo>
                    <a:pt x="5297678" y="764158"/>
                  </a:lnTo>
                  <a:lnTo>
                    <a:pt x="5036185" y="726313"/>
                  </a:lnTo>
                  <a:lnTo>
                    <a:pt x="4468622" y="628268"/>
                  </a:lnTo>
                  <a:lnTo>
                    <a:pt x="4160393" y="565912"/>
                  </a:lnTo>
                  <a:lnTo>
                    <a:pt x="3835146" y="496824"/>
                  </a:lnTo>
                  <a:lnTo>
                    <a:pt x="2850769" y="262889"/>
                  </a:lnTo>
                  <a:lnTo>
                    <a:pt x="2582926" y="204977"/>
                  </a:lnTo>
                  <a:lnTo>
                    <a:pt x="2327783" y="155955"/>
                  </a:lnTo>
                  <a:lnTo>
                    <a:pt x="2204593" y="133730"/>
                  </a:lnTo>
                  <a:lnTo>
                    <a:pt x="2083308" y="113664"/>
                  </a:lnTo>
                  <a:lnTo>
                    <a:pt x="1966468" y="95757"/>
                  </a:lnTo>
                  <a:lnTo>
                    <a:pt x="1628394" y="51180"/>
                  </a:lnTo>
                  <a:lnTo>
                    <a:pt x="1417955" y="31241"/>
                  </a:lnTo>
                  <a:lnTo>
                    <a:pt x="1220216" y="15620"/>
                  </a:lnTo>
                  <a:lnTo>
                    <a:pt x="1031113" y="4444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730758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6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8"/>
                  </a:lnTo>
                  <a:lnTo>
                    <a:pt x="2259965" y="102996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1"/>
                  </a:lnTo>
                  <a:lnTo>
                    <a:pt x="3250692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88380" h="788035">
                  <a:moveTo>
                    <a:pt x="2781299" y="650747"/>
                  </a:moveTo>
                  <a:lnTo>
                    <a:pt x="2876931" y="623951"/>
                  </a:lnTo>
                  <a:lnTo>
                    <a:pt x="3138423" y="554863"/>
                  </a:lnTo>
                  <a:lnTo>
                    <a:pt x="3319018" y="508126"/>
                  </a:lnTo>
                  <a:lnTo>
                    <a:pt x="3527298" y="456818"/>
                  </a:lnTo>
                  <a:lnTo>
                    <a:pt x="3758946" y="401192"/>
                  </a:lnTo>
                  <a:lnTo>
                    <a:pt x="4007612" y="340994"/>
                  </a:lnTo>
                  <a:lnTo>
                    <a:pt x="4271137" y="283082"/>
                  </a:lnTo>
                  <a:lnTo>
                    <a:pt x="4541139" y="225043"/>
                  </a:lnTo>
                  <a:lnTo>
                    <a:pt x="4817364" y="171576"/>
                  </a:lnTo>
                  <a:lnTo>
                    <a:pt x="5091557" y="120395"/>
                  </a:lnTo>
                  <a:lnTo>
                    <a:pt x="5227574" y="98043"/>
                  </a:lnTo>
                  <a:lnTo>
                    <a:pt x="5359400" y="75818"/>
                  </a:lnTo>
                  <a:lnTo>
                    <a:pt x="5491099" y="57912"/>
                  </a:lnTo>
                  <a:lnTo>
                    <a:pt x="5618734" y="40131"/>
                  </a:lnTo>
                  <a:lnTo>
                    <a:pt x="5744083" y="26796"/>
                  </a:lnTo>
                  <a:lnTo>
                    <a:pt x="5863082" y="15620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714755"/>
              <a:ext cx="8723630" cy="1329055"/>
            </a:xfrm>
            <a:custGeom>
              <a:avLst/>
              <a:gdLst/>
              <a:ahLst/>
              <a:cxnLst/>
              <a:rect l="l" t="t" r="r" b="b"/>
              <a:pathLst>
                <a:path w="8723630" h="1329055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6"/>
                  </a:lnTo>
                  <a:lnTo>
                    <a:pt x="874890" y="33401"/>
                  </a:lnTo>
                  <a:lnTo>
                    <a:pt x="762076" y="49022"/>
                  </a:lnTo>
                  <a:lnTo>
                    <a:pt x="659892" y="64643"/>
                  </a:lnTo>
                  <a:lnTo>
                    <a:pt x="564108" y="82550"/>
                  </a:lnTo>
                  <a:lnTo>
                    <a:pt x="478955" y="102616"/>
                  </a:lnTo>
                  <a:lnTo>
                    <a:pt x="398068" y="120396"/>
                  </a:lnTo>
                  <a:lnTo>
                    <a:pt x="327812" y="140462"/>
                  </a:lnTo>
                  <a:lnTo>
                    <a:pt x="206489" y="178435"/>
                  </a:lnTo>
                  <a:lnTo>
                    <a:pt x="157518" y="196215"/>
                  </a:lnTo>
                  <a:lnTo>
                    <a:pt x="51092" y="240792"/>
                  </a:lnTo>
                  <a:lnTo>
                    <a:pt x="0" y="267589"/>
                  </a:lnTo>
                  <a:lnTo>
                    <a:pt x="0" y="1328928"/>
                  </a:lnTo>
                  <a:lnTo>
                    <a:pt x="8719058" y="1328928"/>
                  </a:lnTo>
                  <a:lnTo>
                    <a:pt x="8723376" y="1322197"/>
                  </a:lnTo>
                  <a:lnTo>
                    <a:pt x="8723376" y="849503"/>
                  </a:lnTo>
                  <a:lnTo>
                    <a:pt x="7182231" y="849503"/>
                  </a:lnTo>
                  <a:lnTo>
                    <a:pt x="7043801" y="847344"/>
                  </a:lnTo>
                  <a:lnTo>
                    <a:pt x="6899148" y="842899"/>
                  </a:lnTo>
                  <a:lnTo>
                    <a:pt x="6750050" y="836168"/>
                  </a:lnTo>
                  <a:lnTo>
                    <a:pt x="6594729" y="824992"/>
                  </a:lnTo>
                  <a:lnTo>
                    <a:pt x="6260465" y="791591"/>
                  </a:lnTo>
                  <a:lnTo>
                    <a:pt x="5900674" y="744728"/>
                  </a:lnTo>
                  <a:lnTo>
                    <a:pt x="5709158" y="715772"/>
                  </a:lnTo>
                  <a:lnTo>
                    <a:pt x="5509006" y="682244"/>
                  </a:lnTo>
                  <a:lnTo>
                    <a:pt x="5302631" y="644398"/>
                  </a:lnTo>
                  <a:lnTo>
                    <a:pt x="4861941" y="557403"/>
                  </a:lnTo>
                  <a:lnTo>
                    <a:pt x="4136009" y="394716"/>
                  </a:lnTo>
                  <a:lnTo>
                    <a:pt x="3614547" y="267589"/>
                  </a:lnTo>
                  <a:lnTo>
                    <a:pt x="3122803" y="164973"/>
                  </a:lnTo>
                  <a:lnTo>
                    <a:pt x="2892933" y="124841"/>
                  </a:lnTo>
                  <a:lnTo>
                    <a:pt x="2673604" y="91440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29055">
                  <a:moveTo>
                    <a:pt x="8723376" y="568579"/>
                  </a:moveTo>
                  <a:lnTo>
                    <a:pt x="8638286" y="604266"/>
                  </a:lnTo>
                  <a:lnTo>
                    <a:pt x="8557387" y="635508"/>
                  </a:lnTo>
                  <a:lnTo>
                    <a:pt x="8472170" y="664464"/>
                  </a:lnTo>
                  <a:lnTo>
                    <a:pt x="8295513" y="717931"/>
                  </a:lnTo>
                  <a:lnTo>
                    <a:pt x="8201787" y="742442"/>
                  </a:lnTo>
                  <a:lnTo>
                    <a:pt x="8106029" y="762635"/>
                  </a:lnTo>
                  <a:lnTo>
                    <a:pt x="8005953" y="782701"/>
                  </a:lnTo>
                  <a:lnTo>
                    <a:pt x="7901686" y="800481"/>
                  </a:lnTo>
                  <a:lnTo>
                    <a:pt x="7680325" y="827278"/>
                  </a:lnTo>
                  <a:lnTo>
                    <a:pt x="7441946" y="845058"/>
                  </a:lnTo>
                  <a:lnTo>
                    <a:pt x="7314184" y="849503"/>
                  </a:lnTo>
                  <a:lnTo>
                    <a:pt x="8723376" y="849503"/>
                  </a:lnTo>
                  <a:lnTo>
                    <a:pt x="8723376" y="568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55164" y="822960"/>
              <a:ext cx="4282440" cy="3474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39797" y="806958"/>
              <a:ext cx="4278503" cy="3450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64540" y="1800224"/>
            <a:ext cx="7585075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9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5" dirty="0">
                <a:solidFill>
                  <a:srgbClr val="073D86"/>
                </a:solidFill>
                <a:latin typeface="Arial"/>
                <a:cs typeface="Arial"/>
              </a:rPr>
              <a:t>The </a:t>
            </a:r>
            <a:r>
              <a:rPr sz="2800" spc="-50" dirty="0">
                <a:solidFill>
                  <a:srgbClr val="073D86"/>
                </a:solidFill>
                <a:latin typeface="Arial"/>
                <a:cs typeface="Arial"/>
              </a:rPr>
              <a:t>synchronization </a:t>
            </a:r>
            <a:r>
              <a:rPr sz="2800" spc="85" dirty="0">
                <a:solidFill>
                  <a:srgbClr val="073D86"/>
                </a:solidFill>
                <a:latin typeface="Arial"/>
                <a:cs typeface="Arial"/>
              </a:rPr>
              <a:t>of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data </a:t>
            </a:r>
            <a:r>
              <a:rPr sz="2800" spc="-30" dirty="0">
                <a:solidFill>
                  <a:srgbClr val="073D86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073D86"/>
                </a:solidFill>
                <a:latin typeface="Arial"/>
                <a:cs typeface="Arial"/>
              </a:rPr>
              <a:t>multiple </a:t>
            </a:r>
            <a:r>
              <a:rPr sz="2800" spc="-145" dirty="0">
                <a:solidFill>
                  <a:srgbClr val="073D86"/>
                </a:solidFill>
                <a:latin typeface="Arial"/>
                <a:cs typeface="Arial"/>
              </a:rPr>
              <a:t>caches  </a:t>
            </a:r>
            <a:r>
              <a:rPr sz="2800" spc="-120" dirty="0">
                <a:solidFill>
                  <a:srgbClr val="073D86"/>
                </a:solidFill>
                <a:latin typeface="Arial"/>
                <a:cs typeface="Arial"/>
              </a:rPr>
              <a:t>such </a:t>
            </a:r>
            <a:r>
              <a:rPr sz="2800" spc="55" dirty="0">
                <a:solidFill>
                  <a:srgbClr val="073D86"/>
                </a:solidFill>
                <a:latin typeface="Arial"/>
                <a:cs typeface="Arial"/>
              </a:rPr>
              <a:t>that </a:t>
            </a:r>
            <a:r>
              <a:rPr sz="2800" spc="-55" dirty="0">
                <a:solidFill>
                  <a:srgbClr val="073D86"/>
                </a:solidFill>
                <a:latin typeface="Arial"/>
                <a:cs typeface="Arial"/>
              </a:rPr>
              <a:t>reading </a:t>
            </a:r>
            <a:r>
              <a:rPr sz="2800" spc="-190" dirty="0">
                <a:solidFill>
                  <a:srgbClr val="073D86"/>
                </a:solidFill>
                <a:latin typeface="Arial"/>
                <a:cs typeface="Arial"/>
              </a:rPr>
              <a:t>a </a:t>
            </a:r>
            <a:r>
              <a:rPr sz="2800" spc="-40" dirty="0">
                <a:solidFill>
                  <a:srgbClr val="073D86"/>
                </a:solidFill>
                <a:latin typeface="Arial"/>
                <a:cs typeface="Arial"/>
              </a:rPr>
              <a:t>memory </a:t>
            </a:r>
            <a:r>
              <a:rPr sz="2800" spc="-20" dirty="0">
                <a:solidFill>
                  <a:srgbClr val="073D86"/>
                </a:solidFill>
                <a:latin typeface="Arial"/>
                <a:cs typeface="Arial"/>
              </a:rPr>
              <a:t>location </a:t>
            </a:r>
            <a:r>
              <a:rPr sz="2800" spc="-90" dirty="0">
                <a:solidFill>
                  <a:srgbClr val="073D86"/>
                </a:solidFill>
                <a:latin typeface="Arial"/>
                <a:cs typeface="Arial"/>
              </a:rPr>
              <a:t>via </a:t>
            </a:r>
            <a:r>
              <a:rPr sz="2800" spc="-110" dirty="0">
                <a:solidFill>
                  <a:srgbClr val="073D86"/>
                </a:solidFill>
                <a:latin typeface="Arial"/>
                <a:cs typeface="Arial"/>
              </a:rPr>
              <a:t>any  </a:t>
            </a:r>
            <a:r>
              <a:rPr sz="2800" spc="-130" dirty="0">
                <a:solidFill>
                  <a:srgbClr val="073D86"/>
                </a:solidFill>
                <a:latin typeface="Arial"/>
                <a:cs typeface="Arial"/>
              </a:rPr>
              <a:t>cache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35" dirty="0">
                <a:solidFill>
                  <a:srgbClr val="073D86"/>
                </a:solidFill>
                <a:latin typeface="Arial"/>
                <a:cs typeface="Arial"/>
              </a:rPr>
              <a:t>will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20" dirty="0">
                <a:solidFill>
                  <a:srgbClr val="073D86"/>
                </a:solidFill>
                <a:latin typeface="Arial"/>
                <a:cs typeface="Arial"/>
              </a:rPr>
              <a:t>return</a:t>
            </a:r>
            <a:r>
              <a:rPr sz="2800" spc="-19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20" dirty="0">
                <a:solidFill>
                  <a:srgbClr val="073D86"/>
                </a:solidFill>
                <a:latin typeface="Arial"/>
                <a:cs typeface="Arial"/>
              </a:rPr>
              <a:t>the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73D86"/>
                </a:solidFill>
                <a:latin typeface="Arial"/>
                <a:cs typeface="Arial"/>
              </a:rPr>
              <a:t>most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73D86"/>
                </a:solidFill>
                <a:latin typeface="Arial"/>
                <a:cs typeface="Arial"/>
              </a:rPr>
              <a:t>recent</a:t>
            </a:r>
            <a:r>
              <a:rPr sz="2800" spc="-19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data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60" dirty="0">
                <a:solidFill>
                  <a:srgbClr val="073D86"/>
                </a:solidFill>
                <a:latin typeface="Arial"/>
                <a:cs typeface="Arial"/>
              </a:rPr>
              <a:t>written</a:t>
            </a:r>
            <a:r>
              <a:rPr sz="2800" spc="-19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073D86"/>
                </a:solidFill>
                <a:latin typeface="Arial"/>
                <a:cs typeface="Arial"/>
              </a:rPr>
              <a:t>to  </a:t>
            </a:r>
            <a:r>
              <a:rPr sz="2800" spc="55" dirty="0">
                <a:solidFill>
                  <a:srgbClr val="073D86"/>
                </a:solidFill>
                <a:latin typeface="Arial"/>
                <a:cs typeface="Arial"/>
              </a:rPr>
              <a:t>that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73D86"/>
                </a:solidFill>
                <a:latin typeface="Arial"/>
                <a:cs typeface="Arial"/>
              </a:rPr>
              <a:t>location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073D86"/>
                </a:solidFill>
                <a:latin typeface="Arial"/>
                <a:cs typeface="Arial"/>
              </a:rPr>
              <a:t>via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073D86"/>
                </a:solidFill>
                <a:latin typeface="Arial"/>
                <a:cs typeface="Arial"/>
              </a:rPr>
              <a:t>any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25" dirty="0">
                <a:solidFill>
                  <a:srgbClr val="073D86"/>
                </a:solidFill>
                <a:latin typeface="Arial"/>
                <a:cs typeface="Arial"/>
              </a:rPr>
              <a:t>(other)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073D86"/>
                </a:solidFill>
                <a:latin typeface="Arial"/>
                <a:cs typeface="Arial"/>
              </a:rPr>
              <a:t>cache.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0B6FC"/>
              </a:buClr>
              <a:buFont typeface="Wingdings"/>
              <a:buChar char=""/>
            </a:pPr>
            <a:endParaRPr sz="4050">
              <a:latin typeface="Arial"/>
              <a:cs typeface="Arial"/>
            </a:endParaRPr>
          </a:p>
          <a:p>
            <a:pPr marL="287020" marR="50800" indent="-274955">
              <a:lnSpc>
                <a:spcPct val="100000"/>
              </a:lnSpc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5" dirty="0">
                <a:solidFill>
                  <a:srgbClr val="073D86"/>
                </a:solidFill>
                <a:latin typeface="Arial"/>
                <a:cs typeface="Arial"/>
              </a:rPr>
              <a:t>Some </a:t>
            </a:r>
            <a:r>
              <a:rPr sz="2800" spc="-55" dirty="0">
                <a:solidFill>
                  <a:srgbClr val="073D86"/>
                </a:solidFill>
                <a:latin typeface="Arial"/>
                <a:cs typeface="Arial"/>
              </a:rPr>
              <a:t>parallel </a:t>
            </a:r>
            <a:r>
              <a:rPr sz="2800" spc="-85" dirty="0">
                <a:solidFill>
                  <a:srgbClr val="073D86"/>
                </a:solidFill>
                <a:latin typeface="Arial"/>
                <a:cs typeface="Arial"/>
              </a:rPr>
              <a:t>processors </a:t>
            </a:r>
            <a:r>
              <a:rPr sz="2800" spc="-15" dirty="0">
                <a:solidFill>
                  <a:srgbClr val="073D86"/>
                </a:solidFill>
                <a:latin typeface="Arial"/>
                <a:cs typeface="Arial"/>
              </a:rPr>
              <a:t>do </a:t>
            </a:r>
            <a:r>
              <a:rPr sz="2800" spc="60" dirty="0">
                <a:solidFill>
                  <a:srgbClr val="073D86"/>
                </a:solidFill>
                <a:latin typeface="Arial"/>
                <a:cs typeface="Arial"/>
              </a:rPr>
              <a:t>not </a:t>
            </a:r>
            <a:r>
              <a:rPr sz="2800" spc="-25" dirty="0">
                <a:solidFill>
                  <a:srgbClr val="073D86"/>
                </a:solidFill>
                <a:latin typeface="Arial"/>
                <a:cs typeface="Arial"/>
              </a:rPr>
              <a:t>provide </a:t>
            </a:r>
            <a:r>
              <a:rPr sz="2800" spc="-130" dirty="0">
                <a:solidFill>
                  <a:srgbClr val="073D86"/>
                </a:solidFill>
                <a:latin typeface="Arial"/>
                <a:cs typeface="Arial"/>
              </a:rPr>
              <a:t>cache  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accesses</a:t>
            </a:r>
            <a:r>
              <a:rPr sz="2800" spc="-18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073D86"/>
                </a:solidFill>
                <a:latin typeface="Arial"/>
                <a:cs typeface="Arial"/>
              </a:rPr>
              <a:t>to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073D86"/>
                </a:solidFill>
                <a:latin typeface="Arial"/>
                <a:cs typeface="Arial"/>
              </a:rPr>
              <a:t>shared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073D86"/>
                </a:solidFill>
                <a:latin typeface="Arial"/>
                <a:cs typeface="Arial"/>
              </a:rPr>
              <a:t>memory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073D86"/>
                </a:solidFill>
                <a:latin typeface="Arial"/>
                <a:cs typeface="Arial"/>
              </a:rPr>
              <a:t>to</a:t>
            </a:r>
            <a:r>
              <a:rPr sz="2800" spc="-18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073D86"/>
                </a:solidFill>
                <a:latin typeface="Arial"/>
                <a:cs typeface="Arial"/>
              </a:rPr>
              <a:t>avoid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20" dirty="0">
                <a:solidFill>
                  <a:srgbClr val="073D86"/>
                </a:solidFill>
                <a:latin typeface="Arial"/>
                <a:cs typeface="Arial"/>
              </a:rPr>
              <a:t>the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30" dirty="0">
                <a:solidFill>
                  <a:srgbClr val="073D86"/>
                </a:solidFill>
                <a:latin typeface="Arial"/>
                <a:cs typeface="Arial"/>
              </a:rPr>
              <a:t>issue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85" dirty="0">
                <a:solidFill>
                  <a:srgbClr val="073D86"/>
                </a:solidFill>
                <a:latin typeface="Arial"/>
                <a:cs typeface="Arial"/>
              </a:rPr>
              <a:t>of  </a:t>
            </a:r>
            <a:r>
              <a:rPr sz="2800" spc="-130" dirty="0">
                <a:solidFill>
                  <a:srgbClr val="073D86"/>
                </a:solidFill>
                <a:latin typeface="Arial"/>
                <a:cs typeface="Arial"/>
              </a:rPr>
              <a:t>cache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073D86"/>
                </a:solidFill>
                <a:latin typeface="Arial"/>
                <a:cs typeface="Arial"/>
              </a:rPr>
              <a:t>coherency.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228600" y="228600"/>
              <a:ext cx="8695944" cy="14264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7232" y="859536"/>
              <a:ext cx="2877820" cy="713740"/>
            </a:xfrm>
            <a:custGeom>
              <a:avLst/>
              <a:gdLst/>
              <a:ahLst/>
              <a:cxnLst/>
              <a:rect l="l" t="t" r="r" b="b"/>
              <a:pathLst>
                <a:path w="2877820" h="71374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5"/>
                  </a:lnTo>
                  <a:lnTo>
                    <a:pt x="2626360" y="42290"/>
                  </a:lnTo>
                  <a:lnTo>
                    <a:pt x="2371216" y="91439"/>
                  </a:lnTo>
                  <a:lnTo>
                    <a:pt x="2103246" y="149351"/>
                  </a:lnTo>
                  <a:lnTo>
                    <a:pt x="1822449" y="216153"/>
                  </a:lnTo>
                  <a:lnTo>
                    <a:pt x="1565147" y="280797"/>
                  </a:lnTo>
                  <a:lnTo>
                    <a:pt x="842137" y="443484"/>
                  </a:lnTo>
                  <a:lnTo>
                    <a:pt x="621029" y="488061"/>
                  </a:lnTo>
                  <a:lnTo>
                    <a:pt x="199897" y="566165"/>
                  </a:lnTo>
                  <a:lnTo>
                    <a:pt x="0" y="599566"/>
                  </a:lnTo>
                  <a:lnTo>
                    <a:pt x="138175" y="619633"/>
                  </a:lnTo>
                  <a:lnTo>
                    <a:pt x="270128" y="637413"/>
                  </a:lnTo>
                  <a:lnTo>
                    <a:pt x="397637" y="653034"/>
                  </a:lnTo>
                  <a:lnTo>
                    <a:pt x="644397" y="679830"/>
                  </a:lnTo>
                  <a:lnTo>
                    <a:pt x="874013" y="697611"/>
                  </a:lnTo>
                  <a:lnTo>
                    <a:pt x="984631" y="704341"/>
                  </a:lnTo>
                  <a:lnTo>
                    <a:pt x="1093089" y="708787"/>
                  </a:lnTo>
                  <a:lnTo>
                    <a:pt x="1297177" y="713231"/>
                  </a:lnTo>
                  <a:lnTo>
                    <a:pt x="1395094" y="713231"/>
                  </a:lnTo>
                  <a:lnTo>
                    <a:pt x="1584324" y="708787"/>
                  </a:lnTo>
                  <a:lnTo>
                    <a:pt x="1673606" y="704341"/>
                  </a:lnTo>
                  <a:lnTo>
                    <a:pt x="1843786" y="690879"/>
                  </a:lnTo>
                  <a:lnTo>
                    <a:pt x="1926716" y="681989"/>
                  </a:lnTo>
                  <a:lnTo>
                    <a:pt x="2084069" y="659764"/>
                  </a:lnTo>
                  <a:lnTo>
                    <a:pt x="2232914" y="632967"/>
                  </a:lnTo>
                  <a:lnTo>
                    <a:pt x="2373248" y="601726"/>
                  </a:lnTo>
                  <a:lnTo>
                    <a:pt x="2507234" y="566165"/>
                  </a:lnTo>
                  <a:lnTo>
                    <a:pt x="2634868" y="526034"/>
                  </a:lnTo>
                  <a:lnTo>
                    <a:pt x="2756153" y="481456"/>
                  </a:lnTo>
                  <a:lnTo>
                    <a:pt x="2873120" y="434593"/>
                  </a:lnTo>
                  <a:lnTo>
                    <a:pt x="2877312" y="432435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5" y="731519"/>
              <a:ext cx="5544820" cy="848994"/>
            </a:xfrm>
            <a:custGeom>
              <a:avLst/>
              <a:gdLst/>
              <a:ahLst/>
              <a:cxnLst/>
              <a:rect l="l" t="t" r="r" b="b"/>
              <a:pathLst>
                <a:path w="5544820" h="848994">
                  <a:moveTo>
                    <a:pt x="852423" y="0"/>
                  </a:moveTo>
                  <a:lnTo>
                    <a:pt x="684530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225"/>
                  </a:lnTo>
                  <a:lnTo>
                    <a:pt x="116967" y="35687"/>
                  </a:lnTo>
                  <a:lnTo>
                    <a:pt x="0" y="53466"/>
                  </a:lnTo>
                  <a:lnTo>
                    <a:pt x="333756" y="95757"/>
                  </a:lnTo>
                  <a:lnTo>
                    <a:pt x="693039" y="155955"/>
                  </a:lnTo>
                  <a:lnTo>
                    <a:pt x="1077848" y="233933"/>
                  </a:lnTo>
                  <a:lnTo>
                    <a:pt x="1281938" y="278510"/>
                  </a:lnTo>
                  <a:lnTo>
                    <a:pt x="1866519" y="421131"/>
                  </a:lnTo>
                  <a:lnTo>
                    <a:pt x="2559558" y="574801"/>
                  </a:lnTo>
                  <a:lnTo>
                    <a:pt x="2878455" y="637158"/>
                  </a:lnTo>
                  <a:lnTo>
                    <a:pt x="3031490" y="666114"/>
                  </a:lnTo>
                  <a:lnTo>
                    <a:pt x="3324859" y="715137"/>
                  </a:lnTo>
                  <a:lnTo>
                    <a:pt x="3465195" y="737488"/>
                  </a:lnTo>
                  <a:lnTo>
                    <a:pt x="3733038" y="773176"/>
                  </a:lnTo>
                  <a:lnTo>
                    <a:pt x="3986022" y="804290"/>
                  </a:lnTo>
                  <a:lnTo>
                    <a:pt x="4107179" y="815466"/>
                  </a:lnTo>
                  <a:lnTo>
                    <a:pt x="4336796" y="833246"/>
                  </a:lnTo>
                  <a:lnTo>
                    <a:pt x="4447413" y="839977"/>
                  </a:lnTo>
                  <a:lnTo>
                    <a:pt x="4659884" y="848867"/>
                  </a:lnTo>
                  <a:lnTo>
                    <a:pt x="4857623" y="848867"/>
                  </a:lnTo>
                  <a:lnTo>
                    <a:pt x="5044694" y="844422"/>
                  </a:lnTo>
                  <a:lnTo>
                    <a:pt x="5133975" y="839977"/>
                  </a:lnTo>
                  <a:lnTo>
                    <a:pt x="5221224" y="833246"/>
                  </a:lnTo>
                  <a:lnTo>
                    <a:pt x="5467731" y="806576"/>
                  </a:lnTo>
                  <a:lnTo>
                    <a:pt x="5544312" y="795401"/>
                  </a:lnTo>
                  <a:lnTo>
                    <a:pt x="5297678" y="764158"/>
                  </a:lnTo>
                  <a:lnTo>
                    <a:pt x="5036185" y="726313"/>
                  </a:lnTo>
                  <a:lnTo>
                    <a:pt x="4468622" y="628268"/>
                  </a:lnTo>
                  <a:lnTo>
                    <a:pt x="4160393" y="565912"/>
                  </a:lnTo>
                  <a:lnTo>
                    <a:pt x="3835146" y="496824"/>
                  </a:lnTo>
                  <a:lnTo>
                    <a:pt x="2850769" y="262889"/>
                  </a:lnTo>
                  <a:lnTo>
                    <a:pt x="2582926" y="204977"/>
                  </a:lnTo>
                  <a:lnTo>
                    <a:pt x="2327783" y="155955"/>
                  </a:lnTo>
                  <a:lnTo>
                    <a:pt x="2204593" y="133730"/>
                  </a:lnTo>
                  <a:lnTo>
                    <a:pt x="2083308" y="113664"/>
                  </a:lnTo>
                  <a:lnTo>
                    <a:pt x="1966468" y="95757"/>
                  </a:lnTo>
                  <a:lnTo>
                    <a:pt x="1628394" y="51180"/>
                  </a:lnTo>
                  <a:lnTo>
                    <a:pt x="1417955" y="31241"/>
                  </a:lnTo>
                  <a:lnTo>
                    <a:pt x="1220216" y="15620"/>
                  </a:lnTo>
                  <a:lnTo>
                    <a:pt x="1031113" y="4444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5" y="730758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0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1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6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8"/>
                  </a:lnTo>
                  <a:lnTo>
                    <a:pt x="2259965" y="102996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1"/>
                  </a:lnTo>
                  <a:lnTo>
                    <a:pt x="3250692" y="254634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7"/>
                  </a:lnTo>
                </a:path>
                <a:path w="6088380" h="788035">
                  <a:moveTo>
                    <a:pt x="2781299" y="650747"/>
                  </a:moveTo>
                  <a:lnTo>
                    <a:pt x="2876931" y="623951"/>
                  </a:lnTo>
                  <a:lnTo>
                    <a:pt x="3138423" y="554863"/>
                  </a:lnTo>
                  <a:lnTo>
                    <a:pt x="3319018" y="508126"/>
                  </a:lnTo>
                  <a:lnTo>
                    <a:pt x="3527298" y="456818"/>
                  </a:lnTo>
                  <a:lnTo>
                    <a:pt x="3758946" y="401192"/>
                  </a:lnTo>
                  <a:lnTo>
                    <a:pt x="4007612" y="340994"/>
                  </a:lnTo>
                  <a:lnTo>
                    <a:pt x="4271137" y="283082"/>
                  </a:lnTo>
                  <a:lnTo>
                    <a:pt x="4541139" y="225043"/>
                  </a:lnTo>
                  <a:lnTo>
                    <a:pt x="4817364" y="171576"/>
                  </a:lnTo>
                  <a:lnTo>
                    <a:pt x="5091557" y="120395"/>
                  </a:lnTo>
                  <a:lnTo>
                    <a:pt x="5227574" y="98043"/>
                  </a:lnTo>
                  <a:lnTo>
                    <a:pt x="5359400" y="75818"/>
                  </a:lnTo>
                  <a:lnTo>
                    <a:pt x="5491099" y="57912"/>
                  </a:lnTo>
                  <a:lnTo>
                    <a:pt x="5618734" y="40131"/>
                  </a:lnTo>
                  <a:lnTo>
                    <a:pt x="5744083" y="26796"/>
                  </a:lnTo>
                  <a:lnTo>
                    <a:pt x="5863082" y="15620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714755"/>
              <a:ext cx="8723630" cy="1329055"/>
            </a:xfrm>
            <a:custGeom>
              <a:avLst/>
              <a:gdLst/>
              <a:ahLst/>
              <a:cxnLst/>
              <a:rect l="l" t="t" r="r" b="b"/>
              <a:pathLst>
                <a:path w="8723630" h="1329055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5"/>
                  </a:lnTo>
                  <a:lnTo>
                    <a:pt x="1121791" y="11176"/>
                  </a:lnTo>
                  <a:lnTo>
                    <a:pt x="874890" y="33401"/>
                  </a:lnTo>
                  <a:lnTo>
                    <a:pt x="762076" y="49022"/>
                  </a:lnTo>
                  <a:lnTo>
                    <a:pt x="659892" y="64643"/>
                  </a:lnTo>
                  <a:lnTo>
                    <a:pt x="564108" y="82550"/>
                  </a:lnTo>
                  <a:lnTo>
                    <a:pt x="478955" y="102616"/>
                  </a:lnTo>
                  <a:lnTo>
                    <a:pt x="398068" y="120396"/>
                  </a:lnTo>
                  <a:lnTo>
                    <a:pt x="327812" y="140462"/>
                  </a:lnTo>
                  <a:lnTo>
                    <a:pt x="206489" y="178435"/>
                  </a:lnTo>
                  <a:lnTo>
                    <a:pt x="157518" y="196215"/>
                  </a:lnTo>
                  <a:lnTo>
                    <a:pt x="51092" y="240792"/>
                  </a:lnTo>
                  <a:lnTo>
                    <a:pt x="0" y="267589"/>
                  </a:lnTo>
                  <a:lnTo>
                    <a:pt x="0" y="1328928"/>
                  </a:lnTo>
                  <a:lnTo>
                    <a:pt x="8719058" y="1328928"/>
                  </a:lnTo>
                  <a:lnTo>
                    <a:pt x="8723376" y="1322197"/>
                  </a:lnTo>
                  <a:lnTo>
                    <a:pt x="8723376" y="849503"/>
                  </a:lnTo>
                  <a:lnTo>
                    <a:pt x="7182231" y="849503"/>
                  </a:lnTo>
                  <a:lnTo>
                    <a:pt x="7043801" y="847344"/>
                  </a:lnTo>
                  <a:lnTo>
                    <a:pt x="6899148" y="842899"/>
                  </a:lnTo>
                  <a:lnTo>
                    <a:pt x="6750050" y="836168"/>
                  </a:lnTo>
                  <a:lnTo>
                    <a:pt x="6594729" y="824992"/>
                  </a:lnTo>
                  <a:lnTo>
                    <a:pt x="6260465" y="791591"/>
                  </a:lnTo>
                  <a:lnTo>
                    <a:pt x="5900674" y="744728"/>
                  </a:lnTo>
                  <a:lnTo>
                    <a:pt x="5709158" y="715772"/>
                  </a:lnTo>
                  <a:lnTo>
                    <a:pt x="5509006" y="682244"/>
                  </a:lnTo>
                  <a:lnTo>
                    <a:pt x="5302631" y="644398"/>
                  </a:lnTo>
                  <a:lnTo>
                    <a:pt x="4861941" y="557403"/>
                  </a:lnTo>
                  <a:lnTo>
                    <a:pt x="4136009" y="394716"/>
                  </a:lnTo>
                  <a:lnTo>
                    <a:pt x="3614547" y="267589"/>
                  </a:lnTo>
                  <a:lnTo>
                    <a:pt x="3122803" y="164973"/>
                  </a:lnTo>
                  <a:lnTo>
                    <a:pt x="2892933" y="124841"/>
                  </a:lnTo>
                  <a:lnTo>
                    <a:pt x="2673604" y="91440"/>
                  </a:lnTo>
                  <a:lnTo>
                    <a:pt x="2462911" y="62484"/>
                  </a:lnTo>
                  <a:lnTo>
                    <a:pt x="2262759" y="40132"/>
                  </a:lnTo>
                  <a:lnTo>
                    <a:pt x="2073402" y="22352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29055">
                  <a:moveTo>
                    <a:pt x="8723376" y="568579"/>
                  </a:moveTo>
                  <a:lnTo>
                    <a:pt x="8638286" y="604266"/>
                  </a:lnTo>
                  <a:lnTo>
                    <a:pt x="8557387" y="635508"/>
                  </a:lnTo>
                  <a:lnTo>
                    <a:pt x="8472170" y="664464"/>
                  </a:lnTo>
                  <a:lnTo>
                    <a:pt x="8295513" y="717931"/>
                  </a:lnTo>
                  <a:lnTo>
                    <a:pt x="8201787" y="742442"/>
                  </a:lnTo>
                  <a:lnTo>
                    <a:pt x="8106029" y="762635"/>
                  </a:lnTo>
                  <a:lnTo>
                    <a:pt x="8005953" y="782701"/>
                  </a:lnTo>
                  <a:lnTo>
                    <a:pt x="7901686" y="800481"/>
                  </a:lnTo>
                  <a:lnTo>
                    <a:pt x="7680325" y="827278"/>
                  </a:lnTo>
                  <a:lnTo>
                    <a:pt x="7441946" y="845058"/>
                  </a:lnTo>
                  <a:lnTo>
                    <a:pt x="7314184" y="849503"/>
                  </a:lnTo>
                  <a:lnTo>
                    <a:pt x="8723376" y="849503"/>
                  </a:lnTo>
                  <a:lnTo>
                    <a:pt x="8723376" y="568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4540" y="1991994"/>
            <a:ext cx="7480934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9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75" dirty="0">
                <a:solidFill>
                  <a:srgbClr val="073D86"/>
                </a:solidFill>
                <a:latin typeface="Arial"/>
                <a:cs typeface="Arial"/>
              </a:rPr>
              <a:t>If </a:t>
            </a:r>
            <a:r>
              <a:rPr sz="2800" spc="-145" dirty="0">
                <a:solidFill>
                  <a:srgbClr val="073D86"/>
                </a:solidFill>
                <a:latin typeface="Arial"/>
                <a:cs typeface="Arial"/>
              </a:rPr>
              <a:t>caches </a:t>
            </a:r>
            <a:r>
              <a:rPr sz="2800" spc="-85" dirty="0">
                <a:solidFill>
                  <a:srgbClr val="073D86"/>
                </a:solidFill>
                <a:latin typeface="Arial"/>
                <a:cs typeface="Arial"/>
              </a:rPr>
              <a:t>are </a:t>
            </a:r>
            <a:r>
              <a:rPr sz="2800" spc="-110" dirty="0">
                <a:solidFill>
                  <a:srgbClr val="073D86"/>
                </a:solidFill>
                <a:latin typeface="Arial"/>
                <a:cs typeface="Arial"/>
              </a:rPr>
              <a:t>used </a:t>
            </a:r>
            <a:r>
              <a:rPr sz="2800" spc="70" dirty="0">
                <a:solidFill>
                  <a:srgbClr val="073D86"/>
                </a:solidFill>
                <a:latin typeface="Arial"/>
                <a:cs typeface="Arial"/>
              </a:rPr>
              <a:t>with </a:t>
            </a:r>
            <a:r>
              <a:rPr sz="2800" spc="-90" dirty="0">
                <a:solidFill>
                  <a:srgbClr val="073D86"/>
                </a:solidFill>
                <a:latin typeface="Arial"/>
                <a:cs typeface="Arial"/>
              </a:rPr>
              <a:t>shared </a:t>
            </a:r>
            <a:r>
              <a:rPr sz="2800" spc="-40" dirty="0">
                <a:solidFill>
                  <a:srgbClr val="073D86"/>
                </a:solidFill>
                <a:latin typeface="Arial"/>
                <a:cs typeface="Arial"/>
              </a:rPr>
              <a:t>memory </a:t>
            </a:r>
            <a:r>
              <a:rPr sz="2800" dirty="0">
                <a:solidFill>
                  <a:srgbClr val="073D86"/>
                </a:solidFill>
                <a:latin typeface="Arial"/>
                <a:cs typeface="Arial"/>
              </a:rPr>
              <a:t>then  </a:t>
            </a:r>
            <a:r>
              <a:rPr sz="2800" spc="-100" dirty="0">
                <a:solidFill>
                  <a:srgbClr val="073D86"/>
                </a:solidFill>
                <a:latin typeface="Arial"/>
                <a:cs typeface="Arial"/>
              </a:rPr>
              <a:t>some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073D86"/>
                </a:solidFill>
                <a:latin typeface="Arial"/>
                <a:cs typeface="Arial"/>
              </a:rPr>
              <a:t>system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is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73D86"/>
                </a:solidFill>
                <a:latin typeface="Arial"/>
                <a:cs typeface="Arial"/>
              </a:rPr>
              <a:t>required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073D86"/>
                </a:solidFill>
                <a:latin typeface="Arial"/>
                <a:cs typeface="Arial"/>
              </a:rPr>
              <a:t>to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Arial"/>
                <a:cs typeface="Arial"/>
              </a:rPr>
              <a:t>detect,</a:t>
            </a:r>
            <a:r>
              <a:rPr sz="2800" spc="-18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73D86"/>
                </a:solidFill>
                <a:latin typeface="Arial"/>
                <a:cs typeface="Arial"/>
              </a:rPr>
              <a:t>when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73D86"/>
                </a:solidFill>
                <a:latin typeface="Arial"/>
                <a:cs typeface="Arial"/>
              </a:rPr>
              <a:t>data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73D86"/>
                </a:solidFill>
                <a:latin typeface="Arial"/>
                <a:cs typeface="Arial"/>
              </a:rPr>
              <a:t>in  </a:t>
            </a:r>
            <a:r>
              <a:rPr sz="2800" spc="-55" dirty="0">
                <a:solidFill>
                  <a:srgbClr val="073D86"/>
                </a:solidFill>
                <a:latin typeface="Arial"/>
                <a:cs typeface="Arial"/>
              </a:rPr>
              <a:t>one </a:t>
            </a:r>
            <a:r>
              <a:rPr sz="2800" spc="-60" dirty="0">
                <a:solidFill>
                  <a:srgbClr val="073D86"/>
                </a:solidFill>
                <a:latin typeface="Arial"/>
                <a:cs typeface="Arial"/>
              </a:rPr>
              <a:t>processor's </a:t>
            </a:r>
            <a:r>
              <a:rPr sz="2800" spc="-130" dirty="0">
                <a:solidFill>
                  <a:srgbClr val="073D86"/>
                </a:solidFill>
                <a:latin typeface="Arial"/>
                <a:cs typeface="Arial"/>
              </a:rPr>
              <a:t>cache </a:t>
            </a:r>
            <a:r>
              <a:rPr sz="2800" spc="-55" dirty="0">
                <a:solidFill>
                  <a:srgbClr val="073D86"/>
                </a:solidFill>
                <a:latin typeface="Arial"/>
                <a:cs typeface="Arial"/>
              </a:rPr>
              <a:t>should </a:t>
            </a:r>
            <a:r>
              <a:rPr sz="2800" spc="-65" dirty="0">
                <a:solidFill>
                  <a:srgbClr val="073D86"/>
                </a:solidFill>
                <a:latin typeface="Arial"/>
                <a:cs typeface="Arial"/>
              </a:rPr>
              <a:t>be </a:t>
            </a:r>
            <a:r>
              <a:rPr sz="2800" spc="-80" dirty="0">
                <a:solidFill>
                  <a:srgbClr val="073D86"/>
                </a:solidFill>
                <a:latin typeface="Arial"/>
                <a:cs typeface="Arial"/>
              </a:rPr>
              <a:t>discarded </a:t>
            </a:r>
            <a:r>
              <a:rPr sz="2800" spc="30" dirty="0">
                <a:solidFill>
                  <a:srgbClr val="073D86"/>
                </a:solidFill>
                <a:latin typeface="Arial"/>
                <a:cs typeface="Arial"/>
              </a:rPr>
              <a:t>or  </a:t>
            </a:r>
            <a:r>
              <a:rPr sz="2800" spc="-70" dirty="0">
                <a:solidFill>
                  <a:srgbClr val="073D86"/>
                </a:solidFill>
                <a:latin typeface="Arial"/>
                <a:cs typeface="Arial"/>
              </a:rPr>
              <a:t>replaced, 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because </a:t>
            </a:r>
            <a:r>
              <a:rPr sz="2800" spc="-20" dirty="0">
                <a:solidFill>
                  <a:srgbClr val="073D86"/>
                </a:solidFill>
                <a:latin typeface="Arial"/>
                <a:cs typeface="Arial"/>
              </a:rPr>
              <a:t>another </a:t>
            </a:r>
            <a:r>
              <a:rPr sz="2800" spc="-70" dirty="0">
                <a:solidFill>
                  <a:srgbClr val="073D86"/>
                </a:solidFill>
                <a:latin typeface="Arial"/>
                <a:cs typeface="Arial"/>
              </a:rPr>
              <a:t>processor </a:t>
            </a:r>
            <a:r>
              <a:rPr sz="2800" spc="-155" dirty="0">
                <a:solidFill>
                  <a:srgbClr val="073D86"/>
                </a:solidFill>
                <a:latin typeface="Arial"/>
                <a:cs typeface="Arial"/>
              </a:rPr>
              <a:t>has  </a:t>
            </a:r>
            <a:r>
              <a:rPr sz="2800" spc="-30" dirty="0">
                <a:solidFill>
                  <a:srgbClr val="073D86"/>
                </a:solidFill>
                <a:latin typeface="Arial"/>
                <a:cs typeface="Arial"/>
              </a:rPr>
              <a:t>updated </a:t>
            </a:r>
            <a:r>
              <a:rPr sz="2800" spc="55" dirty="0">
                <a:solidFill>
                  <a:srgbClr val="073D86"/>
                </a:solidFill>
                <a:latin typeface="Arial"/>
                <a:cs typeface="Arial"/>
              </a:rPr>
              <a:t>that </a:t>
            </a:r>
            <a:r>
              <a:rPr sz="2800" spc="-40" dirty="0">
                <a:solidFill>
                  <a:srgbClr val="073D86"/>
                </a:solidFill>
                <a:latin typeface="Arial"/>
                <a:cs typeface="Arial"/>
              </a:rPr>
              <a:t>memory </a:t>
            </a:r>
            <a:r>
              <a:rPr sz="2800" spc="-25" dirty="0">
                <a:solidFill>
                  <a:srgbClr val="073D86"/>
                </a:solidFill>
                <a:latin typeface="Arial"/>
                <a:cs typeface="Arial"/>
              </a:rPr>
              <a:t>location. 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Several </a:t>
            </a:r>
            <a:r>
              <a:rPr sz="2800" spc="-120" dirty="0">
                <a:solidFill>
                  <a:srgbClr val="073D86"/>
                </a:solidFill>
                <a:latin typeface="Arial"/>
                <a:cs typeface="Arial"/>
              </a:rPr>
              <a:t>such  </a:t>
            </a:r>
            <a:r>
              <a:rPr sz="2800" spc="-135" dirty="0">
                <a:solidFill>
                  <a:srgbClr val="073D86"/>
                </a:solidFill>
                <a:latin typeface="Arial"/>
                <a:cs typeface="Arial"/>
              </a:rPr>
              <a:t>schemes </a:t>
            </a:r>
            <a:r>
              <a:rPr sz="2800" spc="-110" dirty="0">
                <a:solidFill>
                  <a:srgbClr val="073D86"/>
                </a:solidFill>
                <a:latin typeface="Arial"/>
                <a:cs typeface="Arial"/>
              </a:rPr>
              <a:t>have </a:t>
            </a:r>
            <a:r>
              <a:rPr sz="2800" spc="-75" dirty="0">
                <a:solidFill>
                  <a:srgbClr val="073D86"/>
                </a:solidFill>
                <a:latin typeface="Arial"/>
                <a:cs typeface="Arial"/>
              </a:rPr>
              <a:t>been</a:t>
            </a:r>
            <a:r>
              <a:rPr sz="2800" spc="-2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073D86"/>
                </a:solidFill>
                <a:latin typeface="Arial"/>
                <a:cs typeface="Arial"/>
              </a:rPr>
              <a:t>devised.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39797" y="806958"/>
            <a:ext cx="4298315" cy="363855"/>
            <a:chOff x="2439797" y="806958"/>
            <a:chExt cx="4298315" cy="363855"/>
          </a:xfrm>
        </p:grpSpPr>
        <p:sp>
          <p:nvSpPr>
            <p:cNvPr id="11" name="object 11"/>
            <p:cNvSpPr/>
            <p:nvPr/>
          </p:nvSpPr>
          <p:spPr>
            <a:xfrm>
              <a:off x="2455164" y="822960"/>
              <a:ext cx="4282440" cy="3474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39797" y="806958"/>
              <a:ext cx="4278503" cy="3450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27960" y="667512"/>
              <a:ext cx="3662172" cy="3489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12592" y="652526"/>
              <a:ext cx="3658362" cy="3450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6440" y="1371879"/>
            <a:ext cx="6891655" cy="156273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95275" indent="-283210">
              <a:lnSpc>
                <a:spcPct val="100000"/>
              </a:lnSpc>
              <a:spcBef>
                <a:spcPts val="77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30" dirty="0">
                <a:solidFill>
                  <a:srgbClr val="073D86"/>
                </a:solidFill>
                <a:latin typeface="Arial"/>
                <a:cs typeface="Arial"/>
              </a:rPr>
              <a:t>Small </a:t>
            </a:r>
            <a:r>
              <a:rPr sz="2800" spc="-20" dirty="0">
                <a:solidFill>
                  <a:srgbClr val="073D86"/>
                </a:solidFill>
                <a:latin typeface="Arial"/>
                <a:cs typeface="Arial"/>
              </a:rPr>
              <a:t>amount </a:t>
            </a:r>
            <a:r>
              <a:rPr sz="2800" spc="85" dirty="0">
                <a:solidFill>
                  <a:srgbClr val="073D86"/>
                </a:solidFill>
                <a:latin typeface="Arial"/>
                <a:cs typeface="Arial"/>
              </a:rPr>
              <a:t>of</a:t>
            </a:r>
            <a:r>
              <a:rPr sz="2800" spc="-51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Arial"/>
                <a:cs typeface="Arial"/>
              </a:rPr>
              <a:t>fast </a:t>
            </a:r>
            <a:r>
              <a:rPr sz="2800" spc="-40" dirty="0">
                <a:solidFill>
                  <a:srgbClr val="073D86"/>
                </a:solidFill>
                <a:latin typeface="Arial"/>
                <a:cs typeface="Arial"/>
              </a:rPr>
              <a:t>memory</a:t>
            </a:r>
            <a:endParaRPr sz="2800">
              <a:latin typeface="Arial"/>
              <a:cs typeface="Arial"/>
            </a:endParaRPr>
          </a:p>
          <a:p>
            <a:pPr marL="295275" indent="-28321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20" dirty="0">
                <a:solidFill>
                  <a:srgbClr val="073D86"/>
                </a:solidFill>
                <a:latin typeface="Arial"/>
                <a:cs typeface="Arial"/>
              </a:rPr>
              <a:t>Sits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73D86"/>
                </a:solidFill>
                <a:latin typeface="Arial"/>
                <a:cs typeface="Arial"/>
              </a:rPr>
              <a:t>between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073D86"/>
                </a:solidFill>
                <a:latin typeface="Arial"/>
                <a:cs typeface="Arial"/>
              </a:rPr>
              <a:t>normal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073D86"/>
                </a:solidFill>
                <a:latin typeface="Arial"/>
                <a:cs typeface="Arial"/>
              </a:rPr>
              <a:t>main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073D86"/>
                </a:solidFill>
                <a:latin typeface="Arial"/>
                <a:cs typeface="Arial"/>
              </a:rPr>
              <a:t>memory</a:t>
            </a:r>
            <a:r>
              <a:rPr sz="2800" spc="-204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073D86"/>
                </a:solidFill>
                <a:latin typeface="Arial"/>
                <a:cs typeface="Arial"/>
              </a:rPr>
              <a:t>and</a:t>
            </a:r>
            <a:r>
              <a:rPr sz="28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315" dirty="0">
                <a:solidFill>
                  <a:srgbClr val="073D86"/>
                </a:solidFill>
                <a:latin typeface="Arial"/>
                <a:cs typeface="Arial"/>
              </a:rPr>
              <a:t>CPU</a:t>
            </a:r>
            <a:endParaRPr sz="2800">
              <a:latin typeface="Arial"/>
              <a:cs typeface="Arial"/>
            </a:endParaRPr>
          </a:p>
          <a:p>
            <a:pPr marL="295275" indent="-283210">
              <a:lnSpc>
                <a:spcPct val="100000"/>
              </a:lnSpc>
              <a:spcBef>
                <a:spcPts val="670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80" dirty="0">
                <a:solidFill>
                  <a:srgbClr val="073D86"/>
                </a:solidFill>
                <a:latin typeface="Arial"/>
                <a:cs typeface="Arial"/>
              </a:rPr>
              <a:t>May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073D86"/>
                </a:solidFill>
                <a:latin typeface="Arial"/>
                <a:cs typeface="Arial"/>
              </a:rPr>
              <a:t>be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073D86"/>
                </a:solidFill>
                <a:latin typeface="Arial"/>
                <a:cs typeface="Arial"/>
              </a:rPr>
              <a:t>located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73D86"/>
                </a:solidFill>
                <a:latin typeface="Arial"/>
                <a:cs typeface="Arial"/>
              </a:rPr>
              <a:t>on</a:t>
            </a:r>
            <a:r>
              <a:rPr sz="28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315" dirty="0">
                <a:solidFill>
                  <a:srgbClr val="073D86"/>
                </a:solidFill>
                <a:latin typeface="Arial"/>
                <a:cs typeface="Arial"/>
              </a:rPr>
              <a:t>CPU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073D86"/>
                </a:solidFill>
                <a:latin typeface="Arial"/>
                <a:cs typeface="Arial"/>
              </a:rPr>
              <a:t>chip</a:t>
            </a:r>
            <a:r>
              <a:rPr sz="28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30" dirty="0">
                <a:solidFill>
                  <a:srgbClr val="073D86"/>
                </a:solidFill>
                <a:latin typeface="Arial"/>
                <a:cs typeface="Arial"/>
              </a:rPr>
              <a:t>or</a:t>
            </a:r>
            <a:r>
              <a:rPr sz="28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073D86"/>
                </a:solidFill>
                <a:latin typeface="Arial"/>
                <a:cs typeface="Arial"/>
              </a:rPr>
              <a:t>module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3736" y="4424171"/>
            <a:ext cx="8697595" cy="1449705"/>
            <a:chOff x="173736" y="4424171"/>
            <a:chExt cx="8697595" cy="1449705"/>
          </a:xfrm>
        </p:grpSpPr>
        <p:sp>
          <p:nvSpPr>
            <p:cNvPr id="8" name="object 8"/>
            <p:cNvSpPr/>
            <p:nvPr/>
          </p:nvSpPr>
          <p:spPr>
            <a:xfrm>
              <a:off x="173736" y="4424171"/>
              <a:ext cx="2183892" cy="14493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9680" y="5043931"/>
              <a:ext cx="424662" cy="1682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3584" y="5037835"/>
              <a:ext cx="436854" cy="18046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15512" y="4651247"/>
              <a:ext cx="1822704" cy="9860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10888" y="5027040"/>
              <a:ext cx="630301" cy="1802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10888" y="5027040"/>
              <a:ext cx="630555" cy="180340"/>
            </a:xfrm>
            <a:custGeom>
              <a:avLst/>
              <a:gdLst/>
              <a:ahLst/>
              <a:cxnLst/>
              <a:rect l="l" t="t" r="r" b="b"/>
              <a:pathLst>
                <a:path w="630554" h="180339">
                  <a:moveTo>
                    <a:pt x="211582" y="121792"/>
                  </a:moveTo>
                  <a:lnTo>
                    <a:pt x="193079" y="123128"/>
                  </a:lnTo>
                  <a:lnTo>
                    <a:pt x="179863" y="127142"/>
                  </a:lnTo>
                  <a:lnTo>
                    <a:pt x="171934" y="133848"/>
                  </a:lnTo>
                  <a:lnTo>
                    <a:pt x="169290" y="143255"/>
                  </a:lnTo>
                  <a:lnTo>
                    <a:pt x="169290" y="153034"/>
                  </a:lnTo>
                  <a:lnTo>
                    <a:pt x="175513" y="157987"/>
                  </a:lnTo>
                  <a:lnTo>
                    <a:pt x="187960" y="157987"/>
                  </a:lnTo>
                  <a:lnTo>
                    <a:pt x="194984" y="157535"/>
                  </a:lnTo>
                  <a:lnTo>
                    <a:pt x="201390" y="156178"/>
                  </a:lnTo>
                  <a:lnTo>
                    <a:pt x="207176" y="153916"/>
                  </a:lnTo>
                  <a:lnTo>
                    <a:pt x="212344" y="150748"/>
                  </a:lnTo>
                  <a:lnTo>
                    <a:pt x="212010" y="142581"/>
                  </a:lnTo>
                  <a:lnTo>
                    <a:pt x="211772" y="135032"/>
                  </a:lnTo>
                  <a:lnTo>
                    <a:pt x="211629" y="128103"/>
                  </a:lnTo>
                  <a:lnTo>
                    <a:pt x="211582" y="121792"/>
                  </a:lnTo>
                  <a:close/>
                </a:path>
                <a:path w="630554" h="180339">
                  <a:moveTo>
                    <a:pt x="576961" y="75310"/>
                  </a:moveTo>
                  <a:lnTo>
                    <a:pt x="566509" y="77146"/>
                  </a:lnTo>
                  <a:lnTo>
                    <a:pt x="558403" y="82661"/>
                  </a:lnTo>
                  <a:lnTo>
                    <a:pt x="552654" y="91866"/>
                  </a:lnTo>
                  <a:lnTo>
                    <a:pt x="549275" y="104774"/>
                  </a:lnTo>
                  <a:lnTo>
                    <a:pt x="601217" y="103885"/>
                  </a:lnTo>
                  <a:lnTo>
                    <a:pt x="599713" y="91384"/>
                  </a:lnTo>
                  <a:lnTo>
                    <a:pt x="595185" y="82454"/>
                  </a:lnTo>
                  <a:lnTo>
                    <a:pt x="587609" y="77096"/>
                  </a:lnTo>
                  <a:lnTo>
                    <a:pt x="576961" y="75310"/>
                  </a:lnTo>
                  <a:close/>
                </a:path>
                <a:path w="630554" h="180339">
                  <a:moveTo>
                    <a:pt x="195452" y="54482"/>
                  </a:moveTo>
                  <a:lnTo>
                    <a:pt x="235585" y="69578"/>
                  </a:lnTo>
                  <a:lnTo>
                    <a:pt x="242442" y="97027"/>
                  </a:lnTo>
                  <a:lnTo>
                    <a:pt x="242442" y="100456"/>
                  </a:lnTo>
                  <a:lnTo>
                    <a:pt x="242315" y="106806"/>
                  </a:lnTo>
                  <a:lnTo>
                    <a:pt x="242062" y="116077"/>
                  </a:lnTo>
                  <a:lnTo>
                    <a:pt x="241681" y="125221"/>
                  </a:lnTo>
                  <a:lnTo>
                    <a:pt x="241553" y="131317"/>
                  </a:lnTo>
                  <a:lnTo>
                    <a:pt x="241553" y="134365"/>
                  </a:lnTo>
                  <a:lnTo>
                    <a:pt x="241813" y="146651"/>
                  </a:lnTo>
                  <a:lnTo>
                    <a:pt x="242585" y="157781"/>
                  </a:lnTo>
                  <a:lnTo>
                    <a:pt x="243857" y="167745"/>
                  </a:lnTo>
                  <a:lnTo>
                    <a:pt x="245617" y="176529"/>
                  </a:lnTo>
                  <a:lnTo>
                    <a:pt x="216281" y="177545"/>
                  </a:lnTo>
                  <a:lnTo>
                    <a:pt x="214884" y="173989"/>
                  </a:lnTo>
                  <a:lnTo>
                    <a:pt x="214249" y="170941"/>
                  </a:lnTo>
                  <a:lnTo>
                    <a:pt x="214249" y="168147"/>
                  </a:lnTo>
                  <a:lnTo>
                    <a:pt x="212598" y="168147"/>
                  </a:lnTo>
                  <a:lnTo>
                    <a:pt x="205218" y="173222"/>
                  </a:lnTo>
                  <a:lnTo>
                    <a:pt x="196611" y="176831"/>
                  </a:lnTo>
                  <a:lnTo>
                    <a:pt x="186791" y="178988"/>
                  </a:lnTo>
                  <a:lnTo>
                    <a:pt x="175767" y="179704"/>
                  </a:lnTo>
                  <a:lnTo>
                    <a:pt x="168292" y="179177"/>
                  </a:lnTo>
                  <a:lnTo>
                    <a:pt x="139700" y="157733"/>
                  </a:lnTo>
                  <a:lnTo>
                    <a:pt x="139700" y="148208"/>
                  </a:lnTo>
                  <a:lnTo>
                    <a:pt x="165129" y="111914"/>
                  </a:lnTo>
                  <a:lnTo>
                    <a:pt x="211582" y="104520"/>
                  </a:lnTo>
                  <a:lnTo>
                    <a:pt x="211836" y="102996"/>
                  </a:lnTo>
                  <a:lnTo>
                    <a:pt x="211836" y="101599"/>
                  </a:lnTo>
                  <a:lnTo>
                    <a:pt x="211836" y="100202"/>
                  </a:lnTo>
                  <a:lnTo>
                    <a:pt x="211836" y="91312"/>
                  </a:lnTo>
                  <a:lnTo>
                    <a:pt x="209676" y="85343"/>
                  </a:lnTo>
                  <a:lnTo>
                    <a:pt x="205486" y="82549"/>
                  </a:lnTo>
                  <a:lnTo>
                    <a:pt x="201167" y="79628"/>
                  </a:lnTo>
                  <a:lnTo>
                    <a:pt x="193166" y="78231"/>
                  </a:lnTo>
                  <a:lnTo>
                    <a:pt x="181737" y="78231"/>
                  </a:lnTo>
                  <a:lnTo>
                    <a:pt x="172376" y="78541"/>
                  </a:lnTo>
                  <a:lnTo>
                    <a:pt x="163147" y="79470"/>
                  </a:lnTo>
                  <a:lnTo>
                    <a:pt x="154037" y="81018"/>
                  </a:lnTo>
                  <a:lnTo>
                    <a:pt x="145034" y="83184"/>
                  </a:lnTo>
                  <a:lnTo>
                    <a:pt x="147827" y="60324"/>
                  </a:lnTo>
                  <a:lnTo>
                    <a:pt x="157091" y="57751"/>
                  </a:lnTo>
                  <a:lnTo>
                    <a:pt x="168116" y="55927"/>
                  </a:lnTo>
                  <a:lnTo>
                    <a:pt x="180903" y="54842"/>
                  </a:lnTo>
                  <a:lnTo>
                    <a:pt x="195452" y="54482"/>
                  </a:lnTo>
                  <a:close/>
                </a:path>
                <a:path w="630554" h="180339">
                  <a:moveTo>
                    <a:pt x="331470" y="54355"/>
                  </a:moveTo>
                  <a:lnTo>
                    <a:pt x="338951" y="54572"/>
                  </a:lnTo>
                  <a:lnTo>
                    <a:pt x="345979" y="55229"/>
                  </a:lnTo>
                  <a:lnTo>
                    <a:pt x="352579" y="56338"/>
                  </a:lnTo>
                  <a:lnTo>
                    <a:pt x="358775" y="57911"/>
                  </a:lnTo>
                  <a:lnTo>
                    <a:pt x="354457" y="83184"/>
                  </a:lnTo>
                  <a:lnTo>
                    <a:pt x="348575" y="81111"/>
                  </a:lnTo>
                  <a:lnTo>
                    <a:pt x="342360" y="79644"/>
                  </a:lnTo>
                  <a:lnTo>
                    <a:pt x="335811" y="78773"/>
                  </a:lnTo>
                  <a:lnTo>
                    <a:pt x="328929" y="78485"/>
                  </a:lnTo>
                  <a:lnTo>
                    <a:pt x="321808" y="79152"/>
                  </a:lnTo>
                  <a:lnTo>
                    <a:pt x="296417" y="115315"/>
                  </a:lnTo>
                  <a:lnTo>
                    <a:pt x="297062" y="123388"/>
                  </a:lnTo>
                  <a:lnTo>
                    <a:pt x="327084" y="154838"/>
                  </a:lnTo>
                  <a:lnTo>
                    <a:pt x="336041" y="155574"/>
                  </a:lnTo>
                  <a:lnTo>
                    <a:pt x="341899" y="155265"/>
                  </a:lnTo>
                  <a:lnTo>
                    <a:pt x="348424" y="154336"/>
                  </a:lnTo>
                  <a:lnTo>
                    <a:pt x="355615" y="152788"/>
                  </a:lnTo>
                  <a:lnTo>
                    <a:pt x="363474" y="150621"/>
                  </a:lnTo>
                  <a:lnTo>
                    <a:pt x="361314" y="174243"/>
                  </a:lnTo>
                  <a:lnTo>
                    <a:pt x="355175" y="176891"/>
                  </a:lnTo>
                  <a:lnTo>
                    <a:pt x="348011" y="178752"/>
                  </a:lnTo>
                  <a:lnTo>
                    <a:pt x="339848" y="179851"/>
                  </a:lnTo>
                  <a:lnTo>
                    <a:pt x="330708" y="180212"/>
                  </a:lnTo>
                  <a:lnTo>
                    <a:pt x="315561" y="179095"/>
                  </a:lnTo>
                  <a:lnTo>
                    <a:pt x="273857" y="153027"/>
                  </a:lnTo>
                  <a:lnTo>
                    <a:pt x="264160" y="119379"/>
                  </a:lnTo>
                  <a:lnTo>
                    <a:pt x="265281" y="106737"/>
                  </a:lnTo>
                  <a:lnTo>
                    <a:pt x="292000" y="65285"/>
                  </a:lnTo>
                  <a:lnTo>
                    <a:pt x="316662" y="55570"/>
                  </a:lnTo>
                  <a:lnTo>
                    <a:pt x="331470" y="54355"/>
                  </a:lnTo>
                  <a:close/>
                </a:path>
                <a:path w="630554" h="180339">
                  <a:moveTo>
                    <a:pt x="578358" y="53466"/>
                  </a:moveTo>
                  <a:lnTo>
                    <a:pt x="617601" y="67817"/>
                  </a:lnTo>
                  <a:lnTo>
                    <a:pt x="630301" y="104901"/>
                  </a:lnTo>
                  <a:lnTo>
                    <a:pt x="630301" y="109219"/>
                  </a:lnTo>
                  <a:lnTo>
                    <a:pt x="630047" y="114680"/>
                  </a:lnTo>
                  <a:lnTo>
                    <a:pt x="629665" y="121538"/>
                  </a:lnTo>
                  <a:lnTo>
                    <a:pt x="549528" y="122808"/>
                  </a:lnTo>
                  <a:lnTo>
                    <a:pt x="550985" y="129549"/>
                  </a:lnTo>
                  <a:lnTo>
                    <a:pt x="580774" y="154981"/>
                  </a:lnTo>
                  <a:lnTo>
                    <a:pt x="588772" y="155574"/>
                  </a:lnTo>
                  <a:lnTo>
                    <a:pt x="598195" y="155219"/>
                  </a:lnTo>
                  <a:lnTo>
                    <a:pt x="607964" y="154162"/>
                  </a:lnTo>
                  <a:lnTo>
                    <a:pt x="618043" y="152413"/>
                  </a:lnTo>
                  <a:lnTo>
                    <a:pt x="628396" y="149986"/>
                  </a:lnTo>
                  <a:lnTo>
                    <a:pt x="625856" y="173989"/>
                  </a:lnTo>
                  <a:lnTo>
                    <a:pt x="616781" y="176730"/>
                  </a:lnTo>
                  <a:lnTo>
                    <a:pt x="606694" y="178673"/>
                  </a:lnTo>
                  <a:lnTo>
                    <a:pt x="595584" y="179830"/>
                  </a:lnTo>
                  <a:lnTo>
                    <a:pt x="583438" y="180212"/>
                  </a:lnTo>
                  <a:lnTo>
                    <a:pt x="568293" y="179093"/>
                  </a:lnTo>
                  <a:lnTo>
                    <a:pt x="526788" y="152804"/>
                  </a:lnTo>
                  <a:lnTo>
                    <a:pt x="517144" y="118871"/>
                  </a:lnTo>
                  <a:lnTo>
                    <a:pt x="518165" y="106080"/>
                  </a:lnTo>
                  <a:lnTo>
                    <a:pt x="542282" y="64396"/>
                  </a:lnTo>
                  <a:lnTo>
                    <a:pt x="564761" y="54681"/>
                  </a:lnTo>
                  <a:lnTo>
                    <a:pt x="578358" y="53466"/>
                  </a:lnTo>
                  <a:close/>
                </a:path>
                <a:path w="630554" h="180339">
                  <a:moveTo>
                    <a:pt x="88646" y="12572"/>
                  </a:moveTo>
                  <a:lnTo>
                    <a:pt x="96077" y="12807"/>
                  </a:lnTo>
                  <a:lnTo>
                    <a:pt x="103330" y="13493"/>
                  </a:lnTo>
                  <a:lnTo>
                    <a:pt x="110416" y="14608"/>
                  </a:lnTo>
                  <a:lnTo>
                    <a:pt x="117348" y="16128"/>
                  </a:lnTo>
                  <a:lnTo>
                    <a:pt x="112902" y="44830"/>
                  </a:lnTo>
                  <a:lnTo>
                    <a:pt x="105660" y="42757"/>
                  </a:lnTo>
                  <a:lnTo>
                    <a:pt x="98583" y="41290"/>
                  </a:lnTo>
                  <a:lnTo>
                    <a:pt x="91650" y="40419"/>
                  </a:lnTo>
                  <a:lnTo>
                    <a:pt x="84836" y="40131"/>
                  </a:lnTo>
                  <a:lnTo>
                    <a:pt x="73052" y="41130"/>
                  </a:lnTo>
                  <a:lnTo>
                    <a:pt x="41963" y="64436"/>
                  </a:lnTo>
                  <a:lnTo>
                    <a:pt x="35051" y="94868"/>
                  </a:lnTo>
                  <a:lnTo>
                    <a:pt x="35958" y="106181"/>
                  </a:lnTo>
                  <a:lnTo>
                    <a:pt x="57654" y="142882"/>
                  </a:lnTo>
                  <a:lnTo>
                    <a:pt x="90550" y="152526"/>
                  </a:lnTo>
                  <a:lnTo>
                    <a:pt x="98432" y="152193"/>
                  </a:lnTo>
                  <a:lnTo>
                    <a:pt x="106648" y="151193"/>
                  </a:lnTo>
                  <a:lnTo>
                    <a:pt x="115196" y="149526"/>
                  </a:lnTo>
                  <a:lnTo>
                    <a:pt x="124078" y="147192"/>
                  </a:lnTo>
                  <a:lnTo>
                    <a:pt x="122047" y="175767"/>
                  </a:lnTo>
                  <a:lnTo>
                    <a:pt x="113234" y="177601"/>
                  </a:lnTo>
                  <a:lnTo>
                    <a:pt x="104505" y="178911"/>
                  </a:lnTo>
                  <a:lnTo>
                    <a:pt x="95847" y="179697"/>
                  </a:lnTo>
                  <a:lnTo>
                    <a:pt x="87249" y="179958"/>
                  </a:lnTo>
                  <a:lnTo>
                    <a:pt x="67194" y="178502"/>
                  </a:lnTo>
                  <a:lnTo>
                    <a:pt x="22225" y="156463"/>
                  </a:lnTo>
                  <a:lnTo>
                    <a:pt x="1383" y="115405"/>
                  </a:lnTo>
                  <a:lnTo>
                    <a:pt x="0" y="99186"/>
                  </a:lnTo>
                  <a:lnTo>
                    <a:pt x="1476" y="82325"/>
                  </a:lnTo>
                  <a:lnTo>
                    <a:pt x="23622" y="38480"/>
                  </a:lnTo>
                  <a:lnTo>
                    <a:pt x="69091" y="14192"/>
                  </a:lnTo>
                  <a:lnTo>
                    <a:pt x="88646" y="12572"/>
                  </a:lnTo>
                  <a:close/>
                </a:path>
                <a:path w="630554" h="180339">
                  <a:moveTo>
                    <a:pt x="414527" y="0"/>
                  </a:moveTo>
                  <a:lnTo>
                    <a:pt x="413694" y="19339"/>
                  </a:lnTo>
                  <a:lnTo>
                    <a:pt x="413099" y="37369"/>
                  </a:lnTo>
                  <a:lnTo>
                    <a:pt x="412742" y="54113"/>
                  </a:lnTo>
                  <a:lnTo>
                    <a:pt x="412623" y="69595"/>
                  </a:lnTo>
                  <a:lnTo>
                    <a:pt x="414274" y="69595"/>
                  </a:lnTo>
                  <a:lnTo>
                    <a:pt x="422753" y="63001"/>
                  </a:lnTo>
                  <a:lnTo>
                    <a:pt x="431815" y="58277"/>
                  </a:lnTo>
                  <a:lnTo>
                    <a:pt x="441473" y="55433"/>
                  </a:lnTo>
                  <a:lnTo>
                    <a:pt x="451738" y="54482"/>
                  </a:lnTo>
                  <a:lnTo>
                    <a:pt x="461194" y="55054"/>
                  </a:lnTo>
                  <a:lnTo>
                    <a:pt x="493823" y="84933"/>
                  </a:lnTo>
                  <a:lnTo>
                    <a:pt x="494538" y="95503"/>
                  </a:lnTo>
                  <a:lnTo>
                    <a:pt x="494538" y="97027"/>
                  </a:lnTo>
                  <a:lnTo>
                    <a:pt x="494411" y="100329"/>
                  </a:lnTo>
                  <a:lnTo>
                    <a:pt x="494157" y="105155"/>
                  </a:lnTo>
                  <a:lnTo>
                    <a:pt x="494029" y="109981"/>
                  </a:lnTo>
                  <a:lnTo>
                    <a:pt x="493902" y="113156"/>
                  </a:lnTo>
                  <a:lnTo>
                    <a:pt x="493902" y="114807"/>
                  </a:lnTo>
                  <a:lnTo>
                    <a:pt x="493930" y="126454"/>
                  </a:lnTo>
                  <a:lnTo>
                    <a:pt x="494029" y="140636"/>
                  </a:lnTo>
                  <a:lnTo>
                    <a:pt x="494224" y="157366"/>
                  </a:lnTo>
                  <a:lnTo>
                    <a:pt x="494538" y="176656"/>
                  </a:lnTo>
                  <a:lnTo>
                    <a:pt x="461390" y="176656"/>
                  </a:lnTo>
                  <a:lnTo>
                    <a:pt x="462631" y="161057"/>
                  </a:lnTo>
                  <a:lnTo>
                    <a:pt x="463502" y="145684"/>
                  </a:lnTo>
                  <a:lnTo>
                    <a:pt x="464016" y="130526"/>
                  </a:lnTo>
                  <a:lnTo>
                    <a:pt x="464185" y="115569"/>
                  </a:lnTo>
                  <a:lnTo>
                    <a:pt x="463829" y="105400"/>
                  </a:lnTo>
                  <a:lnTo>
                    <a:pt x="448690" y="79628"/>
                  </a:lnTo>
                  <a:lnTo>
                    <a:pt x="440182" y="79628"/>
                  </a:lnTo>
                  <a:lnTo>
                    <a:pt x="433445" y="80198"/>
                  </a:lnTo>
                  <a:lnTo>
                    <a:pt x="426767" y="81899"/>
                  </a:lnTo>
                  <a:lnTo>
                    <a:pt x="420161" y="84718"/>
                  </a:lnTo>
                  <a:lnTo>
                    <a:pt x="413638" y="88645"/>
                  </a:lnTo>
                  <a:lnTo>
                    <a:pt x="413710" y="113934"/>
                  </a:lnTo>
                  <a:lnTo>
                    <a:pt x="413924" y="137032"/>
                  </a:lnTo>
                  <a:lnTo>
                    <a:pt x="414281" y="157940"/>
                  </a:lnTo>
                  <a:lnTo>
                    <a:pt x="414782" y="176656"/>
                  </a:lnTo>
                  <a:lnTo>
                    <a:pt x="381762" y="176656"/>
                  </a:lnTo>
                  <a:lnTo>
                    <a:pt x="382355" y="156444"/>
                  </a:lnTo>
                  <a:lnTo>
                    <a:pt x="382793" y="134302"/>
                  </a:lnTo>
                  <a:lnTo>
                    <a:pt x="383065" y="110255"/>
                  </a:lnTo>
                  <a:lnTo>
                    <a:pt x="383159" y="84327"/>
                  </a:lnTo>
                  <a:lnTo>
                    <a:pt x="382920" y="60590"/>
                  </a:lnTo>
                  <a:lnTo>
                    <a:pt x="382206" y="38925"/>
                  </a:lnTo>
                  <a:lnTo>
                    <a:pt x="381015" y="19355"/>
                  </a:lnTo>
                  <a:lnTo>
                    <a:pt x="379349" y="1904"/>
                  </a:lnTo>
                  <a:lnTo>
                    <a:pt x="414527" y="0"/>
                  </a:lnTo>
                  <a:close/>
                </a:path>
              </a:pathLst>
            </a:custGeom>
            <a:ln w="12192">
              <a:solidFill>
                <a:srgbClr val="F5C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88836" y="4424171"/>
              <a:ext cx="2182368" cy="144779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27544" y="5034025"/>
              <a:ext cx="1513077" cy="2289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27544" y="5034025"/>
              <a:ext cx="1513205" cy="229235"/>
            </a:xfrm>
            <a:custGeom>
              <a:avLst/>
              <a:gdLst/>
              <a:ahLst/>
              <a:cxnLst/>
              <a:rect l="l" t="t" r="r" b="b"/>
              <a:pathLst>
                <a:path w="1513204" h="229235">
                  <a:moveTo>
                    <a:pt x="288162" y="118999"/>
                  </a:moveTo>
                  <a:lnTo>
                    <a:pt x="269587" y="120354"/>
                  </a:lnTo>
                  <a:lnTo>
                    <a:pt x="256333" y="124412"/>
                  </a:lnTo>
                  <a:lnTo>
                    <a:pt x="248390" y="131161"/>
                  </a:lnTo>
                  <a:lnTo>
                    <a:pt x="245745" y="140588"/>
                  </a:lnTo>
                  <a:lnTo>
                    <a:pt x="245745" y="150368"/>
                  </a:lnTo>
                  <a:lnTo>
                    <a:pt x="251968" y="155321"/>
                  </a:lnTo>
                  <a:lnTo>
                    <a:pt x="264413" y="155321"/>
                  </a:lnTo>
                  <a:lnTo>
                    <a:pt x="271440" y="154866"/>
                  </a:lnTo>
                  <a:lnTo>
                    <a:pt x="277860" y="153495"/>
                  </a:lnTo>
                  <a:lnTo>
                    <a:pt x="283684" y="151195"/>
                  </a:lnTo>
                  <a:lnTo>
                    <a:pt x="288925" y="147955"/>
                  </a:lnTo>
                  <a:lnTo>
                    <a:pt x="288591" y="139858"/>
                  </a:lnTo>
                  <a:lnTo>
                    <a:pt x="288353" y="132334"/>
                  </a:lnTo>
                  <a:lnTo>
                    <a:pt x="288210" y="125380"/>
                  </a:lnTo>
                  <a:lnTo>
                    <a:pt x="288162" y="118999"/>
                  </a:lnTo>
                  <a:close/>
                </a:path>
                <a:path w="1513204" h="229235">
                  <a:moveTo>
                    <a:pt x="1224152" y="73406"/>
                  </a:moveTo>
                  <a:lnTo>
                    <a:pt x="1215389" y="73406"/>
                  </a:lnTo>
                  <a:lnTo>
                    <a:pt x="1208277" y="77216"/>
                  </a:lnTo>
                  <a:lnTo>
                    <a:pt x="1194561" y="113411"/>
                  </a:lnTo>
                  <a:lnTo>
                    <a:pt x="1195085" y="122082"/>
                  </a:lnTo>
                  <a:lnTo>
                    <a:pt x="1215898" y="155956"/>
                  </a:lnTo>
                  <a:lnTo>
                    <a:pt x="1224914" y="155956"/>
                  </a:lnTo>
                  <a:lnTo>
                    <a:pt x="1233677" y="155956"/>
                  </a:lnTo>
                  <a:lnTo>
                    <a:pt x="1254632" y="115950"/>
                  </a:lnTo>
                  <a:lnTo>
                    <a:pt x="1254109" y="107281"/>
                  </a:lnTo>
                  <a:lnTo>
                    <a:pt x="1233297" y="73406"/>
                  </a:lnTo>
                  <a:lnTo>
                    <a:pt x="1224152" y="73406"/>
                  </a:lnTo>
                  <a:close/>
                </a:path>
                <a:path w="1513204" h="229235">
                  <a:moveTo>
                    <a:pt x="878966" y="72517"/>
                  </a:moveTo>
                  <a:lnTo>
                    <a:pt x="868517" y="74372"/>
                  </a:lnTo>
                  <a:lnTo>
                    <a:pt x="860425" y="79930"/>
                  </a:lnTo>
                  <a:lnTo>
                    <a:pt x="854713" y="89179"/>
                  </a:lnTo>
                  <a:lnTo>
                    <a:pt x="851407" y="102107"/>
                  </a:lnTo>
                  <a:lnTo>
                    <a:pt x="903351" y="101092"/>
                  </a:lnTo>
                  <a:lnTo>
                    <a:pt x="901826" y="88590"/>
                  </a:lnTo>
                  <a:lnTo>
                    <a:pt x="897254" y="79660"/>
                  </a:lnTo>
                  <a:lnTo>
                    <a:pt x="889634" y="74302"/>
                  </a:lnTo>
                  <a:lnTo>
                    <a:pt x="878966" y="72517"/>
                  </a:lnTo>
                  <a:close/>
                </a:path>
                <a:path w="1513204" h="229235">
                  <a:moveTo>
                    <a:pt x="1397127" y="55880"/>
                  </a:moveTo>
                  <a:lnTo>
                    <a:pt x="1435480" y="55880"/>
                  </a:lnTo>
                  <a:lnTo>
                    <a:pt x="1436193" y="60164"/>
                  </a:lnTo>
                  <a:lnTo>
                    <a:pt x="1438322" y="68627"/>
                  </a:lnTo>
                  <a:lnTo>
                    <a:pt x="1441856" y="81258"/>
                  </a:lnTo>
                  <a:lnTo>
                    <a:pt x="1446783" y="98043"/>
                  </a:lnTo>
                  <a:lnTo>
                    <a:pt x="1451764" y="115089"/>
                  </a:lnTo>
                  <a:lnTo>
                    <a:pt x="1455292" y="128492"/>
                  </a:lnTo>
                  <a:lnTo>
                    <a:pt x="1457392" y="138227"/>
                  </a:lnTo>
                  <a:lnTo>
                    <a:pt x="1458086" y="144272"/>
                  </a:lnTo>
                  <a:lnTo>
                    <a:pt x="1459864" y="144272"/>
                  </a:lnTo>
                  <a:lnTo>
                    <a:pt x="1460507" y="138892"/>
                  </a:lnTo>
                  <a:lnTo>
                    <a:pt x="1462436" y="130000"/>
                  </a:lnTo>
                  <a:lnTo>
                    <a:pt x="1465651" y="117607"/>
                  </a:lnTo>
                  <a:lnTo>
                    <a:pt x="1470152" y="101726"/>
                  </a:lnTo>
                  <a:lnTo>
                    <a:pt x="1474632" y="85580"/>
                  </a:lnTo>
                  <a:lnTo>
                    <a:pt x="1477803" y="72564"/>
                  </a:lnTo>
                  <a:lnTo>
                    <a:pt x="1479688" y="62668"/>
                  </a:lnTo>
                  <a:lnTo>
                    <a:pt x="1480311" y="55880"/>
                  </a:lnTo>
                  <a:lnTo>
                    <a:pt x="1513077" y="55880"/>
                  </a:lnTo>
                  <a:lnTo>
                    <a:pt x="1511960" y="62144"/>
                  </a:lnTo>
                  <a:lnTo>
                    <a:pt x="1508617" y="72755"/>
                  </a:lnTo>
                  <a:lnTo>
                    <a:pt x="1503058" y="87723"/>
                  </a:lnTo>
                  <a:lnTo>
                    <a:pt x="1495298" y="107061"/>
                  </a:lnTo>
                  <a:lnTo>
                    <a:pt x="1486155" y="129924"/>
                  </a:lnTo>
                  <a:lnTo>
                    <a:pt x="1478930" y="148812"/>
                  </a:lnTo>
                  <a:lnTo>
                    <a:pt x="1473634" y="163746"/>
                  </a:lnTo>
                  <a:lnTo>
                    <a:pt x="1470278" y="174751"/>
                  </a:lnTo>
                  <a:lnTo>
                    <a:pt x="1465921" y="189065"/>
                  </a:lnTo>
                  <a:lnTo>
                    <a:pt x="1460849" y="200961"/>
                  </a:lnTo>
                  <a:lnTo>
                    <a:pt x="1432099" y="226123"/>
                  </a:lnTo>
                  <a:lnTo>
                    <a:pt x="1409064" y="228981"/>
                  </a:lnTo>
                  <a:lnTo>
                    <a:pt x="1406525" y="204978"/>
                  </a:lnTo>
                  <a:lnTo>
                    <a:pt x="1413904" y="204430"/>
                  </a:lnTo>
                  <a:lnTo>
                    <a:pt x="1420606" y="202787"/>
                  </a:lnTo>
                  <a:lnTo>
                    <a:pt x="1426616" y="200048"/>
                  </a:lnTo>
                  <a:lnTo>
                    <a:pt x="1431925" y="196215"/>
                  </a:lnTo>
                  <a:lnTo>
                    <a:pt x="1438528" y="190373"/>
                  </a:lnTo>
                  <a:lnTo>
                    <a:pt x="1441830" y="182625"/>
                  </a:lnTo>
                  <a:lnTo>
                    <a:pt x="1441830" y="172847"/>
                  </a:lnTo>
                  <a:lnTo>
                    <a:pt x="1429240" y="130948"/>
                  </a:lnTo>
                  <a:lnTo>
                    <a:pt x="1409717" y="86223"/>
                  </a:lnTo>
                  <a:lnTo>
                    <a:pt x="1402730" y="70183"/>
                  </a:lnTo>
                  <a:lnTo>
                    <a:pt x="1398529" y="60072"/>
                  </a:lnTo>
                  <a:lnTo>
                    <a:pt x="1397127" y="55880"/>
                  </a:lnTo>
                  <a:close/>
                </a:path>
                <a:path w="1513204" h="229235">
                  <a:moveTo>
                    <a:pt x="381000" y="53467"/>
                  </a:moveTo>
                  <a:lnTo>
                    <a:pt x="380313" y="66321"/>
                  </a:lnTo>
                  <a:lnTo>
                    <a:pt x="379793" y="80867"/>
                  </a:lnTo>
                  <a:lnTo>
                    <a:pt x="379464" y="97079"/>
                  </a:lnTo>
                  <a:lnTo>
                    <a:pt x="379349" y="114935"/>
                  </a:lnTo>
                  <a:lnTo>
                    <a:pt x="379466" y="130627"/>
                  </a:lnTo>
                  <a:lnTo>
                    <a:pt x="379809" y="145700"/>
                  </a:lnTo>
                  <a:lnTo>
                    <a:pt x="380366" y="160154"/>
                  </a:lnTo>
                  <a:lnTo>
                    <a:pt x="381126" y="173990"/>
                  </a:lnTo>
                  <a:lnTo>
                    <a:pt x="347725" y="173990"/>
                  </a:lnTo>
                  <a:lnTo>
                    <a:pt x="348486" y="160655"/>
                  </a:lnTo>
                  <a:lnTo>
                    <a:pt x="349043" y="146367"/>
                  </a:lnTo>
                  <a:lnTo>
                    <a:pt x="349386" y="131127"/>
                  </a:lnTo>
                  <a:lnTo>
                    <a:pt x="349503" y="114935"/>
                  </a:lnTo>
                  <a:lnTo>
                    <a:pt x="349240" y="98956"/>
                  </a:lnTo>
                  <a:lnTo>
                    <a:pt x="348440" y="83978"/>
                  </a:lnTo>
                  <a:lnTo>
                    <a:pt x="347092" y="70000"/>
                  </a:lnTo>
                  <a:lnTo>
                    <a:pt x="345185" y="57023"/>
                  </a:lnTo>
                  <a:lnTo>
                    <a:pt x="381000" y="53467"/>
                  </a:lnTo>
                  <a:close/>
                </a:path>
                <a:path w="1513204" h="229235">
                  <a:moveTo>
                    <a:pt x="1370964" y="51816"/>
                  </a:moveTo>
                  <a:lnTo>
                    <a:pt x="1376933" y="51816"/>
                  </a:lnTo>
                  <a:lnTo>
                    <a:pt x="1383537" y="53212"/>
                  </a:lnTo>
                  <a:lnTo>
                    <a:pt x="1391030" y="55880"/>
                  </a:lnTo>
                  <a:lnTo>
                    <a:pt x="1383791" y="84962"/>
                  </a:lnTo>
                  <a:lnTo>
                    <a:pt x="1377696" y="82550"/>
                  </a:lnTo>
                  <a:lnTo>
                    <a:pt x="1371473" y="81280"/>
                  </a:lnTo>
                  <a:lnTo>
                    <a:pt x="1365250" y="81280"/>
                  </a:lnTo>
                  <a:lnTo>
                    <a:pt x="1356871" y="82303"/>
                  </a:lnTo>
                  <a:lnTo>
                    <a:pt x="1350041" y="85375"/>
                  </a:lnTo>
                  <a:lnTo>
                    <a:pt x="1344783" y="90495"/>
                  </a:lnTo>
                  <a:lnTo>
                    <a:pt x="1341120" y="97662"/>
                  </a:lnTo>
                  <a:lnTo>
                    <a:pt x="1341167" y="121019"/>
                  </a:lnTo>
                  <a:lnTo>
                    <a:pt x="1341310" y="141541"/>
                  </a:lnTo>
                  <a:lnTo>
                    <a:pt x="1341548" y="159206"/>
                  </a:lnTo>
                  <a:lnTo>
                    <a:pt x="1341881" y="173990"/>
                  </a:lnTo>
                  <a:lnTo>
                    <a:pt x="1308734" y="173990"/>
                  </a:lnTo>
                  <a:lnTo>
                    <a:pt x="1309661" y="156102"/>
                  </a:lnTo>
                  <a:lnTo>
                    <a:pt x="1310338" y="139954"/>
                  </a:lnTo>
                  <a:lnTo>
                    <a:pt x="1310753" y="125519"/>
                  </a:lnTo>
                  <a:lnTo>
                    <a:pt x="1310894" y="112775"/>
                  </a:lnTo>
                  <a:lnTo>
                    <a:pt x="1310511" y="98202"/>
                  </a:lnTo>
                  <a:lnTo>
                    <a:pt x="1309354" y="84010"/>
                  </a:lnTo>
                  <a:lnTo>
                    <a:pt x="1307411" y="70199"/>
                  </a:lnTo>
                  <a:lnTo>
                    <a:pt x="1304671" y="56768"/>
                  </a:lnTo>
                  <a:lnTo>
                    <a:pt x="1336421" y="53340"/>
                  </a:lnTo>
                  <a:lnTo>
                    <a:pt x="1337818" y="62356"/>
                  </a:lnTo>
                  <a:lnTo>
                    <a:pt x="1338452" y="67818"/>
                  </a:lnTo>
                  <a:lnTo>
                    <a:pt x="1338452" y="69342"/>
                  </a:lnTo>
                  <a:lnTo>
                    <a:pt x="1340484" y="69342"/>
                  </a:lnTo>
                  <a:lnTo>
                    <a:pt x="1346676" y="61674"/>
                  </a:lnTo>
                  <a:lnTo>
                    <a:pt x="1353819" y="56197"/>
                  </a:lnTo>
                  <a:lnTo>
                    <a:pt x="1361916" y="52911"/>
                  </a:lnTo>
                  <a:lnTo>
                    <a:pt x="1370964" y="51816"/>
                  </a:lnTo>
                  <a:close/>
                </a:path>
                <a:path w="1513204" h="229235">
                  <a:moveTo>
                    <a:pt x="1022984" y="51816"/>
                  </a:moveTo>
                  <a:lnTo>
                    <a:pt x="1034702" y="52722"/>
                  </a:lnTo>
                  <a:lnTo>
                    <a:pt x="1044527" y="55451"/>
                  </a:lnTo>
                  <a:lnTo>
                    <a:pt x="1052470" y="60013"/>
                  </a:lnTo>
                  <a:lnTo>
                    <a:pt x="1058545" y="66421"/>
                  </a:lnTo>
                  <a:lnTo>
                    <a:pt x="1060577" y="66421"/>
                  </a:lnTo>
                  <a:lnTo>
                    <a:pt x="1069772" y="60013"/>
                  </a:lnTo>
                  <a:lnTo>
                    <a:pt x="1078896" y="55451"/>
                  </a:lnTo>
                  <a:lnTo>
                    <a:pt x="1087973" y="52722"/>
                  </a:lnTo>
                  <a:lnTo>
                    <a:pt x="1097026" y="51816"/>
                  </a:lnTo>
                  <a:lnTo>
                    <a:pt x="1106935" y="52387"/>
                  </a:lnTo>
                  <a:lnTo>
                    <a:pt x="1138904" y="83034"/>
                  </a:lnTo>
                  <a:lnTo>
                    <a:pt x="1139571" y="94106"/>
                  </a:lnTo>
                  <a:lnTo>
                    <a:pt x="1139571" y="95631"/>
                  </a:lnTo>
                  <a:lnTo>
                    <a:pt x="1139571" y="98679"/>
                  </a:lnTo>
                  <a:lnTo>
                    <a:pt x="1139316" y="103124"/>
                  </a:lnTo>
                  <a:lnTo>
                    <a:pt x="1139189" y="107442"/>
                  </a:lnTo>
                  <a:lnTo>
                    <a:pt x="1139189" y="110490"/>
                  </a:lnTo>
                  <a:lnTo>
                    <a:pt x="1139189" y="112141"/>
                  </a:lnTo>
                  <a:lnTo>
                    <a:pt x="1139213" y="123733"/>
                  </a:lnTo>
                  <a:lnTo>
                    <a:pt x="1139285" y="137922"/>
                  </a:lnTo>
                  <a:lnTo>
                    <a:pt x="1139404" y="154682"/>
                  </a:lnTo>
                  <a:lnTo>
                    <a:pt x="1139571" y="173990"/>
                  </a:lnTo>
                  <a:lnTo>
                    <a:pt x="1106677" y="173990"/>
                  </a:lnTo>
                  <a:lnTo>
                    <a:pt x="1107844" y="158370"/>
                  </a:lnTo>
                  <a:lnTo>
                    <a:pt x="1108678" y="142954"/>
                  </a:lnTo>
                  <a:lnTo>
                    <a:pt x="1109178" y="127752"/>
                  </a:lnTo>
                  <a:lnTo>
                    <a:pt x="1109345" y="112775"/>
                  </a:lnTo>
                  <a:lnTo>
                    <a:pt x="1108987" y="102659"/>
                  </a:lnTo>
                  <a:lnTo>
                    <a:pt x="1093724" y="76962"/>
                  </a:lnTo>
                  <a:lnTo>
                    <a:pt x="1085341" y="76962"/>
                  </a:lnTo>
                  <a:lnTo>
                    <a:pt x="1078610" y="76962"/>
                  </a:lnTo>
                  <a:lnTo>
                    <a:pt x="1063625" y="112141"/>
                  </a:lnTo>
                  <a:lnTo>
                    <a:pt x="1063670" y="123733"/>
                  </a:lnTo>
                  <a:lnTo>
                    <a:pt x="1063799" y="137922"/>
                  </a:lnTo>
                  <a:lnTo>
                    <a:pt x="1064000" y="154682"/>
                  </a:lnTo>
                  <a:lnTo>
                    <a:pt x="1064259" y="173990"/>
                  </a:lnTo>
                  <a:lnTo>
                    <a:pt x="1030985" y="173990"/>
                  </a:lnTo>
                  <a:lnTo>
                    <a:pt x="1032226" y="157059"/>
                  </a:lnTo>
                  <a:lnTo>
                    <a:pt x="1033097" y="140366"/>
                  </a:lnTo>
                  <a:lnTo>
                    <a:pt x="1033611" y="123912"/>
                  </a:lnTo>
                  <a:lnTo>
                    <a:pt x="1033779" y="107696"/>
                  </a:lnTo>
                  <a:lnTo>
                    <a:pt x="1033779" y="96647"/>
                  </a:lnTo>
                  <a:lnTo>
                    <a:pt x="1032128" y="88773"/>
                  </a:lnTo>
                  <a:lnTo>
                    <a:pt x="1029080" y="83947"/>
                  </a:lnTo>
                  <a:lnTo>
                    <a:pt x="1026032" y="79248"/>
                  </a:lnTo>
                  <a:lnTo>
                    <a:pt x="1019555" y="76962"/>
                  </a:lnTo>
                  <a:lnTo>
                    <a:pt x="1009776" y="76962"/>
                  </a:lnTo>
                  <a:lnTo>
                    <a:pt x="1000759" y="76962"/>
                  </a:lnTo>
                  <a:lnTo>
                    <a:pt x="993266" y="79882"/>
                  </a:lnTo>
                  <a:lnTo>
                    <a:pt x="987298" y="85979"/>
                  </a:lnTo>
                  <a:lnTo>
                    <a:pt x="987557" y="109910"/>
                  </a:lnTo>
                  <a:lnTo>
                    <a:pt x="987758" y="132556"/>
                  </a:lnTo>
                  <a:lnTo>
                    <a:pt x="987887" y="153916"/>
                  </a:lnTo>
                  <a:lnTo>
                    <a:pt x="987932" y="173990"/>
                  </a:lnTo>
                  <a:lnTo>
                    <a:pt x="954404" y="173990"/>
                  </a:lnTo>
                  <a:lnTo>
                    <a:pt x="955405" y="155602"/>
                  </a:lnTo>
                  <a:lnTo>
                    <a:pt x="956119" y="139287"/>
                  </a:lnTo>
                  <a:lnTo>
                    <a:pt x="956548" y="125019"/>
                  </a:lnTo>
                  <a:lnTo>
                    <a:pt x="956690" y="112775"/>
                  </a:lnTo>
                  <a:lnTo>
                    <a:pt x="956309" y="98417"/>
                  </a:lnTo>
                  <a:lnTo>
                    <a:pt x="955166" y="84296"/>
                  </a:lnTo>
                  <a:lnTo>
                    <a:pt x="953261" y="70413"/>
                  </a:lnTo>
                  <a:lnTo>
                    <a:pt x="950595" y="56768"/>
                  </a:lnTo>
                  <a:lnTo>
                    <a:pt x="982472" y="53340"/>
                  </a:lnTo>
                  <a:lnTo>
                    <a:pt x="984503" y="66421"/>
                  </a:lnTo>
                  <a:lnTo>
                    <a:pt x="986535" y="66421"/>
                  </a:lnTo>
                  <a:lnTo>
                    <a:pt x="994874" y="60013"/>
                  </a:lnTo>
                  <a:lnTo>
                    <a:pt x="1003712" y="55451"/>
                  </a:lnTo>
                  <a:lnTo>
                    <a:pt x="1013075" y="52722"/>
                  </a:lnTo>
                  <a:lnTo>
                    <a:pt x="1022984" y="51816"/>
                  </a:lnTo>
                  <a:close/>
                </a:path>
                <a:path w="1513204" h="229235">
                  <a:moveTo>
                    <a:pt x="480059" y="51816"/>
                  </a:moveTo>
                  <a:lnTo>
                    <a:pt x="515741" y="66264"/>
                  </a:lnTo>
                  <a:lnTo>
                    <a:pt x="522224" y="94106"/>
                  </a:lnTo>
                  <a:lnTo>
                    <a:pt x="522224" y="96519"/>
                  </a:lnTo>
                  <a:lnTo>
                    <a:pt x="522097" y="99694"/>
                  </a:lnTo>
                  <a:lnTo>
                    <a:pt x="521843" y="103631"/>
                  </a:lnTo>
                  <a:lnTo>
                    <a:pt x="521715" y="107696"/>
                  </a:lnTo>
                  <a:lnTo>
                    <a:pt x="521588" y="111887"/>
                  </a:lnTo>
                  <a:lnTo>
                    <a:pt x="521588" y="116078"/>
                  </a:lnTo>
                  <a:lnTo>
                    <a:pt x="521634" y="125984"/>
                  </a:lnTo>
                  <a:lnTo>
                    <a:pt x="521763" y="138937"/>
                  </a:lnTo>
                  <a:lnTo>
                    <a:pt x="521964" y="154939"/>
                  </a:lnTo>
                  <a:lnTo>
                    <a:pt x="522224" y="173990"/>
                  </a:lnTo>
                  <a:lnTo>
                    <a:pt x="489203" y="173990"/>
                  </a:lnTo>
                  <a:lnTo>
                    <a:pt x="490370" y="158226"/>
                  </a:lnTo>
                  <a:lnTo>
                    <a:pt x="491204" y="142367"/>
                  </a:lnTo>
                  <a:lnTo>
                    <a:pt x="491704" y="126412"/>
                  </a:lnTo>
                  <a:lnTo>
                    <a:pt x="491871" y="110362"/>
                  </a:lnTo>
                  <a:lnTo>
                    <a:pt x="491513" y="101357"/>
                  </a:lnTo>
                  <a:lnTo>
                    <a:pt x="476376" y="76962"/>
                  </a:lnTo>
                  <a:lnTo>
                    <a:pt x="468502" y="76962"/>
                  </a:lnTo>
                  <a:lnTo>
                    <a:pt x="461529" y="77559"/>
                  </a:lnTo>
                  <a:lnTo>
                    <a:pt x="454723" y="79359"/>
                  </a:lnTo>
                  <a:lnTo>
                    <a:pt x="448107" y="82373"/>
                  </a:lnTo>
                  <a:lnTo>
                    <a:pt x="441705" y="86613"/>
                  </a:lnTo>
                  <a:lnTo>
                    <a:pt x="441965" y="110232"/>
                  </a:lnTo>
                  <a:lnTo>
                    <a:pt x="442166" y="132683"/>
                  </a:lnTo>
                  <a:lnTo>
                    <a:pt x="442295" y="153943"/>
                  </a:lnTo>
                  <a:lnTo>
                    <a:pt x="442340" y="173990"/>
                  </a:lnTo>
                  <a:lnTo>
                    <a:pt x="408812" y="173990"/>
                  </a:lnTo>
                  <a:lnTo>
                    <a:pt x="409813" y="155584"/>
                  </a:lnTo>
                  <a:lnTo>
                    <a:pt x="410527" y="139239"/>
                  </a:lnTo>
                  <a:lnTo>
                    <a:pt x="410956" y="124966"/>
                  </a:lnTo>
                  <a:lnTo>
                    <a:pt x="411099" y="112775"/>
                  </a:lnTo>
                  <a:lnTo>
                    <a:pt x="410718" y="98131"/>
                  </a:lnTo>
                  <a:lnTo>
                    <a:pt x="409575" y="83915"/>
                  </a:lnTo>
                  <a:lnTo>
                    <a:pt x="407670" y="70127"/>
                  </a:lnTo>
                  <a:lnTo>
                    <a:pt x="405002" y="56768"/>
                  </a:lnTo>
                  <a:lnTo>
                    <a:pt x="436879" y="53340"/>
                  </a:lnTo>
                  <a:lnTo>
                    <a:pt x="438911" y="66421"/>
                  </a:lnTo>
                  <a:lnTo>
                    <a:pt x="440944" y="66421"/>
                  </a:lnTo>
                  <a:lnTo>
                    <a:pt x="449752" y="60013"/>
                  </a:lnTo>
                  <a:lnTo>
                    <a:pt x="459216" y="55451"/>
                  </a:lnTo>
                  <a:lnTo>
                    <a:pt x="469322" y="52722"/>
                  </a:lnTo>
                  <a:lnTo>
                    <a:pt x="480059" y="51816"/>
                  </a:lnTo>
                  <a:close/>
                </a:path>
                <a:path w="1513204" h="229235">
                  <a:moveTo>
                    <a:pt x="271906" y="51816"/>
                  </a:moveTo>
                  <a:lnTo>
                    <a:pt x="312038" y="66857"/>
                  </a:lnTo>
                  <a:lnTo>
                    <a:pt x="318897" y="94361"/>
                  </a:lnTo>
                  <a:lnTo>
                    <a:pt x="318897" y="97790"/>
                  </a:lnTo>
                  <a:lnTo>
                    <a:pt x="318770" y="104140"/>
                  </a:lnTo>
                  <a:lnTo>
                    <a:pt x="318515" y="113284"/>
                  </a:lnTo>
                  <a:lnTo>
                    <a:pt x="318261" y="122555"/>
                  </a:lnTo>
                  <a:lnTo>
                    <a:pt x="318007" y="128650"/>
                  </a:lnTo>
                  <a:lnTo>
                    <a:pt x="318007" y="131699"/>
                  </a:lnTo>
                  <a:lnTo>
                    <a:pt x="318267" y="143984"/>
                  </a:lnTo>
                  <a:lnTo>
                    <a:pt x="319039" y="155114"/>
                  </a:lnTo>
                  <a:lnTo>
                    <a:pt x="320311" y="165078"/>
                  </a:lnTo>
                  <a:lnTo>
                    <a:pt x="322072" y="173862"/>
                  </a:lnTo>
                  <a:lnTo>
                    <a:pt x="292734" y="174879"/>
                  </a:lnTo>
                  <a:lnTo>
                    <a:pt x="291337" y="171323"/>
                  </a:lnTo>
                  <a:lnTo>
                    <a:pt x="290702" y="168148"/>
                  </a:lnTo>
                  <a:lnTo>
                    <a:pt x="290702" y="165354"/>
                  </a:lnTo>
                  <a:lnTo>
                    <a:pt x="289051" y="165354"/>
                  </a:lnTo>
                  <a:lnTo>
                    <a:pt x="281672" y="170501"/>
                  </a:lnTo>
                  <a:lnTo>
                    <a:pt x="273065" y="174148"/>
                  </a:lnTo>
                  <a:lnTo>
                    <a:pt x="263245" y="176319"/>
                  </a:lnTo>
                  <a:lnTo>
                    <a:pt x="252222" y="177037"/>
                  </a:lnTo>
                  <a:lnTo>
                    <a:pt x="244764" y="176510"/>
                  </a:lnTo>
                  <a:lnTo>
                    <a:pt x="216153" y="155067"/>
                  </a:lnTo>
                  <a:lnTo>
                    <a:pt x="216153" y="145542"/>
                  </a:lnTo>
                  <a:lnTo>
                    <a:pt x="241657" y="109245"/>
                  </a:lnTo>
                  <a:lnTo>
                    <a:pt x="288162" y="101726"/>
                  </a:lnTo>
                  <a:lnTo>
                    <a:pt x="288289" y="100330"/>
                  </a:lnTo>
                  <a:lnTo>
                    <a:pt x="288416" y="98806"/>
                  </a:lnTo>
                  <a:lnTo>
                    <a:pt x="288416" y="97536"/>
                  </a:lnTo>
                  <a:lnTo>
                    <a:pt x="288416" y="88646"/>
                  </a:lnTo>
                  <a:lnTo>
                    <a:pt x="286257" y="82676"/>
                  </a:lnTo>
                  <a:lnTo>
                    <a:pt x="281939" y="79882"/>
                  </a:lnTo>
                  <a:lnTo>
                    <a:pt x="277622" y="76962"/>
                  </a:lnTo>
                  <a:lnTo>
                    <a:pt x="269621" y="75565"/>
                  </a:lnTo>
                  <a:lnTo>
                    <a:pt x="258190" y="75565"/>
                  </a:lnTo>
                  <a:lnTo>
                    <a:pt x="248830" y="75874"/>
                  </a:lnTo>
                  <a:lnTo>
                    <a:pt x="239601" y="76803"/>
                  </a:lnTo>
                  <a:lnTo>
                    <a:pt x="230491" y="78351"/>
                  </a:lnTo>
                  <a:lnTo>
                    <a:pt x="221487" y="80518"/>
                  </a:lnTo>
                  <a:lnTo>
                    <a:pt x="224281" y="57657"/>
                  </a:lnTo>
                  <a:lnTo>
                    <a:pt x="233562" y="55084"/>
                  </a:lnTo>
                  <a:lnTo>
                    <a:pt x="244617" y="53260"/>
                  </a:lnTo>
                  <a:lnTo>
                    <a:pt x="257411" y="52175"/>
                  </a:lnTo>
                  <a:lnTo>
                    <a:pt x="271906" y="51816"/>
                  </a:lnTo>
                  <a:close/>
                </a:path>
                <a:path w="1513204" h="229235">
                  <a:moveTo>
                    <a:pt x="880490" y="50800"/>
                  </a:moveTo>
                  <a:lnTo>
                    <a:pt x="919606" y="65150"/>
                  </a:lnTo>
                  <a:lnTo>
                    <a:pt x="932433" y="102235"/>
                  </a:lnTo>
                  <a:lnTo>
                    <a:pt x="932433" y="106553"/>
                  </a:lnTo>
                  <a:lnTo>
                    <a:pt x="932179" y="112013"/>
                  </a:lnTo>
                  <a:lnTo>
                    <a:pt x="931672" y="118744"/>
                  </a:lnTo>
                  <a:lnTo>
                    <a:pt x="851661" y="120142"/>
                  </a:lnTo>
                  <a:lnTo>
                    <a:pt x="853045" y="126882"/>
                  </a:lnTo>
                  <a:lnTo>
                    <a:pt x="882798" y="152207"/>
                  </a:lnTo>
                  <a:lnTo>
                    <a:pt x="890777" y="152781"/>
                  </a:lnTo>
                  <a:lnTo>
                    <a:pt x="900255" y="152443"/>
                  </a:lnTo>
                  <a:lnTo>
                    <a:pt x="910018" y="151415"/>
                  </a:lnTo>
                  <a:lnTo>
                    <a:pt x="920067" y="149673"/>
                  </a:lnTo>
                  <a:lnTo>
                    <a:pt x="930401" y="147193"/>
                  </a:lnTo>
                  <a:lnTo>
                    <a:pt x="927861" y="171323"/>
                  </a:lnTo>
                  <a:lnTo>
                    <a:pt x="918787" y="174063"/>
                  </a:lnTo>
                  <a:lnTo>
                    <a:pt x="908700" y="176006"/>
                  </a:lnTo>
                  <a:lnTo>
                    <a:pt x="897590" y="177163"/>
                  </a:lnTo>
                  <a:lnTo>
                    <a:pt x="885444" y="177546"/>
                  </a:lnTo>
                  <a:lnTo>
                    <a:pt x="870299" y="176424"/>
                  </a:lnTo>
                  <a:lnTo>
                    <a:pt x="828794" y="150084"/>
                  </a:lnTo>
                  <a:lnTo>
                    <a:pt x="819150" y="116205"/>
                  </a:lnTo>
                  <a:lnTo>
                    <a:pt x="820171" y="103395"/>
                  </a:lnTo>
                  <a:lnTo>
                    <a:pt x="844290" y="61729"/>
                  </a:lnTo>
                  <a:lnTo>
                    <a:pt x="866820" y="52014"/>
                  </a:lnTo>
                  <a:lnTo>
                    <a:pt x="880490" y="50800"/>
                  </a:lnTo>
                  <a:close/>
                </a:path>
                <a:path w="1513204" h="229235">
                  <a:moveTo>
                    <a:pt x="1226947" y="50418"/>
                  </a:moveTo>
                  <a:lnTo>
                    <a:pt x="1269364" y="66675"/>
                  </a:lnTo>
                  <a:lnTo>
                    <a:pt x="1287145" y="112268"/>
                  </a:lnTo>
                  <a:lnTo>
                    <a:pt x="1285932" y="127033"/>
                  </a:lnTo>
                  <a:lnTo>
                    <a:pt x="1267840" y="161162"/>
                  </a:lnTo>
                  <a:lnTo>
                    <a:pt x="1222502" y="178816"/>
                  </a:lnTo>
                  <a:lnTo>
                    <a:pt x="1210476" y="177813"/>
                  </a:lnTo>
                  <a:lnTo>
                    <a:pt x="1172069" y="153854"/>
                  </a:lnTo>
                  <a:lnTo>
                    <a:pt x="1162050" y="117475"/>
                  </a:lnTo>
                  <a:lnTo>
                    <a:pt x="1163264" y="102596"/>
                  </a:lnTo>
                  <a:lnTo>
                    <a:pt x="1181480" y="68199"/>
                  </a:lnTo>
                  <a:lnTo>
                    <a:pt x="1226947" y="50418"/>
                  </a:lnTo>
                  <a:close/>
                </a:path>
                <a:path w="1513204" h="229235">
                  <a:moveTo>
                    <a:pt x="621410" y="12192"/>
                  </a:moveTo>
                  <a:lnTo>
                    <a:pt x="669544" y="12192"/>
                  </a:lnTo>
                  <a:lnTo>
                    <a:pt x="670496" y="21240"/>
                  </a:lnTo>
                  <a:lnTo>
                    <a:pt x="673354" y="34480"/>
                  </a:lnTo>
                  <a:lnTo>
                    <a:pt x="678116" y="51911"/>
                  </a:lnTo>
                  <a:lnTo>
                    <a:pt x="684783" y="73532"/>
                  </a:lnTo>
                  <a:lnTo>
                    <a:pt x="691451" y="95128"/>
                  </a:lnTo>
                  <a:lnTo>
                    <a:pt x="696214" y="112474"/>
                  </a:lnTo>
                  <a:lnTo>
                    <a:pt x="699071" y="125557"/>
                  </a:lnTo>
                  <a:lnTo>
                    <a:pt x="700024" y="134366"/>
                  </a:lnTo>
                  <a:lnTo>
                    <a:pt x="701928" y="134366"/>
                  </a:lnTo>
                  <a:lnTo>
                    <a:pt x="711626" y="95003"/>
                  </a:lnTo>
                  <a:lnTo>
                    <a:pt x="726795" y="51786"/>
                  </a:lnTo>
                  <a:lnTo>
                    <a:pt x="732234" y="34369"/>
                  </a:lnTo>
                  <a:lnTo>
                    <a:pt x="735506" y="21167"/>
                  </a:lnTo>
                  <a:lnTo>
                    <a:pt x="736600" y="12192"/>
                  </a:lnTo>
                  <a:lnTo>
                    <a:pt x="784225" y="12192"/>
                  </a:lnTo>
                  <a:lnTo>
                    <a:pt x="787493" y="73431"/>
                  </a:lnTo>
                  <a:lnTo>
                    <a:pt x="792567" y="133056"/>
                  </a:lnTo>
                  <a:lnTo>
                    <a:pt x="794353" y="154463"/>
                  </a:lnTo>
                  <a:lnTo>
                    <a:pt x="795424" y="168108"/>
                  </a:lnTo>
                  <a:lnTo>
                    <a:pt x="795781" y="173990"/>
                  </a:lnTo>
                  <a:lnTo>
                    <a:pt x="759713" y="173990"/>
                  </a:lnTo>
                  <a:lnTo>
                    <a:pt x="759547" y="161607"/>
                  </a:lnTo>
                  <a:lnTo>
                    <a:pt x="759047" y="145605"/>
                  </a:lnTo>
                  <a:lnTo>
                    <a:pt x="758213" y="125984"/>
                  </a:lnTo>
                  <a:lnTo>
                    <a:pt x="757047" y="102743"/>
                  </a:lnTo>
                  <a:lnTo>
                    <a:pt x="755878" y="79976"/>
                  </a:lnTo>
                  <a:lnTo>
                    <a:pt x="755030" y="61960"/>
                  </a:lnTo>
                  <a:lnTo>
                    <a:pt x="754493" y="48682"/>
                  </a:lnTo>
                  <a:lnTo>
                    <a:pt x="754252" y="40131"/>
                  </a:lnTo>
                  <a:lnTo>
                    <a:pt x="752475" y="40131"/>
                  </a:lnTo>
                  <a:lnTo>
                    <a:pt x="742610" y="78976"/>
                  </a:lnTo>
                  <a:lnTo>
                    <a:pt x="725804" y="127000"/>
                  </a:lnTo>
                  <a:lnTo>
                    <a:pt x="719377" y="144647"/>
                  </a:lnTo>
                  <a:lnTo>
                    <a:pt x="714771" y="158353"/>
                  </a:lnTo>
                  <a:lnTo>
                    <a:pt x="711999" y="168130"/>
                  </a:lnTo>
                  <a:lnTo>
                    <a:pt x="711073" y="173990"/>
                  </a:lnTo>
                  <a:lnTo>
                    <a:pt x="683640" y="173990"/>
                  </a:lnTo>
                  <a:lnTo>
                    <a:pt x="669544" y="126618"/>
                  </a:lnTo>
                  <a:lnTo>
                    <a:pt x="663092" y="108380"/>
                  </a:lnTo>
                  <a:lnTo>
                    <a:pt x="657844" y="93106"/>
                  </a:lnTo>
                  <a:lnTo>
                    <a:pt x="647080" y="55768"/>
                  </a:lnTo>
                  <a:lnTo>
                    <a:pt x="644016" y="40131"/>
                  </a:lnTo>
                  <a:lnTo>
                    <a:pt x="642238" y="40131"/>
                  </a:lnTo>
                  <a:lnTo>
                    <a:pt x="641977" y="50137"/>
                  </a:lnTo>
                  <a:lnTo>
                    <a:pt x="641381" y="64547"/>
                  </a:lnTo>
                  <a:lnTo>
                    <a:pt x="640453" y="83387"/>
                  </a:lnTo>
                  <a:lnTo>
                    <a:pt x="639190" y="106680"/>
                  </a:lnTo>
                  <a:lnTo>
                    <a:pt x="637930" y="130091"/>
                  </a:lnTo>
                  <a:lnTo>
                    <a:pt x="637016" y="149098"/>
                  </a:lnTo>
                  <a:lnTo>
                    <a:pt x="636458" y="163722"/>
                  </a:lnTo>
                  <a:lnTo>
                    <a:pt x="636270" y="173990"/>
                  </a:lnTo>
                  <a:lnTo>
                    <a:pt x="603503" y="173990"/>
                  </a:lnTo>
                  <a:lnTo>
                    <a:pt x="604053" y="167894"/>
                  </a:lnTo>
                  <a:lnTo>
                    <a:pt x="605710" y="153415"/>
                  </a:lnTo>
                  <a:lnTo>
                    <a:pt x="608486" y="130555"/>
                  </a:lnTo>
                  <a:lnTo>
                    <a:pt x="612394" y="99313"/>
                  </a:lnTo>
                  <a:lnTo>
                    <a:pt x="616374" y="67234"/>
                  </a:lnTo>
                  <a:lnTo>
                    <a:pt x="619188" y="42037"/>
                  </a:lnTo>
                  <a:lnTo>
                    <a:pt x="620859" y="23697"/>
                  </a:lnTo>
                  <a:lnTo>
                    <a:pt x="621410" y="12192"/>
                  </a:lnTo>
                  <a:close/>
                </a:path>
                <a:path w="1513204" h="229235">
                  <a:moveTo>
                    <a:pt x="17906" y="12192"/>
                  </a:moveTo>
                  <a:lnTo>
                    <a:pt x="66039" y="12192"/>
                  </a:lnTo>
                  <a:lnTo>
                    <a:pt x="66992" y="21240"/>
                  </a:lnTo>
                  <a:lnTo>
                    <a:pt x="69850" y="34480"/>
                  </a:lnTo>
                  <a:lnTo>
                    <a:pt x="74612" y="51911"/>
                  </a:lnTo>
                  <a:lnTo>
                    <a:pt x="81279" y="73532"/>
                  </a:lnTo>
                  <a:lnTo>
                    <a:pt x="87947" y="95128"/>
                  </a:lnTo>
                  <a:lnTo>
                    <a:pt x="92709" y="112474"/>
                  </a:lnTo>
                  <a:lnTo>
                    <a:pt x="95567" y="125557"/>
                  </a:lnTo>
                  <a:lnTo>
                    <a:pt x="96520" y="134366"/>
                  </a:lnTo>
                  <a:lnTo>
                    <a:pt x="98425" y="134366"/>
                  </a:lnTo>
                  <a:lnTo>
                    <a:pt x="108122" y="95003"/>
                  </a:lnTo>
                  <a:lnTo>
                    <a:pt x="123291" y="51786"/>
                  </a:lnTo>
                  <a:lnTo>
                    <a:pt x="128730" y="34369"/>
                  </a:lnTo>
                  <a:lnTo>
                    <a:pt x="132002" y="21167"/>
                  </a:lnTo>
                  <a:lnTo>
                    <a:pt x="133096" y="12192"/>
                  </a:lnTo>
                  <a:lnTo>
                    <a:pt x="180721" y="12192"/>
                  </a:lnTo>
                  <a:lnTo>
                    <a:pt x="183989" y="73431"/>
                  </a:lnTo>
                  <a:lnTo>
                    <a:pt x="189063" y="133056"/>
                  </a:lnTo>
                  <a:lnTo>
                    <a:pt x="190849" y="154463"/>
                  </a:lnTo>
                  <a:lnTo>
                    <a:pt x="191920" y="168108"/>
                  </a:lnTo>
                  <a:lnTo>
                    <a:pt x="192277" y="173990"/>
                  </a:lnTo>
                  <a:lnTo>
                    <a:pt x="156209" y="173990"/>
                  </a:lnTo>
                  <a:lnTo>
                    <a:pt x="156043" y="161607"/>
                  </a:lnTo>
                  <a:lnTo>
                    <a:pt x="155543" y="145605"/>
                  </a:lnTo>
                  <a:lnTo>
                    <a:pt x="154709" y="125984"/>
                  </a:lnTo>
                  <a:lnTo>
                    <a:pt x="153543" y="102743"/>
                  </a:lnTo>
                  <a:lnTo>
                    <a:pt x="152374" y="79976"/>
                  </a:lnTo>
                  <a:lnTo>
                    <a:pt x="151526" y="61960"/>
                  </a:lnTo>
                  <a:lnTo>
                    <a:pt x="150989" y="48682"/>
                  </a:lnTo>
                  <a:lnTo>
                    <a:pt x="150749" y="40131"/>
                  </a:lnTo>
                  <a:lnTo>
                    <a:pt x="148971" y="40131"/>
                  </a:lnTo>
                  <a:lnTo>
                    <a:pt x="139106" y="78976"/>
                  </a:lnTo>
                  <a:lnTo>
                    <a:pt x="122300" y="127000"/>
                  </a:lnTo>
                  <a:lnTo>
                    <a:pt x="115873" y="144647"/>
                  </a:lnTo>
                  <a:lnTo>
                    <a:pt x="111267" y="158353"/>
                  </a:lnTo>
                  <a:lnTo>
                    <a:pt x="108495" y="168130"/>
                  </a:lnTo>
                  <a:lnTo>
                    <a:pt x="107569" y="173990"/>
                  </a:lnTo>
                  <a:lnTo>
                    <a:pt x="80136" y="173990"/>
                  </a:lnTo>
                  <a:lnTo>
                    <a:pt x="66039" y="126618"/>
                  </a:lnTo>
                  <a:lnTo>
                    <a:pt x="59588" y="108380"/>
                  </a:lnTo>
                  <a:lnTo>
                    <a:pt x="54340" y="93106"/>
                  </a:lnTo>
                  <a:lnTo>
                    <a:pt x="43576" y="55768"/>
                  </a:lnTo>
                  <a:lnTo>
                    <a:pt x="40512" y="40131"/>
                  </a:lnTo>
                  <a:lnTo>
                    <a:pt x="38734" y="40131"/>
                  </a:lnTo>
                  <a:lnTo>
                    <a:pt x="38473" y="50137"/>
                  </a:lnTo>
                  <a:lnTo>
                    <a:pt x="37877" y="64547"/>
                  </a:lnTo>
                  <a:lnTo>
                    <a:pt x="36949" y="83387"/>
                  </a:lnTo>
                  <a:lnTo>
                    <a:pt x="35686" y="106680"/>
                  </a:lnTo>
                  <a:lnTo>
                    <a:pt x="34426" y="130091"/>
                  </a:lnTo>
                  <a:lnTo>
                    <a:pt x="33512" y="149098"/>
                  </a:lnTo>
                  <a:lnTo>
                    <a:pt x="32954" y="163722"/>
                  </a:lnTo>
                  <a:lnTo>
                    <a:pt x="32765" y="173990"/>
                  </a:lnTo>
                  <a:lnTo>
                    <a:pt x="0" y="173990"/>
                  </a:lnTo>
                  <a:lnTo>
                    <a:pt x="549" y="167894"/>
                  </a:lnTo>
                  <a:lnTo>
                    <a:pt x="2206" y="153415"/>
                  </a:lnTo>
                  <a:lnTo>
                    <a:pt x="4982" y="130555"/>
                  </a:lnTo>
                  <a:lnTo>
                    <a:pt x="8889" y="99313"/>
                  </a:lnTo>
                  <a:lnTo>
                    <a:pt x="12870" y="67234"/>
                  </a:lnTo>
                  <a:lnTo>
                    <a:pt x="15684" y="42037"/>
                  </a:lnTo>
                  <a:lnTo>
                    <a:pt x="17355" y="23697"/>
                  </a:lnTo>
                  <a:lnTo>
                    <a:pt x="17906" y="12192"/>
                  </a:lnTo>
                  <a:close/>
                </a:path>
                <a:path w="1513204" h="229235">
                  <a:moveTo>
                    <a:pt x="368426" y="0"/>
                  </a:moveTo>
                  <a:lnTo>
                    <a:pt x="374396" y="0"/>
                  </a:lnTo>
                  <a:lnTo>
                    <a:pt x="378840" y="1778"/>
                  </a:lnTo>
                  <a:lnTo>
                    <a:pt x="382143" y="5334"/>
                  </a:lnTo>
                  <a:lnTo>
                    <a:pt x="385318" y="9017"/>
                  </a:lnTo>
                  <a:lnTo>
                    <a:pt x="386841" y="13335"/>
                  </a:lnTo>
                  <a:lnTo>
                    <a:pt x="386841" y="18415"/>
                  </a:lnTo>
                  <a:lnTo>
                    <a:pt x="386841" y="24003"/>
                  </a:lnTo>
                  <a:lnTo>
                    <a:pt x="384936" y="28956"/>
                  </a:lnTo>
                  <a:lnTo>
                    <a:pt x="381126" y="33147"/>
                  </a:lnTo>
                  <a:lnTo>
                    <a:pt x="377189" y="37337"/>
                  </a:lnTo>
                  <a:lnTo>
                    <a:pt x="371855" y="39497"/>
                  </a:lnTo>
                  <a:lnTo>
                    <a:pt x="364998" y="39497"/>
                  </a:lnTo>
                  <a:lnTo>
                    <a:pt x="359155" y="39497"/>
                  </a:lnTo>
                  <a:lnTo>
                    <a:pt x="354710" y="37718"/>
                  </a:lnTo>
                  <a:lnTo>
                    <a:pt x="351408" y="34036"/>
                  </a:lnTo>
                  <a:lnTo>
                    <a:pt x="348106" y="30353"/>
                  </a:lnTo>
                  <a:lnTo>
                    <a:pt x="346455" y="26035"/>
                  </a:lnTo>
                  <a:lnTo>
                    <a:pt x="346455" y="20828"/>
                  </a:lnTo>
                  <a:lnTo>
                    <a:pt x="346455" y="15240"/>
                  </a:lnTo>
                  <a:lnTo>
                    <a:pt x="348360" y="10287"/>
                  </a:lnTo>
                  <a:lnTo>
                    <a:pt x="352298" y="6223"/>
                  </a:lnTo>
                  <a:lnTo>
                    <a:pt x="356107" y="2031"/>
                  </a:lnTo>
                  <a:lnTo>
                    <a:pt x="361569" y="0"/>
                  </a:lnTo>
                  <a:lnTo>
                    <a:pt x="368426" y="0"/>
                  </a:lnTo>
                  <a:close/>
                </a:path>
              </a:pathLst>
            </a:custGeom>
            <a:ln w="12192">
              <a:solidFill>
                <a:srgbClr val="F5C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51887" y="4975859"/>
              <a:ext cx="1807464" cy="34289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18759" y="4975859"/>
              <a:ext cx="1595628" cy="3383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33600" y="4946903"/>
              <a:ext cx="4780788" cy="35813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84120" y="1039367"/>
              <a:ext cx="4197096" cy="4892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68626" y="1023111"/>
              <a:ext cx="4193413" cy="4866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6220" y="2263139"/>
              <a:ext cx="2068068" cy="37627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6220" y="2263139"/>
              <a:ext cx="2068195" cy="3763010"/>
            </a:xfrm>
            <a:custGeom>
              <a:avLst/>
              <a:gdLst/>
              <a:ahLst/>
              <a:cxnLst/>
              <a:rect l="l" t="t" r="r" b="b"/>
              <a:pathLst>
                <a:path w="2068195" h="3763010">
                  <a:moveTo>
                    <a:pt x="0" y="3762755"/>
                  </a:moveTo>
                  <a:lnTo>
                    <a:pt x="2068068" y="3762755"/>
                  </a:lnTo>
                  <a:lnTo>
                    <a:pt x="2068068" y="0"/>
                  </a:lnTo>
                  <a:lnTo>
                    <a:pt x="0" y="0"/>
                  </a:lnTo>
                  <a:lnTo>
                    <a:pt x="0" y="3762755"/>
                  </a:lnTo>
                  <a:close/>
                </a:path>
              </a:pathLst>
            </a:custGeom>
            <a:ln w="15240">
              <a:solidFill>
                <a:srgbClr val="165D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9229" y="4033773"/>
              <a:ext cx="1498358" cy="25476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37432" y="3058667"/>
              <a:ext cx="1466088" cy="23530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37432" y="3058667"/>
              <a:ext cx="1466215" cy="2353310"/>
            </a:xfrm>
            <a:custGeom>
              <a:avLst/>
              <a:gdLst/>
              <a:ahLst/>
              <a:cxnLst/>
              <a:rect l="l" t="t" r="r" b="b"/>
              <a:pathLst>
                <a:path w="1466214" h="2353310">
                  <a:moveTo>
                    <a:pt x="0" y="2353055"/>
                  </a:moveTo>
                  <a:lnTo>
                    <a:pt x="1466088" y="2353055"/>
                  </a:lnTo>
                  <a:lnTo>
                    <a:pt x="1466088" y="0"/>
                  </a:lnTo>
                  <a:lnTo>
                    <a:pt x="0" y="0"/>
                  </a:lnTo>
                  <a:lnTo>
                    <a:pt x="0" y="2353055"/>
                  </a:lnTo>
                  <a:close/>
                </a:path>
              </a:pathLst>
            </a:custGeom>
            <a:ln w="15240">
              <a:solidFill>
                <a:srgbClr val="165D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28261" y="4104004"/>
              <a:ext cx="900938" cy="27292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62900" y="2310383"/>
              <a:ext cx="342900" cy="376275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62900" y="2310383"/>
              <a:ext cx="342900" cy="3763010"/>
            </a:xfrm>
            <a:custGeom>
              <a:avLst/>
              <a:gdLst/>
              <a:ahLst/>
              <a:cxnLst/>
              <a:rect l="l" t="t" r="r" b="b"/>
              <a:pathLst>
                <a:path w="342900" h="3763010">
                  <a:moveTo>
                    <a:pt x="0" y="3762755"/>
                  </a:moveTo>
                  <a:lnTo>
                    <a:pt x="342900" y="3762755"/>
                  </a:lnTo>
                  <a:lnTo>
                    <a:pt x="342900" y="0"/>
                  </a:lnTo>
                  <a:lnTo>
                    <a:pt x="0" y="0"/>
                  </a:lnTo>
                  <a:lnTo>
                    <a:pt x="0" y="3762755"/>
                  </a:lnTo>
                  <a:close/>
                </a:path>
              </a:pathLst>
            </a:custGeom>
            <a:ln w="15240">
              <a:solidFill>
                <a:srgbClr val="165D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0235" y="2342388"/>
              <a:ext cx="563880" cy="8244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60235" y="2342388"/>
              <a:ext cx="563880" cy="824865"/>
            </a:xfrm>
            <a:custGeom>
              <a:avLst/>
              <a:gdLst/>
              <a:ahLst/>
              <a:cxnLst/>
              <a:rect l="l" t="t" r="r" b="b"/>
              <a:pathLst>
                <a:path w="563879" h="824864">
                  <a:moveTo>
                    <a:pt x="0" y="824484"/>
                  </a:moveTo>
                  <a:lnTo>
                    <a:pt x="563880" y="824484"/>
                  </a:lnTo>
                  <a:lnTo>
                    <a:pt x="563880" y="0"/>
                  </a:lnTo>
                  <a:lnTo>
                    <a:pt x="0" y="0"/>
                  </a:lnTo>
                  <a:lnTo>
                    <a:pt x="0" y="824484"/>
                  </a:lnTo>
                  <a:close/>
                </a:path>
              </a:pathLst>
            </a:custGeom>
            <a:ln w="15240">
              <a:solidFill>
                <a:srgbClr val="165D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75476" y="5273040"/>
              <a:ext cx="563879" cy="8244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75476" y="5273040"/>
              <a:ext cx="563880" cy="824865"/>
            </a:xfrm>
            <a:custGeom>
              <a:avLst/>
              <a:gdLst/>
              <a:ahLst/>
              <a:cxnLst/>
              <a:rect l="l" t="t" r="r" b="b"/>
              <a:pathLst>
                <a:path w="563879" h="824864">
                  <a:moveTo>
                    <a:pt x="0" y="824484"/>
                  </a:moveTo>
                  <a:lnTo>
                    <a:pt x="563879" y="824484"/>
                  </a:lnTo>
                  <a:lnTo>
                    <a:pt x="563879" y="0"/>
                  </a:lnTo>
                  <a:lnTo>
                    <a:pt x="0" y="0"/>
                  </a:lnTo>
                  <a:lnTo>
                    <a:pt x="0" y="824484"/>
                  </a:lnTo>
                  <a:close/>
                </a:path>
              </a:pathLst>
            </a:custGeom>
            <a:ln w="15240">
              <a:solidFill>
                <a:srgbClr val="165D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48255" y="2255520"/>
              <a:ext cx="4695444" cy="5684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48255" y="5608320"/>
              <a:ext cx="4695444" cy="56845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48255" y="3976115"/>
              <a:ext cx="2072640" cy="5684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85488" y="2485644"/>
              <a:ext cx="569976" cy="88239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85488" y="5152644"/>
              <a:ext cx="569976" cy="79552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69252" y="2484120"/>
              <a:ext cx="1287779" cy="5684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84492" y="5445252"/>
              <a:ext cx="1272540" cy="56845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283202" y="2149297"/>
            <a:ext cx="8096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85" dirty="0">
                <a:latin typeface="Arial"/>
                <a:cs typeface="Arial"/>
              </a:rPr>
              <a:t>ress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18532" y="3976115"/>
            <a:ext cx="3238500" cy="5684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696082" y="3888740"/>
            <a:ext cx="74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Control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04534" y="3195573"/>
            <a:ext cx="850265" cy="97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marR="508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Ad</a:t>
            </a:r>
            <a:r>
              <a:rPr sz="1800" spc="-35" dirty="0">
                <a:latin typeface="Arial"/>
                <a:cs typeface="Arial"/>
              </a:rPr>
              <a:t>d</a:t>
            </a:r>
            <a:r>
              <a:rPr sz="1800" spc="-75" dirty="0">
                <a:latin typeface="Arial"/>
                <a:cs typeface="Arial"/>
              </a:rPr>
              <a:t>ress  </a:t>
            </a:r>
            <a:r>
              <a:rPr sz="1800" spc="20" dirty="0">
                <a:latin typeface="Arial"/>
                <a:cs typeface="Arial"/>
              </a:rPr>
              <a:t>buffer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800" spc="-25" dirty="0">
                <a:latin typeface="Arial"/>
                <a:cs typeface="Arial"/>
              </a:rPr>
              <a:t>Control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75201" y="5974181"/>
            <a:ext cx="478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at</a:t>
            </a:r>
            <a:r>
              <a:rPr sz="1800" spc="-12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58458" y="4635245"/>
            <a:ext cx="629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Arial"/>
                <a:cs typeface="Arial"/>
              </a:rPr>
              <a:t>Data  </a:t>
            </a:r>
            <a:r>
              <a:rPr sz="1800" spc="15" dirty="0">
                <a:latin typeface="Arial"/>
                <a:cs typeface="Arial"/>
              </a:rPr>
              <a:t>buff</a:t>
            </a:r>
            <a:r>
              <a:rPr sz="1800" spc="30" dirty="0">
                <a:latin typeface="Arial"/>
                <a:cs typeface="Arial"/>
              </a:rPr>
              <a:t>e</a:t>
            </a:r>
            <a:r>
              <a:rPr sz="1800" spc="35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49488" y="3888740"/>
            <a:ext cx="731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4" dirty="0">
                <a:latin typeface="Arial"/>
                <a:cs typeface="Arial"/>
              </a:rPr>
              <a:t>S</a:t>
            </a:r>
            <a:r>
              <a:rPr sz="1800" spc="-145" dirty="0">
                <a:latin typeface="Arial"/>
                <a:cs typeface="Arial"/>
              </a:rPr>
              <a:t>y</a:t>
            </a:r>
            <a:r>
              <a:rPr sz="1800" spc="-25" dirty="0">
                <a:latin typeface="Arial"/>
                <a:cs typeface="Arial"/>
              </a:rPr>
              <a:t>stem  </a:t>
            </a:r>
            <a:r>
              <a:rPr sz="1800" spc="-70" dirty="0">
                <a:latin typeface="Arial"/>
                <a:cs typeface="Arial"/>
              </a:rPr>
              <a:t>bus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42872" y="353568"/>
              <a:ext cx="5885687" cy="493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27123" y="337820"/>
              <a:ext cx="5882132" cy="4900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7160" y="4736591"/>
              <a:ext cx="2183892" cy="14462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3193" y="5355971"/>
              <a:ext cx="424573" cy="1682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7097" y="5349875"/>
              <a:ext cx="436765" cy="1804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78935" y="4963667"/>
              <a:ext cx="1822704" cy="9860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74439" y="5338953"/>
              <a:ext cx="630301" cy="1803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74439" y="5338953"/>
              <a:ext cx="630555" cy="180340"/>
            </a:xfrm>
            <a:custGeom>
              <a:avLst/>
              <a:gdLst/>
              <a:ahLst/>
              <a:cxnLst/>
              <a:rect l="l" t="t" r="r" b="b"/>
              <a:pathLst>
                <a:path w="630554" h="180339">
                  <a:moveTo>
                    <a:pt x="211582" y="121793"/>
                  </a:moveTo>
                  <a:lnTo>
                    <a:pt x="193059" y="123146"/>
                  </a:lnTo>
                  <a:lnTo>
                    <a:pt x="179800" y="127190"/>
                  </a:lnTo>
                  <a:lnTo>
                    <a:pt x="171827" y="133901"/>
                  </a:lnTo>
                  <a:lnTo>
                    <a:pt x="169163" y="143256"/>
                  </a:lnTo>
                  <a:lnTo>
                    <a:pt x="169163" y="153162"/>
                  </a:lnTo>
                  <a:lnTo>
                    <a:pt x="175387" y="158115"/>
                  </a:lnTo>
                  <a:lnTo>
                    <a:pt x="187833" y="158115"/>
                  </a:lnTo>
                  <a:lnTo>
                    <a:pt x="194859" y="157660"/>
                  </a:lnTo>
                  <a:lnTo>
                    <a:pt x="201279" y="156289"/>
                  </a:lnTo>
                  <a:lnTo>
                    <a:pt x="207103" y="153989"/>
                  </a:lnTo>
                  <a:lnTo>
                    <a:pt x="212344" y="150749"/>
                  </a:lnTo>
                  <a:lnTo>
                    <a:pt x="212010" y="142652"/>
                  </a:lnTo>
                  <a:lnTo>
                    <a:pt x="211772" y="135128"/>
                  </a:lnTo>
                  <a:lnTo>
                    <a:pt x="211629" y="128174"/>
                  </a:lnTo>
                  <a:lnTo>
                    <a:pt x="211582" y="121793"/>
                  </a:lnTo>
                  <a:close/>
                </a:path>
                <a:path w="630554" h="180339">
                  <a:moveTo>
                    <a:pt x="576834" y="75311"/>
                  </a:moveTo>
                  <a:lnTo>
                    <a:pt x="566402" y="77166"/>
                  </a:lnTo>
                  <a:lnTo>
                    <a:pt x="558339" y="82724"/>
                  </a:lnTo>
                  <a:lnTo>
                    <a:pt x="552634" y="91973"/>
                  </a:lnTo>
                  <a:lnTo>
                    <a:pt x="549275" y="104902"/>
                  </a:lnTo>
                  <a:lnTo>
                    <a:pt x="601218" y="103886"/>
                  </a:lnTo>
                  <a:lnTo>
                    <a:pt x="599694" y="91384"/>
                  </a:lnTo>
                  <a:lnTo>
                    <a:pt x="595122" y="82454"/>
                  </a:lnTo>
                  <a:lnTo>
                    <a:pt x="587501" y="77096"/>
                  </a:lnTo>
                  <a:lnTo>
                    <a:pt x="576834" y="75311"/>
                  </a:lnTo>
                  <a:close/>
                </a:path>
                <a:path w="630554" h="180339">
                  <a:moveTo>
                    <a:pt x="195452" y="54610"/>
                  </a:moveTo>
                  <a:lnTo>
                    <a:pt x="235531" y="69631"/>
                  </a:lnTo>
                  <a:lnTo>
                    <a:pt x="242443" y="97028"/>
                  </a:lnTo>
                  <a:lnTo>
                    <a:pt x="242443" y="100584"/>
                  </a:lnTo>
                  <a:lnTo>
                    <a:pt x="242315" y="106934"/>
                  </a:lnTo>
                  <a:lnTo>
                    <a:pt x="241935" y="116078"/>
                  </a:lnTo>
                  <a:lnTo>
                    <a:pt x="241681" y="125349"/>
                  </a:lnTo>
                  <a:lnTo>
                    <a:pt x="241553" y="131445"/>
                  </a:lnTo>
                  <a:lnTo>
                    <a:pt x="241553" y="134493"/>
                  </a:lnTo>
                  <a:lnTo>
                    <a:pt x="241794" y="146778"/>
                  </a:lnTo>
                  <a:lnTo>
                    <a:pt x="242522" y="157908"/>
                  </a:lnTo>
                  <a:lnTo>
                    <a:pt x="243750" y="167872"/>
                  </a:lnTo>
                  <a:lnTo>
                    <a:pt x="245490" y="176657"/>
                  </a:lnTo>
                  <a:lnTo>
                    <a:pt x="216153" y="177546"/>
                  </a:lnTo>
                  <a:lnTo>
                    <a:pt x="214884" y="174117"/>
                  </a:lnTo>
                  <a:lnTo>
                    <a:pt x="214249" y="170942"/>
                  </a:lnTo>
                  <a:lnTo>
                    <a:pt x="214249" y="168148"/>
                  </a:lnTo>
                  <a:lnTo>
                    <a:pt x="212598" y="168148"/>
                  </a:lnTo>
                  <a:lnTo>
                    <a:pt x="205144" y="173241"/>
                  </a:lnTo>
                  <a:lnTo>
                    <a:pt x="196500" y="176895"/>
                  </a:lnTo>
                  <a:lnTo>
                    <a:pt x="186666" y="179095"/>
                  </a:lnTo>
                  <a:lnTo>
                    <a:pt x="175640" y="179832"/>
                  </a:lnTo>
                  <a:lnTo>
                    <a:pt x="168237" y="179286"/>
                  </a:lnTo>
                  <a:lnTo>
                    <a:pt x="139700" y="157861"/>
                  </a:lnTo>
                  <a:lnTo>
                    <a:pt x="139700" y="148336"/>
                  </a:lnTo>
                  <a:lnTo>
                    <a:pt x="165076" y="112039"/>
                  </a:lnTo>
                  <a:lnTo>
                    <a:pt x="211582" y="104521"/>
                  </a:lnTo>
                  <a:lnTo>
                    <a:pt x="211709" y="102997"/>
                  </a:lnTo>
                  <a:lnTo>
                    <a:pt x="211836" y="101600"/>
                  </a:lnTo>
                  <a:lnTo>
                    <a:pt x="211836" y="100330"/>
                  </a:lnTo>
                  <a:lnTo>
                    <a:pt x="211836" y="91313"/>
                  </a:lnTo>
                  <a:lnTo>
                    <a:pt x="209676" y="85471"/>
                  </a:lnTo>
                  <a:lnTo>
                    <a:pt x="205359" y="82550"/>
                  </a:lnTo>
                  <a:lnTo>
                    <a:pt x="201040" y="79756"/>
                  </a:lnTo>
                  <a:lnTo>
                    <a:pt x="193166" y="78359"/>
                  </a:lnTo>
                  <a:lnTo>
                    <a:pt x="181610" y="78359"/>
                  </a:lnTo>
                  <a:lnTo>
                    <a:pt x="172323" y="78668"/>
                  </a:lnTo>
                  <a:lnTo>
                    <a:pt x="163131" y="79597"/>
                  </a:lnTo>
                  <a:lnTo>
                    <a:pt x="154035" y="81145"/>
                  </a:lnTo>
                  <a:lnTo>
                    <a:pt x="145034" y="83312"/>
                  </a:lnTo>
                  <a:lnTo>
                    <a:pt x="147700" y="60452"/>
                  </a:lnTo>
                  <a:lnTo>
                    <a:pt x="157037" y="57878"/>
                  </a:lnTo>
                  <a:lnTo>
                    <a:pt x="168100" y="56054"/>
                  </a:lnTo>
                  <a:lnTo>
                    <a:pt x="180901" y="54969"/>
                  </a:lnTo>
                  <a:lnTo>
                    <a:pt x="195452" y="54610"/>
                  </a:lnTo>
                  <a:close/>
                </a:path>
                <a:path w="630554" h="180339">
                  <a:moveTo>
                    <a:pt x="331470" y="54483"/>
                  </a:moveTo>
                  <a:lnTo>
                    <a:pt x="338895" y="54697"/>
                  </a:lnTo>
                  <a:lnTo>
                    <a:pt x="345916" y="55340"/>
                  </a:lnTo>
                  <a:lnTo>
                    <a:pt x="352508" y="56411"/>
                  </a:lnTo>
                  <a:lnTo>
                    <a:pt x="358648" y="57912"/>
                  </a:lnTo>
                  <a:lnTo>
                    <a:pt x="354457" y="83312"/>
                  </a:lnTo>
                  <a:lnTo>
                    <a:pt x="348573" y="81238"/>
                  </a:lnTo>
                  <a:lnTo>
                    <a:pt x="342344" y="79771"/>
                  </a:lnTo>
                  <a:lnTo>
                    <a:pt x="335758" y="78900"/>
                  </a:lnTo>
                  <a:lnTo>
                    <a:pt x="328802" y="78613"/>
                  </a:lnTo>
                  <a:lnTo>
                    <a:pt x="321736" y="79259"/>
                  </a:lnTo>
                  <a:lnTo>
                    <a:pt x="296418" y="115316"/>
                  </a:lnTo>
                  <a:lnTo>
                    <a:pt x="297060" y="123459"/>
                  </a:lnTo>
                  <a:lnTo>
                    <a:pt x="327011" y="154856"/>
                  </a:lnTo>
                  <a:lnTo>
                    <a:pt x="335914" y="155575"/>
                  </a:lnTo>
                  <a:lnTo>
                    <a:pt x="341774" y="155265"/>
                  </a:lnTo>
                  <a:lnTo>
                    <a:pt x="348313" y="154336"/>
                  </a:lnTo>
                  <a:lnTo>
                    <a:pt x="355542" y="152788"/>
                  </a:lnTo>
                  <a:lnTo>
                    <a:pt x="363474" y="150622"/>
                  </a:lnTo>
                  <a:lnTo>
                    <a:pt x="361314" y="174371"/>
                  </a:lnTo>
                  <a:lnTo>
                    <a:pt x="355173" y="176964"/>
                  </a:lnTo>
                  <a:lnTo>
                    <a:pt x="347995" y="178831"/>
                  </a:lnTo>
                  <a:lnTo>
                    <a:pt x="339794" y="179960"/>
                  </a:lnTo>
                  <a:lnTo>
                    <a:pt x="330581" y="180340"/>
                  </a:lnTo>
                  <a:lnTo>
                    <a:pt x="315505" y="179220"/>
                  </a:lnTo>
                  <a:lnTo>
                    <a:pt x="273804" y="153029"/>
                  </a:lnTo>
                  <a:lnTo>
                    <a:pt x="264160" y="119507"/>
                  </a:lnTo>
                  <a:lnTo>
                    <a:pt x="265281" y="106864"/>
                  </a:lnTo>
                  <a:lnTo>
                    <a:pt x="292000" y="65412"/>
                  </a:lnTo>
                  <a:lnTo>
                    <a:pt x="316662" y="55697"/>
                  </a:lnTo>
                  <a:lnTo>
                    <a:pt x="331470" y="54483"/>
                  </a:lnTo>
                  <a:close/>
                </a:path>
                <a:path w="630554" h="180339">
                  <a:moveTo>
                    <a:pt x="578358" y="53594"/>
                  </a:moveTo>
                  <a:lnTo>
                    <a:pt x="617474" y="67818"/>
                  </a:lnTo>
                  <a:lnTo>
                    <a:pt x="630301" y="105029"/>
                  </a:lnTo>
                  <a:lnTo>
                    <a:pt x="630301" y="109220"/>
                  </a:lnTo>
                  <a:lnTo>
                    <a:pt x="630047" y="114808"/>
                  </a:lnTo>
                  <a:lnTo>
                    <a:pt x="629538" y="121539"/>
                  </a:lnTo>
                  <a:lnTo>
                    <a:pt x="549528" y="122936"/>
                  </a:lnTo>
                  <a:lnTo>
                    <a:pt x="550931" y="129676"/>
                  </a:lnTo>
                  <a:lnTo>
                    <a:pt x="580667" y="155001"/>
                  </a:lnTo>
                  <a:lnTo>
                    <a:pt x="588645" y="155575"/>
                  </a:lnTo>
                  <a:lnTo>
                    <a:pt x="598122" y="155237"/>
                  </a:lnTo>
                  <a:lnTo>
                    <a:pt x="607885" y="154209"/>
                  </a:lnTo>
                  <a:lnTo>
                    <a:pt x="617934" y="152467"/>
                  </a:lnTo>
                  <a:lnTo>
                    <a:pt x="628269" y="149987"/>
                  </a:lnTo>
                  <a:lnTo>
                    <a:pt x="625856" y="174117"/>
                  </a:lnTo>
                  <a:lnTo>
                    <a:pt x="616761" y="176857"/>
                  </a:lnTo>
                  <a:lnTo>
                    <a:pt x="606631" y="178800"/>
                  </a:lnTo>
                  <a:lnTo>
                    <a:pt x="595477" y="179957"/>
                  </a:lnTo>
                  <a:lnTo>
                    <a:pt x="583311" y="180340"/>
                  </a:lnTo>
                  <a:lnTo>
                    <a:pt x="568237" y="179218"/>
                  </a:lnTo>
                  <a:lnTo>
                    <a:pt x="526734" y="152878"/>
                  </a:lnTo>
                  <a:lnTo>
                    <a:pt x="517144" y="118999"/>
                  </a:lnTo>
                  <a:lnTo>
                    <a:pt x="518146" y="106189"/>
                  </a:lnTo>
                  <a:lnTo>
                    <a:pt x="542174" y="64523"/>
                  </a:lnTo>
                  <a:lnTo>
                    <a:pt x="564741" y="54808"/>
                  </a:lnTo>
                  <a:lnTo>
                    <a:pt x="578358" y="53594"/>
                  </a:lnTo>
                  <a:close/>
                </a:path>
                <a:path w="630554" h="180339">
                  <a:moveTo>
                    <a:pt x="88519" y="12700"/>
                  </a:moveTo>
                  <a:lnTo>
                    <a:pt x="96021" y="12914"/>
                  </a:lnTo>
                  <a:lnTo>
                    <a:pt x="103298" y="13557"/>
                  </a:lnTo>
                  <a:lnTo>
                    <a:pt x="110361" y="14628"/>
                  </a:lnTo>
                  <a:lnTo>
                    <a:pt x="117221" y="16129"/>
                  </a:lnTo>
                  <a:lnTo>
                    <a:pt x="112902" y="44831"/>
                  </a:lnTo>
                  <a:lnTo>
                    <a:pt x="105642" y="42810"/>
                  </a:lnTo>
                  <a:lnTo>
                    <a:pt x="98536" y="41338"/>
                  </a:lnTo>
                  <a:lnTo>
                    <a:pt x="91596" y="40437"/>
                  </a:lnTo>
                  <a:lnTo>
                    <a:pt x="84836" y="40132"/>
                  </a:lnTo>
                  <a:lnTo>
                    <a:pt x="72997" y="41132"/>
                  </a:lnTo>
                  <a:lnTo>
                    <a:pt x="41890" y="64563"/>
                  </a:lnTo>
                  <a:lnTo>
                    <a:pt x="34925" y="94996"/>
                  </a:lnTo>
                  <a:lnTo>
                    <a:pt x="35849" y="106255"/>
                  </a:lnTo>
                  <a:lnTo>
                    <a:pt x="57600" y="143009"/>
                  </a:lnTo>
                  <a:lnTo>
                    <a:pt x="90550" y="152654"/>
                  </a:lnTo>
                  <a:lnTo>
                    <a:pt x="98432" y="152320"/>
                  </a:lnTo>
                  <a:lnTo>
                    <a:pt x="106648" y="151320"/>
                  </a:lnTo>
                  <a:lnTo>
                    <a:pt x="115196" y="149653"/>
                  </a:lnTo>
                  <a:lnTo>
                    <a:pt x="124078" y="147320"/>
                  </a:lnTo>
                  <a:lnTo>
                    <a:pt x="121920" y="175895"/>
                  </a:lnTo>
                  <a:lnTo>
                    <a:pt x="113160" y="177728"/>
                  </a:lnTo>
                  <a:lnTo>
                    <a:pt x="104425" y="179038"/>
                  </a:lnTo>
                  <a:lnTo>
                    <a:pt x="95738" y="179824"/>
                  </a:lnTo>
                  <a:lnTo>
                    <a:pt x="87122" y="180086"/>
                  </a:lnTo>
                  <a:lnTo>
                    <a:pt x="67123" y="178611"/>
                  </a:lnTo>
                  <a:lnTo>
                    <a:pt x="22225" y="156591"/>
                  </a:lnTo>
                  <a:lnTo>
                    <a:pt x="1383" y="115532"/>
                  </a:lnTo>
                  <a:lnTo>
                    <a:pt x="0" y="99314"/>
                  </a:lnTo>
                  <a:lnTo>
                    <a:pt x="1476" y="82434"/>
                  </a:lnTo>
                  <a:lnTo>
                    <a:pt x="23622" y="38608"/>
                  </a:lnTo>
                  <a:lnTo>
                    <a:pt x="69020" y="14319"/>
                  </a:lnTo>
                  <a:lnTo>
                    <a:pt x="88519" y="12700"/>
                  </a:lnTo>
                  <a:close/>
                </a:path>
                <a:path w="630554" h="180339">
                  <a:moveTo>
                    <a:pt x="414400" y="0"/>
                  </a:moveTo>
                  <a:lnTo>
                    <a:pt x="413587" y="19357"/>
                  </a:lnTo>
                  <a:lnTo>
                    <a:pt x="413035" y="37417"/>
                  </a:lnTo>
                  <a:lnTo>
                    <a:pt x="412722" y="54167"/>
                  </a:lnTo>
                  <a:lnTo>
                    <a:pt x="412623" y="69596"/>
                  </a:lnTo>
                  <a:lnTo>
                    <a:pt x="414147" y="69596"/>
                  </a:lnTo>
                  <a:lnTo>
                    <a:pt x="422646" y="63021"/>
                  </a:lnTo>
                  <a:lnTo>
                    <a:pt x="431752" y="58340"/>
                  </a:lnTo>
                  <a:lnTo>
                    <a:pt x="441453" y="55540"/>
                  </a:lnTo>
                  <a:lnTo>
                    <a:pt x="451738" y="54610"/>
                  </a:lnTo>
                  <a:lnTo>
                    <a:pt x="461194" y="55179"/>
                  </a:lnTo>
                  <a:lnTo>
                    <a:pt x="493716" y="85058"/>
                  </a:lnTo>
                  <a:lnTo>
                    <a:pt x="494411" y="95631"/>
                  </a:lnTo>
                  <a:lnTo>
                    <a:pt x="494411" y="97155"/>
                  </a:lnTo>
                  <a:lnTo>
                    <a:pt x="494411" y="100330"/>
                  </a:lnTo>
                  <a:lnTo>
                    <a:pt x="494157" y="105156"/>
                  </a:lnTo>
                  <a:lnTo>
                    <a:pt x="493902" y="110109"/>
                  </a:lnTo>
                  <a:lnTo>
                    <a:pt x="493775" y="113284"/>
                  </a:lnTo>
                  <a:lnTo>
                    <a:pt x="493775" y="114808"/>
                  </a:lnTo>
                  <a:lnTo>
                    <a:pt x="493821" y="126474"/>
                  </a:lnTo>
                  <a:lnTo>
                    <a:pt x="493950" y="140700"/>
                  </a:lnTo>
                  <a:lnTo>
                    <a:pt x="494151" y="157474"/>
                  </a:lnTo>
                  <a:lnTo>
                    <a:pt x="494411" y="176784"/>
                  </a:lnTo>
                  <a:lnTo>
                    <a:pt x="461390" y="176784"/>
                  </a:lnTo>
                  <a:lnTo>
                    <a:pt x="462577" y="161164"/>
                  </a:lnTo>
                  <a:lnTo>
                    <a:pt x="463454" y="145748"/>
                  </a:lnTo>
                  <a:lnTo>
                    <a:pt x="463998" y="130546"/>
                  </a:lnTo>
                  <a:lnTo>
                    <a:pt x="464185" y="115570"/>
                  </a:lnTo>
                  <a:lnTo>
                    <a:pt x="463829" y="105473"/>
                  </a:lnTo>
                  <a:lnTo>
                    <a:pt x="448690" y="79629"/>
                  </a:lnTo>
                  <a:lnTo>
                    <a:pt x="440182" y="79629"/>
                  </a:lnTo>
                  <a:lnTo>
                    <a:pt x="433443" y="80200"/>
                  </a:lnTo>
                  <a:lnTo>
                    <a:pt x="426751" y="81915"/>
                  </a:lnTo>
                  <a:lnTo>
                    <a:pt x="420108" y="84772"/>
                  </a:lnTo>
                  <a:lnTo>
                    <a:pt x="413512" y="88773"/>
                  </a:lnTo>
                  <a:lnTo>
                    <a:pt x="413603" y="114061"/>
                  </a:lnTo>
                  <a:lnTo>
                    <a:pt x="413861" y="137160"/>
                  </a:lnTo>
                  <a:lnTo>
                    <a:pt x="414262" y="158067"/>
                  </a:lnTo>
                  <a:lnTo>
                    <a:pt x="414782" y="176784"/>
                  </a:lnTo>
                  <a:lnTo>
                    <a:pt x="381762" y="176784"/>
                  </a:lnTo>
                  <a:lnTo>
                    <a:pt x="382355" y="156517"/>
                  </a:lnTo>
                  <a:lnTo>
                    <a:pt x="382793" y="134381"/>
                  </a:lnTo>
                  <a:lnTo>
                    <a:pt x="383065" y="110364"/>
                  </a:lnTo>
                  <a:lnTo>
                    <a:pt x="383159" y="84455"/>
                  </a:lnTo>
                  <a:lnTo>
                    <a:pt x="382901" y="60664"/>
                  </a:lnTo>
                  <a:lnTo>
                    <a:pt x="382143" y="39004"/>
                  </a:lnTo>
                  <a:lnTo>
                    <a:pt x="380908" y="19464"/>
                  </a:lnTo>
                  <a:lnTo>
                    <a:pt x="379222" y="2032"/>
                  </a:lnTo>
                  <a:lnTo>
                    <a:pt x="414400" y="0"/>
                  </a:lnTo>
                  <a:close/>
                </a:path>
              </a:pathLst>
            </a:custGeom>
            <a:ln w="12192">
              <a:solidFill>
                <a:srgbClr val="F5C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59523" y="4736591"/>
              <a:ext cx="2183892" cy="144627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99248" y="5346065"/>
              <a:ext cx="1513077" cy="2289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9248" y="5346065"/>
              <a:ext cx="1513205" cy="229235"/>
            </a:xfrm>
            <a:custGeom>
              <a:avLst/>
              <a:gdLst/>
              <a:ahLst/>
              <a:cxnLst/>
              <a:rect l="l" t="t" r="r" b="b"/>
              <a:pathLst>
                <a:path w="1513204" h="229235">
                  <a:moveTo>
                    <a:pt x="288162" y="118999"/>
                  </a:moveTo>
                  <a:lnTo>
                    <a:pt x="269587" y="120334"/>
                  </a:lnTo>
                  <a:lnTo>
                    <a:pt x="256333" y="124348"/>
                  </a:lnTo>
                  <a:lnTo>
                    <a:pt x="248390" y="131054"/>
                  </a:lnTo>
                  <a:lnTo>
                    <a:pt x="245745" y="140462"/>
                  </a:lnTo>
                  <a:lnTo>
                    <a:pt x="245745" y="150368"/>
                  </a:lnTo>
                  <a:lnTo>
                    <a:pt x="251968" y="155321"/>
                  </a:lnTo>
                  <a:lnTo>
                    <a:pt x="264414" y="155321"/>
                  </a:lnTo>
                  <a:lnTo>
                    <a:pt x="271440" y="154848"/>
                  </a:lnTo>
                  <a:lnTo>
                    <a:pt x="277860" y="153447"/>
                  </a:lnTo>
                  <a:lnTo>
                    <a:pt x="283684" y="151141"/>
                  </a:lnTo>
                  <a:lnTo>
                    <a:pt x="288925" y="147955"/>
                  </a:lnTo>
                  <a:lnTo>
                    <a:pt x="288591" y="139858"/>
                  </a:lnTo>
                  <a:lnTo>
                    <a:pt x="288353" y="132334"/>
                  </a:lnTo>
                  <a:lnTo>
                    <a:pt x="288210" y="125380"/>
                  </a:lnTo>
                  <a:lnTo>
                    <a:pt x="288162" y="118999"/>
                  </a:lnTo>
                  <a:close/>
                </a:path>
                <a:path w="1513204" h="229235">
                  <a:moveTo>
                    <a:pt x="1224279" y="73406"/>
                  </a:moveTo>
                  <a:lnTo>
                    <a:pt x="1215390" y="73406"/>
                  </a:lnTo>
                  <a:lnTo>
                    <a:pt x="1208277" y="77216"/>
                  </a:lnTo>
                  <a:lnTo>
                    <a:pt x="1194561" y="113411"/>
                  </a:lnTo>
                  <a:lnTo>
                    <a:pt x="1195085" y="122027"/>
                  </a:lnTo>
                  <a:lnTo>
                    <a:pt x="1215898" y="155956"/>
                  </a:lnTo>
                  <a:lnTo>
                    <a:pt x="1224915" y="155956"/>
                  </a:lnTo>
                  <a:lnTo>
                    <a:pt x="1233804" y="155956"/>
                  </a:lnTo>
                  <a:lnTo>
                    <a:pt x="1254632" y="115824"/>
                  </a:lnTo>
                  <a:lnTo>
                    <a:pt x="1254109" y="107207"/>
                  </a:lnTo>
                  <a:lnTo>
                    <a:pt x="1233297" y="73406"/>
                  </a:lnTo>
                  <a:lnTo>
                    <a:pt x="1224279" y="73406"/>
                  </a:lnTo>
                  <a:close/>
                </a:path>
                <a:path w="1513204" h="229235">
                  <a:moveTo>
                    <a:pt x="878967" y="72517"/>
                  </a:moveTo>
                  <a:lnTo>
                    <a:pt x="868535" y="74372"/>
                  </a:lnTo>
                  <a:lnTo>
                    <a:pt x="860472" y="79930"/>
                  </a:lnTo>
                  <a:lnTo>
                    <a:pt x="854767" y="89179"/>
                  </a:lnTo>
                  <a:lnTo>
                    <a:pt x="851407" y="102108"/>
                  </a:lnTo>
                  <a:lnTo>
                    <a:pt x="903351" y="101092"/>
                  </a:lnTo>
                  <a:lnTo>
                    <a:pt x="901826" y="88590"/>
                  </a:lnTo>
                  <a:lnTo>
                    <a:pt x="897254" y="79660"/>
                  </a:lnTo>
                  <a:lnTo>
                    <a:pt x="889634" y="74302"/>
                  </a:lnTo>
                  <a:lnTo>
                    <a:pt x="878967" y="72517"/>
                  </a:lnTo>
                  <a:close/>
                </a:path>
                <a:path w="1513204" h="229235">
                  <a:moveTo>
                    <a:pt x="1397127" y="55880"/>
                  </a:moveTo>
                  <a:lnTo>
                    <a:pt x="1435480" y="55880"/>
                  </a:lnTo>
                  <a:lnTo>
                    <a:pt x="1436193" y="60146"/>
                  </a:lnTo>
                  <a:lnTo>
                    <a:pt x="1438322" y="68580"/>
                  </a:lnTo>
                  <a:lnTo>
                    <a:pt x="1441856" y="81204"/>
                  </a:lnTo>
                  <a:lnTo>
                    <a:pt x="1446783" y="98044"/>
                  </a:lnTo>
                  <a:lnTo>
                    <a:pt x="1451764" y="115071"/>
                  </a:lnTo>
                  <a:lnTo>
                    <a:pt x="1455292" y="128444"/>
                  </a:lnTo>
                  <a:lnTo>
                    <a:pt x="1457392" y="138174"/>
                  </a:lnTo>
                  <a:lnTo>
                    <a:pt x="1458086" y="144272"/>
                  </a:lnTo>
                  <a:lnTo>
                    <a:pt x="1459865" y="144272"/>
                  </a:lnTo>
                  <a:lnTo>
                    <a:pt x="1460507" y="138890"/>
                  </a:lnTo>
                  <a:lnTo>
                    <a:pt x="1462436" y="129984"/>
                  </a:lnTo>
                  <a:lnTo>
                    <a:pt x="1465651" y="117554"/>
                  </a:lnTo>
                  <a:lnTo>
                    <a:pt x="1470152" y="101600"/>
                  </a:lnTo>
                  <a:lnTo>
                    <a:pt x="1474652" y="85526"/>
                  </a:lnTo>
                  <a:lnTo>
                    <a:pt x="1477867" y="72548"/>
                  </a:lnTo>
                  <a:lnTo>
                    <a:pt x="1479796" y="62666"/>
                  </a:lnTo>
                  <a:lnTo>
                    <a:pt x="1480439" y="55880"/>
                  </a:lnTo>
                  <a:lnTo>
                    <a:pt x="1513077" y="55880"/>
                  </a:lnTo>
                  <a:lnTo>
                    <a:pt x="1511960" y="62091"/>
                  </a:lnTo>
                  <a:lnTo>
                    <a:pt x="1508617" y="72707"/>
                  </a:lnTo>
                  <a:lnTo>
                    <a:pt x="1503058" y="87705"/>
                  </a:lnTo>
                  <a:lnTo>
                    <a:pt x="1495298" y="107061"/>
                  </a:lnTo>
                  <a:lnTo>
                    <a:pt x="1486155" y="129869"/>
                  </a:lnTo>
                  <a:lnTo>
                    <a:pt x="1478930" y="148748"/>
                  </a:lnTo>
                  <a:lnTo>
                    <a:pt x="1473634" y="163675"/>
                  </a:lnTo>
                  <a:lnTo>
                    <a:pt x="1470278" y="174625"/>
                  </a:lnTo>
                  <a:lnTo>
                    <a:pt x="1465921" y="188958"/>
                  </a:lnTo>
                  <a:lnTo>
                    <a:pt x="1460849" y="200898"/>
                  </a:lnTo>
                  <a:lnTo>
                    <a:pt x="1432099" y="226123"/>
                  </a:lnTo>
                  <a:lnTo>
                    <a:pt x="1409065" y="228981"/>
                  </a:lnTo>
                  <a:lnTo>
                    <a:pt x="1406525" y="204978"/>
                  </a:lnTo>
                  <a:lnTo>
                    <a:pt x="1413904" y="204430"/>
                  </a:lnTo>
                  <a:lnTo>
                    <a:pt x="1420606" y="202787"/>
                  </a:lnTo>
                  <a:lnTo>
                    <a:pt x="1426616" y="200048"/>
                  </a:lnTo>
                  <a:lnTo>
                    <a:pt x="1431925" y="196215"/>
                  </a:lnTo>
                  <a:lnTo>
                    <a:pt x="1438528" y="190373"/>
                  </a:lnTo>
                  <a:lnTo>
                    <a:pt x="1441830" y="182626"/>
                  </a:lnTo>
                  <a:lnTo>
                    <a:pt x="1441830" y="172847"/>
                  </a:lnTo>
                  <a:lnTo>
                    <a:pt x="1429293" y="130841"/>
                  </a:lnTo>
                  <a:lnTo>
                    <a:pt x="1409717" y="86098"/>
                  </a:lnTo>
                  <a:lnTo>
                    <a:pt x="1402730" y="70072"/>
                  </a:lnTo>
                  <a:lnTo>
                    <a:pt x="1398529" y="59999"/>
                  </a:lnTo>
                  <a:lnTo>
                    <a:pt x="1397127" y="55880"/>
                  </a:lnTo>
                  <a:close/>
                </a:path>
                <a:path w="1513204" h="229235">
                  <a:moveTo>
                    <a:pt x="381000" y="53340"/>
                  </a:moveTo>
                  <a:lnTo>
                    <a:pt x="380333" y="66250"/>
                  </a:lnTo>
                  <a:lnTo>
                    <a:pt x="379856" y="80803"/>
                  </a:lnTo>
                  <a:lnTo>
                    <a:pt x="379571" y="97024"/>
                  </a:lnTo>
                  <a:lnTo>
                    <a:pt x="379475" y="114935"/>
                  </a:lnTo>
                  <a:lnTo>
                    <a:pt x="379573" y="130554"/>
                  </a:lnTo>
                  <a:lnTo>
                    <a:pt x="379872" y="145589"/>
                  </a:lnTo>
                  <a:lnTo>
                    <a:pt x="380386" y="160029"/>
                  </a:lnTo>
                  <a:lnTo>
                    <a:pt x="381126" y="173863"/>
                  </a:lnTo>
                  <a:lnTo>
                    <a:pt x="347725" y="173863"/>
                  </a:lnTo>
                  <a:lnTo>
                    <a:pt x="348486" y="160529"/>
                  </a:lnTo>
                  <a:lnTo>
                    <a:pt x="349043" y="146256"/>
                  </a:lnTo>
                  <a:lnTo>
                    <a:pt x="349386" y="131054"/>
                  </a:lnTo>
                  <a:lnTo>
                    <a:pt x="349503" y="114935"/>
                  </a:lnTo>
                  <a:lnTo>
                    <a:pt x="349240" y="98885"/>
                  </a:lnTo>
                  <a:lnTo>
                    <a:pt x="348440" y="83883"/>
                  </a:lnTo>
                  <a:lnTo>
                    <a:pt x="347092" y="69929"/>
                  </a:lnTo>
                  <a:lnTo>
                    <a:pt x="345185" y="57023"/>
                  </a:lnTo>
                  <a:lnTo>
                    <a:pt x="381000" y="53340"/>
                  </a:lnTo>
                  <a:close/>
                </a:path>
                <a:path w="1513204" h="229235">
                  <a:moveTo>
                    <a:pt x="1370965" y="51816"/>
                  </a:moveTo>
                  <a:lnTo>
                    <a:pt x="1376933" y="51816"/>
                  </a:lnTo>
                  <a:lnTo>
                    <a:pt x="1383537" y="53086"/>
                  </a:lnTo>
                  <a:lnTo>
                    <a:pt x="1391030" y="55880"/>
                  </a:lnTo>
                  <a:lnTo>
                    <a:pt x="1383792" y="84963"/>
                  </a:lnTo>
                  <a:lnTo>
                    <a:pt x="1377696" y="82423"/>
                  </a:lnTo>
                  <a:lnTo>
                    <a:pt x="1371473" y="81153"/>
                  </a:lnTo>
                  <a:lnTo>
                    <a:pt x="1365250" y="81153"/>
                  </a:lnTo>
                  <a:lnTo>
                    <a:pt x="1356871" y="82196"/>
                  </a:lnTo>
                  <a:lnTo>
                    <a:pt x="1350041" y="85312"/>
                  </a:lnTo>
                  <a:lnTo>
                    <a:pt x="1344783" y="90475"/>
                  </a:lnTo>
                  <a:lnTo>
                    <a:pt x="1341120" y="97663"/>
                  </a:lnTo>
                  <a:lnTo>
                    <a:pt x="1341167" y="120999"/>
                  </a:lnTo>
                  <a:lnTo>
                    <a:pt x="1341310" y="141478"/>
                  </a:lnTo>
                  <a:lnTo>
                    <a:pt x="1341548" y="159099"/>
                  </a:lnTo>
                  <a:lnTo>
                    <a:pt x="1341881" y="173863"/>
                  </a:lnTo>
                  <a:lnTo>
                    <a:pt x="1308734" y="173863"/>
                  </a:lnTo>
                  <a:lnTo>
                    <a:pt x="1309715" y="156049"/>
                  </a:lnTo>
                  <a:lnTo>
                    <a:pt x="1310386" y="139938"/>
                  </a:lnTo>
                  <a:lnTo>
                    <a:pt x="1310770" y="125517"/>
                  </a:lnTo>
                  <a:lnTo>
                    <a:pt x="1310894" y="112776"/>
                  </a:lnTo>
                  <a:lnTo>
                    <a:pt x="1310511" y="98202"/>
                  </a:lnTo>
                  <a:lnTo>
                    <a:pt x="1309354" y="84010"/>
                  </a:lnTo>
                  <a:lnTo>
                    <a:pt x="1307411" y="70199"/>
                  </a:lnTo>
                  <a:lnTo>
                    <a:pt x="1304671" y="56769"/>
                  </a:lnTo>
                  <a:lnTo>
                    <a:pt x="1336421" y="53213"/>
                  </a:lnTo>
                  <a:lnTo>
                    <a:pt x="1337818" y="62357"/>
                  </a:lnTo>
                  <a:lnTo>
                    <a:pt x="1338452" y="67691"/>
                  </a:lnTo>
                  <a:lnTo>
                    <a:pt x="1338452" y="69342"/>
                  </a:lnTo>
                  <a:lnTo>
                    <a:pt x="1340484" y="69342"/>
                  </a:lnTo>
                  <a:lnTo>
                    <a:pt x="1346676" y="61674"/>
                  </a:lnTo>
                  <a:lnTo>
                    <a:pt x="1353820" y="56197"/>
                  </a:lnTo>
                  <a:lnTo>
                    <a:pt x="1361916" y="52911"/>
                  </a:lnTo>
                  <a:lnTo>
                    <a:pt x="1370965" y="51816"/>
                  </a:lnTo>
                  <a:close/>
                </a:path>
                <a:path w="1513204" h="229235">
                  <a:moveTo>
                    <a:pt x="1022984" y="51816"/>
                  </a:moveTo>
                  <a:lnTo>
                    <a:pt x="1034704" y="52722"/>
                  </a:lnTo>
                  <a:lnTo>
                    <a:pt x="1044543" y="55451"/>
                  </a:lnTo>
                  <a:lnTo>
                    <a:pt x="1052524" y="60013"/>
                  </a:lnTo>
                  <a:lnTo>
                    <a:pt x="1058672" y="66421"/>
                  </a:lnTo>
                  <a:lnTo>
                    <a:pt x="1060577" y="66421"/>
                  </a:lnTo>
                  <a:lnTo>
                    <a:pt x="1069772" y="60013"/>
                  </a:lnTo>
                  <a:lnTo>
                    <a:pt x="1078896" y="55451"/>
                  </a:lnTo>
                  <a:lnTo>
                    <a:pt x="1087973" y="52722"/>
                  </a:lnTo>
                  <a:lnTo>
                    <a:pt x="1097026" y="51816"/>
                  </a:lnTo>
                  <a:lnTo>
                    <a:pt x="1106935" y="52385"/>
                  </a:lnTo>
                  <a:lnTo>
                    <a:pt x="1139011" y="82907"/>
                  </a:lnTo>
                  <a:lnTo>
                    <a:pt x="1139698" y="93980"/>
                  </a:lnTo>
                  <a:lnTo>
                    <a:pt x="1139698" y="95631"/>
                  </a:lnTo>
                  <a:lnTo>
                    <a:pt x="1139571" y="98552"/>
                  </a:lnTo>
                  <a:lnTo>
                    <a:pt x="1139444" y="102997"/>
                  </a:lnTo>
                  <a:lnTo>
                    <a:pt x="1139190" y="107442"/>
                  </a:lnTo>
                  <a:lnTo>
                    <a:pt x="1139190" y="110490"/>
                  </a:lnTo>
                  <a:lnTo>
                    <a:pt x="1139190" y="112014"/>
                  </a:lnTo>
                  <a:lnTo>
                    <a:pt x="1139215" y="123678"/>
                  </a:lnTo>
                  <a:lnTo>
                    <a:pt x="1139301" y="137890"/>
                  </a:lnTo>
                  <a:lnTo>
                    <a:pt x="1139457" y="154626"/>
                  </a:lnTo>
                  <a:lnTo>
                    <a:pt x="1139698" y="173863"/>
                  </a:lnTo>
                  <a:lnTo>
                    <a:pt x="1106677" y="173863"/>
                  </a:lnTo>
                  <a:lnTo>
                    <a:pt x="1107844" y="158263"/>
                  </a:lnTo>
                  <a:lnTo>
                    <a:pt x="1108678" y="142890"/>
                  </a:lnTo>
                  <a:lnTo>
                    <a:pt x="1109178" y="127732"/>
                  </a:lnTo>
                  <a:lnTo>
                    <a:pt x="1109345" y="112776"/>
                  </a:lnTo>
                  <a:lnTo>
                    <a:pt x="1108987" y="102606"/>
                  </a:lnTo>
                  <a:lnTo>
                    <a:pt x="1093724" y="76835"/>
                  </a:lnTo>
                  <a:lnTo>
                    <a:pt x="1085342" y="76835"/>
                  </a:lnTo>
                  <a:lnTo>
                    <a:pt x="1078610" y="76835"/>
                  </a:lnTo>
                  <a:lnTo>
                    <a:pt x="1063625" y="112014"/>
                  </a:lnTo>
                  <a:lnTo>
                    <a:pt x="1063672" y="123678"/>
                  </a:lnTo>
                  <a:lnTo>
                    <a:pt x="1063815" y="137890"/>
                  </a:lnTo>
                  <a:lnTo>
                    <a:pt x="1064053" y="154626"/>
                  </a:lnTo>
                  <a:lnTo>
                    <a:pt x="1064386" y="173863"/>
                  </a:lnTo>
                  <a:lnTo>
                    <a:pt x="1030985" y="173863"/>
                  </a:lnTo>
                  <a:lnTo>
                    <a:pt x="1032226" y="157005"/>
                  </a:lnTo>
                  <a:lnTo>
                    <a:pt x="1033097" y="140350"/>
                  </a:lnTo>
                  <a:lnTo>
                    <a:pt x="1033611" y="123910"/>
                  </a:lnTo>
                  <a:lnTo>
                    <a:pt x="1033779" y="107696"/>
                  </a:lnTo>
                  <a:lnTo>
                    <a:pt x="1033779" y="96520"/>
                  </a:lnTo>
                  <a:lnTo>
                    <a:pt x="1032255" y="88646"/>
                  </a:lnTo>
                  <a:lnTo>
                    <a:pt x="1029080" y="83947"/>
                  </a:lnTo>
                  <a:lnTo>
                    <a:pt x="1026032" y="79248"/>
                  </a:lnTo>
                  <a:lnTo>
                    <a:pt x="1019555" y="76835"/>
                  </a:lnTo>
                  <a:lnTo>
                    <a:pt x="1009776" y="76835"/>
                  </a:lnTo>
                  <a:lnTo>
                    <a:pt x="1000759" y="76835"/>
                  </a:lnTo>
                  <a:lnTo>
                    <a:pt x="993267" y="79883"/>
                  </a:lnTo>
                  <a:lnTo>
                    <a:pt x="987298" y="85979"/>
                  </a:lnTo>
                  <a:lnTo>
                    <a:pt x="987557" y="109908"/>
                  </a:lnTo>
                  <a:lnTo>
                    <a:pt x="987758" y="132540"/>
                  </a:lnTo>
                  <a:lnTo>
                    <a:pt x="987887" y="153862"/>
                  </a:lnTo>
                  <a:lnTo>
                    <a:pt x="987932" y="173863"/>
                  </a:lnTo>
                  <a:lnTo>
                    <a:pt x="954531" y="173863"/>
                  </a:lnTo>
                  <a:lnTo>
                    <a:pt x="955458" y="155531"/>
                  </a:lnTo>
                  <a:lnTo>
                    <a:pt x="956135" y="139223"/>
                  </a:lnTo>
                  <a:lnTo>
                    <a:pt x="956550" y="124964"/>
                  </a:lnTo>
                  <a:lnTo>
                    <a:pt x="956691" y="112776"/>
                  </a:lnTo>
                  <a:lnTo>
                    <a:pt x="956310" y="98345"/>
                  </a:lnTo>
                  <a:lnTo>
                    <a:pt x="955167" y="84201"/>
                  </a:lnTo>
                  <a:lnTo>
                    <a:pt x="953262" y="70342"/>
                  </a:lnTo>
                  <a:lnTo>
                    <a:pt x="950595" y="56769"/>
                  </a:lnTo>
                  <a:lnTo>
                    <a:pt x="982472" y="53213"/>
                  </a:lnTo>
                  <a:lnTo>
                    <a:pt x="984503" y="66421"/>
                  </a:lnTo>
                  <a:lnTo>
                    <a:pt x="986535" y="66421"/>
                  </a:lnTo>
                  <a:lnTo>
                    <a:pt x="994874" y="60013"/>
                  </a:lnTo>
                  <a:lnTo>
                    <a:pt x="1003712" y="55451"/>
                  </a:lnTo>
                  <a:lnTo>
                    <a:pt x="1013075" y="52722"/>
                  </a:lnTo>
                  <a:lnTo>
                    <a:pt x="1022984" y="51816"/>
                  </a:lnTo>
                  <a:close/>
                </a:path>
                <a:path w="1513204" h="229235">
                  <a:moveTo>
                    <a:pt x="480059" y="51816"/>
                  </a:moveTo>
                  <a:lnTo>
                    <a:pt x="515741" y="66208"/>
                  </a:lnTo>
                  <a:lnTo>
                    <a:pt x="522224" y="93980"/>
                  </a:lnTo>
                  <a:lnTo>
                    <a:pt x="522224" y="96393"/>
                  </a:lnTo>
                  <a:lnTo>
                    <a:pt x="522097" y="99568"/>
                  </a:lnTo>
                  <a:lnTo>
                    <a:pt x="521970" y="103632"/>
                  </a:lnTo>
                  <a:lnTo>
                    <a:pt x="521716" y="107696"/>
                  </a:lnTo>
                  <a:lnTo>
                    <a:pt x="521589" y="111760"/>
                  </a:lnTo>
                  <a:lnTo>
                    <a:pt x="521589" y="115951"/>
                  </a:lnTo>
                  <a:lnTo>
                    <a:pt x="521634" y="125928"/>
                  </a:lnTo>
                  <a:lnTo>
                    <a:pt x="521763" y="138906"/>
                  </a:lnTo>
                  <a:lnTo>
                    <a:pt x="521964" y="154884"/>
                  </a:lnTo>
                  <a:lnTo>
                    <a:pt x="522224" y="173863"/>
                  </a:lnTo>
                  <a:lnTo>
                    <a:pt x="489203" y="173863"/>
                  </a:lnTo>
                  <a:lnTo>
                    <a:pt x="490370" y="158099"/>
                  </a:lnTo>
                  <a:lnTo>
                    <a:pt x="491204" y="142240"/>
                  </a:lnTo>
                  <a:lnTo>
                    <a:pt x="491704" y="126285"/>
                  </a:lnTo>
                  <a:lnTo>
                    <a:pt x="491871" y="110236"/>
                  </a:lnTo>
                  <a:lnTo>
                    <a:pt x="491513" y="101304"/>
                  </a:lnTo>
                  <a:lnTo>
                    <a:pt x="476376" y="76835"/>
                  </a:lnTo>
                  <a:lnTo>
                    <a:pt x="468502" y="76835"/>
                  </a:lnTo>
                  <a:lnTo>
                    <a:pt x="461529" y="77452"/>
                  </a:lnTo>
                  <a:lnTo>
                    <a:pt x="454723" y="79295"/>
                  </a:lnTo>
                  <a:lnTo>
                    <a:pt x="448107" y="82353"/>
                  </a:lnTo>
                  <a:lnTo>
                    <a:pt x="441705" y="86614"/>
                  </a:lnTo>
                  <a:lnTo>
                    <a:pt x="441965" y="110212"/>
                  </a:lnTo>
                  <a:lnTo>
                    <a:pt x="442166" y="132619"/>
                  </a:lnTo>
                  <a:lnTo>
                    <a:pt x="442295" y="153836"/>
                  </a:lnTo>
                  <a:lnTo>
                    <a:pt x="442341" y="173863"/>
                  </a:lnTo>
                  <a:lnTo>
                    <a:pt x="408940" y="173863"/>
                  </a:lnTo>
                  <a:lnTo>
                    <a:pt x="409866" y="155477"/>
                  </a:lnTo>
                  <a:lnTo>
                    <a:pt x="410543" y="139176"/>
                  </a:lnTo>
                  <a:lnTo>
                    <a:pt x="410958" y="124946"/>
                  </a:lnTo>
                  <a:lnTo>
                    <a:pt x="411099" y="112776"/>
                  </a:lnTo>
                  <a:lnTo>
                    <a:pt x="410718" y="98131"/>
                  </a:lnTo>
                  <a:lnTo>
                    <a:pt x="409575" y="83915"/>
                  </a:lnTo>
                  <a:lnTo>
                    <a:pt x="407670" y="70127"/>
                  </a:lnTo>
                  <a:lnTo>
                    <a:pt x="405002" y="56769"/>
                  </a:lnTo>
                  <a:lnTo>
                    <a:pt x="436879" y="53213"/>
                  </a:lnTo>
                  <a:lnTo>
                    <a:pt x="438911" y="66421"/>
                  </a:lnTo>
                  <a:lnTo>
                    <a:pt x="440944" y="66421"/>
                  </a:lnTo>
                  <a:lnTo>
                    <a:pt x="449752" y="60013"/>
                  </a:lnTo>
                  <a:lnTo>
                    <a:pt x="459216" y="55451"/>
                  </a:lnTo>
                  <a:lnTo>
                    <a:pt x="469322" y="52722"/>
                  </a:lnTo>
                  <a:lnTo>
                    <a:pt x="480059" y="51816"/>
                  </a:lnTo>
                  <a:close/>
                </a:path>
                <a:path w="1513204" h="229235">
                  <a:moveTo>
                    <a:pt x="272033" y="51816"/>
                  </a:moveTo>
                  <a:lnTo>
                    <a:pt x="312038" y="66784"/>
                  </a:lnTo>
                  <a:lnTo>
                    <a:pt x="318897" y="94234"/>
                  </a:lnTo>
                  <a:lnTo>
                    <a:pt x="318897" y="97790"/>
                  </a:lnTo>
                  <a:lnTo>
                    <a:pt x="318770" y="104140"/>
                  </a:lnTo>
                  <a:lnTo>
                    <a:pt x="318516" y="113284"/>
                  </a:lnTo>
                  <a:lnTo>
                    <a:pt x="318261" y="122428"/>
                  </a:lnTo>
                  <a:lnTo>
                    <a:pt x="318134" y="128651"/>
                  </a:lnTo>
                  <a:lnTo>
                    <a:pt x="318134" y="131699"/>
                  </a:lnTo>
                  <a:lnTo>
                    <a:pt x="318375" y="143964"/>
                  </a:lnTo>
                  <a:lnTo>
                    <a:pt x="319103" y="155051"/>
                  </a:lnTo>
                  <a:lnTo>
                    <a:pt x="320331" y="164971"/>
                  </a:lnTo>
                  <a:lnTo>
                    <a:pt x="322072" y="173736"/>
                  </a:lnTo>
                  <a:lnTo>
                    <a:pt x="292734" y="174752"/>
                  </a:lnTo>
                  <a:lnTo>
                    <a:pt x="291465" y="171323"/>
                  </a:lnTo>
                  <a:lnTo>
                    <a:pt x="290702" y="168148"/>
                  </a:lnTo>
                  <a:lnTo>
                    <a:pt x="290702" y="165354"/>
                  </a:lnTo>
                  <a:lnTo>
                    <a:pt x="289178" y="165354"/>
                  </a:lnTo>
                  <a:lnTo>
                    <a:pt x="281725" y="170447"/>
                  </a:lnTo>
                  <a:lnTo>
                    <a:pt x="273081" y="174101"/>
                  </a:lnTo>
                  <a:lnTo>
                    <a:pt x="263247" y="176301"/>
                  </a:lnTo>
                  <a:lnTo>
                    <a:pt x="252222" y="177038"/>
                  </a:lnTo>
                  <a:lnTo>
                    <a:pt x="244764" y="176492"/>
                  </a:lnTo>
                  <a:lnTo>
                    <a:pt x="216153" y="154940"/>
                  </a:lnTo>
                  <a:lnTo>
                    <a:pt x="216153" y="145415"/>
                  </a:lnTo>
                  <a:lnTo>
                    <a:pt x="241657" y="109192"/>
                  </a:lnTo>
                  <a:lnTo>
                    <a:pt x="288162" y="101727"/>
                  </a:lnTo>
                  <a:lnTo>
                    <a:pt x="288290" y="100203"/>
                  </a:lnTo>
                  <a:lnTo>
                    <a:pt x="288417" y="98806"/>
                  </a:lnTo>
                  <a:lnTo>
                    <a:pt x="288417" y="97536"/>
                  </a:lnTo>
                  <a:lnTo>
                    <a:pt x="288417" y="88519"/>
                  </a:lnTo>
                  <a:lnTo>
                    <a:pt x="286257" y="82677"/>
                  </a:lnTo>
                  <a:lnTo>
                    <a:pt x="281940" y="79756"/>
                  </a:lnTo>
                  <a:lnTo>
                    <a:pt x="277622" y="76962"/>
                  </a:lnTo>
                  <a:lnTo>
                    <a:pt x="269748" y="75438"/>
                  </a:lnTo>
                  <a:lnTo>
                    <a:pt x="258191" y="75438"/>
                  </a:lnTo>
                  <a:lnTo>
                    <a:pt x="248830" y="75749"/>
                  </a:lnTo>
                  <a:lnTo>
                    <a:pt x="239601" y="76692"/>
                  </a:lnTo>
                  <a:lnTo>
                    <a:pt x="230491" y="78277"/>
                  </a:lnTo>
                  <a:lnTo>
                    <a:pt x="221487" y="80518"/>
                  </a:lnTo>
                  <a:lnTo>
                    <a:pt x="224281" y="57658"/>
                  </a:lnTo>
                  <a:lnTo>
                    <a:pt x="233618" y="55084"/>
                  </a:lnTo>
                  <a:lnTo>
                    <a:pt x="244681" y="53260"/>
                  </a:lnTo>
                  <a:lnTo>
                    <a:pt x="257482" y="52175"/>
                  </a:lnTo>
                  <a:lnTo>
                    <a:pt x="272033" y="51816"/>
                  </a:lnTo>
                  <a:close/>
                </a:path>
                <a:path w="1513204" h="229235">
                  <a:moveTo>
                    <a:pt x="880491" y="50800"/>
                  </a:moveTo>
                  <a:lnTo>
                    <a:pt x="919606" y="65024"/>
                  </a:lnTo>
                  <a:lnTo>
                    <a:pt x="932433" y="102235"/>
                  </a:lnTo>
                  <a:lnTo>
                    <a:pt x="932433" y="106426"/>
                  </a:lnTo>
                  <a:lnTo>
                    <a:pt x="932179" y="111887"/>
                  </a:lnTo>
                  <a:lnTo>
                    <a:pt x="931672" y="118745"/>
                  </a:lnTo>
                  <a:lnTo>
                    <a:pt x="851661" y="120142"/>
                  </a:lnTo>
                  <a:lnTo>
                    <a:pt x="853047" y="126829"/>
                  </a:lnTo>
                  <a:lnTo>
                    <a:pt x="882800" y="152207"/>
                  </a:lnTo>
                  <a:lnTo>
                    <a:pt x="890777" y="152781"/>
                  </a:lnTo>
                  <a:lnTo>
                    <a:pt x="900255" y="152425"/>
                  </a:lnTo>
                  <a:lnTo>
                    <a:pt x="910018" y="151368"/>
                  </a:lnTo>
                  <a:lnTo>
                    <a:pt x="920067" y="149619"/>
                  </a:lnTo>
                  <a:lnTo>
                    <a:pt x="930401" y="147193"/>
                  </a:lnTo>
                  <a:lnTo>
                    <a:pt x="927861" y="171323"/>
                  </a:lnTo>
                  <a:lnTo>
                    <a:pt x="918787" y="174009"/>
                  </a:lnTo>
                  <a:lnTo>
                    <a:pt x="908700" y="175958"/>
                  </a:lnTo>
                  <a:lnTo>
                    <a:pt x="897590" y="177145"/>
                  </a:lnTo>
                  <a:lnTo>
                    <a:pt x="885444" y="177546"/>
                  </a:lnTo>
                  <a:lnTo>
                    <a:pt x="870370" y="176424"/>
                  </a:lnTo>
                  <a:lnTo>
                    <a:pt x="828794" y="150010"/>
                  </a:lnTo>
                  <a:lnTo>
                    <a:pt x="819150" y="116078"/>
                  </a:lnTo>
                  <a:lnTo>
                    <a:pt x="820171" y="103288"/>
                  </a:lnTo>
                  <a:lnTo>
                    <a:pt x="844290" y="61729"/>
                  </a:lnTo>
                  <a:lnTo>
                    <a:pt x="866820" y="52014"/>
                  </a:lnTo>
                  <a:lnTo>
                    <a:pt x="880491" y="50800"/>
                  </a:lnTo>
                  <a:close/>
                </a:path>
                <a:path w="1513204" h="229235">
                  <a:moveTo>
                    <a:pt x="1226947" y="50419"/>
                  </a:moveTo>
                  <a:lnTo>
                    <a:pt x="1269365" y="66548"/>
                  </a:lnTo>
                  <a:lnTo>
                    <a:pt x="1287145" y="112141"/>
                  </a:lnTo>
                  <a:lnTo>
                    <a:pt x="1285932" y="126926"/>
                  </a:lnTo>
                  <a:lnTo>
                    <a:pt x="1267841" y="161163"/>
                  </a:lnTo>
                  <a:lnTo>
                    <a:pt x="1222502" y="178816"/>
                  </a:lnTo>
                  <a:lnTo>
                    <a:pt x="1210476" y="177796"/>
                  </a:lnTo>
                  <a:lnTo>
                    <a:pt x="1172069" y="153798"/>
                  </a:lnTo>
                  <a:lnTo>
                    <a:pt x="1162050" y="117348"/>
                  </a:lnTo>
                  <a:lnTo>
                    <a:pt x="1163264" y="102489"/>
                  </a:lnTo>
                  <a:lnTo>
                    <a:pt x="1181480" y="68199"/>
                  </a:lnTo>
                  <a:lnTo>
                    <a:pt x="1226947" y="50419"/>
                  </a:lnTo>
                  <a:close/>
                </a:path>
                <a:path w="1513204" h="229235">
                  <a:moveTo>
                    <a:pt x="621537" y="12065"/>
                  </a:moveTo>
                  <a:lnTo>
                    <a:pt x="669544" y="12065"/>
                  </a:lnTo>
                  <a:lnTo>
                    <a:pt x="670496" y="21133"/>
                  </a:lnTo>
                  <a:lnTo>
                    <a:pt x="673354" y="34417"/>
                  </a:lnTo>
                  <a:lnTo>
                    <a:pt x="678116" y="51891"/>
                  </a:lnTo>
                  <a:lnTo>
                    <a:pt x="684783" y="73533"/>
                  </a:lnTo>
                  <a:lnTo>
                    <a:pt x="691451" y="95109"/>
                  </a:lnTo>
                  <a:lnTo>
                    <a:pt x="696214" y="112410"/>
                  </a:lnTo>
                  <a:lnTo>
                    <a:pt x="699071" y="125450"/>
                  </a:lnTo>
                  <a:lnTo>
                    <a:pt x="700024" y="134239"/>
                  </a:lnTo>
                  <a:lnTo>
                    <a:pt x="701928" y="134239"/>
                  </a:lnTo>
                  <a:lnTo>
                    <a:pt x="711626" y="95001"/>
                  </a:lnTo>
                  <a:lnTo>
                    <a:pt x="726795" y="51784"/>
                  </a:lnTo>
                  <a:lnTo>
                    <a:pt x="732234" y="34353"/>
                  </a:lnTo>
                  <a:lnTo>
                    <a:pt x="735506" y="21113"/>
                  </a:lnTo>
                  <a:lnTo>
                    <a:pt x="736600" y="12065"/>
                  </a:lnTo>
                  <a:lnTo>
                    <a:pt x="784225" y="12065"/>
                  </a:lnTo>
                  <a:lnTo>
                    <a:pt x="787546" y="73358"/>
                  </a:lnTo>
                  <a:lnTo>
                    <a:pt x="792567" y="133054"/>
                  </a:lnTo>
                  <a:lnTo>
                    <a:pt x="794353" y="154447"/>
                  </a:lnTo>
                  <a:lnTo>
                    <a:pt x="795424" y="168054"/>
                  </a:lnTo>
                  <a:lnTo>
                    <a:pt x="795781" y="173863"/>
                  </a:lnTo>
                  <a:lnTo>
                    <a:pt x="759714" y="173863"/>
                  </a:lnTo>
                  <a:lnTo>
                    <a:pt x="759547" y="161534"/>
                  </a:lnTo>
                  <a:lnTo>
                    <a:pt x="759047" y="145526"/>
                  </a:lnTo>
                  <a:lnTo>
                    <a:pt x="758213" y="125874"/>
                  </a:lnTo>
                  <a:lnTo>
                    <a:pt x="757047" y="102616"/>
                  </a:lnTo>
                  <a:lnTo>
                    <a:pt x="755880" y="79922"/>
                  </a:lnTo>
                  <a:lnTo>
                    <a:pt x="755046" y="61944"/>
                  </a:lnTo>
                  <a:lnTo>
                    <a:pt x="754546" y="48680"/>
                  </a:lnTo>
                  <a:lnTo>
                    <a:pt x="754379" y="40132"/>
                  </a:lnTo>
                  <a:lnTo>
                    <a:pt x="752475" y="40132"/>
                  </a:lnTo>
                  <a:lnTo>
                    <a:pt x="742610" y="78904"/>
                  </a:lnTo>
                  <a:lnTo>
                    <a:pt x="725804" y="127000"/>
                  </a:lnTo>
                  <a:lnTo>
                    <a:pt x="719377" y="144645"/>
                  </a:lnTo>
                  <a:lnTo>
                    <a:pt x="714771" y="158337"/>
                  </a:lnTo>
                  <a:lnTo>
                    <a:pt x="711999" y="168076"/>
                  </a:lnTo>
                  <a:lnTo>
                    <a:pt x="711073" y="173863"/>
                  </a:lnTo>
                  <a:lnTo>
                    <a:pt x="683641" y="173863"/>
                  </a:lnTo>
                  <a:lnTo>
                    <a:pt x="669544" y="126619"/>
                  </a:lnTo>
                  <a:lnTo>
                    <a:pt x="663092" y="108378"/>
                  </a:lnTo>
                  <a:lnTo>
                    <a:pt x="657844" y="93091"/>
                  </a:lnTo>
                  <a:lnTo>
                    <a:pt x="647144" y="55657"/>
                  </a:lnTo>
                  <a:lnTo>
                    <a:pt x="644144" y="40132"/>
                  </a:lnTo>
                  <a:lnTo>
                    <a:pt x="642239" y="40132"/>
                  </a:lnTo>
                  <a:lnTo>
                    <a:pt x="641977" y="50083"/>
                  </a:lnTo>
                  <a:lnTo>
                    <a:pt x="641381" y="64500"/>
                  </a:lnTo>
                  <a:lnTo>
                    <a:pt x="640453" y="83369"/>
                  </a:lnTo>
                  <a:lnTo>
                    <a:pt x="639191" y="106680"/>
                  </a:lnTo>
                  <a:lnTo>
                    <a:pt x="637930" y="130036"/>
                  </a:lnTo>
                  <a:lnTo>
                    <a:pt x="637016" y="149034"/>
                  </a:lnTo>
                  <a:lnTo>
                    <a:pt x="636458" y="163651"/>
                  </a:lnTo>
                  <a:lnTo>
                    <a:pt x="636270" y="173863"/>
                  </a:lnTo>
                  <a:lnTo>
                    <a:pt x="603503" y="173863"/>
                  </a:lnTo>
                  <a:lnTo>
                    <a:pt x="604055" y="167838"/>
                  </a:lnTo>
                  <a:lnTo>
                    <a:pt x="605726" y="153384"/>
                  </a:lnTo>
                  <a:lnTo>
                    <a:pt x="608540" y="130500"/>
                  </a:lnTo>
                  <a:lnTo>
                    <a:pt x="612521" y="99187"/>
                  </a:lnTo>
                  <a:lnTo>
                    <a:pt x="616448" y="67161"/>
                  </a:lnTo>
                  <a:lnTo>
                    <a:pt x="619267" y="41957"/>
                  </a:lnTo>
                  <a:lnTo>
                    <a:pt x="620968" y="23588"/>
                  </a:lnTo>
                  <a:lnTo>
                    <a:pt x="621537" y="12065"/>
                  </a:lnTo>
                  <a:close/>
                </a:path>
                <a:path w="1513204" h="229235">
                  <a:moveTo>
                    <a:pt x="18033" y="12065"/>
                  </a:moveTo>
                  <a:lnTo>
                    <a:pt x="66040" y="12065"/>
                  </a:lnTo>
                  <a:lnTo>
                    <a:pt x="66992" y="21133"/>
                  </a:lnTo>
                  <a:lnTo>
                    <a:pt x="69850" y="34417"/>
                  </a:lnTo>
                  <a:lnTo>
                    <a:pt x="74612" y="51891"/>
                  </a:lnTo>
                  <a:lnTo>
                    <a:pt x="81279" y="73533"/>
                  </a:lnTo>
                  <a:lnTo>
                    <a:pt x="87947" y="95109"/>
                  </a:lnTo>
                  <a:lnTo>
                    <a:pt x="92710" y="112410"/>
                  </a:lnTo>
                  <a:lnTo>
                    <a:pt x="95567" y="125450"/>
                  </a:lnTo>
                  <a:lnTo>
                    <a:pt x="96520" y="134239"/>
                  </a:lnTo>
                  <a:lnTo>
                    <a:pt x="98425" y="134239"/>
                  </a:lnTo>
                  <a:lnTo>
                    <a:pt x="108122" y="95001"/>
                  </a:lnTo>
                  <a:lnTo>
                    <a:pt x="123291" y="51784"/>
                  </a:lnTo>
                  <a:lnTo>
                    <a:pt x="128730" y="34353"/>
                  </a:lnTo>
                  <a:lnTo>
                    <a:pt x="132002" y="21113"/>
                  </a:lnTo>
                  <a:lnTo>
                    <a:pt x="133096" y="12065"/>
                  </a:lnTo>
                  <a:lnTo>
                    <a:pt x="180721" y="12065"/>
                  </a:lnTo>
                  <a:lnTo>
                    <a:pt x="184042" y="73358"/>
                  </a:lnTo>
                  <a:lnTo>
                    <a:pt x="189063" y="133054"/>
                  </a:lnTo>
                  <a:lnTo>
                    <a:pt x="190849" y="154447"/>
                  </a:lnTo>
                  <a:lnTo>
                    <a:pt x="191920" y="168054"/>
                  </a:lnTo>
                  <a:lnTo>
                    <a:pt x="192277" y="173863"/>
                  </a:lnTo>
                  <a:lnTo>
                    <a:pt x="156209" y="173863"/>
                  </a:lnTo>
                  <a:lnTo>
                    <a:pt x="156043" y="161534"/>
                  </a:lnTo>
                  <a:lnTo>
                    <a:pt x="155543" y="145526"/>
                  </a:lnTo>
                  <a:lnTo>
                    <a:pt x="154709" y="125874"/>
                  </a:lnTo>
                  <a:lnTo>
                    <a:pt x="153543" y="102616"/>
                  </a:lnTo>
                  <a:lnTo>
                    <a:pt x="152376" y="79922"/>
                  </a:lnTo>
                  <a:lnTo>
                    <a:pt x="151542" y="61944"/>
                  </a:lnTo>
                  <a:lnTo>
                    <a:pt x="151042" y="48680"/>
                  </a:lnTo>
                  <a:lnTo>
                    <a:pt x="150875" y="40132"/>
                  </a:lnTo>
                  <a:lnTo>
                    <a:pt x="148971" y="40132"/>
                  </a:lnTo>
                  <a:lnTo>
                    <a:pt x="139106" y="78904"/>
                  </a:lnTo>
                  <a:lnTo>
                    <a:pt x="122300" y="127000"/>
                  </a:lnTo>
                  <a:lnTo>
                    <a:pt x="115873" y="144645"/>
                  </a:lnTo>
                  <a:lnTo>
                    <a:pt x="111267" y="158337"/>
                  </a:lnTo>
                  <a:lnTo>
                    <a:pt x="108495" y="168076"/>
                  </a:lnTo>
                  <a:lnTo>
                    <a:pt x="107569" y="173863"/>
                  </a:lnTo>
                  <a:lnTo>
                    <a:pt x="80136" y="173863"/>
                  </a:lnTo>
                  <a:lnTo>
                    <a:pt x="66040" y="126619"/>
                  </a:lnTo>
                  <a:lnTo>
                    <a:pt x="59588" y="108378"/>
                  </a:lnTo>
                  <a:lnTo>
                    <a:pt x="54340" y="93091"/>
                  </a:lnTo>
                  <a:lnTo>
                    <a:pt x="43640" y="55657"/>
                  </a:lnTo>
                  <a:lnTo>
                    <a:pt x="40640" y="40132"/>
                  </a:lnTo>
                  <a:lnTo>
                    <a:pt x="38734" y="40132"/>
                  </a:lnTo>
                  <a:lnTo>
                    <a:pt x="38473" y="50083"/>
                  </a:lnTo>
                  <a:lnTo>
                    <a:pt x="37877" y="64500"/>
                  </a:lnTo>
                  <a:lnTo>
                    <a:pt x="36949" y="83369"/>
                  </a:lnTo>
                  <a:lnTo>
                    <a:pt x="35686" y="106680"/>
                  </a:lnTo>
                  <a:lnTo>
                    <a:pt x="34426" y="130036"/>
                  </a:lnTo>
                  <a:lnTo>
                    <a:pt x="33512" y="149034"/>
                  </a:lnTo>
                  <a:lnTo>
                    <a:pt x="32954" y="163651"/>
                  </a:lnTo>
                  <a:lnTo>
                    <a:pt x="32766" y="173863"/>
                  </a:lnTo>
                  <a:lnTo>
                    <a:pt x="0" y="173863"/>
                  </a:lnTo>
                  <a:lnTo>
                    <a:pt x="551" y="167838"/>
                  </a:lnTo>
                  <a:lnTo>
                    <a:pt x="2222" y="153384"/>
                  </a:lnTo>
                  <a:lnTo>
                    <a:pt x="5036" y="130500"/>
                  </a:lnTo>
                  <a:lnTo>
                    <a:pt x="9017" y="99187"/>
                  </a:lnTo>
                  <a:lnTo>
                    <a:pt x="12944" y="67161"/>
                  </a:lnTo>
                  <a:lnTo>
                    <a:pt x="15763" y="41957"/>
                  </a:lnTo>
                  <a:lnTo>
                    <a:pt x="17464" y="23588"/>
                  </a:lnTo>
                  <a:lnTo>
                    <a:pt x="18033" y="12065"/>
                  </a:lnTo>
                  <a:close/>
                </a:path>
                <a:path w="1513204" h="229235">
                  <a:moveTo>
                    <a:pt x="368426" y="0"/>
                  </a:moveTo>
                  <a:lnTo>
                    <a:pt x="374396" y="0"/>
                  </a:lnTo>
                  <a:lnTo>
                    <a:pt x="378968" y="1778"/>
                  </a:lnTo>
                  <a:lnTo>
                    <a:pt x="382143" y="5334"/>
                  </a:lnTo>
                  <a:lnTo>
                    <a:pt x="385318" y="8890"/>
                  </a:lnTo>
                  <a:lnTo>
                    <a:pt x="386842" y="13335"/>
                  </a:lnTo>
                  <a:lnTo>
                    <a:pt x="386842" y="18288"/>
                  </a:lnTo>
                  <a:lnTo>
                    <a:pt x="386842" y="24003"/>
                  </a:lnTo>
                  <a:lnTo>
                    <a:pt x="384936" y="28829"/>
                  </a:lnTo>
                  <a:lnTo>
                    <a:pt x="381126" y="33147"/>
                  </a:lnTo>
                  <a:lnTo>
                    <a:pt x="377190" y="37338"/>
                  </a:lnTo>
                  <a:lnTo>
                    <a:pt x="371855" y="39497"/>
                  </a:lnTo>
                  <a:lnTo>
                    <a:pt x="364998" y="39497"/>
                  </a:lnTo>
                  <a:lnTo>
                    <a:pt x="359155" y="39497"/>
                  </a:lnTo>
                  <a:lnTo>
                    <a:pt x="354710" y="37592"/>
                  </a:lnTo>
                  <a:lnTo>
                    <a:pt x="351408" y="34036"/>
                  </a:lnTo>
                  <a:lnTo>
                    <a:pt x="348106" y="30353"/>
                  </a:lnTo>
                  <a:lnTo>
                    <a:pt x="346455" y="25908"/>
                  </a:lnTo>
                  <a:lnTo>
                    <a:pt x="346455" y="20828"/>
                  </a:lnTo>
                  <a:lnTo>
                    <a:pt x="346455" y="15240"/>
                  </a:lnTo>
                  <a:lnTo>
                    <a:pt x="348360" y="10287"/>
                  </a:lnTo>
                  <a:lnTo>
                    <a:pt x="352298" y="6096"/>
                  </a:lnTo>
                  <a:lnTo>
                    <a:pt x="356107" y="2032"/>
                  </a:lnTo>
                  <a:lnTo>
                    <a:pt x="361569" y="0"/>
                  </a:lnTo>
                  <a:lnTo>
                    <a:pt x="368426" y="0"/>
                  </a:lnTo>
                  <a:close/>
                </a:path>
              </a:pathLst>
            </a:custGeom>
            <a:ln w="12192">
              <a:solidFill>
                <a:srgbClr val="F5C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60092" y="5402579"/>
              <a:ext cx="1449705" cy="291465"/>
            </a:xfrm>
            <a:custGeom>
              <a:avLst/>
              <a:gdLst/>
              <a:ahLst/>
              <a:cxnLst/>
              <a:rect l="l" t="t" r="r" b="b"/>
              <a:pathLst>
                <a:path w="1449704" h="291464">
                  <a:moveTo>
                    <a:pt x="1303782" y="0"/>
                  </a:moveTo>
                  <a:lnTo>
                    <a:pt x="1303782" y="72771"/>
                  </a:lnTo>
                  <a:lnTo>
                    <a:pt x="0" y="72771"/>
                  </a:lnTo>
                  <a:lnTo>
                    <a:pt x="0" y="218313"/>
                  </a:lnTo>
                  <a:lnTo>
                    <a:pt x="1303782" y="218313"/>
                  </a:lnTo>
                  <a:lnTo>
                    <a:pt x="1303782" y="291084"/>
                  </a:lnTo>
                  <a:lnTo>
                    <a:pt x="1449323" y="145542"/>
                  </a:lnTo>
                  <a:lnTo>
                    <a:pt x="1303782" y="0"/>
                  </a:lnTo>
                  <a:close/>
                </a:path>
              </a:pathLst>
            </a:custGeom>
            <a:solidFill>
              <a:srgbClr val="30B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60092" y="5402579"/>
              <a:ext cx="1449705" cy="291465"/>
            </a:xfrm>
            <a:custGeom>
              <a:avLst/>
              <a:gdLst/>
              <a:ahLst/>
              <a:cxnLst/>
              <a:rect l="l" t="t" r="r" b="b"/>
              <a:pathLst>
                <a:path w="1449704" h="291464">
                  <a:moveTo>
                    <a:pt x="0" y="72771"/>
                  </a:moveTo>
                  <a:lnTo>
                    <a:pt x="1303782" y="72771"/>
                  </a:lnTo>
                  <a:lnTo>
                    <a:pt x="1303782" y="0"/>
                  </a:lnTo>
                  <a:lnTo>
                    <a:pt x="1449323" y="145542"/>
                  </a:lnTo>
                  <a:lnTo>
                    <a:pt x="1303782" y="291084"/>
                  </a:lnTo>
                  <a:lnTo>
                    <a:pt x="1303782" y="218313"/>
                  </a:lnTo>
                  <a:lnTo>
                    <a:pt x="0" y="218313"/>
                  </a:lnTo>
                  <a:lnTo>
                    <a:pt x="0" y="72771"/>
                  </a:lnTo>
                  <a:close/>
                </a:path>
              </a:pathLst>
            </a:custGeom>
            <a:ln w="15240">
              <a:solidFill>
                <a:srgbClr val="165D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40507" y="4992623"/>
              <a:ext cx="1199388" cy="81838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44723" y="5327903"/>
              <a:ext cx="840105" cy="439420"/>
            </a:xfrm>
            <a:custGeom>
              <a:avLst/>
              <a:gdLst/>
              <a:ahLst/>
              <a:cxnLst/>
              <a:rect l="l" t="t" r="r" b="b"/>
              <a:pathLst>
                <a:path w="840104" h="439420">
                  <a:moveTo>
                    <a:pt x="839724" y="0"/>
                  </a:moveTo>
                  <a:lnTo>
                    <a:pt x="419862" y="0"/>
                  </a:lnTo>
                  <a:lnTo>
                    <a:pt x="0" y="219456"/>
                  </a:lnTo>
                  <a:lnTo>
                    <a:pt x="0" y="438912"/>
                  </a:lnTo>
                  <a:lnTo>
                    <a:pt x="8397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44723" y="5327903"/>
              <a:ext cx="840105" cy="439420"/>
            </a:xfrm>
            <a:custGeom>
              <a:avLst/>
              <a:gdLst/>
              <a:ahLst/>
              <a:cxnLst/>
              <a:rect l="l" t="t" r="r" b="b"/>
              <a:pathLst>
                <a:path w="840104" h="439420">
                  <a:moveTo>
                    <a:pt x="0" y="219456"/>
                  </a:moveTo>
                  <a:lnTo>
                    <a:pt x="419862" y="0"/>
                  </a:lnTo>
                  <a:lnTo>
                    <a:pt x="839724" y="0"/>
                  </a:lnTo>
                  <a:lnTo>
                    <a:pt x="0" y="438912"/>
                  </a:lnTo>
                  <a:lnTo>
                    <a:pt x="0" y="219456"/>
                  </a:lnTo>
                  <a:close/>
                </a:path>
              </a:pathLst>
            </a:custGeom>
            <a:ln w="15240">
              <a:solidFill>
                <a:srgbClr val="165D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53538" y="5267325"/>
              <a:ext cx="769620" cy="637540"/>
            </a:xfrm>
            <a:custGeom>
              <a:avLst/>
              <a:gdLst/>
              <a:ahLst/>
              <a:cxnLst/>
              <a:rect l="l" t="t" r="r" b="b"/>
              <a:pathLst>
                <a:path w="769620" h="637539">
                  <a:moveTo>
                    <a:pt x="180339" y="0"/>
                  </a:moveTo>
                  <a:lnTo>
                    <a:pt x="0" y="99949"/>
                  </a:lnTo>
                  <a:lnTo>
                    <a:pt x="769112" y="637133"/>
                  </a:lnTo>
                  <a:lnTo>
                    <a:pt x="564895" y="268605"/>
                  </a:lnTo>
                  <a:lnTo>
                    <a:pt x="18033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53538" y="5267325"/>
              <a:ext cx="769620" cy="637540"/>
            </a:xfrm>
            <a:custGeom>
              <a:avLst/>
              <a:gdLst/>
              <a:ahLst/>
              <a:cxnLst/>
              <a:rect l="l" t="t" r="r" b="b"/>
              <a:pathLst>
                <a:path w="769620" h="637539">
                  <a:moveTo>
                    <a:pt x="180339" y="0"/>
                  </a:moveTo>
                  <a:lnTo>
                    <a:pt x="564895" y="268605"/>
                  </a:lnTo>
                  <a:lnTo>
                    <a:pt x="769112" y="637133"/>
                  </a:lnTo>
                  <a:lnTo>
                    <a:pt x="0" y="99949"/>
                  </a:lnTo>
                  <a:lnTo>
                    <a:pt x="180339" y="0"/>
                  </a:lnTo>
                  <a:close/>
                </a:path>
              </a:pathLst>
            </a:custGeom>
            <a:ln w="15875">
              <a:solidFill>
                <a:srgbClr val="165D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68111" y="5425440"/>
              <a:ext cx="1449705" cy="292735"/>
            </a:xfrm>
            <a:custGeom>
              <a:avLst/>
              <a:gdLst/>
              <a:ahLst/>
              <a:cxnLst/>
              <a:rect l="l" t="t" r="r" b="b"/>
              <a:pathLst>
                <a:path w="1449704" h="292735">
                  <a:moveTo>
                    <a:pt x="1303019" y="0"/>
                  </a:moveTo>
                  <a:lnTo>
                    <a:pt x="1303019" y="73152"/>
                  </a:lnTo>
                  <a:lnTo>
                    <a:pt x="0" y="73152"/>
                  </a:lnTo>
                  <a:lnTo>
                    <a:pt x="0" y="219456"/>
                  </a:lnTo>
                  <a:lnTo>
                    <a:pt x="1303019" y="219456"/>
                  </a:lnTo>
                  <a:lnTo>
                    <a:pt x="1303019" y="292608"/>
                  </a:lnTo>
                  <a:lnTo>
                    <a:pt x="1449323" y="146304"/>
                  </a:lnTo>
                  <a:lnTo>
                    <a:pt x="1303019" y="0"/>
                  </a:lnTo>
                  <a:close/>
                </a:path>
              </a:pathLst>
            </a:custGeom>
            <a:solidFill>
              <a:srgbClr val="30B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68111" y="5425440"/>
              <a:ext cx="1449705" cy="292735"/>
            </a:xfrm>
            <a:custGeom>
              <a:avLst/>
              <a:gdLst/>
              <a:ahLst/>
              <a:cxnLst/>
              <a:rect l="l" t="t" r="r" b="b"/>
              <a:pathLst>
                <a:path w="1449704" h="292735">
                  <a:moveTo>
                    <a:pt x="0" y="73152"/>
                  </a:moveTo>
                  <a:lnTo>
                    <a:pt x="1303019" y="73152"/>
                  </a:lnTo>
                  <a:lnTo>
                    <a:pt x="1303019" y="0"/>
                  </a:lnTo>
                  <a:lnTo>
                    <a:pt x="1449323" y="146304"/>
                  </a:lnTo>
                  <a:lnTo>
                    <a:pt x="1303019" y="292608"/>
                  </a:lnTo>
                  <a:lnTo>
                    <a:pt x="1303019" y="219456"/>
                  </a:lnTo>
                  <a:lnTo>
                    <a:pt x="0" y="219456"/>
                  </a:lnTo>
                  <a:lnTo>
                    <a:pt x="0" y="73152"/>
                  </a:lnTo>
                  <a:close/>
                </a:path>
              </a:pathLst>
            </a:custGeom>
            <a:ln w="15240">
              <a:solidFill>
                <a:srgbClr val="165D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36335" y="5021579"/>
              <a:ext cx="1199388" cy="81838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8739" y="970302"/>
            <a:ext cx="8987790" cy="264096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625"/>
              </a:spcBef>
              <a:buClr>
                <a:srgbClr val="30B6FC"/>
              </a:buClr>
              <a:buFont typeface="Wingdings"/>
              <a:buChar char=""/>
              <a:tabLst>
                <a:tab pos="355600" algn="l"/>
              </a:tabLst>
            </a:pPr>
            <a:r>
              <a:rPr sz="2200" spc="-125" dirty="0">
                <a:solidFill>
                  <a:srgbClr val="073D86"/>
                </a:solidFill>
                <a:latin typeface="Arial"/>
                <a:cs typeface="Arial"/>
              </a:rPr>
              <a:t>The</a:t>
            </a:r>
            <a:r>
              <a:rPr sz="22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245" dirty="0">
                <a:solidFill>
                  <a:srgbClr val="073D86"/>
                </a:solidFill>
                <a:latin typeface="Arial"/>
                <a:cs typeface="Arial"/>
              </a:rPr>
              <a:t>CPU</a:t>
            </a:r>
            <a:r>
              <a:rPr sz="22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Arial"/>
                <a:cs typeface="Arial"/>
              </a:rPr>
              <a:t>initially</a:t>
            </a:r>
            <a:r>
              <a:rPr sz="22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073D86"/>
                </a:solidFill>
                <a:latin typeface="Arial"/>
                <a:cs typeface="Arial"/>
              </a:rPr>
              <a:t>looks</a:t>
            </a:r>
            <a:r>
              <a:rPr sz="2200" spc="-12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73D86"/>
                </a:solidFill>
                <a:latin typeface="Arial"/>
                <a:cs typeface="Arial"/>
              </a:rPr>
              <a:t>in</a:t>
            </a:r>
            <a:r>
              <a:rPr sz="22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073D86"/>
                </a:solidFill>
                <a:latin typeface="Arial"/>
                <a:cs typeface="Arial"/>
              </a:rPr>
              <a:t>the</a:t>
            </a:r>
            <a:r>
              <a:rPr sz="22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55" dirty="0">
                <a:solidFill>
                  <a:srgbClr val="073D86"/>
                </a:solidFill>
                <a:latin typeface="Arial"/>
                <a:cs typeface="Arial"/>
              </a:rPr>
              <a:t>Cache</a:t>
            </a:r>
            <a:r>
              <a:rPr sz="22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073D86"/>
                </a:solidFill>
                <a:latin typeface="Arial"/>
                <a:cs typeface="Arial"/>
              </a:rPr>
              <a:t>for</a:t>
            </a:r>
            <a:r>
              <a:rPr sz="22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073D86"/>
                </a:solidFill>
                <a:latin typeface="Arial"/>
                <a:cs typeface="Arial"/>
              </a:rPr>
              <a:t>the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073D86"/>
                </a:solidFill>
                <a:latin typeface="Arial"/>
                <a:cs typeface="Arial"/>
              </a:rPr>
              <a:t>data</a:t>
            </a:r>
            <a:r>
              <a:rPr sz="22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80" dirty="0">
                <a:solidFill>
                  <a:srgbClr val="073D86"/>
                </a:solidFill>
                <a:latin typeface="Arial"/>
                <a:cs typeface="Arial"/>
              </a:rPr>
              <a:t>it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073D86"/>
                </a:solidFill>
                <a:latin typeface="Arial"/>
                <a:cs typeface="Arial"/>
              </a:rPr>
              <a:t>needs</a:t>
            </a:r>
            <a:endParaRPr sz="220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525"/>
              </a:spcBef>
              <a:buClr>
                <a:srgbClr val="30B6FC"/>
              </a:buClr>
              <a:buFont typeface="Wingdings"/>
              <a:buChar char=""/>
              <a:tabLst>
                <a:tab pos="355600" algn="l"/>
              </a:tabLst>
            </a:pPr>
            <a:r>
              <a:rPr sz="2200" spc="65" dirty="0">
                <a:solidFill>
                  <a:srgbClr val="073D86"/>
                </a:solidFill>
                <a:latin typeface="Arial"/>
                <a:cs typeface="Arial"/>
              </a:rPr>
              <a:t>If</a:t>
            </a:r>
            <a:r>
              <a:rPr sz="22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073D86"/>
                </a:solidFill>
                <a:latin typeface="Arial"/>
                <a:cs typeface="Arial"/>
              </a:rPr>
              <a:t>the</a:t>
            </a:r>
            <a:r>
              <a:rPr sz="22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073D86"/>
                </a:solidFill>
                <a:latin typeface="Arial"/>
                <a:cs typeface="Arial"/>
              </a:rPr>
              <a:t>data</a:t>
            </a:r>
            <a:r>
              <a:rPr sz="22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073D86"/>
                </a:solidFill>
                <a:latin typeface="Arial"/>
                <a:cs typeface="Arial"/>
              </a:rPr>
              <a:t>is</a:t>
            </a:r>
            <a:r>
              <a:rPr sz="2200" spc="-13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Arial"/>
                <a:cs typeface="Arial"/>
              </a:rPr>
              <a:t>there,</a:t>
            </a:r>
            <a:r>
              <a:rPr sz="22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80" dirty="0">
                <a:solidFill>
                  <a:srgbClr val="073D86"/>
                </a:solidFill>
                <a:latin typeface="Arial"/>
                <a:cs typeface="Arial"/>
              </a:rPr>
              <a:t>it</a:t>
            </a:r>
            <a:r>
              <a:rPr sz="22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073D86"/>
                </a:solidFill>
                <a:latin typeface="Arial"/>
                <a:cs typeface="Arial"/>
              </a:rPr>
              <a:t>will</a:t>
            </a:r>
            <a:r>
              <a:rPr sz="22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Arial"/>
                <a:cs typeface="Arial"/>
              </a:rPr>
              <a:t>retrieve</a:t>
            </a:r>
            <a:r>
              <a:rPr sz="22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80" dirty="0">
                <a:solidFill>
                  <a:srgbClr val="073D86"/>
                </a:solidFill>
                <a:latin typeface="Arial"/>
                <a:cs typeface="Arial"/>
              </a:rPr>
              <a:t>it</a:t>
            </a:r>
            <a:r>
              <a:rPr sz="22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073D86"/>
                </a:solidFill>
                <a:latin typeface="Arial"/>
                <a:cs typeface="Arial"/>
              </a:rPr>
              <a:t>and</a:t>
            </a:r>
            <a:r>
              <a:rPr sz="22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073D86"/>
                </a:solidFill>
                <a:latin typeface="Arial"/>
                <a:cs typeface="Arial"/>
              </a:rPr>
              <a:t>process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80" dirty="0">
                <a:solidFill>
                  <a:srgbClr val="073D86"/>
                </a:solidFill>
                <a:latin typeface="Arial"/>
                <a:cs typeface="Arial"/>
              </a:rPr>
              <a:t>it</a:t>
            </a:r>
            <a:endParaRPr sz="22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35"/>
              </a:spcBef>
              <a:buClr>
                <a:srgbClr val="30B6FC"/>
              </a:buClr>
              <a:buFont typeface="Wingdings"/>
              <a:buChar char=""/>
              <a:tabLst>
                <a:tab pos="355600" algn="l"/>
              </a:tabLst>
            </a:pPr>
            <a:r>
              <a:rPr sz="2200" spc="65" dirty="0">
                <a:solidFill>
                  <a:srgbClr val="073D86"/>
                </a:solidFill>
                <a:latin typeface="Arial"/>
                <a:cs typeface="Arial"/>
              </a:rPr>
              <a:t>If </a:t>
            </a:r>
            <a:r>
              <a:rPr sz="2200" spc="15" dirty="0">
                <a:solidFill>
                  <a:srgbClr val="073D86"/>
                </a:solidFill>
                <a:latin typeface="Arial"/>
                <a:cs typeface="Arial"/>
              </a:rPr>
              <a:t>the </a:t>
            </a:r>
            <a:r>
              <a:rPr sz="2200" spc="-40" dirty="0">
                <a:solidFill>
                  <a:srgbClr val="073D86"/>
                </a:solidFill>
                <a:latin typeface="Arial"/>
                <a:cs typeface="Arial"/>
              </a:rPr>
              <a:t>data </a:t>
            </a:r>
            <a:r>
              <a:rPr sz="2200" spc="-100" dirty="0">
                <a:solidFill>
                  <a:srgbClr val="073D86"/>
                </a:solidFill>
                <a:latin typeface="Arial"/>
                <a:cs typeface="Arial"/>
              </a:rPr>
              <a:t>is </a:t>
            </a:r>
            <a:r>
              <a:rPr sz="2200" spc="45" dirty="0">
                <a:solidFill>
                  <a:srgbClr val="073D86"/>
                </a:solidFill>
                <a:latin typeface="Arial"/>
                <a:cs typeface="Arial"/>
              </a:rPr>
              <a:t>not </a:t>
            </a:r>
            <a:r>
              <a:rPr sz="2200" spc="-15" dirty="0">
                <a:solidFill>
                  <a:srgbClr val="073D86"/>
                </a:solidFill>
                <a:latin typeface="Arial"/>
                <a:cs typeface="Arial"/>
              </a:rPr>
              <a:t>there, </a:t>
            </a:r>
            <a:r>
              <a:rPr sz="2200" dirty="0">
                <a:solidFill>
                  <a:srgbClr val="073D86"/>
                </a:solidFill>
                <a:latin typeface="Arial"/>
                <a:cs typeface="Arial"/>
              </a:rPr>
              <a:t>then </a:t>
            </a:r>
            <a:r>
              <a:rPr sz="2200" spc="10" dirty="0">
                <a:solidFill>
                  <a:srgbClr val="073D86"/>
                </a:solidFill>
                <a:latin typeface="Arial"/>
                <a:cs typeface="Arial"/>
              </a:rPr>
              <a:t>the </a:t>
            </a:r>
            <a:r>
              <a:rPr sz="2200" spc="-250" dirty="0">
                <a:solidFill>
                  <a:srgbClr val="073D86"/>
                </a:solidFill>
                <a:latin typeface="Arial"/>
                <a:cs typeface="Arial"/>
              </a:rPr>
              <a:t>CPU 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accesses </a:t>
            </a:r>
            <a:r>
              <a:rPr sz="2200" spc="10" dirty="0">
                <a:solidFill>
                  <a:srgbClr val="073D86"/>
                </a:solidFill>
                <a:latin typeface="Arial"/>
                <a:cs typeface="Arial"/>
              </a:rPr>
              <a:t>the </a:t>
            </a:r>
            <a:r>
              <a:rPr sz="2200" spc="-70" dirty="0">
                <a:solidFill>
                  <a:srgbClr val="073D86"/>
                </a:solidFill>
                <a:latin typeface="Arial"/>
                <a:cs typeface="Arial"/>
              </a:rPr>
              <a:t>system </a:t>
            </a:r>
            <a:r>
              <a:rPr sz="2200" spc="-35" dirty="0">
                <a:solidFill>
                  <a:srgbClr val="073D86"/>
                </a:solidFill>
                <a:latin typeface="Arial"/>
                <a:cs typeface="Arial"/>
              </a:rPr>
              <a:t>memory </a:t>
            </a:r>
            <a:r>
              <a:rPr sz="2200" spc="-70" dirty="0">
                <a:solidFill>
                  <a:srgbClr val="073D86"/>
                </a:solidFill>
                <a:latin typeface="Arial"/>
                <a:cs typeface="Arial"/>
              </a:rPr>
              <a:t>and  </a:t>
            </a:r>
            <a:r>
              <a:rPr sz="2200" dirty="0">
                <a:solidFill>
                  <a:srgbClr val="073D86"/>
                </a:solidFill>
                <a:latin typeface="Arial"/>
                <a:cs typeface="Arial"/>
              </a:rPr>
              <a:t>then</a:t>
            </a:r>
            <a:r>
              <a:rPr sz="22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73D86"/>
                </a:solidFill>
                <a:latin typeface="Arial"/>
                <a:cs typeface="Arial"/>
              </a:rPr>
              <a:t>puts</a:t>
            </a:r>
            <a:r>
              <a:rPr sz="22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073D86"/>
                </a:solidFill>
                <a:latin typeface="Arial"/>
                <a:cs typeface="Arial"/>
              </a:rPr>
              <a:t>a</a:t>
            </a:r>
            <a:r>
              <a:rPr sz="22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073D86"/>
                </a:solidFill>
                <a:latin typeface="Arial"/>
                <a:cs typeface="Arial"/>
              </a:rPr>
              <a:t>copy</a:t>
            </a:r>
            <a:r>
              <a:rPr sz="2200" spc="-13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073D86"/>
                </a:solidFill>
                <a:latin typeface="Arial"/>
                <a:cs typeface="Arial"/>
              </a:rPr>
              <a:t>of</a:t>
            </a:r>
            <a:r>
              <a:rPr sz="22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073D86"/>
                </a:solidFill>
                <a:latin typeface="Arial"/>
                <a:cs typeface="Arial"/>
              </a:rPr>
              <a:t>the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73D86"/>
                </a:solidFill>
                <a:latin typeface="Arial"/>
                <a:cs typeface="Arial"/>
              </a:rPr>
              <a:t>new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073D86"/>
                </a:solidFill>
                <a:latin typeface="Arial"/>
                <a:cs typeface="Arial"/>
              </a:rPr>
              <a:t>data</a:t>
            </a:r>
            <a:r>
              <a:rPr sz="22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73D86"/>
                </a:solidFill>
                <a:latin typeface="Arial"/>
                <a:cs typeface="Arial"/>
              </a:rPr>
              <a:t>in</a:t>
            </a:r>
            <a:r>
              <a:rPr sz="22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073D86"/>
                </a:solidFill>
                <a:latin typeface="Arial"/>
                <a:cs typeface="Arial"/>
              </a:rPr>
              <a:t>the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073D86"/>
                </a:solidFill>
                <a:latin typeface="Arial"/>
                <a:cs typeface="Arial"/>
              </a:rPr>
              <a:t>cache</a:t>
            </a:r>
            <a:r>
              <a:rPr sz="22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Arial"/>
                <a:cs typeface="Arial"/>
              </a:rPr>
              <a:t>before</a:t>
            </a:r>
            <a:r>
              <a:rPr sz="22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073D86"/>
                </a:solidFill>
                <a:latin typeface="Arial"/>
                <a:cs typeface="Arial"/>
              </a:rPr>
              <a:t>processing</a:t>
            </a:r>
            <a:r>
              <a:rPr sz="22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80" dirty="0">
                <a:solidFill>
                  <a:srgbClr val="073D86"/>
                </a:solidFill>
                <a:latin typeface="Arial"/>
                <a:cs typeface="Arial"/>
              </a:rPr>
              <a:t>it</a:t>
            </a:r>
            <a:endParaRPr sz="22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25"/>
              </a:spcBef>
              <a:buClr>
                <a:srgbClr val="30B6FC"/>
              </a:buClr>
              <a:buFont typeface="Wingdings"/>
              <a:buChar char=""/>
              <a:tabLst>
                <a:tab pos="355600" algn="l"/>
              </a:tabLst>
            </a:pPr>
            <a:r>
              <a:rPr sz="2200" spc="-10" dirty="0">
                <a:solidFill>
                  <a:srgbClr val="073D86"/>
                </a:solidFill>
                <a:latin typeface="Arial"/>
                <a:cs typeface="Arial"/>
              </a:rPr>
              <a:t>Next </a:t>
            </a:r>
            <a:r>
              <a:rPr sz="2200" spc="5" dirty="0">
                <a:solidFill>
                  <a:srgbClr val="073D86"/>
                </a:solidFill>
                <a:latin typeface="Arial"/>
                <a:cs typeface="Arial"/>
              </a:rPr>
              <a:t>time </a:t>
            </a:r>
            <a:r>
              <a:rPr sz="2200" spc="60" dirty="0">
                <a:solidFill>
                  <a:srgbClr val="073D86"/>
                </a:solidFill>
                <a:latin typeface="Arial"/>
                <a:cs typeface="Arial"/>
              </a:rPr>
              <a:t>if </a:t>
            </a:r>
            <a:r>
              <a:rPr sz="2200" spc="15" dirty="0">
                <a:solidFill>
                  <a:srgbClr val="073D86"/>
                </a:solidFill>
                <a:latin typeface="Arial"/>
                <a:cs typeface="Arial"/>
              </a:rPr>
              <a:t>the </a:t>
            </a:r>
            <a:r>
              <a:rPr sz="2200" spc="-250" dirty="0">
                <a:solidFill>
                  <a:srgbClr val="073D86"/>
                </a:solidFill>
                <a:latin typeface="Arial"/>
                <a:cs typeface="Arial"/>
              </a:rPr>
              <a:t>CPU </a:t>
            </a:r>
            <a:r>
              <a:rPr sz="2200" spc="-90" dirty="0">
                <a:solidFill>
                  <a:srgbClr val="073D86"/>
                </a:solidFill>
                <a:latin typeface="Arial"/>
                <a:cs typeface="Arial"/>
              </a:rPr>
              <a:t>needs </a:t>
            </a:r>
            <a:r>
              <a:rPr sz="2200" spc="90" dirty="0">
                <a:solidFill>
                  <a:srgbClr val="073D86"/>
                </a:solidFill>
                <a:latin typeface="Arial"/>
                <a:cs typeface="Arial"/>
              </a:rPr>
              <a:t>to 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access </a:t>
            </a:r>
            <a:r>
              <a:rPr sz="2200" spc="15" dirty="0">
                <a:solidFill>
                  <a:srgbClr val="073D86"/>
                </a:solidFill>
                <a:latin typeface="Arial"/>
                <a:cs typeface="Arial"/>
              </a:rPr>
              <a:t>the </a:t>
            </a:r>
            <a:r>
              <a:rPr sz="2200" spc="-114" dirty="0">
                <a:solidFill>
                  <a:srgbClr val="073D86"/>
                </a:solidFill>
                <a:latin typeface="Arial"/>
                <a:cs typeface="Arial"/>
              </a:rPr>
              <a:t>same </a:t>
            </a:r>
            <a:r>
              <a:rPr sz="2200" spc="-35" dirty="0">
                <a:solidFill>
                  <a:srgbClr val="073D86"/>
                </a:solidFill>
                <a:latin typeface="Arial"/>
                <a:cs typeface="Arial"/>
              </a:rPr>
              <a:t>data </a:t>
            </a:r>
            <a:r>
              <a:rPr sz="2200" spc="-75" dirty="0">
                <a:solidFill>
                  <a:srgbClr val="073D86"/>
                </a:solidFill>
                <a:latin typeface="Arial"/>
                <a:cs typeface="Arial"/>
              </a:rPr>
              <a:t>again, </a:t>
            </a:r>
            <a:r>
              <a:rPr sz="2200" spc="75" dirty="0">
                <a:solidFill>
                  <a:srgbClr val="073D86"/>
                </a:solidFill>
                <a:latin typeface="Arial"/>
                <a:cs typeface="Arial"/>
              </a:rPr>
              <a:t>it </a:t>
            </a:r>
            <a:r>
              <a:rPr sz="2200" spc="20" dirty="0">
                <a:solidFill>
                  <a:srgbClr val="073D86"/>
                </a:solidFill>
                <a:latin typeface="Arial"/>
                <a:cs typeface="Arial"/>
              </a:rPr>
              <a:t>will </a:t>
            </a:r>
            <a:r>
              <a:rPr sz="2200" spc="-20" dirty="0">
                <a:solidFill>
                  <a:srgbClr val="073D86"/>
                </a:solidFill>
                <a:latin typeface="Arial"/>
                <a:cs typeface="Arial"/>
              </a:rPr>
              <a:t>just  </a:t>
            </a:r>
            <a:r>
              <a:rPr sz="2200" spc="-10" dirty="0">
                <a:solidFill>
                  <a:srgbClr val="073D86"/>
                </a:solidFill>
                <a:latin typeface="Arial"/>
                <a:cs typeface="Arial"/>
              </a:rPr>
              <a:t>retrieve </a:t>
            </a:r>
            <a:r>
              <a:rPr sz="2200" spc="10" dirty="0">
                <a:solidFill>
                  <a:srgbClr val="073D86"/>
                </a:solidFill>
                <a:latin typeface="Arial"/>
                <a:cs typeface="Arial"/>
              </a:rPr>
              <a:t>the </a:t>
            </a:r>
            <a:r>
              <a:rPr sz="2200" spc="-40" dirty="0">
                <a:solidFill>
                  <a:srgbClr val="073D86"/>
                </a:solidFill>
                <a:latin typeface="Arial"/>
                <a:cs typeface="Arial"/>
              </a:rPr>
              <a:t>data </a:t>
            </a:r>
            <a:r>
              <a:rPr sz="2200" spc="35" dirty="0">
                <a:solidFill>
                  <a:srgbClr val="073D86"/>
                </a:solidFill>
                <a:latin typeface="Arial"/>
                <a:cs typeface="Arial"/>
              </a:rPr>
              <a:t>from </a:t>
            </a:r>
            <a:r>
              <a:rPr sz="2200" spc="10" dirty="0">
                <a:solidFill>
                  <a:srgbClr val="073D86"/>
                </a:solidFill>
                <a:latin typeface="Arial"/>
                <a:cs typeface="Arial"/>
              </a:rPr>
              <a:t>the </a:t>
            </a:r>
            <a:r>
              <a:rPr sz="2200" spc="-160" dirty="0">
                <a:solidFill>
                  <a:srgbClr val="073D86"/>
                </a:solidFill>
                <a:latin typeface="Arial"/>
                <a:cs typeface="Arial"/>
              </a:rPr>
              <a:t>Cache </a:t>
            </a:r>
            <a:r>
              <a:rPr sz="2200" spc="-45" dirty="0">
                <a:solidFill>
                  <a:srgbClr val="073D86"/>
                </a:solidFill>
                <a:latin typeface="Arial"/>
                <a:cs typeface="Arial"/>
              </a:rPr>
              <a:t>instead </a:t>
            </a:r>
            <a:r>
              <a:rPr sz="2200" spc="65" dirty="0">
                <a:solidFill>
                  <a:srgbClr val="073D86"/>
                </a:solidFill>
                <a:latin typeface="Arial"/>
                <a:cs typeface="Arial"/>
              </a:rPr>
              <a:t>of </a:t>
            </a:r>
            <a:r>
              <a:rPr sz="2200" spc="-30" dirty="0">
                <a:solidFill>
                  <a:srgbClr val="073D86"/>
                </a:solidFill>
                <a:latin typeface="Arial"/>
                <a:cs typeface="Arial"/>
              </a:rPr>
              <a:t>going </a:t>
            </a:r>
            <a:r>
              <a:rPr sz="2200" spc="5" dirty="0">
                <a:solidFill>
                  <a:srgbClr val="073D86"/>
                </a:solidFill>
                <a:latin typeface="Arial"/>
                <a:cs typeface="Arial"/>
              </a:rPr>
              <a:t>through </a:t>
            </a:r>
            <a:r>
              <a:rPr sz="2200" spc="10" dirty="0">
                <a:solidFill>
                  <a:srgbClr val="073D86"/>
                </a:solidFill>
                <a:latin typeface="Arial"/>
                <a:cs typeface="Arial"/>
              </a:rPr>
              <a:t>the </a:t>
            </a:r>
            <a:r>
              <a:rPr sz="2200" spc="-10" dirty="0">
                <a:solidFill>
                  <a:srgbClr val="073D86"/>
                </a:solidFill>
                <a:latin typeface="Arial"/>
                <a:cs typeface="Arial"/>
              </a:rPr>
              <a:t>whole  </a:t>
            </a:r>
            <a:r>
              <a:rPr sz="2200" spc="-35" dirty="0">
                <a:solidFill>
                  <a:srgbClr val="073D86"/>
                </a:solidFill>
                <a:latin typeface="Arial"/>
                <a:cs typeface="Arial"/>
              </a:rPr>
              <a:t>loading </a:t>
            </a:r>
            <a:r>
              <a:rPr sz="2200" spc="-75" dirty="0">
                <a:solidFill>
                  <a:srgbClr val="073D86"/>
                </a:solidFill>
                <a:latin typeface="Arial"/>
                <a:cs typeface="Arial"/>
              </a:rPr>
              <a:t>process</a:t>
            </a:r>
            <a:r>
              <a:rPr sz="2200" spc="-254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073D86"/>
                </a:solidFill>
                <a:latin typeface="Arial"/>
                <a:cs typeface="Arial"/>
              </a:rPr>
              <a:t>again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2781300"/>
            <a:chOff x="211836" y="228600"/>
            <a:chExt cx="8723630" cy="2781300"/>
          </a:xfrm>
        </p:grpSpPr>
        <p:sp>
          <p:nvSpPr>
            <p:cNvPr id="3" name="object 3"/>
            <p:cNvSpPr/>
            <p:nvPr/>
          </p:nvSpPr>
          <p:spPr>
            <a:xfrm>
              <a:off x="228600" y="228600"/>
              <a:ext cx="8695944" cy="2468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7232" y="1824227"/>
              <a:ext cx="2877820" cy="715010"/>
            </a:xfrm>
            <a:custGeom>
              <a:avLst/>
              <a:gdLst/>
              <a:ahLst/>
              <a:cxnLst/>
              <a:rect l="l" t="t" r="r" b="b"/>
              <a:pathLst>
                <a:path w="2877820" h="71501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6"/>
                  </a:lnTo>
                  <a:lnTo>
                    <a:pt x="2626360" y="42418"/>
                  </a:lnTo>
                  <a:lnTo>
                    <a:pt x="2371216" y="91567"/>
                  </a:lnTo>
                  <a:lnTo>
                    <a:pt x="2103246" y="149606"/>
                  </a:lnTo>
                  <a:lnTo>
                    <a:pt x="1822449" y="216662"/>
                  </a:lnTo>
                  <a:lnTo>
                    <a:pt x="1565147" y="281432"/>
                  </a:lnTo>
                  <a:lnTo>
                    <a:pt x="842137" y="444500"/>
                  </a:lnTo>
                  <a:lnTo>
                    <a:pt x="621029" y="489204"/>
                  </a:lnTo>
                  <a:lnTo>
                    <a:pt x="199897" y="567309"/>
                  </a:lnTo>
                  <a:lnTo>
                    <a:pt x="0" y="600837"/>
                  </a:lnTo>
                  <a:lnTo>
                    <a:pt x="270128" y="638810"/>
                  </a:lnTo>
                  <a:lnTo>
                    <a:pt x="397637" y="654431"/>
                  </a:lnTo>
                  <a:lnTo>
                    <a:pt x="644397" y="681227"/>
                  </a:lnTo>
                  <a:lnTo>
                    <a:pt x="874013" y="699135"/>
                  </a:lnTo>
                  <a:lnTo>
                    <a:pt x="984631" y="705866"/>
                  </a:lnTo>
                  <a:lnTo>
                    <a:pt x="1093089" y="710311"/>
                  </a:lnTo>
                  <a:lnTo>
                    <a:pt x="1297177" y="714756"/>
                  </a:lnTo>
                  <a:lnTo>
                    <a:pt x="1395094" y="714756"/>
                  </a:lnTo>
                  <a:lnTo>
                    <a:pt x="1584324" y="710311"/>
                  </a:lnTo>
                  <a:lnTo>
                    <a:pt x="1673606" y="705866"/>
                  </a:lnTo>
                  <a:lnTo>
                    <a:pt x="1843786" y="692404"/>
                  </a:lnTo>
                  <a:lnTo>
                    <a:pt x="1926716" y="683513"/>
                  </a:lnTo>
                  <a:lnTo>
                    <a:pt x="2084069" y="661162"/>
                  </a:lnTo>
                  <a:lnTo>
                    <a:pt x="2232914" y="634364"/>
                  </a:lnTo>
                  <a:lnTo>
                    <a:pt x="2373248" y="603123"/>
                  </a:lnTo>
                  <a:lnTo>
                    <a:pt x="2507234" y="567309"/>
                  </a:lnTo>
                  <a:lnTo>
                    <a:pt x="2634868" y="527176"/>
                  </a:lnTo>
                  <a:lnTo>
                    <a:pt x="2756153" y="482473"/>
                  </a:lnTo>
                  <a:lnTo>
                    <a:pt x="2873120" y="435610"/>
                  </a:lnTo>
                  <a:lnTo>
                    <a:pt x="2877312" y="433324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6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23" y="0"/>
                  </a:moveTo>
                  <a:lnTo>
                    <a:pt x="684530" y="0"/>
                  </a:lnTo>
                  <a:lnTo>
                    <a:pt x="527176" y="4445"/>
                  </a:lnTo>
                  <a:lnTo>
                    <a:pt x="380492" y="11175"/>
                  </a:lnTo>
                  <a:lnTo>
                    <a:pt x="244475" y="22351"/>
                  </a:lnTo>
                  <a:lnTo>
                    <a:pt x="116967" y="35687"/>
                  </a:lnTo>
                  <a:lnTo>
                    <a:pt x="0" y="53593"/>
                  </a:lnTo>
                  <a:lnTo>
                    <a:pt x="333756" y="96012"/>
                  </a:lnTo>
                  <a:lnTo>
                    <a:pt x="693039" y="156210"/>
                  </a:lnTo>
                  <a:lnTo>
                    <a:pt x="1077848" y="234314"/>
                  </a:lnTo>
                  <a:lnTo>
                    <a:pt x="1281938" y="279018"/>
                  </a:lnTo>
                  <a:lnTo>
                    <a:pt x="1866519" y="421893"/>
                  </a:lnTo>
                  <a:lnTo>
                    <a:pt x="2559558" y="575817"/>
                  </a:lnTo>
                  <a:lnTo>
                    <a:pt x="2723260" y="607060"/>
                  </a:lnTo>
                  <a:lnTo>
                    <a:pt x="2878455" y="638301"/>
                  </a:lnTo>
                  <a:lnTo>
                    <a:pt x="3031490" y="667385"/>
                  </a:lnTo>
                  <a:lnTo>
                    <a:pt x="3324859" y="716534"/>
                  </a:lnTo>
                  <a:lnTo>
                    <a:pt x="3465195" y="738759"/>
                  </a:lnTo>
                  <a:lnTo>
                    <a:pt x="3733038" y="774446"/>
                  </a:lnTo>
                  <a:lnTo>
                    <a:pt x="3986022" y="805688"/>
                  </a:lnTo>
                  <a:lnTo>
                    <a:pt x="4107179" y="816863"/>
                  </a:lnTo>
                  <a:lnTo>
                    <a:pt x="4336796" y="834771"/>
                  </a:lnTo>
                  <a:lnTo>
                    <a:pt x="4447413" y="841501"/>
                  </a:lnTo>
                  <a:lnTo>
                    <a:pt x="4659884" y="850391"/>
                  </a:lnTo>
                  <a:lnTo>
                    <a:pt x="4857623" y="850391"/>
                  </a:lnTo>
                  <a:lnTo>
                    <a:pt x="5044694" y="845947"/>
                  </a:lnTo>
                  <a:lnTo>
                    <a:pt x="5133975" y="841501"/>
                  </a:lnTo>
                  <a:lnTo>
                    <a:pt x="5221224" y="834771"/>
                  </a:lnTo>
                  <a:lnTo>
                    <a:pt x="5467731" y="807974"/>
                  </a:lnTo>
                  <a:lnTo>
                    <a:pt x="5544312" y="796798"/>
                  </a:lnTo>
                  <a:lnTo>
                    <a:pt x="5297678" y="765555"/>
                  </a:lnTo>
                  <a:lnTo>
                    <a:pt x="5036185" y="727583"/>
                  </a:lnTo>
                  <a:lnTo>
                    <a:pt x="4468622" y="629412"/>
                  </a:lnTo>
                  <a:lnTo>
                    <a:pt x="4160393" y="566927"/>
                  </a:lnTo>
                  <a:lnTo>
                    <a:pt x="3835146" y="497713"/>
                  </a:lnTo>
                  <a:lnTo>
                    <a:pt x="2850769" y="263398"/>
                  </a:lnTo>
                  <a:lnTo>
                    <a:pt x="2582926" y="205359"/>
                  </a:lnTo>
                  <a:lnTo>
                    <a:pt x="2327783" y="156210"/>
                  </a:lnTo>
                  <a:lnTo>
                    <a:pt x="2204593" y="133858"/>
                  </a:lnTo>
                  <a:lnTo>
                    <a:pt x="2083308" y="113791"/>
                  </a:lnTo>
                  <a:lnTo>
                    <a:pt x="1966468" y="96012"/>
                  </a:lnTo>
                  <a:lnTo>
                    <a:pt x="1628394" y="51308"/>
                  </a:lnTo>
                  <a:lnTo>
                    <a:pt x="1417955" y="31241"/>
                  </a:lnTo>
                  <a:lnTo>
                    <a:pt x="1220216" y="15621"/>
                  </a:lnTo>
                  <a:lnTo>
                    <a:pt x="1031113" y="4445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695450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1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2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7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9"/>
                  </a:lnTo>
                  <a:lnTo>
                    <a:pt x="2259965" y="102997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2"/>
                  </a:lnTo>
                  <a:lnTo>
                    <a:pt x="3250692" y="254635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8"/>
                  </a:lnTo>
                </a:path>
                <a:path w="6088380" h="788035">
                  <a:moveTo>
                    <a:pt x="2781299" y="652272"/>
                  </a:moveTo>
                  <a:lnTo>
                    <a:pt x="2876931" y="625475"/>
                  </a:lnTo>
                  <a:lnTo>
                    <a:pt x="3138423" y="556260"/>
                  </a:lnTo>
                  <a:lnTo>
                    <a:pt x="3319018" y="509270"/>
                  </a:lnTo>
                  <a:lnTo>
                    <a:pt x="3527298" y="457962"/>
                  </a:lnTo>
                  <a:lnTo>
                    <a:pt x="3758946" y="402082"/>
                  </a:lnTo>
                  <a:lnTo>
                    <a:pt x="4007612" y="341757"/>
                  </a:lnTo>
                  <a:lnTo>
                    <a:pt x="4271137" y="283717"/>
                  </a:lnTo>
                  <a:lnTo>
                    <a:pt x="4541139" y="225551"/>
                  </a:lnTo>
                  <a:lnTo>
                    <a:pt x="4817364" y="171958"/>
                  </a:lnTo>
                  <a:lnTo>
                    <a:pt x="5091557" y="120650"/>
                  </a:lnTo>
                  <a:lnTo>
                    <a:pt x="5227574" y="98298"/>
                  </a:lnTo>
                  <a:lnTo>
                    <a:pt x="5359400" y="75946"/>
                  </a:lnTo>
                  <a:lnTo>
                    <a:pt x="5491099" y="58038"/>
                  </a:lnTo>
                  <a:lnTo>
                    <a:pt x="5618734" y="40259"/>
                  </a:lnTo>
                  <a:lnTo>
                    <a:pt x="5744083" y="26797"/>
                  </a:lnTo>
                  <a:lnTo>
                    <a:pt x="5863082" y="15621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1679447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4"/>
                  </a:lnTo>
                  <a:lnTo>
                    <a:pt x="1121791" y="11175"/>
                  </a:lnTo>
                  <a:lnTo>
                    <a:pt x="874890" y="33527"/>
                  </a:lnTo>
                  <a:lnTo>
                    <a:pt x="762076" y="49149"/>
                  </a:lnTo>
                  <a:lnTo>
                    <a:pt x="659892" y="64769"/>
                  </a:lnTo>
                  <a:lnTo>
                    <a:pt x="564108" y="82550"/>
                  </a:lnTo>
                  <a:lnTo>
                    <a:pt x="478955" y="102742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89" y="178562"/>
                  </a:lnTo>
                  <a:lnTo>
                    <a:pt x="157518" y="196468"/>
                  </a:lnTo>
                  <a:lnTo>
                    <a:pt x="51092" y="241046"/>
                  </a:lnTo>
                  <a:lnTo>
                    <a:pt x="12776" y="261238"/>
                  </a:lnTo>
                  <a:lnTo>
                    <a:pt x="0" y="267842"/>
                  </a:lnTo>
                  <a:lnTo>
                    <a:pt x="0" y="1330452"/>
                  </a:lnTo>
                  <a:lnTo>
                    <a:pt x="8719058" y="1330452"/>
                  </a:lnTo>
                  <a:lnTo>
                    <a:pt x="8723376" y="1323721"/>
                  </a:lnTo>
                  <a:lnTo>
                    <a:pt x="8723376" y="850518"/>
                  </a:lnTo>
                  <a:lnTo>
                    <a:pt x="7182231" y="850518"/>
                  </a:lnTo>
                  <a:lnTo>
                    <a:pt x="7043801" y="848232"/>
                  </a:lnTo>
                  <a:lnTo>
                    <a:pt x="6899148" y="843788"/>
                  </a:lnTo>
                  <a:lnTo>
                    <a:pt x="6750050" y="837056"/>
                  </a:lnTo>
                  <a:lnTo>
                    <a:pt x="6594729" y="826007"/>
                  </a:lnTo>
                  <a:lnTo>
                    <a:pt x="6260465" y="792479"/>
                  </a:lnTo>
                  <a:lnTo>
                    <a:pt x="5900674" y="745616"/>
                  </a:lnTo>
                  <a:lnTo>
                    <a:pt x="5709158" y="716534"/>
                  </a:lnTo>
                  <a:lnTo>
                    <a:pt x="5509006" y="683132"/>
                  </a:lnTo>
                  <a:lnTo>
                    <a:pt x="5302631" y="645160"/>
                  </a:lnTo>
                  <a:lnTo>
                    <a:pt x="4861941" y="558038"/>
                  </a:lnTo>
                  <a:lnTo>
                    <a:pt x="4387215" y="453136"/>
                  </a:lnTo>
                  <a:lnTo>
                    <a:pt x="4136009" y="395097"/>
                  </a:lnTo>
                  <a:lnTo>
                    <a:pt x="3614547" y="267842"/>
                  </a:lnTo>
                  <a:lnTo>
                    <a:pt x="3122803" y="165226"/>
                  </a:lnTo>
                  <a:lnTo>
                    <a:pt x="2892933" y="124967"/>
                  </a:lnTo>
                  <a:lnTo>
                    <a:pt x="2673604" y="91566"/>
                  </a:lnTo>
                  <a:lnTo>
                    <a:pt x="2462911" y="62484"/>
                  </a:lnTo>
                  <a:lnTo>
                    <a:pt x="2262759" y="40131"/>
                  </a:lnTo>
                  <a:lnTo>
                    <a:pt x="2073402" y="22351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30960">
                  <a:moveTo>
                    <a:pt x="8723376" y="569213"/>
                  </a:moveTo>
                  <a:lnTo>
                    <a:pt x="8638286" y="604901"/>
                  </a:lnTo>
                  <a:lnTo>
                    <a:pt x="8557387" y="636142"/>
                  </a:lnTo>
                  <a:lnTo>
                    <a:pt x="8472170" y="665226"/>
                  </a:lnTo>
                  <a:lnTo>
                    <a:pt x="8295513" y="718819"/>
                  </a:lnTo>
                  <a:lnTo>
                    <a:pt x="8201787" y="743330"/>
                  </a:lnTo>
                  <a:lnTo>
                    <a:pt x="8005953" y="783589"/>
                  </a:lnTo>
                  <a:lnTo>
                    <a:pt x="7901686" y="801369"/>
                  </a:lnTo>
                  <a:lnTo>
                    <a:pt x="7680325" y="828166"/>
                  </a:lnTo>
                  <a:lnTo>
                    <a:pt x="7441946" y="846074"/>
                  </a:lnTo>
                  <a:lnTo>
                    <a:pt x="7314184" y="850518"/>
                  </a:lnTo>
                  <a:lnTo>
                    <a:pt x="8723376" y="850518"/>
                  </a:lnTo>
                  <a:lnTo>
                    <a:pt x="8723376" y="5692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3403" y="935481"/>
            <a:ext cx="2806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073D86"/>
                </a:solidFill>
                <a:latin typeface="Times New Roman"/>
                <a:cs typeface="Times New Roman"/>
              </a:rPr>
              <a:t>Level 1(L1)</a:t>
            </a:r>
            <a:r>
              <a:rPr sz="2800" b="0" spc="-6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073D86"/>
                </a:solidFill>
                <a:latin typeface="Times New Roman"/>
                <a:cs typeface="Times New Roman"/>
              </a:rPr>
              <a:t>Cache: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3403" y="1424686"/>
            <a:ext cx="8740140" cy="5299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95"/>
              </a:spcBef>
              <a:buClr>
                <a:srgbClr val="30B6FC"/>
              </a:buClr>
              <a:buFont typeface="Wingdings"/>
              <a:buChar char=""/>
              <a:tabLst>
                <a:tab pos="287020" algn="l"/>
              </a:tabLst>
            </a:pPr>
            <a:r>
              <a:rPr sz="2200" spc="-165" dirty="0">
                <a:solidFill>
                  <a:srgbClr val="073D86"/>
                </a:solidFill>
                <a:latin typeface="Arial"/>
                <a:cs typeface="Arial"/>
              </a:rPr>
              <a:t>L1-cache </a:t>
            </a:r>
            <a:r>
              <a:rPr sz="2200" spc="-100" dirty="0">
                <a:solidFill>
                  <a:srgbClr val="073D86"/>
                </a:solidFill>
                <a:latin typeface="Arial"/>
                <a:cs typeface="Arial"/>
              </a:rPr>
              <a:t>is </a:t>
            </a:r>
            <a:r>
              <a:rPr sz="2200" spc="10" dirty="0">
                <a:solidFill>
                  <a:srgbClr val="073D86"/>
                </a:solidFill>
                <a:latin typeface="Arial"/>
                <a:cs typeface="Arial"/>
              </a:rPr>
              <a:t>the </a:t>
            </a:r>
            <a:r>
              <a:rPr sz="2200" spc="-20" dirty="0">
                <a:solidFill>
                  <a:srgbClr val="073D86"/>
                </a:solidFill>
                <a:latin typeface="Arial"/>
                <a:cs typeface="Arial"/>
              </a:rPr>
              <a:t>fastest </a:t>
            </a:r>
            <a:r>
              <a:rPr sz="2200" spc="-105" dirty="0">
                <a:solidFill>
                  <a:srgbClr val="073D86"/>
                </a:solidFill>
                <a:latin typeface="Arial"/>
                <a:cs typeface="Arial"/>
              </a:rPr>
              <a:t>cache </a:t>
            </a:r>
            <a:r>
              <a:rPr sz="2200" spc="-70" dirty="0">
                <a:solidFill>
                  <a:srgbClr val="073D86"/>
                </a:solidFill>
                <a:latin typeface="Arial"/>
                <a:cs typeface="Arial"/>
              </a:rPr>
              <a:t>and </a:t>
            </a:r>
            <a:r>
              <a:rPr sz="2200" spc="75" dirty="0">
                <a:solidFill>
                  <a:srgbClr val="073D86"/>
                </a:solidFill>
                <a:latin typeface="Arial"/>
                <a:cs typeface="Arial"/>
              </a:rPr>
              <a:t>it </a:t>
            </a:r>
            <a:r>
              <a:rPr sz="2200" spc="-70" dirty="0">
                <a:solidFill>
                  <a:srgbClr val="073D86"/>
                </a:solidFill>
                <a:latin typeface="Arial"/>
                <a:cs typeface="Arial"/>
              </a:rPr>
              <a:t>usually </a:t>
            </a:r>
            <a:r>
              <a:rPr sz="2200" spc="-85" dirty="0">
                <a:solidFill>
                  <a:srgbClr val="073D86"/>
                </a:solidFill>
                <a:latin typeface="Arial"/>
                <a:cs typeface="Arial"/>
              </a:rPr>
              <a:t>comes </a:t>
            </a:r>
            <a:r>
              <a:rPr sz="2200" spc="25" dirty="0">
                <a:solidFill>
                  <a:srgbClr val="073D86"/>
                </a:solidFill>
                <a:latin typeface="Arial"/>
                <a:cs typeface="Arial"/>
              </a:rPr>
              <a:t>within </a:t>
            </a:r>
            <a:r>
              <a:rPr sz="2200" spc="15" dirty="0">
                <a:solidFill>
                  <a:srgbClr val="073D86"/>
                </a:solidFill>
                <a:latin typeface="Arial"/>
                <a:cs typeface="Arial"/>
              </a:rPr>
              <a:t>the</a:t>
            </a:r>
            <a:r>
              <a:rPr sz="2200" spc="53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073D86"/>
                </a:solidFill>
                <a:latin typeface="Arial"/>
                <a:cs typeface="Arial"/>
              </a:rPr>
              <a:t>processor</a:t>
            </a:r>
            <a:endParaRPr sz="2200">
              <a:latin typeface="Arial"/>
              <a:cs typeface="Arial"/>
            </a:endParaRPr>
          </a:p>
          <a:p>
            <a:pPr marL="287020" algn="just">
              <a:lnSpc>
                <a:spcPct val="100000"/>
              </a:lnSpc>
            </a:pPr>
            <a:r>
              <a:rPr sz="2200" spc="-40" dirty="0">
                <a:solidFill>
                  <a:srgbClr val="073D86"/>
                </a:solidFill>
                <a:latin typeface="Arial"/>
                <a:cs typeface="Arial"/>
              </a:rPr>
              <a:t>chip</a:t>
            </a:r>
            <a:r>
              <a:rPr sz="22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Arial"/>
                <a:cs typeface="Arial"/>
              </a:rPr>
              <a:t>itself.</a:t>
            </a:r>
            <a:endParaRPr sz="2200">
              <a:latin typeface="Arial"/>
              <a:cs typeface="Arial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530"/>
              </a:spcBef>
              <a:buClr>
                <a:srgbClr val="30B6FC"/>
              </a:buClr>
              <a:buFont typeface="Wingdings"/>
              <a:buChar char=""/>
              <a:tabLst>
                <a:tab pos="287020" algn="l"/>
              </a:tabLst>
            </a:pPr>
            <a:r>
              <a:rPr sz="2200" spc="-125" dirty="0">
                <a:solidFill>
                  <a:srgbClr val="073D86"/>
                </a:solidFill>
                <a:latin typeface="Arial"/>
                <a:cs typeface="Arial"/>
              </a:rPr>
              <a:t>The </a:t>
            </a:r>
            <a:r>
              <a:rPr sz="2200" spc="-305" dirty="0">
                <a:solidFill>
                  <a:srgbClr val="073D86"/>
                </a:solidFill>
                <a:latin typeface="Arial"/>
                <a:cs typeface="Arial"/>
              </a:rPr>
              <a:t>L1 </a:t>
            </a:r>
            <a:r>
              <a:rPr sz="2200" spc="-105" dirty="0">
                <a:solidFill>
                  <a:srgbClr val="073D86"/>
                </a:solidFill>
                <a:latin typeface="Arial"/>
                <a:cs typeface="Arial"/>
              </a:rPr>
              <a:t>cache </a:t>
            </a:r>
            <a:r>
              <a:rPr sz="2200" spc="-30" dirty="0">
                <a:solidFill>
                  <a:srgbClr val="073D86"/>
                </a:solidFill>
                <a:latin typeface="Arial"/>
                <a:cs typeface="Arial"/>
              </a:rPr>
              <a:t>typically </a:t>
            </a:r>
            <a:r>
              <a:rPr sz="2200" spc="-80" dirty="0">
                <a:solidFill>
                  <a:srgbClr val="073D86"/>
                </a:solidFill>
                <a:latin typeface="Arial"/>
                <a:cs typeface="Arial"/>
              </a:rPr>
              <a:t>ranges </a:t>
            </a:r>
            <a:r>
              <a:rPr sz="2200" spc="-25" dirty="0">
                <a:solidFill>
                  <a:srgbClr val="073D86"/>
                </a:solidFill>
                <a:latin typeface="Arial"/>
                <a:cs typeface="Arial"/>
              </a:rPr>
              <a:t>in </a:t>
            </a:r>
            <a:r>
              <a:rPr sz="2200" spc="-100" dirty="0">
                <a:solidFill>
                  <a:srgbClr val="073D86"/>
                </a:solidFill>
                <a:latin typeface="Arial"/>
                <a:cs typeface="Arial"/>
              </a:rPr>
              <a:t>size </a:t>
            </a:r>
            <a:r>
              <a:rPr sz="2200" spc="35" dirty="0">
                <a:solidFill>
                  <a:srgbClr val="073D86"/>
                </a:solidFill>
                <a:latin typeface="Arial"/>
                <a:cs typeface="Arial"/>
              </a:rPr>
              <a:t>from </a:t>
            </a:r>
            <a:r>
              <a:rPr sz="2200" spc="-125" dirty="0">
                <a:solidFill>
                  <a:srgbClr val="073D86"/>
                </a:solidFill>
                <a:latin typeface="Arial"/>
                <a:cs typeface="Arial"/>
              </a:rPr>
              <a:t>8KB </a:t>
            </a:r>
            <a:r>
              <a:rPr sz="2200" spc="90" dirty="0">
                <a:solidFill>
                  <a:srgbClr val="073D86"/>
                </a:solidFill>
                <a:latin typeface="Arial"/>
                <a:cs typeface="Arial"/>
              </a:rPr>
              <a:t>to </a:t>
            </a:r>
            <a:r>
              <a:rPr sz="2200" spc="-105" dirty="0">
                <a:solidFill>
                  <a:srgbClr val="073D86"/>
                </a:solidFill>
                <a:latin typeface="Arial"/>
                <a:cs typeface="Arial"/>
              </a:rPr>
              <a:t>64KB </a:t>
            </a:r>
            <a:r>
              <a:rPr sz="2200" spc="-70" dirty="0">
                <a:solidFill>
                  <a:srgbClr val="073D86"/>
                </a:solidFill>
                <a:latin typeface="Arial"/>
                <a:cs typeface="Arial"/>
              </a:rPr>
              <a:t>and </a:t>
            </a:r>
            <a:r>
              <a:rPr sz="2200" spc="-130" dirty="0">
                <a:solidFill>
                  <a:srgbClr val="073D86"/>
                </a:solidFill>
                <a:latin typeface="Arial"/>
                <a:cs typeface="Arial"/>
              </a:rPr>
              <a:t>uses </a:t>
            </a:r>
            <a:r>
              <a:rPr sz="2200" spc="15" dirty="0">
                <a:solidFill>
                  <a:srgbClr val="073D86"/>
                </a:solidFill>
                <a:latin typeface="Arial"/>
                <a:cs typeface="Arial"/>
              </a:rPr>
              <a:t>the  </a:t>
            </a:r>
            <a:r>
              <a:rPr sz="2200" spc="-75" dirty="0">
                <a:solidFill>
                  <a:srgbClr val="073D86"/>
                </a:solidFill>
                <a:latin typeface="Arial"/>
                <a:cs typeface="Arial"/>
              </a:rPr>
              <a:t>high-speed </a:t>
            </a:r>
            <a:r>
              <a:rPr sz="2200" spc="-175" dirty="0">
                <a:solidFill>
                  <a:srgbClr val="073D86"/>
                </a:solidFill>
                <a:latin typeface="Arial"/>
                <a:cs typeface="Arial"/>
              </a:rPr>
              <a:t>SRAM </a:t>
            </a:r>
            <a:r>
              <a:rPr sz="2200" spc="-10" dirty="0">
                <a:solidFill>
                  <a:srgbClr val="073D86"/>
                </a:solidFill>
                <a:latin typeface="Arial"/>
                <a:cs typeface="Arial"/>
              </a:rPr>
              <a:t>(static </a:t>
            </a:r>
            <a:r>
              <a:rPr sz="2200" spc="-75" dirty="0">
                <a:solidFill>
                  <a:srgbClr val="073D86"/>
                </a:solidFill>
                <a:latin typeface="Arial"/>
                <a:cs typeface="Arial"/>
              </a:rPr>
              <a:t>RAM) </a:t>
            </a:r>
            <a:r>
              <a:rPr sz="2200" spc="-50" dirty="0">
                <a:solidFill>
                  <a:srgbClr val="073D86"/>
                </a:solidFill>
                <a:latin typeface="Arial"/>
                <a:cs typeface="Arial"/>
              </a:rPr>
              <a:t>instead </a:t>
            </a:r>
            <a:r>
              <a:rPr sz="2200" spc="65" dirty="0">
                <a:solidFill>
                  <a:srgbClr val="073D86"/>
                </a:solidFill>
                <a:latin typeface="Arial"/>
                <a:cs typeface="Arial"/>
              </a:rPr>
              <a:t>of </a:t>
            </a:r>
            <a:r>
              <a:rPr sz="2200" spc="10" dirty="0">
                <a:solidFill>
                  <a:srgbClr val="073D86"/>
                </a:solidFill>
                <a:latin typeface="Arial"/>
                <a:cs typeface="Arial"/>
              </a:rPr>
              <a:t>the </a:t>
            </a:r>
            <a:r>
              <a:rPr sz="2200" spc="-20" dirty="0">
                <a:solidFill>
                  <a:srgbClr val="073D86"/>
                </a:solidFill>
                <a:latin typeface="Arial"/>
                <a:cs typeface="Arial"/>
              </a:rPr>
              <a:t>slower </a:t>
            </a:r>
            <a:r>
              <a:rPr sz="2200" spc="-70" dirty="0">
                <a:solidFill>
                  <a:srgbClr val="073D86"/>
                </a:solidFill>
                <a:latin typeface="Arial"/>
                <a:cs typeface="Arial"/>
              </a:rPr>
              <a:t>and </a:t>
            </a:r>
            <a:r>
              <a:rPr sz="2200" spc="-65" dirty="0">
                <a:solidFill>
                  <a:srgbClr val="073D86"/>
                </a:solidFill>
                <a:latin typeface="Arial"/>
                <a:cs typeface="Arial"/>
              </a:rPr>
              <a:t>cheaper  </a:t>
            </a:r>
            <a:r>
              <a:rPr sz="2200" spc="-130" dirty="0">
                <a:solidFill>
                  <a:srgbClr val="073D86"/>
                </a:solidFill>
                <a:latin typeface="Arial"/>
                <a:cs typeface="Arial"/>
              </a:rPr>
              <a:t>DRAM </a:t>
            </a:r>
            <a:r>
              <a:rPr sz="2200" spc="-50" dirty="0">
                <a:solidFill>
                  <a:srgbClr val="073D86"/>
                </a:solidFill>
                <a:latin typeface="Arial"/>
                <a:cs typeface="Arial"/>
              </a:rPr>
              <a:t>(dynamic </a:t>
            </a:r>
            <a:r>
              <a:rPr sz="2200" spc="-75" dirty="0">
                <a:solidFill>
                  <a:srgbClr val="073D86"/>
                </a:solidFill>
                <a:latin typeface="Arial"/>
                <a:cs typeface="Arial"/>
              </a:rPr>
              <a:t>RAM) </a:t>
            </a:r>
            <a:r>
              <a:rPr sz="2200" spc="-85" dirty="0">
                <a:solidFill>
                  <a:srgbClr val="073D86"/>
                </a:solidFill>
                <a:latin typeface="Arial"/>
                <a:cs typeface="Arial"/>
              </a:rPr>
              <a:t>used </a:t>
            </a:r>
            <a:r>
              <a:rPr sz="2200" spc="60" dirty="0">
                <a:solidFill>
                  <a:srgbClr val="073D86"/>
                </a:solidFill>
                <a:latin typeface="Arial"/>
                <a:cs typeface="Arial"/>
              </a:rPr>
              <a:t>for</a:t>
            </a:r>
            <a:r>
              <a:rPr sz="2200" spc="-4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073D86"/>
                </a:solidFill>
                <a:latin typeface="Arial"/>
                <a:cs typeface="Arial"/>
              </a:rPr>
              <a:t>main </a:t>
            </a:r>
            <a:r>
              <a:rPr sz="2200" spc="-40" dirty="0">
                <a:solidFill>
                  <a:srgbClr val="073D86"/>
                </a:solidFill>
                <a:latin typeface="Arial"/>
                <a:cs typeface="Arial"/>
              </a:rPr>
              <a:t>memory.</a:t>
            </a:r>
            <a:endParaRPr sz="220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530"/>
              </a:spcBef>
              <a:buClr>
                <a:srgbClr val="30B6FC"/>
              </a:buClr>
              <a:buFont typeface="Wingdings"/>
              <a:buChar char=""/>
              <a:tabLst>
                <a:tab pos="287020" algn="l"/>
              </a:tabLst>
            </a:pPr>
            <a:r>
              <a:rPr sz="2200" spc="85" dirty="0">
                <a:solidFill>
                  <a:srgbClr val="073D86"/>
                </a:solidFill>
                <a:latin typeface="Arial"/>
                <a:cs typeface="Arial"/>
              </a:rPr>
              <a:t>It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073D86"/>
                </a:solidFill>
                <a:latin typeface="Arial"/>
                <a:cs typeface="Arial"/>
              </a:rPr>
              <a:t>is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Arial"/>
                <a:cs typeface="Arial"/>
              </a:rPr>
              <a:t>referred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90" dirty="0">
                <a:solidFill>
                  <a:srgbClr val="073D86"/>
                </a:solidFill>
                <a:latin typeface="Arial"/>
                <a:cs typeface="Arial"/>
              </a:rPr>
              <a:t>to</a:t>
            </a:r>
            <a:r>
              <a:rPr sz="22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65" dirty="0">
                <a:solidFill>
                  <a:srgbClr val="073D86"/>
                </a:solidFill>
                <a:latin typeface="Arial"/>
                <a:cs typeface="Arial"/>
              </a:rPr>
              <a:t>as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73D86"/>
                </a:solidFill>
                <a:latin typeface="Arial"/>
                <a:cs typeface="Arial"/>
              </a:rPr>
              <a:t>internal</a:t>
            </a:r>
            <a:r>
              <a:rPr sz="22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073D86"/>
                </a:solidFill>
                <a:latin typeface="Arial"/>
                <a:cs typeface="Arial"/>
              </a:rPr>
              <a:t>cache</a:t>
            </a:r>
            <a:r>
              <a:rPr sz="22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073D86"/>
                </a:solidFill>
                <a:latin typeface="Arial"/>
                <a:cs typeface="Arial"/>
              </a:rPr>
              <a:t>or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073D86"/>
                </a:solidFill>
                <a:latin typeface="Arial"/>
                <a:cs typeface="Arial"/>
              </a:rPr>
              <a:t>primary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073D86"/>
                </a:solidFill>
                <a:latin typeface="Arial"/>
                <a:cs typeface="Arial"/>
              </a:rPr>
              <a:t>cache.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0B6FC"/>
              </a:buClr>
              <a:buFont typeface="Wingdings"/>
              <a:buChar char=""/>
            </a:pPr>
            <a:endParaRPr sz="32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800" spc="-95" dirty="0">
                <a:solidFill>
                  <a:srgbClr val="073D86"/>
                </a:solidFill>
                <a:latin typeface="Arial"/>
                <a:cs typeface="Arial"/>
              </a:rPr>
              <a:t>Level </a:t>
            </a:r>
            <a:r>
              <a:rPr sz="2800" spc="-125" dirty="0">
                <a:solidFill>
                  <a:srgbClr val="073D86"/>
                </a:solidFill>
                <a:latin typeface="Arial"/>
                <a:cs typeface="Arial"/>
              </a:rPr>
              <a:t>2(L2)</a:t>
            </a:r>
            <a:r>
              <a:rPr sz="2800" spc="-2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spc="-180" dirty="0">
                <a:solidFill>
                  <a:srgbClr val="073D86"/>
                </a:solidFill>
                <a:latin typeface="Arial"/>
                <a:cs typeface="Arial"/>
              </a:rPr>
              <a:t>Cache:</a:t>
            </a:r>
            <a:endParaRPr sz="280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Wingdings"/>
              <a:buChar char=""/>
              <a:tabLst>
                <a:tab pos="355600" algn="l"/>
              </a:tabLst>
            </a:pPr>
            <a:r>
              <a:rPr sz="2200" spc="-125" dirty="0">
                <a:solidFill>
                  <a:srgbClr val="073D86"/>
                </a:solidFill>
                <a:latin typeface="Arial"/>
                <a:cs typeface="Arial"/>
              </a:rPr>
              <a:t>The</a:t>
            </a:r>
            <a:r>
              <a:rPr sz="2200" spc="-13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80" dirty="0">
                <a:solidFill>
                  <a:srgbClr val="073D86"/>
                </a:solidFill>
                <a:latin typeface="Arial"/>
                <a:cs typeface="Arial"/>
              </a:rPr>
              <a:t>L2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073D86"/>
                </a:solidFill>
                <a:latin typeface="Arial"/>
                <a:cs typeface="Arial"/>
              </a:rPr>
              <a:t>cache</a:t>
            </a:r>
            <a:r>
              <a:rPr sz="22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073D86"/>
                </a:solidFill>
                <a:latin typeface="Arial"/>
                <a:cs typeface="Arial"/>
              </a:rPr>
              <a:t>is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073D86"/>
                </a:solidFill>
                <a:latin typeface="Arial"/>
                <a:cs typeface="Arial"/>
              </a:rPr>
              <a:t>larger</a:t>
            </a:r>
            <a:r>
              <a:rPr sz="22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srgbClr val="073D86"/>
                </a:solidFill>
                <a:latin typeface="Arial"/>
                <a:cs typeface="Arial"/>
              </a:rPr>
              <a:t>but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73D86"/>
                </a:solidFill>
                <a:latin typeface="Arial"/>
                <a:cs typeface="Arial"/>
              </a:rPr>
              <a:t>slower</a:t>
            </a:r>
            <a:r>
              <a:rPr sz="2200" spc="-13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73D86"/>
                </a:solidFill>
                <a:latin typeface="Arial"/>
                <a:cs typeface="Arial"/>
              </a:rPr>
              <a:t>in</a:t>
            </a:r>
            <a:r>
              <a:rPr sz="22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073D86"/>
                </a:solidFill>
                <a:latin typeface="Arial"/>
                <a:cs typeface="Arial"/>
              </a:rPr>
              <a:t>speed</a:t>
            </a:r>
            <a:r>
              <a:rPr sz="22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Arial"/>
                <a:cs typeface="Arial"/>
              </a:rPr>
              <a:t>than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305" dirty="0">
                <a:solidFill>
                  <a:srgbClr val="073D86"/>
                </a:solidFill>
                <a:latin typeface="Arial"/>
                <a:cs typeface="Arial"/>
              </a:rPr>
              <a:t>L1</a:t>
            </a:r>
            <a:r>
              <a:rPr sz="22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073D86"/>
                </a:solidFill>
                <a:latin typeface="Arial"/>
                <a:cs typeface="Arial"/>
              </a:rPr>
              <a:t>cache.</a:t>
            </a:r>
            <a:endParaRPr sz="2200">
              <a:latin typeface="Arial"/>
              <a:cs typeface="Arial"/>
            </a:endParaRPr>
          </a:p>
          <a:p>
            <a:pPr marL="287020" marR="6985" indent="-274320" algn="just">
              <a:lnSpc>
                <a:spcPct val="100000"/>
              </a:lnSpc>
              <a:spcBef>
                <a:spcPts val="530"/>
              </a:spcBef>
              <a:buClr>
                <a:srgbClr val="30B6FC"/>
              </a:buClr>
              <a:buFont typeface="Wingdings"/>
              <a:buChar char=""/>
              <a:tabLst>
                <a:tab pos="287020" algn="l"/>
              </a:tabLst>
            </a:pPr>
            <a:r>
              <a:rPr sz="2200" spc="-10" dirty="0">
                <a:solidFill>
                  <a:srgbClr val="073D86"/>
                </a:solidFill>
                <a:latin typeface="Arial"/>
                <a:cs typeface="Arial"/>
              </a:rPr>
              <a:t>store </a:t>
            </a:r>
            <a:r>
              <a:rPr sz="2200" spc="-30" dirty="0">
                <a:solidFill>
                  <a:srgbClr val="073D86"/>
                </a:solidFill>
                <a:latin typeface="Arial"/>
                <a:cs typeface="Arial"/>
              </a:rPr>
              <a:t>recently </a:t>
            </a:r>
            <a:r>
              <a:rPr sz="2200" spc="-120" dirty="0">
                <a:solidFill>
                  <a:srgbClr val="073D86"/>
                </a:solidFill>
                <a:latin typeface="Arial"/>
                <a:cs typeface="Arial"/>
              </a:rPr>
              <a:t>accessed </a:t>
            </a:r>
            <a:r>
              <a:rPr sz="2200" dirty="0">
                <a:solidFill>
                  <a:srgbClr val="073D86"/>
                </a:solidFill>
                <a:latin typeface="Arial"/>
                <a:cs typeface="Arial"/>
              </a:rPr>
              <a:t>information. </a:t>
            </a:r>
            <a:r>
              <a:rPr sz="2200" spc="-75" dirty="0">
                <a:solidFill>
                  <a:srgbClr val="073D86"/>
                </a:solidFill>
                <a:latin typeface="Arial"/>
                <a:cs typeface="Arial"/>
              </a:rPr>
              <a:t>Also </a:t>
            </a:r>
            <a:r>
              <a:rPr sz="2200" spc="-5" dirty="0">
                <a:solidFill>
                  <a:srgbClr val="073D86"/>
                </a:solidFill>
                <a:latin typeface="Arial"/>
                <a:cs typeface="Arial"/>
              </a:rPr>
              <a:t>known </a:t>
            </a:r>
            <a:r>
              <a:rPr sz="2200" spc="-165" dirty="0">
                <a:solidFill>
                  <a:srgbClr val="073D86"/>
                </a:solidFill>
                <a:latin typeface="Arial"/>
                <a:cs typeface="Arial"/>
              </a:rPr>
              <a:t>as </a:t>
            </a:r>
            <a:r>
              <a:rPr sz="2200" spc="-70" dirty="0">
                <a:solidFill>
                  <a:srgbClr val="073D86"/>
                </a:solidFill>
                <a:latin typeface="Arial"/>
                <a:cs typeface="Arial"/>
              </a:rPr>
              <a:t>secondary </a:t>
            </a:r>
            <a:r>
              <a:rPr sz="2200" spc="-95" dirty="0">
                <a:solidFill>
                  <a:srgbClr val="073D86"/>
                </a:solidFill>
                <a:latin typeface="Arial"/>
                <a:cs typeface="Arial"/>
              </a:rPr>
              <a:t>cache, </a:t>
            </a:r>
            <a:r>
              <a:rPr sz="2200" spc="80" dirty="0">
                <a:solidFill>
                  <a:srgbClr val="073D86"/>
                </a:solidFill>
                <a:latin typeface="Arial"/>
                <a:cs typeface="Arial"/>
              </a:rPr>
              <a:t>it  </a:t>
            </a:r>
            <a:r>
              <a:rPr sz="2200" spc="-100" dirty="0">
                <a:solidFill>
                  <a:srgbClr val="073D86"/>
                </a:solidFill>
                <a:latin typeface="Arial"/>
                <a:cs typeface="Arial"/>
              </a:rPr>
              <a:t>is </a:t>
            </a:r>
            <a:r>
              <a:rPr sz="2200" spc="-65" dirty="0">
                <a:solidFill>
                  <a:srgbClr val="073D86"/>
                </a:solidFill>
                <a:latin typeface="Arial"/>
                <a:cs typeface="Arial"/>
              </a:rPr>
              <a:t>designed </a:t>
            </a:r>
            <a:r>
              <a:rPr sz="2200" spc="85" dirty="0">
                <a:solidFill>
                  <a:srgbClr val="073D86"/>
                </a:solidFill>
                <a:latin typeface="Arial"/>
                <a:cs typeface="Arial"/>
              </a:rPr>
              <a:t>to </a:t>
            </a:r>
            <a:r>
              <a:rPr sz="2200" spc="-55" dirty="0">
                <a:solidFill>
                  <a:srgbClr val="073D86"/>
                </a:solidFill>
                <a:latin typeface="Arial"/>
                <a:cs typeface="Arial"/>
              </a:rPr>
              <a:t>reduce </a:t>
            </a:r>
            <a:r>
              <a:rPr sz="2200" spc="15" dirty="0">
                <a:solidFill>
                  <a:srgbClr val="073D86"/>
                </a:solidFill>
                <a:latin typeface="Arial"/>
                <a:cs typeface="Arial"/>
              </a:rPr>
              <a:t>the </a:t>
            </a:r>
            <a:r>
              <a:rPr sz="2200" spc="5" dirty="0">
                <a:solidFill>
                  <a:srgbClr val="073D86"/>
                </a:solidFill>
                <a:latin typeface="Arial"/>
                <a:cs typeface="Arial"/>
              </a:rPr>
              <a:t>time </a:t>
            </a:r>
            <a:r>
              <a:rPr sz="2200" spc="-60" dirty="0">
                <a:solidFill>
                  <a:srgbClr val="073D86"/>
                </a:solidFill>
                <a:latin typeface="Arial"/>
                <a:cs typeface="Arial"/>
              </a:rPr>
              <a:t>needed </a:t>
            </a:r>
            <a:r>
              <a:rPr sz="2200" spc="90" dirty="0">
                <a:solidFill>
                  <a:srgbClr val="073D86"/>
                </a:solidFill>
                <a:latin typeface="Arial"/>
                <a:cs typeface="Arial"/>
              </a:rPr>
              <a:t>to 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access </a:t>
            </a:r>
            <a:r>
              <a:rPr sz="2200" spc="-35" dirty="0">
                <a:solidFill>
                  <a:srgbClr val="073D86"/>
                </a:solidFill>
                <a:latin typeface="Arial"/>
                <a:cs typeface="Arial"/>
              </a:rPr>
              <a:t>data </a:t>
            </a:r>
            <a:r>
              <a:rPr sz="2200" spc="-25" dirty="0">
                <a:solidFill>
                  <a:srgbClr val="073D86"/>
                </a:solidFill>
                <a:latin typeface="Arial"/>
                <a:cs typeface="Arial"/>
              </a:rPr>
              <a:t>in </a:t>
            </a:r>
            <a:r>
              <a:rPr sz="2200" spc="-150" dirty="0">
                <a:solidFill>
                  <a:srgbClr val="073D86"/>
                </a:solidFill>
                <a:latin typeface="Arial"/>
                <a:cs typeface="Arial"/>
              </a:rPr>
              <a:t>cases </a:t>
            </a:r>
            <a:r>
              <a:rPr sz="2200" spc="-25" dirty="0">
                <a:solidFill>
                  <a:srgbClr val="073D86"/>
                </a:solidFill>
                <a:latin typeface="Arial"/>
                <a:cs typeface="Arial"/>
              </a:rPr>
              <a:t>where  </a:t>
            </a:r>
            <a:r>
              <a:rPr sz="2200" spc="-35" dirty="0">
                <a:solidFill>
                  <a:srgbClr val="073D86"/>
                </a:solidFill>
                <a:latin typeface="Arial"/>
                <a:cs typeface="Arial"/>
              </a:rPr>
              <a:t>data </a:t>
            </a:r>
            <a:r>
              <a:rPr sz="2200" spc="-125" dirty="0">
                <a:solidFill>
                  <a:srgbClr val="073D86"/>
                </a:solidFill>
                <a:latin typeface="Arial"/>
                <a:cs typeface="Arial"/>
              </a:rPr>
              <a:t>has </a:t>
            </a:r>
            <a:r>
              <a:rPr sz="2200" spc="-60" dirty="0">
                <a:solidFill>
                  <a:srgbClr val="073D86"/>
                </a:solidFill>
                <a:latin typeface="Arial"/>
                <a:cs typeface="Arial"/>
              </a:rPr>
              <a:t>already been </a:t>
            </a:r>
            <a:r>
              <a:rPr sz="2200" spc="-120" dirty="0">
                <a:solidFill>
                  <a:srgbClr val="073D86"/>
                </a:solidFill>
                <a:latin typeface="Arial"/>
                <a:cs typeface="Arial"/>
              </a:rPr>
              <a:t>accessed</a:t>
            </a:r>
            <a:r>
              <a:rPr sz="2200" spc="-4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073D86"/>
                </a:solidFill>
                <a:latin typeface="Arial"/>
                <a:cs typeface="Arial"/>
              </a:rPr>
              <a:t>previously.</a:t>
            </a:r>
            <a:endParaRPr sz="2200">
              <a:latin typeface="Arial"/>
              <a:cs typeface="Arial"/>
            </a:endParaRPr>
          </a:p>
          <a:p>
            <a:pPr marL="287020" marR="8890" indent="-274320" algn="just">
              <a:lnSpc>
                <a:spcPct val="100000"/>
              </a:lnSpc>
              <a:spcBef>
                <a:spcPts val="530"/>
              </a:spcBef>
              <a:buClr>
                <a:srgbClr val="30B6FC"/>
              </a:buClr>
              <a:buFont typeface="Wingdings"/>
              <a:buChar char=""/>
              <a:tabLst>
                <a:tab pos="287020" algn="l"/>
              </a:tabLst>
            </a:pPr>
            <a:r>
              <a:rPr sz="2200" spc="-180" dirty="0">
                <a:solidFill>
                  <a:srgbClr val="073D86"/>
                </a:solidFill>
                <a:latin typeface="Arial"/>
                <a:cs typeface="Arial"/>
              </a:rPr>
              <a:t>L2 </a:t>
            </a:r>
            <a:r>
              <a:rPr sz="2200" spc="-105" dirty="0">
                <a:solidFill>
                  <a:srgbClr val="073D86"/>
                </a:solidFill>
                <a:latin typeface="Arial"/>
                <a:cs typeface="Arial"/>
              </a:rPr>
              <a:t>cache </a:t>
            </a:r>
            <a:r>
              <a:rPr sz="2200" spc="-90" dirty="0">
                <a:solidFill>
                  <a:srgbClr val="073D86"/>
                </a:solidFill>
                <a:latin typeface="Arial"/>
                <a:cs typeface="Arial"/>
              </a:rPr>
              <a:t>comes </a:t>
            </a:r>
            <a:r>
              <a:rPr sz="2200" spc="-15" dirty="0">
                <a:solidFill>
                  <a:srgbClr val="073D86"/>
                </a:solidFill>
                <a:latin typeface="Arial"/>
                <a:cs typeface="Arial"/>
              </a:rPr>
              <a:t>between </a:t>
            </a:r>
            <a:r>
              <a:rPr sz="2200" spc="-305" dirty="0">
                <a:solidFill>
                  <a:srgbClr val="073D86"/>
                </a:solidFill>
                <a:latin typeface="Arial"/>
                <a:cs typeface="Arial"/>
              </a:rPr>
              <a:t>L1 </a:t>
            </a:r>
            <a:r>
              <a:rPr sz="2200" spc="-70" dirty="0">
                <a:solidFill>
                  <a:srgbClr val="073D86"/>
                </a:solidFill>
                <a:latin typeface="Arial"/>
                <a:cs typeface="Arial"/>
              </a:rPr>
              <a:t>and </a:t>
            </a:r>
            <a:r>
              <a:rPr sz="2200" spc="-110" dirty="0">
                <a:solidFill>
                  <a:srgbClr val="073D86"/>
                </a:solidFill>
                <a:latin typeface="Arial"/>
                <a:cs typeface="Arial"/>
              </a:rPr>
              <a:t>RAM(processor-L1-L2-RAM) </a:t>
            </a:r>
            <a:r>
              <a:rPr sz="2200" spc="-70" dirty="0">
                <a:solidFill>
                  <a:srgbClr val="073D86"/>
                </a:solidFill>
                <a:latin typeface="Arial"/>
                <a:cs typeface="Arial"/>
              </a:rPr>
              <a:t>and </a:t>
            </a:r>
            <a:r>
              <a:rPr sz="2200" spc="-100" dirty="0">
                <a:solidFill>
                  <a:srgbClr val="073D86"/>
                </a:solidFill>
                <a:latin typeface="Arial"/>
                <a:cs typeface="Arial"/>
              </a:rPr>
              <a:t>is  </a:t>
            </a:r>
            <a:r>
              <a:rPr sz="2200" spc="-25" dirty="0">
                <a:solidFill>
                  <a:srgbClr val="073D86"/>
                </a:solidFill>
                <a:latin typeface="Arial"/>
                <a:cs typeface="Arial"/>
              </a:rPr>
              <a:t>bigger</a:t>
            </a:r>
            <a:r>
              <a:rPr sz="22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Arial"/>
                <a:cs typeface="Arial"/>
              </a:rPr>
              <a:t>than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073D86"/>
                </a:solidFill>
                <a:latin typeface="Arial"/>
                <a:cs typeface="Arial"/>
              </a:rPr>
              <a:t>the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073D86"/>
                </a:solidFill>
                <a:latin typeface="Arial"/>
                <a:cs typeface="Arial"/>
              </a:rPr>
              <a:t>primary</a:t>
            </a:r>
            <a:r>
              <a:rPr sz="22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073D86"/>
                </a:solidFill>
                <a:latin typeface="Arial"/>
                <a:cs typeface="Arial"/>
              </a:rPr>
              <a:t>cache</a:t>
            </a:r>
            <a:r>
              <a:rPr sz="22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73D86"/>
                </a:solidFill>
                <a:latin typeface="Arial"/>
                <a:cs typeface="Arial"/>
              </a:rPr>
              <a:t>(typically</a:t>
            </a:r>
            <a:r>
              <a:rPr sz="22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073D86"/>
                </a:solidFill>
                <a:latin typeface="Arial"/>
                <a:cs typeface="Arial"/>
              </a:rPr>
              <a:t>64KB</a:t>
            </a:r>
            <a:r>
              <a:rPr sz="22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90" dirty="0">
                <a:solidFill>
                  <a:srgbClr val="073D86"/>
                </a:solidFill>
                <a:latin typeface="Arial"/>
                <a:cs typeface="Arial"/>
              </a:rPr>
              <a:t>to</a:t>
            </a:r>
            <a:r>
              <a:rPr sz="22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073D86"/>
                </a:solidFill>
                <a:latin typeface="Arial"/>
                <a:cs typeface="Arial"/>
              </a:rPr>
              <a:t>4MB).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86077" y="421386"/>
            <a:ext cx="6423025" cy="586105"/>
            <a:chOff x="1386077" y="421386"/>
            <a:chExt cx="6423025" cy="586105"/>
          </a:xfrm>
        </p:grpSpPr>
        <p:sp>
          <p:nvSpPr>
            <p:cNvPr id="12" name="object 12"/>
            <p:cNvSpPr/>
            <p:nvPr/>
          </p:nvSpPr>
          <p:spPr>
            <a:xfrm>
              <a:off x="1403603" y="438912"/>
              <a:ext cx="6405372" cy="5684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86077" y="421386"/>
              <a:ext cx="6402324" cy="5654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2781300"/>
            <a:chOff x="211836" y="228600"/>
            <a:chExt cx="8723630" cy="2781300"/>
          </a:xfrm>
        </p:grpSpPr>
        <p:sp>
          <p:nvSpPr>
            <p:cNvPr id="3" name="object 3"/>
            <p:cNvSpPr/>
            <p:nvPr/>
          </p:nvSpPr>
          <p:spPr>
            <a:xfrm>
              <a:off x="228600" y="228600"/>
              <a:ext cx="8695944" cy="2468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7232" y="1824227"/>
              <a:ext cx="2877820" cy="715010"/>
            </a:xfrm>
            <a:custGeom>
              <a:avLst/>
              <a:gdLst/>
              <a:ahLst/>
              <a:cxnLst/>
              <a:rect l="l" t="t" r="r" b="b"/>
              <a:pathLst>
                <a:path w="2877820" h="71501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6"/>
                  </a:lnTo>
                  <a:lnTo>
                    <a:pt x="2626360" y="42418"/>
                  </a:lnTo>
                  <a:lnTo>
                    <a:pt x="2371216" y="91567"/>
                  </a:lnTo>
                  <a:lnTo>
                    <a:pt x="2103246" y="149606"/>
                  </a:lnTo>
                  <a:lnTo>
                    <a:pt x="1822449" y="216662"/>
                  </a:lnTo>
                  <a:lnTo>
                    <a:pt x="1565147" y="281432"/>
                  </a:lnTo>
                  <a:lnTo>
                    <a:pt x="842137" y="444500"/>
                  </a:lnTo>
                  <a:lnTo>
                    <a:pt x="621029" y="489204"/>
                  </a:lnTo>
                  <a:lnTo>
                    <a:pt x="199897" y="567309"/>
                  </a:lnTo>
                  <a:lnTo>
                    <a:pt x="0" y="600837"/>
                  </a:lnTo>
                  <a:lnTo>
                    <a:pt x="270128" y="638810"/>
                  </a:lnTo>
                  <a:lnTo>
                    <a:pt x="397637" y="654431"/>
                  </a:lnTo>
                  <a:lnTo>
                    <a:pt x="644397" y="681227"/>
                  </a:lnTo>
                  <a:lnTo>
                    <a:pt x="874013" y="699135"/>
                  </a:lnTo>
                  <a:lnTo>
                    <a:pt x="984631" y="705866"/>
                  </a:lnTo>
                  <a:lnTo>
                    <a:pt x="1093089" y="710311"/>
                  </a:lnTo>
                  <a:lnTo>
                    <a:pt x="1297177" y="714756"/>
                  </a:lnTo>
                  <a:lnTo>
                    <a:pt x="1395094" y="714756"/>
                  </a:lnTo>
                  <a:lnTo>
                    <a:pt x="1584324" y="710311"/>
                  </a:lnTo>
                  <a:lnTo>
                    <a:pt x="1673606" y="705866"/>
                  </a:lnTo>
                  <a:lnTo>
                    <a:pt x="1843786" y="692404"/>
                  </a:lnTo>
                  <a:lnTo>
                    <a:pt x="1926716" y="683513"/>
                  </a:lnTo>
                  <a:lnTo>
                    <a:pt x="2084069" y="661162"/>
                  </a:lnTo>
                  <a:lnTo>
                    <a:pt x="2232914" y="634364"/>
                  </a:lnTo>
                  <a:lnTo>
                    <a:pt x="2373248" y="603123"/>
                  </a:lnTo>
                  <a:lnTo>
                    <a:pt x="2507234" y="567309"/>
                  </a:lnTo>
                  <a:lnTo>
                    <a:pt x="2634868" y="527176"/>
                  </a:lnTo>
                  <a:lnTo>
                    <a:pt x="2756153" y="482473"/>
                  </a:lnTo>
                  <a:lnTo>
                    <a:pt x="2873120" y="435610"/>
                  </a:lnTo>
                  <a:lnTo>
                    <a:pt x="2877312" y="433324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6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23" y="0"/>
                  </a:moveTo>
                  <a:lnTo>
                    <a:pt x="684530" y="0"/>
                  </a:lnTo>
                  <a:lnTo>
                    <a:pt x="527176" y="4445"/>
                  </a:lnTo>
                  <a:lnTo>
                    <a:pt x="380492" y="11175"/>
                  </a:lnTo>
                  <a:lnTo>
                    <a:pt x="244475" y="22351"/>
                  </a:lnTo>
                  <a:lnTo>
                    <a:pt x="116967" y="35687"/>
                  </a:lnTo>
                  <a:lnTo>
                    <a:pt x="0" y="53593"/>
                  </a:lnTo>
                  <a:lnTo>
                    <a:pt x="333756" y="96012"/>
                  </a:lnTo>
                  <a:lnTo>
                    <a:pt x="693039" y="156210"/>
                  </a:lnTo>
                  <a:lnTo>
                    <a:pt x="1077848" y="234314"/>
                  </a:lnTo>
                  <a:lnTo>
                    <a:pt x="1281938" y="279018"/>
                  </a:lnTo>
                  <a:lnTo>
                    <a:pt x="1866519" y="421893"/>
                  </a:lnTo>
                  <a:lnTo>
                    <a:pt x="2559558" y="575817"/>
                  </a:lnTo>
                  <a:lnTo>
                    <a:pt x="2723260" y="607060"/>
                  </a:lnTo>
                  <a:lnTo>
                    <a:pt x="2878455" y="638301"/>
                  </a:lnTo>
                  <a:lnTo>
                    <a:pt x="3031490" y="667385"/>
                  </a:lnTo>
                  <a:lnTo>
                    <a:pt x="3324859" y="716534"/>
                  </a:lnTo>
                  <a:lnTo>
                    <a:pt x="3465195" y="738759"/>
                  </a:lnTo>
                  <a:lnTo>
                    <a:pt x="3733038" y="774446"/>
                  </a:lnTo>
                  <a:lnTo>
                    <a:pt x="3986022" y="805688"/>
                  </a:lnTo>
                  <a:lnTo>
                    <a:pt x="4107179" y="816863"/>
                  </a:lnTo>
                  <a:lnTo>
                    <a:pt x="4336796" y="834771"/>
                  </a:lnTo>
                  <a:lnTo>
                    <a:pt x="4447413" y="841501"/>
                  </a:lnTo>
                  <a:lnTo>
                    <a:pt x="4659884" y="850391"/>
                  </a:lnTo>
                  <a:lnTo>
                    <a:pt x="4857623" y="850391"/>
                  </a:lnTo>
                  <a:lnTo>
                    <a:pt x="5044694" y="845947"/>
                  </a:lnTo>
                  <a:lnTo>
                    <a:pt x="5133975" y="841501"/>
                  </a:lnTo>
                  <a:lnTo>
                    <a:pt x="5221224" y="834771"/>
                  </a:lnTo>
                  <a:lnTo>
                    <a:pt x="5467731" y="807974"/>
                  </a:lnTo>
                  <a:lnTo>
                    <a:pt x="5544312" y="796798"/>
                  </a:lnTo>
                  <a:lnTo>
                    <a:pt x="5297678" y="765555"/>
                  </a:lnTo>
                  <a:lnTo>
                    <a:pt x="5036185" y="727583"/>
                  </a:lnTo>
                  <a:lnTo>
                    <a:pt x="4468622" y="629412"/>
                  </a:lnTo>
                  <a:lnTo>
                    <a:pt x="4160393" y="566927"/>
                  </a:lnTo>
                  <a:lnTo>
                    <a:pt x="3835146" y="497713"/>
                  </a:lnTo>
                  <a:lnTo>
                    <a:pt x="2850769" y="263398"/>
                  </a:lnTo>
                  <a:lnTo>
                    <a:pt x="2582926" y="205359"/>
                  </a:lnTo>
                  <a:lnTo>
                    <a:pt x="2327783" y="156210"/>
                  </a:lnTo>
                  <a:lnTo>
                    <a:pt x="2204593" y="133858"/>
                  </a:lnTo>
                  <a:lnTo>
                    <a:pt x="2083308" y="113791"/>
                  </a:lnTo>
                  <a:lnTo>
                    <a:pt x="1966468" y="96012"/>
                  </a:lnTo>
                  <a:lnTo>
                    <a:pt x="1628394" y="51308"/>
                  </a:lnTo>
                  <a:lnTo>
                    <a:pt x="1417955" y="31241"/>
                  </a:lnTo>
                  <a:lnTo>
                    <a:pt x="1220216" y="15621"/>
                  </a:lnTo>
                  <a:lnTo>
                    <a:pt x="1031113" y="4445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695450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1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2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7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9"/>
                  </a:lnTo>
                  <a:lnTo>
                    <a:pt x="2259965" y="102997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2"/>
                  </a:lnTo>
                  <a:lnTo>
                    <a:pt x="3250692" y="254635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8"/>
                  </a:lnTo>
                </a:path>
                <a:path w="6088380" h="788035">
                  <a:moveTo>
                    <a:pt x="2781299" y="652272"/>
                  </a:moveTo>
                  <a:lnTo>
                    <a:pt x="2876931" y="625475"/>
                  </a:lnTo>
                  <a:lnTo>
                    <a:pt x="3138423" y="556260"/>
                  </a:lnTo>
                  <a:lnTo>
                    <a:pt x="3319018" y="509270"/>
                  </a:lnTo>
                  <a:lnTo>
                    <a:pt x="3527298" y="457962"/>
                  </a:lnTo>
                  <a:lnTo>
                    <a:pt x="3758946" y="402082"/>
                  </a:lnTo>
                  <a:lnTo>
                    <a:pt x="4007612" y="341757"/>
                  </a:lnTo>
                  <a:lnTo>
                    <a:pt x="4271137" y="283717"/>
                  </a:lnTo>
                  <a:lnTo>
                    <a:pt x="4541139" y="225551"/>
                  </a:lnTo>
                  <a:lnTo>
                    <a:pt x="4817364" y="171958"/>
                  </a:lnTo>
                  <a:lnTo>
                    <a:pt x="5091557" y="120650"/>
                  </a:lnTo>
                  <a:lnTo>
                    <a:pt x="5227574" y="98298"/>
                  </a:lnTo>
                  <a:lnTo>
                    <a:pt x="5359400" y="75946"/>
                  </a:lnTo>
                  <a:lnTo>
                    <a:pt x="5491099" y="58038"/>
                  </a:lnTo>
                  <a:lnTo>
                    <a:pt x="5618734" y="40259"/>
                  </a:lnTo>
                  <a:lnTo>
                    <a:pt x="5744083" y="26797"/>
                  </a:lnTo>
                  <a:lnTo>
                    <a:pt x="5863082" y="15621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1679447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4"/>
                  </a:lnTo>
                  <a:lnTo>
                    <a:pt x="1121791" y="11175"/>
                  </a:lnTo>
                  <a:lnTo>
                    <a:pt x="874890" y="33527"/>
                  </a:lnTo>
                  <a:lnTo>
                    <a:pt x="762076" y="49149"/>
                  </a:lnTo>
                  <a:lnTo>
                    <a:pt x="659892" y="64769"/>
                  </a:lnTo>
                  <a:lnTo>
                    <a:pt x="564108" y="82550"/>
                  </a:lnTo>
                  <a:lnTo>
                    <a:pt x="478955" y="102742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89" y="178562"/>
                  </a:lnTo>
                  <a:lnTo>
                    <a:pt x="157518" y="196468"/>
                  </a:lnTo>
                  <a:lnTo>
                    <a:pt x="51092" y="241046"/>
                  </a:lnTo>
                  <a:lnTo>
                    <a:pt x="12776" y="261238"/>
                  </a:lnTo>
                  <a:lnTo>
                    <a:pt x="0" y="267842"/>
                  </a:lnTo>
                  <a:lnTo>
                    <a:pt x="0" y="1330452"/>
                  </a:lnTo>
                  <a:lnTo>
                    <a:pt x="8719058" y="1330452"/>
                  </a:lnTo>
                  <a:lnTo>
                    <a:pt x="8723376" y="1323721"/>
                  </a:lnTo>
                  <a:lnTo>
                    <a:pt x="8723376" y="850518"/>
                  </a:lnTo>
                  <a:lnTo>
                    <a:pt x="7182231" y="850518"/>
                  </a:lnTo>
                  <a:lnTo>
                    <a:pt x="7043801" y="848232"/>
                  </a:lnTo>
                  <a:lnTo>
                    <a:pt x="6899148" y="843788"/>
                  </a:lnTo>
                  <a:lnTo>
                    <a:pt x="6750050" y="837056"/>
                  </a:lnTo>
                  <a:lnTo>
                    <a:pt x="6594729" y="826007"/>
                  </a:lnTo>
                  <a:lnTo>
                    <a:pt x="6260465" y="792479"/>
                  </a:lnTo>
                  <a:lnTo>
                    <a:pt x="5900674" y="745616"/>
                  </a:lnTo>
                  <a:lnTo>
                    <a:pt x="5709158" y="716534"/>
                  </a:lnTo>
                  <a:lnTo>
                    <a:pt x="5509006" y="683132"/>
                  </a:lnTo>
                  <a:lnTo>
                    <a:pt x="5302631" y="645160"/>
                  </a:lnTo>
                  <a:lnTo>
                    <a:pt x="4861941" y="558038"/>
                  </a:lnTo>
                  <a:lnTo>
                    <a:pt x="4387215" y="453136"/>
                  </a:lnTo>
                  <a:lnTo>
                    <a:pt x="4136009" y="395097"/>
                  </a:lnTo>
                  <a:lnTo>
                    <a:pt x="3614547" y="267842"/>
                  </a:lnTo>
                  <a:lnTo>
                    <a:pt x="3122803" y="165226"/>
                  </a:lnTo>
                  <a:lnTo>
                    <a:pt x="2892933" y="124967"/>
                  </a:lnTo>
                  <a:lnTo>
                    <a:pt x="2673604" y="91566"/>
                  </a:lnTo>
                  <a:lnTo>
                    <a:pt x="2462911" y="62484"/>
                  </a:lnTo>
                  <a:lnTo>
                    <a:pt x="2262759" y="40131"/>
                  </a:lnTo>
                  <a:lnTo>
                    <a:pt x="2073402" y="22351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30960">
                  <a:moveTo>
                    <a:pt x="8723376" y="569213"/>
                  </a:moveTo>
                  <a:lnTo>
                    <a:pt x="8638286" y="604901"/>
                  </a:lnTo>
                  <a:lnTo>
                    <a:pt x="8557387" y="636142"/>
                  </a:lnTo>
                  <a:lnTo>
                    <a:pt x="8472170" y="665226"/>
                  </a:lnTo>
                  <a:lnTo>
                    <a:pt x="8295513" y="718819"/>
                  </a:lnTo>
                  <a:lnTo>
                    <a:pt x="8201787" y="743330"/>
                  </a:lnTo>
                  <a:lnTo>
                    <a:pt x="8005953" y="783589"/>
                  </a:lnTo>
                  <a:lnTo>
                    <a:pt x="7901686" y="801369"/>
                  </a:lnTo>
                  <a:lnTo>
                    <a:pt x="7680325" y="828166"/>
                  </a:lnTo>
                  <a:lnTo>
                    <a:pt x="7441946" y="846074"/>
                  </a:lnTo>
                  <a:lnTo>
                    <a:pt x="7314184" y="850518"/>
                  </a:lnTo>
                  <a:lnTo>
                    <a:pt x="8723376" y="850518"/>
                  </a:lnTo>
                  <a:lnTo>
                    <a:pt x="8723376" y="5692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3403" y="1624024"/>
            <a:ext cx="30359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073D86"/>
                </a:solidFill>
                <a:latin typeface="Arial"/>
                <a:cs typeface="Arial"/>
              </a:rPr>
              <a:t>Level 3(L3)</a:t>
            </a:r>
            <a:r>
              <a:rPr sz="2800" b="0" spc="-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73D86"/>
                </a:solidFill>
                <a:latin typeface="Arial"/>
                <a:cs typeface="Arial"/>
              </a:rPr>
              <a:t>Cache: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3403" y="2110867"/>
            <a:ext cx="8739505" cy="2104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95"/>
              </a:spcBef>
              <a:buClr>
                <a:srgbClr val="30B6FC"/>
              </a:buClr>
              <a:buFont typeface="Wingdings"/>
              <a:buChar char=""/>
              <a:tabLst>
                <a:tab pos="469900" algn="l"/>
              </a:tabLst>
            </a:pPr>
            <a:r>
              <a:rPr sz="2200" spc="-150" dirty="0">
                <a:solidFill>
                  <a:srgbClr val="073D86"/>
                </a:solidFill>
                <a:latin typeface="Arial"/>
                <a:cs typeface="Arial"/>
              </a:rPr>
              <a:t>L3 </a:t>
            </a:r>
            <a:r>
              <a:rPr sz="2200" spc="-160" dirty="0">
                <a:solidFill>
                  <a:srgbClr val="073D86"/>
                </a:solidFill>
                <a:latin typeface="Arial"/>
                <a:cs typeface="Arial"/>
              </a:rPr>
              <a:t>Cache </a:t>
            </a:r>
            <a:r>
              <a:rPr sz="2200" spc="-40" dirty="0">
                <a:solidFill>
                  <a:srgbClr val="073D86"/>
                </a:solidFill>
                <a:latin typeface="Arial"/>
                <a:cs typeface="Arial"/>
              </a:rPr>
              <a:t>memory </a:t>
            </a:r>
            <a:r>
              <a:rPr sz="2200" spc="-100" dirty="0">
                <a:solidFill>
                  <a:srgbClr val="073D86"/>
                </a:solidFill>
                <a:latin typeface="Arial"/>
                <a:cs typeface="Arial"/>
              </a:rPr>
              <a:t>is </a:t>
            </a:r>
            <a:r>
              <a:rPr sz="2200" spc="-95" dirty="0">
                <a:solidFill>
                  <a:srgbClr val="073D86"/>
                </a:solidFill>
                <a:latin typeface="Arial"/>
                <a:cs typeface="Arial"/>
              </a:rPr>
              <a:t>an </a:t>
            </a:r>
            <a:r>
              <a:rPr sz="2200" spc="-80" dirty="0">
                <a:solidFill>
                  <a:srgbClr val="073D86"/>
                </a:solidFill>
                <a:latin typeface="Arial"/>
                <a:cs typeface="Arial"/>
              </a:rPr>
              <a:t>enhanced </a:t>
            </a:r>
            <a:r>
              <a:rPr sz="2200" spc="30" dirty="0">
                <a:solidFill>
                  <a:srgbClr val="073D86"/>
                </a:solidFill>
                <a:latin typeface="Arial"/>
                <a:cs typeface="Arial"/>
              </a:rPr>
              <a:t>form </a:t>
            </a:r>
            <a:r>
              <a:rPr sz="2200" spc="65" dirty="0">
                <a:solidFill>
                  <a:srgbClr val="073D86"/>
                </a:solidFill>
                <a:latin typeface="Arial"/>
                <a:cs typeface="Arial"/>
              </a:rPr>
              <a:t>of </a:t>
            </a:r>
            <a:r>
              <a:rPr sz="2200" spc="-35" dirty="0">
                <a:solidFill>
                  <a:srgbClr val="073D86"/>
                </a:solidFill>
                <a:latin typeface="Arial"/>
                <a:cs typeface="Arial"/>
              </a:rPr>
              <a:t>memory </a:t>
            </a:r>
            <a:r>
              <a:rPr sz="2200" spc="-30" dirty="0">
                <a:solidFill>
                  <a:srgbClr val="073D86"/>
                </a:solidFill>
                <a:latin typeface="Arial"/>
                <a:cs typeface="Arial"/>
              </a:rPr>
              <a:t>present </a:t>
            </a:r>
            <a:r>
              <a:rPr sz="2200" spc="-20" dirty="0">
                <a:solidFill>
                  <a:srgbClr val="073D86"/>
                </a:solidFill>
                <a:latin typeface="Arial"/>
                <a:cs typeface="Arial"/>
              </a:rPr>
              <a:t>on </a:t>
            </a:r>
            <a:r>
              <a:rPr sz="2200" spc="15" dirty="0">
                <a:solidFill>
                  <a:srgbClr val="073D86"/>
                </a:solidFill>
                <a:latin typeface="Arial"/>
                <a:cs typeface="Arial"/>
              </a:rPr>
              <a:t>the  </a:t>
            </a:r>
            <a:r>
              <a:rPr sz="2200" spc="-5" dirty="0">
                <a:solidFill>
                  <a:srgbClr val="073D86"/>
                </a:solidFill>
                <a:latin typeface="Arial"/>
                <a:cs typeface="Arial"/>
              </a:rPr>
              <a:t>motherboard </a:t>
            </a:r>
            <a:r>
              <a:rPr sz="2200" spc="65" dirty="0">
                <a:solidFill>
                  <a:srgbClr val="073D86"/>
                </a:solidFill>
                <a:latin typeface="Arial"/>
                <a:cs typeface="Arial"/>
              </a:rPr>
              <a:t>of</a:t>
            </a:r>
            <a:r>
              <a:rPr sz="2200" spc="-4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073D86"/>
                </a:solidFill>
                <a:latin typeface="Arial"/>
                <a:cs typeface="Arial"/>
              </a:rPr>
              <a:t>the </a:t>
            </a:r>
            <a:r>
              <a:rPr sz="2200" spc="-15" dirty="0">
                <a:solidFill>
                  <a:srgbClr val="073D86"/>
                </a:solidFill>
                <a:latin typeface="Arial"/>
                <a:cs typeface="Arial"/>
              </a:rPr>
              <a:t>computer.</a:t>
            </a:r>
            <a:endParaRPr sz="2200">
              <a:latin typeface="Arial"/>
              <a:cs typeface="Arial"/>
            </a:endParaRPr>
          </a:p>
          <a:p>
            <a:pPr marL="469900" marR="5715" indent="-457200" algn="just">
              <a:lnSpc>
                <a:spcPct val="100000"/>
              </a:lnSpc>
              <a:spcBef>
                <a:spcPts val="525"/>
              </a:spcBef>
              <a:buClr>
                <a:srgbClr val="30B6FC"/>
              </a:buClr>
              <a:buFont typeface="Wingdings"/>
              <a:buChar char=""/>
              <a:tabLst>
                <a:tab pos="469900" algn="l"/>
              </a:tabLst>
            </a:pPr>
            <a:r>
              <a:rPr sz="2200" spc="-120" dirty="0">
                <a:solidFill>
                  <a:srgbClr val="073D86"/>
                </a:solidFill>
                <a:latin typeface="Arial"/>
                <a:cs typeface="Arial"/>
              </a:rPr>
              <a:t>L3, </a:t>
            </a:r>
            <a:r>
              <a:rPr sz="2200" spc="-105" dirty="0">
                <a:solidFill>
                  <a:srgbClr val="073D86"/>
                </a:solidFill>
                <a:latin typeface="Arial"/>
                <a:cs typeface="Arial"/>
              </a:rPr>
              <a:t>cache </a:t>
            </a:r>
            <a:r>
              <a:rPr sz="2200" spc="-100" dirty="0">
                <a:solidFill>
                  <a:srgbClr val="073D86"/>
                </a:solidFill>
                <a:latin typeface="Arial"/>
                <a:cs typeface="Arial"/>
              </a:rPr>
              <a:t>is </a:t>
            </a:r>
            <a:r>
              <a:rPr sz="2200" spc="-150" dirty="0">
                <a:solidFill>
                  <a:srgbClr val="073D86"/>
                </a:solidFill>
                <a:latin typeface="Arial"/>
                <a:cs typeface="Arial"/>
              </a:rPr>
              <a:t>a </a:t>
            </a:r>
            <a:r>
              <a:rPr sz="2200" spc="-40" dirty="0">
                <a:solidFill>
                  <a:srgbClr val="073D86"/>
                </a:solidFill>
                <a:latin typeface="Arial"/>
                <a:cs typeface="Arial"/>
              </a:rPr>
              <a:t>memory </a:t>
            </a:r>
            <a:r>
              <a:rPr sz="2200" spc="-105" dirty="0">
                <a:solidFill>
                  <a:srgbClr val="073D86"/>
                </a:solidFill>
                <a:latin typeface="Arial"/>
                <a:cs typeface="Arial"/>
              </a:rPr>
              <a:t>cache </a:t>
            </a:r>
            <a:r>
              <a:rPr sz="2200" spc="40" dirty="0">
                <a:solidFill>
                  <a:srgbClr val="073D86"/>
                </a:solidFill>
                <a:latin typeface="Arial"/>
                <a:cs typeface="Arial"/>
              </a:rPr>
              <a:t>that </a:t>
            </a:r>
            <a:r>
              <a:rPr sz="2200" spc="-100" dirty="0">
                <a:solidFill>
                  <a:srgbClr val="073D86"/>
                </a:solidFill>
                <a:latin typeface="Arial"/>
                <a:cs typeface="Arial"/>
              </a:rPr>
              <a:t>is </a:t>
            </a:r>
            <a:r>
              <a:rPr sz="2200" spc="25" dirty="0">
                <a:solidFill>
                  <a:srgbClr val="073D86"/>
                </a:solidFill>
                <a:latin typeface="Arial"/>
                <a:cs typeface="Arial"/>
              </a:rPr>
              <a:t>built </a:t>
            </a:r>
            <a:r>
              <a:rPr sz="2200" spc="30" dirty="0">
                <a:solidFill>
                  <a:srgbClr val="073D86"/>
                </a:solidFill>
                <a:latin typeface="Arial"/>
                <a:cs typeface="Arial"/>
              </a:rPr>
              <a:t>into </a:t>
            </a:r>
            <a:r>
              <a:rPr sz="2200" spc="10" dirty="0">
                <a:solidFill>
                  <a:srgbClr val="073D86"/>
                </a:solidFill>
                <a:latin typeface="Arial"/>
                <a:cs typeface="Arial"/>
              </a:rPr>
              <a:t>the </a:t>
            </a:r>
            <a:r>
              <a:rPr sz="2200" spc="-15" dirty="0">
                <a:solidFill>
                  <a:srgbClr val="073D86"/>
                </a:solidFill>
                <a:latin typeface="Arial"/>
                <a:cs typeface="Arial"/>
              </a:rPr>
              <a:t>motherboard. </a:t>
            </a:r>
            <a:r>
              <a:rPr sz="2200" spc="80" dirty="0">
                <a:solidFill>
                  <a:srgbClr val="073D86"/>
                </a:solidFill>
                <a:latin typeface="Arial"/>
                <a:cs typeface="Arial"/>
              </a:rPr>
              <a:t>It </a:t>
            </a:r>
            <a:r>
              <a:rPr sz="2200" spc="-100" dirty="0">
                <a:solidFill>
                  <a:srgbClr val="073D86"/>
                </a:solidFill>
                <a:latin typeface="Arial"/>
                <a:cs typeface="Arial"/>
              </a:rPr>
              <a:t>is  </a:t>
            </a:r>
            <a:r>
              <a:rPr sz="2200" spc="-85" dirty="0">
                <a:solidFill>
                  <a:srgbClr val="073D86"/>
                </a:solidFill>
                <a:latin typeface="Arial"/>
                <a:cs typeface="Arial"/>
              </a:rPr>
              <a:t>used </a:t>
            </a:r>
            <a:r>
              <a:rPr sz="2200" spc="90" dirty="0">
                <a:solidFill>
                  <a:srgbClr val="073D86"/>
                </a:solidFill>
                <a:latin typeface="Arial"/>
                <a:cs typeface="Arial"/>
              </a:rPr>
              <a:t>to </a:t>
            </a:r>
            <a:r>
              <a:rPr sz="2200" spc="-25" dirty="0">
                <a:solidFill>
                  <a:srgbClr val="073D86"/>
                </a:solidFill>
                <a:latin typeface="Arial"/>
                <a:cs typeface="Arial"/>
              </a:rPr>
              <a:t>feed </a:t>
            </a:r>
            <a:r>
              <a:rPr sz="2200" spc="15" dirty="0">
                <a:solidFill>
                  <a:srgbClr val="073D86"/>
                </a:solidFill>
                <a:latin typeface="Arial"/>
                <a:cs typeface="Arial"/>
              </a:rPr>
              <a:t>the </a:t>
            </a:r>
            <a:r>
              <a:rPr sz="2200" spc="-185" dirty="0">
                <a:solidFill>
                  <a:srgbClr val="073D86"/>
                </a:solidFill>
                <a:latin typeface="Arial"/>
                <a:cs typeface="Arial"/>
              </a:rPr>
              <a:t>L2 </a:t>
            </a:r>
            <a:r>
              <a:rPr sz="2200" spc="-100" dirty="0">
                <a:solidFill>
                  <a:srgbClr val="073D86"/>
                </a:solidFill>
                <a:latin typeface="Arial"/>
                <a:cs typeface="Arial"/>
              </a:rPr>
              <a:t>cache, </a:t>
            </a:r>
            <a:r>
              <a:rPr sz="2200" spc="-70" dirty="0">
                <a:solidFill>
                  <a:srgbClr val="073D86"/>
                </a:solidFill>
                <a:latin typeface="Arial"/>
                <a:cs typeface="Arial"/>
              </a:rPr>
              <a:t>and </a:t>
            </a:r>
            <a:r>
              <a:rPr sz="2200" spc="-100" dirty="0">
                <a:solidFill>
                  <a:srgbClr val="073D86"/>
                </a:solidFill>
                <a:latin typeface="Arial"/>
                <a:cs typeface="Arial"/>
              </a:rPr>
              <a:t>is </a:t>
            </a:r>
            <a:r>
              <a:rPr sz="2200" spc="-30" dirty="0">
                <a:solidFill>
                  <a:srgbClr val="073D86"/>
                </a:solidFill>
                <a:latin typeface="Arial"/>
                <a:cs typeface="Arial"/>
              </a:rPr>
              <a:t>typically </a:t>
            </a:r>
            <a:r>
              <a:rPr sz="2200" spc="-15" dirty="0">
                <a:solidFill>
                  <a:srgbClr val="073D86"/>
                </a:solidFill>
                <a:latin typeface="Arial"/>
                <a:cs typeface="Arial"/>
              </a:rPr>
              <a:t>faster </a:t>
            </a:r>
            <a:r>
              <a:rPr sz="2200" spc="-10" dirty="0">
                <a:solidFill>
                  <a:srgbClr val="073D86"/>
                </a:solidFill>
                <a:latin typeface="Arial"/>
                <a:cs typeface="Arial"/>
              </a:rPr>
              <a:t>than </a:t>
            </a:r>
            <a:r>
              <a:rPr sz="2200" spc="15" dirty="0">
                <a:solidFill>
                  <a:srgbClr val="073D86"/>
                </a:solidFill>
                <a:latin typeface="Arial"/>
                <a:cs typeface="Arial"/>
              </a:rPr>
              <a:t>the </a:t>
            </a:r>
            <a:r>
              <a:rPr sz="2200" spc="-70" dirty="0">
                <a:solidFill>
                  <a:srgbClr val="073D86"/>
                </a:solidFill>
                <a:latin typeface="Arial"/>
                <a:cs typeface="Arial"/>
              </a:rPr>
              <a:t>system’s  </a:t>
            </a:r>
            <a:r>
              <a:rPr sz="2200" spc="-60" dirty="0">
                <a:solidFill>
                  <a:srgbClr val="073D86"/>
                </a:solidFill>
                <a:latin typeface="Arial"/>
                <a:cs typeface="Arial"/>
              </a:rPr>
              <a:t>main </a:t>
            </a:r>
            <a:r>
              <a:rPr sz="2200" spc="-40" dirty="0">
                <a:solidFill>
                  <a:srgbClr val="073D86"/>
                </a:solidFill>
                <a:latin typeface="Arial"/>
                <a:cs typeface="Arial"/>
              </a:rPr>
              <a:t>memory, </a:t>
            </a:r>
            <a:r>
              <a:rPr sz="2200" spc="40" dirty="0">
                <a:solidFill>
                  <a:srgbClr val="073D86"/>
                </a:solidFill>
                <a:latin typeface="Arial"/>
                <a:cs typeface="Arial"/>
              </a:rPr>
              <a:t>but </a:t>
            </a:r>
            <a:r>
              <a:rPr sz="2200" dirty="0">
                <a:solidFill>
                  <a:srgbClr val="073D86"/>
                </a:solidFill>
                <a:latin typeface="Arial"/>
                <a:cs typeface="Arial"/>
              </a:rPr>
              <a:t>still </a:t>
            </a:r>
            <a:r>
              <a:rPr sz="2200" spc="-30" dirty="0">
                <a:solidFill>
                  <a:srgbClr val="073D86"/>
                </a:solidFill>
                <a:latin typeface="Arial"/>
                <a:cs typeface="Arial"/>
              </a:rPr>
              <a:t>slower </a:t>
            </a:r>
            <a:r>
              <a:rPr sz="2200" spc="-10" dirty="0">
                <a:solidFill>
                  <a:srgbClr val="073D86"/>
                </a:solidFill>
                <a:latin typeface="Arial"/>
                <a:cs typeface="Arial"/>
              </a:rPr>
              <a:t>than </a:t>
            </a:r>
            <a:r>
              <a:rPr sz="2200" spc="10" dirty="0">
                <a:solidFill>
                  <a:srgbClr val="073D86"/>
                </a:solidFill>
                <a:latin typeface="Arial"/>
                <a:cs typeface="Arial"/>
              </a:rPr>
              <a:t>the </a:t>
            </a:r>
            <a:r>
              <a:rPr sz="2200" spc="-180" dirty="0">
                <a:solidFill>
                  <a:srgbClr val="073D86"/>
                </a:solidFill>
                <a:latin typeface="Arial"/>
                <a:cs typeface="Arial"/>
              </a:rPr>
              <a:t>L2 </a:t>
            </a:r>
            <a:r>
              <a:rPr sz="2200" spc="-95" dirty="0">
                <a:solidFill>
                  <a:srgbClr val="073D86"/>
                </a:solidFill>
                <a:latin typeface="Arial"/>
                <a:cs typeface="Arial"/>
              </a:rPr>
              <a:t>cache, </a:t>
            </a:r>
            <a:r>
              <a:rPr sz="2200" spc="-55" dirty="0">
                <a:solidFill>
                  <a:srgbClr val="073D86"/>
                </a:solidFill>
                <a:latin typeface="Arial"/>
                <a:cs typeface="Arial"/>
              </a:rPr>
              <a:t>having </a:t>
            </a:r>
            <a:r>
              <a:rPr sz="2200" spc="-20" dirty="0">
                <a:solidFill>
                  <a:srgbClr val="073D86"/>
                </a:solidFill>
                <a:latin typeface="Arial"/>
                <a:cs typeface="Arial"/>
              </a:rPr>
              <a:t>more </a:t>
            </a:r>
            <a:r>
              <a:rPr sz="2200" spc="-10" dirty="0">
                <a:solidFill>
                  <a:srgbClr val="073D86"/>
                </a:solidFill>
                <a:latin typeface="Arial"/>
                <a:cs typeface="Arial"/>
              </a:rPr>
              <a:t>than </a:t>
            </a:r>
            <a:r>
              <a:rPr sz="2200" spc="-160" dirty="0">
                <a:solidFill>
                  <a:srgbClr val="073D86"/>
                </a:solidFill>
                <a:latin typeface="Arial"/>
                <a:cs typeface="Arial"/>
              </a:rPr>
              <a:t>3  </a:t>
            </a:r>
            <a:r>
              <a:rPr sz="2200" spc="-70" dirty="0">
                <a:solidFill>
                  <a:srgbClr val="073D86"/>
                </a:solidFill>
                <a:latin typeface="Arial"/>
                <a:cs typeface="Arial"/>
              </a:rPr>
              <a:t>MB </a:t>
            </a:r>
            <a:r>
              <a:rPr sz="2200" spc="65" dirty="0">
                <a:solidFill>
                  <a:srgbClr val="073D86"/>
                </a:solidFill>
                <a:latin typeface="Arial"/>
                <a:cs typeface="Arial"/>
              </a:rPr>
              <a:t>of</a:t>
            </a:r>
            <a:r>
              <a:rPr sz="2200" spc="-43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073D86"/>
                </a:solidFill>
                <a:latin typeface="Arial"/>
                <a:cs typeface="Arial"/>
              </a:rPr>
              <a:t>storage </a:t>
            </a:r>
            <a:r>
              <a:rPr sz="2200" spc="-25" dirty="0">
                <a:solidFill>
                  <a:srgbClr val="073D86"/>
                </a:solidFill>
                <a:latin typeface="Arial"/>
                <a:cs typeface="Arial"/>
              </a:rPr>
              <a:t>in </a:t>
            </a:r>
            <a:r>
              <a:rPr sz="2200" spc="35" dirty="0">
                <a:solidFill>
                  <a:srgbClr val="073D86"/>
                </a:solidFill>
                <a:latin typeface="Arial"/>
                <a:cs typeface="Arial"/>
              </a:rPr>
              <a:t>it.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86077" y="421386"/>
            <a:ext cx="6423025" cy="586105"/>
            <a:chOff x="1386077" y="421386"/>
            <a:chExt cx="6423025" cy="586105"/>
          </a:xfrm>
        </p:grpSpPr>
        <p:sp>
          <p:nvSpPr>
            <p:cNvPr id="12" name="object 12"/>
            <p:cNvSpPr/>
            <p:nvPr/>
          </p:nvSpPr>
          <p:spPr>
            <a:xfrm>
              <a:off x="1403603" y="438912"/>
              <a:ext cx="6405372" cy="5684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86077" y="421386"/>
              <a:ext cx="6402324" cy="5654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09088" y="900683"/>
              <a:ext cx="3980688" cy="5867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91561" y="882777"/>
              <a:ext cx="3976878" cy="5833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5940" y="1816760"/>
            <a:ext cx="4763135" cy="20739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10" dirty="0">
                <a:solidFill>
                  <a:srgbClr val="073D86"/>
                </a:solidFill>
                <a:latin typeface="Times New Roman"/>
                <a:cs typeface="Times New Roman"/>
              </a:rPr>
              <a:t>Commonly </a:t>
            </a:r>
            <a:r>
              <a:rPr sz="2800" spc="-5" dirty="0">
                <a:solidFill>
                  <a:srgbClr val="073D86"/>
                </a:solidFill>
                <a:latin typeface="Times New Roman"/>
                <a:cs typeface="Times New Roman"/>
              </a:rPr>
              <a:t>used</a:t>
            </a:r>
            <a:r>
              <a:rPr sz="2800" spc="-20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Times New Roman"/>
                <a:cs typeface="Times New Roman"/>
              </a:rPr>
              <a:t>methods:</a:t>
            </a:r>
            <a:endParaRPr sz="280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solidFill>
                  <a:srgbClr val="073D86"/>
                </a:solidFill>
                <a:latin typeface="Times New Roman"/>
                <a:cs typeface="Times New Roman"/>
              </a:rPr>
              <a:t>Direct-Mapped</a:t>
            </a:r>
            <a:r>
              <a:rPr sz="2800" spc="-5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Times New Roman"/>
                <a:cs typeface="Times New Roman"/>
              </a:rPr>
              <a:t>Cache</a:t>
            </a:r>
            <a:endParaRPr sz="280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670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solidFill>
                  <a:srgbClr val="073D86"/>
                </a:solidFill>
                <a:latin typeface="Times New Roman"/>
                <a:cs typeface="Times New Roman"/>
              </a:rPr>
              <a:t>Associative Mapped</a:t>
            </a:r>
            <a:r>
              <a:rPr sz="2800" spc="-3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Times New Roman"/>
                <a:cs typeface="Times New Roman"/>
              </a:rPr>
              <a:t>Cache</a:t>
            </a:r>
            <a:endParaRPr sz="280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solidFill>
                  <a:srgbClr val="073D86"/>
                </a:solidFill>
                <a:latin typeface="Times New Roman"/>
                <a:cs typeface="Times New Roman"/>
              </a:rPr>
              <a:t>Set-Associative Mapped</a:t>
            </a:r>
            <a:r>
              <a:rPr sz="2800" spc="-45" dirty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Times New Roman"/>
                <a:cs typeface="Times New Roman"/>
              </a:rPr>
              <a:t>Cache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1077</Words>
  <Application>Microsoft Office PowerPoint</Application>
  <PresentationFormat>On-screen Show (4:3)</PresentationFormat>
  <Paragraphs>115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Level 1(L1) Cache:</vt:lpstr>
      <vt:lpstr>Level 3(L3) Cache: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</vt:lpstr>
      <vt:lpstr>Disadvantages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</vt:lpstr>
      <vt:lpstr>Disadvantages</vt:lpstr>
      <vt:lpstr>PowerPoint Presentation</vt:lpstr>
      <vt:lpstr>PowerPoint Presentation</vt:lpstr>
      <vt:lpstr>PowerPoint Presentation</vt:lpstr>
      <vt:lpstr>PowerPoint Presentation</vt:lpstr>
      <vt:lpstr>Advantages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Ashwin R Patani</dc:creator>
  <cp:lastModifiedBy>Mr. Ashwin R Patani</cp:lastModifiedBy>
  <cp:revision>2</cp:revision>
  <dcterms:created xsi:type="dcterms:W3CDTF">2021-04-23T07:11:17Z</dcterms:created>
  <dcterms:modified xsi:type="dcterms:W3CDTF">2021-04-23T07:13:53Z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2021-04-23T00:00:00Z</vt:filetime>
  </property>
</Properties>
</file>