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412" y="638682"/>
            <a:ext cx="169418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4332" y="2817876"/>
            <a:ext cx="7234555" cy="3823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2180" y="1107440"/>
            <a:ext cx="75434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Arithmetic</a:t>
            </a:r>
            <a:r>
              <a:rPr sz="6000" spc="-70" dirty="0"/>
              <a:t> </a:t>
            </a:r>
            <a:r>
              <a:rPr sz="6000" spc="-5" dirty="0"/>
              <a:t>Pipeline</a:t>
            </a:r>
            <a:endParaRPr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40818" y="650498"/>
            <a:ext cx="5424903" cy="574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4347" y="1398487"/>
            <a:ext cx="6058408" cy="4791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36651"/>
            <a:ext cx="42322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125" dirty="0">
                <a:latin typeface="Arial"/>
                <a:cs typeface="Arial"/>
              </a:rPr>
              <a:t>Arithmetic</a:t>
            </a:r>
            <a:r>
              <a:rPr sz="4400" b="0" spc="-375" dirty="0">
                <a:latin typeface="Arial"/>
                <a:cs typeface="Arial"/>
              </a:rPr>
              <a:t> </a:t>
            </a:r>
            <a:r>
              <a:rPr sz="4400" b="0" spc="-229" dirty="0">
                <a:latin typeface="Arial"/>
                <a:cs typeface="Arial"/>
              </a:rPr>
              <a:t>Pipeline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943058"/>
            <a:ext cx="10284461" cy="5385192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Pipeline </a:t>
            </a:r>
            <a:r>
              <a:rPr sz="2400" dirty="0">
                <a:latin typeface="Carlito"/>
                <a:cs typeface="Carlito"/>
              </a:rPr>
              <a:t>arithmetic </a:t>
            </a:r>
            <a:r>
              <a:rPr sz="2400" spc="-5" dirty="0">
                <a:latin typeface="Carlito"/>
                <a:cs typeface="Carlito"/>
              </a:rPr>
              <a:t>units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usually </a:t>
            </a:r>
            <a:r>
              <a:rPr sz="2400" spc="-15" dirty="0">
                <a:latin typeface="Carlito"/>
                <a:cs typeface="Carlito"/>
              </a:rPr>
              <a:t>found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latin typeface="Carlito"/>
                <a:cs typeface="Carlito"/>
              </a:rPr>
              <a:t>very high speed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computers.</a:t>
            </a:r>
            <a:endParaRPr sz="2400" dirty="0">
              <a:latin typeface="Carlito"/>
              <a:cs typeface="Carlito"/>
            </a:endParaRPr>
          </a:p>
          <a:p>
            <a:pPr marL="241935" marR="4760595" indent="-241935">
              <a:lnSpc>
                <a:spcPts val="3310"/>
              </a:lnSpc>
              <a:spcBef>
                <a:spcPts val="175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rlito"/>
                <a:cs typeface="Carlito"/>
              </a:rPr>
              <a:t>Arithmetic </a:t>
            </a:r>
            <a:r>
              <a:rPr sz="2400" spc="-5" dirty="0">
                <a:latin typeface="Carlito"/>
                <a:cs typeface="Carlito"/>
              </a:rPr>
              <a:t>pipelines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constructed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:  </a:t>
            </a:r>
            <a:r>
              <a:rPr sz="2400" spc="-5" dirty="0">
                <a:latin typeface="Carlito"/>
                <a:cs typeface="Carlito"/>
              </a:rPr>
              <a:t>simple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fixed-point</a:t>
            </a:r>
            <a:endParaRPr sz="2400" dirty="0">
              <a:latin typeface="Carlito"/>
              <a:cs typeface="Carlito"/>
            </a:endParaRPr>
          </a:p>
          <a:p>
            <a:pPr marL="968375">
              <a:lnSpc>
                <a:spcPct val="100000"/>
              </a:lnSpc>
              <a:spcBef>
                <a:spcPts val="240"/>
              </a:spcBef>
            </a:pPr>
            <a:r>
              <a:rPr sz="2400" spc="-10" dirty="0">
                <a:latin typeface="Carlito"/>
                <a:cs typeface="Carlito"/>
              </a:rPr>
              <a:t>floating-point </a:t>
            </a:r>
            <a:r>
              <a:rPr sz="2400" dirty="0">
                <a:latin typeface="Carlito"/>
                <a:cs typeface="Carlito"/>
              </a:rPr>
              <a:t>arithmetic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operations.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 dirty="0">
              <a:latin typeface="Carlito"/>
              <a:cs typeface="Carlito"/>
            </a:endParaRPr>
          </a:p>
          <a:p>
            <a:pPr marL="241300" marR="5080" indent="-229235">
              <a:lnSpc>
                <a:spcPts val="23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15" dirty="0">
                <a:latin typeface="Carlito"/>
                <a:cs typeface="Carlito"/>
              </a:rPr>
              <a:t>For </a:t>
            </a:r>
            <a:r>
              <a:rPr sz="2400" spc="-5" dirty="0">
                <a:latin typeface="Carlito"/>
                <a:cs typeface="Carlito"/>
              </a:rPr>
              <a:t>implementing </a:t>
            </a:r>
            <a:r>
              <a:rPr sz="2400" dirty="0">
                <a:latin typeface="Carlito"/>
                <a:cs typeface="Carlito"/>
              </a:rPr>
              <a:t>the arithmetic </a:t>
            </a:r>
            <a:r>
              <a:rPr sz="2400" spc="-5" dirty="0">
                <a:latin typeface="Carlito"/>
                <a:cs typeface="Carlito"/>
              </a:rPr>
              <a:t>pipelines </a:t>
            </a:r>
            <a:r>
              <a:rPr sz="2400" spc="-15" dirty="0">
                <a:latin typeface="Carlito"/>
                <a:cs typeface="Carlito"/>
              </a:rPr>
              <a:t>we </a:t>
            </a:r>
            <a:r>
              <a:rPr sz="2400" spc="-10" dirty="0">
                <a:latin typeface="Carlito"/>
                <a:cs typeface="Carlito"/>
              </a:rPr>
              <a:t>generally </a:t>
            </a:r>
            <a:r>
              <a:rPr sz="2400" spc="-5" dirty="0">
                <a:latin typeface="Carlito"/>
                <a:cs typeface="Carlito"/>
              </a:rPr>
              <a:t>use </a:t>
            </a:r>
            <a:r>
              <a:rPr sz="2400" spc="-10" dirty="0">
                <a:latin typeface="Carlito"/>
                <a:cs typeface="Carlito"/>
              </a:rPr>
              <a:t>following two </a:t>
            </a:r>
            <a:r>
              <a:rPr sz="2400" dirty="0">
                <a:latin typeface="Carlito"/>
                <a:cs typeface="Carlito"/>
              </a:rPr>
              <a:t>types 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adder: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200" dirty="0">
              <a:latin typeface="Carlito"/>
              <a:cs typeface="Carlito"/>
            </a:endParaRPr>
          </a:p>
          <a:p>
            <a:pPr marL="241300" marR="895350" indent="-229235">
              <a:lnSpc>
                <a:spcPct val="80000"/>
              </a:lnSpc>
              <a:buFont typeface="Arial"/>
              <a:buChar char="•"/>
              <a:tabLst>
                <a:tab pos="241935" algn="l"/>
                <a:tab pos="539750" algn="l"/>
              </a:tabLst>
            </a:pPr>
            <a:r>
              <a:rPr sz="2400" dirty="0">
                <a:latin typeface="Carlito"/>
                <a:cs typeface="Carlito"/>
              </a:rPr>
              <a:t>i)	</a:t>
            </a:r>
            <a:r>
              <a:rPr sz="2400" b="1" spc="-5" dirty="0">
                <a:latin typeface="Carlito"/>
                <a:cs typeface="Carlito"/>
              </a:rPr>
              <a:t>Carry </a:t>
            </a:r>
            <a:r>
              <a:rPr sz="2400" b="1" spc="-10" dirty="0">
                <a:latin typeface="Carlito"/>
                <a:cs typeface="Carlito"/>
              </a:rPr>
              <a:t>propagation </a:t>
            </a:r>
            <a:r>
              <a:rPr sz="2400" b="1" spc="-5" dirty="0">
                <a:latin typeface="Carlito"/>
                <a:cs typeface="Carlito"/>
              </a:rPr>
              <a:t>adder </a:t>
            </a:r>
            <a:r>
              <a:rPr sz="2400" b="1" spc="-30" dirty="0">
                <a:latin typeface="Carlito"/>
                <a:cs typeface="Carlito"/>
              </a:rPr>
              <a:t>(CPA): </a:t>
            </a:r>
            <a:r>
              <a:rPr sz="2400" dirty="0">
                <a:latin typeface="Carlito"/>
                <a:cs typeface="Carlito"/>
              </a:rPr>
              <a:t>It adds </a:t>
            </a:r>
            <a:r>
              <a:rPr sz="2400" spc="-10" dirty="0">
                <a:latin typeface="Carlito"/>
                <a:cs typeface="Carlito"/>
              </a:rPr>
              <a:t>two numbers </a:t>
            </a:r>
            <a:r>
              <a:rPr sz="2400" spc="-5" dirty="0">
                <a:latin typeface="Carlito"/>
                <a:cs typeface="Carlito"/>
              </a:rPr>
              <a:t>such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carries  </a:t>
            </a:r>
            <a:r>
              <a:rPr sz="2400" spc="-15" dirty="0">
                <a:latin typeface="Carlito"/>
                <a:cs typeface="Carlito"/>
              </a:rPr>
              <a:t>generated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successive </a:t>
            </a:r>
            <a:r>
              <a:rPr sz="2400" spc="-5" dirty="0">
                <a:latin typeface="Carlito"/>
                <a:cs typeface="Carlito"/>
              </a:rPr>
              <a:t>digits </a:t>
            </a:r>
            <a:r>
              <a:rPr sz="2400" b="1" spc="-10" dirty="0">
                <a:latin typeface="Carlito"/>
                <a:cs typeface="Carlito"/>
              </a:rPr>
              <a:t>are</a:t>
            </a:r>
            <a:r>
              <a:rPr sz="2400" b="1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propagated</a:t>
            </a:r>
            <a:r>
              <a:rPr sz="2400" spc="-15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050" dirty="0">
              <a:latin typeface="Carlito"/>
              <a:cs typeface="Carlito"/>
            </a:endParaRPr>
          </a:p>
          <a:p>
            <a:pPr marL="241300" indent="-229235">
              <a:lnSpc>
                <a:spcPts val="2590"/>
              </a:lnSpc>
              <a:buFont typeface="Arial"/>
              <a:buChar char="•"/>
              <a:tabLst>
                <a:tab pos="241935" algn="l"/>
                <a:tab pos="610235" algn="l"/>
              </a:tabLst>
            </a:pPr>
            <a:r>
              <a:rPr sz="2400" dirty="0">
                <a:latin typeface="Carlito"/>
                <a:cs typeface="Carlito"/>
              </a:rPr>
              <a:t>ii)	</a:t>
            </a:r>
            <a:r>
              <a:rPr sz="2400" b="1" spc="-5" dirty="0">
                <a:latin typeface="Carlito"/>
                <a:cs typeface="Carlito"/>
              </a:rPr>
              <a:t>Carry </a:t>
            </a:r>
            <a:r>
              <a:rPr sz="2400" b="1" spc="-15" dirty="0">
                <a:latin typeface="Carlito"/>
                <a:cs typeface="Carlito"/>
              </a:rPr>
              <a:t>save </a:t>
            </a:r>
            <a:r>
              <a:rPr sz="2400" b="1" dirty="0">
                <a:latin typeface="Carlito"/>
                <a:cs typeface="Carlito"/>
              </a:rPr>
              <a:t>adder </a:t>
            </a:r>
            <a:r>
              <a:rPr sz="2400" b="1" spc="-10" dirty="0">
                <a:latin typeface="Carlito"/>
                <a:cs typeface="Carlito"/>
              </a:rPr>
              <a:t>(CSA): </a:t>
            </a:r>
            <a:r>
              <a:rPr sz="2400" dirty="0">
                <a:latin typeface="Carlito"/>
                <a:cs typeface="Carlito"/>
              </a:rPr>
              <a:t>It adds </a:t>
            </a:r>
            <a:r>
              <a:rPr sz="2400" spc="-10" dirty="0">
                <a:latin typeface="Carlito"/>
                <a:cs typeface="Carlito"/>
              </a:rPr>
              <a:t>two numbers </a:t>
            </a:r>
            <a:r>
              <a:rPr sz="2400" spc="-5" dirty="0">
                <a:latin typeface="Carlito"/>
                <a:cs typeface="Carlito"/>
              </a:rPr>
              <a:t>such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carries </a:t>
            </a:r>
            <a:r>
              <a:rPr sz="2400" spc="-15" dirty="0">
                <a:latin typeface="Carlito"/>
                <a:cs typeface="Carlito"/>
              </a:rPr>
              <a:t>generated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are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ts val="2590"/>
              </a:lnSpc>
            </a:pPr>
            <a:r>
              <a:rPr sz="2400" b="1" dirty="0">
                <a:latin typeface="Carlito"/>
                <a:cs typeface="Carlito"/>
              </a:rPr>
              <a:t>not </a:t>
            </a:r>
            <a:r>
              <a:rPr sz="2400" b="1" spc="-15" dirty="0">
                <a:latin typeface="Carlito"/>
                <a:cs typeface="Carlito"/>
              </a:rPr>
              <a:t>propagated </a:t>
            </a:r>
            <a:r>
              <a:rPr sz="2400" spc="-15" dirty="0">
                <a:latin typeface="Carlito"/>
                <a:cs typeface="Carlito"/>
              </a:rPr>
              <a:t>rather </a:t>
            </a:r>
            <a:r>
              <a:rPr sz="2400" dirty="0">
                <a:latin typeface="Carlito"/>
                <a:cs typeface="Carlito"/>
              </a:rPr>
              <a:t>these </a:t>
            </a:r>
            <a:r>
              <a:rPr sz="2400" spc="-15" dirty="0">
                <a:latin typeface="Carlito"/>
                <a:cs typeface="Carlito"/>
              </a:rPr>
              <a:t>are saved </a:t>
            </a:r>
            <a:r>
              <a:rPr sz="2400" dirty="0">
                <a:latin typeface="Carlito"/>
                <a:cs typeface="Carlito"/>
              </a:rPr>
              <a:t>in a </a:t>
            </a:r>
            <a:r>
              <a:rPr sz="2400" spc="-5" dirty="0">
                <a:latin typeface="Carlito"/>
                <a:cs typeface="Carlito"/>
              </a:rPr>
              <a:t>carry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vector.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981"/>
            <a:ext cx="55067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340" dirty="0">
                <a:latin typeface="Arial"/>
                <a:cs typeface="Arial"/>
              </a:rPr>
              <a:t>Fixed </a:t>
            </a:r>
            <a:r>
              <a:rPr sz="4400" b="0" spc="-125" dirty="0">
                <a:latin typeface="Arial"/>
                <a:cs typeface="Arial"/>
              </a:rPr>
              <a:t>Arithmetic</a:t>
            </a:r>
            <a:r>
              <a:rPr sz="4400" b="0" spc="-335" dirty="0">
                <a:latin typeface="Arial"/>
                <a:cs typeface="Arial"/>
              </a:rPr>
              <a:t> </a:t>
            </a:r>
            <a:r>
              <a:rPr sz="4400" b="0" spc="-165" dirty="0">
                <a:latin typeface="Arial"/>
                <a:cs typeface="Arial"/>
              </a:rPr>
              <a:t>pipeline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9846945" cy="28390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65" dirty="0">
                <a:latin typeface="Carlito"/>
                <a:cs typeface="Carlito"/>
              </a:rPr>
              <a:t>We </a:t>
            </a:r>
            <a:r>
              <a:rPr sz="2800" spc="-35" dirty="0">
                <a:latin typeface="Carlito"/>
                <a:cs typeface="Carlito"/>
              </a:rPr>
              <a:t>take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example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multiplication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25" dirty="0">
                <a:latin typeface="Carlito"/>
                <a:cs typeface="Carlito"/>
              </a:rPr>
              <a:t>fixed</a:t>
            </a:r>
            <a:r>
              <a:rPr sz="2800" spc="204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numbers.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0" dirty="0">
                <a:latin typeface="Carlito"/>
                <a:cs typeface="Carlito"/>
              </a:rPr>
              <a:t>Two </a:t>
            </a:r>
            <a:r>
              <a:rPr sz="2800" spc="-20" dirty="0">
                <a:latin typeface="Carlito"/>
                <a:cs typeface="Carlito"/>
              </a:rPr>
              <a:t>fixed-point </a:t>
            </a:r>
            <a:r>
              <a:rPr sz="2800" spc="-15" dirty="0">
                <a:latin typeface="Carlito"/>
                <a:cs typeface="Carlito"/>
              </a:rPr>
              <a:t>numbers are </a:t>
            </a:r>
            <a:r>
              <a:rPr sz="2800" spc="-5" dirty="0">
                <a:latin typeface="Carlito"/>
                <a:cs typeface="Carlito"/>
              </a:rPr>
              <a:t>added </a:t>
            </a:r>
            <a:r>
              <a:rPr sz="2800" spc="-15" dirty="0">
                <a:latin typeface="Carlito"/>
                <a:cs typeface="Carlito"/>
              </a:rPr>
              <a:t>by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5" dirty="0">
                <a:latin typeface="Carlito"/>
                <a:cs typeface="Carlito"/>
              </a:rPr>
              <a:t>ALU </a:t>
            </a:r>
            <a:r>
              <a:rPr sz="2800" spc="-10" dirty="0">
                <a:latin typeface="Carlito"/>
                <a:cs typeface="Carlito"/>
              </a:rPr>
              <a:t>using </a:t>
            </a:r>
            <a:r>
              <a:rPr sz="2800" spc="-5" dirty="0">
                <a:latin typeface="Carlito"/>
                <a:cs typeface="Carlito"/>
              </a:rPr>
              <a:t>add and </a:t>
            </a:r>
            <a:r>
              <a:rPr sz="2800" spc="-10" dirty="0">
                <a:latin typeface="Carlito"/>
                <a:cs typeface="Carlito"/>
              </a:rPr>
              <a:t>shift  </a:t>
            </a:r>
            <a:r>
              <a:rPr sz="2800" spc="-15" dirty="0">
                <a:latin typeface="Carlito"/>
                <a:cs typeface="Carlito"/>
              </a:rPr>
              <a:t>operations.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rlito"/>
                <a:cs typeface="Carlito"/>
              </a:rPr>
              <a:t>This sequential </a:t>
            </a:r>
            <a:r>
              <a:rPr sz="2800" spc="-20" dirty="0">
                <a:latin typeface="Carlito"/>
                <a:cs typeface="Carlito"/>
              </a:rPr>
              <a:t>execution makes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multiplication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slow</a:t>
            </a:r>
            <a:r>
              <a:rPr sz="2800" spc="204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process.</a:t>
            </a:r>
            <a:endParaRPr sz="2800">
              <a:latin typeface="Carlito"/>
              <a:cs typeface="Carlito"/>
            </a:endParaRPr>
          </a:p>
          <a:p>
            <a:pPr marL="241300" marR="42418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rlito"/>
                <a:cs typeface="Carlito"/>
              </a:rPr>
              <a:t>Observe that this </a:t>
            </a:r>
            <a:r>
              <a:rPr sz="2800" spc="-5" dirty="0">
                <a:latin typeface="Carlito"/>
                <a:cs typeface="Carlito"/>
              </a:rPr>
              <a:t>is the </a:t>
            </a:r>
            <a:r>
              <a:rPr sz="2800" spc="-15" dirty="0">
                <a:latin typeface="Carlito"/>
                <a:cs typeface="Carlito"/>
              </a:rPr>
              <a:t>process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adding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multiple copies of  shifted multiplicands </a:t>
            </a:r>
            <a:r>
              <a:rPr sz="2800" spc="-5" dirty="0">
                <a:latin typeface="Carlito"/>
                <a:cs typeface="Carlito"/>
              </a:rPr>
              <a:t>as </a:t>
            </a:r>
            <a:r>
              <a:rPr sz="2800" spc="-10" dirty="0">
                <a:latin typeface="Carlito"/>
                <a:cs typeface="Carlito"/>
              </a:rPr>
              <a:t>show</a:t>
            </a:r>
            <a:r>
              <a:rPr sz="2800" spc="10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below: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7153" y="195452"/>
            <a:ext cx="55067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340" dirty="0">
                <a:latin typeface="Arial"/>
                <a:cs typeface="Arial"/>
              </a:rPr>
              <a:t>Fixed </a:t>
            </a:r>
            <a:r>
              <a:rPr sz="4400" b="0" spc="-125" dirty="0">
                <a:latin typeface="Arial"/>
                <a:cs typeface="Arial"/>
              </a:rPr>
              <a:t>Arithmetic</a:t>
            </a:r>
            <a:r>
              <a:rPr sz="4400" b="0" spc="-335" dirty="0">
                <a:latin typeface="Arial"/>
                <a:cs typeface="Arial"/>
              </a:rPr>
              <a:t> </a:t>
            </a:r>
            <a:r>
              <a:rPr sz="4400" b="0" spc="-165" dirty="0">
                <a:latin typeface="Arial"/>
                <a:cs typeface="Arial"/>
              </a:rPr>
              <a:t>pipeline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3752" y="1186037"/>
            <a:ext cx="8433263" cy="51281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2096" y="548716"/>
            <a:ext cx="8745855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90"/>
              </a:spcBef>
            </a:pPr>
            <a:r>
              <a:rPr sz="3600" b="0" spc="-275" dirty="0">
                <a:latin typeface="Arial"/>
                <a:cs typeface="Arial"/>
              </a:rPr>
              <a:t>Now,</a:t>
            </a:r>
            <a:r>
              <a:rPr sz="3600" b="0" spc="-265" dirty="0">
                <a:latin typeface="Arial"/>
                <a:cs typeface="Arial"/>
              </a:rPr>
              <a:t> </a:t>
            </a:r>
            <a:r>
              <a:rPr sz="3600" b="0" spc="-190" dirty="0">
                <a:latin typeface="Arial"/>
                <a:cs typeface="Arial"/>
              </a:rPr>
              <a:t>we</a:t>
            </a:r>
            <a:r>
              <a:rPr sz="3600" b="0" spc="-245" dirty="0">
                <a:latin typeface="Arial"/>
                <a:cs typeface="Arial"/>
              </a:rPr>
              <a:t> </a:t>
            </a:r>
            <a:r>
              <a:rPr sz="3600" b="0" spc="-265" dirty="0">
                <a:latin typeface="Arial"/>
                <a:cs typeface="Arial"/>
              </a:rPr>
              <a:t>can </a:t>
            </a:r>
            <a:r>
              <a:rPr sz="3600" b="0" spc="-80" dirty="0">
                <a:latin typeface="Arial"/>
                <a:cs typeface="Arial"/>
              </a:rPr>
              <a:t>identify</a:t>
            </a:r>
            <a:r>
              <a:rPr sz="3600" b="0" spc="-270" dirty="0">
                <a:latin typeface="Arial"/>
                <a:cs typeface="Arial"/>
              </a:rPr>
              <a:t> </a:t>
            </a:r>
            <a:r>
              <a:rPr sz="3600" b="0" spc="-70" dirty="0">
                <a:latin typeface="Arial"/>
                <a:cs typeface="Arial"/>
              </a:rPr>
              <a:t>the</a:t>
            </a:r>
            <a:r>
              <a:rPr sz="3600" b="0" spc="-245" dirty="0">
                <a:latin typeface="Arial"/>
                <a:cs typeface="Arial"/>
              </a:rPr>
              <a:t> </a:t>
            </a:r>
            <a:r>
              <a:rPr sz="3600" b="0" spc="-120" dirty="0">
                <a:latin typeface="Arial"/>
                <a:cs typeface="Arial"/>
              </a:rPr>
              <a:t>following</a:t>
            </a:r>
            <a:r>
              <a:rPr sz="3600" b="0" spc="-275" dirty="0">
                <a:latin typeface="Arial"/>
                <a:cs typeface="Arial"/>
              </a:rPr>
              <a:t> </a:t>
            </a:r>
            <a:r>
              <a:rPr sz="3600" b="0" spc="-290" dirty="0">
                <a:latin typeface="Arial"/>
                <a:cs typeface="Arial"/>
              </a:rPr>
              <a:t>stages</a:t>
            </a:r>
            <a:r>
              <a:rPr sz="3600" b="0" spc="-270" dirty="0">
                <a:latin typeface="Arial"/>
                <a:cs typeface="Arial"/>
              </a:rPr>
              <a:t> </a:t>
            </a:r>
            <a:r>
              <a:rPr sz="3600" b="0" spc="-40" dirty="0">
                <a:latin typeface="Arial"/>
                <a:cs typeface="Arial"/>
              </a:rPr>
              <a:t>for</a:t>
            </a:r>
            <a:r>
              <a:rPr sz="3600" b="0" spc="-260" dirty="0">
                <a:latin typeface="Arial"/>
                <a:cs typeface="Arial"/>
              </a:rPr>
              <a:t> </a:t>
            </a:r>
            <a:r>
              <a:rPr sz="3600" b="0" spc="-70" dirty="0">
                <a:latin typeface="Arial"/>
                <a:cs typeface="Arial"/>
              </a:rPr>
              <a:t>the  </a:t>
            </a:r>
            <a:r>
              <a:rPr sz="3600" b="0" spc="-125" dirty="0">
                <a:latin typeface="Arial"/>
                <a:cs typeface="Arial"/>
              </a:rPr>
              <a:t>pipeline: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192782"/>
            <a:ext cx="10246360" cy="34950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141605">
              <a:lnSpc>
                <a:spcPts val="2300"/>
              </a:lnSpc>
              <a:spcBef>
                <a:spcPts val="660"/>
              </a:spcBef>
              <a:buChar char="•"/>
              <a:tabLst>
                <a:tab pos="301625" algn="l"/>
                <a:tab pos="30226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first stage </a:t>
            </a:r>
            <a:r>
              <a:rPr sz="2400" spc="-15" dirty="0">
                <a:latin typeface="Carlito"/>
                <a:cs typeface="Carlito"/>
              </a:rPr>
              <a:t>generates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partial </a:t>
            </a:r>
            <a:r>
              <a:rPr sz="2400" spc="-10" dirty="0">
                <a:latin typeface="Carlito"/>
                <a:cs typeface="Carlito"/>
              </a:rPr>
              <a:t>product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numbers, </a:t>
            </a:r>
            <a:r>
              <a:rPr sz="2400" dirty="0">
                <a:latin typeface="Carlito"/>
                <a:cs typeface="Carlito"/>
              </a:rPr>
              <a:t>which </a:t>
            </a:r>
            <a:r>
              <a:rPr sz="2400" spc="-15" dirty="0">
                <a:latin typeface="Carlito"/>
                <a:cs typeface="Carlito"/>
              </a:rPr>
              <a:t>form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six  </a:t>
            </a:r>
            <a:r>
              <a:rPr sz="2400" spc="-25" dirty="0">
                <a:latin typeface="Carlito"/>
                <a:cs typeface="Carlito"/>
              </a:rPr>
              <a:t>rows </a:t>
            </a:r>
            <a:r>
              <a:rPr sz="2400" spc="-10" dirty="0">
                <a:latin typeface="Carlito"/>
                <a:cs typeface="Carlito"/>
              </a:rPr>
              <a:t>of shifted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multiplicands.</a:t>
            </a:r>
            <a:endParaRPr sz="2400">
              <a:latin typeface="Carlito"/>
              <a:cs typeface="Carlito"/>
            </a:endParaRPr>
          </a:p>
          <a:p>
            <a:pPr marL="12700" marR="5080">
              <a:lnSpc>
                <a:spcPct val="114599"/>
              </a:lnSpc>
              <a:spcBef>
                <a:spcPts val="35"/>
              </a:spcBef>
              <a:buChar char="•"/>
              <a:tabLst>
                <a:tab pos="301625" algn="l"/>
                <a:tab pos="302260" algn="l"/>
              </a:tabLst>
            </a:pP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10" dirty="0">
                <a:latin typeface="Carlito"/>
                <a:cs typeface="Carlito"/>
              </a:rPr>
              <a:t>second </a:t>
            </a:r>
            <a:r>
              <a:rPr sz="2400" spc="-15" dirty="0">
                <a:latin typeface="Carlito"/>
                <a:cs typeface="Carlito"/>
              </a:rPr>
              <a:t>stage,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six </a:t>
            </a:r>
            <a:r>
              <a:rPr sz="2400" spc="-10" dirty="0">
                <a:latin typeface="Carlito"/>
                <a:cs typeface="Carlito"/>
              </a:rPr>
              <a:t>numbers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given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two </a:t>
            </a:r>
            <a:r>
              <a:rPr sz="2400" spc="-5" dirty="0">
                <a:latin typeface="Carlito"/>
                <a:cs typeface="Carlito"/>
              </a:rPr>
              <a:t>CSAs merging </a:t>
            </a:r>
            <a:r>
              <a:rPr sz="2400" spc="-15" dirty="0">
                <a:latin typeface="Carlito"/>
                <a:cs typeface="Carlito"/>
              </a:rPr>
              <a:t>into </a:t>
            </a:r>
            <a:r>
              <a:rPr sz="2400" spc="-20" dirty="0">
                <a:latin typeface="Carlito"/>
                <a:cs typeface="Carlito"/>
              </a:rPr>
              <a:t>four  </a:t>
            </a:r>
            <a:r>
              <a:rPr sz="2400" spc="-10" dirty="0">
                <a:latin typeface="Carlito"/>
                <a:cs typeface="Carlito"/>
              </a:rPr>
              <a:t>numbers.</a:t>
            </a:r>
            <a:endParaRPr sz="2400">
              <a:latin typeface="Carlito"/>
              <a:cs typeface="Carlito"/>
            </a:endParaRPr>
          </a:p>
          <a:p>
            <a:pPr marL="301625" indent="-289560">
              <a:lnSpc>
                <a:spcPct val="100000"/>
              </a:lnSpc>
              <a:spcBef>
                <a:spcPts val="420"/>
              </a:spcBef>
              <a:buChar char="•"/>
              <a:tabLst>
                <a:tab pos="301625" algn="l"/>
                <a:tab pos="302260" algn="l"/>
              </a:tabLst>
            </a:pP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10" dirty="0">
                <a:latin typeface="Carlito"/>
                <a:cs typeface="Carlito"/>
              </a:rPr>
              <a:t>third </a:t>
            </a:r>
            <a:r>
              <a:rPr sz="2400" spc="-15" dirty="0">
                <a:latin typeface="Carlito"/>
                <a:cs typeface="Carlito"/>
              </a:rPr>
              <a:t>stage, </a:t>
            </a:r>
            <a:r>
              <a:rPr sz="2400" spc="-10" dirty="0">
                <a:latin typeface="Carlito"/>
                <a:cs typeface="Carlito"/>
              </a:rPr>
              <a:t>there </a:t>
            </a:r>
            <a:r>
              <a:rPr sz="2400" dirty="0">
                <a:latin typeface="Carlito"/>
                <a:cs typeface="Carlito"/>
              </a:rPr>
              <a:t>is a </a:t>
            </a:r>
            <a:r>
              <a:rPr sz="2400" spc="-5" dirty="0">
                <a:latin typeface="Carlito"/>
                <a:cs typeface="Carlito"/>
              </a:rPr>
              <a:t>single CSA merging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numbers </a:t>
            </a:r>
            <a:r>
              <a:rPr sz="2400" spc="-15" dirty="0">
                <a:latin typeface="Carlito"/>
                <a:cs typeface="Carlito"/>
              </a:rPr>
              <a:t>into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3numbers.</a:t>
            </a:r>
            <a:endParaRPr sz="2400">
              <a:latin typeface="Carlito"/>
              <a:cs typeface="Carlito"/>
            </a:endParaRPr>
          </a:p>
          <a:p>
            <a:pPr marL="302260" indent="-290195">
              <a:lnSpc>
                <a:spcPts val="2595"/>
              </a:lnSpc>
              <a:spcBef>
                <a:spcPts val="434"/>
              </a:spcBef>
              <a:buChar char="•"/>
              <a:tabLst>
                <a:tab pos="302260" algn="l"/>
                <a:tab pos="302895" algn="l"/>
              </a:tabLst>
            </a:pPr>
            <a:r>
              <a:rPr sz="2400" spc="-5" dirty="0">
                <a:latin typeface="Carlito"/>
                <a:cs typeface="Carlito"/>
              </a:rPr>
              <a:t>In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fourth </a:t>
            </a:r>
            <a:r>
              <a:rPr sz="2400" spc="-15" dirty="0">
                <a:latin typeface="Carlito"/>
                <a:cs typeface="Carlito"/>
              </a:rPr>
              <a:t>stage, </a:t>
            </a:r>
            <a:r>
              <a:rPr sz="2400" spc="-10" dirty="0">
                <a:latin typeface="Carlito"/>
                <a:cs typeface="Carlito"/>
              </a:rPr>
              <a:t>there </a:t>
            </a:r>
            <a:r>
              <a:rPr sz="2400" dirty="0">
                <a:latin typeface="Carlito"/>
                <a:cs typeface="Carlito"/>
              </a:rPr>
              <a:t>is a </a:t>
            </a:r>
            <a:r>
              <a:rPr sz="2400" spc="-5" dirty="0">
                <a:latin typeface="Carlito"/>
                <a:cs typeface="Carlito"/>
              </a:rPr>
              <a:t>single number merging </a:t>
            </a:r>
            <a:r>
              <a:rPr sz="2400" spc="-10" dirty="0">
                <a:latin typeface="Carlito"/>
                <a:cs typeface="Carlito"/>
              </a:rPr>
              <a:t>three numbers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into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ts val="2595"/>
              </a:lnSpc>
            </a:pPr>
            <a:r>
              <a:rPr sz="2400" spc="-5" dirty="0">
                <a:latin typeface="Carlito"/>
                <a:cs typeface="Carlito"/>
              </a:rPr>
              <a:t>2numbers.</a:t>
            </a:r>
            <a:endParaRPr sz="2400">
              <a:latin typeface="Carlito"/>
              <a:cs typeface="Carlito"/>
            </a:endParaRPr>
          </a:p>
          <a:p>
            <a:pPr marL="12700" marR="135890">
              <a:lnSpc>
                <a:spcPct val="114599"/>
              </a:lnSpc>
              <a:buChar char="•"/>
              <a:tabLst>
                <a:tab pos="301625" algn="l"/>
                <a:tab pos="302260" algn="l"/>
              </a:tabLst>
            </a:pPr>
            <a:r>
              <a:rPr sz="2400" dirty="0">
                <a:latin typeface="Carlito"/>
                <a:cs typeface="Carlito"/>
              </a:rPr>
              <a:t>In the </a:t>
            </a:r>
            <a:r>
              <a:rPr sz="2400" spc="-5" dirty="0">
                <a:latin typeface="Carlito"/>
                <a:cs typeface="Carlito"/>
              </a:rPr>
              <a:t>fifth </a:t>
            </a:r>
            <a:r>
              <a:rPr sz="2400" spc="-15" dirty="0">
                <a:latin typeface="Carlito"/>
                <a:cs typeface="Carlito"/>
              </a:rPr>
              <a:t>stage,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last two numbers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dirty="0">
                <a:latin typeface="Carlito"/>
                <a:cs typeface="Carlito"/>
              </a:rPr>
              <a:t>added </a:t>
            </a:r>
            <a:r>
              <a:rPr sz="2400" spc="-10" dirty="0">
                <a:latin typeface="Carlito"/>
                <a:cs typeface="Carlito"/>
              </a:rPr>
              <a:t>through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65" dirty="0">
                <a:latin typeface="Carlito"/>
                <a:cs typeface="Carlito"/>
              </a:rPr>
              <a:t>CPA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get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final  </a:t>
            </a:r>
            <a:r>
              <a:rPr sz="2400" spc="-10" dirty="0">
                <a:latin typeface="Carlito"/>
                <a:cs typeface="Carlito"/>
              </a:rPr>
              <a:t>product.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5935" y="223218"/>
            <a:ext cx="4039697" cy="6477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981"/>
            <a:ext cx="57899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00" dirty="0">
                <a:latin typeface="Arial"/>
                <a:cs typeface="Arial"/>
              </a:rPr>
              <a:t>Floating </a:t>
            </a:r>
            <a:r>
              <a:rPr sz="4400" b="0" spc="-60" dirty="0">
                <a:latin typeface="Arial"/>
                <a:cs typeface="Arial"/>
              </a:rPr>
              <a:t>point</a:t>
            </a:r>
            <a:r>
              <a:rPr sz="4400" b="0" spc="-265" dirty="0">
                <a:latin typeface="Arial"/>
                <a:cs typeface="Arial"/>
              </a:rPr>
              <a:t> </a:t>
            </a:r>
            <a:r>
              <a:rPr sz="4400" b="0" spc="-165" dirty="0">
                <a:latin typeface="Arial"/>
                <a:cs typeface="Arial"/>
              </a:rPr>
              <a:t>operations.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209405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inputs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floating </a:t>
            </a:r>
            <a:r>
              <a:rPr sz="2800" spc="-15" dirty="0">
                <a:latin typeface="Carlito"/>
                <a:cs typeface="Carlito"/>
              </a:rPr>
              <a:t>point </a:t>
            </a:r>
            <a:r>
              <a:rPr sz="2800" spc="-5" dirty="0">
                <a:latin typeface="Carlito"/>
                <a:cs typeface="Carlito"/>
              </a:rPr>
              <a:t>adder </a:t>
            </a:r>
            <a:r>
              <a:rPr sz="2800" spc="-10" dirty="0">
                <a:latin typeface="Carlito"/>
                <a:cs typeface="Carlito"/>
              </a:rPr>
              <a:t>pipeline </a:t>
            </a:r>
            <a:r>
              <a:rPr sz="2800" spc="-20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two </a:t>
            </a:r>
            <a:r>
              <a:rPr sz="2800" spc="-15" dirty="0">
                <a:latin typeface="Carlito"/>
                <a:cs typeface="Carlito"/>
              </a:rPr>
              <a:t>normalized  </a:t>
            </a:r>
            <a:r>
              <a:rPr sz="2800" spc="-10" dirty="0">
                <a:latin typeface="Carlito"/>
                <a:cs typeface="Carlito"/>
              </a:rPr>
              <a:t>floating </a:t>
            </a:r>
            <a:r>
              <a:rPr sz="2800" spc="-15" dirty="0">
                <a:latin typeface="Carlito"/>
                <a:cs typeface="Carlito"/>
              </a:rPr>
              <a:t>point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numbers.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4138955"/>
            <a:ext cx="10119995" cy="143065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A and B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mantissas </a:t>
            </a:r>
            <a:r>
              <a:rPr sz="2800" spc="-5" dirty="0">
                <a:latin typeface="Carlito"/>
                <a:cs typeface="Carlito"/>
              </a:rPr>
              <a:t>and a and b </a:t>
            </a:r>
            <a:r>
              <a:rPr sz="2800" spc="-20" dirty="0">
                <a:latin typeface="Carlito"/>
                <a:cs typeface="Carlito"/>
              </a:rPr>
              <a:t>are </a:t>
            </a:r>
            <a:r>
              <a:rPr sz="2800" spc="-10" dirty="0">
                <a:latin typeface="Carlito"/>
                <a:cs typeface="Carlito"/>
              </a:rPr>
              <a:t>the</a:t>
            </a:r>
            <a:r>
              <a:rPr sz="2800" spc="17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exponents.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rlito"/>
                <a:cs typeface="Carlito"/>
              </a:rPr>
              <a:t>The floating </a:t>
            </a:r>
            <a:r>
              <a:rPr sz="2800" spc="-15" dirty="0">
                <a:latin typeface="Carlito"/>
                <a:cs typeface="Carlito"/>
              </a:rPr>
              <a:t>point </a:t>
            </a:r>
            <a:r>
              <a:rPr sz="2800" spc="-5" dirty="0">
                <a:latin typeface="Carlito"/>
                <a:cs typeface="Carlito"/>
              </a:rPr>
              <a:t>addition and </a:t>
            </a:r>
            <a:r>
              <a:rPr sz="2800" spc="-15" dirty="0">
                <a:latin typeface="Carlito"/>
                <a:cs typeface="Carlito"/>
              </a:rPr>
              <a:t>subtraction </a:t>
            </a:r>
            <a:r>
              <a:rPr sz="2800" spc="-10" dirty="0">
                <a:latin typeface="Carlito"/>
                <a:cs typeface="Carlito"/>
              </a:rPr>
              <a:t>can </a:t>
            </a:r>
            <a:r>
              <a:rPr sz="2800" spc="-5" dirty="0">
                <a:latin typeface="Carlito"/>
                <a:cs typeface="Carlito"/>
              </a:rPr>
              <a:t>be </a:t>
            </a:r>
            <a:r>
              <a:rPr sz="2800" spc="-15" dirty="0">
                <a:latin typeface="Carlito"/>
                <a:cs typeface="Carlito"/>
              </a:rPr>
              <a:t>performed 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25" dirty="0">
                <a:latin typeface="Carlito"/>
                <a:cs typeface="Carlito"/>
              </a:rPr>
              <a:t>four  </a:t>
            </a:r>
            <a:r>
              <a:rPr sz="2800" spc="-10" dirty="0">
                <a:latin typeface="Carlito"/>
                <a:cs typeface="Carlito"/>
              </a:rPr>
              <a:t>segments.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954715" y="2352889"/>
            <a:ext cx="4660900" cy="1880235"/>
            <a:chOff x="3954715" y="2352889"/>
            <a:chExt cx="4660900" cy="1880235"/>
          </a:xfrm>
        </p:grpSpPr>
        <p:sp>
          <p:nvSpPr>
            <p:cNvPr id="6" name="object 6"/>
            <p:cNvSpPr/>
            <p:nvPr/>
          </p:nvSpPr>
          <p:spPr>
            <a:xfrm>
              <a:off x="4572000" y="2791967"/>
              <a:ext cx="2191511" cy="12100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91452" y="2358716"/>
              <a:ext cx="680720" cy="549275"/>
            </a:xfrm>
            <a:custGeom>
              <a:avLst/>
              <a:gdLst/>
              <a:ahLst/>
              <a:cxnLst/>
              <a:rect l="l" t="t" r="r" b="b"/>
              <a:pathLst>
                <a:path w="680720" h="549275">
                  <a:moveTo>
                    <a:pt x="587059" y="0"/>
                  </a:moveTo>
                  <a:lnTo>
                    <a:pt x="541134" y="1769"/>
                  </a:lnTo>
                  <a:lnTo>
                    <a:pt x="495930" y="7725"/>
                  </a:lnTo>
                  <a:lnTo>
                    <a:pt x="451660" y="17731"/>
                  </a:lnTo>
                  <a:lnTo>
                    <a:pt x="408541" y="31647"/>
                  </a:lnTo>
                  <a:lnTo>
                    <a:pt x="366786" y="49335"/>
                  </a:lnTo>
                  <a:lnTo>
                    <a:pt x="326610" y="70656"/>
                  </a:lnTo>
                  <a:lnTo>
                    <a:pt x="288227" y="95471"/>
                  </a:lnTo>
                  <a:lnTo>
                    <a:pt x="251853" y="123642"/>
                  </a:lnTo>
                  <a:lnTo>
                    <a:pt x="217702" y="155030"/>
                  </a:lnTo>
                  <a:lnTo>
                    <a:pt x="185989" y="189497"/>
                  </a:lnTo>
                  <a:lnTo>
                    <a:pt x="156928" y="226903"/>
                  </a:lnTo>
                  <a:lnTo>
                    <a:pt x="130734" y="267110"/>
                  </a:lnTo>
                  <a:lnTo>
                    <a:pt x="107622" y="309980"/>
                  </a:lnTo>
                  <a:lnTo>
                    <a:pt x="87806" y="355373"/>
                  </a:lnTo>
                  <a:lnTo>
                    <a:pt x="71500" y="403152"/>
                  </a:lnTo>
                  <a:lnTo>
                    <a:pt x="0" y="399469"/>
                  </a:lnTo>
                  <a:lnTo>
                    <a:pt x="118745" y="549075"/>
                  </a:lnTo>
                  <a:lnTo>
                    <a:pt x="286130" y="414201"/>
                  </a:lnTo>
                  <a:lnTo>
                    <a:pt x="214502" y="410518"/>
                  </a:lnTo>
                  <a:lnTo>
                    <a:pt x="230378" y="363896"/>
                  </a:lnTo>
                  <a:lnTo>
                    <a:pt x="249684" y="319389"/>
                  </a:lnTo>
                  <a:lnTo>
                    <a:pt x="272231" y="277159"/>
                  </a:lnTo>
                  <a:lnTo>
                    <a:pt x="297832" y="237370"/>
                  </a:lnTo>
                  <a:lnTo>
                    <a:pt x="326297" y="200185"/>
                  </a:lnTo>
                  <a:lnTo>
                    <a:pt x="357437" y="165766"/>
                  </a:lnTo>
                  <a:lnTo>
                    <a:pt x="391064" y="134277"/>
                  </a:lnTo>
                  <a:lnTo>
                    <a:pt x="426989" y="105881"/>
                  </a:lnTo>
                  <a:lnTo>
                    <a:pt x="465022" y="80740"/>
                  </a:lnTo>
                  <a:lnTo>
                    <a:pt x="504975" y="59019"/>
                  </a:lnTo>
                  <a:lnTo>
                    <a:pt x="546660" y="40878"/>
                  </a:lnTo>
                  <a:lnTo>
                    <a:pt x="589886" y="26483"/>
                  </a:lnTo>
                  <a:lnTo>
                    <a:pt x="634467" y="15996"/>
                  </a:lnTo>
                  <a:lnTo>
                    <a:pt x="680212" y="9579"/>
                  </a:lnTo>
                  <a:lnTo>
                    <a:pt x="633490" y="2557"/>
                  </a:lnTo>
                  <a:lnTo>
                    <a:pt x="58705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00418" y="2359405"/>
              <a:ext cx="646430" cy="607695"/>
            </a:xfrm>
            <a:custGeom>
              <a:avLst/>
              <a:gdLst/>
              <a:ahLst/>
              <a:cxnLst/>
              <a:rect l="l" t="t" r="r" b="b"/>
              <a:pathLst>
                <a:path w="646429" h="607694">
                  <a:moveTo>
                    <a:pt x="0" y="0"/>
                  </a:moveTo>
                  <a:lnTo>
                    <a:pt x="45803" y="4480"/>
                  </a:lnTo>
                  <a:lnTo>
                    <a:pt x="90310" y="12990"/>
                  </a:lnTo>
                  <a:lnTo>
                    <a:pt x="133369" y="25349"/>
                  </a:lnTo>
                  <a:lnTo>
                    <a:pt x="174829" y="41377"/>
                  </a:lnTo>
                  <a:lnTo>
                    <a:pt x="214541" y="60893"/>
                  </a:lnTo>
                  <a:lnTo>
                    <a:pt x="252352" y="83719"/>
                  </a:lnTo>
                  <a:lnTo>
                    <a:pt x="288113" y="109674"/>
                  </a:lnTo>
                  <a:lnTo>
                    <a:pt x="321672" y="138578"/>
                  </a:lnTo>
                  <a:lnTo>
                    <a:pt x="352879" y="170252"/>
                  </a:lnTo>
                  <a:lnTo>
                    <a:pt x="381583" y="204514"/>
                  </a:lnTo>
                  <a:lnTo>
                    <a:pt x="407633" y="241186"/>
                  </a:lnTo>
                  <a:lnTo>
                    <a:pt x="430879" y="280087"/>
                  </a:lnTo>
                  <a:lnTo>
                    <a:pt x="451170" y="321037"/>
                  </a:lnTo>
                  <a:lnTo>
                    <a:pt x="468355" y="363856"/>
                  </a:lnTo>
                  <a:lnTo>
                    <a:pt x="482283" y="408365"/>
                  </a:lnTo>
                  <a:lnTo>
                    <a:pt x="492803" y="454383"/>
                  </a:lnTo>
                  <a:lnTo>
                    <a:pt x="499765" y="501730"/>
                  </a:lnTo>
                  <a:lnTo>
                    <a:pt x="503018" y="550227"/>
                  </a:lnTo>
                  <a:lnTo>
                    <a:pt x="502411" y="599694"/>
                  </a:lnTo>
                  <a:lnTo>
                    <a:pt x="645540" y="607187"/>
                  </a:lnTo>
                  <a:lnTo>
                    <a:pt x="646146" y="557720"/>
                  </a:lnTo>
                  <a:lnTo>
                    <a:pt x="642890" y="509223"/>
                  </a:lnTo>
                  <a:lnTo>
                    <a:pt x="635923" y="461876"/>
                  </a:lnTo>
                  <a:lnTo>
                    <a:pt x="625397" y="415858"/>
                  </a:lnTo>
                  <a:lnTo>
                    <a:pt x="611462" y="371349"/>
                  </a:lnTo>
                  <a:lnTo>
                    <a:pt x="594269" y="328530"/>
                  </a:lnTo>
                  <a:lnTo>
                    <a:pt x="573969" y="287580"/>
                  </a:lnTo>
                  <a:lnTo>
                    <a:pt x="550714" y="248679"/>
                  </a:lnTo>
                  <a:lnTo>
                    <a:pt x="524654" y="212007"/>
                  </a:lnTo>
                  <a:lnTo>
                    <a:pt x="495940" y="177745"/>
                  </a:lnTo>
                  <a:lnTo>
                    <a:pt x="464723" y="146071"/>
                  </a:lnTo>
                  <a:lnTo>
                    <a:pt x="431154" y="117167"/>
                  </a:lnTo>
                  <a:lnTo>
                    <a:pt x="395384" y="91212"/>
                  </a:lnTo>
                  <a:lnTo>
                    <a:pt x="357564" y="68386"/>
                  </a:lnTo>
                  <a:lnTo>
                    <a:pt x="317846" y="48870"/>
                  </a:lnTo>
                  <a:lnTo>
                    <a:pt x="276379" y="32842"/>
                  </a:lnTo>
                  <a:lnTo>
                    <a:pt x="233316" y="20483"/>
                  </a:lnTo>
                  <a:lnTo>
                    <a:pt x="188806" y="11973"/>
                  </a:lnTo>
                  <a:lnTo>
                    <a:pt x="143001" y="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7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91452" y="2359239"/>
              <a:ext cx="1255395" cy="607695"/>
            </a:xfrm>
            <a:custGeom>
              <a:avLst/>
              <a:gdLst/>
              <a:ahLst/>
              <a:cxnLst/>
              <a:rect l="l" t="t" r="r" b="b"/>
              <a:pathLst>
                <a:path w="1255395" h="607694">
                  <a:moveTo>
                    <a:pt x="680212" y="9056"/>
                  </a:moveTo>
                  <a:lnTo>
                    <a:pt x="634467" y="15473"/>
                  </a:lnTo>
                  <a:lnTo>
                    <a:pt x="589886" y="25961"/>
                  </a:lnTo>
                  <a:lnTo>
                    <a:pt x="546660" y="40356"/>
                  </a:lnTo>
                  <a:lnTo>
                    <a:pt x="504975" y="58496"/>
                  </a:lnTo>
                  <a:lnTo>
                    <a:pt x="465022" y="80218"/>
                  </a:lnTo>
                  <a:lnTo>
                    <a:pt x="426989" y="105358"/>
                  </a:lnTo>
                  <a:lnTo>
                    <a:pt x="391064" y="133754"/>
                  </a:lnTo>
                  <a:lnTo>
                    <a:pt x="357437" y="165243"/>
                  </a:lnTo>
                  <a:lnTo>
                    <a:pt x="326297" y="199662"/>
                  </a:lnTo>
                  <a:lnTo>
                    <a:pt x="297832" y="236847"/>
                  </a:lnTo>
                  <a:lnTo>
                    <a:pt x="272231" y="276636"/>
                  </a:lnTo>
                  <a:lnTo>
                    <a:pt x="249684" y="318866"/>
                  </a:lnTo>
                  <a:lnTo>
                    <a:pt x="230378" y="363373"/>
                  </a:lnTo>
                  <a:lnTo>
                    <a:pt x="214502" y="409995"/>
                  </a:lnTo>
                  <a:lnTo>
                    <a:pt x="286130" y="413678"/>
                  </a:lnTo>
                  <a:lnTo>
                    <a:pt x="118745" y="548552"/>
                  </a:lnTo>
                  <a:lnTo>
                    <a:pt x="0" y="398946"/>
                  </a:lnTo>
                  <a:lnTo>
                    <a:pt x="71500" y="402629"/>
                  </a:lnTo>
                  <a:lnTo>
                    <a:pt x="88183" y="353889"/>
                  </a:lnTo>
                  <a:lnTo>
                    <a:pt x="108568" y="307552"/>
                  </a:lnTo>
                  <a:lnTo>
                    <a:pt x="132432" y="263786"/>
                  </a:lnTo>
                  <a:lnTo>
                    <a:pt x="159552" y="222758"/>
                  </a:lnTo>
                  <a:lnTo>
                    <a:pt x="189705" y="184636"/>
                  </a:lnTo>
                  <a:lnTo>
                    <a:pt x="222667" y="149588"/>
                  </a:lnTo>
                  <a:lnTo>
                    <a:pt x="258216" y="117782"/>
                  </a:lnTo>
                  <a:lnTo>
                    <a:pt x="296129" y="89386"/>
                  </a:lnTo>
                  <a:lnTo>
                    <a:pt x="336183" y="64566"/>
                  </a:lnTo>
                  <a:lnTo>
                    <a:pt x="378154" y="43492"/>
                  </a:lnTo>
                  <a:lnTo>
                    <a:pt x="421819" y="26330"/>
                  </a:lnTo>
                  <a:lnTo>
                    <a:pt x="466956" y="13249"/>
                  </a:lnTo>
                  <a:lnTo>
                    <a:pt x="513341" y="4416"/>
                  </a:lnTo>
                  <a:lnTo>
                    <a:pt x="560752" y="0"/>
                  </a:lnTo>
                  <a:lnTo>
                    <a:pt x="608965" y="166"/>
                  </a:lnTo>
                  <a:lnTo>
                    <a:pt x="751967" y="7659"/>
                  </a:lnTo>
                  <a:lnTo>
                    <a:pt x="797771" y="12140"/>
                  </a:lnTo>
                  <a:lnTo>
                    <a:pt x="842281" y="20650"/>
                  </a:lnTo>
                  <a:lnTo>
                    <a:pt x="885344" y="33009"/>
                  </a:lnTo>
                  <a:lnTo>
                    <a:pt x="926811" y="49036"/>
                  </a:lnTo>
                  <a:lnTo>
                    <a:pt x="966529" y="68553"/>
                  </a:lnTo>
                  <a:lnTo>
                    <a:pt x="1004349" y="91379"/>
                  </a:lnTo>
                  <a:lnTo>
                    <a:pt x="1040119" y="117334"/>
                  </a:lnTo>
                  <a:lnTo>
                    <a:pt x="1073688" y="146238"/>
                  </a:lnTo>
                  <a:lnTo>
                    <a:pt x="1104905" y="177911"/>
                  </a:lnTo>
                  <a:lnTo>
                    <a:pt x="1133619" y="212174"/>
                  </a:lnTo>
                  <a:lnTo>
                    <a:pt x="1159679" y="248846"/>
                  </a:lnTo>
                  <a:lnTo>
                    <a:pt x="1182934" y="287746"/>
                  </a:lnTo>
                  <a:lnTo>
                    <a:pt x="1203234" y="328697"/>
                  </a:lnTo>
                  <a:lnTo>
                    <a:pt x="1220427" y="371516"/>
                  </a:lnTo>
                  <a:lnTo>
                    <a:pt x="1234362" y="416025"/>
                  </a:lnTo>
                  <a:lnTo>
                    <a:pt x="1244888" y="462043"/>
                  </a:lnTo>
                  <a:lnTo>
                    <a:pt x="1251855" y="509390"/>
                  </a:lnTo>
                  <a:lnTo>
                    <a:pt x="1255111" y="557887"/>
                  </a:lnTo>
                  <a:lnTo>
                    <a:pt x="1254505" y="607353"/>
                  </a:lnTo>
                  <a:lnTo>
                    <a:pt x="1111377" y="599860"/>
                  </a:lnTo>
                  <a:lnTo>
                    <a:pt x="1111983" y="550394"/>
                  </a:lnTo>
                  <a:lnTo>
                    <a:pt x="1108730" y="501897"/>
                  </a:lnTo>
                  <a:lnTo>
                    <a:pt x="1101768" y="454550"/>
                  </a:lnTo>
                  <a:lnTo>
                    <a:pt x="1091248" y="408532"/>
                  </a:lnTo>
                  <a:lnTo>
                    <a:pt x="1077320" y="364023"/>
                  </a:lnTo>
                  <a:lnTo>
                    <a:pt x="1060135" y="321204"/>
                  </a:lnTo>
                  <a:lnTo>
                    <a:pt x="1039844" y="280253"/>
                  </a:lnTo>
                  <a:lnTo>
                    <a:pt x="1016598" y="241353"/>
                  </a:lnTo>
                  <a:lnTo>
                    <a:pt x="990548" y="204681"/>
                  </a:lnTo>
                  <a:lnTo>
                    <a:pt x="961844" y="170418"/>
                  </a:lnTo>
                  <a:lnTo>
                    <a:pt x="930637" y="138745"/>
                  </a:lnTo>
                  <a:lnTo>
                    <a:pt x="897078" y="109841"/>
                  </a:lnTo>
                  <a:lnTo>
                    <a:pt x="861317" y="83886"/>
                  </a:lnTo>
                  <a:lnTo>
                    <a:pt x="823506" y="61060"/>
                  </a:lnTo>
                  <a:lnTo>
                    <a:pt x="783794" y="41543"/>
                  </a:lnTo>
                  <a:lnTo>
                    <a:pt x="742334" y="25516"/>
                  </a:lnTo>
                  <a:lnTo>
                    <a:pt x="699275" y="13157"/>
                  </a:lnTo>
                  <a:lnTo>
                    <a:pt x="654768" y="4647"/>
                  </a:lnTo>
                  <a:lnTo>
                    <a:pt x="608965" y="166"/>
                  </a:lnTo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5716" y="3878452"/>
              <a:ext cx="1005840" cy="348615"/>
            </a:xfrm>
            <a:custGeom>
              <a:avLst/>
              <a:gdLst/>
              <a:ahLst/>
              <a:cxnLst/>
              <a:rect l="l" t="t" r="r" b="b"/>
              <a:pathLst>
                <a:path w="1005839" h="348614">
                  <a:moveTo>
                    <a:pt x="947293" y="0"/>
                  </a:moveTo>
                  <a:lnTo>
                    <a:pt x="736726" y="72644"/>
                  </a:lnTo>
                  <a:lnTo>
                    <a:pt x="803910" y="98933"/>
                  </a:lnTo>
                  <a:lnTo>
                    <a:pt x="775150" y="129303"/>
                  </a:lnTo>
                  <a:lnTo>
                    <a:pt x="743636" y="157232"/>
                  </a:lnTo>
                  <a:lnTo>
                    <a:pt x="709533" y="182688"/>
                  </a:lnTo>
                  <a:lnTo>
                    <a:pt x="673005" y="205642"/>
                  </a:lnTo>
                  <a:lnTo>
                    <a:pt x="634220" y="226063"/>
                  </a:lnTo>
                  <a:lnTo>
                    <a:pt x="593343" y="243919"/>
                  </a:lnTo>
                  <a:lnTo>
                    <a:pt x="550540" y="259181"/>
                  </a:lnTo>
                  <a:lnTo>
                    <a:pt x="505977" y="271817"/>
                  </a:lnTo>
                  <a:lnTo>
                    <a:pt x="459819" y="281797"/>
                  </a:lnTo>
                  <a:lnTo>
                    <a:pt x="412232" y="289089"/>
                  </a:lnTo>
                  <a:lnTo>
                    <a:pt x="363382" y="293664"/>
                  </a:lnTo>
                  <a:lnTo>
                    <a:pt x="313436" y="295491"/>
                  </a:lnTo>
                  <a:lnTo>
                    <a:pt x="262557" y="294538"/>
                  </a:lnTo>
                  <a:lnTo>
                    <a:pt x="210914" y="290776"/>
                  </a:lnTo>
                  <a:lnTo>
                    <a:pt x="158670" y="284173"/>
                  </a:lnTo>
                  <a:lnTo>
                    <a:pt x="105993" y="274699"/>
                  </a:lnTo>
                  <a:lnTo>
                    <a:pt x="53047" y="262323"/>
                  </a:lnTo>
                  <a:lnTo>
                    <a:pt x="0" y="247015"/>
                  </a:lnTo>
                  <a:lnTo>
                    <a:pt x="50382" y="269188"/>
                  </a:lnTo>
                  <a:lnTo>
                    <a:pt x="101237" y="288584"/>
                  </a:lnTo>
                  <a:lnTo>
                    <a:pt x="152398" y="305219"/>
                  </a:lnTo>
                  <a:lnTo>
                    <a:pt x="203703" y="319111"/>
                  </a:lnTo>
                  <a:lnTo>
                    <a:pt x="254985" y="330275"/>
                  </a:lnTo>
                  <a:lnTo>
                    <a:pt x="306081" y="338729"/>
                  </a:lnTo>
                  <a:lnTo>
                    <a:pt x="356827" y="344489"/>
                  </a:lnTo>
                  <a:lnTo>
                    <a:pt x="407058" y="347572"/>
                  </a:lnTo>
                  <a:lnTo>
                    <a:pt x="456610" y="347995"/>
                  </a:lnTo>
                  <a:lnTo>
                    <a:pt x="505318" y="345774"/>
                  </a:lnTo>
                  <a:lnTo>
                    <a:pt x="553017" y="340926"/>
                  </a:lnTo>
                  <a:lnTo>
                    <a:pt x="599545" y="333468"/>
                  </a:lnTo>
                  <a:lnTo>
                    <a:pt x="644735" y="323416"/>
                  </a:lnTo>
                  <a:lnTo>
                    <a:pt x="688424" y="310787"/>
                  </a:lnTo>
                  <a:lnTo>
                    <a:pt x="730448" y="295598"/>
                  </a:lnTo>
                  <a:lnTo>
                    <a:pt x="770641" y="277866"/>
                  </a:lnTo>
                  <a:lnTo>
                    <a:pt x="808840" y="257607"/>
                  </a:lnTo>
                  <a:lnTo>
                    <a:pt x="844880" y="234838"/>
                  </a:lnTo>
                  <a:lnTo>
                    <a:pt x="878596" y="209576"/>
                  </a:lnTo>
                  <a:lnTo>
                    <a:pt x="909826" y="181837"/>
                  </a:lnTo>
                  <a:lnTo>
                    <a:pt x="938403" y="151638"/>
                  </a:lnTo>
                  <a:lnTo>
                    <a:pt x="1005713" y="178054"/>
                  </a:lnTo>
                  <a:lnTo>
                    <a:pt x="947293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61065" y="3274440"/>
              <a:ext cx="691515" cy="880110"/>
            </a:xfrm>
            <a:custGeom>
              <a:avLst/>
              <a:gdLst/>
              <a:ahLst/>
              <a:cxnLst/>
              <a:rect l="l" t="t" r="r" b="b"/>
              <a:pathLst>
                <a:path w="691514" h="880110">
                  <a:moveTo>
                    <a:pt x="29655" y="0"/>
                  </a:moveTo>
                  <a:lnTo>
                    <a:pt x="16934" y="37507"/>
                  </a:lnTo>
                  <a:lnTo>
                    <a:pt x="7804" y="75652"/>
                  </a:lnTo>
                  <a:lnTo>
                    <a:pt x="2185" y="114311"/>
                  </a:lnTo>
                  <a:lnTo>
                    <a:pt x="0" y="153361"/>
                  </a:lnTo>
                  <a:lnTo>
                    <a:pt x="1169" y="192680"/>
                  </a:lnTo>
                  <a:lnTo>
                    <a:pt x="5614" y="232144"/>
                  </a:lnTo>
                  <a:lnTo>
                    <a:pt x="13257" y="271629"/>
                  </a:lnTo>
                  <a:lnTo>
                    <a:pt x="24020" y="311013"/>
                  </a:lnTo>
                  <a:lnTo>
                    <a:pt x="37823" y="350173"/>
                  </a:lnTo>
                  <a:lnTo>
                    <a:pt x="54589" y="388985"/>
                  </a:lnTo>
                  <a:lnTo>
                    <a:pt x="74239" y="427326"/>
                  </a:lnTo>
                  <a:lnTo>
                    <a:pt x="96695" y="465074"/>
                  </a:lnTo>
                  <a:lnTo>
                    <a:pt x="121878" y="502104"/>
                  </a:lnTo>
                  <a:lnTo>
                    <a:pt x="149709" y="538294"/>
                  </a:lnTo>
                  <a:lnTo>
                    <a:pt x="180111" y="573521"/>
                  </a:lnTo>
                  <a:lnTo>
                    <a:pt x="213005" y="607662"/>
                  </a:lnTo>
                  <a:lnTo>
                    <a:pt x="248312" y="640592"/>
                  </a:lnTo>
                  <a:lnTo>
                    <a:pt x="285954" y="672191"/>
                  </a:lnTo>
                  <a:lnTo>
                    <a:pt x="325853" y="702333"/>
                  </a:lnTo>
                  <a:lnTo>
                    <a:pt x="367930" y="730896"/>
                  </a:lnTo>
                  <a:lnTo>
                    <a:pt x="412107" y="757757"/>
                  </a:lnTo>
                  <a:lnTo>
                    <a:pt x="458305" y="782793"/>
                  </a:lnTo>
                  <a:lnTo>
                    <a:pt x="506446" y="805881"/>
                  </a:lnTo>
                  <a:lnTo>
                    <a:pt x="556451" y="826897"/>
                  </a:lnTo>
                  <a:lnTo>
                    <a:pt x="690944" y="879602"/>
                  </a:lnTo>
                  <a:lnTo>
                    <a:pt x="640939" y="858586"/>
                  </a:lnTo>
                  <a:lnTo>
                    <a:pt x="592798" y="835498"/>
                  </a:lnTo>
                  <a:lnTo>
                    <a:pt x="546600" y="810462"/>
                  </a:lnTo>
                  <a:lnTo>
                    <a:pt x="502424" y="783601"/>
                  </a:lnTo>
                  <a:lnTo>
                    <a:pt x="460347" y="755038"/>
                  </a:lnTo>
                  <a:lnTo>
                    <a:pt x="420449" y="724896"/>
                  </a:lnTo>
                  <a:lnTo>
                    <a:pt x="382808" y="693297"/>
                  </a:lnTo>
                  <a:lnTo>
                    <a:pt x="347503" y="660367"/>
                  </a:lnTo>
                  <a:lnTo>
                    <a:pt x="314611" y="626226"/>
                  </a:lnTo>
                  <a:lnTo>
                    <a:pt x="284211" y="590999"/>
                  </a:lnTo>
                  <a:lnTo>
                    <a:pt x="256383" y="554809"/>
                  </a:lnTo>
                  <a:lnTo>
                    <a:pt x="231204" y="517779"/>
                  </a:lnTo>
                  <a:lnTo>
                    <a:pt x="208752" y="480031"/>
                  </a:lnTo>
                  <a:lnTo>
                    <a:pt x="189107" y="441690"/>
                  </a:lnTo>
                  <a:lnTo>
                    <a:pt x="172347" y="402878"/>
                  </a:lnTo>
                  <a:lnTo>
                    <a:pt x="158550" y="363718"/>
                  </a:lnTo>
                  <a:lnTo>
                    <a:pt x="147795" y="324334"/>
                  </a:lnTo>
                  <a:lnTo>
                    <a:pt x="140160" y="284849"/>
                  </a:lnTo>
                  <a:lnTo>
                    <a:pt x="135725" y="245385"/>
                  </a:lnTo>
                  <a:lnTo>
                    <a:pt x="134566" y="206066"/>
                  </a:lnTo>
                  <a:lnTo>
                    <a:pt x="136763" y="167016"/>
                  </a:lnTo>
                  <a:lnTo>
                    <a:pt x="142395" y="128357"/>
                  </a:lnTo>
                  <a:lnTo>
                    <a:pt x="151539" y="90212"/>
                  </a:lnTo>
                  <a:lnTo>
                    <a:pt x="164275" y="52705"/>
                  </a:lnTo>
                  <a:lnTo>
                    <a:pt x="29655" y="0"/>
                  </a:lnTo>
                  <a:close/>
                </a:path>
              </a:pathLst>
            </a:custGeom>
            <a:solidFill>
              <a:srgbClr val="487C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61065" y="3274440"/>
              <a:ext cx="1630680" cy="952500"/>
            </a:xfrm>
            <a:custGeom>
              <a:avLst/>
              <a:gdLst/>
              <a:ahLst/>
              <a:cxnLst/>
              <a:rect l="l" t="t" r="r" b="b"/>
              <a:pathLst>
                <a:path w="1630679" h="952500">
                  <a:moveTo>
                    <a:pt x="624650" y="851027"/>
                  </a:moveTo>
                  <a:lnTo>
                    <a:pt x="677697" y="866335"/>
                  </a:lnTo>
                  <a:lnTo>
                    <a:pt x="730643" y="878711"/>
                  </a:lnTo>
                  <a:lnTo>
                    <a:pt x="783320" y="888185"/>
                  </a:lnTo>
                  <a:lnTo>
                    <a:pt x="835564" y="894788"/>
                  </a:lnTo>
                  <a:lnTo>
                    <a:pt x="887207" y="898550"/>
                  </a:lnTo>
                  <a:lnTo>
                    <a:pt x="938086" y="899503"/>
                  </a:lnTo>
                  <a:lnTo>
                    <a:pt x="988032" y="897676"/>
                  </a:lnTo>
                  <a:lnTo>
                    <a:pt x="1036882" y="893101"/>
                  </a:lnTo>
                  <a:lnTo>
                    <a:pt x="1084469" y="885809"/>
                  </a:lnTo>
                  <a:lnTo>
                    <a:pt x="1130627" y="875829"/>
                  </a:lnTo>
                  <a:lnTo>
                    <a:pt x="1175190" y="863193"/>
                  </a:lnTo>
                  <a:lnTo>
                    <a:pt x="1217994" y="847931"/>
                  </a:lnTo>
                  <a:lnTo>
                    <a:pt x="1258871" y="830075"/>
                  </a:lnTo>
                  <a:lnTo>
                    <a:pt x="1297656" y="809654"/>
                  </a:lnTo>
                  <a:lnTo>
                    <a:pt x="1334183" y="786700"/>
                  </a:lnTo>
                  <a:lnTo>
                    <a:pt x="1368286" y="761244"/>
                  </a:lnTo>
                  <a:lnTo>
                    <a:pt x="1399801" y="733315"/>
                  </a:lnTo>
                  <a:lnTo>
                    <a:pt x="1428560" y="702945"/>
                  </a:lnTo>
                  <a:lnTo>
                    <a:pt x="1361377" y="676656"/>
                  </a:lnTo>
                  <a:lnTo>
                    <a:pt x="1571943" y="604012"/>
                  </a:lnTo>
                  <a:lnTo>
                    <a:pt x="1630363" y="782066"/>
                  </a:lnTo>
                  <a:lnTo>
                    <a:pt x="1563053" y="755650"/>
                  </a:lnTo>
                  <a:lnTo>
                    <a:pt x="1535159" y="785184"/>
                  </a:lnTo>
                  <a:lnTo>
                    <a:pt x="1504693" y="812393"/>
                  </a:lnTo>
                  <a:lnTo>
                    <a:pt x="1471807" y="837255"/>
                  </a:lnTo>
                  <a:lnTo>
                    <a:pt x="1436655" y="859749"/>
                  </a:lnTo>
                  <a:lnTo>
                    <a:pt x="1399389" y="879852"/>
                  </a:lnTo>
                  <a:lnTo>
                    <a:pt x="1360163" y="897542"/>
                  </a:lnTo>
                  <a:lnTo>
                    <a:pt x="1319130" y="912797"/>
                  </a:lnTo>
                  <a:lnTo>
                    <a:pt x="1276443" y="925596"/>
                  </a:lnTo>
                  <a:lnTo>
                    <a:pt x="1232255" y="935916"/>
                  </a:lnTo>
                  <a:lnTo>
                    <a:pt x="1186720" y="943737"/>
                  </a:lnTo>
                  <a:lnTo>
                    <a:pt x="1139990" y="949034"/>
                  </a:lnTo>
                  <a:lnTo>
                    <a:pt x="1092219" y="951788"/>
                  </a:lnTo>
                  <a:lnTo>
                    <a:pt x="1043560" y="951976"/>
                  </a:lnTo>
                  <a:lnTo>
                    <a:pt x="994165" y="949576"/>
                  </a:lnTo>
                  <a:lnTo>
                    <a:pt x="944190" y="944566"/>
                  </a:lnTo>
                  <a:lnTo>
                    <a:pt x="893785" y="936924"/>
                  </a:lnTo>
                  <a:lnTo>
                    <a:pt x="843105" y="926629"/>
                  </a:lnTo>
                  <a:lnTo>
                    <a:pt x="792303" y="913658"/>
                  </a:lnTo>
                  <a:lnTo>
                    <a:pt x="741531" y="897989"/>
                  </a:lnTo>
                  <a:lnTo>
                    <a:pt x="690944" y="879602"/>
                  </a:lnTo>
                  <a:lnTo>
                    <a:pt x="556451" y="826897"/>
                  </a:lnTo>
                  <a:lnTo>
                    <a:pt x="506446" y="805881"/>
                  </a:lnTo>
                  <a:lnTo>
                    <a:pt x="458305" y="782793"/>
                  </a:lnTo>
                  <a:lnTo>
                    <a:pt x="412107" y="757757"/>
                  </a:lnTo>
                  <a:lnTo>
                    <a:pt x="367930" y="730896"/>
                  </a:lnTo>
                  <a:lnTo>
                    <a:pt x="325853" y="702333"/>
                  </a:lnTo>
                  <a:lnTo>
                    <a:pt x="285954" y="672191"/>
                  </a:lnTo>
                  <a:lnTo>
                    <a:pt x="248312" y="640592"/>
                  </a:lnTo>
                  <a:lnTo>
                    <a:pt x="213005" y="607662"/>
                  </a:lnTo>
                  <a:lnTo>
                    <a:pt x="180111" y="573521"/>
                  </a:lnTo>
                  <a:lnTo>
                    <a:pt x="149709" y="538294"/>
                  </a:lnTo>
                  <a:lnTo>
                    <a:pt x="121878" y="502104"/>
                  </a:lnTo>
                  <a:lnTo>
                    <a:pt x="96695" y="465074"/>
                  </a:lnTo>
                  <a:lnTo>
                    <a:pt x="74239" y="427326"/>
                  </a:lnTo>
                  <a:lnTo>
                    <a:pt x="54589" y="388985"/>
                  </a:lnTo>
                  <a:lnTo>
                    <a:pt x="37823" y="350173"/>
                  </a:lnTo>
                  <a:lnTo>
                    <a:pt x="24020" y="311013"/>
                  </a:lnTo>
                  <a:lnTo>
                    <a:pt x="13257" y="271629"/>
                  </a:lnTo>
                  <a:lnTo>
                    <a:pt x="5614" y="232144"/>
                  </a:lnTo>
                  <a:lnTo>
                    <a:pt x="1169" y="192680"/>
                  </a:lnTo>
                  <a:lnTo>
                    <a:pt x="0" y="153361"/>
                  </a:lnTo>
                  <a:lnTo>
                    <a:pt x="2185" y="114311"/>
                  </a:lnTo>
                  <a:lnTo>
                    <a:pt x="7804" y="75652"/>
                  </a:lnTo>
                  <a:lnTo>
                    <a:pt x="16934" y="37507"/>
                  </a:lnTo>
                  <a:lnTo>
                    <a:pt x="29655" y="0"/>
                  </a:lnTo>
                  <a:lnTo>
                    <a:pt x="164275" y="52705"/>
                  </a:lnTo>
                  <a:lnTo>
                    <a:pt x="151539" y="90212"/>
                  </a:lnTo>
                  <a:lnTo>
                    <a:pt x="142395" y="128357"/>
                  </a:lnTo>
                  <a:lnTo>
                    <a:pt x="136763" y="167016"/>
                  </a:lnTo>
                  <a:lnTo>
                    <a:pt x="134566" y="206066"/>
                  </a:lnTo>
                  <a:lnTo>
                    <a:pt x="135725" y="245385"/>
                  </a:lnTo>
                  <a:lnTo>
                    <a:pt x="140160" y="284849"/>
                  </a:lnTo>
                  <a:lnTo>
                    <a:pt x="147795" y="324334"/>
                  </a:lnTo>
                  <a:lnTo>
                    <a:pt x="158550" y="363718"/>
                  </a:lnTo>
                  <a:lnTo>
                    <a:pt x="172347" y="402878"/>
                  </a:lnTo>
                  <a:lnTo>
                    <a:pt x="189107" y="441690"/>
                  </a:lnTo>
                  <a:lnTo>
                    <a:pt x="208752" y="480031"/>
                  </a:lnTo>
                  <a:lnTo>
                    <a:pt x="231204" y="517779"/>
                  </a:lnTo>
                  <a:lnTo>
                    <a:pt x="256383" y="554809"/>
                  </a:lnTo>
                  <a:lnTo>
                    <a:pt x="284211" y="590999"/>
                  </a:lnTo>
                  <a:lnTo>
                    <a:pt x="314611" y="626226"/>
                  </a:lnTo>
                  <a:lnTo>
                    <a:pt x="347503" y="660367"/>
                  </a:lnTo>
                  <a:lnTo>
                    <a:pt x="382808" y="693297"/>
                  </a:lnTo>
                  <a:lnTo>
                    <a:pt x="420449" y="724896"/>
                  </a:lnTo>
                  <a:lnTo>
                    <a:pt x="460347" y="755038"/>
                  </a:lnTo>
                  <a:lnTo>
                    <a:pt x="502424" y="783601"/>
                  </a:lnTo>
                  <a:lnTo>
                    <a:pt x="546600" y="810462"/>
                  </a:lnTo>
                  <a:lnTo>
                    <a:pt x="592798" y="835498"/>
                  </a:lnTo>
                  <a:lnTo>
                    <a:pt x="640939" y="858586"/>
                  </a:lnTo>
                  <a:lnTo>
                    <a:pt x="690944" y="879602"/>
                  </a:lnTo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50024" y="2967227"/>
              <a:ext cx="1559560" cy="501650"/>
            </a:xfrm>
            <a:custGeom>
              <a:avLst/>
              <a:gdLst/>
              <a:ahLst/>
              <a:cxnLst/>
              <a:rect l="l" t="t" r="r" b="b"/>
              <a:pathLst>
                <a:path w="1559559" h="501650">
                  <a:moveTo>
                    <a:pt x="779526" y="0"/>
                  </a:moveTo>
                  <a:lnTo>
                    <a:pt x="708571" y="1024"/>
                  </a:lnTo>
                  <a:lnTo>
                    <a:pt x="639402" y="4039"/>
                  </a:lnTo>
                  <a:lnTo>
                    <a:pt x="572293" y="8957"/>
                  </a:lnTo>
                  <a:lnTo>
                    <a:pt x="507520" y="15687"/>
                  </a:lnTo>
                  <a:lnTo>
                    <a:pt x="445357" y="24142"/>
                  </a:lnTo>
                  <a:lnTo>
                    <a:pt x="386079" y="34233"/>
                  </a:lnTo>
                  <a:lnTo>
                    <a:pt x="329963" y="45872"/>
                  </a:lnTo>
                  <a:lnTo>
                    <a:pt x="277283" y="58969"/>
                  </a:lnTo>
                  <a:lnTo>
                    <a:pt x="228314" y="73437"/>
                  </a:lnTo>
                  <a:lnTo>
                    <a:pt x="183331" y="89187"/>
                  </a:lnTo>
                  <a:lnTo>
                    <a:pt x="142610" y="106130"/>
                  </a:lnTo>
                  <a:lnTo>
                    <a:pt x="106426" y="124177"/>
                  </a:lnTo>
                  <a:lnTo>
                    <a:pt x="48768" y="163232"/>
                  </a:lnTo>
                  <a:lnTo>
                    <a:pt x="12558" y="205641"/>
                  </a:lnTo>
                  <a:lnTo>
                    <a:pt x="0" y="250698"/>
                  </a:lnTo>
                  <a:lnTo>
                    <a:pt x="3185" y="273512"/>
                  </a:lnTo>
                  <a:lnTo>
                    <a:pt x="27844" y="317334"/>
                  </a:lnTo>
                  <a:lnTo>
                    <a:pt x="75053" y="358154"/>
                  </a:lnTo>
                  <a:lnTo>
                    <a:pt x="142610" y="395265"/>
                  </a:lnTo>
                  <a:lnTo>
                    <a:pt x="183331" y="412208"/>
                  </a:lnTo>
                  <a:lnTo>
                    <a:pt x="228314" y="427958"/>
                  </a:lnTo>
                  <a:lnTo>
                    <a:pt x="277283" y="442426"/>
                  </a:lnTo>
                  <a:lnTo>
                    <a:pt x="329963" y="455523"/>
                  </a:lnTo>
                  <a:lnTo>
                    <a:pt x="386079" y="467162"/>
                  </a:lnTo>
                  <a:lnTo>
                    <a:pt x="445357" y="477253"/>
                  </a:lnTo>
                  <a:lnTo>
                    <a:pt x="507520" y="485708"/>
                  </a:lnTo>
                  <a:lnTo>
                    <a:pt x="572293" y="492438"/>
                  </a:lnTo>
                  <a:lnTo>
                    <a:pt x="639402" y="497356"/>
                  </a:lnTo>
                  <a:lnTo>
                    <a:pt x="708571" y="500371"/>
                  </a:lnTo>
                  <a:lnTo>
                    <a:pt x="779526" y="501396"/>
                  </a:lnTo>
                  <a:lnTo>
                    <a:pt x="850480" y="500371"/>
                  </a:lnTo>
                  <a:lnTo>
                    <a:pt x="919649" y="497356"/>
                  </a:lnTo>
                  <a:lnTo>
                    <a:pt x="986758" y="492438"/>
                  </a:lnTo>
                  <a:lnTo>
                    <a:pt x="1051531" y="485708"/>
                  </a:lnTo>
                  <a:lnTo>
                    <a:pt x="1113694" y="477253"/>
                  </a:lnTo>
                  <a:lnTo>
                    <a:pt x="1172972" y="467162"/>
                  </a:lnTo>
                  <a:lnTo>
                    <a:pt x="1229088" y="455523"/>
                  </a:lnTo>
                  <a:lnTo>
                    <a:pt x="1281768" y="442426"/>
                  </a:lnTo>
                  <a:lnTo>
                    <a:pt x="1330737" y="427958"/>
                  </a:lnTo>
                  <a:lnTo>
                    <a:pt x="1375720" y="412208"/>
                  </a:lnTo>
                  <a:lnTo>
                    <a:pt x="1416441" y="395265"/>
                  </a:lnTo>
                  <a:lnTo>
                    <a:pt x="1452625" y="377218"/>
                  </a:lnTo>
                  <a:lnTo>
                    <a:pt x="1510283" y="338163"/>
                  </a:lnTo>
                  <a:lnTo>
                    <a:pt x="1546493" y="295754"/>
                  </a:lnTo>
                  <a:lnTo>
                    <a:pt x="1559052" y="250698"/>
                  </a:lnTo>
                  <a:lnTo>
                    <a:pt x="1555866" y="227883"/>
                  </a:lnTo>
                  <a:lnTo>
                    <a:pt x="1531207" y="184061"/>
                  </a:lnTo>
                  <a:lnTo>
                    <a:pt x="1483998" y="143241"/>
                  </a:lnTo>
                  <a:lnTo>
                    <a:pt x="1416441" y="106130"/>
                  </a:lnTo>
                  <a:lnTo>
                    <a:pt x="1375720" y="89187"/>
                  </a:lnTo>
                  <a:lnTo>
                    <a:pt x="1330737" y="73437"/>
                  </a:lnTo>
                  <a:lnTo>
                    <a:pt x="1281768" y="58969"/>
                  </a:lnTo>
                  <a:lnTo>
                    <a:pt x="1229088" y="45872"/>
                  </a:lnTo>
                  <a:lnTo>
                    <a:pt x="1172972" y="34233"/>
                  </a:lnTo>
                  <a:lnTo>
                    <a:pt x="1113694" y="24142"/>
                  </a:lnTo>
                  <a:lnTo>
                    <a:pt x="1051531" y="15687"/>
                  </a:lnTo>
                  <a:lnTo>
                    <a:pt x="986758" y="8957"/>
                  </a:lnTo>
                  <a:lnTo>
                    <a:pt x="919649" y="4039"/>
                  </a:lnTo>
                  <a:lnTo>
                    <a:pt x="850480" y="1024"/>
                  </a:lnTo>
                  <a:lnTo>
                    <a:pt x="77952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50024" y="2967227"/>
              <a:ext cx="1559560" cy="501650"/>
            </a:xfrm>
            <a:custGeom>
              <a:avLst/>
              <a:gdLst/>
              <a:ahLst/>
              <a:cxnLst/>
              <a:rect l="l" t="t" r="r" b="b"/>
              <a:pathLst>
                <a:path w="1559559" h="501650">
                  <a:moveTo>
                    <a:pt x="0" y="250698"/>
                  </a:moveTo>
                  <a:lnTo>
                    <a:pt x="12558" y="205641"/>
                  </a:lnTo>
                  <a:lnTo>
                    <a:pt x="48768" y="163232"/>
                  </a:lnTo>
                  <a:lnTo>
                    <a:pt x="106426" y="124177"/>
                  </a:lnTo>
                  <a:lnTo>
                    <a:pt x="142610" y="106130"/>
                  </a:lnTo>
                  <a:lnTo>
                    <a:pt x="183331" y="89187"/>
                  </a:lnTo>
                  <a:lnTo>
                    <a:pt x="228314" y="73437"/>
                  </a:lnTo>
                  <a:lnTo>
                    <a:pt x="277283" y="58969"/>
                  </a:lnTo>
                  <a:lnTo>
                    <a:pt x="329963" y="45872"/>
                  </a:lnTo>
                  <a:lnTo>
                    <a:pt x="386079" y="34233"/>
                  </a:lnTo>
                  <a:lnTo>
                    <a:pt x="445357" y="24142"/>
                  </a:lnTo>
                  <a:lnTo>
                    <a:pt x="507520" y="15687"/>
                  </a:lnTo>
                  <a:lnTo>
                    <a:pt x="572293" y="8957"/>
                  </a:lnTo>
                  <a:lnTo>
                    <a:pt x="639402" y="4039"/>
                  </a:lnTo>
                  <a:lnTo>
                    <a:pt x="708571" y="1024"/>
                  </a:lnTo>
                  <a:lnTo>
                    <a:pt x="779526" y="0"/>
                  </a:lnTo>
                  <a:lnTo>
                    <a:pt x="850480" y="1024"/>
                  </a:lnTo>
                  <a:lnTo>
                    <a:pt x="919649" y="4039"/>
                  </a:lnTo>
                  <a:lnTo>
                    <a:pt x="986758" y="8957"/>
                  </a:lnTo>
                  <a:lnTo>
                    <a:pt x="1051531" y="15687"/>
                  </a:lnTo>
                  <a:lnTo>
                    <a:pt x="1113694" y="24142"/>
                  </a:lnTo>
                  <a:lnTo>
                    <a:pt x="1172972" y="34233"/>
                  </a:lnTo>
                  <a:lnTo>
                    <a:pt x="1229088" y="45872"/>
                  </a:lnTo>
                  <a:lnTo>
                    <a:pt x="1281768" y="58969"/>
                  </a:lnTo>
                  <a:lnTo>
                    <a:pt x="1330737" y="73437"/>
                  </a:lnTo>
                  <a:lnTo>
                    <a:pt x="1375720" y="89187"/>
                  </a:lnTo>
                  <a:lnTo>
                    <a:pt x="1416441" y="106130"/>
                  </a:lnTo>
                  <a:lnTo>
                    <a:pt x="1452626" y="124177"/>
                  </a:lnTo>
                  <a:lnTo>
                    <a:pt x="1510284" y="163232"/>
                  </a:lnTo>
                  <a:lnTo>
                    <a:pt x="1546493" y="205641"/>
                  </a:lnTo>
                  <a:lnTo>
                    <a:pt x="1559052" y="250698"/>
                  </a:lnTo>
                  <a:lnTo>
                    <a:pt x="1555866" y="273512"/>
                  </a:lnTo>
                  <a:lnTo>
                    <a:pt x="1531207" y="317334"/>
                  </a:lnTo>
                  <a:lnTo>
                    <a:pt x="1483998" y="358154"/>
                  </a:lnTo>
                  <a:lnTo>
                    <a:pt x="1416441" y="395265"/>
                  </a:lnTo>
                  <a:lnTo>
                    <a:pt x="1375720" y="412208"/>
                  </a:lnTo>
                  <a:lnTo>
                    <a:pt x="1330737" y="427958"/>
                  </a:lnTo>
                  <a:lnTo>
                    <a:pt x="1281768" y="442426"/>
                  </a:lnTo>
                  <a:lnTo>
                    <a:pt x="1229088" y="455523"/>
                  </a:lnTo>
                  <a:lnTo>
                    <a:pt x="1172972" y="467162"/>
                  </a:lnTo>
                  <a:lnTo>
                    <a:pt x="1113694" y="477253"/>
                  </a:lnTo>
                  <a:lnTo>
                    <a:pt x="1051531" y="485708"/>
                  </a:lnTo>
                  <a:lnTo>
                    <a:pt x="986758" y="492438"/>
                  </a:lnTo>
                  <a:lnTo>
                    <a:pt x="919649" y="497356"/>
                  </a:lnTo>
                  <a:lnTo>
                    <a:pt x="850480" y="500371"/>
                  </a:lnTo>
                  <a:lnTo>
                    <a:pt x="779526" y="501396"/>
                  </a:lnTo>
                  <a:lnTo>
                    <a:pt x="708571" y="500371"/>
                  </a:lnTo>
                  <a:lnTo>
                    <a:pt x="639402" y="497356"/>
                  </a:lnTo>
                  <a:lnTo>
                    <a:pt x="572293" y="492438"/>
                  </a:lnTo>
                  <a:lnTo>
                    <a:pt x="507520" y="485708"/>
                  </a:lnTo>
                  <a:lnTo>
                    <a:pt x="445357" y="477253"/>
                  </a:lnTo>
                  <a:lnTo>
                    <a:pt x="386079" y="467162"/>
                  </a:lnTo>
                  <a:lnTo>
                    <a:pt x="329963" y="455523"/>
                  </a:lnTo>
                  <a:lnTo>
                    <a:pt x="277283" y="442426"/>
                  </a:lnTo>
                  <a:lnTo>
                    <a:pt x="228314" y="427958"/>
                  </a:lnTo>
                  <a:lnTo>
                    <a:pt x="183331" y="412208"/>
                  </a:lnTo>
                  <a:lnTo>
                    <a:pt x="142610" y="395265"/>
                  </a:lnTo>
                  <a:lnTo>
                    <a:pt x="106425" y="377218"/>
                  </a:lnTo>
                  <a:lnTo>
                    <a:pt x="48767" y="338163"/>
                  </a:lnTo>
                  <a:lnTo>
                    <a:pt x="12558" y="295754"/>
                  </a:lnTo>
                  <a:lnTo>
                    <a:pt x="0" y="250698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376921" y="3053334"/>
            <a:ext cx="90678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Expon</a:t>
            </a:r>
            <a:r>
              <a:rPr sz="16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6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785872" y="3017520"/>
            <a:ext cx="1571625" cy="513715"/>
            <a:chOff x="2785872" y="3017520"/>
            <a:chExt cx="1571625" cy="513715"/>
          </a:xfrm>
        </p:grpSpPr>
        <p:sp>
          <p:nvSpPr>
            <p:cNvPr id="17" name="object 17"/>
            <p:cNvSpPr/>
            <p:nvPr/>
          </p:nvSpPr>
          <p:spPr>
            <a:xfrm>
              <a:off x="2791968" y="3023616"/>
              <a:ext cx="1559560" cy="501650"/>
            </a:xfrm>
            <a:custGeom>
              <a:avLst/>
              <a:gdLst/>
              <a:ahLst/>
              <a:cxnLst/>
              <a:rect l="l" t="t" r="r" b="b"/>
              <a:pathLst>
                <a:path w="1559560" h="501650">
                  <a:moveTo>
                    <a:pt x="779526" y="0"/>
                  </a:moveTo>
                  <a:lnTo>
                    <a:pt x="708571" y="1024"/>
                  </a:lnTo>
                  <a:lnTo>
                    <a:pt x="639402" y="4039"/>
                  </a:lnTo>
                  <a:lnTo>
                    <a:pt x="572293" y="8957"/>
                  </a:lnTo>
                  <a:lnTo>
                    <a:pt x="507520" y="15687"/>
                  </a:lnTo>
                  <a:lnTo>
                    <a:pt x="445357" y="24142"/>
                  </a:lnTo>
                  <a:lnTo>
                    <a:pt x="386079" y="34233"/>
                  </a:lnTo>
                  <a:lnTo>
                    <a:pt x="329963" y="45872"/>
                  </a:lnTo>
                  <a:lnTo>
                    <a:pt x="277283" y="58969"/>
                  </a:lnTo>
                  <a:lnTo>
                    <a:pt x="228314" y="73437"/>
                  </a:lnTo>
                  <a:lnTo>
                    <a:pt x="183331" y="89187"/>
                  </a:lnTo>
                  <a:lnTo>
                    <a:pt x="142610" y="106130"/>
                  </a:lnTo>
                  <a:lnTo>
                    <a:pt x="106425" y="124177"/>
                  </a:lnTo>
                  <a:lnTo>
                    <a:pt x="48768" y="163232"/>
                  </a:lnTo>
                  <a:lnTo>
                    <a:pt x="12558" y="205641"/>
                  </a:lnTo>
                  <a:lnTo>
                    <a:pt x="0" y="250698"/>
                  </a:lnTo>
                  <a:lnTo>
                    <a:pt x="3185" y="273512"/>
                  </a:lnTo>
                  <a:lnTo>
                    <a:pt x="27844" y="317334"/>
                  </a:lnTo>
                  <a:lnTo>
                    <a:pt x="75053" y="358154"/>
                  </a:lnTo>
                  <a:lnTo>
                    <a:pt x="142610" y="395265"/>
                  </a:lnTo>
                  <a:lnTo>
                    <a:pt x="183331" y="412208"/>
                  </a:lnTo>
                  <a:lnTo>
                    <a:pt x="228314" y="427958"/>
                  </a:lnTo>
                  <a:lnTo>
                    <a:pt x="277283" y="442426"/>
                  </a:lnTo>
                  <a:lnTo>
                    <a:pt x="329963" y="455523"/>
                  </a:lnTo>
                  <a:lnTo>
                    <a:pt x="386080" y="467162"/>
                  </a:lnTo>
                  <a:lnTo>
                    <a:pt x="445357" y="477253"/>
                  </a:lnTo>
                  <a:lnTo>
                    <a:pt x="507520" y="485708"/>
                  </a:lnTo>
                  <a:lnTo>
                    <a:pt x="572293" y="492438"/>
                  </a:lnTo>
                  <a:lnTo>
                    <a:pt x="639402" y="497356"/>
                  </a:lnTo>
                  <a:lnTo>
                    <a:pt x="708571" y="500371"/>
                  </a:lnTo>
                  <a:lnTo>
                    <a:pt x="779526" y="501396"/>
                  </a:lnTo>
                  <a:lnTo>
                    <a:pt x="850480" y="500371"/>
                  </a:lnTo>
                  <a:lnTo>
                    <a:pt x="919649" y="497356"/>
                  </a:lnTo>
                  <a:lnTo>
                    <a:pt x="986758" y="492438"/>
                  </a:lnTo>
                  <a:lnTo>
                    <a:pt x="1051531" y="485708"/>
                  </a:lnTo>
                  <a:lnTo>
                    <a:pt x="1113694" y="477253"/>
                  </a:lnTo>
                  <a:lnTo>
                    <a:pt x="1172972" y="467162"/>
                  </a:lnTo>
                  <a:lnTo>
                    <a:pt x="1229088" y="455523"/>
                  </a:lnTo>
                  <a:lnTo>
                    <a:pt x="1281768" y="442426"/>
                  </a:lnTo>
                  <a:lnTo>
                    <a:pt x="1330737" y="427958"/>
                  </a:lnTo>
                  <a:lnTo>
                    <a:pt x="1375720" y="412208"/>
                  </a:lnTo>
                  <a:lnTo>
                    <a:pt x="1416441" y="395265"/>
                  </a:lnTo>
                  <a:lnTo>
                    <a:pt x="1452626" y="377218"/>
                  </a:lnTo>
                  <a:lnTo>
                    <a:pt x="1510284" y="338163"/>
                  </a:lnTo>
                  <a:lnTo>
                    <a:pt x="1546493" y="295754"/>
                  </a:lnTo>
                  <a:lnTo>
                    <a:pt x="1559052" y="250698"/>
                  </a:lnTo>
                  <a:lnTo>
                    <a:pt x="1555866" y="227883"/>
                  </a:lnTo>
                  <a:lnTo>
                    <a:pt x="1531207" y="184061"/>
                  </a:lnTo>
                  <a:lnTo>
                    <a:pt x="1483998" y="143241"/>
                  </a:lnTo>
                  <a:lnTo>
                    <a:pt x="1416441" y="106130"/>
                  </a:lnTo>
                  <a:lnTo>
                    <a:pt x="1375720" y="89187"/>
                  </a:lnTo>
                  <a:lnTo>
                    <a:pt x="1330737" y="73437"/>
                  </a:lnTo>
                  <a:lnTo>
                    <a:pt x="1281768" y="58969"/>
                  </a:lnTo>
                  <a:lnTo>
                    <a:pt x="1229088" y="45872"/>
                  </a:lnTo>
                  <a:lnTo>
                    <a:pt x="1172972" y="34233"/>
                  </a:lnTo>
                  <a:lnTo>
                    <a:pt x="1113694" y="24142"/>
                  </a:lnTo>
                  <a:lnTo>
                    <a:pt x="1051531" y="15687"/>
                  </a:lnTo>
                  <a:lnTo>
                    <a:pt x="986758" y="8957"/>
                  </a:lnTo>
                  <a:lnTo>
                    <a:pt x="919649" y="4039"/>
                  </a:lnTo>
                  <a:lnTo>
                    <a:pt x="850480" y="1024"/>
                  </a:lnTo>
                  <a:lnTo>
                    <a:pt x="77952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91968" y="3023616"/>
              <a:ext cx="1559560" cy="501650"/>
            </a:xfrm>
            <a:custGeom>
              <a:avLst/>
              <a:gdLst/>
              <a:ahLst/>
              <a:cxnLst/>
              <a:rect l="l" t="t" r="r" b="b"/>
              <a:pathLst>
                <a:path w="1559560" h="501650">
                  <a:moveTo>
                    <a:pt x="0" y="250698"/>
                  </a:moveTo>
                  <a:lnTo>
                    <a:pt x="12558" y="205641"/>
                  </a:lnTo>
                  <a:lnTo>
                    <a:pt x="48768" y="163232"/>
                  </a:lnTo>
                  <a:lnTo>
                    <a:pt x="106425" y="124177"/>
                  </a:lnTo>
                  <a:lnTo>
                    <a:pt x="142610" y="106130"/>
                  </a:lnTo>
                  <a:lnTo>
                    <a:pt x="183331" y="89187"/>
                  </a:lnTo>
                  <a:lnTo>
                    <a:pt x="228314" y="73437"/>
                  </a:lnTo>
                  <a:lnTo>
                    <a:pt x="277283" y="58969"/>
                  </a:lnTo>
                  <a:lnTo>
                    <a:pt x="329963" y="45872"/>
                  </a:lnTo>
                  <a:lnTo>
                    <a:pt x="386079" y="34233"/>
                  </a:lnTo>
                  <a:lnTo>
                    <a:pt x="445357" y="24142"/>
                  </a:lnTo>
                  <a:lnTo>
                    <a:pt x="507520" y="15687"/>
                  </a:lnTo>
                  <a:lnTo>
                    <a:pt x="572293" y="8957"/>
                  </a:lnTo>
                  <a:lnTo>
                    <a:pt x="639402" y="4039"/>
                  </a:lnTo>
                  <a:lnTo>
                    <a:pt x="708571" y="1024"/>
                  </a:lnTo>
                  <a:lnTo>
                    <a:pt x="779526" y="0"/>
                  </a:lnTo>
                  <a:lnTo>
                    <a:pt x="850480" y="1024"/>
                  </a:lnTo>
                  <a:lnTo>
                    <a:pt x="919649" y="4039"/>
                  </a:lnTo>
                  <a:lnTo>
                    <a:pt x="986758" y="8957"/>
                  </a:lnTo>
                  <a:lnTo>
                    <a:pt x="1051531" y="15687"/>
                  </a:lnTo>
                  <a:lnTo>
                    <a:pt x="1113694" y="24142"/>
                  </a:lnTo>
                  <a:lnTo>
                    <a:pt x="1172972" y="34233"/>
                  </a:lnTo>
                  <a:lnTo>
                    <a:pt x="1229088" y="45872"/>
                  </a:lnTo>
                  <a:lnTo>
                    <a:pt x="1281768" y="58969"/>
                  </a:lnTo>
                  <a:lnTo>
                    <a:pt x="1330737" y="73437"/>
                  </a:lnTo>
                  <a:lnTo>
                    <a:pt x="1375720" y="89187"/>
                  </a:lnTo>
                  <a:lnTo>
                    <a:pt x="1416441" y="106130"/>
                  </a:lnTo>
                  <a:lnTo>
                    <a:pt x="1452626" y="124177"/>
                  </a:lnTo>
                  <a:lnTo>
                    <a:pt x="1510284" y="163232"/>
                  </a:lnTo>
                  <a:lnTo>
                    <a:pt x="1546493" y="205641"/>
                  </a:lnTo>
                  <a:lnTo>
                    <a:pt x="1559052" y="250698"/>
                  </a:lnTo>
                  <a:lnTo>
                    <a:pt x="1555866" y="273512"/>
                  </a:lnTo>
                  <a:lnTo>
                    <a:pt x="1531207" y="317334"/>
                  </a:lnTo>
                  <a:lnTo>
                    <a:pt x="1483998" y="358154"/>
                  </a:lnTo>
                  <a:lnTo>
                    <a:pt x="1416441" y="395265"/>
                  </a:lnTo>
                  <a:lnTo>
                    <a:pt x="1375720" y="412208"/>
                  </a:lnTo>
                  <a:lnTo>
                    <a:pt x="1330737" y="427958"/>
                  </a:lnTo>
                  <a:lnTo>
                    <a:pt x="1281768" y="442426"/>
                  </a:lnTo>
                  <a:lnTo>
                    <a:pt x="1229088" y="455523"/>
                  </a:lnTo>
                  <a:lnTo>
                    <a:pt x="1172972" y="467162"/>
                  </a:lnTo>
                  <a:lnTo>
                    <a:pt x="1113694" y="477253"/>
                  </a:lnTo>
                  <a:lnTo>
                    <a:pt x="1051531" y="485708"/>
                  </a:lnTo>
                  <a:lnTo>
                    <a:pt x="986758" y="492438"/>
                  </a:lnTo>
                  <a:lnTo>
                    <a:pt x="919649" y="497356"/>
                  </a:lnTo>
                  <a:lnTo>
                    <a:pt x="850480" y="500371"/>
                  </a:lnTo>
                  <a:lnTo>
                    <a:pt x="779526" y="501396"/>
                  </a:lnTo>
                  <a:lnTo>
                    <a:pt x="708571" y="500371"/>
                  </a:lnTo>
                  <a:lnTo>
                    <a:pt x="639402" y="497356"/>
                  </a:lnTo>
                  <a:lnTo>
                    <a:pt x="572293" y="492438"/>
                  </a:lnTo>
                  <a:lnTo>
                    <a:pt x="507520" y="485708"/>
                  </a:lnTo>
                  <a:lnTo>
                    <a:pt x="445357" y="477253"/>
                  </a:lnTo>
                  <a:lnTo>
                    <a:pt x="386080" y="467162"/>
                  </a:lnTo>
                  <a:lnTo>
                    <a:pt x="329963" y="455523"/>
                  </a:lnTo>
                  <a:lnTo>
                    <a:pt x="277283" y="442426"/>
                  </a:lnTo>
                  <a:lnTo>
                    <a:pt x="228314" y="427958"/>
                  </a:lnTo>
                  <a:lnTo>
                    <a:pt x="183331" y="412208"/>
                  </a:lnTo>
                  <a:lnTo>
                    <a:pt x="142610" y="395265"/>
                  </a:lnTo>
                  <a:lnTo>
                    <a:pt x="106426" y="377218"/>
                  </a:lnTo>
                  <a:lnTo>
                    <a:pt x="48768" y="338163"/>
                  </a:lnTo>
                  <a:lnTo>
                    <a:pt x="12558" y="295754"/>
                  </a:lnTo>
                  <a:lnTo>
                    <a:pt x="0" y="250698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137661" y="3109976"/>
            <a:ext cx="866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Ma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30823" y="19810"/>
            <a:ext cx="5681980" cy="6838315"/>
            <a:chOff x="5830823" y="19810"/>
            <a:chExt cx="5681980" cy="6838315"/>
          </a:xfrm>
        </p:grpSpPr>
        <p:sp>
          <p:nvSpPr>
            <p:cNvPr id="3" name="object 3"/>
            <p:cNvSpPr/>
            <p:nvPr/>
          </p:nvSpPr>
          <p:spPr>
            <a:xfrm>
              <a:off x="5830823" y="19810"/>
              <a:ext cx="4527804" cy="68381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944100" y="178307"/>
              <a:ext cx="1568450" cy="256540"/>
            </a:xfrm>
            <a:custGeom>
              <a:avLst/>
              <a:gdLst/>
              <a:ahLst/>
              <a:cxnLst/>
              <a:rect l="l" t="t" r="r" b="b"/>
              <a:pathLst>
                <a:path w="1568450" h="256540">
                  <a:moveTo>
                    <a:pt x="784098" y="0"/>
                  </a:moveTo>
                  <a:lnTo>
                    <a:pt x="708580" y="585"/>
                  </a:lnTo>
                  <a:lnTo>
                    <a:pt x="635094" y="2306"/>
                  </a:lnTo>
                  <a:lnTo>
                    <a:pt x="563968" y="5110"/>
                  </a:lnTo>
                  <a:lnTo>
                    <a:pt x="495531" y="8942"/>
                  </a:lnTo>
                  <a:lnTo>
                    <a:pt x="430112" y="13749"/>
                  </a:lnTo>
                  <a:lnTo>
                    <a:pt x="368038" y="19478"/>
                  </a:lnTo>
                  <a:lnTo>
                    <a:pt x="309639" y="26075"/>
                  </a:lnTo>
                  <a:lnTo>
                    <a:pt x="255242" y="33486"/>
                  </a:lnTo>
                  <a:lnTo>
                    <a:pt x="205176" y="41658"/>
                  </a:lnTo>
                  <a:lnTo>
                    <a:pt x="159771" y="50538"/>
                  </a:lnTo>
                  <a:lnTo>
                    <a:pt x="119354" y="60072"/>
                  </a:lnTo>
                  <a:lnTo>
                    <a:pt x="54798" y="80889"/>
                  </a:lnTo>
                  <a:lnTo>
                    <a:pt x="14137" y="103679"/>
                  </a:lnTo>
                  <a:lnTo>
                    <a:pt x="0" y="128016"/>
                  </a:lnTo>
                  <a:lnTo>
                    <a:pt x="3589" y="140350"/>
                  </a:lnTo>
                  <a:lnTo>
                    <a:pt x="54798" y="175142"/>
                  </a:lnTo>
                  <a:lnTo>
                    <a:pt x="119354" y="195959"/>
                  </a:lnTo>
                  <a:lnTo>
                    <a:pt x="159771" y="205493"/>
                  </a:lnTo>
                  <a:lnTo>
                    <a:pt x="205176" y="214373"/>
                  </a:lnTo>
                  <a:lnTo>
                    <a:pt x="255242" y="222545"/>
                  </a:lnTo>
                  <a:lnTo>
                    <a:pt x="309639" y="229956"/>
                  </a:lnTo>
                  <a:lnTo>
                    <a:pt x="368038" y="236553"/>
                  </a:lnTo>
                  <a:lnTo>
                    <a:pt x="430112" y="242282"/>
                  </a:lnTo>
                  <a:lnTo>
                    <a:pt x="495531" y="247089"/>
                  </a:lnTo>
                  <a:lnTo>
                    <a:pt x="563968" y="250921"/>
                  </a:lnTo>
                  <a:lnTo>
                    <a:pt x="635094" y="253725"/>
                  </a:lnTo>
                  <a:lnTo>
                    <a:pt x="708580" y="255446"/>
                  </a:lnTo>
                  <a:lnTo>
                    <a:pt x="784098" y="256032"/>
                  </a:lnTo>
                  <a:lnTo>
                    <a:pt x="859615" y="255446"/>
                  </a:lnTo>
                  <a:lnTo>
                    <a:pt x="933101" y="253725"/>
                  </a:lnTo>
                  <a:lnTo>
                    <a:pt x="1004227" y="250921"/>
                  </a:lnTo>
                  <a:lnTo>
                    <a:pt x="1072664" y="247089"/>
                  </a:lnTo>
                  <a:lnTo>
                    <a:pt x="1138083" y="242282"/>
                  </a:lnTo>
                  <a:lnTo>
                    <a:pt x="1200157" y="236553"/>
                  </a:lnTo>
                  <a:lnTo>
                    <a:pt x="1258556" y="229956"/>
                  </a:lnTo>
                  <a:lnTo>
                    <a:pt x="1312953" y="222545"/>
                  </a:lnTo>
                  <a:lnTo>
                    <a:pt x="1363019" y="214373"/>
                  </a:lnTo>
                  <a:lnTo>
                    <a:pt x="1408424" y="205493"/>
                  </a:lnTo>
                  <a:lnTo>
                    <a:pt x="1448841" y="195959"/>
                  </a:lnTo>
                  <a:lnTo>
                    <a:pt x="1513397" y="175142"/>
                  </a:lnTo>
                  <a:lnTo>
                    <a:pt x="1554058" y="152352"/>
                  </a:lnTo>
                  <a:lnTo>
                    <a:pt x="1568196" y="128016"/>
                  </a:lnTo>
                  <a:lnTo>
                    <a:pt x="1564606" y="115681"/>
                  </a:lnTo>
                  <a:lnTo>
                    <a:pt x="1513397" y="80889"/>
                  </a:lnTo>
                  <a:lnTo>
                    <a:pt x="1448841" y="60072"/>
                  </a:lnTo>
                  <a:lnTo>
                    <a:pt x="1408424" y="50538"/>
                  </a:lnTo>
                  <a:lnTo>
                    <a:pt x="1363019" y="41658"/>
                  </a:lnTo>
                  <a:lnTo>
                    <a:pt x="1312953" y="33486"/>
                  </a:lnTo>
                  <a:lnTo>
                    <a:pt x="1258556" y="26075"/>
                  </a:lnTo>
                  <a:lnTo>
                    <a:pt x="1200157" y="19478"/>
                  </a:lnTo>
                  <a:lnTo>
                    <a:pt x="1138083" y="13749"/>
                  </a:lnTo>
                  <a:lnTo>
                    <a:pt x="1072664" y="8942"/>
                  </a:lnTo>
                  <a:lnTo>
                    <a:pt x="1004227" y="5110"/>
                  </a:lnTo>
                  <a:lnTo>
                    <a:pt x="933101" y="2306"/>
                  </a:lnTo>
                  <a:lnTo>
                    <a:pt x="859615" y="585"/>
                  </a:lnTo>
                  <a:lnTo>
                    <a:pt x="78409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275189" y="141478"/>
            <a:ext cx="9067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u="heavy" spc="-5" dirty="0">
                <a:solidFill>
                  <a:srgbClr val="FFFFFF"/>
                </a:solidFill>
                <a:uFill>
                  <a:solidFill>
                    <a:srgbClr val="41709C"/>
                  </a:solidFill>
                </a:uFill>
                <a:latin typeface="Carlito"/>
                <a:cs typeface="Carlito"/>
              </a:rPr>
              <a:t>Expon</a:t>
            </a:r>
            <a:r>
              <a:rPr sz="1600" u="heavy" dirty="0">
                <a:solidFill>
                  <a:srgbClr val="FFFFFF"/>
                </a:solidFill>
                <a:uFill>
                  <a:solidFill>
                    <a:srgbClr val="41709C"/>
                  </a:solidFill>
                </a:uFill>
                <a:latin typeface="Carlito"/>
                <a:cs typeface="Carlito"/>
              </a:rPr>
              <a:t>e</a:t>
            </a:r>
            <a:r>
              <a:rPr sz="1800" u="heavy" spc="-10" dirty="0">
                <a:solidFill>
                  <a:srgbClr val="FFFFFF"/>
                </a:solidFill>
                <a:uFill>
                  <a:solidFill>
                    <a:srgbClr val="41709C"/>
                  </a:solidFill>
                </a:uFill>
                <a:latin typeface="Carlito"/>
                <a:cs typeface="Carlito"/>
              </a:rPr>
              <a:t>n</a:t>
            </a:r>
            <a:r>
              <a:rPr sz="1800" u="heavy" dirty="0">
                <a:solidFill>
                  <a:srgbClr val="FFFFFF"/>
                </a:solidFill>
                <a:uFill>
                  <a:solidFill>
                    <a:srgbClr val="41709C"/>
                  </a:solidFill>
                </a:uFill>
                <a:latin typeface="Carlito"/>
                <a:cs typeface="Carlito"/>
              </a:rPr>
              <a:t>t</a:t>
            </a:r>
            <a:endParaRPr sz="1800" dirty="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092953" y="126237"/>
            <a:ext cx="1477645" cy="314960"/>
            <a:chOff x="5092953" y="126237"/>
            <a:chExt cx="1477645" cy="314960"/>
          </a:xfrm>
        </p:grpSpPr>
        <p:sp>
          <p:nvSpPr>
            <p:cNvPr id="7" name="object 7"/>
            <p:cNvSpPr/>
            <p:nvPr/>
          </p:nvSpPr>
          <p:spPr>
            <a:xfrm>
              <a:off x="5099303" y="132587"/>
              <a:ext cx="1464945" cy="302260"/>
            </a:xfrm>
            <a:custGeom>
              <a:avLst/>
              <a:gdLst/>
              <a:ahLst/>
              <a:cxnLst/>
              <a:rect l="l" t="t" r="r" b="b"/>
              <a:pathLst>
                <a:path w="1464945" h="302259">
                  <a:moveTo>
                    <a:pt x="732282" y="0"/>
                  </a:moveTo>
                  <a:lnTo>
                    <a:pt x="657420" y="779"/>
                  </a:lnTo>
                  <a:lnTo>
                    <a:pt x="584718" y="3065"/>
                  </a:lnTo>
                  <a:lnTo>
                    <a:pt x="514546" y="6784"/>
                  </a:lnTo>
                  <a:lnTo>
                    <a:pt x="447270" y="11858"/>
                  </a:lnTo>
                  <a:lnTo>
                    <a:pt x="383259" y="18212"/>
                  </a:lnTo>
                  <a:lnTo>
                    <a:pt x="322882" y="25771"/>
                  </a:lnTo>
                  <a:lnTo>
                    <a:pt x="266507" y="34457"/>
                  </a:lnTo>
                  <a:lnTo>
                    <a:pt x="214502" y="44196"/>
                  </a:lnTo>
                  <a:lnTo>
                    <a:pt x="167237" y="54910"/>
                  </a:lnTo>
                  <a:lnTo>
                    <a:pt x="125078" y="66526"/>
                  </a:lnTo>
                  <a:lnTo>
                    <a:pt x="88394" y="78965"/>
                  </a:lnTo>
                  <a:lnTo>
                    <a:pt x="32927" y="106015"/>
                  </a:lnTo>
                  <a:lnTo>
                    <a:pt x="3781" y="135452"/>
                  </a:lnTo>
                  <a:lnTo>
                    <a:pt x="0" y="150875"/>
                  </a:lnTo>
                  <a:lnTo>
                    <a:pt x="3781" y="166299"/>
                  </a:lnTo>
                  <a:lnTo>
                    <a:pt x="32927" y="195736"/>
                  </a:lnTo>
                  <a:lnTo>
                    <a:pt x="88394" y="222786"/>
                  </a:lnTo>
                  <a:lnTo>
                    <a:pt x="125078" y="235225"/>
                  </a:lnTo>
                  <a:lnTo>
                    <a:pt x="167237" y="246841"/>
                  </a:lnTo>
                  <a:lnTo>
                    <a:pt x="214502" y="257555"/>
                  </a:lnTo>
                  <a:lnTo>
                    <a:pt x="266507" y="267294"/>
                  </a:lnTo>
                  <a:lnTo>
                    <a:pt x="322882" y="275980"/>
                  </a:lnTo>
                  <a:lnTo>
                    <a:pt x="383259" y="283539"/>
                  </a:lnTo>
                  <a:lnTo>
                    <a:pt x="447270" y="289893"/>
                  </a:lnTo>
                  <a:lnTo>
                    <a:pt x="514546" y="294967"/>
                  </a:lnTo>
                  <a:lnTo>
                    <a:pt x="584718" y="298686"/>
                  </a:lnTo>
                  <a:lnTo>
                    <a:pt x="657420" y="300972"/>
                  </a:lnTo>
                  <a:lnTo>
                    <a:pt x="732282" y="301751"/>
                  </a:lnTo>
                  <a:lnTo>
                    <a:pt x="807143" y="300972"/>
                  </a:lnTo>
                  <a:lnTo>
                    <a:pt x="879845" y="298686"/>
                  </a:lnTo>
                  <a:lnTo>
                    <a:pt x="950017" y="294967"/>
                  </a:lnTo>
                  <a:lnTo>
                    <a:pt x="1017293" y="289893"/>
                  </a:lnTo>
                  <a:lnTo>
                    <a:pt x="1081304" y="283539"/>
                  </a:lnTo>
                  <a:lnTo>
                    <a:pt x="1141681" y="275980"/>
                  </a:lnTo>
                  <a:lnTo>
                    <a:pt x="1198056" y="267294"/>
                  </a:lnTo>
                  <a:lnTo>
                    <a:pt x="1250061" y="257555"/>
                  </a:lnTo>
                  <a:lnTo>
                    <a:pt x="1297326" y="246841"/>
                  </a:lnTo>
                  <a:lnTo>
                    <a:pt x="1339485" y="235225"/>
                  </a:lnTo>
                  <a:lnTo>
                    <a:pt x="1376169" y="222786"/>
                  </a:lnTo>
                  <a:lnTo>
                    <a:pt x="1431636" y="195736"/>
                  </a:lnTo>
                  <a:lnTo>
                    <a:pt x="1460782" y="166299"/>
                  </a:lnTo>
                  <a:lnTo>
                    <a:pt x="1464564" y="150875"/>
                  </a:lnTo>
                  <a:lnTo>
                    <a:pt x="1460782" y="135452"/>
                  </a:lnTo>
                  <a:lnTo>
                    <a:pt x="1431636" y="106015"/>
                  </a:lnTo>
                  <a:lnTo>
                    <a:pt x="1376169" y="78965"/>
                  </a:lnTo>
                  <a:lnTo>
                    <a:pt x="1339485" y="66526"/>
                  </a:lnTo>
                  <a:lnTo>
                    <a:pt x="1297326" y="54910"/>
                  </a:lnTo>
                  <a:lnTo>
                    <a:pt x="1250061" y="44195"/>
                  </a:lnTo>
                  <a:lnTo>
                    <a:pt x="1198056" y="34457"/>
                  </a:lnTo>
                  <a:lnTo>
                    <a:pt x="1141681" y="25771"/>
                  </a:lnTo>
                  <a:lnTo>
                    <a:pt x="1081304" y="18212"/>
                  </a:lnTo>
                  <a:lnTo>
                    <a:pt x="1017293" y="11858"/>
                  </a:lnTo>
                  <a:lnTo>
                    <a:pt x="950017" y="6784"/>
                  </a:lnTo>
                  <a:lnTo>
                    <a:pt x="879845" y="3065"/>
                  </a:lnTo>
                  <a:lnTo>
                    <a:pt x="807143" y="779"/>
                  </a:lnTo>
                  <a:lnTo>
                    <a:pt x="732282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99303" y="132587"/>
              <a:ext cx="1464945" cy="302260"/>
            </a:xfrm>
            <a:custGeom>
              <a:avLst/>
              <a:gdLst/>
              <a:ahLst/>
              <a:cxnLst/>
              <a:rect l="l" t="t" r="r" b="b"/>
              <a:pathLst>
                <a:path w="1464945" h="302259">
                  <a:moveTo>
                    <a:pt x="0" y="150875"/>
                  </a:moveTo>
                  <a:lnTo>
                    <a:pt x="32927" y="106015"/>
                  </a:lnTo>
                  <a:lnTo>
                    <a:pt x="88394" y="78965"/>
                  </a:lnTo>
                  <a:lnTo>
                    <a:pt x="125078" y="66526"/>
                  </a:lnTo>
                  <a:lnTo>
                    <a:pt x="167237" y="54910"/>
                  </a:lnTo>
                  <a:lnTo>
                    <a:pt x="214502" y="44196"/>
                  </a:lnTo>
                  <a:lnTo>
                    <a:pt x="266507" y="34457"/>
                  </a:lnTo>
                  <a:lnTo>
                    <a:pt x="322882" y="25771"/>
                  </a:lnTo>
                  <a:lnTo>
                    <a:pt x="383259" y="18212"/>
                  </a:lnTo>
                  <a:lnTo>
                    <a:pt x="447270" y="11858"/>
                  </a:lnTo>
                  <a:lnTo>
                    <a:pt x="514546" y="6784"/>
                  </a:lnTo>
                  <a:lnTo>
                    <a:pt x="584718" y="3065"/>
                  </a:lnTo>
                  <a:lnTo>
                    <a:pt x="657420" y="779"/>
                  </a:lnTo>
                  <a:lnTo>
                    <a:pt x="732282" y="0"/>
                  </a:lnTo>
                  <a:lnTo>
                    <a:pt x="807143" y="779"/>
                  </a:lnTo>
                  <a:lnTo>
                    <a:pt x="879845" y="3065"/>
                  </a:lnTo>
                  <a:lnTo>
                    <a:pt x="950017" y="6784"/>
                  </a:lnTo>
                  <a:lnTo>
                    <a:pt x="1017293" y="11858"/>
                  </a:lnTo>
                  <a:lnTo>
                    <a:pt x="1081304" y="18212"/>
                  </a:lnTo>
                  <a:lnTo>
                    <a:pt x="1141681" y="25771"/>
                  </a:lnTo>
                  <a:lnTo>
                    <a:pt x="1198056" y="34457"/>
                  </a:lnTo>
                  <a:lnTo>
                    <a:pt x="1250061" y="44195"/>
                  </a:lnTo>
                  <a:lnTo>
                    <a:pt x="1297326" y="54910"/>
                  </a:lnTo>
                  <a:lnTo>
                    <a:pt x="1339485" y="66526"/>
                  </a:lnTo>
                  <a:lnTo>
                    <a:pt x="1376169" y="78965"/>
                  </a:lnTo>
                  <a:lnTo>
                    <a:pt x="1431636" y="106015"/>
                  </a:lnTo>
                  <a:lnTo>
                    <a:pt x="1460782" y="135452"/>
                  </a:lnTo>
                  <a:lnTo>
                    <a:pt x="1464564" y="150875"/>
                  </a:lnTo>
                  <a:lnTo>
                    <a:pt x="1460782" y="166299"/>
                  </a:lnTo>
                  <a:lnTo>
                    <a:pt x="1431636" y="195736"/>
                  </a:lnTo>
                  <a:lnTo>
                    <a:pt x="1376169" y="222786"/>
                  </a:lnTo>
                  <a:lnTo>
                    <a:pt x="1339485" y="235225"/>
                  </a:lnTo>
                  <a:lnTo>
                    <a:pt x="1297326" y="246841"/>
                  </a:lnTo>
                  <a:lnTo>
                    <a:pt x="1250061" y="257555"/>
                  </a:lnTo>
                  <a:lnTo>
                    <a:pt x="1198056" y="267294"/>
                  </a:lnTo>
                  <a:lnTo>
                    <a:pt x="1141681" y="275980"/>
                  </a:lnTo>
                  <a:lnTo>
                    <a:pt x="1081304" y="283539"/>
                  </a:lnTo>
                  <a:lnTo>
                    <a:pt x="1017293" y="289893"/>
                  </a:lnTo>
                  <a:lnTo>
                    <a:pt x="950017" y="294967"/>
                  </a:lnTo>
                  <a:lnTo>
                    <a:pt x="879845" y="298686"/>
                  </a:lnTo>
                  <a:lnTo>
                    <a:pt x="807143" y="300972"/>
                  </a:lnTo>
                  <a:lnTo>
                    <a:pt x="732282" y="301751"/>
                  </a:lnTo>
                  <a:lnTo>
                    <a:pt x="657420" y="300972"/>
                  </a:lnTo>
                  <a:lnTo>
                    <a:pt x="584718" y="298686"/>
                  </a:lnTo>
                  <a:lnTo>
                    <a:pt x="514546" y="294967"/>
                  </a:lnTo>
                  <a:lnTo>
                    <a:pt x="447270" y="289893"/>
                  </a:lnTo>
                  <a:lnTo>
                    <a:pt x="383259" y="283539"/>
                  </a:lnTo>
                  <a:lnTo>
                    <a:pt x="322882" y="275980"/>
                  </a:lnTo>
                  <a:lnTo>
                    <a:pt x="266507" y="267294"/>
                  </a:lnTo>
                  <a:lnTo>
                    <a:pt x="214502" y="257555"/>
                  </a:lnTo>
                  <a:lnTo>
                    <a:pt x="167237" y="246841"/>
                  </a:lnTo>
                  <a:lnTo>
                    <a:pt x="125078" y="235225"/>
                  </a:lnTo>
                  <a:lnTo>
                    <a:pt x="88394" y="222786"/>
                  </a:lnTo>
                  <a:lnTo>
                    <a:pt x="32927" y="195736"/>
                  </a:lnTo>
                  <a:lnTo>
                    <a:pt x="3781" y="166299"/>
                  </a:lnTo>
                  <a:lnTo>
                    <a:pt x="0" y="150875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97500" y="118364"/>
            <a:ext cx="866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Ma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219301" y="972769"/>
            <a:ext cx="2990850" cy="156273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065" marR="5080" indent="-1270" algn="ctr">
              <a:lnSpc>
                <a:spcPts val="3890"/>
              </a:lnSpc>
              <a:spcBef>
                <a:spcPts val="590"/>
              </a:spcBef>
            </a:pPr>
            <a:r>
              <a:rPr sz="3600" b="0" spc="-180" dirty="0">
                <a:latin typeface="Arial"/>
                <a:cs typeface="Arial"/>
              </a:rPr>
              <a:t>Floating-Point  </a:t>
            </a:r>
            <a:r>
              <a:rPr sz="3600" b="0" spc="-400" dirty="0">
                <a:latin typeface="Arial"/>
                <a:cs typeface="Arial"/>
              </a:rPr>
              <a:t>A</a:t>
            </a:r>
            <a:r>
              <a:rPr sz="3600" b="0" spc="-160" dirty="0">
                <a:latin typeface="Arial"/>
                <a:cs typeface="Arial"/>
              </a:rPr>
              <a:t>dd</a:t>
            </a:r>
            <a:r>
              <a:rPr sz="3600" b="0" spc="280" dirty="0">
                <a:latin typeface="Arial"/>
                <a:cs typeface="Arial"/>
              </a:rPr>
              <a:t>/</a:t>
            </a:r>
            <a:r>
              <a:rPr sz="3600" b="0" spc="-810" dirty="0">
                <a:latin typeface="Arial"/>
                <a:cs typeface="Arial"/>
              </a:rPr>
              <a:t>S</a:t>
            </a:r>
            <a:r>
              <a:rPr sz="3600" b="0" spc="-170" dirty="0">
                <a:latin typeface="Arial"/>
                <a:cs typeface="Arial"/>
              </a:rPr>
              <a:t>u</a:t>
            </a:r>
            <a:r>
              <a:rPr sz="3600" b="0" spc="-185" dirty="0">
                <a:latin typeface="Arial"/>
                <a:cs typeface="Arial"/>
              </a:rPr>
              <a:t>b</a:t>
            </a:r>
            <a:r>
              <a:rPr sz="3600" b="0" spc="155" dirty="0">
                <a:latin typeface="Arial"/>
                <a:cs typeface="Arial"/>
              </a:rPr>
              <a:t>t</a:t>
            </a:r>
            <a:r>
              <a:rPr sz="3600" b="0" spc="-60" dirty="0">
                <a:latin typeface="Arial"/>
                <a:cs typeface="Arial"/>
              </a:rPr>
              <a:t>r</a:t>
            </a:r>
            <a:r>
              <a:rPr sz="3600" b="0" spc="-340" dirty="0">
                <a:latin typeface="Arial"/>
                <a:cs typeface="Arial"/>
              </a:rPr>
              <a:t>a</a:t>
            </a:r>
            <a:r>
              <a:rPr sz="3600" b="0" spc="-300" dirty="0">
                <a:latin typeface="Arial"/>
                <a:cs typeface="Arial"/>
              </a:rPr>
              <a:t>c</a:t>
            </a:r>
            <a:r>
              <a:rPr sz="3600" b="0" spc="155" dirty="0">
                <a:latin typeface="Arial"/>
                <a:cs typeface="Arial"/>
              </a:rPr>
              <a:t>t</a:t>
            </a:r>
            <a:r>
              <a:rPr sz="3600" b="0" spc="-40" dirty="0">
                <a:latin typeface="Arial"/>
                <a:cs typeface="Arial"/>
              </a:rPr>
              <a:t>i</a:t>
            </a:r>
            <a:r>
              <a:rPr sz="3600" b="0" spc="-170" dirty="0">
                <a:latin typeface="Arial"/>
                <a:cs typeface="Arial"/>
              </a:rPr>
              <a:t>o</a:t>
            </a:r>
            <a:r>
              <a:rPr sz="3600" b="0" spc="-90" dirty="0">
                <a:latin typeface="Arial"/>
                <a:cs typeface="Arial"/>
              </a:rPr>
              <a:t>n  </a:t>
            </a:r>
            <a:r>
              <a:rPr sz="3600" b="0" spc="-175" dirty="0">
                <a:latin typeface="Arial"/>
                <a:cs typeface="Arial"/>
              </a:rPr>
              <a:t>Pipeline: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77240" y="3325367"/>
            <a:ext cx="4477512" cy="1904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8663" y="356615"/>
            <a:ext cx="10009521" cy="5956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9936" y="1260154"/>
            <a:ext cx="11759184" cy="3834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6097" y="1229613"/>
            <a:ext cx="8436103" cy="40748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  <a:tab pos="2086610" algn="l"/>
              </a:tabLst>
            </a:pPr>
            <a:r>
              <a:rPr sz="2800" spc="-5" dirty="0">
                <a:latin typeface="Carlito"/>
                <a:cs typeface="Carlito"/>
              </a:rPr>
              <a:t>Main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topics	</a:t>
            </a:r>
            <a:r>
              <a:rPr sz="2800" spc="-5" dirty="0">
                <a:latin typeface="Carlito"/>
                <a:cs typeface="Carlito"/>
              </a:rPr>
              <a:t>in </a:t>
            </a:r>
            <a:r>
              <a:rPr sz="2800" spc="-10" dirty="0">
                <a:latin typeface="Carlito"/>
                <a:cs typeface="Carlito"/>
              </a:rPr>
              <a:t>Pipeline </a:t>
            </a:r>
            <a:r>
              <a:rPr sz="2800" spc="-15" dirty="0">
                <a:latin typeface="Carlito"/>
                <a:cs typeface="Carlito"/>
              </a:rPr>
              <a:t>processing</a:t>
            </a:r>
            <a:r>
              <a:rPr sz="2800" spc="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is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1" spc="-5" dirty="0">
                <a:latin typeface="Carlito"/>
                <a:cs typeface="Carlito"/>
              </a:rPr>
              <a:t>Arithmetic </a:t>
            </a:r>
            <a:r>
              <a:rPr sz="2800" b="1" spc="-10" dirty="0">
                <a:latin typeface="Carlito"/>
                <a:cs typeface="Carlito"/>
              </a:rPr>
              <a:t>pipeline</a:t>
            </a:r>
            <a:r>
              <a:rPr sz="2800" b="1" spc="60" dirty="0">
                <a:latin typeface="Carlito"/>
                <a:cs typeface="Carlito"/>
              </a:rPr>
              <a:t> </a:t>
            </a:r>
            <a:r>
              <a:rPr sz="2800" b="1" spc="-5" dirty="0">
                <a:latin typeface="Carlito"/>
                <a:cs typeface="Carlito"/>
              </a:rPr>
              <a:t>:</a:t>
            </a:r>
            <a:endParaRPr sz="2800"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1155700" algn="l"/>
              </a:tabLst>
            </a:pPr>
            <a:r>
              <a:rPr sz="2800" spc="-20" dirty="0">
                <a:latin typeface="Carlito"/>
                <a:cs typeface="Carlito"/>
              </a:rPr>
              <a:t>fixed </a:t>
            </a:r>
            <a:r>
              <a:rPr sz="2800" spc="-10" dirty="0">
                <a:latin typeface="Carlito"/>
                <a:cs typeface="Carlito"/>
              </a:rPr>
              <a:t>Arithmetic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pipeline</a:t>
            </a:r>
            <a:endParaRPr sz="2800" dirty="0">
              <a:latin typeface="Carlito"/>
              <a:cs typeface="Carlito"/>
            </a:endParaRPr>
          </a:p>
          <a:p>
            <a:pPr marL="1236345" lvl="2" indent="-30988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1236345" algn="l"/>
                <a:tab pos="1236980" algn="l"/>
              </a:tabLst>
            </a:pPr>
            <a:r>
              <a:rPr sz="2800" spc="-10" dirty="0">
                <a:latin typeface="Carlito"/>
                <a:cs typeface="Carlito"/>
              </a:rPr>
              <a:t>floating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point</a:t>
            </a:r>
            <a:endParaRPr sz="2800" dirty="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1" spc="-35" dirty="0">
                <a:latin typeface="Carlito"/>
                <a:cs typeface="Carlito"/>
              </a:rPr>
              <a:t>Vector </a:t>
            </a:r>
            <a:r>
              <a:rPr sz="2800" b="1" spc="-10" dirty="0">
                <a:latin typeface="Carlito"/>
                <a:cs typeface="Carlito"/>
              </a:rPr>
              <a:t>processing </a:t>
            </a:r>
            <a:r>
              <a:rPr sz="2800" b="1" spc="-5" dirty="0">
                <a:latin typeface="Carlito"/>
                <a:cs typeface="Carlito"/>
              </a:rPr>
              <a:t>: </a:t>
            </a:r>
            <a:r>
              <a:rPr sz="2800" b="1" spc="-10" dirty="0">
                <a:solidFill>
                  <a:srgbClr val="FF6600"/>
                </a:solidFill>
                <a:latin typeface="Carlito"/>
                <a:cs typeface="Carlito"/>
              </a:rPr>
              <a:t>adder/multiplier</a:t>
            </a:r>
            <a:r>
              <a:rPr sz="2800" b="1" spc="185" dirty="0">
                <a:solidFill>
                  <a:srgbClr val="FF660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6600"/>
                </a:solidFill>
                <a:latin typeface="Carlito"/>
                <a:cs typeface="Carlito"/>
              </a:rPr>
              <a:t>pipeline</a:t>
            </a:r>
            <a:endParaRPr sz="2800" dirty="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1" spc="-25" dirty="0">
                <a:latin typeface="Carlito"/>
                <a:cs typeface="Carlito"/>
              </a:rPr>
              <a:t>Array </a:t>
            </a:r>
            <a:r>
              <a:rPr sz="2800" b="1" spc="-10" dirty="0">
                <a:latin typeface="Carlito"/>
                <a:cs typeface="Carlito"/>
              </a:rPr>
              <a:t>processing </a:t>
            </a:r>
            <a:r>
              <a:rPr sz="2800" b="1" spc="-5" dirty="0">
                <a:latin typeface="Carlito"/>
                <a:cs typeface="Carlito"/>
              </a:rPr>
              <a:t>: </a:t>
            </a:r>
            <a:r>
              <a:rPr sz="2800" b="1" spc="-25" dirty="0">
                <a:solidFill>
                  <a:srgbClr val="FF6600"/>
                </a:solidFill>
                <a:latin typeface="Carlito"/>
                <a:cs typeface="Carlito"/>
              </a:rPr>
              <a:t>array</a:t>
            </a:r>
            <a:r>
              <a:rPr sz="2800" b="1" spc="85" dirty="0">
                <a:solidFill>
                  <a:srgbClr val="FF660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6600"/>
                </a:solidFill>
                <a:latin typeface="Carlito"/>
                <a:cs typeface="Carlito"/>
              </a:rPr>
              <a:t>processor</a:t>
            </a:r>
            <a:endParaRPr sz="2800"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1155700" algn="l"/>
              </a:tabLst>
            </a:pPr>
            <a:r>
              <a:rPr sz="2800" spc="-25" dirty="0">
                <a:latin typeface="Carlito"/>
                <a:cs typeface="Carlito"/>
              </a:rPr>
              <a:t>Attached array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processor</a:t>
            </a:r>
            <a:endParaRPr sz="2800"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1155700" algn="l"/>
              </a:tabLst>
            </a:pPr>
            <a:r>
              <a:rPr sz="2800" spc="-10" dirty="0">
                <a:latin typeface="Carlito"/>
                <a:cs typeface="Carlito"/>
              </a:rPr>
              <a:t>SIMD </a:t>
            </a:r>
            <a:r>
              <a:rPr sz="2800" spc="-25" dirty="0">
                <a:latin typeface="Carlito"/>
                <a:cs typeface="Carlito"/>
              </a:rPr>
              <a:t>Array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Processor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97002"/>
            <a:ext cx="3564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215" dirty="0">
                <a:latin typeface="Arial"/>
                <a:cs typeface="Arial"/>
              </a:rPr>
              <a:t>Vector</a:t>
            </a:r>
            <a:r>
              <a:rPr sz="4000" b="0" spc="-335" dirty="0">
                <a:latin typeface="Arial"/>
                <a:cs typeface="Arial"/>
              </a:rPr>
              <a:t> </a:t>
            </a:r>
            <a:r>
              <a:rPr sz="4000" b="0" spc="-310" dirty="0">
                <a:latin typeface="Arial"/>
                <a:cs typeface="Arial"/>
              </a:rPr>
              <a:t>Processing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4394" y="1396795"/>
            <a:ext cx="6594475" cy="324231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latin typeface="Carlito"/>
                <a:cs typeface="Carlito"/>
              </a:rPr>
              <a:t>Science and Engineering</a:t>
            </a:r>
            <a:r>
              <a:rPr sz="2800" b="1" spc="45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Applications</a:t>
            </a:r>
            <a:endParaRPr sz="28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rlito"/>
                <a:cs typeface="Carlito"/>
              </a:rPr>
              <a:t>Long-range weather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forecasting,</a:t>
            </a:r>
            <a:endParaRPr sz="24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rlito"/>
                <a:cs typeface="Carlito"/>
              </a:rPr>
              <a:t>Petroleum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explorations,</a:t>
            </a:r>
            <a:endParaRPr sz="24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rlito"/>
                <a:cs typeface="Carlito"/>
              </a:rPr>
              <a:t>Seismic </a:t>
            </a:r>
            <a:r>
              <a:rPr sz="2400" spc="-15" dirty="0">
                <a:latin typeface="Carlito"/>
                <a:cs typeface="Carlito"/>
              </a:rPr>
              <a:t>data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analysis</a:t>
            </a:r>
            <a:endParaRPr sz="24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rlito"/>
                <a:cs typeface="Carlito"/>
              </a:rPr>
              <a:t>Medical diagnosis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,</a:t>
            </a:r>
            <a:endParaRPr sz="24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rlito"/>
                <a:cs typeface="Carlito"/>
              </a:rPr>
              <a:t>Aerodynamics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space </a:t>
            </a:r>
            <a:r>
              <a:rPr sz="2400" spc="-10" dirty="0">
                <a:latin typeface="Carlito"/>
                <a:cs typeface="Carlito"/>
              </a:rPr>
              <a:t>flight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simulators,</a:t>
            </a:r>
            <a:endParaRPr sz="24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rlito"/>
                <a:cs typeface="Carlito"/>
              </a:rPr>
              <a:t>Artificial </a:t>
            </a:r>
            <a:r>
              <a:rPr sz="2400" spc="-10" dirty="0">
                <a:latin typeface="Carlito"/>
                <a:cs typeface="Carlito"/>
              </a:rPr>
              <a:t>intelligence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expert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systems,</a:t>
            </a:r>
            <a:endParaRPr sz="2400">
              <a:latin typeface="Carlito"/>
              <a:cs typeface="Carlito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rlito"/>
                <a:cs typeface="Carlito"/>
              </a:rPr>
              <a:t>Mapping the </a:t>
            </a:r>
            <a:r>
              <a:rPr sz="2400" spc="-5" dirty="0">
                <a:latin typeface="Carlito"/>
                <a:cs typeface="Carlito"/>
              </a:rPr>
              <a:t>human genome, </a:t>
            </a:r>
            <a:r>
              <a:rPr sz="2400" spc="-10" dirty="0">
                <a:latin typeface="Carlito"/>
                <a:cs typeface="Carlito"/>
              </a:rPr>
              <a:t>Image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processing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25094"/>
            <a:ext cx="35642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215" dirty="0">
                <a:latin typeface="Arial"/>
                <a:cs typeface="Arial"/>
              </a:rPr>
              <a:t>Vector</a:t>
            </a:r>
            <a:r>
              <a:rPr sz="4000" b="0" spc="-340" dirty="0">
                <a:latin typeface="Arial"/>
                <a:cs typeface="Arial"/>
              </a:rPr>
              <a:t> </a:t>
            </a:r>
            <a:r>
              <a:rPr sz="4000" b="0" spc="-310" dirty="0">
                <a:latin typeface="Arial"/>
                <a:cs typeface="Arial"/>
              </a:rPr>
              <a:t>Processing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31775" y="1094232"/>
            <a:ext cx="9923981" cy="5161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4029" y="255523"/>
            <a:ext cx="63842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0" dirty="0"/>
              <a:t>Vector </a:t>
            </a:r>
            <a:r>
              <a:rPr sz="3600" spc="-5" dirty="0"/>
              <a:t>Instruction </a:t>
            </a:r>
            <a:r>
              <a:rPr sz="3600" spc="-15" dirty="0"/>
              <a:t>Format </a:t>
            </a:r>
            <a:r>
              <a:rPr sz="3600"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61102" y="1674367"/>
            <a:ext cx="373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FF6600"/>
                </a:solidFill>
                <a:latin typeface="Carlito"/>
                <a:cs typeface="Carlito"/>
              </a:rPr>
              <a:t>100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1432" y="1656344"/>
            <a:ext cx="6830568" cy="948978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R="348615" algn="ctr">
              <a:lnSpc>
                <a:spcPct val="100000"/>
              </a:lnSpc>
              <a:spcBef>
                <a:spcPts val="240"/>
              </a:spcBef>
              <a:tabLst>
                <a:tab pos="1524635" algn="l"/>
                <a:tab pos="2865755" algn="l"/>
                <a:tab pos="3989070" algn="l"/>
              </a:tabLst>
            </a:pPr>
            <a:r>
              <a:rPr sz="1800" b="1" i="1" dirty="0">
                <a:solidFill>
                  <a:srgbClr val="FF6600"/>
                </a:solidFill>
                <a:latin typeface="Carlito"/>
                <a:cs typeface="Carlito"/>
              </a:rPr>
              <a:t>ADD	A	B	C</a:t>
            </a:r>
            <a:endParaRPr sz="1800" dirty="0">
              <a:latin typeface="Carlito"/>
              <a:cs typeface="Carlito"/>
            </a:endParaRPr>
          </a:p>
          <a:p>
            <a:pPr marL="50800">
              <a:lnSpc>
                <a:spcPct val="100000"/>
              </a:lnSpc>
              <a:spcBef>
                <a:spcPts val="160"/>
              </a:spcBef>
            </a:pPr>
            <a:r>
              <a:rPr sz="2000" spc="-5" dirty="0">
                <a:latin typeface="Carlito"/>
                <a:cs typeface="Carlito"/>
              </a:rPr>
              <a:t>Matrix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Multiplication</a:t>
            </a:r>
            <a:endParaRPr sz="2000" dirty="0">
              <a:latin typeface="Carlito"/>
              <a:cs typeface="Carlito"/>
            </a:endParaRPr>
          </a:p>
          <a:p>
            <a:pPr marL="508000">
              <a:lnSpc>
                <a:spcPct val="100000"/>
              </a:lnSpc>
            </a:pPr>
            <a:r>
              <a:rPr sz="2000" dirty="0">
                <a:latin typeface="Carlito"/>
                <a:cs typeface="Carlito"/>
              </a:rPr>
              <a:t>3 x 3 </a:t>
            </a:r>
            <a:r>
              <a:rPr sz="2000" spc="-5" dirty="0">
                <a:latin typeface="Carlito"/>
                <a:cs typeface="Carlito"/>
              </a:rPr>
              <a:t>matrices multiplication </a:t>
            </a:r>
            <a:r>
              <a:rPr sz="2000" dirty="0">
                <a:latin typeface="Carlito"/>
                <a:cs typeface="Carlito"/>
              </a:rPr>
              <a:t>: </a:t>
            </a:r>
            <a:r>
              <a:rPr sz="2000" b="1" spc="5" dirty="0">
                <a:solidFill>
                  <a:srgbClr val="5B9BD4"/>
                </a:solidFill>
                <a:latin typeface="Carlito"/>
                <a:cs typeface="Carlito"/>
              </a:rPr>
              <a:t>n</a:t>
            </a:r>
            <a:r>
              <a:rPr sz="1950" b="1" spc="7" baseline="25641" dirty="0">
                <a:solidFill>
                  <a:srgbClr val="5B9BD4"/>
                </a:solidFill>
                <a:latin typeface="Carlito"/>
                <a:cs typeface="Carlito"/>
              </a:rPr>
              <a:t>2 </a:t>
            </a:r>
            <a:r>
              <a:rPr sz="2000" dirty="0">
                <a:solidFill>
                  <a:srgbClr val="5B9BD4"/>
                </a:solidFill>
                <a:latin typeface="Carlito"/>
                <a:cs typeface="Carlito"/>
              </a:rPr>
              <a:t>= </a:t>
            </a:r>
            <a:r>
              <a:rPr sz="2000" b="1" dirty="0">
                <a:solidFill>
                  <a:srgbClr val="5B9BD4"/>
                </a:solidFill>
                <a:latin typeface="Carlito"/>
                <a:cs typeface="Carlito"/>
              </a:rPr>
              <a:t>9 </a:t>
            </a:r>
            <a:r>
              <a:rPr sz="2000" dirty="0">
                <a:solidFill>
                  <a:srgbClr val="5B9BD4"/>
                </a:solidFill>
                <a:latin typeface="Carlito"/>
                <a:cs typeface="Carlito"/>
              </a:rPr>
              <a:t>inner</a:t>
            </a:r>
            <a:r>
              <a:rPr sz="2000" spc="-150" dirty="0">
                <a:solidFill>
                  <a:srgbClr val="5B9BD4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5B9BD4"/>
                </a:solidFill>
                <a:latin typeface="Carlito"/>
                <a:cs typeface="Carlito"/>
              </a:rPr>
              <a:t>product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8984" y="3797935"/>
            <a:ext cx="183443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: inner </a:t>
            </a:r>
            <a:r>
              <a:rPr sz="2000" spc="-5" dirty="0">
                <a:latin typeface="Carlito"/>
                <a:cs typeface="Carlito"/>
              </a:rPr>
              <a:t>product</a:t>
            </a:r>
            <a:r>
              <a:rPr sz="2000" spc="-105" dirty="0"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5B9BD4"/>
                </a:solidFill>
                <a:latin typeface="Carlito"/>
                <a:cs typeface="Carlito"/>
              </a:rPr>
              <a:t>9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5829" y="4407534"/>
            <a:ext cx="650232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rlito"/>
                <a:cs typeface="Carlito"/>
              </a:rPr>
              <a:t>Cumulative </a:t>
            </a:r>
            <a:r>
              <a:rPr sz="2000" dirty="0">
                <a:latin typeface="Carlito"/>
                <a:cs typeface="Carlito"/>
              </a:rPr>
              <a:t>multiply-add </a:t>
            </a:r>
            <a:r>
              <a:rPr sz="2000" spc="-10" dirty="0">
                <a:latin typeface="Carlito"/>
                <a:cs typeface="Carlito"/>
              </a:rPr>
              <a:t>operation </a:t>
            </a:r>
            <a:r>
              <a:rPr sz="2000" dirty="0">
                <a:latin typeface="Carlito"/>
                <a:cs typeface="Carlito"/>
              </a:rPr>
              <a:t>: </a:t>
            </a:r>
            <a:r>
              <a:rPr sz="2000" b="1" spc="5" dirty="0">
                <a:solidFill>
                  <a:srgbClr val="5B9BD4"/>
                </a:solidFill>
                <a:latin typeface="Carlito"/>
                <a:cs typeface="Carlito"/>
              </a:rPr>
              <a:t>n</a:t>
            </a:r>
            <a:r>
              <a:rPr sz="1950" b="1" spc="7" baseline="25641" dirty="0">
                <a:solidFill>
                  <a:srgbClr val="5B9BD4"/>
                </a:solidFill>
                <a:latin typeface="Carlito"/>
                <a:cs typeface="Carlito"/>
              </a:rPr>
              <a:t>3 </a:t>
            </a:r>
            <a:r>
              <a:rPr sz="2000" dirty="0">
                <a:solidFill>
                  <a:srgbClr val="5B9BD4"/>
                </a:solidFill>
                <a:latin typeface="Carlito"/>
                <a:cs typeface="Carlito"/>
              </a:rPr>
              <a:t>= </a:t>
            </a:r>
            <a:r>
              <a:rPr sz="2000" b="1" dirty="0">
                <a:solidFill>
                  <a:srgbClr val="5B9BD4"/>
                </a:solidFill>
                <a:latin typeface="Carlito"/>
                <a:cs typeface="Carlito"/>
              </a:rPr>
              <a:t>27</a:t>
            </a:r>
            <a:r>
              <a:rPr sz="2000" b="1" spc="-170" dirty="0">
                <a:solidFill>
                  <a:srgbClr val="5B9BD4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5B9BD4"/>
                </a:solidFill>
                <a:latin typeface="Carlito"/>
                <a:cs typeface="Carlito"/>
              </a:rPr>
              <a:t>multiply-add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21884" y="4748910"/>
            <a:ext cx="318871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rlito"/>
                <a:cs typeface="Carlito"/>
              </a:rPr>
              <a:t>: </a:t>
            </a:r>
            <a:r>
              <a:rPr sz="2000" spc="-10" dirty="0">
                <a:latin typeface="Carlito"/>
                <a:cs typeface="Carlito"/>
              </a:rPr>
              <a:t>Three </a:t>
            </a:r>
            <a:r>
              <a:rPr sz="2000" spc="-5" dirty="0">
                <a:latin typeface="Carlito"/>
                <a:cs typeface="Carlito"/>
              </a:rPr>
              <a:t>such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multiply-add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879338" y="5383174"/>
            <a:ext cx="40266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latin typeface="Carlito"/>
                <a:cs typeface="Carlito"/>
              </a:rPr>
              <a:t>therefore </a:t>
            </a:r>
            <a:r>
              <a:rPr sz="2000" dirty="0">
                <a:latin typeface="Carlito"/>
                <a:cs typeface="Carlito"/>
              </a:rPr>
              <a:t>9 X 3 multiply-add =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5B9BD4"/>
                </a:solidFill>
                <a:latin typeface="Carlito"/>
                <a:cs typeface="Carlito"/>
              </a:rPr>
              <a:t>27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28216" y="1097280"/>
            <a:ext cx="7077709" cy="645160"/>
          </a:xfrm>
          <a:custGeom>
            <a:avLst/>
            <a:gdLst/>
            <a:ahLst/>
            <a:cxnLst/>
            <a:rect l="l" t="t" r="r" b="b"/>
            <a:pathLst>
              <a:path w="7077709" h="645160">
                <a:moveTo>
                  <a:pt x="7077456" y="0"/>
                </a:moveTo>
                <a:lnTo>
                  <a:pt x="0" y="0"/>
                </a:lnTo>
                <a:lnTo>
                  <a:pt x="0" y="644651"/>
                </a:lnTo>
                <a:lnTo>
                  <a:pt x="7077456" y="644651"/>
                </a:lnTo>
                <a:lnTo>
                  <a:pt x="707745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862382" y="1202498"/>
          <a:ext cx="6835773" cy="4501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7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161">
                <a:tc>
                  <a:txBody>
                    <a:bodyPr/>
                    <a:lstStyle/>
                    <a:p>
                      <a:pPr marL="469265" marR="275590" indent="-202565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350" b="1" dirty="0">
                          <a:latin typeface="Arial"/>
                          <a:cs typeface="Arial"/>
                        </a:rPr>
                        <a:t>Operation  </a:t>
                      </a:r>
                      <a:r>
                        <a:rPr sz="1350" b="1" spc="30" dirty="0">
                          <a:latin typeface="Arial"/>
                          <a:cs typeface="Arial"/>
                        </a:rPr>
                        <a:t>code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2420" marR="117475" indent="-210185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350" b="1" spc="10" dirty="0">
                          <a:latin typeface="Arial"/>
                          <a:cs typeface="Arial"/>
                        </a:rPr>
                        <a:t>Base </a:t>
                      </a:r>
                      <a:r>
                        <a:rPr sz="1350" b="1" spc="5" dirty="0">
                          <a:latin typeface="Arial"/>
                          <a:cs typeface="Arial"/>
                        </a:rPr>
                        <a:t>address  </a:t>
                      </a:r>
                      <a:r>
                        <a:rPr sz="1350" b="1" spc="-5" dirty="0">
                          <a:latin typeface="Arial"/>
                          <a:cs typeface="Arial"/>
                        </a:rPr>
                        <a:t>source</a:t>
                      </a:r>
                      <a:r>
                        <a:rPr sz="135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50" dirty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2420" marR="117475" indent="-210185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350" b="1" spc="10" dirty="0">
                          <a:latin typeface="Arial"/>
                          <a:cs typeface="Arial"/>
                        </a:rPr>
                        <a:t>Base </a:t>
                      </a:r>
                      <a:r>
                        <a:rPr sz="1350" b="1" spc="5" dirty="0">
                          <a:latin typeface="Arial"/>
                          <a:cs typeface="Arial"/>
                        </a:rPr>
                        <a:t>address  </a:t>
                      </a:r>
                      <a:r>
                        <a:rPr sz="1350" b="1" spc="-5" dirty="0">
                          <a:latin typeface="Arial"/>
                          <a:cs typeface="Arial"/>
                        </a:rPr>
                        <a:t>source</a:t>
                      </a:r>
                      <a:r>
                        <a:rPr sz="135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b="1" spc="50" dirty="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3360" marR="117475" indent="-111760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350" b="1" spc="10" dirty="0">
                          <a:latin typeface="Arial"/>
                          <a:cs typeface="Arial"/>
                        </a:rPr>
                        <a:t>Base </a:t>
                      </a:r>
                      <a:r>
                        <a:rPr sz="1350" b="1" spc="5" dirty="0">
                          <a:latin typeface="Arial"/>
                          <a:cs typeface="Arial"/>
                        </a:rPr>
                        <a:t>address  </a:t>
                      </a:r>
                      <a:r>
                        <a:rPr sz="1350" b="1" spc="-5" dirty="0">
                          <a:latin typeface="Arial"/>
                          <a:cs typeface="Arial"/>
                        </a:rPr>
                        <a:t>destination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1640" marR="414020" indent="-10160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sz="1350" b="1" dirty="0">
                          <a:latin typeface="Arial"/>
                          <a:cs typeface="Arial"/>
                        </a:rPr>
                        <a:t>Vector  </a:t>
                      </a:r>
                      <a:r>
                        <a:rPr sz="1350" b="1" spc="-5" dirty="0">
                          <a:latin typeface="Arial"/>
                          <a:cs typeface="Arial"/>
                        </a:rPr>
                        <a:t>length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2514600" y="2644139"/>
            <a:ext cx="4909185" cy="1126490"/>
          </a:xfrm>
          <a:custGeom>
            <a:avLst/>
            <a:gdLst/>
            <a:ahLst/>
            <a:cxnLst/>
            <a:rect l="l" t="t" r="r" b="b"/>
            <a:pathLst>
              <a:path w="4909184" h="1126489">
                <a:moveTo>
                  <a:pt x="4908804" y="0"/>
                </a:moveTo>
                <a:lnTo>
                  <a:pt x="0" y="0"/>
                </a:lnTo>
                <a:lnTo>
                  <a:pt x="0" y="1126236"/>
                </a:lnTo>
                <a:lnTo>
                  <a:pt x="4908804" y="1126236"/>
                </a:lnTo>
                <a:lnTo>
                  <a:pt x="4908804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403207" y="2907109"/>
            <a:ext cx="106045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900" spc="5" dirty="0">
                <a:latin typeface="Symbol"/>
                <a:cs typeface="Symbol"/>
              </a:rPr>
              <a:t>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6242" y="3140774"/>
            <a:ext cx="106045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900" spc="5" dirty="0">
                <a:latin typeface="Symbol"/>
                <a:cs typeface="Symbol"/>
              </a:rPr>
              <a:t>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82632" y="3140774"/>
            <a:ext cx="1804035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697355" algn="l"/>
              </a:tabLst>
            </a:pPr>
            <a:r>
              <a:rPr sz="1900" spc="5" dirty="0">
                <a:latin typeface="Symbol"/>
                <a:cs typeface="Symbol"/>
              </a:rPr>
              <a:t></a:t>
            </a:r>
            <a:r>
              <a:rPr sz="1900" spc="5" dirty="0">
                <a:latin typeface="Times New Roman"/>
                <a:cs typeface="Times New Roman"/>
              </a:rPr>
              <a:t>	</a:t>
            </a:r>
            <a:r>
              <a:rPr sz="1900" spc="5" dirty="0">
                <a:latin typeface="Symbol"/>
                <a:cs typeface="Symbol"/>
              </a:rPr>
              <a:t>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81707" y="3172540"/>
            <a:ext cx="15621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00" spc="10" dirty="0">
                <a:latin typeface="Times New Roman"/>
                <a:cs typeface="Times New Roman"/>
              </a:rPr>
              <a:t>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77079" y="3072335"/>
            <a:ext cx="1341755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525780" algn="l"/>
                <a:tab pos="1037590" algn="l"/>
              </a:tabLst>
            </a:pPr>
            <a:r>
              <a:rPr sz="1100" spc="10" dirty="0">
                <a:latin typeface="Times New Roman"/>
                <a:cs typeface="Times New Roman"/>
              </a:rPr>
              <a:t>21	22	23</a:t>
            </a:r>
            <a:r>
              <a:rPr sz="1100" spc="-170" dirty="0">
                <a:latin typeface="Times New Roman"/>
                <a:cs typeface="Times New Roman"/>
              </a:rPr>
              <a:t> </a:t>
            </a:r>
            <a:r>
              <a:rPr sz="2850" spc="7" baseline="-16081" dirty="0">
                <a:latin typeface="Symbol"/>
                <a:cs typeface="Symbol"/>
              </a:rPr>
              <a:t></a:t>
            </a:r>
            <a:endParaRPr sz="2850" baseline="-16081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45681" y="3012221"/>
            <a:ext cx="614045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492759" algn="l"/>
              </a:tabLst>
            </a:pPr>
            <a:r>
              <a:rPr sz="1900" i="1" spc="5" dirty="0">
                <a:latin typeface="Times New Roman"/>
                <a:cs typeface="Times New Roman"/>
              </a:rPr>
              <a:t>c	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72200" y="2639438"/>
            <a:ext cx="1317625" cy="111315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R="55880" algn="r">
              <a:lnSpc>
                <a:spcPct val="100000"/>
              </a:lnSpc>
              <a:spcBef>
                <a:spcPts val="660"/>
              </a:spcBef>
              <a:tabLst>
                <a:tab pos="493395" algn="l"/>
              </a:tabLst>
            </a:pPr>
            <a:r>
              <a:rPr sz="2850" i="1" spc="-52" baseline="13157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12	</a:t>
            </a:r>
            <a:r>
              <a:rPr sz="2850" i="1" spc="-52" baseline="13157" dirty="0">
                <a:latin typeface="Times New Roman"/>
                <a:cs typeface="Times New Roman"/>
              </a:rPr>
              <a:t>c</a:t>
            </a:r>
            <a:r>
              <a:rPr sz="1100" spc="-35" dirty="0">
                <a:latin typeface="Times New Roman"/>
                <a:cs typeface="Times New Roman"/>
              </a:rPr>
              <a:t>13</a:t>
            </a:r>
            <a:r>
              <a:rPr sz="1100" spc="-190" dirty="0">
                <a:latin typeface="Times New Roman"/>
                <a:cs typeface="Times New Roman"/>
              </a:rPr>
              <a:t> </a:t>
            </a:r>
            <a:r>
              <a:rPr sz="2850" spc="7" baseline="8771" dirty="0">
                <a:latin typeface="Symbol"/>
                <a:cs typeface="Symbol"/>
              </a:rPr>
              <a:t></a:t>
            </a:r>
            <a:endParaRPr sz="2850" baseline="8771" dirty="0">
              <a:latin typeface="Symbol"/>
              <a:cs typeface="Symbol"/>
            </a:endParaRPr>
          </a:p>
          <a:p>
            <a:pPr marR="55880" algn="r">
              <a:lnSpc>
                <a:spcPct val="100000"/>
              </a:lnSpc>
              <a:spcBef>
                <a:spcPts val="560"/>
              </a:spcBef>
              <a:tabLst>
                <a:tab pos="482600" algn="l"/>
                <a:tab pos="975360" algn="l"/>
              </a:tabLst>
            </a:pPr>
            <a:r>
              <a:rPr sz="1100" spc="10" dirty="0">
                <a:latin typeface="Times New Roman"/>
                <a:cs typeface="Times New Roman"/>
              </a:rPr>
              <a:t>2</a:t>
            </a:r>
            <a:r>
              <a:rPr sz="1100" spc="5" dirty="0">
                <a:latin typeface="Times New Roman"/>
                <a:cs typeface="Times New Roman"/>
              </a:rPr>
              <a:t>1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10" dirty="0">
                <a:latin typeface="Times New Roman"/>
                <a:cs typeface="Times New Roman"/>
              </a:rPr>
              <a:t>2</a:t>
            </a:r>
            <a:r>
              <a:rPr sz="1100" spc="5" dirty="0">
                <a:latin typeface="Times New Roman"/>
                <a:cs typeface="Times New Roman"/>
              </a:rPr>
              <a:t>2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10" dirty="0">
                <a:latin typeface="Times New Roman"/>
                <a:cs typeface="Times New Roman"/>
              </a:rPr>
              <a:t>2</a:t>
            </a:r>
            <a:r>
              <a:rPr sz="1100" spc="5" dirty="0">
                <a:latin typeface="Times New Roman"/>
                <a:cs typeface="Times New Roman"/>
              </a:rPr>
              <a:t>3</a:t>
            </a:r>
            <a:r>
              <a:rPr sz="1100" spc="-145" dirty="0">
                <a:latin typeface="Times New Roman"/>
                <a:cs typeface="Times New Roman"/>
              </a:rPr>
              <a:t> </a:t>
            </a:r>
            <a:r>
              <a:rPr sz="2850" spc="7" baseline="-16081" dirty="0">
                <a:latin typeface="Symbol"/>
                <a:cs typeface="Symbol"/>
              </a:rPr>
              <a:t></a:t>
            </a:r>
            <a:endParaRPr sz="2850" baseline="-16081" dirty="0">
              <a:latin typeface="Symbol"/>
              <a:cs typeface="Symbol"/>
            </a:endParaRPr>
          </a:p>
          <a:p>
            <a:pPr marL="403860">
              <a:lnSpc>
                <a:spcPct val="100000"/>
              </a:lnSpc>
              <a:spcBef>
                <a:spcPts val="605"/>
              </a:spcBef>
              <a:tabLst>
                <a:tab pos="896619" algn="l"/>
              </a:tabLst>
            </a:pPr>
            <a:r>
              <a:rPr sz="2850" i="1" spc="-7" baseline="14619" dirty="0">
                <a:latin typeface="Times New Roman"/>
                <a:cs typeface="Times New Roman"/>
              </a:rPr>
              <a:t>c</a:t>
            </a:r>
            <a:r>
              <a:rPr sz="1650" spc="-7" baseline="2525" dirty="0">
                <a:latin typeface="Times New Roman"/>
                <a:cs typeface="Times New Roman"/>
              </a:rPr>
              <a:t>32	</a:t>
            </a:r>
            <a:r>
              <a:rPr sz="2850" i="1" spc="-7" baseline="14619" dirty="0">
                <a:latin typeface="Times New Roman"/>
                <a:cs typeface="Times New Roman"/>
              </a:rPr>
              <a:t>c</a:t>
            </a:r>
            <a:r>
              <a:rPr sz="1650" spc="-7" baseline="2525" dirty="0">
                <a:latin typeface="Times New Roman"/>
                <a:cs typeface="Times New Roman"/>
              </a:rPr>
              <a:t>33</a:t>
            </a:r>
            <a:r>
              <a:rPr sz="1650" spc="-345" baseline="2525" dirty="0">
                <a:latin typeface="Times New Roman"/>
                <a:cs typeface="Times New Roman"/>
              </a:rPr>
              <a:t> </a:t>
            </a:r>
            <a:r>
              <a:rPr sz="2850" spc="-547" baseline="14619" dirty="0">
                <a:latin typeface="Symbol"/>
                <a:cs typeface="Symbol"/>
              </a:rPr>
              <a:t></a:t>
            </a:r>
            <a:r>
              <a:rPr sz="1900" spc="-365" dirty="0">
                <a:latin typeface="Symbol"/>
                <a:cs typeface="Symbol"/>
              </a:rPr>
              <a:t></a:t>
            </a:r>
            <a:endParaRPr sz="1900" dirty="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13166" y="2994794"/>
            <a:ext cx="1047750" cy="75819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705"/>
              </a:spcBef>
            </a:pPr>
            <a:r>
              <a:rPr sz="1100" spc="10" dirty="0">
                <a:latin typeface="Times New Roman"/>
                <a:cs typeface="Times New Roman"/>
              </a:rPr>
              <a:t>23</a:t>
            </a:r>
            <a:r>
              <a:rPr sz="1100" spc="-150" dirty="0">
                <a:latin typeface="Times New Roman"/>
                <a:cs typeface="Times New Roman"/>
              </a:rPr>
              <a:t> </a:t>
            </a:r>
            <a:r>
              <a:rPr sz="2850" spc="7" baseline="-16081" dirty="0">
                <a:latin typeface="Symbol"/>
                <a:cs typeface="Symbol"/>
              </a:rPr>
              <a:t></a:t>
            </a:r>
            <a:endParaRPr sz="2850" baseline="-16081">
              <a:latin typeface="Symbol"/>
              <a:cs typeface="Symbol"/>
            </a:endParaRPr>
          </a:p>
          <a:p>
            <a:pPr marL="38100">
              <a:lnSpc>
                <a:spcPct val="100000"/>
              </a:lnSpc>
              <a:spcBef>
                <a:spcPts val="600"/>
              </a:spcBef>
              <a:tabLst>
                <a:tab pos="652780" algn="l"/>
              </a:tabLst>
            </a:pPr>
            <a:r>
              <a:rPr sz="2850" i="1" spc="-52" baseline="14619" dirty="0">
                <a:latin typeface="Times New Roman"/>
                <a:cs typeface="Times New Roman"/>
              </a:rPr>
              <a:t>b</a:t>
            </a:r>
            <a:r>
              <a:rPr sz="1650" spc="-52" baseline="2525" dirty="0">
                <a:latin typeface="Times New Roman"/>
                <a:cs typeface="Times New Roman"/>
              </a:rPr>
              <a:t>33</a:t>
            </a:r>
            <a:r>
              <a:rPr sz="1650" spc="-202" baseline="2525" dirty="0">
                <a:latin typeface="Times New Roman"/>
                <a:cs typeface="Times New Roman"/>
              </a:rPr>
              <a:t> </a:t>
            </a:r>
            <a:r>
              <a:rPr sz="2850" spc="-547" baseline="14619" dirty="0">
                <a:latin typeface="Symbol"/>
                <a:cs typeface="Symbol"/>
              </a:rPr>
              <a:t></a:t>
            </a:r>
            <a:r>
              <a:rPr sz="1900" spc="-365" dirty="0">
                <a:latin typeface="Symbol"/>
                <a:cs typeface="Symbol"/>
              </a:rPr>
              <a:t></a:t>
            </a:r>
            <a:r>
              <a:rPr sz="1900" spc="-365" dirty="0">
                <a:latin typeface="Times New Roman"/>
                <a:cs typeface="Times New Roman"/>
              </a:rPr>
              <a:t>	</a:t>
            </a:r>
            <a:r>
              <a:rPr sz="2850" spc="-217" baseline="14619" dirty="0">
                <a:latin typeface="Symbol"/>
                <a:cs typeface="Symbol"/>
              </a:rPr>
              <a:t></a:t>
            </a:r>
            <a:r>
              <a:rPr sz="1900" spc="-145" dirty="0">
                <a:latin typeface="Symbol"/>
                <a:cs typeface="Symbol"/>
              </a:rPr>
              <a:t></a:t>
            </a:r>
            <a:r>
              <a:rPr sz="2850" i="1" spc="-217" baseline="14619" dirty="0">
                <a:latin typeface="Times New Roman"/>
                <a:cs typeface="Times New Roman"/>
              </a:rPr>
              <a:t>c</a:t>
            </a:r>
            <a:r>
              <a:rPr sz="1650" spc="-217" baseline="2525" dirty="0">
                <a:latin typeface="Times New Roman"/>
                <a:cs typeface="Times New Roman"/>
              </a:rPr>
              <a:t>31</a:t>
            </a:r>
            <a:endParaRPr sz="1650" baseline="252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24862" y="3012221"/>
            <a:ext cx="883919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292100" algn="l"/>
              </a:tabLst>
            </a:pPr>
            <a:r>
              <a:rPr sz="1900" i="1" spc="5" dirty="0">
                <a:latin typeface="Times New Roman"/>
                <a:cs typeface="Times New Roman"/>
              </a:rPr>
              <a:t>b	</a:t>
            </a:r>
            <a:r>
              <a:rPr sz="2850" spc="7" baseline="24853" dirty="0">
                <a:latin typeface="Symbol"/>
                <a:cs typeface="Symbol"/>
              </a:rPr>
              <a:t></a:t>
            </a:r>
            <a:r>
              <a:rPr sz="2850" spc="7" baseline="24853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Symbol"/>
                <a:cs typeface="Symbol"/>
              </a:rPr>
              <a:t>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2850" spc="22" baseline="24853" dirty="0">
                <a:latin typeface="Symbol"/>
                <a:cs typeface="Symbol"/>
              </a:rPr>
              <a:t></a:t>
            </a:r>
            <a:r>
              <a:rPr sz="1900" i="1" spc="15" dirty="0">
                <a:latin typeface="Times New Roman"/>
                <a:cs typeface="Times New Roman"/>
              </a:rPr>
              <a:t>c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57157" y="3012221"/>
            <a:ext cx="134620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900" i="1" spc="5" dirty="0">
                <a:latin typeface="Times New Roman"/>
                <a:cs typeface="Times New Roman"/>
              </a:rPr>
              <a:t>b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48926" y="2907109"/>
            <a:ext cx="585470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900" spc="5" dirty="0">
                <a:latin typeface="Symbol"/>
                <a:cs typeface="Symbol"/>
              </a:rPr>
              <a:t></a:t>
            </a:r>
            <a:r>
              <a:rPr sz="1900" spc="-204" dirty="0">
                <a:latin typeface="Times New Roman"/>
                <a:cs typeface="Times New Roman"/>
              </a:rPr>
              <a:t> </a:t>
            </a:r>
            <a:r>
              <a:rPr sz="2850" spc="7" baseline="-24853" dirty="0">
                <a:latin typeface="Symbol"/>
                <a:cs typeface="Symbol"/>
              </a:rPr>
              <a:t></a:t>
            </a:r>
            <a:r>
              <a:rPr sz="2850" spc="-284" baseline="-24853" dirty="0">
                <a:latin typeface="Times New Roman"/>
                <a:cs typeface="Times New Roman"/>
              </a:rPr>
              <a:t> </a:t>
            </a:r>
            <a:r>
              <a:rPr sz="1900" spc="5" dirty="0">
                <a:latin typeface="Symbol"/>
                <a:cs typeface="Symbol"/>
              </a:rPr>
              <a:t></a:t>
            </a:r>
            <a:r>
              <a:rPr sz="2850" i="1" spc="7" baseline="-24853" dirty="0">
                <a:latin typeface="Times New Roman"/>
                <a:cs typeface="Times New Roman"/>
              </a:rPr>
              <a:t>b</a:t>
            </a:r>
            <a:endParaRPr sz="2850" baseline="-24853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20061" y="2711587"/>
            <a:ext cx="1535430" cy="10363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90"/>
              </a:spcBef>
              <a:tabLst>
                <a:tab pos="535940" algn="l"/>
                <a:tab pos="1145540" algn="l"/>
              </a:tabLst>
            </a:pPr>
            <a:r>
              <a:rPr sz="2850" i="1" spc="-97" baseline="13157" dirty="0">
                <a:latin typeface="Times New Roman"/>
                <a:cs typeface="Times New Roman"/>
              </a:rPr>
              <a:t>b</a:t>
            </a:r>
            <a:r>
              <a:rPr sz="1100" spc="-65" dirty="0">
                <a:latin typeface="Times New Roman"/>
                <a:cs typeface="Times New Roman"/>
              </a:rPr>
              <a:t>12	</a:t>
            </a:r>
            <a:r>
              <a:rPr sz="2850" i="1" spc="-97" baseline="13157" dirty="0">
                <a:latin typeface="Times New Roman"/>
                <a:cs typeface="Times New Roman"/>
              </a:rPr>
              <a:t>b</a:t>
            </a:r>
            <a:r>
              <a:rPr sz="1100" spc="-65" dirty="0">
                <a:latin typeface="Times New Roman"/>
                <a:cs typeface="Times New Roman"/>
              </a:rPr>
              <a:t>13</a:t>
            </a:r>
            <a:r>
              <a:rPr sz="1100" spc="-95" dirty="0">
                <a:latin typeface="Times New Roman"/>
                <a:cs typeface="Times New Roman"/>
              </a:rPr>
              <a:t> </a:t>
            </a:r>
            <a:r>
              <a:rPr sz="2850" spc="7" baseline="8771" dirty="0">
                <a:latin typeface="Symbol"/>
                <a:cs typeface="Symbol"/>
              </a:rPr>
              <a:t></a:t>
            </a:r>
            <a:r>
              <a:rPr sz="2850" spc="7" baseline="8771" dirty="0">
                <a:latin typeface="Times New Roman"/>
                <a:cs typeface="Times New Roman"/>
              </a:rPr>
              <a:t>	</a:t>
            </a:r>
            <a:r>
              <a:rPr sz="2850" spc="-7" baseline="8771" dirty="0">
                <a:latin typeface="Symbol"/>
                <a:cs typeface="Symbol"/>
              </a:rPr>
              <a:t></a:t>
            </a:r>
            <a:r>
              <a:rPr sz="2850" i="1" spc="-7" baseline="13157" dirty="0">
                <a:latin typeface="Times New Roman"/>
                <a:cs typeface="Times New Roman"/>
              </a:rPr>
              <a:t>c</a:t>
            </a:r>
            <a:r>
              <a:rPr sz="1100" spc="-5" dirty="0"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  <a:p>
            <a:pPr marL="144145">
              <a:lnSpc>
                <a:spcPct val="100000"/>
              </a:lnSpc>
              <a:spcBef>
                <a:spcPts val="1365"/>
              </a:spcBef>
            </a:pPr>
            <a:r>
              <a:rPr sz="1100" spc="10" dirty="0">
                <a:latin typeface="Times New Roman"/>
                <a:cs typeface="Times New Roman"/>
              </a:rPr>
              <a:t>22</a:t>
            </a:r>
            <a:endParaRPr sz="11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20"/>
              </a:spcBef>
            </a:pPr>
            <a:r>
              <a:rPr sz="2850" i="1" spc="-52" baseline="13157" dirty="0">
                <a:latin typeface="Times New Roman"/>
                <a:cs typeface="Times New Roman"/>
              </a:rPr>
              <a:t>b</a:t>
            </a:r>
            <a:r>
              <a:rPr sz="1100" spc="-35" dirty="0">
                <a:latin typeface="Times New Roman"/>
                <a:cs typeface="Times New Roman"/>
              </a:rPr>
              <a:t>32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57232" y="3438475"/>
            <a:ext cx="2104390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623570" algn="l"/>
                <a:tab pos="1135380" algn="l"/>
                <a:tab pos="1722755" algn="l"/>
              </a:tabLst>
            </a:pPr>
            <a:r>
              <a:rPr sz="2850" spc="-202" baseline="14619" dirty="0">
                <a:latin typeface="Symbol"/>
                <a:cs typeface="Symbol"/>
              </a:rPr>
              <a:t></a:t>
            </a:r>
            <a:r>
              <a:rPr sz="1900" spc="-135" dirty="0">
                <a:latin typeface="Symbol"/>
                <a:cs typeface="Symbol"/>
              </a:rPr>
              <a:t></a:t>
            </a:r>
            <a:r>
              <a:rPr sz="2850" i="1" spc="-202" baseline="14619" dirty="0">
                <a:latin typeface="Times New Roman"/>
                <a:cs typeface="Times New Roman"/>
              </a:rPr>
              <a:t>a</a:t>
            </a:r>
            <a:r>
              <a:rPr sz="1650" spc="-202" baseline="2525" dirty="0">
                <a:latin typeface="Times New Roman"/>
                <a:cs typeface="Times New Roman"/>
              </a:rPr>
              <a:t>31	</a:t>
            </a:r>
            <a:r>
              <a:rPr sz="2850" i="1" spc="7" baseline="14619" dirty="0">
                <a:latin typeface="Times New Roman"/>
                <a:cs typeface="Times New Roman"/>
              </a:rPr>
              <a:t>a</a:t>
            </a:r>
            <a:r>
              <a:rPr sz="1650" spc="7" baseline="2525" dirty="0">
                <a:latin typeface="Times New Roman"/>
                <a:cs typeface="Times New Roman"/>
              </a:rPr>
              <a:t>32	</a:t>
            </a:r>
            <a:r>
              <a:rPr sz="2850" i="1" spc="7" baseline="14619" dirty="0">
                <a:latin typeface="Times New Roman"/>
                <a:cs typeface="Times New Roman"/>
              </a:rPr>
              <a:t>a</a:t>
            </a:r>
            <a:r>
              <a:rPr sz="1650" spc="7" baseline="2525" dirty="0">
                <a:latin typeface="Times New Roman"/>
                <a:cs typeface="Times New Roman"/>
              </a:rPr>
              <a:t>33</a:t>
            </a:r>
            <a:r>
              <a:rPr sz="1650" spc="-209" baseline="2525" dirty="0">
                <a:latin typeface="Times New Roman"/>
                <a:cs typeface="Times New Roman"/>
              </a:rPr>
              <a:t> </a:t>
            </a:r>
            <a:r>
              <a:rPr sz="2850" spc="-547" baseline="14619" dirty="0">
                <a:latin typeface="Symbol"/>
                <a:cs typeface="Symbol"/>
              </a:rPr>
              <a:t></a:t>
            </a:r>
            <a:r>
              <a:rPr sz="1900" spc="-365" dirty="0">
                <a:latin typeface="Symbol"/>
                <a:cs typeface="Symbol"/>
              </a:rPr>
              <a:t></a:t>
            </a:r>
            <a:r>
              <a:rPr sz="1900" spc="-365" dirty="0">
                <a:latin typeface="Times New Roman"/>
                <a:cs typeface="Times New Roman"/>
              </a:rPr>
              <a:t>	</a:t>
            </a:r>
            <a:r>
              <a:rPr sz="2850" spc="-247" baseline="14619" dirty="0">
                <a:latin typeface="Symbol"/>
                <a:cs typeface="Symbol"/>
              </a:rPr>
              <a:t></a:t>
            </a:r>
            <a:r>
              <a:rPr sz="1900" spc="-165" dirty="0">
                <a:latin typeface="Symbol"/>
                <a:cs typeface="Symbol"/>
              </a:rPr>
              <a:t></a:t>
            </a:r>
            <a:r>
              <a:rPr sz="2850" i="1" spc="-247" baseline="14619" dirty="0">
                <a:latin typeface="Times New Roman"/>
                <a:cs typeface="Times New Roman"/>
              </a:rPr>
              <a:t>b</a:t>
            </a:r>
            <a:r>
              <a:rPr sz="1650" spc="-247" baseline="2525" dirty="0">
                <a:latin typeface="Times New Roman"/>
                <a:cs typeface="Times New Roman"/>
              </a:rPr>
              <a:t>31</a:t>
            </a:r>
            <a:endParaRPr sz="1650" baseline="2525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80419" y="3012220"/>
            <a:ext cx="645795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511175" algn="l"/>
              </a:tabLst>
            </a:pPr>
            <a:r>
              <a:rPr sz="1900" i="1" spc="5" dirty="0">
                <a:latin typeface="Times New Roman"/>
                <a:cs typeface="Times New Roman"/>
              </a:rPr>
              <a:t>a	a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57232" y="2907109"/>
            <a:ext cx="281940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900" spc="15" dirty="0">
                <a:latin typeface="Symbol"/>
                <a:cs typeface="Symbol"/>
              </a:rPr>
              <a:t></a:t>
            </a:r>
            <a:r>
              <a:rPr sz="2850" i="1" spc="22" baseline="-24853" dirty="0">
                <a:latin typeface="Times New Roman"/>
                <a:cs typeface="Times New Roman"/>
              </a:rPr>
              <a:t>a</a:t>
            </a:r>
            <a:endParaRPr sz="2850" baseline="-24853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31832" y="2711587"/>
            <a:ext cx="2138045" cy="314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654685" algn="l"/>
                <a:tab pos="1165860" algn="l"/>
                <a:tab pos="1748155" algn="l"/>
              </a:tabLst>
            </a:pPr>
            <a:r>
              <a:rPr sz="2850" baseline="8771" dirty="0">
                <a:latin typeface="Symbol"/>
                <a:cs typeface="Symbol"/>
              </a:rPr>
              <a:t></a:t>
            </a:r>
            <a:r>
              <a:rPr sz="2850" i="1" baseline="13157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11	</a:t>
            </a:r>
            <a:r>
              <a:rPr sz="2850" i="1" spc="-37" baseline="13157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12	</a:t>
            </a:r>
            <a:r>
              <a:rPr sz="2850" i="1" spc="-37" baseline="13157" dirty="0">
                <a:latin typeface="Times New Roman"/>
                <a:cs typeface="Times New Roman"/>
              </a:rPr>
              <a:t>a</a:t>
            </a:r>
            <a:r>
              <a:rPr sz="1100" spc="-25" dirty="0">
                <a:latin typeface="Times New Roman"/>
                <a:cs typeface="Times New Roman"/>
              </a:rPr>
              <a:t>13</a:t>
            </a:r>
            <a:r>
              <a:rPr sz="1100" spc="-95" dirty="0">
                <a:latin typeface="Times New Roman"/>
                <a:cs typeface="Times New Roman"/>
              </a:rPr>
              <a:t> </a:t>
            </a:r>
            <a:r>
              <a:rPr sz="2850" spc="7" baseline="8771" dirty="0">
                <a:latin typeface="Symbol"/>
                <a:cs typeface="Symbol"/>
              </a:rPr>
              <a:t></a:t>
            </a:r>
            <a:r>
              <a:rPr sz="2850" spc="7" baseline="8771" dirty="0">
                <a:latin typeface="Times New Roman"/>
                <a:cs typeface="Times New Roman"/>
              </a:rPr>
              <a:t>	</a:t>
            </a:r>
            <a:r>
              <a:rPr sz="2850" spc="-44" baseline="8771" dirty="0">
                <a:latin typeface="Symbol"/>
                <a:cs typeface="Symbol"/>
              </a:rPr>
              <a:t></a:t>
            </a:r>
            <a:r>
              <a:rPr sz="2850" i="1" spc="-44" baseline="13157" dirty="0">
                <a:latin typeface="Times New Roman"/>
                <a:cs typeface="Times New Roman"/>
              </a:rPr>
              <a:t>b</a:t>
            </a:r>
            <a:r>
              <a:rPr sz="1100" spc="-30" dirty="0">
                <a:latin typeface="Times New Roman"/>
                <a:cs typeface="Times New Roman"/>
              </a:rPr>
              <a:t>11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81327" y="3842003"/>
            <a:ext cx="3404870" cy="464820"/>
          </a:xfrm>
          <a:prstGeom prst="rect">
            <a:avLst/>
          </a:prstGeom>
          <a:solidFill>
            <a:srgbClr val="CCFFCC">
              <a:alpha val="50195"/>
            </a:srgbClr>
          </a:solidFill>
        </p:spPr>
        <p:txBody>
          <a:bodyPr vert="horz" wrap="square" lIns="0" tIns="8255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650"/>
              </a:spcBef>
            </a:pPr>
            <a:r>
              <a:rPr sz="3600" i="1" spc="-44" baseline="13888" dirty="0">
                <a:latin typeface="Times New Roman"/>
                <a:cs typeface="Times New Roman"/>
              </a:rPr>
              <a:t>c</a:t>
            </a:r>
            <a:r>
              <a:rPr sz="1400" spc="-30" dirty="0">
                <a:latin typeface="Times New Roman"/>
                <a:cs typeface="Times New Roman"/>
              </a:rPr>
              <a:t>11 </a:t>
            </a:r>
            <a:r>
              <a:rPr sz="3600" spc="44" baseline="13888" dirty="0">
                <a:latin typeface="Symbol"/>
                <a:cs typeface="Symbol"/>
              </a:rPr>
              <a:t></a:t>
            </a:r>
            <a:r>
              <a:rPr sz="3600" spc="44" baseline="13888" dirty="0">
                <a:latin typeface="Times New Roman"/>
                <a:cs typeface="Times New Roman"/>
              </a:rPr>
              <a:t> </a:t>
            </a:r>
            <a:r>
              <a:rPr sz="3600" i="1" spc="-37" baseline="13888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11 </a:t>
            </a:r>
            <a:r>
              <a:rPr sz="3600" i="1" spc="-89" baseline="13888" dirty="0">
                <a:latin typeface="Times New Roman"/>
                <a:cs typeface="Times New Roman"/>
              </a:rPr>
              <a:t>b</a:t>
            </a:r>
            <a:r>
              <a:rPr sz="1400" spc="-60" dirty="0">
                <a:latin typeface="Times New Roman"/>
                <a:cs typeface="Times New Roman"/>
              </a:rPr>
              <a:t>11 </a:t>
            </a:r>
            <a:r>
              <a:rPr sz="3600" spc="44" baseline="13888" dirty="0">
                <a:latin typeface="Symbol"/>
                <a:cs typeface="Symbol"/>
              </a:rPr>
              <a:t></a:t>
            </a:r>
            <a:r>
              <a:rPr sz="3600" spc="44" baseline="13888" dirty="0">
                <a:latin typeface="Times New Roman"/>
                <a:cs typeface="Times New Roman"/>
              </a:rPr>
              <a:t> </a:t>
            </a:r>
            <a:r>
              <a:rPr sz="3600" i="1" spc="-37" baseline="13888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12 </a:t>
            </a:r>
            <a:r>
              <a:rPr sz="3600" i="1" spc="-15" baseline="13888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21 </a:t>
            </a:r>
            <a:r>
              <a:rPr sz="3600" spc="44" baseline="13888" dirty="0">
                <a:latin typeface="Symbol"/>
                <a:cs typeface="Symbol"/>
              </a:rPr>
              <a:t></a:t>
            </a:r>
            <a:r>
              <a:rPr sz="3600" spc="44" baseline="13888" dirty="0">
                <a:latin typeface="Times New Roman"/>
                <a:cs typeface="Times New Roman"/>
              </a:rPr>
              <a:t> </a:t>
            </a:r>
            <a:r>
              <a:rPr sz="3600" i="1" spc="-37" baseline="13888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13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3600" i="1" spc="-30" baseline="13888" dirty="0">
                <a:latin typeface="Times New Roman"/>
                <a:cs typeface="Times New Roman"/>
              </a:rPr>
              <a:t>b</a:t>
            </a:r>
            <a:r>
              <a:rPr sz="1400" spc="-20" dirty="0"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42616" y="4815840"/>
            <a:ext cx="1743710" cy="469900"/>
          </a:xfrm>
          <a:custGeom>
            <a:avLst/>
            <a:gdLst/>
            <a:ahLst/>
            <a:cxnLst/>
            <a:rect l="l" t="t" r="r" b="b"/>
            <a:pathLst>
              <a:path w="1743710" h="469900">
                <a:moveTo>
                  <a:pt x="1743456" y="0"/>
                </a:moveTo>
                <a:lnTo>
                  <a:pt x="0" y="0"/>
                </a:lnTo>
                <a:lnTo>
                  <a:pt x="0" y="469392"/>
                </a:lnTo>
                <a:lnTo>
                  <a:pt x="1743456" y="469392"/>
                </a:lnTo>
                <a:lnTo>
                  <a:pt x="1743456" y="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75858" y="4802916"/>
            <a:ext cx="1677035" cy="396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44805" algn="l"/>
              </a:tabLst>
            </a:pPr>
            <a:r>
              <a:rPr sz="2400" i="1" spc="85" dirty="0">
                <a:latin typeface="Times New Roman"/>
                <a:cs typeface="Times New Roman"/>
              </a:rPr>
              <a:t>c	</a:t>
            </a:r>
            <a:r>
              <a:rPr sz="2400" spc="105" dirty="0">
                <a:latin typeface="Symbol"/>
                <a:cs typeface="Symbol"/>
              </a:rPr>
              <a:t>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i="1" spc="85" dirty="0">
                <a:latin typeface="Times New Roman"/>
                <a:cs typeface="Times New Roman"/>
              </a:rPr>
              <a:t>c</a:t>
            </a:r>
            <a:r>
              <a:rPr sz="2400" i="1" spc="-114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Symbol"/>
                <a:cs typeface="Symbol"/>
              </a:rPr>
              <a:t>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i="1" spc="95" dirty="0">
                <a:latin typeface="Times New Roman"/>
                <a:cs typeface="Times New Roman"/>
              </a:rPr>
              <a:t>a</a:t>
            </a:r>
            <a:r>
              <a:rPr sz="2400" i="1" spc="-16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Symbol"/>
                <a:cs typeface="Symbol"/>
              </a:rPr>
              <a:t></a:t>
            </a:r>
            <a:r>
              <a:rPr sz="2400" spc="-285" dirty="0">
                <a:latin typeface="Times New Roman"/>
                <a:cs typeface="Times New Roman"/>
              </a:rPr>
              <a:t> </a:t>
            </a:r>
            <a:r>
              <a:rPr sz="2400" i="1" spc="95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23900" y="5309615"/>
            <a:ext cx="4753610" cy="1108075"/>
            <a:chOff x="723900" y="5309615"/>
            <a:chExt cx="4753610" cy="1108075"/>
          </a:xfrm>
        </p:grpSpPr>
        <p:sp>
          <p:nvSpPr>
            <p:cNvPr id="32" name="object 32"/>
            <p:cNvSpPr/>
            <p:nvPr/>
          </p:nvSpPr>
          <p:spPr>
            <a:xfrm>
              <a:off x="1551432" y="5309615"/>
              <a:ext cx="3926204" cy="452755"/>
            </a:xfrm>
            <a:custGeom>
              <a:avLst/>
              <a:gdLst/>
              <a:ahLst/>
              <a:cxnLst/>
              <a:rect l="l" t="t" r="r" b="b"/>
              <a:pathLst>
                <a:path w="3926204" h="452754">
                  <a:moveTo>
                    <a:pt x="3925824" y="0"/>
                  </a:moveTo>
                  <a:lnTo>
                    <a:pt x="0" y="0"/>
                  </a:lnTo>
                  <a:lnTo>
                    <a:pt x="0" y="452628"/>
                  </a:lnTo>
                  <a:lnTo>
                    <a:pt x="3925824" y="452628"/>
                  </a:lnTo>
                  <a:lnTo>
                    <a:pt x="3925824" y="0"/>
                  </a:lnTo>
                  <a:close/>
                </a:path>
              </a:pathLst>
            </a:custGeom>
            <a:solidFill>
              <a:srgbClr val="CCFFCC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3805" y="5785357"/>
              <a:ext cx="1638300" cy="622300"/>
            </a:xfrm>
            <a:custGeom>
              <a:avLst/>
              <a:gdLst/>
              <a:ahLst/>
              <a:cxnLst/>
              <a:rect l="l" t="t" r="r" b="b"/>
              <a:pathLst>
                <a:path w="1638300" h="622300">
                  <a:moveTo>
                    <a:pt x="1574800" y="241299"/>
                  </a:moveTo>
                  <a:lnTo>
                    <a:pt x="63500" y="241299"/>
                  </a:lnTo>
                  <a:lnTo>
                    <a:pt x="38785" y="246290"/>
                  </a:lnTo>
                  <a:lnTo>
                    <a:pt x="18600" y="259900"/>
                  </a:lnTo>
                  <a:lnTo>
                    <a:pt x="4990" y="280085"/>
                  </a:lnTo>
                  <a:lnTo>
                    <a:pt x="0" y="304799"/>
                  </a:lnTo>
                  <a:lnTo>
                    <a:pt x="0" y="558799"/>
                  </a:lnTo>
                  <a:lnTo>
                    <a:pt x="4990" y="583514"/>
                  </a:lnTo>
                  <a:lnTo>
                    <a:pt x="18600" y="603699"/>
                  </a:lnTo>
                  <a:lnTo>
                    <a:pt x="38785" y="617309"/>
                  </a:lnTo>
                  <a:lnTo>
                    <a:pt x="63500" y="622299"/>
                  </a:lnTo>
                  <a:lnTo>
                    <a:pt x="1574800" y="622299"/>
                  </a:lnTo>
                  <a:lnTo>
                    <a:pt x="1599509" y="617309"/>
                  </a:lnTo>
                  <a:lnTo>
                    <a:pt x="1619694" y="603699"/>
                  </a:lnTo>
                  <a:lnTo>
                    <a:pt x="1633307" y="583514"/>
                  </a:lnTo>
                  <a:lnTo>
                    <a:pt x="1638300" y="558799"/>
                  </a:lnTo>
                  <a:lnTo>
                    <a:pt x="1638300" y="304799"/>
                  </a:lnTo>
                  <a:lnTo>
                    <a:pt x="1633307" y="280085"/>
                  </a:lnTo>
                  <a:lnTo>
                    <a:pt x="1619694" y="259900"/>
                  </a:lnTo>
                  <a:lnTo>
                    <a:pt x="1599509" y="246290"/>
                  </a:lnTo>
                  <a:lnTo>
                    <a:pt x="1574800" y="241299"/>
                  </a:lnTo>
                  <a:close/>
                </a:path>
                <a:path w="1638300" h="622300">
                  <a:moveTo>
                    <a:pt x="1530477" y="0"/>
                  </a:moveTo>
                  <a:lnTo>
                    <a:pt x="955675" y="241299"/>
                  </a:lnTo>
                  <a:lnTo>
                    <a:pt x="1365250" y="241299"/>
                  </a:lnTo>
                  <a:lnTo>
                    <a:pt x="1530477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3805" y="5785357"/>
              <a:ext cx="1638300" cy="622300"/>
            </a:xfrm>
            <a:custGeom>
              <a:avLst/>
              <a:gdLst/>
              <a:ahLst/>
              <a:cxnLst/>
              <a:rect l="l" t="t" r="r" b="b"/>
              <a:pathLst>
                <a:path w="1638300" h="622300">
                  <a:moveTo>
                    <a:pt x="0" y="304799"/>
                  </a:moveTo>
                  <a:lnTo>
                    <a:pt x="4990" y="280085"/>
                  </a:lnTo>
                  <a:lnTo>
                    <a:pt x="18600" y="259900"/>
                  </a:lnTo>
                  <a:lnTo>
                    <a:pt x="38785" y="246290"/>
                  </a:lnTo>
                  <a:lnTo>
                    <a:pt x="63500" y="241299"/>
                  </a:lnTo>
                  <a:lnTo>
                    <a:pt x="955675" y="241299"/>
                  </a:lnTo>
                  <a:lnTo>
                    <a:pt x="1530477" y="0"/>
                  </a:lnTo>
                  <a:lnTo>
                    <a:pt x="1365250" y="241299"/>
                  </a:lnTo>
                  <a:lnTo>
                    <a:pt x="1574800" y="241299"/>
                  </a:lnTo>
                  <a:lnTo>
                    <a:pt x="1599509" y="246290"/>
                  </a:lnTo>
                  <a:lnTo>
                    <a:pt x="1619694" y="259900"/>
                  </a:lnTo>
                  <a:lnTo>
                    <a:pt x="1633307" y="280085"/>
                  </a:lnTo>
                  <a:lnTo>
                    <a:pt x="1638300" y="304799"/>
                  </a:lnTo>
                  <a:lnTo>
                    <a:pt x="1638300" y="400049"/>
                  </a:lnTo>
                  <a:lnTo>
                    <a:pt x="1638300" y="558799"/>
                  </a:lnTo>
                  <a:lnTo>
                    <a:pt x="1633307" y="583514"/>
                  </a:lnTo>
                  <a:lnTo>
                    <a:pt x="1619694" y="603699"/>
                  </a:lnTo>
                  <a:lnTo>
                    <a:pt x="1599509" y="617309"/>
                  </a:lnTo>
                  <a:lnTo>
                    <a:pt x="1574800" y="622299"/>
                  </a:lnTo>
                  <a:lnTo>
                    <a:pt x="1365250" y="622299"/>
                  </a:lnTo>
                  <a:lnTo>
                    <a:pt x="955675" y="622299"/>
                  </a:lnTo>
                  <a:lnTo>
                    <a:pt x="63500" y="622299"/>
                  </a:lnTo>
                  <a:lnTo>
                    <a:pt x="38785" y="617309"/>
                  </a:lnTo>
                  <a:lnTo>
                    <a:pt x="18600" y="603699"/>
                  </a:lnTo>
                  <a:lnTo>
                    <a:pt x="4990" y="583514"/>
                  </a:lnTo>
                  <a:lnTo>
                    <a:pt x="0" y="558799"/>
                  </a:lnTo>
                  <a:lnTo>
                    <a:pt x="0" y="400049"/>
                  </a:lnTo>
                  <a:lnTo>
                    <a:pt x="0" y="304799"/>
                  </a:lnTo>
                  <a:close/>
                </a:path>
              </a:pathLst>
            </a:custGeom>
            <a:ln w="1981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804976" y="6069584"/>
            <a:ext cx="1709624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b="1" spc="10" dirty="0">
                <a:latin typeface="Carlito"/>
                <a:cs typeface="Carlito"/>
              </a:rPr>
              <a:t>C</a:t>
            </a:r>
            <a:r>
              <a:rPr sz="1350" b="1" spc="15" baseline="-21604" dirty="0">
                <a:latin typeface="Carlito"/>
                <a:cs typeface="Carlito"/>
              </a:rPr>
              <a:t>11 </a:t>
            </a:r>
            <a:r>
              <a:rPr sz="1400" b="1" dirty="0">
                <a:latin typeface="Carlito"/>
                <a:cs typeface="Carlito"/>
              </a:rPr>
              <a:t>initial </a:t>
            </a:r>
            <a:r>
              <a:rPr sz="1400" b="1" spc="-5" dirty="0">
                <a:latin typeface="Carlito"/>
                <a:cs typeface="Carlito"/>
              </a:rPr>
              <a:t>value </a:t>
            </a:r>
            <a:r>
              <a:rPr sz="1400" b="1" dirty="0">
                <a:latin typeface="Carlito"/>
                <a:cs typeface="Carlito"/>
              </a:rPr>
              <a:t>=</a:t>
            </a:r>
            <a:r>
              <a:rPr sz="1400" b="1" spc="-204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0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51432" y="5375310"/>
            <a:ext cx="4163567" cy="95987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</a:pPr>
            <a:r>
              <a:rPr sz="3675" i="1" spc="-75" baseline="13605" dirty="0">
                <a:latin typeface="Times New Roman"/>
                <a:cs typeface="Times New Roman"/>
              </a:rPr>
              <a:t>c</a:t>
            </a:r>
            <a:r>
              <a:rPr sz="1450" spc="-50" dirty="0">
                <a:latin typeface="Times New Roman"/>
                <a:cs typeface="Times New Roman"/>
              </a:rPr>
              <a:t>11  </a:t>
            </a:r>
            <a:r>
              <a:rPr sz="3675" spc="30" baseline="13605" dirty="0">
                <a:latin typeface="Symbol"/>
                <a:cs typeface="Symbol"/>
              </a:rPr>
              <a:t></a:t>
            </a:r>
            <a:r>
              <a:rPr sz="3675" spc="30" baseline="13605" dirty="0">
                <a:latin typeface="Times New Roman"/>
                <a:cs typeface="Times New Roman"/>
              </a:rPr>
              <a:t> </a:t>
            </a:r>
            <a:r>
              <a:rPr sz="3675" i="1" spc="-75" baseline="13605" dirty="0">
                <a:latin typeface="Times New Roman"/>
                <a:cs typeface="Times New Roman"/>
              </a:rPr>
              <a:t>c</a:t>
            </a:r>
            <a:r>
              <a:rPr sz="1450" spc="-50" dirty="0">
                <a:latin typeface="Times New Roman"/>
                <a:cs typeface="Times New Roman"/>
              </a:rPr>
              <a:t>11 </a:t>
            </a:r>
            <a:r>
              <a:rPr sz="3675" spc="30" baseline="13605" dirty="0">
                <a:latin typeface="Symbol"/>
                <a:cs typeface="Symbol"/>
              </a:rPr>
              <a:t></a:t>
            </a:r>
            <a:r>
              <a:rPr sz="3675" spc="30" baseline="13605" dirty="0">
                <a:latin typeface="Times New Roman"/>
                <a:cs typeface="Times New Roman"/>
              </a:rPr>
              <a:t> </a:t>
            </a:r>
            <a:r>
              <a:rPr sz="3675" i="1" spc="-52" baseline="13605" dirty="0">
                <a:latin typeface="Times New Roman"/>
                <a:cs typeface="Times New Roman"/>
              </a:rPr>
              <a:t>a</a:t>
            </a:r>
            <a:r>
              <a:rPr sz="1450" spc="-35" dirty="0">
                <a:latin typeface="Times New Roman"/>
                <a:cs typeface="Times New Roman"/>
              </a:rPr>
              <a:t>11 </a:t>
            </a:r>
            <a:r>
              <a:rPr sz="3675" i="1" spc="-135" baseline="13605" dirty="0">
                <a:latin typeface="Times New Roman"/>
                <a:cs typeface="Times New Roman"/>
              </a:rPr>
              <a:t>b</a:t>
            </a:r>
            <a:r>
              <a:rPr sz="1450" spc="-90" dirty="0">
                <a:latin typeface="Times New Roman"/>
                <a:cs typeface="Times New Roman"/>
              </a:rPr>
              <a:t>11 </a:t>
            </a:r>
            <a:r>
              <a:rPr sz="3675" spc="30" baseline="13605" dirty="0">
                <a:latin typeface="Symbol"/>
                <a:cs typeface="Symbol"/>
              </a:rPr>
              <a:t></a:t>
            </a:r>
            <a:r>
              <a:rPr sz="3675" spc="30" baseline="13605" dirty="0">
                <a:latin typeface="Times New Roman"/>
                <a:cs typeface="Times New Roman"/>
              </a:rPr>
              <a:t> </a:t>
            </a:r>
            <a:r>
              <a:rPr sz="3675" i="1" spc="-52" baseline="13605" dirty="0">
                <a:latin typeface="Times New Roman"/>
                <a:cs typeface="Times New Roman"/>
              </a:rPr>
              <a:t>a</a:t>
            </a:r>
            <a:r>
              <a:rPr sz="1450" spc="-35" dirty="0">
                <a:latin typeface="Times New Roman"/>
                <a:cs typeface="Times New Roman"/>
              </a:rPr>
              <a:t>12 </a:t>
            </a:r>
            <a:r>
              <a:rPr sz="3675" i="1" spc="-67" baseline="13605" dirty="0">
                <a:latin typeface="Times New Roman"/>
                <a:cs typeface="Times New Roman"/>
              </a:rPr>
              <a:t>b</a:t>
            </a:r>
            <a:r>
              <a:rPr sz="1450" spc="-45" dirty="0">
                <a:latin typeface="Times New Roman"/>
                <a:cs typeface="Times New Roman"/>
              </a:rPr>
              <a:t>21 </a:t>
            </a:r>
            <a:r>
              <a:rPr sz="3675" spc="30" baseline="13605" dirty="0">
                <a:latin typeface="Symbol"/>
                <a:cs typeface="Symbol"/>
              </a:rPr>
              <a:t></a:t>
            </a:r>
            <a:r>
              <a:rPr sz="3675" spc="30" baseline="13605" dirty="0">
                <a:latin typeface="Times New Roman"/>
                <a:cs typeface="Times New Roman"/>
              </a:rPr>
              <a:t> </a:t>
            </a:r>
            <a:r>
              <a:rPr sz="3675" i="1" spc="-52" baseline="13605" dirty="0">
                <a:latin typeface="Times New Roman"/>
                <a:cs typeface="Times New Roman"/>
              </a:rPr>
              <a:t>a</a:t>
            </a:r>
            <a:r>
              <a:rPr sz="1450" spc="-35" dirty="0">
                <a:latin typeface="Times New Roman"/>
                <a:cs typeface="Times New Roman"/>
              </a:rPr>
              <a:t>13</a:t>
            </a:r>
            <a:r>
              <a:rPr sz="1450" spc="-245" dirty="0">
                <a:latin typeface="Times New Roman"/>
                <a:cs typeface="Times New Roman"/>
              </a:rPr>
              <a:t> </a:t>
            </a:r>
            <a:r>
              <a:rPr sz="3675" i="1" spc="-67" baseline="13605" dirty="0">
                <a:latin typeface="Times New Roman"/>
                <a:cs typeface="Times New Roman"/>
              </a:rPr>
              <a:t>b</a:t>
            </a:r>
            <a:r>
              <a:rPr sz="1450" spc="-45" dirty="0">
                <a:latin typeface="Times New Roman"/>
                <a:cs typeface="Times New Roman"/>
              </a:rPr>
              <a:t>31</a:t>
            </a:r>
            <a:endParaRPr sz="1450" dirty="0">
              <a:latin typeface="Times New Roman"/>
              <a:cs typeface="Times New Roman"/>
            </a:endParaRPr>
          </a:p>
          <a:p>
            <a:pPr marL="1416685">
              <a:lnSpc>
                <a:spcPct val="100000"/>
              </a:lnSpc>
              <a:spcBef>
                <a:spcPts val="60"/>
              </a:spcBef>
              <a:tabLst>
                <a:tab pos="2353945" algn="l"/>
                <a:tab pos="3184525" algn="l"/>
              </a:tabLst>
            </a:pPr>
            <a:r>
              <a:rPr sz="1800" b="1" spc="2585" dirty="0">
                <a:solidFill>
                  <a:srgbClr val="944F71"/>
                </a:solidFill>
                <a:latin typeface="Wingdings"/>
                <a:cs typeface="Wingdings"/>
              </a:rPr>
              <a:t></a:t>
            </a:r>
            <a:r>
              <a:rPr sz="1800" b="1" spc="425" dirty="0">
                <a:solidFill>
                  <a:srgbClr val="944F71"/>
                </a:solidFill>
                <a:latin typeface="Times New Roman"/>
                <a:cs typeface="Times New Roman"/>
              </a:rPr>
              <a:t> </a:t>
            </a:r>
            <a:r>
              <a:rPr sz="2700" b="1" spc="3877" baseline="-6172" dirty="0">
                <a:solidFill>
                  <a:srgbClr val="FF00FF"/>
                </a:solidFill>
                <a:latin typeface="Wingdings"/>
                <a:cs typeface="Wingdings"/>
              </a:rPr>
              <a:t></a:t>
            </a:r>
            <a:r>
              <a:rPr sz="2700" spc="3877" baseline="-6172" dirty="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sz="1800" b="1" spc="2585" dirty="0">
                <a:solidFill>
                  <a:srgbClr val="944F71"/>
                </a:solidFill>
                <a:latin typeface="Wingdings"/>
                <a:cs typeface="Wingdings"/>
              </a:rPr>
              <a:t></a:t>
            </a:r>
            <a:r>
              <a:rPr sz="1800" b="1" spc="430" dirty="0">
                <a:solidFill>
                  <a:srgbClr val="944F71"/>
                </a:solidFill>
                <a:latin typeface="Times New Roman"/>
                <a:cs typeface="Times New Roman"/>
              </a:rPr>
              <a:t> </a:t>
            </a:r>
            <a:r>
              <a:rPr sz="2700" b="1" spc="-1439" baseline="-6172" dirty="0">
                <a:solidFill>
                  <a:srgbClr val="FF00FF"/>
                </a:solidFill>
                <a:latin typeface="Wingdings"/>
                <a:cs typeface="Wingdings"/>
              </a:rPr>
              <a:t></a:t>
            </a:r>
            <a:r>
              <a:rPr sz="2700" spc="-1439" baseline="-6172" dirty="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sz="1800" b="1" spc="2585" dirty="0">
                <a:solidFill>
                  <a:srgbClr val="944F71"/>
                </a:solidFill>
                <a:latin typeface="Wingdings"/>
                <a:cs typeface="Wingdings"/>
              </a:rPr>
              <a:t></a:t>
            </a:r>
            <a:r>
              <a:rPr sz="1800" b="1" spc="325" dirty="0">
                <a:solidFill>
                  <a:srgbClr val="944F71"/>
                </a:solidFill>
                <a:latin typeface="Times New Roman"/>
                <a:cs typeface="Times New Roman"/>
              </a:rPr>
              <a:t> </a:t>
            </a:r>
            <a:r>
              <a:rPr sz="2700" b="1" spc="3877" baseline="-6172" dirty="0">
                <a:solidFill>
                  <a:srgbClr val="FF00FF"/>
                </a:solidFill>
                <a:latin typeface="Wingdings"/>
                <a:cs typeface="Wingdings"/>
              </a:rPr>
              <a:t></a:t>
            </a:r>
            <a:endParaRPr sz="2700" baseline="-6172" dirty="0">
              <a:latin typeface="Wingdings"/>
              <a:cs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0882" y="234997"/>
            <a:ext cx="5344795" cy="111379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28600" marR="11430" indent="-228600" algn="r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228600" algn="l"/>
              </a:tabLst>
            </a:pPr>
            <a:r>
              <a:rPr sz="2400" dirty="0">
                <a:latin typeface="Carlito"/>
                <a:cs typeface="Carlito"/>
              </a:rPr>
              <a:t>Pipeline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spc="-10" dirty="0">
                <a:latin typeface="Carlito"/>
                <a:cs typeface="Carlito"/>
              </a:rPr>
              <a:t>calculating </a:t>
            </a:r>
            <a:r>
              <a:rPr sz="2400" dirty="0">
                <a:latin typeface="Carlito"/>
                <a:cs typeface="Carlito"/>
              </a:rPr>
              <a:t>an inner </a:t>
            </a:r>
            <a:r>
              <a:rPr sz="2400" spc="-10" dirty="0">
                <a:latin typeface="Carlito"/>
                <a:cs typeface="Carlito"/>
              </a:rPr>
              <a:t>product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:</a:t>
            </a:r>
            <a:endParaRPr sz="2400">
              <a:latin typeface="Carlito"/>
              <a:cs typeface="Carlito"/>
            </a:endParaRPr>
          </a:p>
          <a:p>
            <a:pPr marL="227965" marR="5080" lvl="1" indent="-227965" algn="r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27965" algn="l"/>
                <a:tab pos="228600" algn="l"/>
              </a:tabLst>
            </a:pPr>
            <a:r>
              <a:rPr sz="2000" spc="-5" dirty="0">
                <a:latin typeface="Carlito"/>
                <a:cs typeface="Carlito"/>
              </a:rPr>
              <a:t>Floating </a:t>
            </a:r>
            <a:r>
              <a:rPr sz="2000" spc="-10" dirty="0">
                <a:latin typeface="Carlito"/>
                <a:cs typeface="Carlito"/>
              </a:rPr>
              <a:t>point </a:t>
            </a:r>
            <a:r>
              <a:rPr sz="2000" spc="-5" dirty="0">
                <a:latin typeface="Carlito"/>
                <a:cs typeface="Carlito"/>
              </a:rPr>
              <a:t>multiplier pipeline </a:t>
            </a:r>
            <a:r>
              <a:rPr sz="2000" dirty="0">
                <a:latin typeface="Carlito"/>
                <a:cs typeface="Carlito"/>
              </a:rPr>
              <a:t>: 4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segment</a:t>
            </a:r>
            <a:endParaRPr sz="2000">
              <a:latin typeface="Carlito"/>
              <a:cs typeface="Carlito"/>
            </a:endParaRPr>
          </a:p>
          <a:p>
            <a:pPr marL="697865" lvl="1" indent="-22860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rlito"/>
                <a:cs typeface="Carlito"/>
              </a:rPr>
              <a:t>Floating </a:t>
            </a:r>
            <a:r>
              <a:rPr sz="2000" spc="-10" dirty="0">
                <a:latin typeface="Carlito"/>
                <a:cs typeface="Carlito"/>
              </a:rPr>
              <a:t>point </a:t>
            </a:r>
            <a:r>
              <a:rPr sz="2000" dirty="0">
                <a:latin typeface="Carlito"/>
                <a:cs typeface="Carlito"/>
              </a:rPr>
              <a:t>adder </a:t>
            </a:r>
            <a:r>
              <a:rPr sz="2000" spc="-5" dirty="0">
                <a:latin typeface="Carlito"/>
                <a:cs typeface="Carlito"/>
              </a:rPr>
              <a:t>pipeline </a:t>
            </a:r>
            <a:r>
              <a:rPr sz="2000" dirty="0">
                <a:latin typeface="Carlito"/>
                <a:cs typeface="Carlito"/>
              </a:rPr>
              <a:t>: 4</a:t>
            </a:r>
            <a:r>
              <a:rPr sz="2000" spc="-10" dirty="0">
                <a:latin typeface="Carlito"/>
                <a:cs typeface="Carlito"/>
              </a:rPr>
              <a:t> segment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8082" y="1356106"/>
            <a:ext cx="12211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i="1" dirty="0">
                <a:solidFill>
                  <a:srgbClr val="944F71"/>
                </a:solidFill>
                <a:latin typeface="Carlito"/>
                <a:cs typeface="Carlito"/>
              </a:rPr>
              <a:t>E</a:t>
            </a:r>
            <a:r>
              <a:rPr sz="2000" b="1" i="1" spc="-40" dirty="0">
                <a:solidFill>
                  <a:srgbClr val="944F71"/>
                </a:solidFill>
                <a:latin typeface="Carlito"/>
                <a:cs typeface="Carlito"/>
              </a:rPr>
              <a:t>x</a:t>
            </a:r>
            <a:r>
              <a:rPr sz="2000" b="1" i="1" dirty="0">
                <a:solidFill>
                  <a:srgbClr val="944F71"/>
                </a:solidFill>
                <a:latin typeface="Carlito"/>
                <a:cs typeface="Carlito"/>
              </a:rPr>
              <a:t>am</a:t>
            </a:r>
            <a:r>
              <a:rPr sz="2000" b="1" i="1" spc="-10" dirty="0">
                <a:solidFill>
                  <a:srgbClr val="944F71"/>
                </a:solidFill>
                <a:latin typeface="Carlito"/>
                <a:cs typeface="Carlito"/>
              </a:rPr>
              <a:t>p</a:t>
            </a:r>
            <a:r>
              <a:rPr sz="2000" b="1" i="1" dirty="0">
                <a:solidFill>
                  <a:srgbClr val="944F71"/>
                </a:solidFill>
                <a:latin typeface="Carlito"/>
                <a:cs typeface="Carlito"/>
              </a:rPr>
              <a:t>le: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5257" y="2037334"/>
            <a:ext cx="2133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b="1" spc="-10" dirty="0">
                <a:solidFill>
                  <a:srgbClr val="FF0000"/>
                </a:solidFill>
                <a:latin typeface="Carlito"/>
                <a:cs typeface="Carlito"/>
              </a:rPr>
              <a:t>after 1st 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clock</a:t>
            </a:r>
            <a:r>
              <a:rPr sz="1800" b="1" spc="-7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input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5257" y="3589146"/>
            <a:ext cx="2166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b="1" spc="-10" dirty="0">
                <a:solidFill>
                  <a:srgbClr val="FF0000"/>
                </a:solidFill>
                <a:latin typeface="Carlito"/>
                <a:cs typeface="Carlito"/>
              </a:rPr>
              <a:t>after 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8th </a:t>
            </a:r>
            <a:r>
              <a:rPr sz="1800" b="1" spc="-5" dirty="0">
                <a:solidFill>
                  <a:srgbClr val="FF0000"/>
                </a:solidFill>
                <a:latin typeface="Carlito"/>
                <a:cs typeface="Carlito"/>
              </a:rPr>
              <a:t>clock</a:t>
            </a:r>
            <a:r>
              <a:rPr sz="1800" b="1" spc="-9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rlito"/>
                <a:cs typeface="Carlito"/>
              </a:rPr>
              <a:t>input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682" y="5413044"/>
            <a:ext cx="344233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40665">
              <a:lnSpc>
                <a:spcPct val="132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four </a:t>
            </a:r>
            <a:r>
              <a:rPr sz="2000" spc="-5" dirty="0">
                <a:latin typeface="Carlito"/>
                <a:cs typeface="Carlito"/>
              </a:rPr>
              <a:t>partial sum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dirty="0">
                <a:latin typeface="Carlito"/>
                <a:cs typeface="Carlito"/>
              </a:rPr>
              <a:t>added 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form </a:t>
            </a:r>
            <a:r>
              <a:rPr sz="2000" dirty="0">
                <a:latin typeface="Carlito"/>
                <a:cs typeface="Carlito"/>
              </a:rPr>
              <a:t>the final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sum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8127" y="1383791"/>
            <a:ext cx="2933700" cy="31115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0" rIns="0" bIns="0" rtlCol="0">
            <a:spAutoFit/>
          </a:bodyPr>
          <a:lstStyle/>
          <a:p>
            <a:pPr marL="24130">
              <a:lnSpc>
                <a:spcPct val="100000"/>
              </a:lnSpc>
            </a:pPr>
            <a:r>
              <a:rPr sz="1700" i="1" spc="10" dirty="0">
                <a:latin typeface="Times New Roman"/>
                <a:cs typeface="Times New Roman"/>
              </a:rPr>
              <a:t>C </a:t>
            </a:r>
            <a:r>
              <a:rPr sz="1700" spc="10" dirty="0">
                <a:latin typeface="Symbol"/>
                <a:cs typeface="Symbol"/>
              </a:rPr>
              <a:t>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i="1" spc="-105" dirty="0">
                <a:latin typeface="Times New Roman"/>
                <a:cs typeface="Times New Roman"/>
              </a:rPr>
              <a:t>A</a:t>
            </a:r>
            <a:r>
              <a:rPr sz="1500" spc="-157" baseline="-25000" dirty="0">
                <a:latin typeface="Times New Roman"/>
                <a:cs typeface="Times New Roman"/>
              </a:rPr>
              <a:t>1</a:t>
            </a:r>
            <a:r>
              <a:rPr sz="1700" i="1" spc="-105" dirty="0">
                <a:latin typeface="Times New Roman"/>
                <a:cs typeface="Times New Roman"/>
              </a:rPr>
              <a:t>B</a:t>
            </a:r>
            <a:r>
              <a:rPr sz="1500" spc="-157" baseline="-25000" dirty="0">
                <a:latin typeface="Times New Roman"/>
                <a:cs typeface="Times New Roman"/>
              </a:rPr>
              <a:t>1 </a:t>
            </a:r>
            <a:r>
              <a:rPr sz="1700" spc="10" dirty="0">
                <a:latin typeface="Symbol"/>
                <a:cs typeface="Symbol"/>
              </a:rPr>
              <a:t>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i="1" spc="-90" dirty="0">
                <a:latin typeface="Times New Roman"/>
                <a:cs typeface="Times New Roman"/>
              </a:rPr>
              <a:t>A</a:t>
            </a:r>
            <a:r>
              <a:rPr sz="1500" spc="-135" baseline="-25000" dirty="0">
                <a:latin typeface="Times New Roman"/>
                <a:cs typeface="Times New Roman"/>
              </a:rPr>
              <a:t>2 </a:t>
            </a:r>
            <a:r>
              <a:rPr sz="1700" i="1" spc="-40" dirty="0">
                <a:latin typeface="Times New Roman"/>
                <a:cs typeface="Times New Roman"/>
              </a:rPr>
              <a:t>B</a:t>
            </a:r>
            <a:r>
              <a:rPr sz="1500" spc="-60" baseline="-25000" dirty="0">
                <a:latin typeface="Times New Roman"/>
                <a:cs typeface="Times New Roman"/>
              </a:rPr>
              <a:t>2 </a:t>
            </a:r>
            <a:r>
              <a:rPr sz="1700" spc="10" dirty="0">
                <a:latin typeface="Symbol"/>
                <a:cs typeface="Symbol"/>
              </a:rPr>
              <a:t>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i="1" spc="-60" dirty="0">
                <a:latin typeface="Times New Roman"/>
                <a:cs typeface="Times New Roman"/>
              </a:rPr>
              <a:t>A</a:t>
            </a:r>
            <a:r>
              <a:rPr sz="1500" spc="-89" baseline="-25000" dirty="0">
                <a:latin typeface="Times New Roman"/>
                <a:cs typeface="Times New Roman"/>
              </a:rPr>
              <a:t>3</a:t>
            </a:r>
            <a:r>
              <a:rPr sz="1700" i="1" spc="-60" dirty="0">
                <a:latin typeface="Times New Roman"/>
                <a:cs typeface="Times New Roman"/>
              </a:rPr>
              <a:t>B</a:t>
            </a:r>
            <a:r>
              <a:rPr sz="1500" spc="-89" baseline="-25000" dirty="0">
                <a:latin typeface="Times New Roman"/>
                <a:cs typeface="Times New Roman"/>
              </a:rPr>
              <a:t>3 </a:t>
            </a:r>
            <a:r>
              <a:rPr sz="1700" spc="85" dirty="0">
                <a:latin typeface="Symbol"/>
                <a:cs typeface="Symbol"/>
              </a:rPr>
              <a:t></a:t>
            </a:r>
            <a:r>
              <a:rPr sz="1700" spc="85" dirty="0">
                <a:latin typeface="Times New Roman"/>
                <a:cs typeface="Times New Roman"/>
              </a:rPr>
              <a:t> </a:t>
            </a:r>
            <a:r>
              <a:rPr sz="1700" spc="10" dirty="0">
                <a:latin typeface="Symbol"/>
                <a:cs typeface="Symbol"/>
              </a:rPr>
              <a:t>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i="1" spc="-90" dirty="0">
                <a:latin typeface="Times New Roman"/>
                <a:cs typeface="Times New Roman"/>
              </a:rPr>
              <a:t>A</a:t>
            </a:r>
            <a:r>
              <a:rPr sz="1500" i="1" spc="-135" baseline="-25000" dirty="0">
                <a:latin typeface="Times New Roman"/>
                <a:cs typeface="Times New Roman"/>
              </a:rPr>
              <a:t>k</a:t>
            </a:r>
            <a:r>
              <a:rPr sz="1500" i="1" spc="-15" baseline="-25000" dirty="0">
                <a:latin typeface="Times New Roman"/>
                <a:cs typeface="Times New Roman"/>
              </a:rPr>
              <a:t> </a:t>
            </a:r>
            <a:r>
              <a:rPr sz="1700" i="1" spc="-40" dirty="0">
                <a:latin typeface="Times New Roman"/>
                <a:cs typeface="Times New Roman"/>
              </a:rPr>
              <a:t>B</a:t>
            </a:r>
            <a:r>
              <a:rPr sz="1500" i="1" spc="-60" baseline="-25000" dirty="0">
                <a:latin typeface="Times New Roman"/>
                <a:cs typeface="Times New Roman"/>
              </a:rPr>
              <a:t>k</a:t>
            </a:r>
            <a:endParaRPr sz="1500" baseline="-25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86127" y="2401823"/>
            <a:ext cx="4343400" cy="1155700"/>
          </a:xfrm>
          <a:custGeom>
            <a:avLst/>
            <a:gdLst/>
            <a:ahLst/>
            <a:cxnLst/>
            <a:rect l="l" t="t" r="r" b="b"/>
            <a:pathLst>
              <a:path w="4343400" h="1155700">
                <a:moveTo>
                  <a:pt x="4343400" y="0"/>
                </a:moveTo>
                <a:lnTo>
                  <a:pt x="0" y="0"/>
                </a:lnTo>
                <a:lnTo>
                  <a:pt x="0" y="1155191"/>
                </a:lnTo>
                <a:lnTo>
                  <a:pt x="4343400" y="1155191"/>
                </a:lnTo>
                <a:lnTo>
                  <a:pt x="43434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90182" y="2405902"/>
            <a:ext cx="68453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01625" marR="142875" indent="-158750">
              <a:lnSpc>
                <a:spcPct val="103400"/>
              </a:lnSpc>
              <a:spcBef>
                <a:spcPts val="280"/>
              </a:spcBef>
            </a:pPr>
            <a:r>
              <a:rPr sz="900" b="1" dirty="0">
                <a:latin typeface="Arial"/>
                <a:cs typeface="Arial"/>
              </a:rPr>
              <a:t>Source  </a:t>
            </a:r>
            <a:r>
              <a:rPr sz="900" b="1" spc="-50" dirty="0"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0182" y="3165337"/>
            <a:ext cx="68453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00990" marR="142875" indent="-157480">
              <a:lnSpc>
                <a:spcPct val="103400"/>
              </a:lnSpc>
              <a:spcBef>
                <a:spcPts val="280"/>
              </a:spcBef>
            </a:pPr>
            <a:r>
              <a:rPr sz="900" b="1" dirty="0">
                <a:latin typeface="Arial"/>
                <a:cs typeface="Arial"/>
              </a:rPr>
              <a:t>Source  </a:t>
            </a:r>
            <a:r>
              <a:rPr sz="900" b="1" spc="-20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473465" y="2556737"/>
            <a:ext cx="3652520" cy="800100"/>
            <a:chOff x="2473465" y="2556737"/>
            <a:chExt cx="3652520" cy="800100"/>
          </a:xfrm>
        </p:grpSpPr>
        <p:sp>
          <p:nvSpPr>
            <p:cNvPr id="12" name="object 12"/>
            <p:cNvSpPr/>
            <p:nvPr/>
          </p:nvSpPr>
          <p:spPr>
            <a:xfrm>
              <a:off x="3082898" y="2785622"/>
              <a:ext cx="912494" cy="379730"/>
            </a:xfrm>
            <a:custGeom>
              <a:avLst/>
              <a:gdLst/>
              <a:ahLst/>
              <a:cxnLst/>
              <a:rect l="l" t="t" r="r" b="b"/>
              <a:pathLst>
                <a:path w="912495" h="379730">
                  <a:moveTo>
                    <a:pt x="912420" y="0"/>
                  </a:moveTo>
                  <a:lnTo>
                    <a:pt x="0" y="0"/>
                  </a:lnTo>
                  <a:lnTo>
                    <a:pt x="0" y="379719"/>
                  </a:lnTo>
                  <a:lnTo>
                    <a:pt x="912420" y="379720"/>
                  </a:lnTo>
                  <a:lnTo>
                    <a:pt x="912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82898" y="2785622"/>
              <a:ext cx="912494" cy="379730"/>
            </a:xfrm>
            <a:custGeom>
              <a:avLst/>
              <a:gdLst/>
              <a:ahLst/>
              <a:cxnLst/>
              <a:rect l="l" t="t" r="r" b="b"/>
              <a:pathLst>
                <a:path w="912495" h="379730">
                  <a:moveTo>
                    <a:pt x="0" y="379719"/>
                  </a:moveTo>
                  <a:lnTo>
                    <a:pt x="912420" y="379720"/>
                  </a:lnTo>
                  <a:lnTo>
                    <a:pt x="912420" y="0"/>
                  </a:lnTo>
                  <a:lnTo>
                    <a:pt x="0" y="0"/>
                  </a:lnTo>
                  <a:lnTo>
                    <a:pt x="0" y="379719"/>
                  </a:lnTo>
                  <a:close/>
                </a:path>
                <a:path w="912495" h="379730">
                  <a:moveTo>
                    <a:pt x="228126" y="0"/>
                  </a:moveTo>
                  <a:lnTo>
                    <a:pt x="228126" y="379719"/>
                  </a:lnTo>
                </a:path>
                <a:path w="912495" h="379730">
                  <a:moveTo>
                    <a:pt x="456252" y="0"/>
                  </a:moveTo>
                  <a:lnTo>
                    <a:pt x="456252" y="379719"/>
                  </a:lnTo>
                </a:path>
                <a:path w="912495" h="379730">
                  <a:moveTo>
                    <a:pt x="684294" y="0"/>
                  </a:moveTo>
                  <a:lnTo>
                    <a:pt x="684294" y="3797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03824" y="2785622"/>
              <a:ext cx="912494" cy="379730"/>
            </a:xfrm>
            <a:custGeom>
              <a:avLst/>
              <a:gdLst/>
              <a:ahLst/>
              <a:cxnLst/>
              <a:rect l="l" t="t" r="r" b="b"/>
              <a:pathLst>
                <a:path w="912495" h="379730">
                  <a:moveTo>
                    <a:pt x="912420" y="0"/>
                  </a:moveTo>
                  <a:lnTo>
                    <a:pt x="0" y="0"/>
                  </a:lnTo>
                  <a:lnTo>
                    <a:pt x="0" y="379719"/>
                  </a:lnTo>
                  <a:lnTo>
                    <a:pt x="912420" y="379720"/>
                  </a:lnTo>
                  <a:lnTo>
                    <a:pt x="912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03824" y="2785622"/>
              <a:ext cx="912494" cy="379730"/>
            </a:xfrm>
            <a:custGeom>
              <a:avLst/>
              <a:gdLst/>
              <a:ahLst/>
              <a:cxnLst/>
              <a:rect l="l" t="t" r="r" b="b"/>
              <a:pathLst>
                <a:path w="912495" h="379730">
                  <a:moveTo>
                    <a:pt x="0" y="379719"/>
                  </a:moveTo>
                  <a:lnTo>
                    <a:pt x="912420" y="379720"/>
                  </a:lnTo>
                  <a:lnTo>
                    <a:pt x="912420" y="0"/>
                  </a:lnTo>
                  <a:lnTo>
                    <a:pt x="0" y="0"/>
                  </a:lnTo>
                  <a:lnTo>
                    <a:pt x="0" y="379719"/>
                  </a:lnTo>
                  <a:close/>
                </a:path>
                <a:path w="912495" h="379730">
                  <a:moveTo>
                    <a:pt x="228041" y="0"/>
                  </a:moveTo>
                  <a:lnTo>
                    <a:pt x="228041" y="379719"/>
                  </a:lnTo>
                </a:path>
                <a:path w="912495" h="379730">
                  <a:moveTo>
                    <a:pt x="456167" y="0"/>
                  </a:moveTo>
                  <a:lnTo>
                    <a:pt x="456168" y="379719"/>
                  </a:lnTo>
                </a:path>
                <a:path w="912495" h="379730">
                  <a:moveTo>
                    <a:pt x="684294" y="0"/>
                  </a:moveTo>
                  <a:lnTo>
                    <a:pt x="684294" y="3797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778814" y="2823066"/>
              <a:ext cx="305096" cy="779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78814" y="3050974"/>
              <a:ext cx="305096" cy="779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474477" y="2596188"/>
              <a:ext cx="304800" cy="759460"/>
            </a:xfrm>
            <a:custGeom>
              <a:avLst/>
              <a:gdLst/>
              <a:ahLst/>
              <a:cxnLst/>
              <a:rect l="l" t="t" r="r" b="b"/>
              <a:pathLst>
                <a:path w="304800" h="759460">
                  <a:moveTo>
                    <a:pt x="0" y="0"/>
                  </a:moveTo>
                  <a:lnTo>
                    <a:pt x="304337" y="0"/>
                  </a:lnTo>
                  <a:lnTo>
                    <a:pt x="304337" y="265336"/>
                  </a:lnTo>
                </a:path>
                <a:path w="304800" h="759460">
                  <a:moveTo>
                    <a:pt x="0" y="759414"/>
                  </a:moveTo>
                  <a:lnTo>
                    <a:pt x="304337" y="759414"/>
                  </a:lnTo>
                  <a:lnTo>
                    <a:pt x="304337" y="4932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526770" y="2936413"/>
              <a:ext cx="78067" cy="781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95319" y="2975883"/>
              <a:ext cx="532765" cy="0"/>
            </a:xfrm>
            <a:custGeom>
              <a:avLst/>
              <a:gdLst/>
              <a:ahLst/>
              <a:cxnLst/>
              <a:rect l="l" t="t" r="r" b="b"/>
              <a:pathLst>
                <a:path w="532764">
                  <a:moveTo>
                    <a:pt x="0" y="0"/>
                  </a:moveTo>
                  <a:lnTo>
                    <a:pt x="532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47611" y="2936414"/>
              <a:ext cx="78067" cy="781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16160" y="2975883"/>
              <a:ext cx="532765" cy="0"/>
            </a:xfrm>
            <a:custGeom>
              <a:avLst/>
              <a:gdLst/>
              <a:ahLst/>
              <a:cxnLst/>
              <a:rect l="l" t="t" r="r" b="b"/>
              <a:pathLst>
                <a:path w="532764">
                  <a:moveTo>
                    <a:pt x="0" y="0"/>
                  </a:moveTo>
                  <a:lnTo>
                    <a:pt x="532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99656" y="2823067"/>
              <a:ext cx="305180" cy="779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99656" y="2557748"/>
              <a:ext cx="1521460" cy="418465"/>
            </a:xfrm>
            <a:custGeom>
              <a:avLst/>
              <a:gdLst/>
              <a:ahLst/>
              <a:cxnLst/>
              <a:rect l="l" t="t" r="r" b="b"/>
              <a:pathLst>
                <a:path w="1521460" h="418464">
                  <a:moveTo>
                    <a:pt x="0" y="303775"/>
                  </a:moveTo>
                  <a:lnTo>
                    <a:pt x="0" y="0"/>
                  </a:lnTo>
                  <a:lnTo>
                    <a:pt x="1520841" y="0"/>
                  </a:lnTo>
                  <a:lnTo>
                    <a:pt x="1520841" y="4181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05289" y="2960701"/>
              <a:ext cx="30480" cy="29845"/>
            </a:xfrm>
            <a:custGeom>
              <a:avLst/>
              <a:gdLst/>
              <a:ahLst/>
              <a:cxnLst/>
              <a:rect l="l" t="t" r="r" b="b"/>
              <a:pathLst>
                <a:path w="30479" h="29844">
                  <a:moveTo>
                    <a:pt x="18250" y="0"/>
                  </a:moveTo>
                  <a:lnTo>
                    <a:pt x="12166" y="0"/>
                  </a:lnTo>
                  <a:lnTo>
                    <a:pt x="6083" y="3034"/>
                  </a:lnTo>
                  <a:lnTo>
                    <a:pt x="1013" y="8101"/>
                  </a:lnTo>
                  <a:lnTo>
                    <a:pt x="0" y="15182"/>
                  </a:lnTo>
                  <a:lnTo>
                    <a:pt x="1013" y="21251"/>
                  </a:lnTo>
                  <a:lnTo>
                    <a:pt x="6083" y="26317"/>
                  </a:lnTo>
                  <a:lnTo>
                    <a:pt x="12166" y="29352"/>
                  </a:lnTo>
                  <a:lnTo>
                    <a:pt x="18250" y="29352"/>
                  </a:lnTo>
                  <a:lnTo>
                    <a:pt x="24333" y="26317"/>
                  </a:lnTo>
                  <a:lnTo>
                    <a:pt x="29402" y="21251"/>
                  </a:lnTo>
                  <a:lnTo>
                    <a:pt x="30416" y="15182"/>
                  </a:lnTo>
                  <a:lnTo>
                    <a:pt x="29402" y="8101"/>
                  </a:lnTo>
                  <a:lnTo>
                    <a:pt x="24333" y="3034"/>
                  </a:lnTo>
                  <a:lnTo>
                    <a:pt x="182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805289" y="2960701"/>
              <a:ext cx="30480" cy="29845"/>
            </a:xfrm>
            <a:custGeom>
              <a:avLst/>
              <a:gdLst/>
              <a:ahLst/>
              <a:cxnLst/>
              <a:rect l="l" t="t" r="r" b="b"/>
              <a:pathLst>
                <a:path w="30479" h="29844">
                  <a:moveTo>
                    <a:pt x="0" y="15182"/>
                  </a:moveTo>
                  <a:lnTo>
                    <a:pt x="1013" y="8101"/>
                  </a:lnTo>
                  <a:lnTo>
                    <a:pt x="6083" y="3034"/>
                  </a:lnTo>
                  <a:lnTo>
                    <a:pt x="12166" y="0"/>
                  </a:lnTo>
                  <a:lnTo>
                    <a:pt x="18250" y="0"/>
                  </a:lnTo>
                  <a:lnTo>
                    <a:pt x="24333" y="3034"/>
                  </a:lnTo>
                  <a:lnTo>
                    <a:pt x="29402" y="8101"/>
                  </a:lnTo>
                  <a:lnTo>
                    <a:pt x="30416" y="15182"/>
                  </a:lnTo>
                  <a:lnTo>
                    <a:pt x="29402" y="21251"/>
                  </a:lnTo>
                  <a:lnTo>
                    <a:pt x="24333" y="26317"/>
                  </a:lnTo>
                  <a:lnTo>
                    <a:pt x="18250" y="29352"/>
                  </a:lnTo>
                  <a:lnTo>
                    <a:pt x="12166" y="29352"/>
                  </a:lnTo>
                  <a:lnTo>
                    <a:pt x="6083" y="26317"/>
                  </a:lnTo>
                  <a:lnTo>
                    <a:pt x="1013" y="21251"/>
                  </a:lnTo>
                  <a:lnTo>
                    <a:pt x="0" y="1518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198963" y="3224565"/>
            <a:ext cx="518159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5" dirty="0">
                <a:latin typeface="Arial"/>
                <a:cs typeface="Arial"/>
              </a:rPr>
              <a:t>Multiplier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30394" y="3366454"/>
            <a:ext cx="45720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pipeline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80000" y="3224565"/>
            <a:ext cx="3530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Adder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27277" y="3366454"/>
            <a:ext cx="45720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pipeline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80121" y="2264791"/>
            <a:ext cx="19380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EC7C30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after 4th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clock</a:t>
            </a:r>
            <a:r>
              <a:rPr sz="1400" b="1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input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08502" y="2905505"/>
            <a:ext cx="952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82898" y="2785622"/>
            <a:ext cx="22860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6350">
              <a:lnSpc>
                <a:spcPct val="100000"/>
              </a:lnSpc>
            </a:pPr>
            <a:r>
              <a:rPr sz="600" b="1" spc="-5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r>
              <a:rPr sz="1350" b="1" spc="-7" baseline="1234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600" b="1" spc="-5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endParaRPr sz="600">
              <a:latin typeface="Carlito"/>
              <a:cs typeface="Carlito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281928" y="2467355"/>
            <a:ext cx="4343400" cy="1155700"/>
          </a:xfrm>
          <a:custGeom>
            <a:avLst/>
            <a:gdLst/>
            <a:ahLst/>
            <a:cxnLst/>
            <a:rect l="l" t="t" r="r" b="b"/>
            <a:pathLst>
              <a:path w="4343400" h="1155700">
                <a:moveTo>
                  <a:pt x="4343400" y="0"/>
                </a:moveTo>
                <a:lnTo>
                  <a:pt x="0" y="0"/>
                </a:lnTo>
                <a:lnTo>
                  <a:pt x="0" y="1155191"/>
                </a:lnTo>
                <a:lnTo>
                  <a:pt x="4343400" y="1155191"/>
                </a:lnTo>
                <a:lnTo>
                  <a:pt x="43434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285982" y="2471434"/>
            <a:ext cx="68453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01625" marR="142875" indent="-158750">
              <a:lnSpc>
                <a:spcPct val="103400"/>
              </a:lnSpc>
              <a:spcBef>
                <a:spcPts val="280"/>
              </a:spcBef>
            </a:pPr>
            <a:r>
              <a:rPr sz="900" b="1" dirty="0">
                <a:latin typeface="Arial"/>
                <a:cs typeface="Arial"/>
              </a:rPr>
              <a:t>Source  </a:t>
            </a:r>
            <a:r>
              <a:rPr sz="900" b="1" spc="-50" dirty="0"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85982" y="3230869"/>
            <a:ext cx="68453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00990" marR="142875" indent="-157480">
              <a:lnSpc>
                <a:spcPct val="103400"/>
              </a:lnSpc>
              <a:spcBef>
                <a:spcPts val="280"/>
              </a:spcBef>
            </a:pPr>
            <a:r>
              <a:rPr sz="900" b="1" dirty="0">
                <a:latin typeface="Arial"/>
                <a:cs typeface="Arial"/>
              </a:rPr>
              <a:t>Source  </a:t>
            </a:r>
            <a:r>
              <a:rPr sz="900" b="1" spc="-20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6969264" y="2622269"/>
            <a:ext cx="3652520" cy="800100"/>
            <a:chOff x="6969264" y="2622269"/>
            <a:chExt cx="3652520" cy="800100"/>
          </a:xfrm>
        </p:grpSpPr>
        <p:sp>
          <p:nvSpPr>
            <p:cNvPr id="38" name="object 38"/>
            <p:cNvSpPr/>
            <p:nvPr/>
          </p:nvSpPr>
          <p:spPr>
            <a:xfrm>
              <a:off x="7578687" y="2851162"/>
              <a:ext cx="2433955" cy="379730"/>
            </a:xfrm>
            <a:custGeom>
              <a:avLst/>
              <a:gdLst/>
              <a:ahLst/>
              <a:cxnLst/>
              <a:rect l="l" t="t" r="r" b="b"/>
              <a:pathLst>
                <a:path w="2433954" h="379730">
                  <a:moveTo>
                    <a:pt x="912431" y="0"/>
                  </a:moveTo>
                  <a:lnTo>
                    <a:pt x="0" y="0"/>
                  </a:lnTo>
                  <a:lnTo>
                    <a:pt x="0" y="379717"/>
                  </a:lnTo>
                  <a:lnTo>
                    <a:pt x="912431" y="379717"/>
                  </a:lnTo>
                  <a:lnTo>
                    <a:pt x="912431" y="0"/>
                  </a:lnTo>
                  <a:close/>
                </a:path>
                <a:path w="2433954" h="379730">
                  <a:moveTo>
                    <a:pt x="2433345" y="0"/>
                  </a:moveTo>
                  <a:lnTo>
                    <a:pt x="1520926" y="0"/>
                  </a:lnTo>
                  <a:lnTo>
                    <a:pt x="1520926" y="379717"/>
                  </a:lnTo>
                  <a:lnTo>
                    <a:pt x="2433345" y="379717"/>
                  </a:lnTo>
                  <a:lnTo>
                    <a:pt x="24333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099624" y="2851154"/>
              <a:ext cx="912494" cy="379730"/>
            </a:xfrm>
            <a:custGeom>
              <a:avLst/>
              <a:gdLst/>
              <a:ahLst/>
              <a:cxnLst/>
              <a:rect l="l" t="t" r="r" b="b"/>
              <a:pathLst>
                <a:path w="912495" h="379730">
                  <a:moveTo>
                    <a:pt x="0" y="379719"/>
                  </a:moveTo>
                  <a:lnTo>
                    <a:pt x="912420" y="379720"/>
                  </a:lnTo>
                  <a:lnTo>
                    <a:pt x="912420" y="0"/>
                  </a:lnTo>
                  <a:lnTo>
                    <a:pt x="0" y="0"/>
                  </a:lnTo>
                  <a:lnTo>
                    <a:pt x="0" y="379719"/>
                  </a:lnTo>
                  <a:close/>
                </a:path>
                <a:path w="912495" h="379730">
                  <a:moveTo>
                    <a:pt x="228041" y="0"/>
                  </a:moveTo>
                  <a:lnTo>
                    <a:pt x="228041" y="379719"/>
                  </a:lnTo>
                </a:path>
                <a:path w="912495" h="379730">
                  <a:moveTo>
                    <a:pt x="456167" y="0"/>
                  </a:moveTo>
                  <a:lnTo>
                    <a:pt x="456168" y="379719"/>
                  </a:lnTo>
                </a:path>
                <a:path w="912495" h="379730">
                  <a:moveTo>
                    <a:pt x="684294" y="0"/>
                  </a:moveTo>
                  <a:lnTo>
                    <a:pt x="684294" y="3797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274614" y="2888598"/>
              <a:ext cx="305096" cy="779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274614" y="3116506"/>
              <a:ext cx="305096" cy="779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970276" y="2661720"/>
              <a:ext cx="304800" cy="759460"/>
            </a:xfrm>
            <a:custGeom>
              <a:avLst/>
              <a:gdLst/>
              <a:ahLst/>
              <a:cxnLst/>
              <a:rect l="l" t="t" r="r" b="b"/>
              <a:pathLst>
                <a:path w="304800" h="759460">
                  <a:moveTo>
                    <a:pt x="0" y="0"/>
                  </a:moveTo>
                  <a:lnTo>
                    <a:pt x="304337" y="0"/>
                  </a:lnTo>
                  <a:lnTo>
                    <a:pt x="304337" y="265336"/>
                  </a:lnTo>
                </a:path>
                <a:path w="304800" h="759460">
                  <a:moveTo>
                    <a:pt x="0" y="759414"/>
                  </a:moveTo>
                  <a:lnTo>
                    <a:pt x="304337" y="759414"/>
                  </a:lnTo>
                  <a:lnTo>
                    <a:pt x="304337" y="4932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022569" y="3001946"/>
              <a:ext cx="78067" cy="7812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491118" y="3041415"/>
              <a:ext cx="532765" cy="0"/>
            </a:xfrm>
            <a:custGeom>
              <a:avLst/>
              <a:gdLst/>
              <a:ahLst/>
              <a:cxnLst/>
              <a:rect l="l" t="t" r="r" b="b"/>
              <a:pathLst>
                <a:path w="532765">
                  <a:moveTo>
                    <a:pt x="0" y="0"/>
                  </a:moveTo>
                  <a:lnTo>
                    <a:pt x="532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0543411" y="3001946"/>
              <a:ext cx="78067" cy="7812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0011960" y="3041415"/>
              <a:ext cx="532765" cy="0"/>
            </a:xfrm>
            <a:custGeom>
              <a:avLst/>
              <a:gdLst/>
              <a:ahLst/>
              <a:cxnLst/>
              <a:rect l="l" t="t" r="r" b="b"/>
              <a:pathLst>
                <a:path w="532765">
                  <a:moveTo>
                    <a:pt x="0" y="0"/>
                  </a:moveTo>
                  <a:lnTo>
                    <a:pt x="532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795455" y="2888599"/>
              <a:ext cx="305180" cy="779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795455" y="2623280"/>
              <a:ext cx="1521460" cy="418465"/>
            </a:xfrm>
            <a:custGeom>
              <a:avLst/>
              <a:gdLst/>
              <a:ahLst/>
              <a:cxnLst/>
              <a:rect l="l" t="t" r="r" b="b"/>
              <a:pathLst>
                <a:path w="1521459" h="418464">
                  <a:moveTo>
                    <a:pt x="0" y="303775"/>
                  </a:moveTo>
                  <a:lnTo>
                    <a:pt x="0" y="0"/>
                  </a:lnTo>
                  <a:lnTo>
                    <a:pt x="1520841" y="0"/>
                  </a:lnTo>
                  <a:lnTo>
                    <a:pt x="1520841" y="4181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0301089" y="3026233"/>
              <a:ext cx="30480" cy="29845"/>
            </a:xfrm>
            <a:custGeom>
              <a:avLst/>
              <a:gdLst/>
              <a:ahLst/>
              <a:cxnLst/>
              <a:rect l="l" t="t" r="r" b="b"/>
              <a:pathLst>
                <a:path w="30479" h="29844">
                  <a:moveTo>
                    <a:pt x="18250" y="0"/>
                  </a:moveTo>
                  <a:lnTo>
                    <a:pt x="12166" y="0"/>
                  </a:lnTo>
                  <a:lnTo>
                    <a:pt x="6083" y="3034"/>
                  </a:lnTo>
                  <a:lnTo>
                    <a:pt x="1013" y="8101"/>
                  </a:lnTo>
                  <a:lnTo>
                    <a:pt x="0" y="15182"/>
                  </a:lnTo>
                  <a:lnTo>
                    <a:pt x="1013" y="21251"/>
                  </a:lnTo>
                  <a:lnTo>
                    <a:pt x="6083" y="26317"/>
                  </a:lnTo>
                  <a:lnTo>
                    <a:pt x="12166" y="29352"/>
                  </a:lnTo>
                  <a:lnTo>
                    <a:pt x="18250" y="29352"/>
                  </a:lnTo>
                  <a:lnTo>
                    <a:pt x="24333" y="26317"/>
                  </a:lnTo>
                  <a:lnTo>
                    <a:pt x="29402" y="21251"/>
                  </a:lnTo>
                  <a:lnTo>
                    <a:pt x="30416" y="15182"/>
                  </a:lnTo>
                  <a:lnTo>
                    <a:pt x="29402" y="8101"/>
                  </a:lnTo>
                  <a:lnTo>
                    <a:pt x="24333" y="3034"/>
                  </a:lnTo>
                  <a:lnTo>
                    <a:pt x="182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01089" y="3026233"/>
              <a:ext cx="30480" cy="29845"/>
            </a:xfrm>
            <a:custGeom>
              <a:avLst/>
              <a:gdLst/>
              <a:ahLst/>
              <a:cxnLst/>
              <a:rect l="l" t="t" r="r" b="b"/>
              <a:pathLst>
                <a:path w="30479" h="29844">
                  <a:moveTo>
                    <a:pt x="0" y="15182"/>
                  </a:moveTo>
                  <a:lnTo>
                    <a:pt x="1013" y="8101"/>
                  </a:lnTo>
                  <a:lnTo>
                    <a:pt x="6083" y="3034"/>
                  </a:lnTo>
                  <a:lnTo>
                    <a:pt x="12166" y="0"/>
                  </a:lnTo>
                  <a:lnTo>
                    <a:pt x="18250" y="0"/>
                  </a:lnTo>
                  <a:lnTo>
                    <a:pt x="24333" y="3034"/>
                  </a:lnTo>
                  <a:lnTo>
                    <a:pt x="29402" y="8101"/>
                  </a:lnTo>
                  <a:lnTo>
                    <a:pt x="30416" y="15182"/>
                  </a:lnTo>
                  <a:lnTo>
                    <a:pt x="29402" y="21251"/>
                  </a:lnTo>
                  <a:lnTo>
                    <a:pt x="24333" y="26317"/>
                  </a:lnTo>
                  <a:lnTo>
                    <a:pt x="18250" y="29352"/>
                  </a:lnTo>
                  <a:lnTo>
                    <a:pt x="12166" y="29352"/>
                  </a:lnTo>
                  <a:lnTo>
                    <a:pt x="6083" y="26317"/>
                  </a:lnTo>
                  <a:lnTo>
                    <a:pt x="1013" y="21251"/>
                  </a:lnTo>
                  <a:lnTo>
                    <a:pt x="0" y="1518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7694762" y="3290097"/>
            <a:ext cx="518159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5" dirty="0">
                <a:latin typeface="Arial"/>
                <a:cs typeface="Arial"/>
              </a:rPr>
              <a:t>Multiplier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375799" y="3290098"/>
            <a:ext cx="3530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Adder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726194" y="3431986"/>
            <a:ext cx="2053589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609090" algn="l"/>
              </a:tabLst>
            </a:pPr>
            <a:r>
              <a:rPr sz="900" b="1" spc="-5" dirty="0">
                <a:latin typeface="Arial"/>
                <a:cs typeface="Arial"/>
              </a:rPr>
              <a:t>pipeline	</a:t>
            </a:r>
            <a:r>
              <a:rPr sz="900" b="1" spc="-10" dirty="0">
                <a:latin typeface="Arial"/>
                <a:cs typeface="Arial"/>
              </a:rPr>
              <a:t>pipeline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578698" y="2851154"/>
            <a:ext cx="22860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sz="1000" b="1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baseline="-21367" dirty="0">
                <a:solidFill>
                  <a:srgbClr val="FF0000"/>
                </a:solidFill>
                <a:latin typeface="Carlito"/>
                <a:cs typeface="Carlito"/>
              </a:rPr>
              <a:t>4</a:t>
            </a:r>
            <a:r>
              <a:rPr sz="1000" b="1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975" b="1" baseline="-21367" dirty="0">
                <a:solidFill>
                  <a:srgbClr val="FF0000"/>
                </a:solidFill>
                <a:latin typeface="Carlito"/>
                <a:cs typeface="Carlito"/>
              </a:rPr>
              <a:t>4</a:t>
            </a:r>
            <a:endParaRPr sz="975" baseline="-21367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06825" y="2851154"/>
            <a:ext cx="24130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7" baseline="-21367" dirty="0">
                <a:solidFill>
                  <a:srgbClr val="FF0000"/>
                </a:solidFill>
                <a:latin typeface="Carlito"/>
                <a:cs typeface="Carlito"/>
              </a:rPr>
              <a:t>3</a:t>
            </a:r>
            <a:r>
              <a:rPr sz="1000" b="1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975" b="1" spc="15" baseline="-21367" dirty="0">
                <a:solidFill>
                  <a:srgbClr val="FF0000"/>
                </a:solidFill>
                <a:latin typeface="Carlito"/>
                <a:cs typeface="Carlito"/>
              </a:rPr>
              <a:t>3</a:t>
            </a:r>
            <a:endParaRPr sz="975" baseline="-21367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34950" y="2851154"/>
            <a:ext cx="22860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700"/>
              </a:spcBef>
            </a:pPr>
            <a:r>
              <a:rPr sz="1000" b="1" spc="-10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7" baseline="-21367" dirty="0">
                <a:solidFill>
                  <a:srgbClr val="FF0000"/>
                </a:solidFill>
                <a:latin typeface="Carlito"/>
                <a:cs typeface="Carlito"/>
              </a:rPr>
              <a:t>2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262992" y="2851154"/>
            <a:ext cx="25400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sz="975" b="1" spc="15" baseline="-21367" dirty="0">
                <a:solidFill>
                  <a:srgbClr val="FF0000"/>
                </a:solidFill>
                <a:latin typeface="Carlito"/>
                <a:cs typeface="Carlito"/>
              </a:rPr>
              <a:t>2</a:t>
            </a:r>
            <a:r>
              <a:rPr sz="975" b="1" spc="-97" baseline="-21367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-7" baseline="-21367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490966" y="2999613"/>
            <a:ext cx="6921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b="1" spc="10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endParaRPr sz="650">
              <a:latin typeface="Carlito"/>
              <a:cs typeface="Carlito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786127" y="3893820"/>
            <a:ext cx="4343400" cy="1155700"/>
          </a:xfrm>
          <a:custGeom>
            <a:avLst/>
            <a:gdLst/>
            <a:ahLst/>
            <a:cxnLst/>
            <a:rect l="l" t="t" r="r" b="b"/>
            <a:pathLst>
              <a:path w="4343400" h="1155700">
                <a:moveTo>
                  <a:pt x="4343400" y="0"/>
                </a:moveTo>
                <a:lnTo>
                  <a:pt x="0" y="0"/>
                </a:lnTo>
                <a:lnTo>
                  <a:pt x="0" y="1155191"/>
                </a:lnTo>
                <a:lnTo>
                  <a:pt x="4343400" y="1155191"/>
                </a:lnTo>
                <a:lnTo>
                  <a:pt x="43434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790182" y="3897898"/>
            <a:ext cx="68453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01625" marR="142875" indent="-158750">
              <a:lnSpc>
                <a:spcPct val="103400"/>
              </a:lnSpc>
              <a:spcBef>
                <a:spcPts val="280"/>
              </a:spcBef>
            </a:pPr>
            <a:r>
              <a:rPr sz="900" b="1" dirty="0">
                <a:latin typeface="Arial"/>
                <a:cs typeface="Arial"/>
              </a:rPr>
              <a:t>Source  </a:t>
            </a:r>
            <a:r>
              <a:rPr sz="900" b="1" spc="-50" dirty="0"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90182" y="4657333"/>
            <a:ext cx="68453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00990" marR="142875" indent="-157480">
              <a:lnSpc>
                <a:spcPct val="103400"/>
              </a:lnSpc>
              <a:spcBef>
                <a:spcPts val="280"/>
              </a:spcBef>
            </a:pPr>
            <a:r>
              <a:rPr sz="900" b="1" dirty="0">
                <a:latin typeface="Arial"/>
                <a:cs typeface="Arial"/>
              </a:rPr>
              <a:t>Source  </a:t>
            </a:r>
            <a:r>
              <a:rPr sz="900" b="1" spc="-20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2473465" y="4048733"/>
            <a:ext cx="3652520" cy="800100"/>
            <a:chOff x="2473465" y="4048733"/>
            <a:chExt cx="3652520" cy="800100"/>
          </a:xfrm>
        </p:grpSpPr>
        <p:sp>
          <p:nvSpPr>
            <p:cNvPr id="63" name="object 63"/>
            <p:cNvSpPr/>
            <p:nvPr/>
          </p:nvSpPr>
          <p:spPr>
            <a:xfrm>
              <a:off x="3082898" y="4277618"/>
              <a:ext cx="912494" cy="379730"/>
            </a:xfrm>
            <a:custGeom>
              <a:avLst/>
              <a:gdLst/>
              <a:ahLst/>
              <a:cxnLst/>
              <a:rect l="l" t="t" r="r" b="b"/>
              <a:pathLst>
                <a:path w="912495" h="379729">
                  <a:moveTo>
                    <a:pt x="912420" y="0"/>
                  </a:moveTo>
                  <a:lnTo>
                    <a:pt x="0" y="0"/>
                  </a:lnTo>
                  <a:lnTo>
                    <a:pt x="0" y="379719"/>
                  </a:lnTo>
                  <a:lnTo>
                    <a:pt x="912420" y="379719"/>
                  </a:lnTo>
                  <a:lnTo>
                    <a:pt x="912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082898" y="4277618"/>
              <a:ext cx="912494" cy="379730"/>
            </a:xfrm>
            <a:custGeom>
              <a:avLst/>
              <a:gdLst/>
              <a:ahLst/>
              <a:cxnLst/>
              <a:rect l="l" t="t" r="r" b="b"/>
              <a:pathLst>
                <a:path w="912495" h="379729">
                  <a:moveTo>
                    <a:pt x="0" y="379719"/>
                  </a:moveTo>
                  <a:lnTo>
                    <a:pt x="912420" y="379719"/>
                  </a:lnTo>
                  <a:lnTo>
                    <a:pt x="912420" y="0"/>
                  </a:lnTo>
                  <a:lnTo>
                    <a:pt x="0" y="0"/>
                  </a:lnTo>
                  <a:lnTo>
                    <a:pt x="0" y="3797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603824" y="4277618"/>
              <a:ext cx="912494" cy="379730"/>
            </a:xfrm>
            <a:custGeom>
              <a:avLst/>
              <a:gdLst/>
              <a:ahLst/>
              <a:cxnLst/>
              <a:rect l="l" t="t" r="r" b="b"/>
              <a:pathLst>
                <a:path w="912495" h="379729">
                  <a:moveTo>
                    <a:pt x="912420" y="0"/>
                  </a:moveTo>
                  <a:lnTo>
                    <a:pt x="0" y="0"/>
                  </a:lnTo>
                  <a:lnTo>
                    <a:pt x="0" y="379719"/>
                  </a:lnTo>
                  <a:lnTo>
                    <a:pt x="912420" y="379719"/>
                  </a:lnTo>
                  <a:lnTo>
                    <a:pt x="912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778814" y="4315062"/>
              <a:ext cx="305096" cy="779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778814" y="4542970"/>
              <a:ext cx="305096" cy="779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474477" y="4088184"/>
              <a:ext cx="304800" cy="759460"/>
            </a:xfrm>
            <a:custGeom>
              <a:avLst/>
              <a:gdLst/>
              <a:ahLst/>
              <a:cxnLst/>
              <a:rect l="l" t="t" r="r" b="b"/>
              <a:pathLst>
                <a:path w="304800" h="759460">
                  <a:moveTo>
                    <a:pt x="0" y="0"/>
                  </a:moveTo>
                  <a:lnTo>
                    <a:pt x="304337" y="0"/>
                  </a:lnTo>
                  <a:lnTo>
                    <a:pt x="304337" y="265336"/>
                  </a:lnTo>
                </a:path>
                <a:path w="304800" h="759460">
                  <a:moveTo>
                    <a:pt x="0" y="759414"/>
                  </a:moveTo>
                  <a:lnTo>
                    <a:pt x="304337" y="759414"/>
                  </a:lnTo>
                  <a:lnTo>
                    <a:pt x="304337" y="4932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526770" y="4428409"/>
              <a:ext cx="78067" cy="781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995319" y="4467879"/>
              <a:ext cx="532765" cy="0"/>
            </a:xfrm>
            <a:custGeom>
              <a:avLst/>
              <a:gdLst/>
              <a:ahLst/>
              <a:cxnLst/>
              <a:rect l="l" t="t" r="r" b="b"/>
              <a:pathLst>
                <a:path w="532764">
                  <a:moveTo>
                    <a:pt x="0" y="0"/>
                  </a:moveTo>
                  <a:lnTo>
                    <a:pt x="532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047611" y="4428409"/>
              <a:ext cx="78067" cy="781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516160" y="4467879"/>
              <a:ext cx="532765" cy="0"/>
            </a:xfrm>
            <a:custGeom>
              <a:avLst/>
              <a:gdLst/>
              <a:ahLst/>
              <a:cxnLst/>
              <a:rect l="l" t="t" r="r" b="b"/>
              <a:pathLst>
                <a:path w="532764">
                  <a:moveTo>
                    <a:pt x="0" y="0"/>
                  </a:moveTo>
                  <a:lnTo>
                    <a:pt x="532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299656" y="4315062"/>
              <a:ext cx="305180" cy="779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299656" y="4049744"/>
              <a:ext cx="1521460" cy="418465"/>
            </a:xfrm>
            <a:custGeom>
              <a:avLst/>
              <a:gdLst/>
              <a:ahLst/>
              <a:cxnLst/>
              <a:rect l="l" t="t" r="r" b="b"/>
              <a:pathLst>
                <a:path w="1521460" h="418464">
                  <a:moveTo>
                    <a:pt x="0" y="303775"/>
                  </a:moveTo>
                  <a:lnTo>
                    <a:pt x="0" y="0"/>
                  </a:lnTo>
                  <a:lnTo>
                    <a:pt x="1520841" y="0"/>
                  </a:lnTo>
                  <a:lnTo>
                    <a:pt x="1520841" y="4181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05289" y="4452697"/>
              <a:ext cx="30480" cy="29845"/>
            </a:xfrm>
            <a:custGeom>
              <a:avLst/>
              <a:gdLst/>
              <a:ahLst/>
              <a:cxnLst/>
              <a:rect l="l" t="t" r="r" b="b"/>
              <a:pathLst>
                <a:path w="30479" h="29845">
                  <a:moveTo>
                    <a:pt x="18250" y="0"/>
                  </a:moveTo>
                  <a:lnTo>
                    <a:pt x="12166" y="0"/>
                  </a:lnTo>
                  <a:lnTo>
                    <a:pt x="6083" y="3034"/>
                  </a:lnTo>
                  <a:lnTo>
                    <a:pt x="1013" y="8101"/>
                  </a:lnTo>
                  <a:lnTo>
                    <a:pt x="0" y="15182"/>
                  </a:lnTo>
                  <a:lnTo>
                    <a:pt x="1013" y="21251"/>
                  </a:lnTo>
                  <a:lnTo>
                    <a:pt x="6083" y="26317"/>
                  </a:lnTo>
                  <a:lnTo>
                    <a:pt x="12166" y="29352"/>
                  </a:lnTo>
                  <a:lnTo>
                    <a:pt x="18250" y="29352"/>
                  </a:lnTo>
                  <a:lnTo>
                    <a:pt x="24333" y="26317"/>
                  </a:lnTo>
                  <a:lnTo>
                    <a:pt x="29402" y="21251"/>
                  </a:lnTo>
                  <a:lnTo>
                    <a:pt x="30416" y="15182"/>
                  </a:lnTo>
                  <a:lnTo>
                    <a:pt x="29402" y="8101"/>
                  </a:lnTo>
                  <a:lnTo>
                    <a:pt x="24333" y="3034"/>
                  </a:lnTo>
                  <a:lnTo>
                    <a:pt x="182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805289" y="4452697"/>
              <a:ext cx="30480" cy="29845"/>
            </a:xfrm>
            <a:custGeom>
              <a:avLst/>
              <a:gdLst/>
              <a:ahLst/>
              <a:cxnLst/>
              <a:rect l="l" t="t" r="r" b="b"/>
              <a:pathLst>
                <a:path w="30479" h="29845">
                  <a:moveTo>
                    <a:pt x="0" y="15182"/>
                  </a:moveTo>
                  <a:lnTo>
                    <a:pt x="1013" y="8101"/>
                  </a:lnTo>
                  <a:lnTo>
                    <a:pt x="6083" y="3034"/>
                  </a:lnTo>
                  <a:lnTo>
                    <a:pt x="12166" y="0"/>
                  </a:lnTo>
                  <a:lnTo>
                    <a:pt x="18250" y="0"/>
                  </a:lnTo>
                  <a:lnTo>
                    <a:pt x="24333" y="3034"/>
                  </a:lnTo>
                  <a:lnTo>
                    <a:pt x="29402" y="8101"/>
                  </a:lnTo>
                  <a:lnTo>
                    <a:pt x="30416" y="15182"/>
                  </a:lnTo>
                  <a:lnTo>
                    <a:pt x="29402" y="21251"/>
                  </a:lnTo>
                  <a:lnTo>
                    <a:pt x="24333" y="26317"/>
                  </a:lnTo>
                  <a:lnTo>
                    <a:pt x="18250" y="29352"/>
                  </a:lnTo>
                  <a:lnTo>
                    <a:pt x="12166" y="29352"/>
                  </a:lnTo>
                  <a:lnTo>
                    <a:pt x="6083" y="26317"/>
                  </a:lnTo>
                  <a:lnTo>
                    <a:pt x="1013" y="21251"/>
                  </a:lnTo>
                  <a:lnTo>
                    <a:pt x="0" y="1518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3198963" y="4716561"/>
            <a:ext cx="518159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5" dirty="0">
                <a:latin typeface="Arial"/>
                <a:cs typeface="Arial"/>
              </a:rPr>
              <a:t>Multiplier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230394" y="4858450"/>
            <a:ext cx="45720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pipeline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880000" y="4716561"/>
            <a:ext cx="3530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Adder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827277" y="4858450"/>
            <a:ext cx="45720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pipeline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281928" y="3838955"/>
            <a:ext cx="4343400" cy="1155700"/>
          </a:xfrm>
          <a:custGeom>
            <a:avLst/>
            <a:gdLst/>
            <a:ahLst/>
            <a:cxnLst/>
            <a:rect l="l" t="t" r="r" b="b"/>
            <a:pathLst>
              <a:path w="4343400" h="1155700">
                <a:moveTo>
                  <a:pt x="4343400" y="0"/>
                </a:moveTo>
                <a:lnTo>
                  <a:pt x="0" y="0"/>
                </a:lnTo>
                <a:lnTo>
                  <a:pt x="0" y="1155191"/>
                </a:lnTo>
                <a:lnTo>
                  <a:pt x="4343400" y="1155191"/>
                </a:lnTo>
                <a:lnTo>
                  <a:pt x="43434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285982" y="3843034"/>
            <a:ext cx="68453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01625" marR="142875" indent="-158750">
              <a:lnSpc>
                <a:spcPct val="103400"/>
              </a:lnSpc>
              <a:spcBef>
                <a:spcPts val="280"/>
              </a:spcBef>
            </a:pPr>
            <a:r>
              <a:rPr sz="900" b="1" dirty="0">
                <a:latin typeface="Arial"/>
                <a:cs typeface="Arial"/>
              </a:rPr>
              <a:t>Source  </a:t>
            </a:r>
            <a:r>
              <a:rPr sz="900" b="1" spc="-50" dirty="0"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285982" y="4602469"/>
            <a:ext cx="68453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00990" marR="142875" indent="-157480">
              <a:lnSpc>
                <a:spcPct val="103400"/>
              </a:lnSpc>
              <a:spcBef>
                <a:spcPts val="280"/>
              </a:spcBef>
            </a:pPr>
            <a:r>
              <a:rPr sz="900" b="1" dirty="0">
                <a:latin typeface="Arial"/>
                <a:cs typeface="Arial"/>
              </a:rPr>
              <a:t>Source  </a:t>
            </a:r>
            <a:r>
              <a:rPr sz="900" b="1" spc="-20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6969007" y="3993610"/>
            <a:ext cx="3652520" cy="800735"/>
            <a:chOff x="6969007" y="3993610"/>
            <a:chExt cx="3652520" cy="800735"/>
          </a:xfrm>
        </p:grpSpPr>
        <p:sp>
          <p:nvSpPr>
            <p:cNvPr id="85" name="object 85"/>
            <p:cNvSpPr/>
            <p:nvPr/>
          </p:nvSpPr>
          <p:spPr>
            <a:xfrm>
              <a:off x="7578687" y="4222762"/>
              <a:ext cx="2433955" cy="379730"/>
            </a:xfrm>
            <a:custGeom>
              <a:avLst/>
              <a:gdLst/>
              <a:ahLst/>
              <a:cxnLst/>
              <a:rect l="l" t="t" r="r" b="b"/>
              <a:pathLst>
                <a:path w="2433954" h="379729">
                  <a:moveTo>
                    <a:pt x="912431" y="0"/>
                  </a:moveTo>
                  <a:lnTo>
                    <a:pt x="0" y="0"/>
                  </a:lnTo>
                  <a:lnTo>
                    <a:pt x="0" y="379717"/>
                  </a:lnTo>
                  <a:lnTo>
                    <a:pt x="912431" y="379717"/>
                  </a:lnTo>
                  <a:lnTo>
                    <a:pt x="912431" y="0"/>
                  </a:lnTo>
                  <a:close/>
                </a:path>
                <a:path w="2433954" h="379729">
                  <a:moveTo>
                    <a:pt x="2433345" y="0"/>
                  </a:moveTo>
                  <a:lnTo>
                    <a:pt x="1520926" y="0"/>
                  </a:lnTo>
                  <a:lnTo>
                    <a:pt x="1520926" y="379717"/>
                  </a:lnTo>
                  <a:lnTo>
                    <a:pt x="2433345" y="379717"/>
                  </a:lnTo>
                  <a:lnTo>
                    <a:pt x="24333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274614" y="4260198"/>
              <a:ext cx="305096" cy="779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274614" y="4488106"/>
              <a:ext cx="305096" cy="779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970277" y="4033320"/>
              <a:ext cx="304800" cy="759460"/>
            </a:xfrm>
            <a:custGeom>
              <a:avLst/>
              <a:gdLst/>
              <a:ahLst/>
              <a:cxnLst/>
              <a:rect l="l" t="t" r="r" b="b"/>
              <a:pathLst>
                <a:path w="304800" h="759460">
                  <a:moveTo>
                    <a:pt x="0" y="0"/>
                  </a:moveTo>
                  <a:lnTo>
                    <a:pt x="304337" y="0"/>
                  </a:lnTo>
                  <a:lnTo>
                    <a:pt x="304337" y="265336"/>
                  </a:lnTo>
                </a:path>
                <a:path w="304800" h="759460">
                  <a:moveTo>
                    <a:pt x="0" y="759414"/>
                  </a:moveTo>
                  <a:lnTo>
                    <a:pt x="304337" y="759414"/>
                  </a:lnTo>
                  <a:lnTo>
                    <a:pt x="304337" y="4932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022569" y="4373545"/>
              <a:ext cx="78067" cy="7812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491118" y="4413014"/>
              <a:ext cx="532765" cy="0"/>
            </a:xfrm>
            <a:custGeom>
              <a:avLst/>
              <a:gdLst/>
              <a:ahLst/>
              <a:cxnLst/>
              <a:rect l="l" t="t" r="r" b="b"/>
              <a:pathLst>
                <a:path w="532765">
                  <a:moveTo>
                    <a:pt x="0" y="0"/>
                  </a:moveTo>
                  <a:lnTo>
                    <a:pt x="532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0543411" y="4373545"/>
              <a:ext cx="78067" cy="7812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0011960" y="4413015"/>
              <a:ext cx="532765" cy="0"/>
            </a:xfrm>
            <a:custGeom>
              <a:avLst/>
              <a:gdLst/>
              <a:ahLst/>
              <a:cxnLst/>
              <a:rect l="l" t="t" r="r" b="b"/>
              <a:pathLst>
                <a:path w="532765">
                  <a:moveTo>
                    <a:pt x="0" y="0"/>
                  </a:moveTo>
                  <a:lnTo>
                    <a:pt x="5324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795456" y="4260198"/>
              <a:ext cx="305180" cy="779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8795455" y="3994880"/>
              <a:ext cx="1521460" cy="418465"/>
            </a:xfrm>
            <a:custGeom>
              <a:avLst/>
              <a:gdLst/>
              <a:ahLst/>
              <a:cxnLst/>
              <a:rect l="l" t="t" r="r" b="b"/>
              <a:pathLst>
                <a:path w="1521459" h="418464">
                  <a:moveTo>
                    <a:pt x="0" y="303775"/>
                  </a:moveTo>
                  <a:lnTo>
                    <a:pt x="0" y="0"/>
                  </a:lnTo>
                  <a:lnTo>
                    <a:pt x="1520841" y="0"/>
                  </a:lnTo>
                  <a:lnTo>
                    <a:pt x="1520841" y="41813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0301089" y="4397833"/>
              <a:ext cx="30480" cy="29845"/>
            </a:xfrm>
            <a:custGeom>
              <a:avLst/>
              <a:gdLst/>
              <a:ahLst/>
              <a:cxnLst/>
              <a:rect l="l" t="t" r="r" b="b"/>
              <a:pathLst>
                <a:path w="30479" h="29845">
                  <a:moveTo>
                    <a:pt x="18250" y="0"/>
                  </a:moveTo>
                  <a:lnTo>
                    <a:pt x="12166" y="0"/>
                  </a:lnTo>
                  <a:lnTo>
                    <a:pt x="6083" y="3034"/>
                  </a:lnTo>
                  <a:lnTo>
                    <a:pt x="1013" y="8101"/>
                  </a:lnTo>
                  <a:lnTo>
                    <a:pt x="0" y="15182"/>
                  </a:lnTo>
                  <a:lnTo>
                    <a:pt x="1013" y="21251"/>
                  </a:lnTo>
                  <a:lnTo>
                    <a:pt x="6083" y="26317"/>
                  </a:lnTo>
                  <a:lnTo>
                    <a:pt x="12166" y="29352"/>
                  </a:lnTo>
                  <a:lnTo>
                    <a:pt x="18250" y="29352"/>
                  </a:lnTo>
                  <a:lnTo>
                    <a:pt x="24333" y="26317"/>
                  </a:lnTo>
                  <a:lnTo>
                    <a:pt x="29402" y="21251"/>
                  </a:lnTo>
                  <a:lnTo>
                    <a:pt x="30416" y="15182"/>
                  </a:lnTo>
                  <a:lnTo>
                    <a:pt x="29402" y="8101"/>
                  </a:lnTo>
                  <a:lnTo>
                    <a:pt x="24333" y="3034"/>
                  </a:lnTo>
                  <a:lnTo>
                    <a:pt x="182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0301089" y="4397833"/>
              <a:ext cx="30480" cy="29845"/>
            </a:xfrm>
            <a:custGeom>
              <a:avLst/>
              <a:gdLst/>
              <a:ahLst/>
              <a:cxnLst/>
              <a:rect l="l" t="t" r="r" b="b"/>
              <a:pathLst>
                <a:path w="30479" h="29845">
                  <a:moveTo>
                    <a:pt x="0" y="15182"/>
                  </a:moveTo>
                  <a:lnTo>
                    <a:pt x="1013" y="8101"/>
                  </a:lnTo>
                  <a:lnTo>
                    <a:pt x="6083" y="3034"/>
                  </a:lnTo>
                  <a:lnTo>
                    <a:pt x="12166" y="0"/>
                  </a:lnTo>
                  <a:lnTo>
                    <a:pt x="18250" y="0"/>
                  </a:lnTo>
                  <a:lnTo>
                    <a:pt x="24333" y="3034"/>
                  </a:lnTo>
                  <a:lnTo>
                    <a:pt x="29402" y="8101"/>
                  </a:lnTo>
                  <a:lnTo>
                    <a:pt x="30416" y="15182"/>
                  </a:lnTo>
                  <a:lnTo>
                    <a:pt x="29402" y="21251"/>
                  </a:lnTo>
                  <a:lnTo>
                    <a:pt x="24333" y="26317"/>
                  </a:lnTo>
                  <a:lnTo>
                    <a:pt x="18250" y="29352"/>
                  </a:lnTo>
                  <a:lnTo>
                    <a:pt x="12166" y="29352"/>
                  </a:lnTo>
                  <a:lnTo>
                    <a:pt x="6083" y="26317"/>
                  </a:lnTo>
                  <a:lnTo>
                    <a:pt x="1013" y="21251"/>
                  </a:lnTo>
                  <a:lnTo>
                    <a:pt x="0" y="1518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7694762" y="4661697"/>
            <a:ext cx="518159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5" dirty="0">
                <a:latin typeface="Arial"/>
                <a:cs typeface="Arial"/>
              </a:rPr>
              <a:t>Multiplier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726194" y="4803586"/>
            <a:ext cx="45720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pipeline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9375799" y="4661697"/>
            <a:ext cx="3530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Adder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323077" y="4803586"/>
            <a:ext cx="45720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b="1" spc="-10" dirty="0">
                <a:latin typeface="Arial"/>
                <a:cs typeface="Arial"/>
              </a:rPr>
              <a:t>pipeline</a:t>
            </a:r>
            <a:endParaRPr sz="9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580121" y="3636645"/>
            <a:ext cx="21145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EC7C30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after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9th, 10th, </a:t>
            </a:r>
            <a:r>
              <a:rPr sz="1400" b="1" spc="-20" dirty="0">
                <a:solidFill>
                  <a:srgbClr val="FF0000"/>
                </a:solidFill>
                <a:latin typeface="Arial"/>
                <a:cs typeface="Arial"/>
              </a:rPr>
              <a:t>11th</a:t>
            </a:r>
            <a:r>
              <a:rPr sz="1400" b="1" spc="-1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,...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063875" y="4399914"/>
            <a:ext cx="240029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700" b="1" spc="-5" dirty="0">
                <a:solidFill>
                  <a:srgbClr val="FF0000"/>
                </a:solidFill>
                <a:latin typeface="Carlito"/>
                <a:cs typeface="Carlito"/>
              </a:rPr>
              <a:t>8</a:t>
            </a:r>
            <a:r>
              <a:rPr sz="1575" b="1" spc="-7" baseline="13227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700" b="1" spc="-5" dirty="0">
                <a:solidFill>
                  <a:srgbClr val="FF0000"/>
                </a:solidFill>
                <a:latin typeface="Carlito"/>
                <a:cs typeface="Carlito"/>
              </a:rPr>
              <a:t>8</a:t>
            </a:r>
            <a:endParaRPr sz="700">
              <a:latin typeface="Carlito"/>
              <a:cs typeface="Carlito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970402" y="4367910"/>
            <a:ext cx="82232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315595" algn="l"/>
              </a:tabLst>
            </a:pPr>
            <a:r>
              <a:rPr sz="1050" b="1" dirty="0">
                <a:solidFill>
                  <a:srgbClr val="FF0000"/>
                </a:solidFill>
                <a:latin typeface="Carlito"/>
                <a:cs typeface="Carlito"/>
              </a:rPr>
              <a:t>A	</a:t>
            </a: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1050" b="1" spc="-7" baseline="-19841" dirty="0">
                <a:solidFill>
                  <a:srgbClr val="FF0000"/>
                </a:solidFill>
                <a:latin typeface="Carlito"/>
                <a:cs typeface="Carlito"/>
              </a:rPr>
              <a:t>7</a:t>
            </a: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1050" b="1" spc="-7" baseline="-19841" dirty="0">
                <a:solidFill>
                  <a:srgbClr val="FF0000"/>
                </a:solidFill>
                <a:latin typeface="Carlito"/>
                <a:cs typeface="Carlito"/>
              </a:rPr>
              <a:t>7</a:t>
            </a:r>
            <a:r>
              <a:rPr sz="1050" b="1" spc="-37" baseline="-19841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1050" b="1" spc="-7" baseline="-19841" dirty="0">
                <a:solidFill>
                  <a:srgbClr val="FF0000"/>
                </a:solidFill>
                <a:latin typeface="Carlito"/>
                <a:cs typeface="Carlito"/>
              </a:rPr>
              <a:t>6</a:t>
            </a: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67192" y="4277618"/>
            <a:ext cx="26670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15"/>
              </a:spcBef>
            </a:pPr>
            <a:r>
              <a:rPr sz="1050" b="1" spc="-7" baseline="-19841" dirty="0">
                <a:solidFill>
                  <a:srgbClr val="FF0000"/>
                </a:solidFill>
                <a:latin typeface="Carlito"/>
                <a:cs typeface="Carlito"/>
              </a:rPr>
              <a:t>6</a:t>
            </a:r>
            <a:r>
              <a:rPr sz="1050" b="1" spc="-89" baseline="-19841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1050" b="1" spc="-7" baseline="-19841" dirty="0">
                <a:solidFill>
                  <a:srgbClr val="FF0000"/>
                </a:solidFill>
                <a:latin typeface="Carlito"/>
                <a:cs typeface="Carlito"/>
              </a:rPr>
              <a:t>5</a:t>
            </a: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003675" y="4445634"/>
            <a:ext cx="7048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solidFill>
                  <a:srgbClr val="FF0000"/>
                </a:solidFill>
                <a:latin typeface="Carlito"/>
                <a:cs typeface="Carlito"/>
              </a:rPr>
              <a:t>5</a:t>
            </a:r>
            <a:endParaRPr sz="700">
              <a:latin typeface="Carlito"/>
              <a:cs typeface="Carlito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603824" y="4277618"/>
            <a:ext cx="254000" cy="3797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815"/>
              </a:spcBef>
            </a:pP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1050" b="1" spc="-15" baseline="-19841" dirty="0">
                <a:solidFill>
                  <a:srgbClr val="FF0000"/>
                </a:solidFill>
                <a:latin typeface="Carlito"/>
                <a:cs typeface="Carlito"/>
              </a:rPr>
              <a:t>4</a:t>
            </a: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1050" b="1" spc="-7" baseline="-19841" dirty="0">
                <a:solidFill>
                  <a:srgbClr val="FF0000"/>
                </a:solidFill>
                <a:latin typeface="Carlito"/>
                <a:cs typeface="Carlito"/>
              </a:rPr>
              <a:t>4</a:t>
            </a:r>
            <a:endParaRPr sz="1050" baseline="-19841">
              <a:latin typeface="Carlito"/>
              <a:cs typeface="Carlito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831866" y="4277618"/>
            <a:ext cx="254000" cy="3797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15"/>
              </a:spcBef>
            </a:pP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1050" b="1" spc="-15" baseline="-19841" dirty="0">
                <a:solidFill>
                  <a:srgbClr val="FF0000"/>
                </a:solidFill>
                <a:latin typeface="Carlito"/>
                <a:cs typeface="Carlito"/>
              </a:rPr>
              <a:t>3</a:t>
            </a:r>
            <a:r>
              <a:rPr sz="1050" b="1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1050">
              <a:latin typeface="Carlito"/>
              <a:cs typeface="Carlito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059992" y="4277618"/>
            <a:ext cx="228600" cy="3797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3525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1065"/>
              </a:spcBef>
            </a:pPr>
            <a:r>
              <a:rPr sz="700" b="1" spc="-5" dirty="0">
                <a:solidFill>
                  <a:srgbClr val="FF0000"/>
                </a:solidFill>
                <a:latin typeface="Carlito"/>
                <a:cs typeface="Carlito"/>
              </a:rPr>
              <a:t>3</a:t>
            </a:r>
            <a:r>
              <a:rPr sz="700" b="1" spc="-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575" b="1" spc="-7" baseline="13227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700" b="1" spc="-5" dirty="0">
                <a:solidFill>
                  <a:srgbClr val="FF0000"/>
                </a:solidFill>
                <a:latin typeface="Carlito"/>
                <a:cs typeface="Carlito"/>
              </a:rPr>
              <a:t>2</a:t>
            </a:r>
            <a:endParaRPr sz="700">
              <a:latin typeface="Carlito"/>
              <a:cs typeface="Carlito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288119" y="4277618"/>
            <a:ext cx="381000" cy="3797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15"/>
              </a:spcBef>
            </a:pP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1050" b="1" spc="-7" baseline="-19841" dirty="0">
                <a:solidFill>
                  <a:srgbClr val="FF0000"/>
                </a:solidFill>
                <a:latin typeface="Carlito"/>
                <a:cs typeface="Carlito"/>
              </a:rPr>
              <a:t>2</a:t>
            </a:r>
            <a:r>
              <a:rPr sz="1050" b="1" spc="-52" baseline="-19841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1050" b="1" spc="-7" baseline="-19841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r>
              <a:rPr sz="105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1050" b="1" spc="-7" baseline="-19841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endParaRPr sz="1050" baseline="-19841">
              <a:latin typeface="Carlito"/>
              <a:cs typeface="Carlito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578698" y="4222754"/>
            <a:ext cx="22860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sz="1000" b="1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baseline="-21367" dirty="0">
                <a:solidFill>
                  <a:srgbClr val="FF0000"/>
                </a:solidFill>
                <a:latin typeface="Carlito"/>
                <a:cs typeface="Carlito"/>
              </a:rPr>
              <a:t>8</a:t>
            </a:r>
            <a:r>
              <a:rPr sz="1000" b="1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975" b="1" baseline="-21367" dirty="0">
                <a:solidFill>
                  <a:srgbClr val="FF0000"/>
                </a:solidFill>
                <a:latin typeface="Carlito"/>
                <a:cs typeface="Carlito"/>
              </a:rPr>
              <a:t>8</a:t>
            </a:r>
            <a:endParaRPr sz="975" baseline="-21367">
              <a:latin typeface="Carlito"/>
              <a:cs typeface="Carlito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806825" y="4222754"/>
            <a:ext cx="24130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560"/>
              </a:spcBef>
            </a:pPr>
            <a:r>
              <a:rPr sz="1000" b="1" spc="-10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7" baseline="-21367" dirty="0">
                <a:solidFill>
                  <a:srgbClr val="FF0000"/>
                </a:solidFill>
                <a:latin typeface="Carlito"/>
                <a:cs typeface="Carlito"/>
              </a:rPr>
              <a:t>7</a:t>
            </a:r>
            <a:r>
              <a:rPr sz="1000" b="1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975" b="1" spc="15" baseline="-21367" dirty="0">
                <a:solidFill>
                  <a:srgbClr val="FF0000"/>
                </a:solidFill>
                <a:latin typeface="Carlito"/>
                <a:cs typeface="Carlito"/>
              </a:rPr>
              <a:t>7</a:t>
            </a:r>
            <a:endParaRPr sz="975" baseline="-21367">
              <a:latin typeface="Carlito"/>
              <a:cs typeface="Carlito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034950" y="4222754"/>
            <a:ext cx="228600" cy="37973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560"/>
              </a:spcBef>
            </a:pPr>
            <a:r>
              <a:rPr sz="1000" b="1" spc="-10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7" baseline="-21367" dirty="0">
                <a:solidFill>
                  <a:srgbClr val="FF0000"/>
                </a:solidFill>
                <a:latin typeface="Carlito"/>
                <a:cs typeface="Carlito"/>
              </a:rPr>
              <a:t>6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262992" y="4222754"/>
            <a:ext cx="254000" cy="3797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sz="975" b="1" spc="15" baseline="-21367" dirty="0">
                <a:solidFill>
                  <a:srgbClr val="FF0000"/>
                </a:solidFill>
                <a:latin typeface="Carlito"/>
                <a:cs typeface="Carlito"/>
              </a:rPr>
              <a:t>6</a:t>
            </a:r>
            <a:r>
              <a:rPr sz="975" b="1" spc="-97" baseline="-21367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-7" baseline="-21367" dirty="0">
                <a:solidFill>
                  <a:srgbClr val="FF0000"/>
                </a:solidFill>
                <a:latin typeface="Carlito"/>
                <a:cs typeface="Carlito"/>
              </a:rPr>
              <a:t>5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490966" y="4353560"/>
            <a:ext cx="6921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b="1" spc="10" dirty="0">
                <a:solidFill>
                  <a:srgbClr val="FF0000"/>
                </a:solidFill>
                <a:latin typeface="Carlito"/>
                <a:cs typeface="Carlito"/>
              </a:rPr>
              <a:t>5</a:t>
            </a:r>
            <a:endParaRPr sz="650">
              <a:latin typeface="Carlito"/>
              <a:cs typeface="Carlito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9099624" y="4222754"/>
            <a:ext cx="228600" cy="3797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r>
              <a:rPr sz="1000" b="1" spc="-10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7" baseline="-21367" dirty="0">
                <a:solidFill>
                  <a:srgbClr val="FF0000"/>
                </a:solidFill>
                <a:latin typeface="Carlito"/>
                <a:cs typeface="Carlito"/>
              </a:rPr>
              <a:t>4</a:t>
            </a:r>
            <a:r>
              <a:rPr sz="1000" b="1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975" b="1" spc="15" baseline="-21367" dirty="0">
                <a:solidFill>
                  <a:srgbClr val="FF0000"/>
                </a:solidFill>
                <a:latin typeface="Carlito"/>
                <a:cs typeface="Carlito"/>
              </a:rPr>
              <a:t>4</a:t>
            </a:r>
            <a:endParaRPr sz="975" baseline="-21367">
              <a:latin typeface="Carlito"/>
              <a:cs typeface="Carlito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327666" y="4222754"/>
            <a:ext cx="266700" cy="3797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560"/>
              </a:spcBef>
            </a:pPr>
            <a:r>
              <a:rPr sz="1000" b="1" spc="-10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7" baseline="-21367" dirty="0">
                <a:solidFill>
                  <a:srgbClr val="FF0000"/>
                </a:solidFill>
                <a:latin typeface="Carlito"/>
                <a:cs typeface="Carlito"/>
              </a:rPr>
              <a:t>3</a:t>
            </a:r>
            <a:r>
              <a:rPr sz="1000" b="1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r>
              <a:rPr sz="975" b="1" spc="15" baseline="-21367" dirty="0">
                <a:solidFill>
                  <a:srgbClr val="FF0000"/>
                </a:solidFill>
                <a:latin typeface="Carlito"/>
                <a:cs typeface="Carlito"/>
              </a:rPr>
              <a:t>3</a:t>
            </a:r>
            <a:endParaRPr sz="975" baseline="-21367">
              <a:latin typeface="Carlito"/>
              <a:cs typeface="Carlito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555792" y="4222754"/>
            <a:ext cx="241300" cy="3797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560"/>
              </a:spcBef>
            </a:pPr>
            <a:r>
              <a:rPr sz="1000" b="1" spc="-10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7" baseline="-21367" dirty="0">
                <a:solidFill>
                  <a:srgbClr val="FF0000"/>
                </a:solidFill>
                <a:latin typeface="Carlito"/>
                <a:cs typeface="Carlito"/>
              </a:rPr>
              <a:t>2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9783918" y="4222754"/>
            <a:ext cx="266700" cy="3797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560"/>
              </a:spcBef>
            </a:pPr>
            <a:r>
              <a:rPr sz="975" b="1" spc="15" baseline="-21367" dirty="0">
                <a:solidFill>
                  <a:srgbClr val="FF0000"/>
                </a:solidFill>
                <a:latin typeface="Carlito"/>
                <a:cs typeface="Carlito"/>
              </a:rPr>
              <a:t>2</a:t>
            </a:r>
            <a:r>
              <a:rPr sz="975" b="1" spc="-120" baseline="-21367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975" b="1" spc="-7" baseline="-21367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r>
              <a:rPr sz="1000" b="1" spc="-5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0024364" y="4353560"/>
            <a:ext cx="6921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b="1" spc="10" dirty="0">
                <a:solidFill>
                  <a:srgbClr val="FF0000"/>
                </a:solidFill>
                <a:latin typeface="Carlito"/>
                <a:cs typeface="Carlito"/>
              </a:rPr>
              <a:t>1</a:t>
            </a:r>
            <a:endParaRPr sz="650">
              <a:latin typeface="Carlito"/>
              <a:cs typeface="Carlito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8176259" y="4514088"/>
            <a:ext cx="1775460" cy="1089660"/>
            <a:chOff x="8176259" y="4514088"/>
            <a:chExt cx="1775460" cy="1089660"/>
          </a:xfrm>
        </p:grpSpPr>
        <p:sp>
          <p:nvSpPr>
            <p:cNvPr id="121" name="object 121"/>
            <p:cNvSpPr/>
            <p:nvPr/>
          </p:nvSpPr>
          <p:spPr>
            <a:xfrm>
              <a:off x="8416289" y="4525518"/>
              <a:ext cx="1524000" cy="990600"/>
            </a:xfrm>
            <a:custGeom>
              <a:avLst/>
              <a:gdLst/>
              <a:ahLst/>
              <a:cxnLst/>
              <a:rect l="l" t="t" r="r" b="b"/>
              <a:pathLst>
                <a:path w="1524000" h="990600">
                  <a:moveTo>
                    <a:pt x="0" y="0"/>
                  </a:moveTo>
                  <a:lnTo>
                    <a:pt x="882" y="73194"/>
                  </a:lnTo>
                  <a:lnTo>
                    <a:pt x="3446" y="143053"/>
                  </a:lnTo>
                  <a:lnTo>
                    <a:pt x="7566" y="208810"/>
                  </a:lnTo>
                  <a:lnTo>
                    <a:pt x="13115" y="269701"/>
                  </a:lnTo>
                  <a:lnTo>
                    <a:pt x="19968" y="324957"/>
                  </a:lnTo>
                  <a:lnTo>
                    <a:pt x="27998" y="373815"/>
                  </a:lnTo>
                  <a:lnTo>
                    <a:pt x="37080" y="415506"/>
                  </a:lnTo>
                  <a:lnTo>
                    <a:pt x="57896" y="474330"/>
                  </a:lnTo>
                  <a:lnTo>
                    <a:pt x="81406" y="495299"/>
                  </a:lnTo>
                  <a:lnTo>
                    <a:pt x="679068" y="495299"/>
                  </a:lnTo>
                  <a:lnTo>
                    <a:pt x="691095" y="500670"/>
                  </a:lnTo>
                  <a:lnTo>
                    <a:pt x="713364" y="541332"/>
                  </a:lnTo>
                  <a:lnTo>
                    <a:pt x="732422" y="616784"/>
                  </a:lnTo>
                  <a:lnTo>
                    <a:pt x="740435" y="665642"/>
                  </a:lnTo>
                  <a:lnTo>
                    <a:pt x="747271" y="720898"/>
                  </a:lnTo>
                  <a:lnTo>
                    <a:pt x="752805" y="781789"/>
                  </a:lnTo>
                  <a:lnTo>
                    <a:pt x="756913" y="847546"/>
                  </a:lnTo>
                  <a:lnTo>
                    <a:pt x="759469" y="917405"/>
                  </a:lnTo>
                  <a:lnTo>
                    <a:pt x="760349" y="990599"/>
                  </a:lnTo>
                  <a:lnTo>
                    <a:pt x="761231" y="917405"/>
                  </a:lnTo>
                  <a:lnTo>
                    <a:pt x="763795" y="847546"/>
                  </a:lnTo>
                  <a:lnTo>
                    <a:pt x="767915" y="781789"/>
                  </a:lnTo>
                  <a:lnTo>
                    <a:pt x="773464" y="720898"/>
                  </a:lnTo>
                  <a:lnTo>
                    <a:pt x="780317" y="665642"/>
                  </a:lnTo>
                  <a:lnTo>
                    <a:pt x="788347" y="616784"/>
                  </a:lnTo>
                  <a:lnTo>
                    <a:pt x="797429" y="575093"/>
                  </a:lnTo>
                  <a:lnTo>
                    <a:pt x="818245" y="516269"/>
                  </a:lnTo>
                  <a:lnTo>
                    <a:pt x="841755" y="495299"/>
                  </a:lnTo>
                  <a:lnTo>
                    <a:pt x="1442592" y="495299"/>
                  </a:lnTo>
                  <a:lnTo>
                    <a:pt x="1454622" y="489929"/>
                  </a:lnTo>
                  <a:lnTo>
                    <a:pt x="1476911" y="449267"/>
                  </a:lnTo>
                  <a:lnTo>
                    <a:pt x="1496001" y="373815"/>
                  </a:lnTo>
                  <a:lnTo>
                    <a:pt x="1504031" y="324957"/>
                  </a:lnTo>
                  <a:lnTo>
                    <a:pt x="1510884" y="269701"/>
                  </a:lnTo>
                  <a:lnTo>
                    <a:pt x="1516433" y="208810"/>
                  </a:lnTo>
                  <a:lnTo>
                    <a:pt x="1520553" y="143053"/>
                  </a:lnTo>
                  <a:lnTo>
                    <a:pt x="1523117" y="73194"/>
                  </a:lnTo>
                  <a:lnTo>
                    <a:pt x="1524000" y="0"/>
                  </a:lnTo>
                </a:path>
              </a:pathLst>
            </a:custGeom>
            <a:ln w="228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8187689" y="4601718"/>
              <a:ext cx="1524000" cy="990600"/>
            </a:xfrm>
            <a:custGeom>
              <a:avLst/>
              <a:gdLst/>
              <a:ahLst/>
              <a:cxnLst/>
              <a:rect l="l" t="t" r="r" b="b"/>
              <a:pathLst>
                <a:path w="1524000" h="990600">
                  <a:moveTo>
                    <a:pt x="0" y="0"/>
                  </a:moveTo>
                  <a:lnTo>
                    <a:pt x="882" y="73194"/>
                  </a:lnTo>
                  <a:lnTo>
                    <a:pt x="3446" y="143053"/>
                  </a:lnTo>
                  <a:lnTo>
                    <a:pt x="7566" y="208810"/>
                  </a:lnTo>
                  <a:lnTo>
                    <a:pt x="13115" y="269701"/>
                  </a:lnTo>
                  <a:lnTo>
                    <a:pt x="19968" y="324957"/>
                  </a:lnTo>
                  <a:lnTo>
                    <a:pt x="27998" y="373815"/>
                  </a:lnTo>
                  <a:lnTo>
                    <a:pt x="37080" y="415506"/>
                  </a:lnTo>
                  <a:lnTo>
                    <a:pt x="57896" y="474330"/>
                  </a:lnTo>
                  <a:lnTo>
                    <a:pt x="81406" y="495299"/>
                  </a:lnTo>
                  <a:lnTo>
                    <a:pt x="679068" y="495299"/>
                  </a:lnTo>
                  <a:lnTo>
                    <a:pt x="691095" y="500670"/>
                  </a:lnTo>
                  <a:lnTo>
                    <a:pt x="713364" y="541332"/>
                  </a:lnTo>
                  <a:lnTo>
                    <a:pt x="732422" y="616784"/>
                  </a:lnTo>
                  <a:lnTo>
                    <a:pt x="740435" y="665642"/>
                  </a:lnTo>
                  <a:lnTo>
                    <a:pt x="747271" y="720898"/>
                  </a:lnTo>
                  <a:lnTo>
                    <a:pt x="752805" y="781789"/>
                  </a:lnTo>
                  <a:lnTo>
                    <a:pt x="756913" y="847546"/>
                  </a:lnTo>
                  <a:lnTo>
                    <a:pt x="759469" y="917405"/>
                  </a:lnTo>
                  <a:lnTo>
                    <a:pt x="760349" y="990599"/>
                  </a:lnTo>
                  <a:lnTo>
                    <a:pt x="761231" y="917405"/>
                  </a:lnTo>
                  <a:lnTo>
                    <a:pt x="763795" y="847546"/>
                  </a:lnTo>
                  <a:lnTo>
                    <a:pt x="767915" y="781789"/>
                  </a:lnTo>
                  <a:lnTo>
                    <a:pt x="773464" y="720898"/>
                  </a:lnTo>
                  <a:lnTo>
                    <a:pt x="780317" y="665642"/>
                  </a:lnTo>
                  <a:lnTo>
                    <a:pt x="788347" y="616784"/>
                  </a:lnTo>
                  <a:lnTo>
                    <a:pt x="797429" y="575093"/>
                  </a:lnTo>
                  <a:lnTo>
                    <a:pt x="818245" y="516269"/>
                  </a:lnTo>
                  <a:lnTo>
                    <a:pt x="841755" y="495299"/>
                  </a:lnTo>
                  <a:lnTo>
                    <a:pt x="1442592" y="495299"/>
                  </a:lnTo>
                  <a:lnTo>
                    <a:pt x="1454622" y="489929"/>
                  </a:lnTo>
                  <a:lnTo>
                    <a:pt x="1476911" y="449267"/>
                  </a:lnTo>
                  <a:lnTo>
                    <a:pt x="1496001" y="373815"/>
                  </a:lnTo>
                  <a:lnTo>
                    <a:pt x="1504031" y="324957"/>
                  </a:lnTo>
                  <a:lnTo>
                    <a:pt x="1510884" y="269701"/>
                  </a:lnTo>
                  <a:lnTo>
                    <a:pt x="1516433" y="208810"/>
                  </a:lnTo>
                  <a:lnTo>
                    <a:pt x="1520553" y="143053"/>
                  </a:lnTo>
                  <a:lnTo>
                    <a:pt x="1523117" y="73194"/>
                  </a:lnTo>
                  <a:lnTo>
                    <a:pt x="1524000" y="0"/>
                  </a:lnTo>
                </a:path>
              </a:pathLst>
            </a:custGeom>
            <a:ln w="22860">
              <a:solidFill>
                <a:srgbClr val="33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/>
          <p:cNvSpPr txBox="1"/>
          <p:nvPr/>
        </p:nvSpPr>
        <p:spPr>
          <a:xfrm>
            <a:off x="9253728" y="5237988"/>
            <a:ext cx="885825" cy="277495"/>
          </a:xfrm>
          <a:prstGeom prst="rect">
            <a:avLst/>
          </a:prstGeom>
          <a:solidFill>
            <a:srgbClr val="FF99CC">
              <a:alpha val="50195"/>
            </a:srgbClr>
          </a:solidFill>
        </p:spPr>
        <p:txBody>
          <a:bodyPr vert="horz" wrap="square" lIns="0" tIns="1905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5"/>
              </a:spcBef>
            </a:pPr>
            <a:r>
              <a:rPr sz="1500" i="1" spc="-75" dirty="0">
                <a:latin typeface="Times New Roman"/>
                <a:cs typeface="Times New Roman"/>
              </a:rPr>
              <a:t>A</a:t>
            </a:r>
            <a:r>
              <a:rPr sz="1275" spc="-112" baseline="-26143" dirty="0">
                <a:latin typeface="Times New Roman"/>
                <a:cs typeface="Times New Roman"/>
              </a:rPr>
              <a:t>1</a:t>
            </a:r>
            <a:r>
              <a:rPr sz="1500" i="1" spc="-75" dirty="0">
                <a:latin typeface="Times New Roman"/>
                <a:cs typeface="Times New Roman"/>
              </a:rPr>
              <a:t>B</a:t>
            </a:r>
            <a:r>
              <a:rPr sz="1275" spc="-112" baseline="-26143" dirty="0">
                <a:latin typeface="Times New Roman"/>
                <a:cs typeface="Times New Roman"/>
              </a:rPr>
              <a:t>1 </a:t>
            </a:r>
            <a:r>
              <a:rPr sz="1500" spc="15" dirty="0">
                <a:latin typeface="Symbol"/>
                <a:cs typeface="Symbol"/>
              </a:rPr>
              <a:t>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i="1" spc="-40" dirty="0">
                <a:latin typeface="Times New Roman"/>
                <a:cs typeface="Times New Roman"/>
              </a:rPr>
              <a:t>A</a:t>
            </a:r>
            <a:r>
              <a:rPr sz="1275" spc="-60" baseline="-26143" dirty="0">
                <a:latin typeface="Times New Roman"/>
                <a:cs typeface="Times New Roman"/>
              </a:rPr>
              <a:t>5</a:t>
            </a:r>
            <a:r>
              <a:rPr sz="1500" i="1" spc="-40" dirty="0">
                <a:latin typeface="Times New Roman"/>
                <a:cs typeface="Times New Roman"/>
              </a:rPr>
              <a:t>B</a:t>
            </a:r>
            <a:r>
              <a:rPr sz="1275" spc="-60" baseline="-26143" dirty="0">
                <a:latin typeface="Times New Roman"/>
                <a:cs typeface="Times New Roman"/>
              </a:rPr>
              <a:t>5</a:t>
            </a:r>
            <a:endParaRPr sz="1275" baseline="-26143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495538" y="5613298"/>
            <a:ext cx="817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rlito"/>
                <a:cs typeface="Carlito"/>
              </a:rPr>
              <a:t>, , ,</a:t>
            </a:r>
            <a:r>
              <a:rPr sz="1800" b="1" spc="-85" dirty="0">
                <a:latin typeface="Carlito"/>
                <a:cs typeface="Carlito"/>
              </a:rPr>
              <a:t> </a:t>
            </a:r>
            <a:r>
              <a:rPr sz="1800" b="1" spc="1860" dirty="0">
                <a:solidFill>
                  <a:srgbClr val="0000FF"/>
                </a:solidFill>
                <a:latin typeface="Wingdings"/>
                <a:cs typeface="Wingdings"/>
              </a:rPr>
              <a:t></a:t>
            </a:r>
            <a:r>
              <a:rPr sz="1800" b="1" spc="18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b="1" spc="2585" dirty="0">
                <a:solidFill>
                  <a:srgbClr val="FF00FF"/>
                </a:solidFill>
                <a:latin typeface="Wingdings"/>
                <a:cs typeface="Wingdings"/>
              </a:rPr>
              <a:t>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935468" y="5286755"/>
            <a:ext cx="934719" cy="277495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1905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5"/>
              </a:spcBef>
            </a:pPr>
            <a:r>
              <a:rPr sz="1500" i="1" spc="-65" dirty="0">
                <a:latin typeface="Times New Roman"/>
                <a:cs typeface="Times New Roman"/>
              </a:rPr>
              <a:t>A</a:t>
            </a:r>
            <a:r>
              <a:rPr sz="1275" spc="-97" baseline="-26143" dirty="0">
                <a:latin typeface="Times New Roman"/>
                <a:cs typeface="Times New Roman"/>
              </a:rPr>
              <a:t>2 </a:t>
            </a:r>
            <a:r>
              <a:rPr sz="1500" i="1" spc="-15" dirty="0">
                <a:latin typeface="Times New Roman"/>
                <a:cs typeface="Times New Roman"/>
              </a:rPr>
              <a:t>B</a:t>
            </a:r>
            <a:r>
              <a:rPr sz="1275" spc="-22" baseline="-26143" dirty="0">
                <a:latin typeface="Times New Roman"/>
                <a:cs typeface="Times New Roman"/>
              </a:rPr>
              <a:t>2 </a:t>
            </a:r>
            <a:r>
              <a:rPr sz="1500" spc="15" dirty="0">
                <a:latin typeface="Symbol"/>
                <a:cs typeface="Symbol"/>
              </a:rPr>
              <a:t></a:t>
            </a:r>
            <a:r>
              <a:rPr sz="1500" spc="-105" dirty="0">
                <a:latin typeface="Times New Roman"/>
                <a:cs typeface="Times New Roman"/>
              </a:rPr>
              <a:t> </a:t>
            </a:r>
            <a:r>
              <a:rPr sz="1500" i="1" spc="-25" dirty="0">
                <a:latin typeface="Times New Roman"/>
                <a:cs typeface="Times New Roman"/>
              </a:rPr>
              <a:t>A</a:t>
            </a:r>
            <a:r>
              <a:rPr sz="1275" spc="-37" baseline="-26143" dirty="0">
                <a:latin typeface="Times New Roman"/>
                <a:cs typeface="Times New Roman"/>
              </a:rPr>
              <a:t>6</a:t>
            </a:r>
            <a:r>
              <a:rPr sz="1500" i="1" spc="-25" dirty="0">
                <a:latin typeface="Times New Roman"/>
                <a:cs typeface="Times New Roman"/>
              </a:rPr>
              <a:t>B</a:t>
            </a:r>
            <a:r>
              <a:rPr sz="1275" spc="-37" baseline="-26143" dirty="0">
                <a:latin typeface="Times New Roman"/>
                <a:cs typeface="Times New Roman"/>
              </a:rPr>
              <a:t>6</a:t>
            </a:r>
            <a:endParaRPr sz="1275" baseline="-26143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155947" y="5180076"/>
            <a:ext cx="3642360" cy="1407160"/>
          </a:xfrm>
          <a:custGeom>
            <a:avLst/>
            <a:gdLst/>
            <a:ahLst/>
            <a:cxnLst/>
            <a:rect l="l" t="t" r="r" b="b"/>
            <a:pathLst>
              <a:path w="3642359" h="1407159">
                <a:moveTo>
                  <a:pt x="3642359" y="0"/>
                </a:moveTo>
                <a:lnTo>
                  <a:pt x="0" y="0"/>
                </a:lnTo>
                <a:lnTo>
                  <a:pt x="0" y="1406652"/>
                </a:lnTo>
                <a:lnTo>
                  <a:pt x="3642359" y="1406652"/>
                </a:lnTo>
                <a:lnTo>
                  <a:pt x="364235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155947" y="6236158"/>
            <a:ext cx="3642360" cy="351155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19685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155"/>
              </a:spcBef>
            </a:pP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70" dirty="0">
                <a:latin typeface="Times New Roman"/>
                <a:cs typeface="Times New Roman"/>
              </a:rPr>
              <a:t>A</a:t>
            </a:r>
            <a:r>
              <a:rPr sz="1575" spc="-104" baseline="-23809" dirty="0">
                <a:latin typeface="Times New Roman"/>
                <a:cs typeface="Times New Roman"/>
              </a:rPr>
              <a:t>4 </a:t>
            </a:r>
            <a:r>
              <a:rPr sz="1850" i="1" spc="-15" dirty="0">
                <a:latin typeface="Times New Roman"/>
                <a:cs typeface="Times New Roman"/>
              </a:rPr>
              <a:t>B</a:t>
            </a:r>
            <a:r>
              <a:rPr sz="1575" spc="-22" baseline="-23809" dirty="0">
                <a:latin typeface="Times New Roman"/>
                <a:cs typeface="Times New Roman"/>
              </a:rPr>
              <a:t>4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95" dirty="0">
                <a:latin typeface="Times New Roman"/>
                <a:cs typeface="Times New Roman"/>
              </a:rPr>
              <a:t>A</a:t>
            </a:r>
            <a:r>
              <a:rPr sz="1575" spc="-142" baseline="-23809" dirty="0">
                <a:latin typeface="Times New Roman"/>
                <a:cs typeface="Times New Roman"/>
              </a:rPr>
              <a:t>8 </a:t>
            </a:r>
            <a:r>
              <a:rPr sz="1850" i="1" spc="-35" dirty="0">
                <a:latin typeface="Times New Roman"/>
                <a:cs typeface="Times New Roman"/>
              </a:rPr>
              <a:t>B</a:t>
            </a:r>
            <a:r>
              <a:rPr sz="1575" spc="-52" baseline="-23809" dirty="0">
                <a:latin typeface="Times New Roman"/>
                <a:cs typeface="Times New Roman"/>
              </a:rPr>
              <a:t>8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30" dirty="0">
                <a:latin typeface="Times New Roman"/>
                <a:cs typeface="Times New Roman"/>
              </a:rPr>
              <a:t>A</a:t>
            </a:r>
            <a:r>
              <a:rPr sz="1575" spc="-44" baseline="-23809" dirty="0">
                <a:latin typeface="Times New Roman"/>
                <a:cs typeface="Times New Roman"/>
              </a:rPr>
              <a:t>12</a:t>
            </a:r>
            <a:r>
              <a:rPr sz="1850" i="1" spc="-30" dirty="0">
                <a:latin typeface="Times New Roman"/>
                <a:cs typeface="Times New Roman"/>
              </a:rPr>
              <a:t>B</a:t>
            </a:r>
            <a:r>
              <a:rPr sz="1575" spc="-44" baseline="-23809" dirty="0">
                <a:latin typeface="Times New Roman"/>
                <a:cs typeface="Times New Roman"/>
              </a:rPr>
              <a:t>12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30" dirty="0">
                <a:latin typeface="Times New Roman"/>
                <a:cs typeface="Times New Roman"/>
              </a:rPr>
              <a:t>A</a:t>
            </a:r>
            <a:r>
              <a:rPr sz="1575" spc="-44" baseline="-23809" dirty="0">
                <a:latin typeface="Times New Roman"/>
                <a:cs typeface="Times New Roman"/>
              </a:rPr>
              <a:t>16</a:t>
            </a:r>
            <a:r>
              <a:rPr sz="1850" i="1" spc="-30" dirty="0">
                <a:latin typeface="Times New Roman"/>
                <a:cs typeface="Times New Roman"/>
              </a:rPr>
              <a:t>B</a:t>
            </a:r>
            <a:r>
              <a:rPr sz="1575" spc="-44" baseline="-23809" dirty="0">
                <a:latin typeface="Times New Roman"/>
                <a:cs typeface="Times New Roman"/>
              </a:rPr>
              <a:t>16</a:t>
            </a:r>
            <a:r>
              <a:rPr sz="1575" spc="37" baseline="-23809" dirty="0">
                <a:latin typeface="Times New Roman"/>
                <a:cs typeface="Times New Roman"/>
              </a:rPr>
              <a:t> </a:t>
            </a:r>
            <a:r>
              <a:rPr sz="1850" spc="114" dirty="0">
                <a:latin typeface="Symbol"/>
                <a:cs typeface="Symbol"/>
              </a:rPr>
              <a:t>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155947" y="5876442"/>
            <a:ext cx="3642360" cy="36004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150"/>
              </a:spcBef>
            </a:pP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30" dirty="0">
                <a:latin typeface="Times New Roman"/>
                <a:cs typeface="Times New Roman"/>
              </a:rPr>
              <a:t>A</a:t>
            </a:r>
            <a:r>
              <a:rPr sz="1575" spc="-44" baseline="-23809" dirty="0">
                <a:latin typeface="Times New Roman"/>
                <a:cs typeface="Times New Roman"/>
              </a:rPr>
              <a:t>3</a:t>
            </a:r>
            <a:r>
              <a:rPr sz="1850" i="1" spc="-30" dirty="0">
                <a:latin typeface="Times New Roman"/>
                <a:cs typeface="Times New Roman"/>
              </a:rPr>
              <a:t>B</a:t>
            </a:r>
            <a:r>
              <a:rPr sz="1575" spc="-44" baseline="-23809" dirty="0">
                <a:latin typeface="Times New Roman"/>
                <a:cs typeface="Times New Roman"/>
              </a:rPr>
              <a:t>3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80" dirty="0">
                <a:latin typeface="Times New Roman"/>
                <a:cs typeface="Times New Roman"/>
              </a:rPr>
              <a:t>A</a:t>
            </a:r>
            <a:r>
              <a:rPr sz="1575" spc="-120" baseline="-23809" dirty="0">
                <a:latin typeface="Times New Roman"/>
                <a:cs typeface="Times New Roman"/>
              </a:rPr>
              <a:t>7 </a:t>
            </a:r>
            <a:r>
              <a:rPr sz="1850" i="1" spc="-20" dirty="0">
                <a:latin typeface="Times New Roman"/>
                <a:cs typeface="Times New Roman"/>
              </a:rPr>
              <a:t>B</a:t>
            </a:r>
            <a:r>
              <a:rPr sz="1575" spc="-30" baseline="-23809" dirty="0">
                <a:latin typeface="Times New Roman"/>
                <a:cs typeface="Times New Roman"/>
              </a:rPr>
              <a:t>7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40" dirty="0">
                <a:latin typeface="Times New Roman"/>
                <a:cs typeface="Times New Roman"/>
              </a:rPr>
              <a:t>A</a:t>
            </a:r>
            <a:r>
              <a:rPr sz="1575" spc="-60" baseline="-23809" dirty="0">
                <a:latin typeface="Times New Roman"/>
                <a:cs typeface="Times New Roman"/>
              </a:rPr>
              <a:t>11</a:t>
            </a:r>
            <a:r>
              <a:rPr sz="1850" i="1" spc="-40" dirty="0">
                <a:latin typeface="Times New Roman"/>
                <a:cs typeface="Times New Roman"/>
              </a:rPr>
              <a:t>B</a:t>
            </a:r>
            <a:r>
              <a:rPr sz="1575" spc="-60" baseline="-23809" dirty="0">
                <a:latin typeface="Times New Roman"/>
                <a:cs typeface="Times New Roman"/>
              </a:rPr>
              <a:t>11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35" dirty="0">
                <a:latin typeface="Times New Roman"/>
                <a:cs typeface="Times New Roman"/>
              </a:rPr>
              <a:t>A</a:t>
            </a:r>
            <a:r>
              <a:rPr sz="1575" spc="-52" baseline="-23809" dirty="0">
                <a:latin typeface="Times New Roman"/>
                <a:cs typeface="Times New Roman"/>
              </a:rPr>
              <a:t>15</a:t>
            </a:r>
            <a:r>
              <a:rPr sz="1850" i="1" spc="-35" dirty="0">
                <a:latin typeface="Times New Roman"/>
                <a:cs typeface="Times New Roman"/>
              </a:rPr>
              <a:t>B</a:t>
            </a:r>
            <a:r>
              <a:rPr sz="1575" spc="-52" baseline="-23809" dirty="0">
                <a:latin typeface="Times New Roman"/>
                <a:cs typeface="Times New Roman"/>
              </a:rPr>
              <a:t>15</a:t>
            </a:r>
            <a:r>
              <a:rPr sz="1575" spc="-44" baseline="-23809" dirty="0">
                <a:latin typeface="Times New Roman"/>
                <a:cs typeface="Times New Roman"/>
              </a:rPr>
              <a:t> </a:t>
            </a:r>
            <a:r>
              <a:rPr sz="1850" spc="114" dirty="0">
                <a:latin typeface="Symbol"/>
                <a:cs typeface="Symbol"/>
              </a:rPr>
              <a:t>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155947" y="5516729"/>
            <a:ext cx="3642360" cy="36004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15595">
              <a:lnSpc>
                <a:spcPct val="100000"/>
              </a:lnSpc>
              <a:spcBef>
                <a:spcPts val="155"/>
              </a:spcBef>
            </a:pP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70" dirty="0">
                <a:latin typeface="Times New Roman"/>
                <a:cs typeface="Times New Roman"/>
              </a:rPr>
              <a:t>A</a:t>
            </a:r>
            <a:r>
              <a:rPr sz="1575" spc="-104" baseline="-23809" dirty="0">
                <a:latin typeface="Times New Roman"/>
                <a:cs typeface="Times New Roman"/>
              </a:rPr>
              <a:t>2 </a:t>
            </a:r>
            <a:r>
              <a:rPr sz="1850" i="1" spc="-15" dirty="0">
                <a:latin typeface="Times New Roman"/>
                <a:cs typeface="Times New Roman"/>
              </a:rPr>
              <a:t>B</a:t>
            </a:r>
            <a:r>
              <a:rPr sz="1575" spc="-22" baseline="-23809" dirty="0">
                <a:latin typeface="Times New Roman"/>
                <a:cs typeface="Times New Roman"/>
              </a:rPr>
              <a:t>2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80" dirty="0">
                <a:latin typeface="Times New Roman"/>
                <a:cs typeface="Times New Roman"/>
              </a:rPr>
              <a:t>A</a:t>
            </a:r>
            <a:r>
              <a:rPr sz="1575" spc="-120" baseline="-23809" dirty="0">
                <a:latin typeface="Times New Roman"/>
                <a:cs typeface="Times New Roman"/>
              </a:rPr>
              <a:t>6 </a:t>
            </a:r>
            <a:r>
              <a:rPr sz="1850" i="1" spc="-20" dirty="0">
                <a:latin typeface="Times New Roman"/>
                <a:cs typeface="Times New Roman"/>
              </a:rPr>
              <a:t>B</a:t>
            </a:r>
            <a:r>
              <a:rPr sz="1575" spc="-30" baseline="-23809" dirty="0">
                <a:latin typeface="Times New Roman"/>
                <a:cs typeface="Times New Roman"/>
              </a:rPr>
              <a:t>6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30" dirty="0">
                <a:latin typeface="Times New Roman"/>
                <a:cs typeface="Times New Roman"/>
              </a:rPr>
              <a:t>A</a:t>
            </a:r>
            <a:r>
              <a:rPr sz="1575" spc="-44" baseline="-23809" dirty="0">
                <a:latin typeface="Times New Roman"/>
                <a:cs typeface="Times New Roman"/>
              </a:rPr>
              <a:t>10</a:t>
            </a:r>
            <a:r>
              <a:rPr sz="1850" i="1" spc="-30" dirty="0">
                <a:latin typeface="Times New Roman"/>
                <a:cs typeface="Times New Roman"/>
              </a:rPr>
              <a:t>B</a:t>
            </a:r>
            <a:r>
              <a:rPr sz="1575" spc="-44" baseline="-23809" dirty="0">
                <a:latin typeface="Times New Roman"/>
                <a:cs typeface="Times New Roman"/>
              </a:rPr>
              <a:t>10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30" dirty="0">
                <a:latin typeface="Times New Roman"/>
                <a:cs typeface="Times New Roman"/>
              </a:rPr>
              <a:t>A</a:t>
            </a:r>
            <a:r>
              <a:rPr sz="1575" spc="-44" baseline="-23809" dirty="0">
                <a:latin typeface="Times New Roman"/>
                <a:cs typeface="Times New Roman"/>
              </a:rPr>
              <a:t>14</a:t>
            </a:r>
            <a:r>
              <a:rPr sz="1850" i="1" spc="-30" dirty="0">
                <a:latin typeface="Times New Roman"/>
                <a:cs typeface="Times New Roman"/>
              </a:rPr>
              <a:t>B</a:t>
            </a:r>
            <a:r>
              <a:rPr sz="1575" spc="-44" baseline="-23809" dirty="0">
                <a:latin typeface="Times New Roman"/>
                <a:cs typeface="Times New Roman"/>
              </a:rPr>
              <a:t>14</a:t>
            </a:r>
            <a:r>
              <a:rPr sz="1575" spc="7" baseline="-23809" dirty="0">
                <a:latin typeface="Times New Roman"/>
                <a:cs typeface="Times New Roman"/>
              </a:rPr>
              <a:t> </a:t>
            </a:r>
            <a:r>
              <a:rPr sz="1850" spc="110" dirty="0">
                <a:latin typeface="Symbol"/>
                <a:cs typeface="Symbol"/>
              </a:rPr>
              <a:t>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155947" y="5180076"/>
            <a:ext cx="3642360" cy="337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">
              <a:lnSpc>
                <a:spcPts val="2190"/>
              </a:lnSpc>
            </a:pPr>
            <a:r>
              <a:rPr sz="1850" i="1" spc="15" dirty="0">
                <a:latin typeface="Times New Roman"/>
                <a:cs typeface="Times New Roman"/>
              </a:rPr>
              <a:t>C </a:t>
            </a:r>
            <a:r>
              <a:rPr sz="1850" spc="15" dirty="0">
                <a:latin typeface="Symbol"/>
                <a:cs typeface="Symbol"/>
              </a:rPr>
              <a:t>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80" dirty="0">
                <a:latin typeface="Times New Roman"/>
                <a:cs typeface="Times New Roman"/>
              </a:rPr>
              <a:t>A</a:t>
            </a:r>
            <a:r>
              <a:rPr sz="1575" spc="-120" baseline="-23809" dirty="0">
                <a:latin typeface="Times New Roman"/>
                <a:cs typeface="Times New Roman"/>
              </a:rPr>
              <a:t>1</a:t>
            </a:r>
            <a:r>
              <a:rPr sz="1850" i="1" spc="-80" dirty="0">
                <a:latin typeface="Times New Roman"/>
                <a:cs typeface="Times New Roman"/>
              </a:rPr>
              <a:t>B</a:t>
            </a:r>
            <a:r>
              <a:rPr sz="1575" spc="-120" baseline="-23809" dirty="0">
                <a:latin typeface="Times New Roman"/>
                <a:cs typeface="Times New Roman"/>
              </a:rPr>
              <a:t>1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35" dirty="0">
                <a:latin typeface="Times New Roman"/>
                <a:cs typeface="Times New Roman"/>
              </a:rPr>
              <a:t>A</a:t>
            </a:r>
            <a:r>
              <a:rPr sz="1575" spc="-52" baseline="-23809" dirty="0">
                <a:latin typeface="Times New Roman"/>
                <a:cs typeface="Times New Roman"/>
              </a:rPr>
              <a:t>5</a:t>
            </a:r>
            <a:r>
              <a:rPr sz="1850" i="1" spc="-35" dirty="0">
                <a:latin typeface="Times New Roman"/>
                <a:cs typeface="Times New Roman"/>
              </a:rPr>
              <a:t>B</a:t>
            </a:r>
            <a:r>
              <a:rPr sz="1575" spc="-52" baseline="-23809" dirty="0">
                <a:latin typeface="Times New Roman"/>
                <a:cs typeface="Times New Roman"/>
              </a:rPr>
              <a:t>5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80" dirty="0">
                <a:latin typeface="Times New Roman"/>
                <a:cs typeface="Times New Roman"/>
              </a:rPr>
              <a:t>A</a:t>
            </a:r>
            <a:r>
              <a:rPr sz="1575" spc="-120" baseline="-23809" dirty="0">
                <a:latin typeface="Times New Roman"/>
                <a:cs typeface="Times New Roman"/>
              </a:rPr>
              <a:t>9 </a:t>
            </a:r>
            <a:r>
              <a:rPr sz="1850" i="1" spc="-20" dirty="0">
                <a:latin typeface="Times New Roman"/>
                <a:cs typeface="Times New Roman"/>
              </a:rPr>
              <a:t>B</a:t>
            </a:r>
            <a:r>
              <a:rPr sz="1575" spc="-30" baseline="-23809" dirty="0">
                <a:latin typeface="Times New Roman"/>
                <a:cs typeface="Times New Roman"/>
              </a:rPr>
              <a:t>9 </a:t>
            </a:r>
            <a:r>
              <a:rPr sz="1850" spc="15" dirty="0">
                <a:latin typeface="Symbol"/>
                <a:cs typeface="Symbol"/>
              </a:rPr>
              <a:t></a:t>
            </a:r>
            <a:r>
              <a:rPr sz="1850" spc="15" dirty="0">
                <a:latin typeface="Times New Roman"/>
                <a:cs typeface="Times New Roman"/>
              </a:rPr>
              <a:t> </a:t>
            </a:r>
            <a:r>
              <a:rPr sz="1850" i="1" spc="-35" dirty="0">
                <a:latin typeface="Times New Roman"/>
                <a:cs typeface="Times New Roman"/>
              </a:rPr>
              <a:t>A</a:t>
            </a:r>
            <a:r>
              <a:rPr sz="1575" spc="-52" baseline="-23809" dirty="0">
                <a:latin typeface="Times New Roman"/>
                <a:cs typeface="Times New Roman"/>
              </a:rPr>
              <a:t>13</a:t>
            </a:r>
            <a:r>
              <a:rPr sz="1850" i="1" spc="-35" dirty="0">
                <a:latin typeface="Times New Roman"/>
                <a:cs typeface="Times New Roman"/>
              </a:rPr>
              <a:t>B</a:t>
            </a:r>
            <a:r>
              <a:rPr sz="1575" spc="-52" baseline="-23809" dirty="0">
                <a:latin typeface="Times New Roman"/>
                <a:cs typeface="Times New Roman"/>
              </a:rPr>
              <a:t>13</a:t>
            </a:r>
            <a:r>
              <a:rPr sz="1575" spc="44" baseline="-23809" dirty="0">
                <a:latin typeface="Times New Roman"/>
                <a:cs typeface="Times New Roman"/>
              </a:rPr>
              <a:t> </a:t>
            </a:r>
            <a:r>
              <a:rPr sz="1850" spc="110" dirty="0">
                <a:latin typeface="Symbol"/>
                <a:cs typeface="Symbol"/>
              </a:rPr>
              <a:t></a:t>
            </a:r>
            <a:endParaRPr sz="1850">
              <a:latin typeface="Symbol"/>
              <a:cs typeface="Symbol"/>
            </a:endParaRPr>
          </a:p>
        </p:txBody>
      </p:sp>
      <p:grpSp>
        <p:nvGrpSpPr>
          <p:cNvPr id="131" name="object 131"/>
          <p:cNvGrpSpPr/>
          <p:nvPr/>
        </p:nvGrpSpPr>
        <p:grpSpPr>
          <a:xfrm>
            <a:off x="4541500" y="5181038"/>
            <a:ext cx="1298575" cy="770255"/>
            <a:chOff x="4541500" y="5181038"/>
            <a:chExt cx="1298575" cy="770255"/>
          </a:xfrm>
        </p:grpSpPr>
        <p:sp>
          <p:nvSpPr>
            <p:cNvPr id="132" name="object 132"/>
            <p:cNvSpPr/>
            <p:nvPr/>
          </p:nvSpPr>
          <p:spPr>
            <a:xfrm>
              <a:off x="4554454" y="5193992"/>
              <a:ext cx="1273175" cy="305435"/>
            </a:xfrm>
            <a:custGeom>
              <a:avLst/>
              <a:gdLst/>
              <a:ahLst/>
              <a:cxnLst/>
              <a:rect l="l" t="t" r="r" b="b"/>
              <a:pathLst>
                <a:path w="1273175" h="305435">
                  <a:moveTo>
                    <a:pt x="813581" y="278691"/>
                  </a:moveTo>
                  <a:lnTo>
                    <a:pt x="769028" y="279237"/>
                  </a:lnTo>
                  <a:lnTo>
                    <a:pt x="723665" y="273055"/>
                  </a:lnTo>
                  <a:lnTo>
                    <a:pt x="678493" y="267565"/>
                  </a:lnTo>
                  <a:lnTo>
                    <a:pt x="634511" y="270182"/>
                  </a:lnTo>
                  <a:lnTo>
                    <a:pt x="599412" y="274885"/>
                  </a:lnTo>
                  <a:lnTo>
                    <a:pt x="569075" y="276850"/>
                  </a:lnTo>
                  <a:lnTo>
                    <a:pt x="533356" y="277004"/>
                  </a:lnTo>
                  <a:lnTo>
                    <a:pt x="482111" y="276278"/>
                  </a:lnTo>
                  <a:lnTo>
                    <a:pt x="440987" y="275903"/>
                  </a:lnTo>
                  <a:lnTo>
                    <a:pt x="391172" y="275638"/>
                  </a:lnTo>
                  <a:lnTo>
                    <a:pt x="336214" y="275145"/>
                  </a:lnTo>
                  <a:lnTo>
                    <a:pt x="279661" y="274083"/>
                  </a:lnTo>
                  <a:lnTo>
                    <a:pt x="225060" y="272113"/>
                  </a:lnTo>
                  <a:lnTo>
                    <a:pt x="175961" y="268894"/>
                  </a:lnTo>
                  <a:lnTo>
                    <a:pt x="135909" y="264086"/>
                  </a:lnTo>
                  <a:lnTo>
                    <a:pt x="98351" y="252110"/>
                  </a:lnTo>
                  <a:lnTo>
                    <a:pt x="32521" y="222634"/>
                  </a:lnTo>
                  <a:lnTo>
                    <a:pt x="3321" y="194871"/>
                  </a:lnTo>
                  <a:lnTo>
                    <a:pt x="0" y="178853"/>
                  </a:lnTo>
                  <a:lnTo>
                    <a:pt x="369" y="153025"/>
                  </a:lnTo>
                  <a:lnTo>
                    <a:pt x="16521" y="93918"/>
                  </a:lnTo>
                  <a:lnTo>
                    <a:pt x="65115" y="44015"/>
                  </a:lnTo>
                  <a:lnTo>
                    <a:pt x="98317" y="24945"/>
                  </a:lnTo>
                  <a:lnTo>
                    <a:pt x="139130" y="13549"/>
                  </a:lnTo>
                  <a:lnTo>
                    <a:pt x="187360" y="7117"/>
                  </a:lnTo>
                  <a:lnTo>
                    <a:pt x="238567" y="3853"/>
                  </a:lnTo>
                  <a:lnTo>
                    <a:pt x="288309" y="1958"/>
                  </a:lnTo>
                  <a:lnTo>
                    <a:pt x="336210" y="0"/>
                  </a:lnTo>
                  <a:lnTo>
                    <a:pt x="371764" y="1815"/>
                  </a:lnTo>
                  <a:lnTo>
                    <a:pt x="413057" y="5226"/>
                  </a:lnTo>
                  <a:lnTo>
                    <a:pt x="478174" y="8054"/>
                  </a:lnTo>
                  <a:lnTo>
                    <a:pt x="519750" y="9024"/>
                  </a:lnTo>
                  <a:lnTo>
                    <a:pt x="569132" y="10272"/>
                  </a:lnTo>
                  <a:lnTo>
                    <a:pt x="624173" y="11718"/>
                  </a:lnTo>
                  <a:lnTo>
                    <a:pt x="682726" y="13284"/>
                  </a:lnTo>
                  <a:lnTo>
                    <a:pt x="742644" y="14889"/>
                  </a:lnTo>
                  <a:lnTo>
                    <a:pt x="801780" y="16455"/>
                  </a:lnTo>
                  <a:lnTo>
                    <a:pt x="857987" y="17901"/>
                  </a:lnTo>
                  <a:lnTo>
                    <a:pt x="909119" y="19149"/>
                  </a:lnTo>
                  <a:lnTo>
                    <a:pt x="953027" y="20119"/>
                  </a:lnTo>
                  <a:lnTo>
                    <a:pt x="1002028" y="17822"/>
                  </a:lnTo>
                  <a:lnTo>
                    <a:pt x="1049803" y="8935"/>
                  </a:lnTo>
                  <a:lnTo>
                    <a:pt x="1097018" y="1438"/>
                  </a:lnTo>
                  <a:lnTo>
                    <a:pt x="1144336" y="3310"/>
                  </a:lnTo>
                  <a:lnTo>
                    <a:pt x="1192422" y="22532"/>
                  </a:lnTo>
                  <a:lnTo>
                    <a:pt x="1210298" y="31158"/>
                  </a:lnTo>
                  <a:lnTo>
                    <a:pt x="1225030" y="35915"/>
                  </a:lnTo>
                  <a:lnTo>
                    <a:pt x="1259593" y="80950"/>
                  </a:lnTo>
                  <a:lnTo>
                    <a:pt x="1270841" y="130492"/>
                  </a:lnTo>
                  <a:lnTo>
                    <a:pt x="1272559" y="140261"/>
                  </a:lnTo>
                  <a:lnTo>
                    <a:pt x="1270347" y="154674"/>
                  </a:lnTo>
                  <a:lnTo>
                    <a:pt x="1266860" y="177932"/>
                  </a:lnTo>
                  <a:lnTo>
                    <a:pt x="1256684" y="219128"/>
                  </a:lnTo>
                  <a:lnTo>
                    <a:pt x="1204821" y="255879"/>
                  </a:lnTo>
                  <a:lnTo>
                    <a:pt x="1143908" y="268912"/>
                  </a:lnTo>
                  <a:lnTo>
                    <a:pt x="1100458" y="277371"/>
                  </a:lnTo>
                  <a:lnTo>
                    <a:pt x="1067674" y="280803"/>
                  </a:lnTo>
                  <a:lnTo>
                    <a:pt x="1039395" y="280742"/>
                  </a:lnTo>
                  <a:lnTo>
                    <a:pt x="1009462" y="278724"/>
                  </a:lnTo>
                  <a:lnTo>
                    <a:pt x="971712" y="276284"/>
                  </a:lnTo>
                  <a:lnTo>
                    <a:pt x="919987" y="274957"/>
                  </a:lnTo>
                  <a:lnTo>
                    <a:pt x="848125" y="276278"/>
                  </a:lnTo>
                  <a:lnTo>
                    <a:pt x="828170" y="259284"/>
                  </a:lnTo>
                  <a:lnTo>
                    <a:pt x="814502" y="248910"/>
                  </a:lnTo>
                  <a:lnTo>
                    <a:pt x="816407" y="259490"/>
                  </a:lnTo>
                  <a:lnTo>
                    <a:pt x="843172" y="305361"/>
                  </a:lnTo>
                </a:path>
              </a:pathLst>
            </a:custGeom>
            <a:ln w="25907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657719" y="5540884"/>
              <a:ext cx="1169670" cy="397510"/>
            </a:xfrm>
            <a:custGeom>
              <a:avLst/>
              <a:gdLst/>
              <a:ahLst/>
              <a:cxnLst/>
              <a:rect l="l" t="t" r="r" b="b"/>
              <a:pathLst>
                <a:path w="1169670" h="397510">
                  <a:moveTo>
                    <a:pt x="747527" y="362633"/>
                  </a:moveTo>
                  <a:lnTo>
                    <a:pt x="706631" y="363352"/>
                  </a:lnTo>
                  <a:lnTo>
                    <a:pt x="664962" y="355331"/>
                  </a:lnTo>
                  <a:lnTo>
                    <a:pt x="623458" y="348196"/>
                  </a:lnTo>
                  <a:lnTo>
                    <a:pt x="583062" y="351572"/>
                  </a:lnTo>
                  <a:lnTo>
                    <a:pt x="550816" y="357696"/>
                  </a:lnTo>
                  <a:lnTo>
                    <a:pt x="522928" y="360265"/>
                  </a:lnTo>
                  <a:lnTo>
                    <a:pt x="490087" y="360462"/>
                  </a:lnTo>
                  <a:lnTo>
                    <a:pt x="442981" y="359471"/>
                  </a:lnTo>
                  <a:lnTo>
                    <a:pt x="398029" y="358961"/>
                  </a:lnTo>
                  <a:lnTo>
                    <a:pt x="342948" y="358539"/>
                  </a:lnTo>
                  <a:lnTo>
                    <a:pt x="282914" y="357503"/>
                  </a:lnTo>
                  <a:lnTo>
                    <a:pt x="223102" y="355149"/>
                  </a:lnTo>
                  <a:lnTo>
                    <a:pt x="168688" y="350777"/>
                  </a:lnTo>
                  <a:lnTo>
                    <a:pt x="124846" y="343685"/>
                  </a:lnTo>
                  <a:lnTo>
                    <a:pt x="58854" y="312291"/>
                  </a:lnTo>
                  <a:lnTo>
                    <a:pt x="3053" y="253655"/>
                  </a:lnTo>
                  <a:lnTo>
                    <a:pt x="0" y="232776"/>
                  </a:lnTo>
                  <a:lnTo>
                    <a:pt x="339" y="199164"/>
                  </a:lnTo>
                  <a:lnTo>
                    <a:pt x="3053" y="154150"/>
                  </a:lnTo>
                  <a:lnTo>
                    <a:pt x="34438" y="88601"/>
                  </a:lnTo>
                  <a:lnTo>
                    <a:pt x="59828" y="57301"/>
                  </a:lnTo>
                  <a:lnTo>
                    <a:pt x="90302" y="32510"/>
                  </a:lnTo>
                  <a:lnTo>
                    <a:pt x="127821" y="17611"/>
                  </a:lnTo>
                  <a:lnTo>
                    <a:pt x="172138" y="9237"/>
                  </a:lnTo>
                  <a:lnTo>
                    <a:pt x="219194" y="5006"/>
                  </a:lnTo>
                  <a:lnTo>
                    <a:pt x="264927" y="2538"/>
                  </a:lnTo>
                  <a:lnTo>
                    <a:pt x="308891" y="0"/>
                  </a:lnTo>
                  <a:lnTo>
                    <a:pt x="341556" y="2331"/>
                  </a:lnTo>
                  <a:lnTo>
                    <a:pt x="379531" y="6734"/>
                  </a:lnTo>
                  <a:lnTo>
                    <a:pt x="439425" y="10412"/>
                  </a:lnTo>
                  <a:lnTo>
                    <a:pt x="477587" y="11687"/>
                  </a:lnTo>
                  <a:lnTo>
                    <a:pt x="522935" y="13328"/>
                  </a:lnTo>
                  <a:lnTo>
                    <a:pt x="573495" y="15228"/>
                  </a:lnTo>
                  <a:lnTo>
                    <a:pt x="627291" y="17282"/>
                  </a:lnTo>
                  <a:lnTo>
                    <a:pt x="682348" y="19383"/>
                  </a:lnTo>
                  <a:lnTo>
                    <a:pt x="736690" y="21428"/>
                  </a:lnTo>
                  <a:lnTo>
                    <a:pt x="788341" y="23309"/>
                  </a:lnTo>
                  <a:lnTo>
                    <a:pt x="835327" y="24921"/>
                  </a:lnTo>
                  <a:lnTo>
                    <a:pt x="875670" y="26160"/>
                  </a:lnTo>
                  <a:lnTo>
                    <a:pt x="920700" y="23198"/>
                  </a:lnTo>
                  <a:lnTo>
                    <a:pt x="964601" y="11641"/>
                  </a:lnTo>
                  <a:lnTo>
                    <a:pt x="1007984" y="1882"/>
                  </a:lnTo>
                  <a:lnTo>
                    <a:pt x="1051459" y="4316"/>
                  </a:lnTo>
                  <a:lnTo>
                    <a:pt x="1095634" y="29335"/>
                  </a:lnTo>
                  <a:lnTo>
                    <a:pt x="1112133" y="40569"/>
                  </a:lnTo>
                  <a:lnTo>
                    <a:pt x="1125702" y="46767"/>
                  </a:lnTo>
                  <a:lnTo>
                    <a:pt x="1150244" y="78344"/>
                  </a:lnTo>
                  <a:lnTo>
                    <a:pt x="1163484" y="139937"/>
                  </a:lnTo>
                  <a:lnTo>
                    <a:pt x="1169294" y="182585"/>
                  </a:lnTo>
                  <a:lnTo>
                    <a:pt x="1167298" y="201286"/>
                  </a:lnTo>
                  <a:lnTo>
                    <a:pt x="1164087" y="231541"/>
                  </a:lnTo>
                  <a:lnTo>
                    <a:pt x="1154689" y="285240"/>
                  </a:lnTo>
                  <a:lnTo>
                    <a:pt x="1107033" y="333020"/>
                  </a:lnTo>
                  <a:lnTo>
                    <a:pt x="1051184" y="349997"/>
                  </a:lnTo>
                  <a:lnTo>
                    <a:pt x="1011224" y="360965"/>
                  </a:lnTo>
                  <a:lnTo>
                    <a:pt x="981075" y="365413"/>
                  </a:lnTo>
                  <a:lnTo>
                    <a:pt x="955079" y="365330"/>
                  </a:lnTo>
                  <a:lnTo>
                    <a:pt x="927575" y="362705"/>
                  </a:lnTo>
                  <a:lnTo>
                    <a:pt x="892901" y="359528"/>
                  </a:lnTo>
                  <a:lnTo>
                    <a:pt x="845398" y="357787"/>
                  </a:lnTo>
                  <a:lnTo>
                    <a:pt x="779404" y="359471"/>
                  </a:lnTo>
                  <a:lnTo>
                    <a:pt x="761009" y="337411"/>
                  </a:lnTo>
                  <a:lnTo>
                    <a:pt x="748448" y="323938"/>
                  </a:lnTo>
                  <a:lnTo>
                    <a:pt x="750222" y="337709"/>
                  </a:lnTo>
                  <a:lnTo>
                    <a:pt x="774832" y="397381"/>
                  </a:lnTo>
                </a:path>
              </a:pathLst>
            </a:custGeom>
            <a:ln w="25908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32562"/>
            <a:ext cx="39776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Arial"/>
                <a:cs typeface="Arial"/>
              </a:rPr>
              <a:t>Memory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Interleaving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9238" y="1249310"/>
            <a:ext cx="10084562" cy="1772921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rlito"/>
                <a:cs typeface="Carlito"/>
              </a:rPr>
              <a:t>Memory </a:t>
            </a:r>
            <a:r>
              <a:rPr sz="2400" spc="-10" dirty="0">
                <a:latin typeface="Carlito"/>
                <a:cs typeface="Carlito"/>
              </a:rPr>
              <a:t>Interleaving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:</a:t>
            </a:r>
          </a:p>
          <a:p>
            <a:pPr marL="698500" lvl="1" indent="-229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i="1" spc="-5" dirty="0">
                <a:solidFill>
                  <a:srgbClr val="5B9BD4"/>
                </a:solidFill>
                <a:latin typeface="Carlito"/>
                <a:cs typeface="Carlito"/>
              </a:rPr>
              <a:t>Simultaneous </a:t>
            </a:r>
            <a:r>
              <a:rPr sz="2000" dirty="0">
                <a:latin typeface="Carlito"/>
                <a:cs typeface="Carlito"/>
              </a:rPr>
              <a:t>access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memory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spc="-10" dirty="0">
                <a:latin typeface="Carlito"/>
                <a:cs typeface="Carlito"/>
              </a:rPr>
              <a:t>two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more source </a:t>
            </a:r>
            <a:r>
              <a:rPr sz="2000" spc="-5" dirty="0">
                <a:latin typeface="Carlito"/>
                <a:cs typeface="Carlito"/>
              </a:rPr>
              <a:t>using </a:t>
            </a:r>
            <a:r>
              <a:rPr sz="2000" i="1" spc="-5" dirty="0">
                <a:solidFill>
                  <a:srgbClr val="5B9BD4"/>
                </a:solidFill>
                <a:latin typeface="Carlito"/>
                <a:cs typeface="Carlito"/>
              </a:rPr>
              <a:t>one </a:t>
            </a:r>
            <a:r>
              <a:rPr sz="2000" i="1" dirty="0">
                <a:solidFill>
                  <a:srgbClr val="5B9BD4"/>
                </a:solidFill>
                <a:latin typeface="Carlito"/>
                <a:cs typeface="Carlito"/>
              </a:rPr>
              <a:t>memory </a:t>
            </a:r>
            <a:r>
              <a:rPr sz="2000" i="1" spc="-5" dirty="0">
                <a:solidFill>
                  <a:srgbClr val="5B9BD4"/>
                </a:solidFill>
                <a:latin typeface="Carlito"/>
                <a:cs typeface="Carlito"/>
              </a:rPr>
              <a:t>bus</a:t>
            </a:r>
            <a:r>
              <a:rPr sz="2000" i="1" spc="55" dirty="0">
                <a:solidFill>
                  <a:srgbClr val="5B9BD4"/>
                </a:solidFill>
                <a:latin typeface="Carlito"/>
                <a:cs typeface="Carlito"/>
              </a:rPr>
              <a:t> </a:t>
            </a:r>
            <a:r>
              <a:rPr sz="2000" i="1" spc="-15" dirty="0">
                <a:solidFill>
                  <a:srgbClr val="5B9BD4"/>
                </a:solidFill>
                <a:latin typeface="Carlito"/>
                <a:cs typeface="Carlito"/>
              </a:rPr>
              <a:t>system.</a:t>
            </a:r>
            <a:endParaRPr sz="2000" dirty="0">
              <a:latin typeface="Carlito"/>
              <a:cs typeface="Carlito"/>
            </a:endParaRPr>
          </a:p>
          <a:p>
            <a:pPr marL="698500" lvl="1" indent="-22923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latin typeface="Carlito"/>
                <a:cs typeface="Carlito"/>
              </a:rPr>
              <a:t>Select one of </a:t>
            </a:r>
            <a:r>
              <a:rPr sz="2000" dirty="0">
                <a:latin typeface="Carlito"/>
                <a:cs typeface="Carlito"/>
              </a:rPr>
              <a:t>4 </a:t>
            </a:r>
            <a:r>
              <a:rPr sz="2000" spc="-5" dirty="0">
                <a:latin typeface="Carlito"/>
                <a:cs typeface="Carlito"/>
              </a:rPr>
              <a:t>memory modules using </a:t>
            </a:r>
            <a:r>
              <a:rPr sz="2000" spc="-10" dirty="0">
                <a:latin typeface="Carlito"/>
                <a:cs typeface="Carlito"/>
              </a:rPr>
              <a:t>lower </a:t>
            </a:r>
            <a:r>
              <a:rPr sz="2000" dirty="0">
                <a:latin typeface="Carlito"/>
                <a:cs typeface="Carlito"/>
              </a:rPr>
              <a:t>2 </a:t>
            </a:r>
            <a:r>
              <a:rPr sz="2000" spc="-5" dirty="0">
                <a:latin typeface="Carlito"/>
                <a:cs typeface="Carlito"/>
              </a:rPr>
              <a:t>bits of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AR</a:t>
            </a:r>
          </a:p>
          <a:p>
            <a:pPr marL="698500" lvl="1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spc="-5" dirty="0">
                <a:latin typeface="Carlito"/>
                <a:cs typeface="Carlito"/>
              </a:rPr>
              <a:t>Example) </a:t>
            </a:r>
            <a:r>
              <a:rPr sz="2000" spc="-20" dirty="0">
                <a:latin typeface="Carlito"/>
                <a:cs typeface="Carlito"/>
              </a:rPr>
              <a:t>Even </a:t>
            </a:r>
            <a:r>
              <a:rPr sz="2000" dirty="0">
                <a:latin typeface="Carlito"/>
                <a:cs typeface="Carlito"/>
              </a:rPr>
              <a:t>/ Odd </a:t>
            </a:r>
            <a:r>
              <a:rPr sz="2000" spc="-5" dirty="0">
                <a:latin typeface="Carlito"/>
                <a:cs typeface="Carlito"/>
              </a:rPr>
              <a:t>Address </a:t>
            </a:r>
            <a:r>
              <a:rPr sz="2000" dirty="0">
                <a:latin typeface="Carlito"/>
                <a:cs typeface="Carlito"/>
              </a:rPr>
              <a:t>Memory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Access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894332" y="3034030"/>
            <a:ext cx="7234555" cy="3823970"/>
            <a:chOff x="1894332" y="2817876"/>
            <a:chExt cx="7234555" cy="3823970"/>
          </a:xfrm>
        </p:grpSpPr>
        <p:sp>
          <p:nvSpPr>
            <p:cNvPr id="5" name="object 5"/>
            <p:cNvSpPr/>
            <p:nvPr/>
          </p:nvSpPr>
          <p:spPr>
            <a:xfrm>
              <a:off x="1894332" y="2817876"/>
              <a:ext cx="7234555" cy="3823970"/>
            </a:xfrm>
            <a:custGeom>
              <a:avLst/>
              <a:gdLst/>
              <a:ahLst/>
              <a:cxnLst/>
              <a:rect l="l" t="t" r="r" b="b"/>
              <a:pathLst>
                <a:path w="7234555" h="3823970">
                  <a:moveTo>
                    <a:pt x="7234428" y="0"/>
                  </a:moveTo>
                  <a:lnTo>
                    <a:pt x="0" y="0"/>
                  </a:lnTo>
                  <a:lnTo>
                    <a:pt x="0" y="3823716"/>
                  </a:lnTo>
                  <a:lnTo>
                    <a:pt x="7234428" y="3823716"/>
                  </a:lnTo>
                  <a:lnTo>
                    <a:pt x="7234428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34228" y="3532650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1201455" y="0"/>
                  </a:moveTo>
                  <a:lnTo>
                    <a:pt x="0" y="0"/>
                  </a:lnTo>
                  <a:lnTo>
                    <a:pt x="0" y="299680"/>
                  </a:lnTo>
                  <a:lnTo>
                    <a:pt x="1201455" y="299680"/>
                  </a:lnTo>
                  <a:lnTo>
                    <a:pt x="1201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34228" y="3532650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0" y="299680"/>
                  </a:moveTo>
                  <a:lnTo>
                    <a:pt x="1201455" y="299680"/>
                  </a:lnTo>
                  <a:lnTo>
                    <a:pt x="1201455" y="0"/>
                  </a:lnTo>
                  <a:lnTo>
                    <a:pt x="0" y="0"/>
                  </a:lnTo>
                  <a:lnTo>
                    <a:pt x="0" y="299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34228" y="4331591"/>
              <a:ext cx="1202055" cy="798830"/>
            </a:xfrm>
            <a:custGeom>
              <a:avLst/>
              <a:gdLst/>
              <a:ahLst/>
              <a:cxnLst/>
              <a:rect l="l" t="t" r="r" b="b"/>
              <a:pathLst>
                <a:path w="1202054" h="798829">
                  <a:moveTo>
                    <a:pt x="1201455" y="0"/>
                  </a:moveTo>
                  <a:lnTo>
                    <a:pt x="0" y="0"/>
                  </a:lnTo>
                  <a:lnTo>
                    <a:pt x="0" y="798685"/>
                  </a:lnTo>
                  <a:lnTo>
                    <a:pt x="1201455" y="798685"/>
                  </a:lnTo>
                  <a:lnTo>
                    <a:pt x="1201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34228" y="4331591"/>
              <a:ext cx="1202055" cy="798830"/>
            </a:xfrm>
            <a:custGeom>
              <a:avLst/>
              <a:gdLst/>
              <a:ahLst/>
              <a:cxnLst/>
              <a:rect l="l" t="t" r="r" b="b"/>
              <a:pathLst>
                <a:path w="1202054" h="798829">
                  <a:moveTo>
                    <a:pt x="0" y="798685"/>
                  </a:moveTo>
                  <a:lnTo>
                    <a:pt x="1201455" y="798685"/>
                  </a:lnTo>
                  <a:lnTo>
                    <a:pt x="1201455" y="0"/>
                  </a:lnTo>
                  <a:lnTo>
                    <a:pt x="0" y="0"/>
                  </a:lnTo>
                  <a:lnTo>
                    <a:pt x="0" y="79868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34228" y="5629548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1201455" y="0"/>
                  </a:moveTo>
                  <a:lnTo>
                    <a:pt x="0" y="0"/>
                  </a:lnTo>
                  <a:lnTo>
                    <a:pt x="0" y="299680"/>
                  </a:lnTo>
                  <a:lnTo>
                    <a:pt x="1201455" y="299680"/>
                  </a:lnTo>
                  <a:lnTo>
                    <a:pt x="1201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34228" y="5629548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0" y="299680"/>
                  </a:moveTo>
                  <a:lnTo>
                    <a:pt x="1201455" y="299680"/>
                  </a:lnTo>
                  <a:lnTo>
                    <a:pt x="1201455" y="0"/>
                  </a:lnTo>
                  <a:lnTo>
                    <a:pt x="0" y="0"/>
                  </a:lnTo>
                  <a:lnTo>
                    <a:pt x="0" y="299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74393" y="4230335"/>
              <a:ext cx="123032" cy="10268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35095" y="3832330"/>
              <a:ext cx="0" cy="400050"/>
            </a:xfrm>
            <a:custGeom>
              <a:avLst/>
              <a:gdLst/>
              <a:ahLst/>
              <a:cxnLst/>
              <a:rect l="l" t="t" r="r" b="b"/>
              <a:pathLst>
                <a:path h="400050">
                  <a:moveTo>
                    <a:pt x="0" y="0"/>
                  </a:moveTo>
                  <a:lnTo>
                    <a:pt x="0" y="399470"/>
                  </a:lnTo>
                </a:path>
              </a:pathLst>
            </a:custGeom>
            <a:ln w="32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75859" y="5130277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59236" y="0"/>
                  </a:moveTo>
                  <a:lnTo>
                    <a:pt x="0" y="100089"/>
                  </a:lnTo>
                  <a:lnTo>
                    <a:pt x="120101" y="100089"/>
                  </a:lnTo>
                  <a:lnTo>
                    <a:pt x="59236" y="0"/>
                  </a:lnTo>
                  <a:close/>
                </a:path>
                <a:path w="120650" h="499745">
                  <a:moveTo>
                    <a:pt x="120101" y="399470"/>
                  </a:moveTo>
                  <a:lnTo>
                    <a:pt x="0" y="399470"/>
                  </a:lnTo>
                  <a:lnTo>
                    <a:pt x="59236" y="499271"/>
                  </a:lnTo>
                  <a:lnTo>
                    <a:pt x="120101" y="3994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75859" y="5130276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120101" y="100089"/>
                  </a:moveTo>
                  <a:lnTo>
                    <a:pt x="0" y="100089"/>
                  </a:lnTo>
                  <a:lnTo>
                    <a:pt x="59236" y="0"/>
                  </a:lnTo>
                  <a:lnTo>
                    <a:pt x="120101" y="100089"/>
                  </a:lnTo>
                  <a:close/>
                </a:path>
                <a:path w="120650" h="499745">
                  <a:moveTo>
                    <a:pt x="120101" y="399470"/>
                  </a:moveTo>
                  <a:lnTo>
                    <a:pt x="0" y="399470"/>
                  </a:lnTo>
                  <a:lnTo>
                    <a:pt x="59236" y="499271"/>
                  </a:lnTo>
                  <a:lnTo>
                    <a:pt x="120101" y="399470"/>
                  </a:lnTo>
                  <a:close/>
                </a:path>
                <a:path w="120650" h="499745">
                  <a:moveTo>
                    <a:pt x="59236" y="100089"/>
                  </a:moveTo>
                  <a:lnTo>
                    <a:pt x="59236" y="3994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75859" y="5929228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59236" y="0"/>
                  </a:moveTo>
                  <a:lnTo>
                    <a:pt x="0" y="99801"/>
                  </a:lnTo>
                  <a:lnTo>
                    <a:pt x="120101" y="99801"/>
                  </a:lnTo>
                  <a:lnTo>
                    <a:pt x="59236" y="0"/>
                  </a:lnTo>
                  <a:close/>
                </a:path>
                <a:path w="120650" h="499745">
                  <a:moveTo>
                    <a:pt x="120101" y="399481"/>
                  </a:moveTo>
                  <a:lnTo>
                    <a:pt x="0" y="399481"/>
                  </a:lnTo>
                  <a:lnTo>
                    <a:pt x="59236" y="499282"/>
                  </a:lnTo>
                  <a:lnTo>
                    <a:pt x="120101" y="3994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75859" y="5929228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120101" y="99801"/>
                  </a:moveTo>
                  <a:lnTo>
                    <a:pt x="0" y="99801"/>
                  </a:lnTo>
                  <a:lnTo>
                    <a:pt x="59236" y="0"/>
                  </a:lnTo>
                  <a:lnTo>
                    <a:pt x="120101" y="99801"/>
                  </a:lnTo>
                  <a:close/>
                </a:path>
                <a:path w="120650" h="499745">
                  <a:moveTo>
                    <a:pt x="120101" y="399481"/>
                  </a:moveTo>
                  <a:lnTo>
                    <a:pt x="0" y="399481"/>
                  </a:lnTo>
                  <a:lnTo>
                    <a:pt x="59236" y="499282"/>
                  </a:lnTo>
                  <a:lnTo>
                    <a:pt x="120101" y="399481"/>
                  </a:lnTo>
                  <a:close/>
                </a:path>
                <a:path w="120650" h="499745">
                  <a:moveTo>
                    <a:pt x="59236" y="99801"/>
                  </a:moveTo>
                  <a:lnTo>
                    <a:pt x="59236" y="39948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16116" y="3532650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1201455" y="0"/>
                  </a:moveTo>
                  <a:lnTo>
                    <a:pt x="0" y="0"/>
                  </a:lnTo>
                  <a:lnTo>
                    <a:pt x="0" y="299680"/>
                  </a:lnTo>
                  <a:lnTo>
                    <a:pt x="1201455" y="299680"/>
                  </a:lnTo>
                  <a:lnTo>
                    <a:pt x="1201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16116" y="3532650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0" y="299680"/>
                  </a:moveTo>
                  <a:lnTo>
                    <a:pt x="1201455" y="299680"/>
                  </a:lnTo>
                  <a:lnTo>
                    <a:pt x="1201455" y="0"/>
                  </a:lnTo>
                  <a:lnTo>
                    <a:pt x="0" y="0"/>
                  </a:lnTo>
                  <a:lnTo>
                    <a:pt x="0" y="299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16116" y="4331591"/>
              <a:ext cx="1202055" cy="798830"/>
            </a:xfrm>
            <a:custGeom>
              <a:avLst/>
              <a:gdLst/>
              <a:ahLst/>
              <a:cxnLst/>
              <a:rect l="l" t="t" r="r" b="b"/>
              <a:pathLst>
                <a:path w="1202054" h="798829">
                  <a:moveTo>
                    <a:pt x="1201455" y="0"/>
                  </a:moveTo>
                  <a:lnTo>
                    <a:pt x="0" y="0"/>
                  </a:lnTo>
                  <a:lnTo>
                    <a:pt x="0" y="798685"/>
                  </a:lnTo>
                  <a:lnTo>
                    <a:pt x="1201455" y="798685"/>
                  </a:lnTo>
                  <a:lnTo>
                    <a:pt x="1201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16116" y="4331591"/>
              <a:ext cx="1202055" cy="798830"/>
            </a:xfrm>
            <a:custGeom>
              <a:avLst/>
              <a:gdLst/>
              <a:ahLst/>
              <a:cxnLst/>
              <a:rect l="l" t="t" r="r" b="b"/>
              <a:pathLst>
                <a:path w="1202054" h="798829">
                  <a:moveTo>
                    <a:pt x="0" y="798685"/>
                  </a:moveTo>
                  <a:lnTo>
                    <a:pt x="1201455" y="798685"/>
                  </a:lnTo>
                  <a:lnTo>
                    <a:pt x="1201455" y="0"/>
                  </a:lnTo>
                  <a:lnTo>
                    <a:pt x="0" y="0"/>
                  </a:lnTo>
                  <a:lnTo>
                    <a:pt x="0" y="79868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16116" y="5629548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1201455" y="0"/>
                  </a:moveTo>
                  <a:lnTo>
                    <a:pt x="0" y="0"/>
                  </a:lnTo>
                  <a:lnTo>
                    <a:pt x="0" y="299680"/>
                  </a:lnTo>
                  <a:lnTo>
                    <a:pt x="1201455" y="299680"/>
                  </a:lnTo>
                  <a:lnTo>
                    <a:pt x="1201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316116" y="5629548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0" y="299680"/>
                  </a:moveTo>
                  <a:lnTo>
                    <a:pt x="1201455" y="299680"/>
                  </a:lnTo>
                  <a:lnTo>
                    <a:pt x="1201455" y="0"/>
                  </a:lnTo>
                  <a:lnTo>
                    <a:pt x="0" y="0"/>
                  </a:lnTo>
                  <a:lnTo>
                    <a:pt x="0" y="299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56028" y="4230335"/>
              <a:ext cx="123059" cy="1026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16757" y="3832330"/>
              <a:ext cx="0" cy="400050"/>
            </a:xfrm>
            <a:custGeom>
              <a:avLst/>
              <a:gdLst/>
              <a:ahLst/>
              <a:cxnLst/>
              <a:rect l="l" t="t" r="r" b="b"/>
              <a:pathLst>
                <a:path h="400050">
                  <a:moveTo>
                    <a:pt x="0" y="0"/>
                  </a:moveTo>
                  <a:lnTo>
                    <a:pt x="0" y="399470"/>
                  </a:lnTo>
                </a:path>
              </a:pathLst>
            </a:custGeom>
            <a:ln w="32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857493" y="5130277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59263" y="0"/>
                  </a:moveTo>
                  <a:lnTo>
                    <a:pt x="0" y="100089"/>
                  </a:lnTo>
                  <a:lnTo>
                    <a:pt x="120128" y="100089"/>
                  </a:lnTo>
                  <a:lnTo>
                    <a:pt x="59263" y="0"/>
                  </a:lnTo>
                  <a:close/>
                </a:path>
                <a:path w="120650" h="499745">
                  <a:moveTo>
                    <a:pt x="120128" y="399470"/>
                  </a:moveTo>
                  <a:lnTo>
                    <a:pt x="0" y="399470"/>
                  </a:lnTo>
                  <a:lnTo>
                    <a:pt x="59263" y="499271"/>
                  </a:lnTo>
                  <a:lnTo>
                    <a:pt x="120128" y="3994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57493" y="5130276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120128" y="100089"/>
                  </a:moveTo>
                  <a:lnTo>
                    <a:pt x="0" y="100089"/>
                  </a:lnTo>
                  <a:lnTo>
                    <a:pt x="59263" y="0"/>
                  </a:lnTo>
                  <a:lnTo>
                    <a:pt x="120128" y="100089"/>
                  </a:lnTo>
                  <a:close/>
                </a:path>
                <a:path w="120650" h="499745">
                  <a:moveTo>
                    <a:pt x="120128" y="399470"/>
                  </a:moveTo>
                  <a:lnTo>
                    <a:pt x="0" y="399470"/>
                  </a:lnTo>
                  <a:lnTo>
                    <a:pt x="59263" y="499271"/>
                  </a:lnTo>
                  <a:lnTo>
                    <a:pt x="120128" y="399470"/>
                  </a:lnTo>
                  <a:close/>
                </a:path>
                <a:path w="120650" h="499745">
                  <a:moveTo>
                    <a:pt x="59263" y="100089"/>
                  </a:moveTo>
                  <a:lnTo>
                    <a:pt x="59263" y="3994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857493" y="5929228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59263" y="0"/>
                  </a:moveTo>
                  <a:lnTo>
                    <a:pt x="0" y="99801"/>
                  </a:lnTo>
                  <a:lnTo>
                    <a:pt x="120128" y="99801"/>
                  </a:lnTo>
                  <a:lnTo>
                    <a:pt x="59263" y="0"/>
                  </a:lnTo>
                  <a:close/>
                </a:path>
                <a:path w="120650" h="499745">
                  <a:moveTo>
                    <a:pt x="120128" y="399481"/>
                  </a:moveTo>
                  <a:lnTo>
                    <a:pt x="0" y="399481"/>
                  </a:lnTo>
                  <a:lnTo>
                    <a:pt x="59263" y="499282"/>
                  </a:lnTo>
                  <a:lnTo>
                    <a:pt x="120128" y="3994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57493" y="5929228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120128" y="99801"/>
                  </a:moveTo>
                  <a:lnTo>
                    <a:pt x="0" y="99801"/>
                  </a:lnTo>
                  <a:lnTo>
                    <a:pt x="59263" y="0"/>
                  </a:lnTo>
                  <a:lnTo>
                    <a:pt x="120128" y="99801"/>
                  </a:lnTo>
                  <a:close/>
                </a:path>
                <a:path w="120650" h="499745">
                  <a:moveTo>
                    <a:pt x="120128" y="399481"/>
                  </a:moveTo>
                  <a:lnTo>
                    <a:pt x="0" y="399481"/>
                  </a:lnTo>
                  <a:lnTo>
                    <a:pt x="59263" y="499282"/>
                  </a:lnTo>
                  <a:lnTo>
                    <a:pt x="120128" y="399481"/>
                  </a:lnTo>
                  <a:close/>
                </a:path>
                <a:path w="120650" h="499745">
                  <a:moveTo>
                    <a:pt x="59263" y="99801"/>
                  </a:moveTo>
                  <a:lnTo>
                    <a:pt x="59263" y="39948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679571" y="3532650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1201455" y="0"/>
                  </a:moveTo>
                  <a:lnTo>
                    <a:pt x="0" y="0"/>
                  </a:lnTo>
                  <a:lnTo>
                    <a:pt x="0" y="299680"/>
                  </a:lnTo>
                  <a:lnTo>
                    <a:pt x="1201455" y="299680"/>
                  </a:lnTo>
                  <a:lnTo>
                    <a:pt x="1201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679571" y="3532650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0" y="299680"/>
                  </a:moveTo>
                  <a:lnTo>
                    <a:pt x="1201455" y="299680"/>
                  </a:lnTo>
                  <a:lnTo>
                    <a:pt x="1201455" y="0"/>
                  </a:lnTo>
                  <a:lnTo>
                    <a:pt x="0" y="0"/>
                  </a:lnTo>
                  <a:lnTo>
                    <a:pt x="0" y="299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679571" y="4331591"/>
              <a:ext cx="1202055" cy="798830"/>
            </a:xfrm>
            <a:custGeom>
              <a:avLst/>
              <a:gdLst/>
              <a:ahLst/>
              <a:cxnLst/>
              <a:rect l="l" t="t" r="r" b="b"/>
              <a:pathLst>
                <a:path w="1202054" h="798829">
                  <a:moveTo>
                    <a:pt x="1201455" y="0"/>
                  </a:moveTo>
                  <a:lnTo>
                    <a:pt x="0" y="0"/>
                  </a:lnTo>
                  <a:lnTo>
                    <a:pt x="0" y="798685"/>
                  </a:lnTo>
                  <a:lnTo>
                    <a:pt x="1201455" y="798685"/>
                  </a:lnTo>
                  <a:lnTo>
                    <a:pt x="1201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679571" y="4331591"/>
              <a:ext cx="1202055" cy="798830"/>
            </a:xfrm>
            <a:custGeom>
              <a:avLst/>
              <a:gdLst/>
              <a:ahLst/>
              <a:cxnLst/>
              <a:rect l="l" t="t" r="r" b="b"/>
              <a:pathLst>
                <a:path w="1202054" h="798829">
                  <a:moveTo>
                    <a:pt x="0" y="798685"/>
                  </a:moveTo>
                  <a:lnTo>
                    <a:pt x="1201455" y="798685"/>
                  </a:lnTo>
                  <a:lnTo>
                    <a:pt x="1201455" y="0"/>
                  </a:lnTo>
                  <a:lnTo>
                    <a:pt x="0" y="0"/>
                  </a:lnTo>
                  <a:lnTo>
                    <a:pt x="0" y="79868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679571" y="5629548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1201455" y="0"/>
                  </a:moveTo>
                  <a:lnTo>
                    <a:pt x="0" y="0"/>
                  </a:lnTo>
                  <a:lnTo>
                    <a:pt x="0" y="299680"/>
                  </a:lnTo>
                  <a:lnTo>
                    <a:pt x="1201455" y="299680"/>
                  </a:lnTo>
                  <a:lnTo>
                    <a:pt x="1201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679571" y="5629548"/>
              <a:ext cx="1202055" cy="299720"/>
            </a:xfrm>
            <a:custGeom>
              <a:avLst/>
              <a:gdLst/>
              <a:ahLst/>
              <a:cxnLst/>
              <a:rect l="l" t="t" r="r" b="b"/>
              <a:pathLst>
                <a:path w="1202054" h="299720">
                  <a:moveTo>
                    <a:pt x="0" y="299680"/>
                  </a:moveTo>
                  <a:lnTo>
                    <a:pt x="1201455" y="299680"/>
                  </a:lnTo>
                  <a:lnTo>
                    <a:pt x="1201455" y="0"/>
                  </a:lnTo>
                  <a:lnTo>
                    <a:pt x="0" y="0"/>
                  </a:lnTo>
                  <a:lnTo>
                    <a:pt x="0" y="299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219750" y="4230335"/>
              <a:ext cx="123059" cy="1026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280479" y="3832330"/>
              <a:ext cx="0" cy="400050"/>
            </a:xfrm>
            <a:custGeom>
              <a:avLst/>
              <a:gdLst/>
              <a:ahLst/>
              <a:cxnLst/>
              <a:rect l="l" t="t" r="r" b="b"/>
              <a:pathLst>
                <a:path h="400050">
                  <a:moveTo>
                    <a:pt x="0" y="0"/>
                  </a:moveTo>
                  <a:lnTo>
                    <a:pt x="0" y="399470"/>
                  </a:lnTo>
                </a:path>
              </a:pathLst>
            </a:custGeom>
            <a:ln w="32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221216" y="5130277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59263" y="0"/>
                  </a:moveTo>
                  <a:lnTo>
                    <a:pt x="0" y="100089"/>
                  </a:lnTo>
                  <a:lnTo>
                    <a:pt x="120128" y="100089"/>
                  </a:lnTo>
                  <a:lnTo>
                    <a:pt x="59263" y="0"/>
                  </a:lnTo>
                  <a:close/>
                </a:path>
                <a:path w="120650" h="499745">
                  <a:moveTo>
                    <a:pt x="120128" y="399470"/>
                  </a:moveTo>
                  <a:lnTo>
                    <a:pt x="0" y="399470"/>
                  </a:lnTo>
                  <a:lnTo>
                    <a:pt x="59263" y="499271"/>
                  </a:lnTo>
                  <a:lnTo>
                    <a:pt x="120128" y="3994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221216" y="5130276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120128" y="100089"/>
                  </a:moveTo>
                  <a:lnTo>
                    <a:pt x="0" y="100089"/>
                  </a:lnTo>
                  <a:lnTo>
                    <a:pt x="59263" y="0"/>
                  </a:lnTo>
                  <a:lnTo>
                    <a:pt x="120128" y="100089"/>
                  </a:lnTo>
                  <a:close/>
                </a:path>
                <a:path w="120650" h="499745">
                  <a:moveTo>
                    <a:pt x="120128" y="399470"/>
                  </a:moveTo>
                  <a:lnTo>
                    <a:pt x="0" y="399470"/>
                  </a:lnTo>
                  <a:lnTo>
                    <a:pt x="59263" y="499271"/>
                  </a:lnTo>
                  <a:lnTo>
                    <a:pt x="120128" y="399470"/>
                  </a:lnTo>
                  <a:close/>
                </a:path>
                <a:path w="120650" h="499745">
                  <a:moveTo>
                    <a:pt x="59263" y="100089"/>
                  </a:moveTo>
                  <a:lnTo>
                    <a:pt x="59263" y="3994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221216" y="5929228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59263" y="0"/>
                  </a:moveTo>
                  <a:lnTo>
                    <a:pt x="0" y="99801"/>
                  </a:lnTo>
                  <a:lnTo>
                    <a:pt x="120128" y="99801"/>
                  </a:lnTo>
                  <a:lnTo>
                    <a:pt x="59263" y="0"/>
                  </a:lnTo>
                  <a:close/>
                </a:path>
                <a:path w="120650" h="499745">
                  <a:moveTo>
                    <a:pt x="120128" y="399481"/>
                  </a:moveTo>
                  <a:lnTo>
                    <a:pt x="0" y="399481"/>
                  </a:lnTo>
                  <a:lnTo>
                    <a:pt x="59263" y="499282"/>
                  </a:lnTo>
                  <a:lnTo>
                    <a:pt x="120128" y="3994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221216" y="5929228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120128" y="99801"/>
                  </a:moveTo>
                  <a:lnTo>
                    <a:pt x="0" y="99801"/>
                  </a:lnTo>
                  <a:lnTo>
                    <a:pt x="59263" y="0"/>
                  </a:lnTo>
                  <a:lnTo>
                    <a:pt x="120128" y="99801"/>
                  </a:lnTo>
                  <a:close/>
                </a:path>
                <a:path w="120650" h="499745">
                  <a:moveTo>
                    <a:pt x="120128" y="399481"/>
                  </a:moveTo>
                  <a:lnTo>
                    <a:pt x="0" y="399481"/>
                  </a:lnTo>
                  <a:lnTo>
                    <a:pt x="59263" y="499282"/>
                  </a:lnTo>
                  <a:lnTo>
                    <a:pt x="120128" y="399481"/>
                  </a:lnTo>
                  <a:close/>
                </a:path>
                <a:path w="120650" h="499745">
                  <a:moveTo>
                    <a:pt x="59263" y="99801"/>
                  </a:moveTo>
                  <a:lnTo>
                    <a:pt x="59263" y="39948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98043" y="3532650"/>
              <a:ext cx="1201420" cy="299720"/>
            </a:xfrm>
            <a:custGeom>
              <a:avLst/>
              <a:gdLst/>
              <a:ahLst/>
              <a:cxnLst/>
              <a:rect l="l" t="t" r="r" b="b"/>
              <a:pathLst>
                <a:path w="1201420" h="299720">
                  <a:moveTo>
                    <a:pt x="1201135" y="0"/>
                  </a:moveTo>
                  <a:lnTo>
                    <a:pt x="0" y="0"/>
                  </a:lnTo>
                  <a:lnTo>
                    <a:pt x="0" y="299680"/>
                  </a:lnTo>
                  <a:lnTo>
                    <a:pt x="1201135" y="299680"/>
                  </a:lnTo>
                  <a:lnTo>
                    <a:pt x="12011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998043" y="3532650"/>
              <a:ext cx="1201420" cy="299720"/>
            </a:xfrm>
            <a:custGeom>
              <a:avLst/>
              <a:gdLst/>
              <a:ahLst/>
              <a:cxnLst/>
              <a:rect l="l" t="t" r="r" b="b"/>
              <a:pathLst>
                <a:path w="1201420" h="299720">
                  <a:moveTo>
                    <a:pt x="0" y="299680"/>
                  </a:moveTo>
                  <a:lnTo>
                    <a:pt x="1201135" y="299680"/>
                  </a:lnTo>
                  <a:lnTo>
                    <a:pt x="1201135" y="0"/>
                  </a:lnTo>
                  <a:lnTo>
                    <a:pt x="0" y="0"/>
                  </a:lnTo>
                  <a:lnTo>
                    <a:pt x="0" y="299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998043" y="4331591"/>
              <a:ext cx="1201420" cy="798830"/>
            </a:xfrm>
            <a:custGeom>
              <a:avLst/>
              <a:gdLst/>
              <a:ahLst/>
              <a:cxnLst/>
              <a:rect l="l" t="t" r="r" b="b"/>
              <a:pathLst>
                <a:path w="1201420" h="798829">
                  <a:moveTo>
                    <a:pt x="1201135" y="0"/>
                  </a:moveTo>
                  <a:lnTo>
                    <a:pt x="0" y="0"/>
                  </a:lnTo>
                  <a:lnTo>
                    <a:pt x="0" y="798685"/>
                  </a:lnTo>
                  <a:lnTo>
                    <a:pt x="1201135" y="798685"/>
                  </a:lnTo>
                  <a:lnTo>
                    <a:pt x="12011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998043" y="4331591"/>
              <a:ext cx="1201420" cy="798830"/>
            </a:xfrm>
            <a:custGeom>
              <a:avLst/>
              <a:gdLst/>
              <a:ahLst/>
              <a:cxnLst/>
              <a:rect l="l" t="t" r="r" b="b"/>
              <a:pathLst>
                <a:path w="1201420" h="798829">
                  <a:moveTo>
                    <a:pt x="0" y="798685"/>
                  </a:moveTo>
                  <a:lnTo>
                    <a:pt x="1201135" y="798685"/>
                  </a:lnTo>
                  <a:lnTo>
                    <a:pt x="1201135" y="0"/>
                  </a:lnTo>
                  <a:lnTo>
                    <a:pt x="0" y="0"/>
                  </a:lnTo>
                  <a:lnTo>
                    <a:pt x="0" y="79868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998044" y="5629548"/>
              <a:ext cx="1201420" cy="299720"/>
            </a:xfrm>
            <a:custGeom>
              <a:avLst/>
              <a:gdLst/>
              <a:ahLst/>
              <a:cxnLst/>
              <a:rect l="l" t="t" r="r" b="b"/>
              <a:pathLst>
                <a:path w="1201420" h="299720">
                  <a:moveTo>
                    <a:pt x="1201135" y="0"/>
                  </a:moveTo>
                  <a:lnTo>
                    <a:pt x="0" y="0"/>
                  </a:lnTo>
                  <a:lnTo>
                    <a:pt x="0" y="299680"/>
                  </a:lnTo>
                  <a:lnTo>
                    <a:pt x="1201135" y="299680"/>
                  </a:lnTo>
                  <a:lnTo>
                    <a:pt x="12011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998044" y="5629548"/>
              <a:ext cx="1201420" cy="299720"/>
            </a:xfrm>
            <a:custGeom>
              <a:avLst/>
              <a:gdLst/>
              <a:ahLst/>
              <a:cxnLst/>
              <a:rect l="l" t="t" r="r" b="b"/>
              <a:pathLst>
                <a:path w="1201420" h="299720">
                  <a:moveTo>
                    <a:pt x="0" y="299680"/>
                  </a:moveTo>
                  <a:lnTo>
                    <a:pt x="1201135" y="299680"/>
                  </a:lnTo>
                  <a:lnTo>
                    <a:pt x="1201135" y="0"/>
                  </a:lnTo>
                  <a:lnTo>
                    <a:pt x="0" y="0"/>
                  </a:lnTo>
                  <a:lnTo>
                    <a:pt x="0" y="29968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537822" y="4230335"/>
              <a:ext cx="123059" cy="10268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598551" y="3832330"/>
              <a:ext cx="0" cy="400050"/>
            </a:xfrm>
            <a:custGeom>
              <a:avLst/>
              <a:gdLst/>
              <a:ahLst/>
              <a:cxnLst/>
              <a:rect l="l" t="t" r="r" b="b"/>
              <a:pathLst>
                <a:path h="400050">
                  <a:moveTo>
                    <a:pt x="0" y="0"/>
                  </a:moveTo>
                  <a:lnTo>
                    <a:pt x="0" y="399470"/>
                  </a:lnTo>
                </a:path>
              </a:pathLst>
            </a:custGeom>
            <a:ln w="32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539288" y="5130277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59263" y="0"/>
                  </a:moveTo>
                  <a:lnTo>
                    <a:pt x="0" y="100089"/>
                  </a:lnTo>
                  <a:lnTo>
                    <a:pt x="120128" y="100089"/>
                  </a:lnTo>
                  <a:lnTo>
                    <a:pt x="59263" y="0"/>
                  </a:lnTo>
                  <a:close/>
                </a:path>
                <a:path w="120650" h="499745">
                  <a:moveTo>
                    <a:pt x="120128" y="399470"/>
                  </a:moveTo>
                  <a:lnTo>
                    <a:pt x="0" y="399470"/>
                  </a:lnTo>
                  <a:lnTo>
                    <a:pt x="59263" y="499271"/>
                  </a:lnTo>
                  <a:lnTo>
                    <a:pt x="120128" y="3994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539288" y="5130276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120128" y="100089"/>
                  </a:moveTo>
                  <a:lnTo>
                    <a:pt x="0" y="100089"/>
                  </a:lnTo>
                  <a:lnTo>
                    <a:pt x="59263" y="0"/>
                  </a:lnTo>
                  <a:lnTo>
                    <a:pt x="120128" y="100089"/>
                  </a:lnTo>
                  <a:close/>
                </a:path>
                <a:path w="120650" h="499745">
                  <a:moveTo>
                    <a:pt x="120128" y="399470"/>
                  </a:moveTo>
                  <a:lnTo>
                    <a:pt x="0" y="399470"/>
                  </a:lnTo>
                  <a:lnTo>
                    <a:pt x="59263" y="499271"/>
                  </a:lnTo>
                  <a:lnTo>
                    <a:pt x="120128" y="399470"/>
                  </a:lnTo>
                  <a:close/>
                </a:path>
                <a:path w="120650" h="499745">
                  <a:moveTo>
                    <a:pt x="59263" y="100089"/>
                  </a:moveTo>
                  <a:lnTo>
                    <a:pt x="59263" y="3994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539288" y="5929228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59263" y="0"/>
                  </a:moveTo>
                  <a:lnTo>
                    <a:pt x="0" y="99801"/>
                  </a:lnTo>
                  <a:lnTo>
                    <a:pt x="120128" y="99801"/>
                  </a:lnTo>
                  <a:lnTo>
                    <a:pt x="59263" y="0"/>
                  </a:lnTo>
                  <a:close/>
                </a:path>
                <a:path w="120650" h="499745">
                  <a:moveTo>
                    <a:pt x="120128" y="399481"/>
                  </a:moveTo>
                  <a:lnTo>
                    <a:pt x="0" y="399481"/>
                  </a:lnTo>
                  <a:lnTo>
                    <a:pt x="59263" y="499282"/>
                  </a:lnTo>
                  <a:lnTo>
                    <a:pt x="120128" y="3994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539288" y="5929228"/>
              <a:ext cx="120650" cy="499745"/>
            </a:xfrm>
            <a:custGeom>
              <a:avLst/>
              <a:gdLst/>
              <a:ahLst/>
              <a:cxnLst/>
              <a:rect l="l" t="t" r="r" b="b"/>
              <a:pathLst>
                <a:path w="120650" h="499745">
                  <a:moveTo>
                    <a:pt x="120128" y="99801"/>
                  </a:moveTo>
                  <a:lnTo>
                    <a:pt x="0" y="99801"/>
                  </a:lnTo>
                  <a:lnTo>
                    <a:pt x="59263" y="0"/>
                  </a:lnTo>
                  <a:lnTo>
                    <a:pt x="120128" y="99801"/>
                  </a:lnTo>
                  <a:close/>
                </a:path>
                <a:path w="120650" h="499745">
                  <a:moveTo>
                    <a:pt x="120128" y="399481"/>
                  </a:moveTo>
                  <a:lnTo>
                    <a:pt x="0" y="399481"/>
                  </a:lnTo>
                  <a:lnTo>
                    <a:pt x="59263" y="499282"/>
                  </a:lnTo>
                  <a:lnTo>
                    <a:pt x="120128" y="399481"/>
                  </a:lnTo>
                  <a:close/>
                </a:path>
                <a:path w="120650" h="499745">
                  <a:moveTo>
                    <a:pt x="59263" y="99801"/>
                  </a:moveTo>
                  <a:lnTo>
                    <a:pt x="59263" y="39948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/>
          <p:nvPr/>
        </p:nvSpPr>
        <p:spPr>
          <a:xfrm>
            <a:off x="3174393" y="3431394"/>
            <a:ext cx="123032" cy="1026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856028" y="3431394"/>
            <a:ext cx="123059" cy="1026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19750" y="3431394"/>
            <a:ext cx="123059" cy="1026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537822" y="3431394"/>
            <a:ext cx="123059" cy="1026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8" name="object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209563"/>
              </p:ext>
            </p:extLst>
          </p:nvPr>
        </p:nvGraphicFramePr>
        <p:xfrm>
          <a:off x="1894332" y="3048000"/>
          <a:ext cx="7232648" cy="3823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1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5513">
                <a:tc gridSpan="5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200" b="1" spc="114" dirty="0">
                          <a:latin typeface="Arial"/>
                          <a:cs typeface="Arial"/>
                        </a:rPr>
                        <a:t>Address</a:t>
                      </a:r>
                      <a:r>
                        <a:rPr sz="1200" b="1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120" dirty="0">
                          <a:latin typeface="Arial"/>
                          <a:cs typeface="Arial"/>
                        </a:rPr>
                        <a:t>bus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651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485140" algn="ctr">
                        <a:lnSpc>
                          <a:spcPct val="100000"/>
                        </a:lnSpc>
                        <a:tabLst>
                          <a:tab pos="2166620" algn="l"/>
                          <a:tab pos="3848735" algn="l"/>
                          <a:tab pos="5530215" algn="l"/>
                        </a:tabLst>
                      </a:pPr>
                      <a:r>
                        <a:rPr sz="1200" b="1" spc="100" dirty="0">
                          <a:latin typeface="Arial"/>
                          <a:cs typeface="Arial"/>
                        </a:rPr>
                        <a:t>AR	AR	AR	AR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989330" marR="501015" algn="ctr">
                        <a:lnSpc>
                          <a:spcPct val="101899"/>
                        </a:lnSpc>
                        <a:tabLst>
                          <a:tab pos="2671445" algn="l"/>
                          <a:tab pos="4352925" algn="l"/>
                          <a:tab pos="6035040" algn="l"/>
                        </a:tabLst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Memory	Memory	Memory	Memory  </a:t>
                      </a:r>
                      <a:r>
                        <a:rPr sz="1200" b="1" spc="85" dirty="0">
                          <a:latin typeface="Arial"/>
                          <a:cs typeface="Arial"/>
                        </a:rPr>
                        <a:t>array	array	array	array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1207770">
                        <a:lnSpc>
                          <a:spcPct val="100000"/>
                        </a:lnSpc>
                        <a:tabLst>
                          <a:tab pos="2889250" algn="l"/>
                          <a:tab pos="4570730" algn="l"/>
                          <a:tab pos="6252845" algn="l"/>
                        </a:tabLst>
                      </a:pPr>
                      <a:r>
                        <a:rPr sz="1200" b="1" spc="155" dirty="0">
                          <a:latin typeface="Arial"/>
                          <a:cs typeface="Arial"/>
                        </a:rPr>
                        <a:t>DR	DR	DR	DR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80">
                <a:tc gridSpan="5">
                  <a:txBody>
                    <a:bodyPr/>
                    <a:lstStyle/>
                    <a:p>
                      <a:pPr marL="31750">
                        <a:lnSpc>
                          <a:spcPts val="1425"/>
                        </a:lnSpc>
                      </a:pPr>
                      <a:r>
                        <a:rPr sz="1200" b="1" spc="145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200" b="1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120" dirty="0">
                          <a:latin typeface="Arial"/>
                          <a:cs typeface="Arial"/>
                        </a:rPr>
                        <a:t>bus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981"/>
            <a:ext cx="34645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54" dirty="0">
                <a:latin typeface="Arial"/>
                <a:cs typeface="Arial"/>
              </a:rPr>
              <a:t>Array</a:t>
            </a:r>
            <a:r>
              <a:rPr sz="4400" b="0" spc="-395" dirty="0">
                <a:latin typeface="Arial"/>
                <a:cs typeface="Arial"/>
              </a:rPr>
              <a:t> </a:t>
            </a:r>
            <a:r>
              <a:rPr sz="4400" b="0" spc="-325" dirty="0">
                <a:latin typeface="Arial"/>
                <a:cs typeface="Arial"/>
              </a:rPr>
              <a:t>Processor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65275" y="3171444"/>
            <a:ext cx="7687309" cy="826135"/>
            <a:chOff x="1065275" y="3171444"/>
            <a:chExt cx="7687309" cy="826135"/>
          </a:xfrm>
        </p:grpSpPr>
        <p:sp>
          <p:nvSpPr>
            <p:cNvPr id="4" name="object 4"/>
            <p:cNvSpPr/>
            <p:nvPr/>
          </p:nvSpPr>
          <p:spPr>
            <a:xfrm>
              <a:off x="1078229" y="3184398"/>
              <a:ext cx="7661275" cy="800100"/>
            </a:xfrm>
            <a:custGeom>
              <a:avLst/>
              <a:gdLst/>
              <a:ahLst/>
              <a:cxnLst/>
              <a:rect l="l" t="t" r="r" b="b"/>
              <a:pathLst>
                <a:path w="7661275" h="800100">
                  <a:moveTo>
                    <a:pt x="7579868" y="0"/>
                  </a:moveTo>
                  <a:lnTo>
                    <a:pt x="81267" y="0"/>
                  </a:lnTo>
                  <a:lnTo>
                    <a:pt x="49634" y="6395"/>
                  </a:lnTo>
                  <a:lnTo>
                    <a:pt x="23802" y="23828"/>
                  </a:lnTo>
                  <a:lnTo>
                    <a:pt x="6386" y="49666"/>
                  </a:lnTo>
                  <a:lnTo>
                    <a:pt x="0" y="81279"/>
                  </a:lnTo>
                  <a:lnTo>
                    <a:pt x="0" y="718819"/>
                  </a:lnTo>
                  <a:lnTo>
                    <a:pt x="6386" y="750433"/>
                  </a:lnTo>
                  <a:lnTo>
                    <a:pt x="23802" y="776271"/>
                  </a:lnTo>
                  <a:lnTo>
                    <a:pt x="49634" y="793704"/>
                  </a:lnTo>
                  <a:lnTo>
                    <a:pt x="81267" y="800100"/>
                  </a:lnTo>
                  <a:lnTo>
                    <a:pt x="7579868" y="800100"/>
                  </a:lnTo>
                  <a:lnTo>
                    <a:pt x="7611481" y="793704"/>
                  </a:lnTo>
                  <a:lnTo>
                    <a:pt x="7637319" y="776271"/>
                  </a:lnTo>
                  <a:lnTo>
                    <a:pt x="7654752" y="750433"/>
                  </a:lnTo>
                  <a:lnTo>
                    <a:pt x="7661148" y="718819"/>
                  </a:lnTo>
                  <a:lnTo>
                    <a:pt x="7661148" y="81279"/>
                  </a:lnTo>
                  <a:lnTo>
                    <a:pt x="7654752" y="49666"/>
                  </a:lnTo>
                  <a:lnTo>
                    <a:pt x="7637319" y="23828"/>
                  </a:lnTo>
                  <a:lnTo>
                    <a:pt x="7611481" y="6395"/>
                  </a:lnTo>
                  <a:lnTo>
                    <a:pt x="7579868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78229" y="3184398"/>
              <a:ext cx="7661275" cy="800100"/>
            </a:xfrm>
            <a:custGeom>
              <a:avLst/>
              <a:gdLst/>
              <a:ahLst/>
              <a:cxnLst/>
              <a:rect l="l" t="t" r="r" b="b"/>
              <a:pathLst>
                <a:path w="7661275" h="800100">
                  <a:moveTo>
                    <a:pt x="0" y="81279"/>
                  </a:moveTo>
                  <a:lnTo>
                    <a:pt x="6386" y="49666"/>
                  </a:lnTo>
                  <a:lnTo>
                    <a:pt x="23802" y="23828"/>
                  </a:lnTo>
                  <a:lnTo>
                    <a:pt x="49634" y="6395"/>
                  </a:lnTo>
                  <a:lnTo>
                    <a:pt x="81267" y="0"/>
                  </a:lnTo>
                  <a:lnTo>
                    <a:pt x="7579868" y="0"/>
                  </a:lnTo>
                  <a:lnTo>
                    <a:pt x="7611481" y="6395"/>
                  </a:lnTo>
                  <a:lnTo>
                    <a:pt x="7637319" y="23828"/>
                  </a:lnTo>
                  <a:lnTo>
                    <a:pt x="7654752" y="49666"/>
                  </a:lnTo>
                  <a:lnTo>
                    <a:pt x="7661148" y="81279"/>
                  </a:lnTo>
                  <a:lnTo>
                    <a:pt x="7661148" y="718819"/>
                  </a:lnTo>
                  <a:lnTo>
                    <a:pt x="7654752" y="750433"/>
                  </a:lnTo>
                  <a:lnTo>
                    <a:pt x="7637319" y="776271"/>
                  </a:lnTo>
                  <a:lnTo>
                    <a:pt x="7611481" y="793704"/>
                  </a:lnTo>
                  <a:lnTo>
                    <a:pt x="7579868" y="800100"/>
                  </a:lnTo>
                  <a:lnTo>
                    <a:pt x="81267" y="800100"/>
                  </a:lnTo>
                  <a:lnTo>
                    <a:pt x="49634" y="793704"/>
                  </a:lnTo>
                  <a:lnTo>
                    <a:pt x="23802" y="776271"/>
                  </a:lnTo>
                  <a:lnTo>
                    <a:pt x="6386" y="750433"/>
                  </a:lnTo>
                  <a:lnTo>
                    <a:pt x="0" y="718819"/>
                  </a:lnTo>
                  <a:lnTo>
                    <a:pt x="0" y="81279"/>
                  </a:lnTo>
                  <a:close/>
                </a:path>
              </a:pathLst>
            </a:custGeom>
            <a:ln w="25908">
              <a:solidFill>
                <a:srgbClr val="33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6939" y="1784350"/>
            <a:ext cx="9884410" cy="378904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5080" indent="-229235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rlito"/>
                <a:cs typeface="Carlito"/>
              </a:rPr>
              <a:t>Processor </a:t>
            </a:r>
            <a:r>
              <a:rPr sz="2800" spc="-10" dirty="0">
                <a:latin typeface="Carlito"/>
                <a:cs typeface="Carlito"/>
              </a:rPr>
              <a:t>that </a:t>
            </a:r>
            <a:r>
              <a:rPr sz="3200" spc="-15" dirty="0">
                <a:latin typeface="Carlito"/>
                <a:cs typeface="Carlito"/>
              </a:rPr>
              <a:t>performs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computations </a:t>
            </a:r>
            <a:r>
              <a:rPr sz="3200" spc="-5" dirty="0">
                <a:latin typeface="Carlito"/>
                <a:cs typeface="Carlito"/>
              </a:rPr>
              <a:t>on </a:t>
            </a:r>
            <a:r>
              <a:rPr sz="3200" spc="-15" dirty="0">
                <a:latin typeface="Carlito"/>
                <a:cs typeface="Carlito"/>
              </a:rPr>
              <a:t>large </a:t>
            </a:r>
            <a:r>
              <a:rPr sz="3200" spc="-25" dirty="0">
                <a:latin typeface="Carlito"/>
                <a:cs typeface="Carlito"/>
              </a:rPr>
              <a:t>arrays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spc="-15" dirty="0">
                <a:latin typeface="Carlito"/>
                <a:cs typeface="Carlito"/>
              </a:rPr>
              <a:t>data.</a:t>
            </a: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250" dirty="0">
              <a:latin typeface="Carlito"/>
              <a:cs typeface="Carlito"/>
            </a:endParaRPr>
          </a:p>
          <a:p>
            <a:pPr marL="1099185" marR="2600960">
              <a:lnSpc>
                <a:spcPts val="2590"/>
              </a:lnSpc>
            </a:pPr>
            <a:r>
              <a:rPr sz="2400" spc="-30" dirty="0">
                <a:latin typeface="Carlito"/>
                <a:cs typeface="Carlito"/>
              </a:rPr>
              <a:t>Vector </a:t>
            </a:r>
            <a:r>
              <a:rPr sz="2400" spc="-10" dirty="0">
                <a:latin typeface="Carlito"/>
                <a:cs typeface="Carlito"/>
              </a:rPr>
              <a:t>processing </a:t>
            </a:r>
            <a:r>
              <a:rPr sz="2400" dirty="0">
                <a:latin typeface="Carlito"/>
                <a:cs typeface="Carlito"/>
              </a:rPr>
              <a:t>: </a:t>
            </a:r>
            <a:r>
              <a:rPr sz="2400" dirty="0">
                <a:solidFill>
                  <a:srgbClr val="FF6600"/>
                </a:solidFill>
                <a:latin typeface="Carlito"/>
                <a:cs typeface="Carlito"/>
              </a:rPr>
              <a:t>Adder/Multiplier </a:t>
            </a:r>
            <a:r>
              <a:rPr sz="2400" spc="-5" dirty="0">
                <a:solidFill>
                  <a:srgbClr val="FF6600"/>
                </a:solidFill>
                <a:latin typeface="Carlito"/>
                <a:cs typeface="Carlito"/>
              </a:rPr>
              <a:t>pipeline use  </a:t>
            </a:r>
            <a:r>
              <a:rPr sz="2400" spc="-20" dirty="0">
                <a:latin typeface="Carlito"/>
                <a:cs typeface="Carlito"/>
              </a:rPr>
              <a:t>Array </a:t>
            </a:r>
            <a:r>
              <a:rPr sz="2400" spc="-10" dirty="0">
                <a:latin typeface="Carlito"/>
                <a:cs typeface="Carlito"/>
              </a:rPr>
              <a:t>processing: </a:t>
            </a:r>
            <a:r>
              <a:rPr sz="2400" spc="-5" dirty="0">
                <a:solidFill>
                  <a:srgbClr val="C55A11"/>
                </a:solidFill>
                <a:latin typeface="Carlito"/>
                <a:cs typeface="Carlito"/>
              </a:rPr>
              <a:t>using </a:t>
            </a:r>
            <a:r>
              <a:rPr sz="2400" dirty="0">
                <a:solidFill>
                  <a:srgbClr val="C55A11"/>
                </a:solidFill>
                <a:latin typeface="Carlito"/>
                <a:cs typeface="Carlito"/>
              </a:rPr>
              <a:t>a </a:t>
            </a:r>
            <a:r>
              <a:rPr sz="2400" spc="-15" dirty="0">
                <a:solidFill>
                  <a:srgbClr val="C55A11"/>
                </a:solidFill>
                <a:latin typeface="Carlito"/>
                <a:cs typeface="Carlito"/>
              </a:rPr>
              <a:t>separate </a:t>
            </a:r>
            <a:r>
              <a:rPr sz="2400" spc="-20" dirty="0">
                <a:solidFill>
                  <a:srgbClr val="C55A11"/>
                </a:solidFill>
                <a:latin typeface="Carlito"/>
                <a:cs typeface="Carlito"/>
              </a:rPr>
              <a:t>array</a:t>
            </a:r>
            <a:r>
              <a:rPr sz="2400" spc="-15" dirty="0">
                <a:solidFill>
                  <a:srgbClr val="C55A11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C55A11"/>
                </a:solidFill>
                <a:latin typeface="Carlito"/>
                <a:cs typeface="Carlito"/>
              </a:rPr>
              <a:t>processor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rlito"/>
                <a:cs typeface="Carlito"/>
              </a:rPr>
              <a:t>There are two </a:t>
            </a:r>
            <a:r>
              <a:rPr sz="2800" spc="-25" dirty="0">
                <a:latin typeface="Carlito"/>
                <a:cs typeface="Carlito"/>
              </a:rPr>
              <a:t>different </a:t>
            </a:r>
            <a:r>
              <a:rPr sz="2800" spc="-5" dirty="0">
                <a:latin typeface="Carlito"/>
                <a:cs typeface="Carlito"/>
              </a:rPr>
              <a:t>types of </a:t>
            </a:r>
            <a:r>
              <a:rPr sz="2800" spc="-20" dirty="0">
                <a:latin typeface="Carlito"/>
                <a:cs typeface="Carlito"/>
              </a:rPr>
              <a:t>(array </a:t>
            </a:r>
            <a:r>
              <a:rPr sz="2800" spc="-15" dirty="0">
                <a:latin typeface="Carlito"/>
                <a:cs typeface="Carlito"/>
              </a:rPr>
              <a:t>processor)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:</a:t>
            </a:r>
            <a:endParaRPr sz="2800" dirty="0">
              <a:latin typeface="Carlito"/>
              <a:cs typeface="Carlito"/>
            </a:endParaRPr>
          </a:p>
          <a:p>
            <a:pPr marL="698500" lvl="1" indent="-229235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5" dirty="0">
                <a:latin typeface="Carlito"/>
                <a:cs typeface="Carlito"/>
              </a:rPr>
              <a:t>Attached </a:t>
            </a:r>
            <a:r>
              <a:rPr sz="2400" spc="-20" dirty="0">
                <a:latin typeface="Carlito"/>
                <a:cs typeface="Carlito"/>
              </a:rPr>
              <a:t>Array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Processor</a:t>
            </a:r>
            <a:endParaRPr sz="2400" dirty="0">
              <a:latin typeface="Carlito"/>
              <a:cs typeface="Carlito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rlito"/>
                <a:cs typeface="Carlito"/>
              </a:rPr>
              <a:t>SIMD </a:t>
            </a:r>
            <a:r>
              <a:rPr sz="2400" spc="-20" dirty="0">
                <a:latin typeface="Carlito"/>
                <a:cs typeface="Carlito"/>
              </a:rPr>
              <a:t>Array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Processor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16179"/>
            <a:ext cx="55626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20" dirty="0">
                <a:latin typeface="Arial"/>
                <a:cs typeface="Arial"/>
              </a:rPr>
              <a:t>Attached </a:t>
            </a:r>
            <a:r>
              <a:rPr sz="4400" b="0" spc="-254" dirty="0">
                <a:latin typeface="Arial"/>
                <a:cs typeface="Arial"/>
              </a:rPr>
              <a:t>Array</a:t>
            </a:r>
            <a:r>
              <a:rPr sz="4400" b="0" spc="-505" dirty="0">
                <a:latin typeface="Arial"/>
                <a:cs typeface="Arial"/>
              </a:rPr>
              <a:t> </a:t>
            </a:r>
            <a:r>
              <a:rPr sz="4400" b="0" spc="-325" dirty="0">
                <a:latin typeface="Arial"/>
                <a:cs typeface="Arial"/>
              </a:rPr>
              <a:t>Processor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291358"/>
            <a:ext cx="9746615" cy="23285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It is </a:t>
            </a:r>
            <a:r>
              <a:rPr sz="2800" spc="-10" dirty="0">
                <a:latin typeface="Carlito"/>
                <a:cs typeface="Carlito"/>
              </a:rPr>
              <a:t>designed </a:t>
            </a:r>
            <a:r>
              <a:rPr sz="2800" spc="-5" dirty="0">
                <a:latin typeface="Carlito"/>
                <a:cs typeface="Carlito"/>
              </a:rPr>
              <a:t>as a </a:t>
            </a:r>
            <a:r>
              <a:rPr sz="2800" spc="-15" dirty="0">
                <a:latin typeface="Carlito"/>
                <a:cs typeface="Carlito"/>
              </a:rPr>
              <a:t>peripheral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5" dirty="0">
                <a:latin typeface="Carlito"/>
                <a:cs typeface="Carlito"/>
              </a:rPr>
              <a:t>conventional </a:t>
            </a:r>
            <a:r>
              <a:rPr sz="2800" spc="-20" dirty="0">
                <a:latin typeface="Carlito"/>
                <a:cs typeface="Carlito"/>
              </a:rPr>
              <a:t>host</a:t>
            </a:r>
            <a:r>
              <a:rPr sz="2800" spc="195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computer.</a:t>
            </a:r>
            <a:endParaRPr sz="2800">
              <a:latin typeface="Carlito"/>
              <a:cs typeface="Carlito"/>
            </a:endParaRPr>
          </a:p>
          <a:p>
            <a:pPr marL="241300" marR="513080" indent="-229235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Its </a:t>
            </a:r>
            <a:r>
              <a:rPr sz="2800" spc="-10" dirty="0">
                <a:latin typeface="Carlito"/>
                <a:cs typeface="Carlito"/>
              </a:rPr>
              <a:t>purpose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enhance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performance </a:t>
            </a:r>
            <a:r>
              <a:rPr sz="2800" spc="-5" dirty="0">
                <a:latin typeface="Carlito"/>
                <a:cs typeface="Carlito"/>
              </a:rPr>
              <a:t>of the </a:t>
            </a:r>
            <a:r>
              <a:rPr sz="2800" spc="-15" dirty="0">
                <a:latin typeface="Carlito"/>
                <a:cs typeface="Carlito"/>
              </a:rPr>
              <a:t>computer by  providing vector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processing.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2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It </a:t>
            </a:r>
            <a:r>
              <a:rPr sz="2800" spc="-10" dirty="0">
                <a:latin typeface="Carlito"/>
                <a:cs typeface="Carlito"/>
              </a:rPr>
              <a:t>achieves high </a:t>
            </a:r>
            <a:r>
              <a:rPr sz="2800" spc="-15" dirty="0">
                <a:latin typeface="Carlito"/>
                <a:cs typeface="Carlito"/>
              </a:rPr>
              <a:t>performance by </a:t>
            </a:r>
            <a:r>
              <a:rPr sz="2800" spc="-5" dirty="0">
                <a:latin typeface="Carlito"/>
                <a:cs typeface="Carlito"/>
              </a:rPr>
              <a:t>means of </a:t>
            </a:r>
            <a:r>
              <a:rPr sz="2800" spc="-15" dirty="0">
                <a:latin typeface="Carlito"/>
                <a:cs typeface="Carlito"/>
              </a:rPr>
              <a:t>parallel processing </a:t>
            </a:r>
            <a:r>
              <a:rPr sz="2800" spc="-5" dirty="0">
                <a:latin typeface="Carlito"/>
                <a:cs typeface="Carlito"/>
              </a:rPr>
              <a:t>with  </a:t>
            </a:r>
            <a:r>
              <a:rPr sz="2800" spc="-10" dirty="0">
                <a:latin typeface="Carlito"/>
                <a:cs typeface="Carlito"/>
              </a:rPr>
              <a:t>multiple </a:t>
            </a:r>
            <a:r>
              <a:rPr sz="2800" spc="-5" dirty="0">
                <a:latin typeface="Carlito"/>
                <a:cs typeface="Carlito"/>
              </a:rPr>
              <a:t>functional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units.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98171" y="4093217"/>
            <a:ext cx="8298180" cy="2668905"/>
          </a:xfrm>
          <a:custGeom>
            <a:avLst/>
            <a:gdLst/>
            <a:ahLst/>
            <a:cxnLst/>
            <a:rect l="l" t="t" r="r" b="b"/>
            <a:pathLst>
              <a:path w="8298180" h="2668904">
                <a:moveTo>
                  <a:pt x="8298180" y="0"/>
                </a:moveTo>
                <a:lnTo>
                  <a:pt x="0" y="0"/>
                </a:lnTo>
                <a:lnTo>
                  <a:pt x="0" y="2668524"/>
                </a:lnTo>
                <a:lnTo>
                  <a:pt x="8298180" y="2668524"/>
                </a:lnTo>
                <a:lnTo>
                  <a:pt x="8298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50967" y="4104352"/>
            <a:ext cx="2186940" cy="609600"/>
          </a:xfrm>
          <a:prstGeom prst="rect">
            <a:avLst/>
          </a:prstGeom>
          <a:solidFill>
            <a:srgbClr val="FFFFFF"/>
          </a:solidFill>
          <a:ln w="3245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665480" marR="335280" indent="-348615">
              <a:lnSpc>
                <a:spcPct val="100000"/>
              </a:lnSpc>
              <a:spcBef>
                <a:spcPts val="455"/>
              </a:spcBef>
            </a:pPr>
            <a:r>
              <a:rPr sz="1500" b="1" dirty="0">
                <a:latin typeface="Arial"/>
                <a:cs typeface="Arial"/>
              </a:rPr>
              <a:t>General-purpose  </a:t>
            </a:r>
            <a:r>
              <a:rPr sz="1500" b="1" spc="-35" dirty="0">
                <a:latin typeface="Arial"/>
                <a:cs typeface="Arial"/>
              </a:rPr>
              <a:t>computer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5220" y="4104352"/>
            <a:ext cx="2186940" cy="609600"/>
          </a:xfrm>
          <a:prstGeom prst="rect">
            <a:avLst/>
          </a:prstGeom>
          <a:solidFill>
            <a:srgbClr val="FFFFFF"/>
          </a:solidFill>
          <a:ln w="3245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697865" marR="518795" indent="-196215">
              <a:lnSpc>
                <a:spcPct val="100000"/>
              </a:lnSpc>
              <a:spcBef>
                <a:spcPts val="455"/>
              </a:spcBef>
            </a:pPr>
            <a:r>
              <a:rPr sz="1500" b="1" dirty="0">
                <a:latin typeface="Arial"/>
                <a:cs typeface="Arial"/>
              </a:rPr>
              <a:t>Input-Output  </a:t>
            </a:r>
            <a:r>
              <a:rPr sz="1500" b="1" spc="-25" dirty="0">
                <a:latin typeface="Arial"/>
                <a:cs typeface="Arial"/>
              </a:rPr>
              <a:t>interface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39311" y="4104352"/>
            <a:ext cx="2186940" cy="609600"/>
          </a:xfrm>
          <a:custGeom>
            <a:avLst/>
            <a:gdLst/>
            <a:ahLst/>
            <a:cxnLst/>
            <a:rect l="l" t="t" r="r" b="b"/>
            <a:pathLst>
              <a:path w="2186940" h="609600">
                <a:moveTo>
                  <a:pt x="2186767" y="0"/>
                </a:moveTo>
                <a:lnTo>
                  <a:pt x="0" y="0"/>
                </a:lnTo>
                <a:lnTo>
                  <a:pt x="0" y="609325"/>
                </a:lnTo>
                <a:lnTo>
                  <a:pt x="2186767" y="609325"/>
                </a:lnTo>
                <a:lnTo>
                  <a:pt x="21867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39311" y="4104352"/>
            <a:ext cx="2186940" cy="609600"/>
          </a:xfrm>
          <a:prstGeom prst="rect">
            <a:avLst/>
          </a:prstGeom>
          <a:ln w="3245">
            <a:solidFill>
              <a:srgbClr val="00000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639445" marR="455930" indent="-203200">
              <a:lnSpc>
                <a:spcPct val="100000"/>
              </a:lnSpc>
              <a:spcBef>
                <a:spcPts val="455"/>
              </a:spcBef>
            </a:pPr>
            <a:r>
              <a:rPr sz="1500" b="1" spc="-30" dirty="0">
                <a:latin typeface="Arial"/>
                <a:cs typeface="Arial"/>
              </a:rPr>
              <a:t>Attached </a:t>
            </a:r>
            <a:r>
              <a:rPr sz="1500" b="1" spc="-55" dirty="0">
                <a:latin typeface="Arial"/>
                <a:cs typeface="Arial"/>
              </a:rPr>
              <a:t>array  </a:t>
            </a:r>
            <a:r>
              <a:rPr sz="1500" b="1" spc="-40" dirty="0">
                <a:latin typeface="Arial"/>
                <a:cs typeface="Arial"/>
              </a:rPr>
              <a:t>Processor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0967" y="5566869"/>
            <a:ext cx="2186940" cy="609600"/>
          </a:xfrm>
          <a:prstGeom prst="rect">
            <a:avLst/>
          </a:prstGeom>
          <a:solidFill>
            <a:srgbClr val="FFFFFF"/>
          </a:solidFill>
          <a:ln w="3245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488950">
              <a:lnSpc>
                <a:spcPct val="100000"/>
              </a:lnSpc>
              <a:spcBef>
                <a:spcPts val="5"/>
              </a:spcBef>
            </a:pPr>
            <a:r>
              <a:rPr sz="1500" b="1" spc="-40" dirty="0">
                <a:latin typeface="Arial"/>
                <a:cs typeface="Arial"/>
              </a:rPr>
              <a:t>Main</a:t>
            </a:r>
            <a:r>
              <a:rPr sz="1500" b="1" spc="70" dirty="0">
                <a:latin typeface="Arial"/>
                <a:cs typeface="Arial"/>
              </a:rPr>
              <a:t> </a:t>
            </a:r>
            <a:r>
              <a:rPr sz="1500" b="1" spc="-55" dirty="0">
                <a:latin typeface="Arial"/>
                <a:cs typeface="Arial"/>
              </a:rPr>
              <a:t>memory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39311" y="5566869"/>
            <a:ext cx="2186940" cy="609600"/>
          </a:xfrm>
          <a:prstGeom prst="rect">
            <a:avLst/>
          </a:prstGeom>
          <a:solidFill>
            <a:srgbClr val="FFFFFF"/>
          </a:solidFill>
          <a:ln w="3245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457834">
              <a:lnSpc>
                <a:spcPct val="100000"/>
              </a:lnSpc>
              <a:spcBef>
                <a:spcPts val="5"/>
              </a:spcBef>
            </a:pPr>
            <a:r>
              <a:rPr sz="1500" b="1" spc="-35" dirty="0">
                <a:latin typeface="Arial"/>
                <a:cs typeface="Arial"/>
              </a:rPr>
              <a:t>Local</a:t>
            </a:r>
            <a:r>
              <a:rPr sz="1500" b="1" spc="70" dirty="0">
                <a:latin typeface="Arial"/>
                <a:cs typeface="Arial"/>
              </a:rPr>
              <a:t> </a:t>
            </a:r>
            <a:r>
              <a:rPr sz="1500" b="1" spc="-55" dirty="0">
                <a:latin typeface="Arial"/>
                <a:cs typeface="Arial"/>
              </a:rPr>
              <a:t>memory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582510" y="4346272"/>
            <a:ext cx="5713730" cy="1588135"/>
            <a:chOff x="2582510" y="4346272"/>
            <a:chExt cx="5713730" cy="1588135"/>
          </a:xfrm>
        </p:grpSpPr>
        <p:sp>
          <p:nvSpPr>
            <p:cNvPr id="12" name="object 12"/>
            <p:cNvSpPr/>
            <p:nvPr/>
          </p:nvSpPr>
          <p:spPr>
            <a:xfrm>
              <a:off x="3737762" y="5810464"/>
              <a:ext cx="3401695" cy="121920"/>
            </a:xfrm>
            <a:custGeom>
              <a:avLst/>
              <a:gdLst/>
              <a:ahLst/>
              <a:cxnLst/>
              <a:rect l="l" t="t" r="r" b="b"/>
              <a:pathLst>
                <a:path w="3401695" h="121920">
                  <a:moveTo>
                    <a:pt x="121329" y="0"/>
                  </a:moveTo>
                  <a:lnTo>
                    <a:pt x="0" y="61710"/>
                  </a:lnTo>
                  <a:lnTo>
                    <a:pt x="121329" y="121797"/>
                  </a:lnTo>
                  <a:lnTo>
                    <a:pt x="121329" y="0"/>
                  </a:lnTo>
                  <a:close/>
                </a:path>
                <a:path w="3401695" h="121920">
                  <a:moveTo>
                    <a:pt x="3280084" y="0"/>
                  </a:moveTo>
                  <a:lnTo>
                    <a:pt x="3280084" y="121797"/>
                  </a:lnTo>
                  <a:lnTo>
                    <a:pt x="3401548" y="61710"/>
                  </a:lnTo>
                  <a:lnTo>
                    <a:pt x="32800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37762" y="5810464"/>
              <a:ext cx="3401695" cy="121920"/>
            </a:xfrm>
            <a:custGeom>
              <a:avLst/>
              <a:gdLst/>
              <a:ahLst/>
              <a:cxnLst/>
              <a:rect l="l" t="t" r="r" b="b"/>
              <a:pathLst>
                <a:path w="3401695" h="121920">
                  <a:moveTo>
                    <a:pt x="121329" y="0"/>
                  </a:moveTo>
                  <a:lnTo>
                    <a:pt x="121329" y="121797"/>
                  </a:lnTo>
                  <a:lnTo>
                    <a:pt x="0" y="61710"/>
                  </a:lnTo>
                  <a:lnTo>
                    <a:pt x="121329" y="0"/>
                  </a:lnTo>
                  <a:close/>
                </a:path>
                <a:path w="3401695" h="121920">
                  <a:moveTo>
                    <a:pt x="3280084" y="0"/>
                  </a:moveTo>
                  <a:lnTo>
                    <a:pt x="3280084" y="121797"/>
                  </a:lnTo>
                  <a:lnTo>
                    <a:pt x="3401548" y="61710"/>
                  </a:lnTo>
                  <a:lnTo>
                    <a:pt x="3280084" y="0"/>
                  </a:lnTo>
                  <a:close/>
                </a:path>
                <a:path w="3401695" h="121920">
                  <a:moveTo>
                    <a:pt x="121329" y="61710"/>
                  </a:moveTo>
                  <a:lnTo>
                    <a:pt x="3280084" y="61710"/>
                  </a:lnTo>
                </a:path>
              </a:pathLst>
            </a:custGeom>
            <a:ln w="3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37762" y="4348177"/>
              <a:ext cx="607695" cy="121920"/>
            </a:xfrm>
            <a:custGeom>
              <a:avLst/>
              <a:gdLst/>
              <a:ahLst/>
              <a:cxnLst/>
              <a:rect l="l" t="t" r="r" b="b"/>
              <a:pathLst>
                <a:path w="607695" h="121920">
                  <a:moveTo>
                    <a:pt x="121329" y="0"/>
                  </a:moveTo>
                  <a:lnTo>
                    <a:pt x="0" y="61818"/>
                  </a:lnTo>
                  <a:lnTo>
                    <a:pt x="121329" y="121878"/>
                  </a:lnTo>
                  <a:lnTo>
                    <a:pt x="121329" y="0"/>
                  </a:lnTo>
                  <a:close/>
                </a:path>
                <a:path w="607695" h="121920">
                  <a:moveTo>
                    <a:pt x="486128" y="0"/>
                  </a:moveTo>
                  <a:lnTo>
                    <a:pt x="486128" y="121878"/>
                  </a:lnTo>
                  <a:lnTo>
                    <a:pt x="607458" y="61818"/>
                  </a:lnTo>
                  <a:lnTo>
                    <a:pt x="48612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37762" y="4348177"/>
              <a:ext cx="607695" cy="121920"/>
            </a:xfrm>
            <a:custGeom>
              <a:avLst/>
              <a:gdLst/>
              <a:ahLst/>
              <a:cxnLst/>
              <a:rect l="l" t="t" r="r" b="b"/>
              <a:pathLst>
                <a:path w="607695" h="121920">
                  <a:moveTo>
                    <a:pt x="121329" y="0"/>
                  </a:moveTo>
                  <a:lnTo>
                    <a:pt x="121329" y="121878"/>
                  </a:lnTo>
                  <a:lnTo>
                    <a:pt x="0" y="61818"/>
                  </a:lnTo>
                  <a:lnTo>
                    <a:pt x="121329" y="0"/>
                  </a:lnTo>
                  <a:close/>
                </a:path>
                <a:path w="607695" h="121920">
                  <a:moveTo>
                    <a:pt x="486128" y="0"/>
                  </a:moveTo>
                  <a:lnTo>
                    <a:pt x="486128" y="121878"/>
                  </a:lnTo>
                  <a:lnTo>
                    <a:pt x="607458" y="61818"/>
                  </a:lnTo>
                  <a:lnTo>
                    <a:pt x="486128" y="0"/>
                  </a:lnTo>
                  <a:close/>
                </a:path>
                <a:path w="607695" h="121920">
                  <a:moveTo>
                    <a:pt x="121329" y="61818"/>
                  </a:moveTo>
                  <a:lnTo>
                    <a:pt x="486128" y="61818"/>
                  </a:lnTo>
                </a:path>
              </a:pathLst>
            </a:custGeom>
            <a:ln w="3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531988" y="4348177"/>
              <a:ext cx="607695" cy="121920"/>
            </a:xfrm>
            <a:custGeom>
              <a:avLst/>
              <a:gdLst/>
              <a:ahLst/>
              <a:cxnLst/>
              <a:rect l="l" t="t" r="r" b="b"/>
              <a:pathLst>
                <a:path w="607695" h="121920">
                  <a:moveTo>
                    <a:pt x="121464" y="0"/>
                  </a:moveTo>
                  <a:lnTo>
                    <a:pt x="0" y="61818"/>
                  </a:lnTo>
                  <a:lnTo>
                    <a:pt x="121464" y="121878"/>
                  </a:lnTo>
                  <a:lnTo>
                    <a:pt x="121464" y="0"/>
                  </a:lnTo>
                  <a:close/>
                </a:path>
                <a:path w="607695" h="121920">
                  <a:moveTo>
                    <a:pt x="485858" y="0"/>
                  </a:moveTo>
                  <a:lnTo>
                    <a:pt x="485858" y="121878"/>
                  </a:lnTo>
                  <a:lnTo>
                    <a:pt x="607323" y="61818"/>
                  </a:lnTo>
                  <a:lnTo>
                    <a:pt x="4858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31988" y="4348177"/>
              <a:ext cx="607695" cy="121920"/>
            </a:xfrm>
            <a:custGeom>
              <a:avLst/>
              <a:gdLst/>
              <a:ahLst/>
              <a:cxnLst/>
              <a:rect l="l" t="t" r="r" b="b"/>
              <a:pathLst>
                <a:path w="607695" h="121920">
                  <a:moveTo>
                    <a:pt x="121464" y="0"/>
                  </a:moveTo>
                  <a:lnTo>
                    <a:pt x="121464" y="121878"/>
                  </a:lnTo>
                  <a:lnTo>
                    <a:pt x="0" y="61818"/>
                  </a:lnTo>
                  <a:lnTo>
                    <a:pt x="121464" y="0"/>
                  </a:lnTo>
                  <a:close/>
                </a:path>
                <a:path w="607695" h="121920">
                  <a:moveTo>
                    <a:pt x="485858" y="0"/>
                  </a:moveTo>
                  <a:lnTo>
                    <a:pt x="485858" y="121878"/>
                  </a:lnTo>
                  <a:lnTo>
                    <a:pt x="607323" y="61818"/>
                  </a:lnTo>
                  <a:lnTo>
                    <a:pt x="485858" y="0"/>
                  </a:lnTo>
                  <a:close/>
                </a:path>
                <a:path w="607695" h="121920">
                  <a:moveTo>
                    <a:pt x="121464" y="61818"/>
                  </a:moveTo>
                  <a:lnTo>
                    <a:pt x="485858" y="61818"/>
                  </a:lnTo>
                </a:path>
              </a:pathLst>
            </a:custGeom>
            <a:ln w="3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84415" y="4713678"/>
              <a:ext cx="121920" cy="853440"/>
            </a:xfrm>
            <a:custGeom>
              <a:avLst/>
              <a:gdLst/>
              <a:ahLst/>
              <a:cxnLst/>
              <a:rect l="l" t="t" r="r" b="b"/>
              <a:pathLst>
                <a:path w="121919" h="853439">
                  <a:moveTo>
                    <a:pt x="59922" y="0"/>
                  </a:moveTo>
                  <a:lnTo>
                    <a:pt x="0" y="122013"/>
                  </a:lnTo>
                  <a:lnTo>
                    <a:pt x="121437" y="122013"/>
                  </a:lnTo>
                  <a:lnTo>
                    <a:pt x="59922" y="0"/>
                  </a:lnTo>
                  <a:close/>
                </a:path>
                <a:path w="121919" h="853439">
                  <a:moveTo>
                    <a:pt x="121437" y="731379"/>
                  </a:moveTo>
                  <a:lnTo>
                    <a:pt x="0" y="731379"/>
                  </a:lnTo>
                  <a:lnTo>
                    <a:pt x="59922" y="853190"/>
                  </a:lnTo>
                  <a:lnTo>
                    <a:pt x="121437" y="7313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84415" y="4713678"/>
              <a:ext cx="121920" cy="853440"/>
            </a:xfrm>
            <a:custGeom>
              <a:avLst/>
              <a:gdLst/>
              <a:ahLst/>
              <a:cxnLst/>
              <a:rect l="l" t="t" r="r" b="b"/>
              <a:pathLst>
                <a:path w="121919" h="853439">
                  <a:moveTo>
                    <a:pt x="121437" y="122013"/>
                  </a:moveTo>
                  <a:lnTo>
                    <a:pt x="0" y="122013"/>
                  </a:lnTo>
                  <a:lnTo>
                    <a:pt x="59922" y="0"/>
                  </a:lnTo>
                  <a:lnTo>
                    <a:pt x="121437" y="122013"/>
                  </a:lnTo>
                  <a:close/>
                </a:path>
                <a:path w="121919" h="853439">
                  <a:moveTo>
                    <a:pt x="121437" y="731379"/>
                  </a:moveTo>
                  <a:lnTo>
                    <a:pt x="0" y="731379"/>
                  </a:lnTo>
                  <a:lnTo>
                    <a:pt x="59922" y="853190"/>
                  </a:lnTo>
                  <a:lnTo>
                    <a:pt x="121437" y="731379"/>
                  </a:lnTo>
                  <a:close/>
                </a:path>
                <a:path w="121919" h="853439">
                  <a:moveTo>
                    <a:pt x="59922" y="122013"/>
                  </a:moveTo>
                  <a:lnTo>
                    <a:pt x="59922" y="731379"/>
                  </a:lnTo>
                </a:path>
              </a:pathLst>
            </a:custGeom>
            <a:ln w="3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72705" y="4713678"/>
              <a:ext cx="121920" cy="853440"/>
            </a:xfrm>
            <a:custGeom>
              <a:avLst/>
              <a:gdLst/>
              <a:ahLst/>
              <a:cxnLst/>
              <a:rect l="l" t="t" r="r" b="b"/>
              <a:pathLst>
                <a:path w="121920" h="853439">
                  <a:moveTo>
                    <a:pt x="59922" y="0"/>
                  </a:moveTo>
                  <a:lnTo>
                    <a:pt x="0" y="122013"/>
                  </a:lnTo>
                  <a:lnTo>
                    <a:pt x="121464" y="122013"/>
                  </a:lnTo>
                  <a:lnTo>
                    <a:pt x="59922" y="0"/>
                  </a:lnTo>
                  <a:close/>
                </a:path>
                <a:path w="121920" h="853439">
                  <a:moveTo>
                    <a:pt x="121464" y="731379"/>
                  </a:moveTo>
                  <a:lnTo>
                    <a:pt x="0" y="731379"/>
                  </a:lnTo>
                  <a:lnTo>
                    <a:pt x="59922" y="853190"/>
                  </a:lnTo>
                  <a:lnTo>
                    <a:pt x="121464" y="7313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172705" y="4713678"/>
              <a:ext cx="121920" cy="853440"/>
            </a:xfrm>
            <a:custGeom>
              <a:avLst/>
              <a:gdLst/>
              <a:ahLst/>
              <a:cxnLst/>
              <a:rect l="l" t="t" r="r" b="b"/>
              <a:pathLst>
                <a:path w="121920" h="853439">
                  <a:moveTo>
                    <a:pt x="121464" y="122013"/>
                  </a:moveTo>
                  <a:lnTo>
                    <a:pt x="0" y="122013"/>
                  </a:lnTo>
                  <a:lnTo>
                    <a:pt x="59922" y="0"/>
                  </a:lnTo>
                  <a:lnTo>
                    <a:pt x="121464" y="122013"/>
                  </a:lnTo>
                  <a:close/>
                </a:path>
                <a:path w="121920" h="853439">
                  <a:moveTo>
                    <a:pt x="121464" y="731379"/>
                  </a:moveTo>
                  <a:lnTo>
                    <a:pt x="0" y="731379"/>
                  </a:lnTo>
                  <a:lnTo>
                    <a:pt x="59922" y="853190"/>
                  </a:lnTo>
                  <a:lnTo>
                    <a:pt x="121464" y="731379"/>
                  </a:lnTo>
                  <a:close/>
                </a:path>
                <a:path w="121920" h="853439">
                  <a:moveTo>
                    <a:pt x="59922" y="122013"/>
                  </a:moveTo>
                  <a:lnTo>
                    <a:pt x="59922" y="731379"/>
                  </a:lnTo>
                </a:path>
              </a:pathLst>
            </a:custGeom>
            <a:ln w="32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325880" y="4112895"/>
            <a:ext cx="8298180" cy="266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2910840" marR="3164840" indent="22225">
              <a:lnSpc>
                <a:spcPct val="143600"/>
              </a:lnSpc>
              <a:spcBef>
                <a:spcPts val="1250"/>
              </a:spcBef>
            </a:pPr>
            <a:r>
              <a:rPr sz="1500" b="1" spc="20" dirty="0">
                <a:latin typeface="Arial"/>
                <a:cs typeface="Arial"/>
              </a:rPr>
              <a:t>High-speed </a:t>
            </a:r>
            <a:r>
              <a:rPr sz="1500" b="1" spc="-50" dirty="0">
                <a:latin typeface="Arial"/>
                <a:cs typeface="Arial"/>
              </a:rPr>
              <a:t>memory </a:t>
            </a:r>
            <a:r>
              <a:rPr sz="1500" b="1" spc="120" dirty="0">
                <a:latin typeface="Arial"/>
                <a:cs typeface="Arial"/>
              </a:rPr>
              <a:t>to-  </a:t>
            </a:r>
            <a:r>
              <a:rPr sz="1500" b="1" spc="-50" dirty="0">
                <a:latin typeface="Arial"/>
                <a:cs typeface="Arial"/>
              </a:rPr>
              <a:t>memory</a:t>
            </a:r>
            <a:r>
              <a:rPr sz="1500" b="1" spc="70" dirty="0">
                <a:latin typeface="Arial"/>
                <a:cs typeface="Arial"/>
              </a:rPr>
              <a:t> </a:t>
            </a:r>
            <a:r>
              <a:rPr sz="1500" b="1" spc="-50" dirty="0">
                <a:latin typeface="Arial"/>
                <a:cs typeface="Arial"/>
              </a:rPr>
              <a:t>bus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73805" y="4093217"/>
            <a:ext cx="2001520" cy="675005"/>
          </a:xfrm>
          <a:custGeom>
            <a:avLst/>
            <a:gdLst/>
            <a:ahLst/>
            <a:cxnLst/>
            <a:rect l="l" t="t" r="r" b="b"/>
            <a:pathLst>
              <a:path w="2001520" h="675004">
                <a:moveTo>
                  <a:pt x="1279568" y="615561"/>
                </a:moveTo>
                <a:lnTo>
                  <a:pt x="1233091" y="618835"/>
                </a:lnTo>
                <a:lnTo>
                  <a:pt x="1185795" y="613091"/>
                </a:lnTo>
                <a:lnTo>
                  <a:pt x="1138154" y="603178"/>
                </a:lnTo>
                <a:lnTo>
                  <a:pt x="1090639" y="593943"/>
                </a:lnTo>
                <a:lnTo>
                  <a:pt x="1043724" y="590231"/>
                </a:lnTo>
                <a:lnTo>
                  <a:pt x="997882" y="596892"/>
                </a:lnTo>
                <a:lnTo>
                  <a:pt x="952647" y="605704"/>
                </a:lnTo>
                <a:lnTo>
                  <a:pt x="914221" y="610419"/>
                </a:lnTo>
                <a:lnTo>
                  <a:pt x="874447" y="612062"/>
                </a:lnTo>
                <a:lnTo>
                  <a:pt x="825170" y="611656"/>
                </a:lnTo>
                <a:lnTo>
                  <a:pt x="758233" y="610227"/>
                </a:lnTo>
                <a:lnTo>
                  <a:pt x="718937" y="609666"/>
                </a:lnTo>
                <a:lnTo>
                  <a:pt x="673288" y="609308"/>
                </a:lnTo>
                <a:lnTo>
                  <a:pt x="622725" y="608962"/>
                </a:lnTo>
                <a:lnTo>
                  <a:pt x="568684" y="608433"/>
                </a:lnTo>
                <a:lnTo>
                  <a:pt x="512603" y="607530"/>
                </a:lnTo>
                <a:lnTo>
                  <a:pt x="455920" y="606058"/>
                </a:lnTo>
                <a:lnTo>
                  <a:pt x="400072" y="603826"/>
                </a:lnTo>
                <a:lnTo>
                  <a:pt x="346497" y="600640"/>
                </a:lnTo>
                <a:lnTo>
                  <a:pt x="296632" y="596307"/>
                </a:lnTo>
                <a:lnTo>
                  <a:pt x="251915" y="590635"/>
                </a:lnTo>
                <a:lnTo>
                  <a:pt x="213784" y="583430"/>
                </a:lnTo>
                <a:lnTo>
                  <a:pt x="166079" y="561858"/>
                </a:lnTo>
                <a:lnTo>
                  <a:pt x="121763" y="541585"/>
                </a:lnTo>
                <a:lnTo>
                  <a:pt x="80446" y="516807"/>
                </a:lnTo>
                <a:lnTo>
                  <a:pt x="41739" y="481720"/>
                </a:lnTo>
                <a:lnTo>
                  <a:pt x="5250" y="430522"/>
                </a:lnTo>
                <a:lnTo>
                  <a:pt x="0" y="395075"/>
                </a:lnTo>
                <a:lnTo>
                  <a:pt x="583" y="338018"/>
                </a:lnTo>
                <a:lnTo>
                  <a:pt x="3500" y="284986"/>
                </a:lnTo>
                <a:lnTo>
                  <a:pt x="20783" y="218750"/>
                </a:lnTo>
                <a:lnTo>
                  <a:pt x="44380" y="173041"/>
                </a:lnTo>
                <a:lnTo>
                  <a:pt x="75147" y="128100"/>
                </a:lnTo>
                <a:lnTo>
                  <a:pt x="112186" y="87543"/>
                </a:lnTo>
                <a:lnTo>
                  <a:pt x="154602" y="54983"/>
                </a:lnTo>
                <a:lnTo>
                  <a:pt x="195743" y="36676"/>
                </a:lnTo>
                <a:lnTo>
                  <a:pt x="243107" y="23887"/>
                </a:lnTo>
                <a:lnTo>
                  <a:pt x="294620" y="15422"/>
                </a:lnTo>
                <a:lnTo>
                  <a:pt x="348207" y="10091"/>
                </a:lnTo>
                <a:lnTo>
                  <a:pt x="401794" y="6699"/>
                </a:lnTo>
                <a:lnTo>
                  <a:pt x="453306" y="4056"/>
                </a:lnTo>
                <a:lnTo>
                  <a:pt x="507121" y="0"/>
                </a:lnTo>
                <a:lnTo>
                  <a:pt x="548076" y="349"/>
                </a:lnTo>
                <a:lnTo>
                  <a:pt x="584608" y="3691"/>
                </a:lnTo>
                <a:lnTo>
                  <a:pt x="625151" y="8609"/>
                </a:lnTo>
                <a:lnTo>
                  <a:pt x="678140" y="13690"/>
                </a:lnTo>
                <a:lnTo>
                  <a:pt x="752010" y="17518"/>
                </a:lnTo>
                <a:lnTo>
                  <a:pt x="789582" y="18722"/>
                </a:lnTo>
                <a:lnTo>
                  <a:pt x="832063" y="20176"/>
                </a:lnTo>
                <a:lnTo>
                  <a:pt x="878723" y="21841"/>
                </a:lnTo>
                <a:lnTo>
                  <a:pt x="928831" y="23679"/>
                </a:lnTo>
                <a:lnTo>
                  <a:pt x="981659" y="25651"/>
                </a:lnTo>
                <a:lnTo>
                  <a:pt x="1036476" y="27718"/>
                </a:lnTo>
                <a:lnTo>
                  <a:pt x="1092552" y="29844"/>
                </a:lnTo>
                <a:lnTo>
                  <a:pt x="1149157" y="31989"/>
                </a:lnTo>
                <a:lnTo>
                  <a:pt x="1205562" y="34114"/>
                </a:lnTo>
                <a:lnTo>
                  <a:pt x="1261036" y="36182"/>
                </a:lnTo>
                <a:lnTo>
                  <a:pt x="1314849" y="38154"/>
                </a:lnTo>
                <a:lnTo>
                  <a:pt x="1366272" y="39992"/>
                </a:lnTo>
                <a:lnTo>
                  <a:pt x="1414574" y="41657"/>
                </a:lnTo>
                <a:lnTo>
                  <a:pt x="1459026" y="43111"/>
                </a:lnTo>
                <a:lnTo>
                  <a:pt x="1498897" y="44315"/>
                </a:lnTo>
                <a:lnTo>
                  <a:pt x="1542027" y="44301"/>
                </a:lnTo>
                <a:lnTo>
                  <a:pt x="1584415" y="37386"/>
                </a:lnTo>
                <a:lnTo>
                  <a:pt x="1626241" y="26591"/>
                </a:lnTo>
                <a:lnTo>
                  <a:pt x="1667683" y="14941"/>
                </a:lnTo>
                <a:lnTo>
                  <a:pt x="1708924" y="5457"/>
                </a:lnTo>
                <a:lnTo>
                  <a:pt x="1750141" y="1163"/>
                </a:lnTo>
                <a:lnTo>
                  <a:pt x="1791515" y="5082"/>
                </a:lnTo>
                <a:lnTo>
                  <a:pt x="1833225" y="20236"/>
                </a:lnTo>
                <a:lnTo>
                  <a:pt x="1875452" y="49649"/>
                </a:lnTo>
                <a:lnTo>
                  <a:pt x="1903557" y="68701"/>
                </a:lnTo>
                <a:lnTo>
                  <a:pt x="1947622" y="95708"/>
                </a:lnTo>
                <a:lnTo>
                  <a:pt x="1968797" y="132834"/>
                </a:lnTo>
                <a:lnTo>
                  <a:pt x="1981076" y="178605"/>
                </a:lnTo>
                <a:lnTo>
                  <a:pt x="1991498" y="237450"/>
                </a:lnTo>
                <a:lnTo>
                  <a:pt x="1998729" y="288246"/>
                </a:lnTo>
                <a:lnTo>
                  <a:pt x="2001436" y="309872"/>
                </a:lnTo>
                <a:lnTo>
                  <a:pt x="1997958" y="341634"/>
                </a:lnTo>
                <a:lnTo>
                  <a:pt x="1992467" y="392993"/>
                </a:lnTo>
                <a:lnTo>
                  <a:pt x="1985238" y="446353"/>
                </a:lnTo>
                <a:lnTo>
                  <a:pt x="1976544" y="484116"/>
                </a:lnTo>
                <a:lnTo>
                  <a:pt x="1950924" y="526985"/>
                </a:lnTo>
                <a:lnTo>
                  <a:pt x="1914989" y="555309"/>
                </a:lnTo>
                <a:lnTo>
                  <a:pt x="1874122" y="573197"/>
                </a:lnTo>
                <a:lnTo>
                  <a:pt x="1833707" y="584757"/>
                </a:lnTo>
                <a:lnTo>
                  <a:pt x="1799125" y="594098"/>
                </a:lnTo>
                <a:lnTo>
                  <a:pt x="1753156" y="607421"/>
                </a:lnTo>
                <a:lnTo>
                  <a:pt x="1715414" y="615758"/>
                </a:lnTo>
                <a:lnTo>
                  <a:pt x="1683402" y="619982"/>
                </a:lnTo>
                <a:lnTo>
                  <a:pt x="1654623" y="620962"/>
                </a:lnTo>
                <a:lnTo>
                  <a:pt x="1626580" y="619572"/>
                </a:lnTo>
                <a:lnTo>
                  <a:pt x="1596776" y="616681"/>
                </a:lnTo>
                <a:lnTo>
                  <a:pt x="1562712" y="613162"/>
                </a:lnTo>
                <a:lnTo>
                  <a:pt x="1521892" y="609886"/>
                </a:lnTo>
                <a:lnTo>
                  <a:pt x="1471819" y="607724"/>
                </a:lnTo>
                <a:lnTo>
                  <a:pt x="1409996" y="607547"/>
                </a:lnTo>
                <a:lnTo>
                  <a:pt x="1333924" y="610227"/>
                </a:lnTo>
                <a:lnTo>
                  <a:pt x="1317923" y="591652"/>
                </a:lnTo>
                <a:lnTo>
                  <a:pt x="1302567" y="572764"/>
                </a:lnTo>
                <a:lnTo>
                  <a:pt x="1289682" y="557522"/>
                </a:lnTo>
                <a:lnTo>
                  <a:pt x="1281092" y="549886"/>
                </a:lnTo>
                <a:lnTo>
                  <a:pt x="1278622" y="553817"/>
                </a:lnTo>
                <a:lnTo>
                  <a:pt x="1284097" y="573276"/>
                </a:lnTo>
                <a:lnTo>
                  <a:pt x="1299340" y="612222"/>
                </a:lnTo>
                <a:lnTo>
                  <a:pt x="1326177" y="674616"/>
                </a:lnTo>
              </a:path>
            </a:pathLst>
          </a:custGeom>
          <a:ln w="25907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87578"/>
            <a:ext cx="47669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415" dirty="0">
                <a:latin typeface="Arial"/>
                <a:cs typeface="Arial"/>
              </a:rPr>
              <a:t>SIMD </a:t>
            </a:r>
            <a:r>
              <a:rPr sz="4400" b="0" spc="-254" dirty="0">
                <a:latin typeface="Arial"/>
                <a:cs typeface="Arial"/>
              </a:rPr>
              <a:t>Array</a:t>
            </a:r>
            <a:r>
              <a:rPr sz="4400" b="0" spc="-295" dirty="0">
                <a:latin typeface="Arial"/>
                <a:cs typeface="Arial"/>
              </a:rPr>
              <a:t> </a:t>
            </a:r>
            <a:r>
              <a:rPr sz="4400" b="0" spc="-325" dirty="0">
                <a:latin typeface="Arial"/>
                <a:cs typeface="Arial"/>
              </a:rPr>
              <a:t>Processor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013841"/>
            <a:ext cx="10153015" cy="26269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It is </a:t>
            </a:r>
            <a:r>
              <a:rPr sz="2800" spc="-15" dirty="0">
                <a:latin typeface="Carlito"/>
                <a:cs typeface="Carlito"/>
              </a:rPr>
              <a:t>processor </a:t>
            </a:r>
            <a:r>
              <a:rPr sz="2800" spc="-5" dirty="0">
                <a:latin typeface="Carlito"/>
                <a:cs typeface="Carlito"/>
              </a:rPr>
              <a:t>which </a:t>
            </a:r>
            <a:r>
              <a:rPr sz="2800" spc="-15" dirty="0">
                <a:latin typeface="Carlito"/>
                <a:cs typeface="Carlito"/>
              </a:rPr>
              <a:t>consists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multiple </a:t>
            </a:r>
            <a:r>
              <a:rPr sz="2800" spc="-15" dirty="0">
                <a:latin typeface="Carlito"/>
                <a:cs typeface="Carlito"/>
              </a:rPr>
              <a:t>processing </a:t>
            </a:r>
            <a:r>
              <a:rPr sz="2800" spc="-10" dirty="0">
                <a:latin typeface="Carlito"/>
                <a:cs typeface="Carlito"/>
              </a:rPr>
              <a:t>unit </a:t>
            </a:r>
            <a:r>
              <a:rPr sz="2800" spc="-20" dirty="0">
                <a:latin typeface="Carlito"/>
                <a:cs typeface="Carlito"/>
              </a:rPr>
              <a:t>operating </a:t>
            </a:r>
            <a:r>
              <a:rPr sz="2800" spc="-5" dirty="0">
                <a:latin typeface="Carlito"/>
                <a:cs typeface="Carlito"/>
              </a:rPr>
              <a:t>in  </a:t>
            </a:r>
            <a:r>
              <a:rPr sz="2800" spc="-15" dirty="0">
                <a:latin typeface="Carlito"/>
                <a:cs typeface="Carlito"/>
              </a:rPr>
              <a:t>parallel.</a:t>
            </a:r>
            <a:endParaRPr sz="2800">
              <a:latin typeface="Carlito"/>
              <a:cs typeface="Carlito"/>
            </a:endParaRPr>
          </a:p>
          <a:p>
            <a:pPr marL="241300" marR="718820" indent="-229235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processing </a:t>
            </a:r>
            <a:r>
              <a:rPr sz="2800" spc="-10" dirty="0">
                <a:latin typeface="Carlito"/>
                <a:cs typeface="Carlito"/>
              </a:rPr>
              <a:t>units </a:t>
            </a:r>
            <a:r>
              <a:rPr sz="2800" spc="-20" dirty="0">
                <a:latin typeface="Carlito"/>
                <a:cs typeface="Carlito"/>
              </a:rPr>
              <a:t>are synchronized to </a:t>
            </a:r>
            <a:r>
              <a:rPr sz="2800" spc="-15" dirty="0">
                <a:latin typeface="Carlito"/>
                <a:cs typeface="Carlito"/>
              </a:rPr>
              <a:t>perform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same </a:t>
            </a:r>
            <a:r>
              <a:rPr sz="2800" spc="-15" dirty="0">
                <a:latin typeface="Carlito"/>
                <a:cs typeface="Carlito"/>
              </a:rPr>
              <a:t>task  </a:t>
            </a:r>
            <a:r>
              <a:rPr sz="2800" spc="-10" dirty="0">
                <a:latin typeface="Carlito"/>
                <a:cs typeface="Carlito"/>
              </a:rPr>
              <a:t>under </a:t>
            </a:r>
            <a:r>
              <a:rPr sz="2800" spc="-20" dirty="0">
                <a:latin typeface="Carlito"/>
                <a:cs typeface="Carlito"/>
              </a:rPr>
              <a:t>control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common </a:t>
            </a:r>
            <a:r>
              <a:rPr sz="2800" spc="-20" dirty="0">
                <a:latin typeface="Carlito"/>
                <a:cs typeface="Carlito"/>
              </a:rPr>
              <a:t>control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unit.</a:t>
            </a:r>
            <a:endParaRPr sz="2800">
              <a:latin typeface="Carlito"/>
              <a:cs typeface="Carlito"/>
            </a:endParaRPr>
          </a:p>
          <a:p>
            <a:pPr marL="241300" marR="945515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rlito"/>
                <a:cs typeface="Carlito"/>
              </a:rPr>
              <a:t>Each processor </a:t>
            </a:r>
            <a:r>
              <a:rPr sz="2800" spc="-10" dirty="0">
                <a:latin typeface="Carlito"/>
                <a:cs typeface="Carlito"/>
              </a:rPr>
              <a:t>elements(PE) </a:t>
            </a:r>
            <a:r>
              <a:rPr sz="2800" spc="-5" dirty="0">
                <a:latin typeface="Carlito"/>
                <a:cs typeface="Carlito"/>
              </a:rPr>
              <a:t>includes an </a:t>
            </a:r>
            <a:r>
              <a:rPr sz="2800" spc="-25" dirty="0">
                <a:latin typeface="Carlito"/>
                <a:cs typeface="Carlito"/>
              </a:rPr>
              <a:t>ALU </a:t>
            </a:r>
            <a:r>
              <a:rPr sz="2800" spc="-5" dirty="0">
                <a:latin typeface="Carlito"/>
                <a:cs typeface="Carlito"/>
              </a:rPr>
              <a:t>, a </a:t>
            </a:r>
            <a:r>
              <a:rPr sz="2800" spc="-10" dirty="0">
                <a:latin typeface="Carlito"/>
                <a:cs typeface="Carlito"/>
              </a:rPr>
              <a:t>floating </a:t>
            </a:r>
            <a:r>
              <a:rPr sz="2800" spc="-15" dirty="0">
                <a:latin typeface="Carlito"/>
                <a:cs typeface="Carlito"/>
              </a:rPr>
              <a:t>point  </a:t>
            </a:r>
            <a:r>
              <a:rPr sz="2800" spc="-10" dirty="0">
                <a:latin typeface="Carlito"/>
                <a:cs typeface="Carlito"/>
              </a:rPr>
              <a:t>arithmetic unit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working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45" dirty="0">
                <a:latin typeface="Carlito"/>
                <a:cs typeface="Carlito"/>
              </a:rPr>
              <a:t>register.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337816" y="3688079"/>
            <a:ext cx="6795770" cy="3169920"/>
            <a:chOff x="2337816" y="3688079"/>
            <a:chExt cx="6795770" cy="3169920"/>
          </a:xfrm>
        </p:grpSpPr>
        <p:sp>
          <p:nvSpPr>
            <p:cNvPr id="5" name="object 5"/>
            <p:cNvSpPr/>
            <p:nvPr/>
          </p:nvSpPr>
          <p:spPr>
            <a:xfrm>
              <a:off x="2337816" y="3688079"/>
              <a:ext cx="6795770" cy="3169920"/>
            </a:xfrm>
            <a:custGeom>
              <a:avLst/>
              <a:gdLst/>
              <a:ahLst/>
              <a:cxnLst/>
              <a:rect l="l" t="t" r="r" b="b"/>
              <a:pathLst>
                <a:path w="6795770" h="3169920">
                  <a:moveTo>
                    <a:pt x="6795516" y="0"/>
                  </a:moveTo>
                  <a:lnTo>
                    <a:pt x="0" y="0"/>
                  </a:lnTo>
                  <a:lnTo>
                    <a:pt x="0" y="3169919"/>
                  </a:lnTo>
                  <a:lnTo>
                    <a:pt x="6795516" y="3169919"/>
                  </a:lnTo>
                  <a:lnTo>
                    <a:pt x="6795516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91918" y="405471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707018" y="0"/>
                  </a:moveTo>
                  <a:lnTo>
                    <a:pt x="0" y="0"/>
                  </a:lnTo>
                  <a:lnTo>
                    <a:pt x="0" y="252475"/>
                  </a:lnTo>
                  <a:lnTo>
                    <a:pt x="707018" y="252475"/>
                  </a:lnTo>
                  <a:lnTo>
                    <a:pt x="707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91918" y="405471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0" y="252475"/>
                  </a:moveTo>
                  <a:lnTo>
                    <a:pt x="707018" y="252475"/>
                  </a:lnTo>
                  <a:lnTo>
                    <a:pt x="707018" y="0"/>
                  </a:lnTo>
                  <a:lnTo>
                    <a:pt x="0" y="0"/>
                  </a:lnTo>
                  <a:lnTo>
                    <a:pt x="0" y="25247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091918" y="4054714"/>
            <a:ext cx="707390" cy="25272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315"/>
              </a:spcBef>
            </a:pPr>
            <a:r>
              <a:rPr sz="1000" b="1" spc="245" dirty="0">
                <a:latin typeface="Arial"/>
                <a:cs typeface="Arial"/>
              </a:rPr>
              <a:t>PE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650" b="1" spc="170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090648" y="5062665"/>
            <a:ext cx="709930" cy="255270"/>
            <a:chOff x="6090648" y="5062665"/>
            <a:chExt cx="709930" cy="255270"/>
          </a:xfrm>
        </p:grpSpPr>
        <p:sp>
          <p:nvSpPr>
            <p:cNvPr id="10" name="object 10"/>
            <p:cNvSpPr/>
            <p:nvPr/>
          </p:nvSpPr>
          <p:spPr>
            <a:xfrm>
              <a:off x="6091918" y="506393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707018" y="0"/>
                  </a:moveTo>
                  <a:lnTo>
                    <a:pt x="0" y="0"/>
                  </a:lnTo>
                  <a:lnTo>
                    <a:pt x="0" y="252241"/>
                  </a:lnTo>
                  <a:lnTo>
                    <a:pt x="707018" y="252241"/>
                  </a:lnTo>
                  <a:lnTo>
                    <a:pt x="707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91918" y="506393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0" y="252241"/>
                  </a:moveTo>
                  <a:lnTo>
                    <a:pt x="707018" y="252241"/>
                  </a:lnTo>
                  <a:lnTo>
                    <a:pt x="707018" y="0"/>
                  </a:lnTo>
                  <a:lnTo>
                    <a:pt x="0" y="0"/>
                  </a:lnTo>
                  <a:lnTo>
                    <a:pt x="0" y="25224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091918" y="5063935"/>
            <a:ext cx="707390" cy="25272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315"/>
              </a:spcBef>
            </a:pPr>
            <a:r>
              <a:rPr sz="1000" b="1" spc="245" dirty="0">
                <a:latin typeface="Arial"/>
                <a:cs typeface="Arial"/>
              </a:rPr>
              <a:t>PE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650" b="1" spc="170" dirty="0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090648" y="4558115"/>
            <a:ext cx="709930" cy="255270"/>
            <a:chOff x="6090648" y="4558115"/>
            <a:chExt cx="709930" cy="255270"/>
          </a:xfrm>
        </p:grpSpPr>
        <p:sp>
          <p:nvSpPr>
            <p:cNvPr id="14" name="object 14"/>
            <p:cNvSpPr/>
            <p:nvPr/>
          </p:nvSpPr>
          <p:spPr>
            <a:xfrm>
              <a:off x="6091918" y="455938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707018" y="0"/>
                  </a:moveTo>
                  <a:lnTo>
                    <a:pt x="0" y="0"/>
                  </a:lnTo>
                  <a:lnTo>
                    <a:pt x="0" y="252251"/>
                  </a:lnTo>
                  <a:lnTo>
                    <a:pt x="707018" y="252251"/>
                  </a:lnTo>
                  <a:lnTo>
                    <a:pt x="707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91918" y="455938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0" y="252251"/>
                  </a:moveTo>
                  <a:lnTo>
                    <a:pt x="707018" y="252251"/>
                  </a:lnTo>
                  <a:lnTo>
                    <a:pt x="707018" y="0"/>
                  </a:lnTo>
                  <a:lnTo>
                    <a:pt x="0" y="0"/>
                  </a:lnTo>
                  <a:lnTo>
                    <a:pt x="0" y="25225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091918" y="4559386"/>
            <a:ext cx="707390" cy="25272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315"/>
              </a:spcBef>
            </a:pPr>
            <a:r>
              <a:rPr sz="1000" b="1" spc="245" dirty="0">
                <a:latin typeface="Arial"/>
                <a:cs typeface="Arial"/>
              </a:rPr>
              <a:t>PE</a:t>
            </a:r>
            <a:r>
              <a:rPr sz="1000" b="1" spc="-120" dirty="0">
                <a:latin typeface="Arial"/>
                <a:cs typeface="Arial"/>
              </a:rPr>
              <a:t> </a:t>
            </a:r>
            <a:r>
              <a:rPr sz="650" b="1" spc="170" dirty="0"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505000" y="4053445"/>
            <a:ext cx="709930" cy="255270"/>
            <a:chOff x="7505000" y="4053445"/>
            <a:chExt cx="709930" cy="255270"/>
          </a:xfrm>
        </p:grpSpPr>
        <p:sp>
          <p:nvSpPr>
            <p:cNvPr id="18" name="object 18"/>
            <p:cNvSpPr/>
            <p:nvPr/>
          </p:nvSpPr>
          <p:spPr>
            <a:xfrm>
              <a:off x="7506270" y="405471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707018" y="0"/>
                  </a:moveTo>
                  <a:lnTo>
                    <a:pt x="0" y="0"/>
                  </a:lnTo>
                  <a:lnTo>
                    <a:pt x="0" y="252475"/>
                  </a:lnTo>
                  <a:lnTo>
                    <a:pt x="707018" y="252475"/>
                  </a:lnTo>
                  <a:lnTo>
                    <a:pt x="707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506270" y="405471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0" y="252475"/>
                  </a:moveTo>
                  <a:lnTo>
                    <a:pt x="707018" y="252475"/>
                  </a:lnTo>
                  <a:lnTo>
                    <a:pt x="707018" y="0"/>
                  </a:lnTo>
                  <a:lnTo>
                    <a:pt x="0" y="0"/>
                  </a:lnTo>
                  <a:lnTo>
                    <a:pt x="0" y="25247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506270" y="4054714"/>
            <a:ext cx="707390" cy="25272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54000">
              <a:lnSpc>
                <a:spcPct val="100000"/>
              </a:lnSpc>
              <a:spcBef>
                <a:spcPts val="315"/>
              </a:spcBef>
            </a:pPr>
            <a:r>
              <a:rPr sz="1000" b="1" spc="260" dirty="0">
                <a:latin typeface="Arial"/>
                <a:cs typeface="Arial"/>
              </a:rPr>
              <a:t>M</a:t>
            </a:r>
            <a:r>
              <a:rPr sz="650" b="1" spc="260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505000" y="5062665"/>
            <a:ext cx="709930" cy="255270"/>
            <a:chOff x="7505000" y="5062665"/>
            <a:chExt cx="709930" cy="255270"/>
          </a:xfrm>
        </p:grpSpPr>
        <p:sp>
          <p:nvSpPr>
            <p:cNvPr id="22" name="object 22"/>
            <p:cNvSpPr/>
            <p:nvPr/>
          </p:nvSpPr>
          <p:spPr>
            <a:xfrm>
              <a:off x="7506270" y="506393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707018" y="0"/>
                  </a:moveTo>
                  <a:lnTo>
                    <a:pt x="0" y="0"/>
                  </a:lnTo>
                  <a:lnTo>
                    <a:pt x="0" y="252241"/>
                  </a:lnTo>
                  <a:lnTo>
                    <a:pt x="707018" y="252241"/>
                  </a:lnTo>
                  <a:lnTo>
                    <a:pt x="707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06270" y="506393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0" y="252241"/>
                  </a:moveTo>
                  <a:lnTo>
                    <a:pt x="707018" y="252241"/>
                  </a:lnTo>
                  <a:lnTo>
                    <a:pt x="707018" y="0"/>
                  </a:lnTo>
                  <a:lnTo>
                    <a:pt x="0" y="0"/>
                  </a:lnTo>
                  <a:lnTo>
                    <a:pt x="0" y="25224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506270" y="5063935"/>
            <a:ext cx="707390" cy="25272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54000">
              <a:lnSpc>
                <a:spcPct val="100000"/>
              </a:lnSpc>
              <a:spcBef>
                <a:spcPts val="315"/>
              </a:spcBef>
            </a:pPr>
            <a:r>
              <a:rPr sz="1000" b="1" spc="260" dirty="0">
                <a:latin typeface="Arial"/>
                <a:cs typeface="Arial"/>
              </a:rPr>
              <a:t>M</a:t>
            </a:r>
            <a:r>
              <a:rPr sz="650" b="1" spc="260" dirty="0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505000" y="4558115"/>
            <a:ext cx="709930" cy="255270"/>
            <a:chOff x="7505000" y="4558115"/>
            <a:chExt cx="709930" cy="255270"/>
          </a:xfrm>
        </p:grpSpPr>
        <p:sp>
          <p:nvSpPr>
            <p:cNvPr id="26" name="object 26"/>
            <p:cNvSpPr/>
            <p:nvPr/>
          </p:nvSpPr>
          <p:spPr>
            <a:xfrm>
              <a:off x="7506270" y="455938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707018" y="0"/>
                  </a:moveTo>
                  <a:lnTo>
                    <a:pt x="0" y="0"/>
                  </a:lnTo>
                  <a:lnTo>
                    <a:pt x="0" y="252251"/>
                  </a:lnTo>
                  <a:lnTo>
                    <a:pt x="707018" y="252251"/>
                  </a:lnTo>
                  <a:lnTo>
                    <a:pt x="707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506270" y="4559385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0" y="252251"/>
                  </a:moveTo>
                  <a:lnTo>
                    <a:pt x="707018" y="252251"/>
                  </a:lnTo>
                  <a:lnTo>
                    <a:pt x="707018" y="0"/>
                  </a:lnTo>
                  <a:lnTo>
                    <a:pt x="0" y="0"/>
                  </a:lnTo>
                  <a:lnTo>
                    <a:pt x="0" y="25225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7506270" y="4559386"/>
            <a:ext cx="707390" cy="25272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54000">
              <a:lnSpc>
                <a:spcPct val="100000"/>
              </a:lnSpc>
              <a:spcBef>
                <a:spcPts val="315"/>
              </a:spcBef>
            </a:pPr>
            <a:r>
              <a:rPr sz="1000" b="1" spc="260" dirty="0">
                <a:latin typeface="Arial"/>
                <a:cs typeface="Arial"/>
              </a:rPr>
              <a:t>M</a:t>
            </a:r>
            <a:r>
              <a:rPr sz="650" b="1" spc="260" dirty="0"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090648" y="6240028"/>
            <a:ext cx="709930" cy="255270"/>
            <a:chOff x="6090648" y="6240028"/>
            <a:chExt cx="709930" cy="255270"/>
          </a:xfrm>
        </p:grpSpPr>
        <p:sp>
          <p:nvSpPr>
            <p:cNvPr id="30" name="object 30"/>
            <p:cNvSpPr/>
            <p:nvPr/>
          </p:nvSpPr>
          <p:spPr>
            <a:xfrm>
              <a:off x="6091918" y="6241298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707018" y="0"/>
                  </a:moveTo>
                  <a:lnTo>
                    <a:pt x="0" y="0"/>
                  </a:lnTo>
                  <a:lnTo>
                    <a:pt x="0" y="252251"/>
                  </a:lnTo>
                  <a:lnTo>
                    <a:pt x="707018" y="252251"/>
                  </a:lnTo>
                  <a:lnTo>
                    <a:pt x="707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91918" y="6241298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0" y="252251"/>
                  </a:moveTo>
                  <a:lnTo>
                    <a:pt x="707018" y="252251"/>
                  </a:lnTo>
                  <a:lnTo>
                    <a:pt x="707018" y="0"/>
                  </a:lnTo>
                  <a:lnTo>
                    <a:pt x="0" y="0"/>
                  </a:lnTo>
                  <a:lnTo>
                    <a:pt x="0" y="25225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091918" y="6241298"/>
            <a:ext cx="707390" cy="25272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315"/>
              </a:spcBef>
            </a:pPr>
            <a:r>
              <a:rPr sz="1000" b="1" spc="245" dirty="0">
                <a:latin typeface="Arial"/>
                <a:cs typeface="Arial"/>
              </a:rPr>
              <a:t>PE</a:t>
            </a:r>
            <a:r>
              <a:rPr sz="1000" b="1" spc="-125" dirty="0">
                <a:latin typeface="Arial"/>
                <a:cs typeface="Arial"/>
              </a:rPr>
              <a:t> </a:t>
            </a:r>
            <a:r>
              <a:rPr sz="650" b="1" spc="140" dirty="0">
                <a:latin typeface="Arial"/>
                <a:cs typeface="Arial"/>
              </a:rPr>
              <a:t>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505000" y="6240028"/>
            <a:ext cx="709930" cy="255270"/>
            <a:chOff x="7505000" y="6240028"/>
            <a:chExt cx="709930" cy="255270"/>
          </a:xfrm>
        </p:grpSpPr>
        <p:sp>
          <p:nvSpPr>
            <p:cNvPr id="34" name="object 34"/>
            <p:cNvSpPr/>
            <p:nvPr/>
          </p:nvSpPr>
          <p:spPr>
            <a:xfrm>
              <a:off x="7506270" y="6241298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707018" y="0"/>
                  </a:moveTo>
                  <a:lnTo>
                    <a:pt x="0" y="0"/>
                  </a:lnTo>
                  <a:lnTo>
                    <a:pt x="0" y="252251"/>
                  </a:lnTo>
                  <a:lnTo>
                    <a:pt x="707018" y="252251"/>
                  </a:lnTo>
                  <a:lnTo>
                    <a:pt x="707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506270" y="6241298"/>
              <a:ext cx="707390" cy="252729"/>
            </a:xfrm>
            <a:custGeom>
              <a:avLst/>
              <a:gdLst/>
              <a:ahLst/>
              <a:cxnLst/>
              <a:rect l="l" t="t" r="r" b="b"/>
              <a:pathLst>
                <a:path w="707390" h="252729">
                  <a:moveTo>
                    <a:pt x="0" y="252251"/>
                  </a:moveTo>
                  <a:lnTo>
                    <a:pt x="707018" y="252251"/>
                  </a:lnTo>
                  <a:lnTo>
                    <a:pt x="707018" y="0"/>
                  </a:lnTo>
                  <a:lnTo>
                    <a:pt x="0" y="0"/>
                  </a:lnTo>
                  <a:lnTo>
                    <a:pt x="0" y="25225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7506270" y="6241298"/>
            <a:ext cx="707390" cy="252729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54000">
              <a:lnSpc>
                <a:spcPct val="100000"/>
              </a:lnSpc>
              <a:spcBef>
                <a:spcPts val="315"/>
              </a:spcBef>
            </a:pPr>
            <a:r>
              <a:rPr sz="1000" b="1" spc="245" dirty="0">
                <a:latin typeface="Arial"/>
                <a:cs typeface="Arial"/>
              </a:rPr>
              <a:t>M</a:t>
            </a:r>
            <a:r>
              <a:rPr sz="650" b="1" spc="245" dirty="0">
                <a:latin typeface="Arial"/>
                <a:cs typeface="Arial"/>
              </a:rPr>
              <a:t>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554938" y="4474091"/>
            <a:ext cx="5336540" cy="1684655"/>
            <a:chOff x="2554938" y="4474091"/>
            <a:chExt cx="5336540" cy="1684655"/>
          </a:xfrm>
        </p:grpSpPr>
        <p:sp>
          <p:nvSpPr>
            <p:cNvPr id="38" name="object 38"/>
            <p:cNvSpPr/>
            <p:nvPr/>
          </p:nvSpPr>
          <p:spPr>
            <a:xfrm>
              <a:off x="6444127" y="5398874"/>
              <a:ext cx="120543" cy="868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444127" y="5735421"/>
              <a:ext cx="120543" cy="868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444127" y="6071790"/>
              <a:ext cx="120543" cy="867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770483" y="5398874"/>
              <a:ext cx="120543" cy="868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770483" y="5735421"/>
              <a:ext cx="120543" cy="868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770483" y="6071790"/>
              <a:ext cx="120543" cy="867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556208" y="4475361"/>
              <a:ext cx="1885950" cy="421005"/>
            </a:xfrm>
            <a:custGeom>
              <a:avLst/>
              <a:gdLst/>
              <a:ahLst/>
              <a:cxnLst/>
              <a:rect l="l" t="t" r="r" b="b"/>
              <a:pathLst>
                <a:path w="1885950" h="421004">
                  <a:moveTo>
                    <a:pt x="1885759" y="0"/>
                  </a:moveTo>
                  <a:lnTo>
                    <a:pt x="0" y="0"/>
                  </a:lnTo>
                  <a:lnTo>
                    <a:pt x="0" y="420412"/>
                  </a:lnTo>
                  <a:lnTo>
                    <a:pt x="1885759" y="420412"/>
                  </a:lnTo>
                  <a:lnTo>
                    <a:pt x="18857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56208" y="4475361"/>
              <a:ext cx="1885950" cy="421005"/>
            </a:xfrm>
            <a:custGeom>
              <a:avLst/>
              <a:gdLst/>
              <a:ahLst/>
              <a:cxnLst/>
              <a:rect l="l" t="t" r="r" b="b"/>
              <a:pathLst>
                <a:path w="1885950" h="421004">
                  <a:moveTo>
                    <a:pt x="0" y="420412"/>
                  </a:moveTo>
                  <a:lnTo>
                    <a:pt x="1885759" y="420412"/>
                  </a:lnTo>
                  <a:lnTo>
                    <a:pt x="1885759" y="0"/>
                  </a:lnTo>
                  <a:lnTo>
                    <a:pt x="0" y="0"/>
                  </a:lnTo>
                  <a:lnTo>
                    <a:pt x="0" y="42041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556208" y="4475361"/>
            <a:ext cx="1885950" cy="4210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804545" marR="421005" indent="-399415">
              <a:lnSpc>
                <a:spcPct val="103800"/>
              </a:lnSpc>
              <a:spcBef>
                <a:spcPts val="495"/>
              </a:spcBef>
            </a:pPr>
            <a:r>
              <a:rPr sz="850" b="1" spc="185" dirty="0">
                <a:latin typeface="Arial"/>
                <a:cs typeface="Arial"/>
              </a:rPr>
              <a:t>Master</a:t>
            </a:r>
            <a:r>
              <a:rPr sz="850" b="1" spc="95" dirty="0">
                <a:latin typeface="Arial"/>
                <a:cs typeface="Arial"/>
              </a:rPr>
              <a:t> </a:t>
            </a:r>
            <a:r>
              <a:rPr sz="850" b="1" spc="155" dirty="0">
                <a:latin typeface="Arial"/>
                <a:cs typeface="Arial"/>
              </a:rPr>
              <a:t>control  </a:t>
            </a:r>
            <a:r>
              <a:rPr sz="850" b="1" spc="130" dirty="0">
                <a:latin typeface="Arial"/>
                <a:cs typeface="Arial"/>
              </a:rPr>
              <a:t>unit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556208" y="6073136"/>
            <a:ext cx="1885950" cy="421005"/>
          </a:xfrm>
          <a:custGeom>
            <a:avLst/>
            <a:gdLst/>
            <a:ahLst/>
            <a:cxnLst/>
            <a:rect l="l" t="t" r="r" b="b"/>
            <a:pathLst>
              <a:path w="1885950" h="421004">
                <a:moveTo>
                  <a:pt x="1885759" y="0"/>
                </a:moveTo>
                <a:lnTo>
                  <a:pt x="0" y="0"/>
                </a:lnTo>
                <a:lnTo>
                  <a:pt x="0" y="420412"/>
                </a:lnTo>
                <a:lnTo>
                  <a:pt x="1885759" y="420412"/>
                </a:lnTo>
                <a:lnTo>
                  <a:pt x="18857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556208" y="6073136"/>
            <a:ext cx="1885950" cy="42100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441325">
              <a:lnSpc>
                <a:spcPct val="100000"/>
              </a:lnSpc>
            </a:pPr>
            <a:r>
              <a:rPr sz="850" b="1" spc="195" dirty="0">
                <a:latin typeface="Arial"/>
                <a:cs typeface="Arial"/>
              </a:rPr>
              <a:t>Main</a:t>
            </a:r>
            <a:r>
              <a:rPr sz="850" b="1" spc="165" dirty="0">
                <a:latin typeface="Arial"/>
                <a:cs typeface="Arial"/>
              </a:rPr>
              <a:t> </a:t>
            </a:r>
            <a:r>
              <a:rPr sz="850" b="1" spc="210" dirty="0">
                <a:latin typeface="Arial"/>
                <a:cs typeface="Arial"/>
              </a:rPr>
              <a:t>memory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3497647" y="3842640"/>
            <a:ext cx="5330190" cy="2861945"/>
            <a:chOff x="3497647" y="3842640"/>
            <a:chExt cx="5330190" cy="2861945"/>
          </a:xfrm>
        </p:grpSpPr>
        <p:sp>
          <p:nvSpPr>
            <p:cNvPr id="50" name="object 50"/>
            <p:cNvSpPr/>
            <p:nvPr/>
          </p:nvSpPr>
          <p:spPr>
            <a:xfrm>
              <a:off x="3499218" y="3843925"/>
              <a:ext cx="5303520" cy="2859405"/>
            </a:xfrm>
            <a:custGeom>
              <a:avLst/>
              <a:gdLst/>
              <a:ahLst/>
              <a:cxnLst/>
              <a:rect l="l" t="t" r="r" b="b"/>
              <a:pathLst>
                <a:path w="5303520" h="2859404">
                  <a:moveTo>
                    <a:pt x="942643" y="841086"/>
                  </a:moveTo>
                  <a:lnTo>
                    <a:pt x="2592699" y="841086"/>
                  </a:lnTo>
                </a:path>
                <a:path w="5303520" h="2859404">
                  <a:moveTo>
                    <a:pt x="2592699" y="336360"/>
                  </a:moveTo>
                  <a:lnTo>
                    <a:pt x="2121423" y="336360"/>
                  </a:lnTo>
                  <a:lnTo>
                    <a:pt x="2121423" y="2522933"/>
                  </a:lnTo>
                  <a:lnTo>
                    <a:pt x="2592699" y="2522933"/>
                  </a:lnTo>
                </a:path>
                <a:path w="5303520" h="2859404">
                  <a:moveTo>
                    <a:pt x="2121423" y="1345533"/>
                  </a:moveTo>
                  <a:lnTo>
                    <a:pt x="2592699" y="1345533"/>
                  </a:lnTo>
                </a:path>
                <a:path w="5303520" h="2859404">
                  <a:moveTo>
                    <a:pt x="3299810" y="336360"/>
                  </a:moveTo>
                  <a:lnTo>
                    <a:pt x="4007051" y="336360"/>
                  </a:lnTo>
                </a:path>
                <a:path w="5303520" h="2859404">
                  <a:moveTo>
                    <a:pt x="3299810" y="841086"/>
                  </a:moveTo>
                  <a:lnTo>
                    <a:pt x="4007051" y="841086"/>
                  </a:lnTo>
                </a:path>
                <a:path w="5303520" h="2859404">
                  <a:moveTo>
                    <a:pt x="3299810" y="1345533"/>
                  </a:moveTo>
                  <a:lnTo>
                    <a:pt x="4007051" y="1345533"/>
                  </a:lnTo>
                </a:path>
                <a:path w="5303520" h="2859404">
                  <a:moveTo>
                    <a:pt x="3299810" y="2522933"/>
                  </a:moveTo>
                  <a:lnTo>
                    <a:pt x="4007051" y="2522933"/>
                  </a:lnTo>
                </a:path>
                <a:path w="5303520" h="2859404">
                  <a:moveTo>
                    <a:pt x="4714162" y="336360"/>
                  </a:moveTo>
                  <a:lnTo>
                    <a:pt x="5303290" y="336360"/>
                  </a:lnTo>
                </a:path>
                <a:path w="5303520" h="2859404">
                  <a:moveTo>
                    <a:pt x="4714162" y="841086"/>
                  </a:moveTo>
                  <a:lnTo>
                    <a:pt x="5303290" y="841086"/>
                  </a:lnTo>
                </a:path>
                <a:path w="5303520" h="2859404">
                  <a:moveTo>
                    <a:pt x="4714162" y="1345533"/>
                  </a:moveTo>
                  <a:lnTo>
                    <a:pt x="5303290" y="1345533"/>
                  </a:lnTo>
                </a:path>
                <a:path w="5303520" h="2859404">
                  <a:moveTo>
                    <a:pt x="5303290" y="2522933"/>
                  </a:moveTo>
                  <a:lnTo>
                    <a:pt x="4714162" y="2522933"/>
                  </a:lnTo>
                </a:path>
                <a:path w="5303520" h="2859404">
                  <a:moveTo>
                    <a:pt x="0" y="631445"/>
                  </a:moveTo>
                  <a:lnTo>
                    <a:pt x="0" y="0"/>
                  </a:lnTo>
                  <a:lnTo>
                    <a:pt x="5303290" y="0"/>
                  </a:lnTo>
                  <a:lnTo>
                    <a:pt x="5303290" y="2522933"/>
                  </a:lnTo>
                  <a:lnTo>
                    <a:pt x="5303290" y="2859265"/>
                  </a:lnTo>
                  <a:lnTo>
                    <a:pt x="0" y="2859265"/>
                  </a:lnTo>
                  <a:lnTo>
                    <a:pt x="0" y="2649624"/>
                  </a:lnTo>
                </a:path>
                <a:path w="5303520" h="2859404">
                  <a:moveTo>
                    <a:pt x="0" y="1051848"/>
                  </a:moveTo>
                  <a:lnTo>
                    <a:pt x="0" y="22292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597071" y="4668203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28284" y="0"/>
                  </a:moveTo>
                  <a:lnTo>
                    <a:pt x="18856" y="0"/>
                  </a:lnTo>
                  <a:lnTo>
                    <a:pt x="9428" y="3361"/>
                  </a:lnTo>
                  <a:lnTo>
                    <a:pt x="1571" y="8964"/>
                  </a:lnTo>
                  <a:lnTo>
                    <a:pt x="0" y="16808"/>
                  </a:lnTo>
                  <a:lnTo>
                    <a:pt x="1571" y="24652"/>
                  </a:lnTo>
                  <a:lnTo>
                    <a:pt x="9428" y="30255"/>
                  </a:lnTo>
                  <a:lnTo>
                    <a:pt x="18856" y="33617"/>
                  </a:lnTo>
                  <a:lnTo>
                    <a:pt x="28284" y="33617"/>
                  </a:lnTo>
                  <a:lnTo>
                    <a:pt x="37712" y="30255"/>
                  </a:lnTo>
                  <a:lnTo>
                    <a:pt x="45569" y="24652"/>
                  </a:lnTo>
                  <a:lnTo>
                    <a:pt x="47140" y="16808"/>
                  </a:lnTo>
                  <a:lnTo>
                    <a:pt x="45569" y="8964"/>
                  </a:lnTo>
                  <a:lnTo>
                    <a:pt x="37712" y="3361"/>
                  </a:lnTo>
                  <a:lnTo>
                    <a:pt x="282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97071" y="4668203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0" y="16808"/>
                  </a:moveTo>
                  <a:lnTo>
                    <a:pt x="1571" y="8964"/>
                  </a:lnTo>
                  <a:lnTo>
                    <a:pt x="9428" y="3361"/>
                  </a:lnTo>
                  <a:lnTo>
                    <a:pt x="18856" y="0"/>
                  </a:lnTo>
                  <a:lnTo>
                    <a:pt x="28284" y="0"/>
                  </a:lnTo>
                  <a:lnTo>
                    <a:pt x="37712" y="3361"/>
                  </a:lnTo>
                  <a:lnTo>
                    <a:pt x="45569" y="8964"/>
                  </a:lnTo>
                  <a:lnTo>
                    <a:pt x="47140" y="16808"/>
                  </a:lnTo>
                  <a:lnTo>
                    <a:pt x="45569" y="24652"/>
                  </a:lnTo>
                  <a:lnTo>
                    <a:pt x="37712" y="30255"/>
                  </a:lnTo>
                  <a:lnTo>
                    <a:pt x="28284" y="33617"/>
                  </a:lnTo>
                  <a:lnTo>
                    <a:pt x="18856" y="33617"/>
                  </a:lnTo>
                  <a:lnTo>
                    <a:pt x="9428" y="30255"/>
                  </a:lnTo>
                  <a:lnTo>
                    <a:pt x="1571" y="24652"/>
                  </a:lnTo>
                  <a:lnTo>
                    <a:pt x="0" y="1680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597071" y="5172649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28284" y="0"/>
                  </a:moveTo>
                  <a:lnTo>
                    <a:pt x="18856" y="0"/>
                  </a:lnTo>
                  <a:lnTo>
                    <a:pt x="9428" y="3361"/>
                  </a:lnTo>
                  <a:lnTo>
                    <a:pt x="1571" y="8964"/>
                  </a:lnTo>
                  <a:lnTo>
                    <a:pt x="0" y="16808"/>
                  </a:lnTo>
                  <a:lnTo>
                    <a:pt x="1571" y="24652"/>
                  </a:lnTo>
                  <a:lnTo>
                    <a:pt x="9428" y="30255"/>
                  </a:lnTo>
                  <a:lnTo>
                    <a:pt x="18856" y="33617"/>
                  </a:lnTo>
                  <a:lnTo>
                    <a:pt x="28284" y="33617"/>
                  </a:lnTo>
                  <a:lnTo>
                    <a:pt x="37712" y="30255"/>
                  </a:lnTo>
                  <a:lnTo>
                    <a:pt x="45569" y="24652"/>
                  </a:lnTo>
                  <a:lnTo>
                    <a:pt x="47140" y="16808"/>
                  </a:lnTo>
                  <a:lnTo>
                    <a:pt x="45569" y="8964"/>
                  </a:lnTo>
                  <a:lnTo>
                    <a:pt x="37712" y="3361"/>
                  </a:lnTo>
                  <a:lnTo>
                    <a:pt x="282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597071" y="5172649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0" y="16808"/>
                  </a:moveTo>
                  <a:lnTo>
                    <a:pt x="1571" y="8964"/>
                  </a:lnTo>
                  <a:lnTo>
                    <a:pt x="9428" y="3361"/>
                  </a:lnTo>
                  <a:lnTo>
                    <a:pt x="18856" y="0"/>
                  </a:lnTo>
                  <a:lnTo>
                    <a:pt x="28284" y="0"/>
                  </a:lnTo>
                  <a:lnTo>
                    <a:pt x="37712" y="3361"/>
                  </a:lnTo>
                  <a:lnTo>
                    <a:pt x="45569" y="8964"/>
                  </a:lnTo>
                  <a:lnTo>
                    <a:pt x="47140" y="16808"/>
                  </a:lnTo>
                  <a:lnTo>
                    <a:pt x="45569" y="24652"/>
                  </a:lnTo>
                  <a:lnTo>
                    <a:pt x="37712" y="30255"/>
                  </a:lnTo>
                  <a:lnTo>
                    <a:pt x="28284" y="33617"/>
                  </a:lnTo>
                  <a:lnTo>
                    <a:pt x="18856" y="33617"/>
                  </a:lnTo>
                  <a:lnTo>
                    <a:pt x="9428" y="30255"/>
                  </a:lnTo>
                  <a:lnTo>
                    <a:pt x="1571" y="24652"/>
                  </a:lnTo>
                  <a:lnTo>
                    <a:pt x="0" y="1680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778938" y="4163476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28284" y="0"/>
                  </a:moveTo>
                  <a:lnTo>
                    <a:pt x="18856" y="0"/>
                  </a:lnTo>
                  <a:lnTo>
                    <a:pt x="9428" y="3361"/>
                  </a:lnTo>
                  <a:lnTo>
                    <a:pt x="1571" y="8964"/>
                  </a:lnTo>
                  <a:lnTo>
                    <a:pt x="0" y="16808"/>
                  </a:lnTo>
                  <a:lnTo>
                    <a:pt x="1571" y="24652"/>
                  </a:lnTo>
                  <a:lnTo>
                    <a:pt x="9428" y="30255"/>
                  </a:lnTo>
                  <a:lnTo>
                    <a:pt x="18856" y="33617"/>
                  </a:lnTo>
                  <a:lnTo>
                    <a:pt x="28284" y="33617"/>
                  </a:lnTo>
                  <a:lnTo>
                    <a:pt x="37712" y="30255"/>
                  </a:lnTo>
                  <a:lnTo>
                    <a:pt x="45569" y="24652"/>
                  </a:lnTo>
                  <a:lnTo>
                    <a:pt x="47140" y="16808"/>
                  </a:lnTo>
                  <a:lnTo>
                    <a:pt x="45569" y="8964"/>
                  </a:lnTo>
                  <a:lnTo>
                    <a:pt x="37712" y="3361"/>
                  </a:lnTo>
                  <a:lnTo>
                    <a:pt x="282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778938" y="4163476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0" y="16808"/>
                  </a:moveTo>
                  <a:lnTo>
                    <a:pt x="1571" y="8964"/>
                  </a:lnTo>
                  <a:lnTo>
                    <a:pt x="9428" y="3361"/>
                  </a:lnTo>
                  <a:lnTo>
                    <a:pt x="18856" y="0"/>
                  </a:lnTo>
                  <a:lnTo>
                    <a:pt x="28284" y="0"/>
                  </a:lnTo>
                  <a:lnTo>
                    <a:pt x="37712" y="3361"/>
                  </a:lnTo>
                  <a:lnTo>
                    <a:pt x="45569" y="8964"/>
                  </a:lnTo>
                  <a:lnTo>
                    <a:pt x="47140" y="16808"/>
                  </a:lnTo>
                  <a:lnTo>
                    <a:pt x="45569" y="24652"/>
                  </a:lnTo>
                  <a:lnTo>
                    <a:pt x="37712" y="30255"/>
                  </a:lnTo>
                  <a:lnTo>
                    <a:pt x="28284" y="33617"/>
                  </a:lnTo>
                  <a:lnTo>
                    <a:pt x="18856" y="33617"/>
                  </a:lnTo>
                  <a:lnTo>
                    <a:pt x="9428" y="30255"/>
                  </a:lnTo>
                  <a:lnTo>
                    <a:pt x="1571" y="24652"/>
                  </a:lnTo>
                  <a:lnTo>
                    <a:pt x="0" y="1680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778938" y="4668203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28284" y="0"/>
                  </a:moveTo>
                  <a:lnTo>
                    <a:pt x="18856" y="0"/>
                  </a:lnTo>
                  <a:lnTo>
                    <a:pt x="9428" y="3361"/>
                  </a:lnTo>
                  <a:lnTo>
                    <a:pt x="1571" y="8964"/>
                  </a:lnTo>
                  <a:lnTo>
                    <a:pt x="0" y="16808"/>
                  </a:lnTo>
                  <a:lnTo>
                    <a:pt x="1571" y="24652"/>
                  </a:lnTo>
                  <a:lnTo>
                    <a:pt x="9428" y="30255"/>
                  </a:lnTo>
                  <a:lnTo>
                    <a:pt x="18856" y="33617"/>
                  </a:lnTo>
                  <a:lnTo>
                    <a:pt x="28284" y="33617"/>
                  </a:lnTo>
                  <a:lnTo>
                    <a:pt x="37712" y="30255"/>
                  </a:lnTo>
                  <a:lnTo>
                    <a:pt x="45569" y="24652"/>
                  </a:lnTo>
                  <a:lnTo>
                    <a:pt x="47140" y="16808"/>
                  </a:lnTo>
                  <a:lnTo>
                    <a:pt x="45569" y="8964"/>
                  </a:lnTo>
                  <a:lnTo>
                    <a:pt x="37712" y="3361"/>
                  </a:lnTo>
                  <a:lnTo>
                    <a:pt x="282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778938" y="4668203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0" y="16808"/>
                  </a:moveTo>
                  <a:lnTo>
                    <a:pt x="1571" y="8964"/>
                  </a:lnTo>
                  <a:lnTo>
                    <a:pt x="9428" y="3361"/>
                  </a:lnTo>
                  <a:lnTo>
                    <a:pt x="18856" y="0"/>
                  </a:lnTo>
                  <a:lnTo>
                    <a:pt x="28284" y="0"/>
                  </a:lnTo>
                  <a:lnTo>
                    <a:pt x="37712" y="3361"/>
                  </a:lnTo>
                  <a:lnTo>
                    <a:pt x="45569" y="8964"/>
                  </a:lnTo>
                  <a:lnTo>
                    <a:pt x="47140" y="16808"/>
                  </a:lnTo>
                  <a:lnTo>
                    <a:pt x="45569" y="24652"/>
                  </a:lnTo>
                  <a:lnTo>
                    <a:pt x="37712" y="30255"/>
                  </a:lnTo>
                  <a:lnTo>
                    <a:pt x="28284" y="33617"/>
                  </a:lnTo>
                  <a:lnTo>
                    <a:pt x="18856" y="33617"/>
                  </a:lnTo>
                  <a:lnTo>
                    <a:pt x="9428" y="30255"/>
                  </a:lnTo>
                  <a:lnTo>
                    <a:pt x="1571" y="24652"/>
                  </a:lnTo>
                  <a:lnTo>
                    <a:pt x="0" y="1680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778938" y="5172649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28284" y="0"/>
                  </a:moveTo>
                  <a:lnTo>
                    <a:pt x="18856" y="0"/>
                  </a:lnTo>
                  <a:lnTo>
                    <a:pt x="9428" y="3361"/>
                  </a:lnTo>
                  <a:lnTo>
                    <a:pt x="1571" y="8964"/>
                  </a:lnTo>
                  <a:lnTo>
                    <a:pt x="0" y="16808"/>
                  </a:lnTo>
                  <a:lnTo>
                    <a:pt x="1571" y="24652"/>
                  </a:lnTo>
                  <a:lnTo>
                    <a:pt x="9428" y="30255"/>
                  </a:lnTo>
                  <a:lnTo>
                    <a:pt x="18856" y="33617"/>
                  </a:lnTo>
                  <a:lnTo>
                    <a:pt x="28284" y="33617"/>
                  </a:lnTo>
                  <a:lnTo>
                    <a:pt x="37712" y="30255"/>
                  </a:lnTo>
                  <a:lnTo>
                    <a:pt x="45569" y="24652"/>
                  </a:lnTo>
                  <a:lnTo>
                    <a:pt x="47140" y="16808"/>
                  </a:lnTo>
                  <a:lnTo>
                    <a:pt x="45569" y="8964"/>
                  </a:lnTo>
                  <a:lnTo>
                    <a:pt x="37712" y="3361"/>
                  </a:lnTo>
                  <a:lnTo>
                    <a:pt x="282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778938" y="5172649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0" y="16808"/>
                  </a:moveTo>
                  <a:lnTo>
                    <a:pt x="1571" y="8964"/>
                  </a:lnTo>
                  <a:lnTo>
                    <a:pt x="9428" y="3361"/>
                  </a:lnTo>
                  <a:lnTo>
                    <a:pt x="18856" y="0"/>
                  </a:lnTo>
                  <a:lnTo>
                    <a:pt x="28284" y="0"/>
                  </a:lnTo>
                  <a:lnTo>
                    <a:pt x="37712" y="3361"/>
                  </a:lnTo>
                  <a:lnTo>
                    <a:pt x="45569" y="8964"/>
                  </a:lnTo>
                  <a:lnTo>
                    <a:pt x="47140" y="16808"/>
                  </a:lnTo>
                  <a:lnTo>
                    <a:pt x="45569" y="24652"/>
                  </a:lnTo>
                  <a:lnTo>
                    <a:pt x="37712" y="30255"/>
                  </a:lnTo>
                  <a:lnTo>
                    <a:pt x="28284" y="33617"/>
                  </a:lnTo>
                  <a:lnTo>
                    <a:pt x="18856" y="33617"/>
                  </a:lnTo>
                  <a:lnTo>
                    <a:pt x="9428" y="30255"/>
                  </a:lnTo>
                  <a:lnTo>
                    <a:pt x="1571" y="24652"/>
                  </a:lnTo>
                  <a:lnTo>
                    <a:pt x="0" y="1680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778938" y="6350040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28284" y="0"/>
                  </a:moveTo>
                  <a:lnTo>
                    <a:pt x="18856" y="0"/>
                  </a:lnTo>
                  <a:lnTo>
                    <a:pt x="9428" y="3371"/>
                  </a:lnTo>
                  <a:lnTo>
                    <a:pt x="1571" y="8973"/>
                  </a:lnTo>
                  <a:lnTo>
                    <a:pt x="0" y="16818"/>
                  </a:lnTo>
                  <a:lnTo>
                    <a:pt x="1571" y="24671"/>
                  </a:lnTo>
                  <a:lnTo>
                    <a:pt x="9428" y="30274"/>
                  </a:lnTo>
                  <a:lnTo>
                    <a:pt x="18856" y="33636"/>
                  </a:lnTo>
                  <a:lnTo>
                    <a:pt x="28284" y="33636"/>
                  </a:lnTo>
                  <a:lnTo>
                    <a:pt x="37712" y="30274"/>
                  </a:lnTo>
                  <a:lnTo>
                    <a:pt x="45569" y="24671"/>
                  </a:lnTo>
                  <a:lnTo>
                    <a:pt x="47140" y="16818"/>
                  </a:lnTo>
                  <a:lnTo>
                    <a:pt x="45569" y="8973"/>
                  </a:lnTo>
                  <a:lnTo>
                    <a:pt x="37712" y="3371"/>
                  </a:lnTo>
                  <a:lnTo>
                    <a:pt x="282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778938" y="6350040"/>
              <a:ext cx="47625" cy="33655"/>
            </a:xfrm>
            <a:custGeom>
              <a:avLst/>
              <a:gdLst/>
              <a:ahLst/>
              <a:cxnLst/>
              <a:rect l="l" t="t" r="r" b="b"/>
              <a:pathLst>
                <a:path w="47625" h="33654">
                  <a:moveTo>
                    <a:pt x="0" y="16818"/>
                  </a:moveTo>
                  <a:lnTo>
                    <a:pt x="1571" y="8973"/>
                  </a:lnTo>
                  <a:lnTo>
                    <a:pt x="9428" y="3371"/>
                  </a:lnTo>
                  <a:lnTo>
                    <a:pt x="18856" y="0"/>
                  </a:lnTo>
                  <a:lnTo>
                    <a:pt x="28284" y="0"/>
                  </a:lnTo>
                  <a:lnTo>
                    <a:pt x="37712" y="3371"/>
                  </a:lnTo>
                  <a:lnTo>
                    <a:pt x="45569" y="8973"/>
                  </a:lnTo>
                  <a:lnTo>
                    <a:pt x="47140" y="16818"/>
                  </a:lnTo>
                  <a:lnTo>
                    <a:pt x="45569" y="24671"/>
                  </a:lnTo>
                  <a:lnTo>
                    <a:pt x="37712" y="30274"/>
                  </a:lnTo>
                  <a:lnTo>
                    <a:pt x="28284" y="33636"/>
                  </a:lnTo>
                  <a:lnTo>
                    <a:pt x="18856" y="33636"/>
                  </a:lnTo>
                  <a:lnTo>
                    <a:pt x="9428" y="30274"/>
                  </a:lnTo>
                  <a:lnTo>
                    <a:pt x="1571" y="24671"/>
                  </a:lnTo>
                  <a:lnTo>
                    <a:pt x="0" y="1681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096762" y="3863492"/>
              <a:ext cx="647065" cy="2807970"/>
            </a:xfrm>
            <a:custGeom>
              <a:avLst/>
              <a:gdLst/>
              <a:ahLst/>
              <a:cxnLst/>
              <a:rect l="l" t="t" r="r" b="b"/>
              <a:pathLst>
                <a:path w="647065" h="2807970">
                  <a:moveTo>
                    <a:pt x="56514" y="1795043"/>
                  </a:moveTo>
                  <a:lnTo>
                    <a:pt x="53206" y="1746269"/>
                  </a:lnTo>
                  <a:lnTo>
                    <a:pt x="55403" y="1696759"/>
                  </a:lnTo>
                  <a:lnTo>
                    <a:pt x="61149" y="1646794"/>
                  </a:lnTo>
                  <a:lnTo>
                    <a:pt x="68484" y="1596656"/>
                  </a:lnTo>
                  <a:lnTo>
                    <a:pt x="75450" y="1546628"/>
                  </a:lnTo>
                  <a:lnTo>
                    <a:pt x="80089" y="1496991"/>
                  </a:lnTo>
                  <a:lnTo>
                    <a:pt x="80441" y="1448028"/>
                  </a:lnTo>
                  <a:lnTo>
                    <a:pt x="74549" y="1400022"/>
                  </a:lnTo>
                  <a:lnTo>
                    <a:pt x="68026" y="1353195"/>
                  </a:lnTo>
                  <a:lnTo>
                    <a:pt x="63675" y="1312915"/>
                  </a:lnTo>
                  <a:lnTo>
                    <a:pt x="61129" y="1275015"/>
                  </a:lnTo>
                  <a:lnTo>
                    <a:pt x="60025" y="1235326"/>
                  </a:lnTo>
                  <a:lnTo>
                    <a:pt x="59999" y="1189681"/>
                  </a:lnTo>
                  <a:lnTo>
                    <a:pt x="60686" y="1133913"/>
                  </a:lnTo>
                  <a:lnTo>
                    <a:pt x="61722" y="1063853"/>
                  </a:lnTo>
                  <a:lnTo>
                    <a:pt x="62140" y="1024370"/>
                  </a:lnTo>
                  <a:lnTo>
                    <a:pt x="62428" y="979806"/>
                  </a:lnTo>
                  <a:lnTo>
                    <a:pt x="62658" y="930957"/>
                  </a:lnTo>
                  <a:lnTo>
                    <a:pt x="62903" y="878617"/>
                  </a:lnTo>
                  <a:lnTo>
                    <a:pt x="63236" y="823583"/>
                  </a:lnTo>
                  <a:lnTo>
                    <a:pt x="63729" y="766648"/>
                  </a:lnTo>
                  <a:lnTo>
                    <a:pt x="64455" y="708609"/>
                  </a:lnTo>
                  <a:lnTo>
                    <a:pt x="65487" y="650260"/>
                  </a:lnTo>
                  <a:lnTo>
                    <a:pt x="66897" y="592397"/>
                  </a:lnTo>
                  <a:lnTo>
                    <a:pt x="68758" y="535815"/>
                  </a:lnTo>
                  <a:lnTo>
                    <a:pt x="71143" y="481309"/>
                  </a:lnTo>
                  <a:lnTo>
                    <a:pt x="74125" y="429674"/>
                  </a:lnTo>
                  <a:lnTo>
                    <a:pt x="77776" y="381705"/>
                  </a:lnTo>
                  <a:lnTo>
                    <a:pt x="82168" y="338198"/>
                  </a:lnTo>
                  <a:lnTo>
                    <a:pt x="87375" y="299948"/>
                  </a:lnTo>
                  <a:lnTo>
                    <a:pt x="102525" y="251668"/>
                  </a:lnTo>
                  <a:lnTo>
                    <a:pt x="116231" y="205871"/>
                  </a:lnTo>
                  <a:lnTo>
                    <a:pt x="130516" y="162361"/>
                  </a:lnTo>
                  <a:lnTo>
                    <a:pt x="147405" y="120947"/>
                  </a:lnTo>
                  <a:lnTo>
                    <a:pt x="168922" y="81434"/>
                  </a:lnTo>
                  <a:lnTo>
                    <a:pt x="197090" y="43629"/>
                  </a:lnTo>
                  <a:lnTo>
                    <a:pt x="233934" y="7340"/>
                  </a:lnTo>
                  <a:lnTo>
                    <a:pt x="267934" y="0"/>
                  </a:lnTo>
                  <a:lnTo>
                    <a:pt x="322675" y="815"/>
                  </a:lnTo>
                  <a:lnTo>
                    <a:pt x="373558" y="4893"/>
                  </a:lnTo>
                  <a:lnTo>
                    <a:pt x="429931" y="24714"/>
                  </a:lnTo>
                  <a:lnTo>
                    <a:pt x="466169" y="50068"/>
                  </a:lnTo>
                  <a:lnTo>
                    <a:pt x="502697" y="82682"/>
                  </a:lnTo>
                  <a:lnTo>
                    <a:pt x="537511" y="121837"/>
                  </a:lnTo>
                  <a:lnTo>
                    <a:pt x="568606" y="166813"/>
                  </a:lnTo>
                  <a:lnTo>
                    <a:pt x="593979" y="216890"/>
                  </a:lnTo>
                  <a:lnTo>
                    <a:pt x="607680" y="259250"/>
                  </a:lnTo>
                  <a:lnTo>
                    <a:pt x="618245" y="306931"/>
                  </a:lnTo>
                  <a:lnTo>
                    <a:pt x="626159" y="358704"/>
                  </a:lnTo>
                  <a:lnTo>
                    <a:pt x="631904" y="413343"/>
                  </a:lnTo>
                  <a:lnTo>
                    <a:pt x="635964" y="469618"/>
                  </a:lnTo>
                  <a:lnTo>
                    <a:pt x="638823" y="526303"/>
                  </a:lnTo>
                  <a:lnTo>
                    <a:pt x="640965" y="582170"/>
                  </a:lnTo>
                  <a:lnTo>
                    <a:pt x="642873" y="635990"/>
                  </a:lnTo>
                  <a:lnTo>
                    <a:pt x="645979" y="688874"/>
                  </a:lnTo>
                  <a:lnTo>
                    <a:pt x="647013" y="732006"/>
                  </a:lnTo>
                  <a:lnTo>
                    <a:pt x="646378" y="768888"/>
                  </a:lnTo>
                  <a:lnTo>
                    <a:pt x="644476" y="803023"/>
                  </a:lnTo>
                  <a:lnTo>
                    <a:pt x="641709" y="837914"/>
                  </a:lnTo>
                  <a:lnTo>
                    <a:pt x="638480" y="877064"/>
                  </a:lnTo>
                  <a:lnTo>
                    <a:pt x="635192" y="923974"/>
                  </a:lnTo>
                  <a:lnTo>
                    <a:pt x="632247" y="982149"/>
                  </a:lnTo>
                  <a:lnTo>
                    <a:pt x="630046" y="1055090"/>
                  </a:lnTo>
                  <a:lnTo>
                    <a:pt x="629236" y="1091972"/>
                  </a:lnTo>
                  <a:lnTo>
                    <a:pt x="628300" y="1132519"/>
                  </a:lnTo>
                  <a:lnTo>
                    <a:pt x="627252" y="1176358"/>
                  </a:lnTo>
                  <a:lnTo>
                    <a:pt x="626106" y="1223116"/>
                  </a:lnTo>
                  <a:lnTo>
                    <a:pt x="624874" y="1272420"/>
                  </a:lnTo>
                  <a:lnTo>
                    <a:pt x="623569" y="1323895"/>
                  </a:lnTo>
                  <a:lnTo>
                    <a:pt x="622205" y="1377169"/>
                  </a:lnTo>
                  <a:lnTo>
                    <a:pt x="620796" y="1431868"/>
                  </a:lnTo>
                  <a:lnTo>
                    <a:pt x="619353" y="1487619"/>
                  </a:lnTo>
                  <a:lnTo>
                    <a:pt x="617891" y="1544049"/>
                  </a:lnTo>
                  <a:lnTo>
                    <a:pt x="616421" y="1600784"/>
                  </a:lnTo>
                  <a:lnTo>
                    <a:pt x="614959" y="1657452"/>
                  </a:lnTo>
                  <a:lnTo>
                    <a:pt x="613516" y="1713678"/>
                  </a:lnTo>
                  <a:lnTo>
                    <a:pt x="612107" y="1769089"/>
                  </a:lnTo>
                  <a:lnTo>
                    <a:pt x="610743" y="1823313"/>
                  </a:lnTo>
                  <a:lnTo>
                    <a:pt x="609438" y="1875975"/>
                  </a:lnTo>
                  <a:lnTo>
                    <a:pt x="608206" y="1926703"/>
                  </a:lnTo>
                  <a:lnTo>
                    <a:pt x="607060" y="1975123"/>
                  </a:lnTo>
                  <a:lnTo>
                    <a:pt x="606012" y="2020861"/>
                  </a:lnTo>
                  <a:lnTo>
                    <a:pt x="605076" y="2063545"/>
                  </a:lnTo>
                  <a:lnTo>
                    <a:pt x="604265" y="2102802"/>
                  </a:lnTo>
                  <a:lnTo>
                    <a:pt x="603533" y="2148293"/>
                  </a:lnTo>
                  <a:lnTo>
                    <a:pt x="606932" y="2193163"/>
                  </a:lnTo>
                  <a:lnTo>
                    <a:pt x="613241" y="2237517"/>
                  </a:lnTo>
                  <a:lnTo>
                    <a:pt x="621236" y="2281462"/>
                  </a:lnTo>
                  <a:lnTo>
                    <a:pt x="629696" y="2325104"/>
                  </a:lnTo>
                  <a:lnTo>
                    <a:pt x="637397" y="2368549"/>
                  </a:lnTo>
                  <a:lnTo>
                    <a:pt x="643116" y="2411903"/>
                  </a:lnTo>
                  <a:lnTo>
                    <a:pt x="645630" y="2455272"/>
                  </a:lnTo>
                  <a:lnTo>
                    <a:pt x="643717" y="2498762"/>
                  </a:lnTo>
                  <a:lnTo>
                    <a:pt x="636154" y="2542479"/>
                  </a:lnTo>
                  <a:lnTo>
                    <a:pt x="621717" y="2586530"/>
                  </a:lnTo>
                  <a:lnTo>
                    <a:pt x="599186" y="2631020"/>
                  </a:lnTo>
                  <a:lnTo>
                    <a:pt x="580901" y="2670510"/>
                  </a:lnTo>
                  <a:lnTo>
                    <a:pt x="555001" y="2732308"/>
                  </a:lnTo>
                  <a:lnTo>
                    <a:pt x="519430" y="2761982"/>
                  </a:lnTo>
                  <a:lnTo>
                    <a:pt x="475559" y="2779270"/>
                  </a:lnTo>
                  <a:lnTo>
                    <a:pt x="419163" y="2793901"/>
                  </a:lnTo>
                  <a:lnTo>
                    <a:pt x="370482" y="2804031"/>
                  </a:lnTo>
                  <a:lnTo>
                    <a:pt x="349758" y="2807817"/>
                  </a:lnTo>
                  <a:lnTo>
                    <a:pt x="319303" y="2802972"/>
                  </a:lnTo>
                  <a:lnTo>
                    <a:pt x="270049" y="2795264"/>
                  </a:lnTo>
                  <a:lnTo>
                    <a:pt x="218866" y="2785101"/>
                  </a:lnTo>
                  <a:lnTo>
                    <a:pt x="182625" y="2772892"/>
                  </a:lnTo>
                  <a:lnTo>
                    <a:pt x="147309" y="2744154"/>
                  </a:lnTo>
                  <a:lnTo>
                    <a:pt x="122131" y="2704502"/>
                  </a:lnTo>
                  <a:lnTo>
                    <a:pt x="104806" y="2658301"/>
                  </a:lnTo>
                  <a:lnTo>
                    <a:pt x="93048" y="2609917"/>
                  </a:lnTo>
                  <a:lnTo>
                    <a:pt x="84571" y="2563715"/>
                  </a:lnTo>
                  <a:lnTo>
                    <a:pt x="77088" y="2524061"/>
                  </a:lnTo>
                  <a:lnTo>
                    <a:pt x="67238" y="2475491"/>
                  </a:lnTo>
                  <a:lnTo>
                    <a:pt x="60072" y="2433630"/>
                  </a:lnTo>
                  <a:lnTo>
                    <a:pt x="52483" y="2364511"/>
                  </a:lnTo>
                  <a:lnTo>
                    <a:pt x="51402" y="2334490"/>
                  </a:lnTo>
                  <a:lnTo>
                    <a:pt x="51691" y="2305652"/>
                  </a:lnTo>
                  <a:lnTo>
                    <a:pt x="53021" y="2276617"/>
                  </a:lnTo>
                  <a:lnTo>
                    <a:pt x="55065" y="2246002"/>
                  </a:lnTo>
                  <a:lnTo>
                    <a:pt x="57493" y="2212426"/>
                  </a:lnTo>
                  <a:lnTo>
                    <a:pt x="59976" y="2174508"/>
                  </a:lnTo>
                  <a:lnTo>
                    <a:pt x="62187" y="2130866"/>
                  </a:lnTo>
                  <a:lnTo>
                    <a:pt x="63795" y="2080119"/>
                  </a:lnTo>
                  <a:lnTo>
                    <a:pt x="64473" y="2020886"/>
                  </a:lnTo>
                  <a:lnTo>
                    <a:pt x="63891" y="1951784"/>
                  </a:lnTo>
                  <a:lnTo>
                    <a:pt x="61722" y="1871433"/>
                  </a:lnTo>
                  <a:lnTo>
                    <a:pt x="79525" y="1848942"/>
                  </a:lnTo>
                  <a:lnTo>
                    <a:pt x="97637" y="1827371"/>
                  </a:lnTo>
                  <a:lnTo>
                    <a:pt x="112257" y="1809279"/>
                  </a:lnTo>
                  <a:lnTo>
                    <a:pt x="119586" y="1797222"/>
                  </a:lnTo>
                  <a:lnTo>
                    <a:pt x="115824" y="1793760"/>
                  </a:lnTo>
                  <a:lnTo>
                    <a:pt x="97172" y="1801451"/>
                  </a:lnTo>
                  <a:lnTo>
                    <a:pt x="59831" y="1822853"/>
                  </a:lnTo>
                  <a:lnTo>
                    <a:pt x="0" y="1860524"/>
                  </a:lnTo>
                </a:path>
              </a:pathLst>
            </a:custGeom>
            <a:ln w="25908">
              <a:solidFill>
                <a:srgbClr val="FF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00" y="900811"/>
            <a:ext cx="4121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Parallel</a:t>
            </a:r>
            <a:r>
              <a:rPr sz="2800" spc="-5" dirty="0"/>
              <a:t> </a:t>
            </a:r>
            <a:r>
              <a:rPr sz="2800" spc="-10" dirty="0"/>
              <a:t>Processing</a:t>
            </a:r>
            <a:endParaRPr sz="2800" dirty="0"/>
          </a:p>
        </p:txBody>
      </p:sp>
      <p:grpSp>
        <p:nvGrpSpPr>
          <p:cNvPr id="3" name="object 3"/>
          <p:cNvGrpSpPr/>
          <p:nvPr/>
        </p:nvGrpSpPr>
        <p:grpSpPr>
          <a:xfrm>
            <a:off x="5759196" y="612648"/>
            <a:ext cx="6332220" cy="5884545"/>
            <a:chOff x="5759196" y="612648"/>
            <a:chExt cx="6332220" cy="5884545"/>
          </a:xfrm>
        </p:grpSpPr>
        <p:sp>
          <p:nvSpPr>
            <p:cNvPr id="4" name="object 4"/>
            <p:cNvSpPr/>
            <p:nvPr/>
          </p:nvSpPr>
          <p:spPr>
            <a:xfrm>
              <a:off x="5759196" y="612648"/>
              <a:ext cx="6332220" cy="5884545"/>
            </a:xfrm>
            <a:custGeom>
              <a:avLst/>
              <a:gdLst/>
              <a:ahLst/>
              <a:cxnLst/>
              <a:rect l="l" t="t" r="r" b="b"/>
              <a:pathLst>
                <a:path w="6332220" h="5884545">
                  <a:moveTo>
                    <a:pt x="6332220" y="0"/>
                  </a:moveTo>
                  <a:lnTo>
                    <a:pt x="0" y="0"/>
                  </a:lnTo>
                  <a:lnTo>
                    <a:pt x="0" y="5884164"/>
                  </a:lnTo>
                  <a:lnTo>
                    <a:pt x="6332220" y="5884164"/>
                  </a:lnTo>
                  <a:lnTo>
                    <a:pt x="6332220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592528" y="860969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59">
                  <a:moveTo>
                    <a:pt x="1698473" y="0"/>
                  </a:moveTo>
                  <a:lnTo>
                    <a:pt x="0" y="0"/>
                  </a:lnTo>
                  <a:lnTo>
                    <a:pt x="0" y="378206"/>
                  </a:lnTo>
                  <a:lnTo>
                    <a:pt x="1698473" y="378206"/>
                  </a:lnTo>
                  <a:lnTo>
                    <a:pt x="1698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592528" y="860969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59">
                  <a:moveTo>
                    <a:pt x="0" y="378206"/>
                  </a:moveTo>
                  <a:lnTo>
                    <a:pt x="1698473" y="378206"/>
                  </a:lnTo>
                  <a:lnTo>
                    <a:pt x="1698473" y="0"/>
                  </a:lnTo>
                  <a:lnTo>
                    <a:pt x="0" y="0"/>
                  </a:lnTo>
                  <a:lnTo>
                    <a:pt x="0" y="37820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592527" y="860969"/>
            <a:ext cx="1698625" cy="3784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685"/>
              </a:spcBef>
            </a:pPr>
            <a:r>
              <a:rPr sz="1150" b="1" dirty="0">
                <a:latin typeface="Arial"/>
                <a:cs typeface="Arial"/>
              </a:rPr>
              <a:t>Adder-subtractor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591257" y="1521521"/>
            <a:ext cx="1701164" cy="381000"/>
            <a:chOff x="9591257" y="1521521"/>
            <a:chExt cx="1701164" cy="381000"/>
          </a:xfrm>
        </p:grpSpPr>
        <p:sp>
          <p:nvSpPr>
            <p:cNvPr id="9" name="object 9"/>
            <p:cNvSpPr/>
            <p:nvPr/>
          </p:nvSpPr>
          <p:spPr>
            <a:xfrm>
              <a:off x="9592527" y="1522791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1698473" y="0"/>
                  </a:moveTo>
                  <a:lnTo>
                    <a:pt x="0" y="0"/>
                  </a:lnTo>
                  <a:lnTo>
                    <a:pt x="0" y="378458"/>
                  </a:lnTo>
                  <a:lnTo>
                    <a:pt x="1698473" y="378458"/>
                  </a:lnTo>
                  <a:lnTo>
                    <a:pt x="1698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592527" y="1522791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0" y="378458"/>
                  </a:moveTo>
                  <a:lnTo>
                    <a:pt x="1698473" y="378458"/>
                  </a:lnTo>
                  <a:lnTo>
                    <a:pt x="1698473" y="0"/>
                  </a:lnTo>
                  <a:lnTo>
                    <a:pt x="0" y="0"/>
                  </a:lnTo>
                  <a:lnTo>
                    <a:pt x="0" y="37845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592527" y="1522791"/>
            <a:ext cx="1698625" cy="37846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313055">
              <a:lnSpc>
                <a:spcPct val="100000"/>
              </a:lnSpc>
              <a:spcBef>
                <a:spcPts val="685"/>
              </a:spcBef>
            </a:pPr>
            <a:r>
              <a:rPr sz="1150" b="1" spc="-15" dirty="0">
                <a:latin typeface="Arial"/>
                <a:cs typeface="Arial"/>
              </a:rPr>
              <a:t>Integer</a:t>
            </a:r>
            <a:r>
              <a:rPr sz="1150" b="1" spc="55" dirty="0">
                <a:latin typeface="Arial"/>
                <a:cs typeface="Arial"/>
              </a:rPr>
              <a:t> </a:t>
            </a:r>
            <a:r>
              <a:rPr sz="1150" b="1" spc="-45" dirty="0">
                <a:latin typeface="Arial"/>
                <a:cs typeface="Arial"/>
              </a:rPr>
              <a:t>multiply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9591257" y="4169440"/>
            <a:ext cx="1701164" cy="381000"/>
            <a:chOff x="9591257" y="4169440"/>
            <a:chExt cx="1701164" cy="381000"/>
          </a:xfrm>
        </p:grpSpPr>
        <p:sp>
          <p:nvSpPr>
            <p:cNvPr id="13" name="object 13"/>
            <p:cNvSpPr/>
            <p:nvPr/>
          </p:nvSpPr>
          <p:spPr>
            <a:xfrm>
              <a:off x="9592527" y="4170710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1698473" y="0"/>
                  </a:moveTo>
                  <a:lnTo>
                    <a:pt x="0" y="0"/>
                  </a:lnTo>
                  <a:lnTo>
                    <a:pt x="0" y="378206"/>
                  </a:lnTo>
                  <a:lnTo>
                    <a:pt x="1698473" y="378206"/>
                  </a:lnTo>
                  <a:lnTo>
                    <a:pt x="1698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92527" y="4170710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0" y="378206"/>
                  </a:moveTo>
                  <a:lnTo>
                    <a:pt x="1698473" y="378206"/>
                  </a:lnTo>
                  <a:lnTo>
                    <a:pt x="1698473" y="0"/>
                  </a:lnTo>
                  <a:lnTo>
                    <a:pt x="0" y="0"/>
                  </a:lnTo>
                  <a:lnTo>
                    <a:pt x="0" y="37820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9592527" y="4170710"/>
            <a:ext cx="1698625" cy="37846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3540" marR="379730" indent="-17780">
              <a:lnSpc>
                <a:spcPts val="1390"/>
              </a:lnSpc>
              <a:spcBef>
                <a:spcPts val="30"/>
              </a:spcBef>
            </a:pPr>
            <a:r>
              <a:rPr sz="1150" b="1" spc="5" dirty="0">
                <a:latin typeface="Arial"/>
                <a:cs typeface="Arial"/>
              </a:rPr>
              <a:t>Floatint-point  </a:t>
            </a:r>
            <a:r>
              <a:rPr sz="1150" b="1" spc="15" dirty="0">
                <a:latin typeface="Arial"/>
                <a:cs typeface="Arial"/>
              </a:rPr>
              <a:t>add-subtract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591257" y="3507366"/>
            <a:ext cx="1701164" cy="381000"/>
            <a:chOff x="9591257" y="3507366"/>
            <a:chExt cx="1701164" cy="381000"/>
          </a:xfrm>
        </p:grpSpPr>
        <p:sp>
          <p:nvSpPr>
            <p:cNvPr id="17" name="object 17"/>
            <p:cNvSpPr/>
            <p:nvPr/>
          </p:nvSpPr>
          <p:spPr>
            <a:xfrm>
              <a:off x="9592527" y="3508636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1698473" y="0"/>
                  </a:moveTo>
                  <a:lnTo>
                    <a:pt x="0" y="0"/>
                  </a:lnTo>
                  <a:lnTo>
                    <a:pt x="0" y="378206"/>
                  </a:lnTo>
                  <a:lnTo>
                    <a:pt x="1698473" y="378206"/>
                  </a:lnTo>
                  <a:lnTo>
                    <a:pt x="1698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592527" y="3508636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0" y="378206"/>
                  </a:moveTo>
                  <a:lnTo>
                    <a:pt x="1698473" y="378206"/>
                  </a:lnTo>
                  <a:lnTo>
                    <a:pt x="1698473" y="0"/>
                  </a:lnTo>
                  <a:lnTo>
                    <a:pt x="0" y="0"/>
                  </a:lnTo>
                  <a:lnTo>
                    <a:pt x="0" y="37820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9592527" y="3508636"/>
            <a:ext cx="1698625" cy="37846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432434">
              <a:lnSpc>
                <a:spcPct val="100000"/>
              </a:lnSpc>
              <a:spcBef>
                <a:spcPts val="685"/>
              </a:spcBef>
            </a:pPr>
            <a:r>
              <a:rPr sz="1150" b="1" spc="-15" dirty="0">
                <a:latin typeface="Arial"/>
                <a:cs typeface="Arial"/>
              </a:rPr>
              <a:t>Incrementer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591257" y="2845502"/>
            <a:ext cx="1701164" cy="381000"/>
            <a:chOff x="9591257" y="2845502"/>
            <a:chExt cx="1701164" cy="381000"/>
          </a:xfrm>
        </p:grpSpPr>
        <p:sp>
          <p:nvSpPr>
            <p:cNvPr id="21" name="object 21"/>
            <p:cNvSpPr/>
            <p:nvPr/>
          </p:nvSpPr>
          <p:spPr>
            <a:xfrm>
              <a:off x="9592527" y="2846772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1698473" y="0"/>
                  </a:moveTo>
                  <a:lnTo>
                    <a:pt x="0" y="0"/>
                  </a:lnTo>
                  <a:lnTo>
                    <a:pt x="0" y="378206"/>
                  </a:lnTo>
                  <a:lnTo>
                    <a:pt x="1698473" y="378206"/>
                  </a:lnTo>
                  <a:lnTo>
                    <a:pt x="1698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592527" y="2846772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0" y="378206"/>
                  </a:moveTo>
                  <a:lnTo>
                    <a:pt x="1698473" y="378206"/>
                  </a:lnTo>
                  <a:lnTo>
                    <a:pt x="1698473" y="0"/>
                  </a:lnTo>
                  <a:lnTo>
                    <a:pt x="0" y="0"/>
                  </a:lnTo>
                  <a:lnTo>
                    <a:pt x="0" y="37820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9592527" y="2846772"/>
            <a:ext cx="1698625" cy="37846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537210">
              <a:lnSpc>
                <a:spcPct val="100000"/>
              </a:lnSpc>
              <a:spcBef>
                <a:spcPts val="685"/>
              </a:spcBef>
            </a:pPr>
            <a:r>
              <a:rPr sz="1150" b="1" spc="-25" dirty="0">
                <a:latin typeface="Arial"/>
                <a:cs typeface="Arial"/>
              </a:rPr>
              <a:t>Shift</a:t>
            </a:r>
            <a:r>
              <a:rPr sz="1150" b="1" spc="55" dirty="0">
                <a:latin typeface="Arial"/>
                <a:cs typeface="Arial"/>
              </a:rPr>
              <a:t> </a:t>
            </a:r>
            <a:r>
              <a:rPr sz="1150" b="1" spc="-40" dirty="0">
                <a:latin typeface="Arial"/>
                <a:cs typeface="Arial"/>
              </a:rPr>
              <a:t>unit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591257" y="2183637"/>
            <a:ext cx="1701164" cy="381000"/>
            <a:chOff x="9591257" y="2183637"/>
            <a:chExt cx="1701164" cy="381000"/>
          </a:xfrm>
        </p:grpSpPr>
        <p:sp>
          <p:nvSpPr>
            <p:cNvPr id="25" name="object 25"/>
            <p:cNvSpPr/>
            <p:nvPr/>
          </p:nvSpPr>
          <p:spPr>
            <a:xfrm>
              <a:off x="9592527" y="2184907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1698473" y="0"/>
                  </a:moveTo>
                  <a:lnTo>
                    <a:pt x="0" y="0"/>
                  </a:lnTo>
                  <a:lnTo>
                    <a:pt x="0" y="378206"/>
                  </a:lnTo>
                  <a:lnTo>
                    <a:pt x="1698473" y="378206"/>
                  </a:lnTo>
                  <a:lnTo>
                    <a:pt x="1698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592527" y="2184907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0" y="378206"/>
                  </a:moveTo>
                  <a:lnTo>
                    <a:pt x="1698473" y="378206"/>
                  </a:lnTo>
                  <a:lnTo>
                    <a:pt x="1698473" y="0"/>
                  </a:lnTo>
                  <a:lnTo>
                    <a:pt x="0" y="0"/>
                  </a:lnTo>
                  <a:lnTo>
                    <a:pt x="0" y="37820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592527" y="2184907"/>
            <a:ext cx="1698625" cy="37846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501650">
              <a:lnSpc>
                <a:spcPct val="100000"/>
              </a:lnSpc>
              <a:spcBef>
                <a:spcPts val="685"/>
              </a:spcBef>
            </a:pPr>
            <a:r>
              <a:rPr sz="1150" b="1" spc="-20" dirty="0">
                <a:latin typeface="Arial"/>
                <a:cs typeface="Arial"/>
              </a:rPr>
              <a:t>Logic</a:t>
            </a:r>
            <a:r>
              <a:rPr sz="1150" b="1" spc="55" dirty="0">
                <a:latin typeface="Arial"/>
                <a:cs typeface="Arial"/>
              </a:rPr>
              <a:t> </a:t>
            </a:r>
            <a:r>
              <a:rPr sz="1150" b="1" spc="-40" dirty="0">
                <a:latin typeface="Arial"/>
                <a:cs typeface="Arial"/>
              </a:rPr>
              <a:t>unit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591257" y="5493179"/>
            <a:ext cx="1701164" cy="381000"/>
            <a:chOff x="9591257" y="5493179"/>
            <a:chExt cx="1701164" cy="381000"/>
          </a:xfrm>
        </p:grpSpPr>
        <p:sp>
          <p:nvSpPr>
            <p:cNvPr id="29" name="object 29"/>
            <p:cNvSpPr/>
            <p:nvPr/>
          </p:nvSpPr>
          <p:spPr>
            <a:xfrm>
              <a:off x="9592527" y="5494449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1698473" y="0"/>
                  </a:moveTo>
                  <a:lnTo>
                    <a:pt x="0" y="0"/>
                  </a:lnTo>
                  <a:lnTo>
                    <a:pt x="0" y="378206"/>
                  </a:lnTo>
                  <a:lnTo>
                    <a:pt x="1698473" y="378206"/>
                  </a:lnTo>
                  <a:lnTo>
                    <a:pt x="1698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592527" y="5494449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0" y="378206"/>
                  </a:moveTo>
                  <a:lnTo>
                    <a:pt x="1698473" y="378206"/>
                  </a:lnTo>
                  <a:lnTo>
                    <a:pt x="1698473" y="0"/>
                  </a:lnTo>
                  <a:lnTo>
                    <a:pt x="0" y="0"/>
                  </a:lnTo>
                  <a:lnTo>
                    <a:pt x="0" y="37820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592527" y="5494449"/>
            <a:ext cx="1698625" cy="37846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641350" marR="379730" indent="-275590">
              <a:lnSpc>
                <a:spcPts val="1390"/>
              </a:lnSpc>
              <a:spcBef>
                <a:spcPts val="30"/>
              </a:spcBef>
            </a:pPr>
            <a:r>
              <a:rPr sz="1150" b="1" spc="5" dirty="0">
                <a:latin typeface="Arial"/>
                <a:cs typeface="Arial"/>
              </a:rPr>
              <a:t>Floatint-point  </a:t>
            </a:r>
            <a:r>
              <a:rPr sz="1150" b="1" spc="-30" dirty="0">
                <a:latin typeface="Arial"/>
                <a:cs typeface="Arial"/>
              </a:rPr>
              <a:t>divide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9591257" y="4831304"/>
            <a:ext cx="1701164" cy="381000"/>
            <a:chOff x="9591257" y="4831304"/>
            <a:chExt cx="1701164" cy="381000"/>
          </a:xfrm>
        </p:grpSpPr>
        <p:sp>
          <p:nvSpPr>
            <p:cNvPr id="33" name="object 33"/>
            <p:cNvSpPr/>
            <p:nvPr/>
          </p:nvSpPr>
          <p:spPr>
            <a:xfrm>
              <a:off x="9592527" y="4832574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1698473" y="0"/>
                  </a:moveTo>
                  <a:lnTo>
                    <a:pt x="0" y="0"/>
                  </a:lnTo>
                  <a:lnTo>
                    <a:pt x="0" y="378206"/>
                  </a:lnTo>
                  <a:lnTo>
                    <a:pt x="1698473" y="378206"/>
                  </a:lnTo>
                  <a:lnTo>
                    <a:pt x="1698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592527" y="4832574"/>
              <a:ext cx="1698625" cy="378460"/>
            </a:xfrm>
            <a:custGeom>
              <a:avLst/>
              <a:gdLst/>
              <a:ahLst/>
              <a:cxnLst/>
              <a:rect l="l" t="t" r="r" b="b"/>
              <a:pathLst>
                <a:path w="1698625" h="378460">
                  <a:moveTo>
                    <a:pt x="0" y="378206"/>
                  </a:moveTo>
                  <a:lnTo>
                    <a:pt x="1698473" y="378206"/>
                  </a:lnTo>
                  <a:lnTo>
                    <a:pt x="1698473" y="0"/>
                  </a:lnTo>
                  <a:lnTo>
                    <a:pt x="0" y="0"/>
                  </a:lnTo>
                  <a:lnTo>
                    <a:pt x="0" y="37820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9592527" y="4832574"/>
            <a:ext cx="1698625" cy="37846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581025" marR="379730" indent="-215265">
              <a:lnSpc>
                <a:spcPts val="1390"/>
              </a:lnSpc>
              <a:spcBef>
                <a:spcPts val="30"/>
              </a:spcBef>
            </a:pPr>
            <a:r>
              <a:rPr sz="1150" b="1" spc="5" dirty="0">
                <a:latin typeface="Arial"/>
                <a:cs typeface="Arial"/>
              </a:rPr>
              <a:t>Floatint-point  </a:t>
            </a:r>
            <a:r>
              <a:rPr sz="1150" b="1" spc="-45" dirty="0">
                <a:latin typeface="Arial"/>
                <a:cs typeface="Arial"/>
              </a:rPr>
              <a:t>multiply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760594" y="1000914"/>
            <a:ext cx="5003800" cy="5251450"/>
            <a:chOff x="6760594" y="1000914"/>
            <a:chExt cx="5003800" cy="5251450"/>
          </a:xfrm>
        </p:grpSpPr>
        <p:sp>
          <p:nvSpPr>
            <p:cNvPr id="37" name="object 37"/>
            <p:cNvSpPr/>
            <p:nvPr/>
          </p:nvSpPr>
          <p:spPr>
            <a:xfrm>
              <a:off x="9496926" y="1000914"/>
              <a:ext cx="96859" cy="97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120921" y="1050057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2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496926" y="5634384"/>
              <a:ext cx="96859" cy="9706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120921" y="5683547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2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496926" y="4972519"/>
              <a:ext cx="96859" cy="971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120921" y="5021662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2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496926" y="4310655"/>
              <a:ext cx="96859" cy="9712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120921" y="4359798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2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496926" y="3648581"/>
              <a:ext cx="96859" cy="970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120921" y="3697723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2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496926" y="2986717"/>
              <a:ext cx="96859" cy="97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120921" y="3035859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2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496926" y="2324853"/>
              <a:ext cx="96859" cy="97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120921" y="2373995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2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496926" y="1662778"/>
              <a:ext cx="96859" cy="97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120921" y="1711921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2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1667320" y="1000914"/>
              <a:ext cx="96859" cy="97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1291001" y="1050057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5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1667320" y="5634384"/>
              <a:ext cx="96859" cy="9706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1291001" y="5683547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5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1667320" y="4972519"/>
              <a:ext cx="96859" cy="971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1291001" y="5021662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5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1667320" y="4310655"/>
              <a:ext cx="96859" cy="9712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1291001" y="4359798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5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1667320" y="3648581"/>
              <a:ext cx="96859" cy="970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291001" y="3697723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5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1667320" y="2986717"/>
              <a:ext cx="96859" cy="97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1291001" y="3035859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5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1667320" y="2324853"/>
              <a:ext cx="96859" cy="97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1291001" y="2373995"/>
              <a:ext cx="377825" cy="0"/>
            </a:xfrm>
            <a:custGeom>
              <a:avLst/>
              <a:gdLst/>
              <a:ahLst/>
              <a:cxnLst/>
              <a:rect l="l" t="t" r="r" b="b"/>
              <a:pathLst>
                <a:path w="377825">
                  <a:moveTo>
                    <a:pt x="0" y="0"/>
                  </a:moveTo>
                  <a:lnTo>
                    <a:pt x="3775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1667320" y="1662778"/>
              <a:ext cx="96859" cy="970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026579" y="1050057"/>
              <a:ext cx="2736850" cy="5201285"/>
            </a:xfrm>
            <a:custGeom>
              <a:avLst/>
              <a:gdLst/>
              <a:ahLst/>
              <a:cxnLst/>
              <a:rect l="l" t="t" r="r" b="b"/>
              <a:pathLst>
                <a:path w="2736850" h="5201285">
                  <a:moveTo>
                    <a:pt x="2264421" y="661864"/>
                  </a:moveTo>
                  <a:lnTo>
                    <a:pt x="2641999" y="661864"/>
                  </a:lnTo>
                </a:path>
                <a:path w="2736850" h="5201285">
                  <a:moveTo>
                    <a:pt x="2736342" y="0"/>
                  </a:moveTo>
                  <a:lnTo>
                    <a:pt x="2736342" y="5200795"/>
                  </a:lnTo>
                  <a:lnTo>
                    <a:pt x="0" y="5200795"/>
                  </a:lnTo>
                </a:path>
                <a:path w="2736850" h="5201285">
                  <a:moveTo>
                    <a:pt x="94342" y="4633490"/>
                  </a:moveTo>
                  <a:lnTo>
                    <a:pt x="9434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761864" y="3414097"/>
              <a:ext cx="1132205" cy="1323975"/>
            </a:xfrm>
            <a:custGeom>
              <a:avLst/>
              <a:gdLst/>
              <a:ahLst/>
              <a:cxnLst/>
              <a:rect l="l" t="t" r="r" b="b"/>
              <a:pathLst>
                <a:path w="1132204" h="1323975">
                  <a:moveTo>
                    <a:pt x="1132210" y="0"/>
                  </a:moveTo>
                  <a:lnTo>
                    <a:pt x="0" y="0"/>
                  </a:lnTo>
                  <a:lnTo>
                    <a:pt x="0" y="1323938"/>
                  </a:lnTo>
                  <a:lnTo>
                    <a:pt x="1132210" y="1323938"/>
                  </a:lnTo>
                  <a:lnTo>
                    <a:pt x="11322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761864" y="3414097"/>
              <a:ext cx="1132205" cy="1323975"/>
            </a:xfrm>
            <a:custGeom>
              <a:avLst/>
              <a:gdLst/>
              <a:ahLst/>
              <a:cxnLst/>
              <a:rect l="l" t="t" r="r" b="b"/>
              <a:pathLst>
                <a:path w="1132204" h="1323975">
                  <a:moveTo>
                    <a:pt x="0" y="1323938"/>
                  </a:moveTo>
                  <a:lnTo>
                    <a:pt x="1132210" y="1323938"/>
                  </a:lnTo>
                  <a:lnTo>
                    <a:pt x="1132210" y="0"/>
                  </a:lnTo>
                  <a:lnTo>
                    <a:pt x="0" y="0"/>
                  </a:lnTo>
                  <a:lnTo>
                    <a:pt x="0" y="132393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6761864" y="3414097"/>
            <a:ext cx="1132205" cy="132397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L="264795" marR="217804" indent="-52069">
              <a:lnSpc>
                <a:spcPct val="100800"/>
              </a:lnSpc>
            </a:pPr>
            <a:r>
              <a:rPr sz="1150" b="1" spc="-20" dirty="0">
                <a:latin typeface="Arial"/>
                <a:cs typeface="Arial"/>
              </a:rPr>
              <a:t>Processor  </a:t>
            </a:r>
            <a:r>
              <a:rPr sz="1150" b="1" spc="-25" dirty="0">
                <a:latin typeface="Arial"/>
                <a:cs typeface="Arial"/>
              </a:rPr>
              <a:t>registers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005711" y="3553969"/>
            <a:ext cx="3116580" cy="2698750"/>
            <a:chOff x="6005711" y="3553969"/>
            <a:chExt cx="3116580" cy="2698750"/>
          </a:xfrm>
        </p:grpSpPr>
        <p:sp>
          <p:nvSpPr>
            <p:cNvPr id="73" name="object 73"/>
            <p:cNvSpPr/>
            <p:nvPr/>
          </p:nvSpPr>
          <p:spPr>
            <a:xfrm>
              <a:off x="9025321" y="4026819"/>
              <a:ext cx="96859" cy="970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894054" y="4075962"/>
              <a:ext cx="1132840" cy="0"/>
            </a:xfrm>
            <a:custGeom>
              <a:avLst/>
              <a:gdLst/>
              <a:ahLst/>
              <a:cxnLst/>
              <a:rect l="l" t="t" r="r" b="b"/>
              <a:pathLst>
                <a:path w="1132840">
                  <a:moveTo>
                    <a:pt x="0" y="0"/>
                  </a:moveTo>
                  <a:lnTo>
                    <a:pt x="113252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006970" y="3555228"/>
              <a:ext cx="755015" cy="94615"/>
            </a:xfrm>
            <a:custGeom>
              <a:avLst/>
              <a:gdLst/>
              <a:ahLst/>
              <a:cxnLst/>
              <a:rect l="l" t="t" r="r" b="b"/>
              <a:pathLst>
                <a:path w="755015" h="94614">
                  <a:moveTo>
                    <a:pt x="94331" y="0"/>
                  </a:moveTo>
                  <a:lnTo>
                    <a:pt x="0" y="47988"/>
                  </a:lnTo>
                  <a:lnTo>
                    <a:pt x="94331" y="94612"/>
                  </a:lnTo>
                  <a:lnTo>
                    <a:pt x="94331" y="0"/>
                  </a:lnTo>
                  <a:close/>
                </a:path>
                <a:path w="755015" h="94614">
                  <a:moveTo>
                    <a:pt x="660562" y="0"/>
                  </a:moveTo>
                  <a:lnTo>
                    <a:pt x="660562" y="94612"/>
                  </a:lnTo>
                  <a:lnTo>
                    <a:pt x="754894" y="47988"/>
                  </a:lnTo>
                  <a:lnTo>
                    <a:pt x="6605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006970" y="3555228"/>
              <a:ext cx="755015" cy="94615"/>
            </a:xfrm>
            <a:custGeom>
              <a:avLst/>
              <a:gdLst/>
              <a:ahLst/>
              <a:cxnLst/>
              <a:rect l="l" t="t" r="r" b="b"/>
              <a:pathLst>
                <a:path w="755015" h="94614">
                  <a:moveTo>
                    <a:pt x="94331" y="0"/>
                  </a:moveTo>
                  <a:lnTo>
                    <a:pt x="94331" y="94612"/>
                  </a:lnTo>
                  <a:lnTo>
                    <a:pt x="0" y="47988"/>
                  </a:lnTo>
                  <a:lnTo>
                    <a:pt x="94331" y="0"/>
                  </a:lnTo>
                  <a:close/>
                </a:path>
                <a:path w="755015" h="94614">
                  <a:moveTo>
                    <a:pt x="660562" y="0"/>
                  </a:moveTo>
                  <a:lnTo>
                    <a:pt x="660562" y="94612"/>
                  </a:lnTo>
                  <a:lnTo>
                    <a:pt x="754894" y="47988"/>
                  </a:lnTo>
                  <a:lnTo>
                    <a:pt x="660562" y="0"/>
                  </a:lnTo>
                  <a:close/>
                </a:path>
                <a:path w="755015" h="94614">
                  <a:moveTo>
                    <a:pt x="94331" y="47988"/>
                  </a:moveTo>
                  <a:lnTo>
                    <a:pt x="660562" y="4798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666274" y="4499774"/>
              <a:ext cx="96849" cy="970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290216" y="4548917"/>
              <a:ext cx="2830830" cy="1702435"/>
            </a:xfrm>
            <a:custGeom>
              <a:avLst/>
              <a:gdLst/>
              <a:ahLst/>
              <a:cxnLst/>
              <a:rect l="l" t="t" r="r" b="b"/>
              <a:pathLst>
                <a:path w="2830829" h="1702435">
                  <a:moveTo>
                    <a:pt x="0" y="0"/>
                  </a:moveTo>
                  <a:lnTo>
                    <a:pt x="377316" y="0"/>
                  </a:lnTo>
                </a:path>
                <a:path w="2830829" h="1702435">
                  <a:moveTo>
                    <a:pt x="0" y="0"/>
                  </a:moveTo>
                  <a:lnTo>
                    <a:pt x="0" y="1701935"/>
                  </a:lnTo>
                  <a:lnTo>
                    <a:pt x="2830705" y="17019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5828248" y="3266588"/>
            <a:ext cx="791210" cy="202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b="1" spc="-20" dirty="0">
                <a:latin typeface="Arial"/>
                <a:cs typeface="Arial"/>
              </a:rPr>
              <a:t>To</a:t>
            </a:r>
            <a:r>
              <a:rPr sz="1150" b="1" spc="-5" dirty="0">
                <a:latin typeface="Arial"/>
                <a:cs typeface="Arial"/>
              </a:rPr>
              <a:t> </a:t>
            </a:r>
            <a:r>
              <a:rPr sz="1150" b="1" spc="-25" dirty="0">
                <a:latin typeface="Arial"/>
                <a:cs typeface="Arial"/>
              </a:rPr>
              <a:t>Memory</a:t>
            </a:r>
            <a:endParaRPr sz="11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35940" y="1727453"/>
            <a:ext cx="5127970" cy="390334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5080" indent="-342900">
              <a:lnSpc>
                <a:spcPts val="2300"/>
              </a:lnSpc>
              <a:spcBef>
                <a:spcPts val="6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10" dirty="0">
                <a:solidFill>
                  <a:srgbClr val="5B9BD4"/>
                </a:solidFill>
                <a:latin typeface="Carlito"/>
                <a:cs typeface="Carlito"/>
              </a:rPr>
              <a:t>Simultaneous </a:t>
            </a:r>
            <a:r>
              <a:rPr sz="2400" spc="-15" dirty="0">
                <a:latin typeface="Carlito"/>
                <a:cs typeface="Carlito"/>
              </a:rPr>
              <a:t>data </a:t>
            </a:r>
            <a:r>
              <a:rPr sz="2400" spc="-10" dirty="0">
                <a:latin typeface="Carlito"/>
                <a:cs typeface="Carlito"/>
              </a:rPr>
              <a:t>processing  tasks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purpose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spc="-5" dirty="0">
                <a:latin typeface="Carlito"/>
                <a:cs typeface="Carlito"/>
              </a:rPr>
              <a:t>increasing 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computational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speed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1850" dirty="0">
              <a:latin typeface="Carlito"/>
              <a:cs typeface="Carlito"/>
            </a:endParaRPr>
          </a:p>
          <a:p>
            <a:pPr marL="355600" marR="830580" indent="-342900">
              <a:lnSpc>
                <a:spcPts val="231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rlito"/>
                <a:cs typeface="Carlito"/>
              </a:rPr>
              <a:t>Perform </a:t>
            </a:r>
            <a:r>
              <a:rPr sz="2400" i="1" spc="-10" dirty="0">
                <a:solidFill>
                  <a:srgbClr val="5B9BD4"/>
                </a:solidFill>
                <a:latin typeface="Carlito"/>
                <a:cs typeface="Carlito"/>
              </a:rPr>
              <a:t>concurrent </a:t>
            </a:r>
            <a:r>
              <a:rPr sz="2400" spc="-15" dirty="0">
                <a:latin typeface="Carlito"/>
                <a:cs typeface="Carlito"/>
              </a:rPr>
              <a:t>data  </a:t>
            </a:r>
            <a:r>
              <a:rPr sz="2400" spc="-10" dirty="0">
                <a:latin typeface="Carlito"/>
                <a:cs typeface="Carlito"/>
              </a:rPr>
              <a:t>processing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achieve </a:t>
            </a:r>
            <a:r>
              <a:rPr sz="2400" spc="-20" dirty="0">
                <a:latin typeface="Carlito"/>
                <a:cs typeface="Carlito"/>
              </a:rPr>
              <a:t>faster  </a:t>
            </a:r>
            <a:r>
              <a:rPr sz="2400" spc="-15" dirty="0">
                <a:latin typeface="Carlito"/>
                <a:cs typeface="Carlito"/>
              </a:rPr>
              <a:t>execution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time</a:t>
            </a:r>
          </a:p>
          <a:p>
            <a:pPr marL="355600" indent="-342900">
              <a:lnSpc>
                <a:spcPct val="100000"/>
              </a:lnSpc>
              <a:spcBef>
                <a:spcPts val="17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Multiple </a:t>
            </a:r>
            <a:r>
              <a:rPr sz="2400" spc="-5" dirty="0">
                <a:latin typeface="Carlito"/>
                <a:cs typeface="Carlito"/>
              </a:rPr>
              <a:t>Functional </a:t>
            </a:r>
            <a:r>
              <a:rPr sz="2400" dirty="0">
                <a:latin typeface="Carlito"/>
                <a:cs typeface="Carlito"/>
              </a:rPr>
              <a:t>Unit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:</a:t>
            </a:r>
          </a:p>
          <a:p>
            <a:pPr marL="812800" marR="333375" lvl="1" indent="-343535">
              <a:lnSpc>
                <a:spcPts val="2300"/>
              </a:lnSpc>
              <a:spcBef>
                <a:spcPts val="228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b="1" i="1" spc="-10" dirty="0">
                <a:solidFill>
                  <a:srgbClr val="FF6600"/>
                </a:solidFill>
                <a:latin typeface="Carlito"/>
                <a:cs typeface="Carlito"/>
              </a:rPr>
              <a:t>Separate </a:t>
            </a:r>
            <a:r>
              <a:rPr sz="2400" b="1" i="1" spc="-5" dirty="0">
                <a:solidFill>
                  <a:srgbClr val="FF6600"/>
                </a:solidFill>
                <a:latin typeface="Carlito"/>
                <a:cs typeface="Carlito"/>
              </a:rPr>
              <a:t>the </a:t>
            </a:r>
            <a:r>
              <a:rPr sz="2400" b="1" i="1" spc="-20" dirty="0">
                <a:solidFill>
                  <a:srgbClr val="FF6600"/>
                </a:solidFill>
                <a:latin typeface="Carlito"/>
                <a:cs typeface="Carlito"/>
              </a:rPr>
              <a:t>execution </a:t>
            </a:r>
            <a:r>
              <a:rPr sz="2400" b="1" i="1" spc="-5" dirty="0">
                <a:solidFill>
                  <a:srgbClr val="FF6600"/>
                </a:solidFill>
                <a:latin typeface="Carlito"/>
                <a:cs typeface="Carlito"/>
              </a:rPr>
              <a:t>unit  </a:t>
            </a:r>
            <a:r>
              <a:rPr sz="2400" b="1" i="1" spc="-20" dirty="0">
                <a:solidFill>
                  <a:srgbClr val="FF6600"/>
                </a:solidFill>
                <a:latin typeface="Carlito"/>
                <a:cs typeface="Carlito"/>
              </a:rPr>
              <a:t>into </a:t>
            </a:r>
            <a:r>
              <a:rPr sz="2400" b="1" i="1" spc="-10" dirty="0">
                <a:solidFill>
                  <a:srgbClr val="FF6600"/>
                </a:solidFill>
                <a:latin typeface="Carlito"/>
                <a:cs typeface="Carlito"/>
              </a:rPr>
              <a:t>eight functional units  </a:t>
            </a:r>
            <a:r>
              <a:rPr sz="2400" b="1" i="1" spc="-5" dirty="0">
                <a:solidFill>
                  <a:srgbClr val="FF6600"/>
                </a:solidFill>
                <a:latin typeface="Carlito"/>
                <a:cs typeface="Carlito"/>
              </a:rPr>
              <a:t>operating </a:t>
            </a:r>
            <a:r>
              <a:rPr sz="2400" b="1" i="1" dirty="0">
                <a:solidFill>
                  <a:srgbClr val="FF6600"/>
                </a:solidFill>
                <a:latin typeface="Carlito"/>
                <a:cs typeface="Carlito"/>
              </a:rPr>
              <a:t>in</a:t>
            </a:r>
            <a:r>
              <a:rPr sz="2400" b="1" i="1" spc="-30" dirty="0">
                <a:solidFill>
                  <a:srgbClr val="FF6600"/>
                </a:solidFill>
                <a:latin typeface="Carlito"/>
                <a:cs typeface="Carlito"/>
              </a:rPr>
              <a:t> </a:t>
            </a:r>
            <a:r>
              <a:rPr sz="2400" b="1" i="1" dirty="0">
                <a:solidFill>
                  <a:srgbClr val="FF6600"/>
                </a:solidFill>
                <a:latin typeface="Carlito"/>
                <a:cs typeface="Carlito"/>
              </a:rPr>
              <a:t>parallel.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8354" y="836752"/>
            <a:ext cx="50780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70" dirty="0">
                <a:solidFill>
                  <a:srgbClr val="44536A"/>
                </a:solidFill>
                <a:latin typeface="Arial"/>
                <a:cs typeface="Arial"/>
              </a:rPr>
              <a:t>Pipelining: </a:t>
            </a:r>
            <a:r>
              <a:rPr sz="3600" b="0" spc="-220" dirty="0">
                <a:solidFill>
                  <a:srgbClr val="44536A"/>
                </a:solidFill>
                <a:latin typeface="Arial"/>
                <a:cs typeface="Arial"/>
              </a:rPr>
              <a:t>Laundry</a:t>
            </a:r>
            <a:r>
              <a:rPr sz="3600" b="0" spc="-38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3600" b="0" spc="-290" dirty="0">
                <a:solidFill>
                  <a:srgbClr val="44536A"/>
                </a:solidFill>
                <a:latin typeface="Arial"/>
                <a:cs typeface="Arial"/>
              </a:rPr>
              <a:t>Example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781543" y="1825751"/>
            <a:ext cx="2234565" cy="480059"/>
            <a:chOff x="7781543" y="1825751"/>
            <a:chExt cx="2234565" cy="480059"/>
          </a:xfrm>
        </p:grpSpPr>
        <p:sp>
          <p:nvSpPr>
            <p:cNvPr id="4" name="object 4"/>
            <p:cNvSpPr/>
            <p:nvPr/>
          </p:nvSpPr>
          <p:spPr>
            <a:xfrm>
              <a:off x="7787639" y="1831847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4" h="467994">
                  <a:moveTo>
                    <a:pt x="484631" y="0"/>
                  </a:moveTo>
                  <a:lnTo>
                    <a:pt x="354329" y="23875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400"/>
                  </a:lnTo>
                  <a:lnTo>
                    <a:pt x="146176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2" y="132079"/>
                  </a:lnTo>
                  <a:lnTo>
                    <a:pt x="162051" y="136778"/>
                  </a:lnTo>
                  <a:lnTo>
                    <a:pt x="100075" y="157479"/>
                  </a:lnTo>
                  <a:lnTo>
                    <a:pt x="55625" y="187705"/>
                  </a:lnTo>
                  <a:lnTo>
                    <a:pt x="22225" y="224409"/>
                  </a:lnTo>
                  <a:lnTo>
                    <a:pt x="4825" y="268859"/>
                  </a:lnTo>
                  <a:lnTo>
                    <a:pt x="0" y="303911"/>
                  </a:lnTo>
                  <a:lnTo>
                    <a:pt x="1650" y="319786"/>
                  </a:lnTo>
                  <a:lnTo>
                    <a:pt x="20700" y="369188"/>
                  </a:lnTo>
                  <a:lnTo>
                    <a:pt x="47625" y="402589"/>
                  </a:lnTo>
                  <a:lnTo>
                    <a:pt x="89026" y="432815"/>
                  </a:lnTo>
                  <a:lnTo>
                    <a:pt x="143001" y="456691"/>
                  </a:lnTo>
                  <a:lnTo>
                    <a:pt x="193801" y="466216"/>
                  </a:lnTo>
                  <a:lnTo>
                    <a:pt x="211327" y="467740"/>
                  </a:lnTo>
                  <a:lnTo>
                    <a:pt x="300354" y="467740"/>
                  </a:lnTo>
                  <a:lnTo>
                    <a:pt x="341629" y="464565"/>
                  </a:lnTo>
                  <a:lnTo>
                    <a:pt x="390905" y="451865"/>
                  </a:lnTo>
                  <a:lnTo>
                    <a:pt x="425830" y="435990"/>
                  </a:lnTo>
                  <a:lnTo>
                    <a:pt x="463930" y="410463"/>
                  </a:lnTo>
                  <a:lnTo>
                    <a:pt x="494156" y="377063"/>
                  </a:lnTo>
                  <a:lnTo>
                    <a:pt x="519556" y="318262"/>
                  </a:lnTo>
                  <a:lnTo>
                    <a:pt x="521080" y="297561"/>
                  </a:lnTo>
                  <a:lnTo>
                    <a:pt x="519556" y="276860"/>
                  </a:lnTo>
                  <a:lnTo>
                    <a:pt x="502030" y="229107"/>
                  </a:lnTo>
                  <a:lnTo>
                    <a:pt x="452881" y="176656"/>
                  </a:lnTo>
                  <a:lnTo>
                    <a:pt x="397255" y="147954"/>
                  </a:lnTo>
                  <a:lnTo>
                    <a:pt x="359028" y="136778"/>
                  </a:lnTo>
                  <a:lnTo>
                    <a:pt x="325754" y="132079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87639" y="1831847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4" h="467994">
                  <a:moveTo>
                    <a:pt x="63500" y="6350"/>
                  </a:moveTo>
                  <a:lnTo>
                    <a:pt x="147700" y="22225"/>
                  </a:lnTo>
                  <a:lnTo>
                    <a:pt x="146176" y="0"/>
                  </a:lnTo>
                  <a:lnTo>
                    <a:pt x="247903" y="25400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29" y="23875"/>
                  </a:lnTo>
                  <a:lnTo>
                    <a:pt x="484631" y="0"/>
                  </a:lnTo>
                  <a:lnTo>
                    <a:pt x="325754" y="132079"/>
                  </a:lnTo>
                  <a:lnTo>
                    <a:pt x="341629" y="133603"/>
                  </a:lnTo>
                  <a:lnTo>
                    <a:pt x="359028" y="136778"/>
                  </a:lnTo>
                  <a:lnTo>
                    <a:pt x="379729" y="141604"/>
                  </a:lnTo>
                  <a:lnTo>
                    <a:pt x="397255" y="147954"/>
                  </a:lnTo>
                  <a:lnTo>
                    <a:pt x="417829" y="157479"/>
                  </a:lnTo>
                  <a:lnTo>
                    <a:pt x="435355" y="165480"/>
                  </a:lnTo>
                  <a:lnTo>
                    <a:pt x="452881" y="176656"/>
                  </a:lnTo>
                  <a:lnTo>
                    <a:pt x="467105" y="189356"/>
                  </a:lnTo>
                  <a:lnTo>
                    <a:pt x="479805" y="200532"/>
                  </a:lnTo>
                  <a:lnTo>
                    <a:pt x="510031" y="246634"/>
                  </a:lnTo>
                  <a:lnTo>
                    <a:pt x="521080" y="297561"/>
                  </a:lnTo>
                  <a:lnTo>
                    <a:pt x="519556" y="318262"/>
                  </a:lnTo>
                  <a:lnTo>
                    <a:pt x="514730" y="334137"/>
                  </a:lnTo>
                  <a:lnTo>
                    <a:pt x="510031" y="350012"/>
                  </a:lnTo>
                  <a:lnTo>
                    <a:pt x="481456" y="393064"/>
                  </a:lnTo>
                  <a:lnTo>
                    <a:pt x="444880" y="424814"/>
                  </a:lnTo>
                  <a:lnTo>
                    <a:pt x="408304" y="443991"/>
                  </a:lnTo>
                  <a:lnTo>
                    <a:pt x="355853" y="461390"/>
                  </a:lnTo>
                  <a:lnTo>
                    <a:pt x="319404" y="466216"/>
                  </a:lnTo>
                  <a:lnTo>
                    <a:pt x="300354" y="467740"/>
                  </a:lnTo>
                  <a:lnTo>
                    <a:pt x="211327" y="467740"/>
                  </a:lnTo>
                  <a:lnTo>
                    <a:pt x="193801" y="466216"/>
                  </a:lnTo>
                  <a:lnTo>
                    <a:pt x="143001" y="456691"/>
                  </a:lnTo>
                  <a:lnTo>
                    <a:pt x="89026" y="432815"/>
                  </a:lnTo>
                  <a:lnTo>
                    <a:pt x="47625" y="402589"/>
                  </a:lnTo>
                  <a:lnTo>
                    <a:pt x="20700" y="369188"/>
                  </a:lnTo>
                  <a:lnTo>
                    <a:pt x="1650" y="319786"/>
                  </a:lnTo>
                  <a:lnTo>
                    <a:pt x="0" y="303911"/>
                  </a:lnTo>
                  <a:lnTo>
                    <a:pt x="1650" y="291211"/>
                  </a:lnTo>
                  <a:lnTo>
                    <a:pt x="11175" y="248157"/>
                  </a:lnTo>
                  <a:lnTo>
                    <a:pt x="38100" y="205231"/>
                  </a:lnTo>
                  <a:lnTo>
                    <a:pt x="77850" y="170306"/>
                  </a:lnTo>
                  <a:lnTo>
                    <a:pt x="130301" y="144779"/>
                  </a:lnTo>
                  <a:lnTo>
                    <a:pt x="182752" y="132079"/>
                  </a:lnTo>
                  <a:lnTo>
                    <a:pt x="63500" y="635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59139" y="1831847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4" h="467994">
                  <a:moveTo>
                    <a:pt x="484631" y="0"/>
                  </a:moveTo>
                  <a:lnTo>
                    <a:pt x="354329" y="23875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400"/>
                  </a:lnTo>
                  <a:lnTo>
                    <a:pt x="146176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2" y="132079"/>
                  </a:lnTo>
                  <a:lnTo>
                    <a:pt x="162051" y="136778"/>
                  </a:lnTo>
                  <a:lnTo>
                    <a:pt x="100075" y="157479"/>
                  </a:lnTo>
                  <a:lnTo>
                    <a:pt x="55625" y="187705"/>
                  </a:lnTo>
                  <a:lnTo>
                    <a:pt x="22225" y="224409"/>
                  </a:lnTo>
                  <a:lnTo>
                    <a:pt x="4825" y="268859"/>
                  </a:lnTo>
                  <a:lnTo>
                    <a:pt x="0" y="303911"/>
                  </a:lnTo>
                  <a:lnTo>
                    <a:pt x="1650" y="319786"/>
                  </a:lnTo>
                  <a:lnTo>
                    <a:pt x="20700" y="369188"/>
                  </a:lnTo>
                  <a:lnTo>
                    <a:pt x="47625" y="402589"/>
                  </a:lnTo>
                  <a:lnTo>
                    <a:pt x="89026" y="432815"/>
                  </a:lnTo>
                  <a:lnTo>
                    <a:pt x="143001" y="456691"/>
                  </a:lnTo>
                  <a:lnTo>
                    <a:pt x="193801" y="466216"/>
                  </a:lnTo>
                  <a:lnTo>
                    <a:pt x="211327" y="467740"/>
                  </a:lnTo>
                  <a:lnTo>
                    <a:pt x="300354" y="467740"/>
                  </a:lnTo>
                  <a:lnTo>
                    <a:pt x="341629" y="464565"/>
                  </a:lnTo>
                  <a:lnTo>
                    <a:pt x="390905" y="451865"/>
                  </a:lnTo>
                  <a:lnTo>
                    <a:pt x="425830" y="435990"/>
                  </a:lnTo>
                  <a:lnTo>
                    <a:pt x="463930" y="410463"/>
                  </a:lnTo>
                  <a:lnTo>
                    <a:pt x="494156" y="377063"/>
                  </a:lnTo>
                  <a:lnTo>
                    <a:pt x="519556" y="318262"/>
                  </a:lnTo>
                  <a:lnTo>
                    <a:pt x="521080" y="297561"/>
                  </a:lnTo>
                  <a:lnTo>
                    <a:pt x="519556" y="276860"/>
                  </a:lnTo>
                  <a:lnTo>
                    <a:pt x="502030" y="229107"/>
                  </a:lnTo>
                  <a:lnTo>
                    <a:pt x="452881" y="176656"/>
                  </a:lnTo>
                  <a:lnTo>
                    <a:pt x="397255" y="147954"/>
                  </a:lnTo>
                  <a:lnTo>
                    <a:pt x="359028" y="136778"/>
                  </a:lnTo>
                  <a:lnTo>
                    <a:pt x="325754" y="132079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9139" y="1831847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4" h="467994">
                  <a:moveTo>
                    <a:pt x="63500" y="6350"/>
                  </a:moveTo>
                  <a:lnTo>
                    <a:pt x="147700" y="22225"/>
                  </a:lnTo>
                  <a:lnTo>
                    <a:pt x="146176" y="0"/>
                  </a:lnTo>
                  <a:lnTo>
                    <a:pt x="247903" y="25400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29" y="23875"/>
                  </a:lnTo>
                  <a:lnTo>
                    <a:pt x="484631" y="0"/>
                  </a:lnTo>
                  <a:lnTo>
                    <a:pt x="325754" y="132079"/>
                  </a:lnTo>
                  <a:lnTo>
                    <a:pt x="341629" y="133603"/>
                  </a:lnTo>
                  <a:lnTo>
                    <a:pt x="359028" y="136778"/>
                  </a:lnTo>
                  <a:lnTo>
                    <a:pt x="379729" y="141604"/>
                  </a:lnTo>
                  <a:lnTo>
                    <a:pt x="397255" y="147954"/>
                  </a:lnTo>
                  <a:lnTo>
                    <a:pt x="417829" y="157479"/>
                  </a:lnTo>
                  <a:lnTo>
                    <a:pt x="435355" y="165480"/>
                  </a:lnTo>
                  <a:lnTo>
                    <a:pt x="452881" y="176656"/>
                  </a:lnTo>
                  <a:lnTo>
                    <a:pt x="467105" y="189356"/>
                  </a:lnTo>
                  <a:lnTo>
                    <a:pt x="479805" y="200532"/>
                  </a:lnTo>
                  <a:lnTo>
                    <a:pt x="510031" y="246634"/>
                  </a:lnTo>
                  <a:lnTo>
                    <a:pt x="521080" y="297561"/>
                  </a:lnTo>
                  <a:lnTo>
                    <a:pt x="519556" y="318262"/>
                  </a:lnTo>
                  <a:lnTo>
                    <a:pt x="514730" y="334137"/>
                  </a:lnTo>
                  <a:lnTo>
                    <a:pt x="510031" y="350012"/>
                  </a:lnTo>
                  <a:lnTo>
                    <a:pt x="481456" y="393064"/>
                  </a:lnTo>
                  <a:lnTo>
                    <a:pt x="444880" y="424814"/>
                  </a:lnTo>
                  <a:lnTo>
                    <a:pt x="408304" y="443991"/>
                  </a:lnTo>
                  <a:lnTo>
                    <a:pt x="355853" y="461390"/>
                  </a:lnTo>
                  <a:lnTo>
                    <a:pt x="319404" y="466216"/>
                  </a:lnTo>
                  <a:lnTo>
                    <a:pt x="300354" y="467740"/>
                  </a:lnTo>
                  <a:lnTo>
                    <a:pt x="211327" y="467740"/>
                  </a:lnTo>
                  <a:lnTo>
                    <a:pt x="193801" y="466216"/>
                  </a:lnTo>
                  <a:lnTo>
                    <a:pt x="143001" y="456691"/>
                  </a:lnTo>
                  <a:lnTo>
                    <a:pt x="89026" y="432815"/>
                  </a:lnTo>
                  <a:lnTo>
                    <a:pt x="47625" y="402589"/>
                  </a:lnTo>
                  <a:lnTo>
                    <a:pt x="20700" y="369188"/>
                  </a:lnTo>
                  <a:lnTo>
                    <a:pt x="1650" y="319786"/>
                  </a:lnTo>
                  <a:lnTo>
                    <a:pt x="0" y="303911"/>
                  </a:lnTo>
                  <a:lnTo>
                    <a:pt x="1650" y="291211"/>
                  </a:lnTo>
                  <a:lnTo>
                    <a:pt x="11175" y="248157"/>
                  </a:lnTo>
                  <a:lnTo>
                    <a:pt x="38100" y="205231"/>
                  </a:lnTo>
                  <a:lnTo>
                    <a:pt x="77850" y="170306"/>
                  </a:lnTo>
                  <a:lnTo>
                    <a:pt x="130301" y="144779"/>
                  </a:lnTo>
                  <a:lnTo>
                    <a:pt x="182752" y="132079"/>
                  </a:lnTo>
                  <a:lnTo>
                    <a:pt x="63500" y="635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30639" y="1831847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4" h="467994">
                  <a:moveTo>
                    <a:pt x="484631" y="0"/>
                  </a:moveTo>
                  <a:lnTo>
                    <a:pt x="354329" y="23875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400"/>
                  </a:lnTo>
                  <a:lnTo>
                    <a:pt x="146176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2" y="132079"/>
                  </a:lnTo>
                  <a:lnTo>
                    <a:pt x="162051" y="136778"/>
                  </a:lnTo>
                  <a:lnTo>
                    <a:pt x="100075" y="157479"/>
                  </a:lnTo>
                  <a:lnTo>
                    <a:pt x="55625" y="187705"/>
                  </a:lnTo>
                  <a:lnTo>
                    <a:pt x="22225" y="224409"/>
                  </a:lnTo>
                  <a:lnTo>
                    <a:pt x="4825" y="268859"/>
                  </a:lnTo>
                  <a:lnTo>
                    <a:pt x="0" y="303911"/>
                  </a:lnTo>
                  <a:lnTo>
                    <a:pt x="1650" y="319786"/>
                  </a:lnTo>
                  <a:lnTo>
                    <a:pt x="20700" y="369188"/>
                  </a:lnTo>
                  <a:lnTo>
                    <a:pt x="47625" y="402589"/>
                  </a:lnTo>
                  <a:lnTo>
                    <a:pt x="89026" y="432815"/>
                  </a:lnTo>
                  <a:lnTo>
                    <a:pt x="143001" y="456691"/>
                  </a:lnTo>
                  <a:lnTo>
                    <a:pt x="193801" y="466216"/>
                  </a:lnTo>
                  <a:lnTo>
                    <a:pt x="211327" y="467740"/>
                  </a:lnTo>
                  <a:lnTo>
                    <a:pt x="300354" y="467740"/>
                  </a:lnTo>
                  <a:lnTo>
                    <a:pt x="341629" y="464565"/>
                  </a:lnTo>
                  <a:lnTo>
                    <a:pt x="390905" y="451865"/>
                  </a:lnTo>
                  <a:lnTo>
                    <a:pt x="425830" y="435990"/>
                  </a:lnTo>
                  <a:lnTo>
                    <a:pt x="463930" y="410463"/>
                  </a:lnTo>
                  <a:lnTo>
                    <a:pt x="494156" y="377063"/>
                  </a:lnTo>
                  <a:lnTo>
                    <a:pt x="519556" y="318262"/>
                  </a:lnTo>
                  <a:lnTo>
                    <a:pt x="521080" y="297561"/>
                  </a:lnTo>
                  <a:lnTo>
                    <a:pt x="519556" y="276860"/>
                  </a:lnTo>
                  <a:lnTo>
                    <a:pt x="502030" y="229107"/>
                  </a:lnTo>
                  <a:lnTo>
                    <a:pt x="452881" y="176656"/>
                  </a:lnTo>
                  <a:lnTo>
                    <a:pt x="397255" y="147954"/>
                  </a:lnTo>
                  <a:lnTo>
                    <a:pt x="359028" y="136778"/>
                  </a:lnTo>
                  <a:lnTo>
                    <a:pt x="325754" y="132079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30639" y="1831847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4" h="467994">
                  <a:moveTo>
                    <a:pt x="63500" y="6350"/>
                  </a:moveTo>
                  <a:lnTo>
                    <a:pt x="147700" y="22225"/>
                  </a:lnTo>
                  <a:lnTo>
                    <a:pt x="146176" y="0"/>
                  </a:lnTo>
                  <a:lnTo>
                    <a:pt x="247903" y="25400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29" y="23875"/>
                  </a:lnTo>
                  <a:lnTo>
                    <a:pt x="484631" y="0"/>
                  </a:lnTo>
                  <a:lnTo>
                    <a:pt x="325754" y="132079"/>
                  </a:lnTo>
                  <a:lnTo>
                    <a:pt x="341629" y="133603"/>
                  </a:lnTo>
                  <a:lnTo>
                    <a:pt x="359028" y="136778"/>
                  </a:lnTo>
                  <a:lnTo>
                    <a:pt x="379729" y="141604"/>
                  </a:lnTo>
                  <a:lnTo>
                    <a:pt x="397255" y="147954"/>
                  </a:lnTo>
                  <a:lnTo>
                    <a:pt x="417829" y="157479"/>
                  </a:lnTo>
                  <a:lnTo>
                    <a:pt x="435355" y="165480"/>
                  </a:lnTo>
                  <a:lnTo>
                    <a:pt x="452881" y="176656"/>
                  </a:lnTo>
                  <a:lnTo>
                    <a:pt x="467105" y="189356"/>
                  </a:lnTo>
                  <a:lnTo>
                    <a:pt x="479805" y="200532"/>
                  </a:lnTo>
                  <a:lnTo>
                    <a:pt x="510031" y="246634"/>
                  </a:lnTo>
                  <a:lnTo>
                    <a:pt x="521080" y="297561"/>
                  </a:lnTo>
                  <a:lnTo>
                    <a:pt x="519556" y="318262"/>
                  </a:lnTo>
                  <a:lnTo>
                    <a:pt x="514730" y="334137"/>
                  </a:lnTo>
                  <a:lnTo>
                    <a:pt x="510031" y="350012"/>
                  </a:lnTo>
                  <a:lnTo>
                    <a:pt x="481456" y="393064"/>
                  </a:lnTo>
                  <a:lnTo>
                    <a:pt x="444880" y="424814"/>
                  </a:lnTo>
                  <a:lnTo>
                    <a:pt x="408304" y="443991"/>
                  </a:lnTo>
                  <a:lnTo>
                    <a:pt x="355853" y="461390"/>
                  </a:lnTo>
                  <a:lnTo>
                    <a:pt x="319404" y="466216"/>
                  </a:lnTo>
                  <a:lnTo>
                    <a:pt x="300354" y="467740"/>
                  </a:lnTo>
                  <a:lnTo>
                    <a:pt x="211327" y="467740"/>
                  </a:lnTo>
                  <a:lnTo>
                    <a:pt x="193801" y="466216"/>
                  </a:lnTo>
                  <a:lnTo>
                    <a:pt x="143001" y="456691"/>
                  </a:lnTo>
                  <a:lnTo>
                    <a:pt x="89026" y="432815"/>
                  </a:lnTo>
                  <a:lnTo>
                    <a:pt x="47625" y="402589"/>
                  </a:lnTo>
                  <a:lnTo>
                    <a:pt x="20700" y="369188"/>
                  </a:lnTo>
                  <a:lnTo>
                    <a:pt x="1650" y="319786"/>
                  </a:lnTo>
                  <a:lnTo>
                    <a:pt x="0" y="303911"/>
                  </a:lnTo>
                  <a:lnTo>
                    <a:pt x="1650" y="291211"/>
                  </a:lnTo>
                  <a:lnTo>
                    <a:pt x="11175" y="248157"/>
                  </a:lnTo>
                  <a:lnTo>
                    <a:pt x="38100" y="205231"/>
                  </a:lnTo>
                  <a:lnTo>
                    <a:pt x="77850" y="170306"/>
                  </a:lnTo>
                  <a:lnTo>
                    <a:pt x="130301" y="144779"/>
                  </a:lnTo>
                  <a:lnTo>
                    <a:pt x="182752" y="132079"/>
                  </a:lnTo>
                  <a:lnTo>
                    <a:pt x="63500" y="635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489947" y="1831847"/>
              <a:ext cx="520065" cy="467995"/>
            </a:xfrm>
            <a:custGeom>
              <a:avLst/>
              <a:gdLst/>
              <a:ahLst/>
              <a:cxnLst/>
              <a:rect l="l" t="t" r="r" b="b"/>
              <a:pathLst>
                <a:path w="520065" h="467994">
                  <a:moveTo>
                    <a:pt x="483234" y="0"/>
                  </a:moveTo>
                  <a:lnTo>
                    <a:pt x="353313" y="23875"/>
                  </a:lnTo>
                  <a:lnTo>
                    <a:pt x="354837" y="0"/>
                  </a:lnTo>
                  <a:lnTo>
                    <a:pt x="247142" y="0"/>
                  </a:lnTo>
                  <a:lnTo>
                    <a:pt x="247142" y="25400"/>
                  </a:lnTo>
                  <a:lnTo>
                    <a:pt x="145796" y="0"/>
                  </a:lnTo>
                  <a:lnTo>
                    <a:pt x="147320" y="22225"/>
                  </a:lnTo>
                  <a:lnTo>
                    <a:pt x="63373" y="6350"/>
                  </a:lnTo>
                  <a:lnTo>
                    <a:pt x="182245" y="132079"/>
                  </a:lnTo>
                  <a:lnTo>
                    <a:pt x="161544" y="136778"/>
                  </a:lnTo>
                  <a:lnTo>
                    <a:pt x="99822" y="157479"/>
                  </a:lnTo>
                  <a:lnTo>
                    <a:pt x="55499" y="187705"/>
                  </a:lnTo>
                  <a:lnTo>
                    <a:pt x="22225" y="224409"/>
                  </a:lnTo>
                  <a:lnTo>
                    <a:pt x="4699" y="268859"/>
                  </a:lnTo>
                  <a:lnTo>
                    <a:pt x="0" y="303911"/>
                  </a:lnTo>
                  <a:lnTo>
                    <a:pt x="1524" y="319786"/>
                  </a:lnTo>
                  <a:lnTo>
                    <a:pt x="20574" y="369188"/>
                  </a:lnTo>
                  <a:lnTo>
                    <a:pt x="47498" y="402589"/>
                  </a:lnTo>
                  <a:lnTo>
                    <a:pt x="88773" y="432815"/>
                  </a:lnTo>
                  <a:lnTo>
                    <a:pt x="142621" y="456691"/>
                  </a:lnTo>
                  <a:lnTo>
                    <a:pt x="193294" y="466216"/>
                  </a:lnTo>
                  <a:lnTo>
                    <a:pt x="210693" y="467740"/>
                  </a:lnTo>
                  <a:lnTo>
                    <a:pt x="299466" y="467740"/>
                  </a:lnTo>
                  <a:lnTo>
                    <a:pt x="340613" y="464565"/>
                  </a:lnTo>
                  <a:lnTo>
                    <a:pt x="389762" y="451865"/>
                  </a:lnTo>
                  <a:lnTo>
                    <a:pt x="424560" y="435990"/>
                  </a:lnTo>
                  <a:lnTo>
                    <a:pt x="462533" y="410463"/>
                  </a:lnTo>
                  <a:lnTo>
                    <a:pt x="492632" y="377063"/>
                  </a:lnTo>
                  <a:lnTo>
                    <a:pt x="518032" y="318262"/>
                  </a:lnTo>
                  <a:lnTo>
                    <a:pt x="519683" y="297561"/>
                  </a:lnTo>
                  <a:lnTo>
                    <a:pt x="518032" y="276860"/>
                  </a:lnTo>
                  <a:lnTo>
                    <a:pt x="500633" y="229107"/>
                  </a:lnTo>
                  <a:lnTo>
                    <a:pt x="451484" y="176656"/>
                  </a:lnTo>
                  <a:lnTo>
                    <a:pt x="396112" y="147954"/>
                  </a:lnTo>
                  <a:lnTo>
                    <a:pt x="358012" y="136778"/>
                  </a:lnTo>
                  <a:lnTo>
                    <a:pt x="324738" y="132079"/>
                  </a:lnTo>
                  <a:lnTo>
                    <a:pt x="483234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489947" y="1831847"/>
              <a:ext cx="520065" cy="467995"/>
            </a:xfrm>
            <a:custGeom>
              <a:avLst/>
              <a:gdLst/>
              <a:ahLst/>
              <a:cxnLst/>
              <a:rect l="l" t="t" r="r" b="b"/>
              <a:pathLst>
                <a:path w="520065" h="467994">
                  <a:moveTo>
                    <a:pt x="63373" y="6350"/>
                  </a:moveTo>
                  <a:lnTo>
                    <a:pt x="147320" y="22225"/>
                  </a:lnTo>
                  <a:lnTo>
                    <a:pt x="145796" y="0"/>
                  </a:lnTo>
                  <a:lnTo>
                    <a:pt x="247142" y="25400"/>
                  </a:lnTo>
                  <a:lnTo>
                    <a:pt x="247142" y="0"/>
                  </a:lnTo>
                  <a:lnTo>
                    <a:pt x="354837" y="0"/>
                  </a:lnTo>
                  <a:lnTo>
                    <a:pt x="353313" y="23875"/>
                  </a:lnTo>
                  <a:lnTo>
                    <a:pt x="483234" y="0"/>
                  </a:lnTo>
                  <a:lnTo>
                    <a:pt x="324738" y="132079"/>
                  </a:lnTo>
                  <a:lnTo>
                    <a:pt x="340613" y="133603"/>
                  </a:lnTo>
                  <a:lnTo>
                    <a:pt x="358012" y="136778"/>
                  </a:lnTo>
                  <a:lnTo>
                    <a:pt x="378586" y="141604"/>
                  </a:lnTo>
                  <a:lnTo>
                    <a:pt x="396112" y="147954"/>
                  </a:lnTo>
                  <a:lnTo>
                    <a:pt x="416686" y="157479"/>
                  </a:lnTo>
                  <a:lnTo>
                    <a:pt x="434085" y="165480"/>
                  </a:lnTo>
                  <a:lnTo>
                    <a:pt x="451484" y="176656"/>
                  </a:lnTo>
                  <a:lnTo>
                    <a:pt x="465708" y="189356"/>
                  </a:lnTo>
                  <a:lnTo>
                    <a:pt x="478408" y="200532"/>
                  </a:lnTo>
                  <a:lnTo>
                    <a:pt x="508507" y="246634"/>
                  </a:lnTo>
                  <a:lnTo>
                    <a:pt x="519683" y="297561"/>
                  </a:lnTo>
                  <a:lnTo>
                    <a:pt x="518032" y="318262"/>
                  </a:lnTo>
                  <a:lnTo>
                    <a:pt x="502157" y="362838"/>
                  </a:lnTo>
                  <a:lnTo>
                    <a:pt x="462533" y="410463"/>
                  </a:lnTo>
                  <a:lnTo>
                    <a:pt x="424560" y="435990"/>
                  </a:lnTo>
                  <a:lnTo>
                    <a:pt x="389762" y="451865"/>
                  </a:lnTo>
                  <a:lnTo>
                    <a:pt x="340613" y="464565"/>
                  </a:lnTo>
                  <a:lnTo>
                    <a:pt x="318388" y="466216"/>
                  </a:lnTo>
                  <a:lnTo>
                    <a:pt x="299466" y="467740"/>
                  </a:lnTo>
                  <a:lnTo>
                    <a:pt x="210693" y="467740"/>
                  </a:lnTo>
                  <a:lnTo>
                    <a:pt x="193294" y="466216"/>
                  </a:lnTo>
                  <a:lnTo>
                    <a:pt x="142621" y="456691"/>
                  </a:lnTo>
                  <a:lnTo>
                    <a:pt x="88773" y="432815"/>
                  </a:lnTo>
                  <a:lnTo>
                    <a:pt x="47498" y="402589"/>
                  </a:lnTo>
                  <a:lnTo>
                    <a:pt x="20574" y="369188"/>
                  </a:lnTo>
                  <a:lnTo>
                    <a:pt x="6350" y="334137"/>
                  </a:lnTo>
                  <a:lnTo>
                    <a:pt x="1524" y="319786"/>
                  </a:lnTo>
                  <a:lnTo>
                    <a:pt x="0" y="303911"/>
                  </a:lnTo>
                  <a:lnTo>
                    <a:pt x="1524" y="291211"/>
                  </a:lnTo>
                  <a:lnTo>
                    <a:pt x="4699" y="268859"/>
                  </a:lnTo>
                  <a:lnTo>
                    <a:pt x="22225" y="224409"/>
                  </a:lnTo>
                  <a:lnTo>
                    <a:pt x="55499" y="187705"/>
                  </a:lnTo>
                  <a:lnTo>
                    <a:pt x="99822" y="157479"/>
                  </a:lnTo>
                  <a:lnTo>
                    <a:pt x="161544" y="136778"/>
                  </a:lnTo>
                  <a:lnTo>
                    <a:pt x="182245" y="132079"/>
                  </a:lnTo>
                  <a:lnTo>
                    <a:pt x="63373" y="635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948041" y="1931670"/>
            <a:ext cx="1947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  <a:tab pos="1155700" algn="l"/>
                <a:tab pos="1714500" algn="l"/>
              </a:tabLst>
            </a:pPr>
            <a:r>
              <a:rPr sz="2400" b="1" spc="-5" dirty="0">
                <a:latin typeface="Arial"/>
                <a:cs typeface="Arial"/>
              </a:rPr>
              <a:t>A	B	C	D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634983" y="2593848"/>
            <a:ext cx="685800" cy="812800"/>
            <a:chOff x="8634983" y="2593848"/>
            <a:chExt cx="685800" cy="812800"/>
          </a:xfrm>
        </p:grpSpPr>
        <p:sp>
          <p:nvSpPr>
            <p:cNvPr id="14" name="object 14"/>
            <p:cNvSpPr/>
            <p:nvPr/>
          </p:nvSpPr>
          <p:spPr>
            <a:xfrm>
              <a:off x="8641079" y="289479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60">
                  <a:moveTo>
                    <a:pt x="505244" y="0"/>
                  </a:moveTo>
                  <a:lnTo>
                    <a:pt x="0" y="0"/>
                  </a:lnTo>
                  <a:lnTo>
                    <a:pt x="0" y="505244"/>
                  </a:lnTo>
                  <a:lnTo>
                    <a:pt x="505244" y="505244"/>
                  </a:lnTo>
                  <a:lnTo>
                    <a:pt x="505244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46285" y="2726436"/>
              <a:ext cx="168910" cy="673735"/>
            </a:xfrm>
            <a:custGeom>
              <a:avLst/>
              <a:gdLst/>
              <a:ahLst/>
              <a:cxnLst/>
              <a:rect l="l" t="t" r="r" b="b"/>
              <a:pathLst>
                <a:path w="168909" h="673735">
                  <a:moveTo>
                    <a:pt x="168402" y="0"/>
                  </a:moveTo>
                  <a:lnTo>
                    <a:pt x="0" y="168401"/>
                  </a:lnTo>
                  <a:lnTo>
                    <a:pt x="0" y="673608"/>
                  </a:lnTo>
                  <a:lnTo>
                    <a:pt x="168402" y="505205"/>
                  </a:lnTo>
                  <a:lnTo>
                    <a:pt x="168402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641079" y="2726436"/>
              <a:ext cx="673735" cy="168910"/>
            </a:xfrm>
            <a:custGeom>
              <a:avLst/>
              <a:gdLst/>
              <a:ahLst/>
              <a:cxnLst/>
              <a:rect l="l" t="t" r="r" b="b"/>
              <a:pathLst>
                <a:path w="673734" h="168910">
                  <a:moveTo>
                    <a:pt x="673608" y="0"/>
                  </a:moveTo>
                  <a:lnTo>
                    <a:pt x="168401" y="0"/>
                  </a:lnTo>
                  <a:lnTo>
                    <a:pt x="0" y="168401"/>
                  </a:lnTo>
                  <a:lnTo>
                    <a:pt x="505205" y="168401"/>
                  </a:lnTo>
                  <a:lnTo>
                    <a:pt x="673608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41079" y="2726436"/>
              <a:ext cx="673735" cy="673735"/>
            </a:xfrm>
            <a:custGeom>
              <a:avLst/>
              <a:gdLst/>
              <a:ahLst/>
              <a:cxnLst/>
              <a:rect l="l" t="t" r="r" b="b"/>
              <a:pathLst>
                <a:path w="673734" h="673735">
                  <a:moveTo>
                    <a:pt x="0" y="168401"/>
                  </a:moveTo>
                  <a:lnTo>
                    <a:pt x="168401" y="0"/>
                  </a:lnTo>
                  <a:lnTo>
                    <a:pt x="673608" y="0"/>
                  </a:lnTo>
                  <a:lnTo>
                    <a:pt x="673608" y="505205"/>
                  </a:lnTo>
                  <a:lnTo>
                    <a:pt x="505205" y="673608"/>
                  </a:lnTo>
                  <a:lnTo>
                    <a:pt x="0" y="673608"/>
                  </a:lnTo>
                  <a:lnTo>
                    <a:pt x="0" y="168401"/>
                  </a:lnTo>
                  <a:close/>
                </a:path>
                <a:path w="673734" h="673735">
                  <a:moveTo>
                    <a:pt x="0" y="168401"/>
                  </a:moveTo>
                  <a:lnTo>
                    <a:pt x="505205" y="168401"/>
                  </a:lnTo>
                  <a:lnTo>
                    <a:pt x="673608" y="0"/>
                  </a:lnTo>
                </a:path>
                <a:path w="673734" h="673735">
                  <a:moveTo>
                    <a:pt x="505205" y="168401"/>
                  </a:moveTo>
                  <a:lnTo>
                    <a:pt x="505205" y="67360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793479" y="2634607"/>
              <a:ext cx="487045" cy="104139"/>
            </a:xfrm>
            <a:custGeom>
              <a:avLst/>
              <a:gdLst/>
              <a:ahLst/>
              <a:cxnLst/>
              <a:rect l="l" t="t" r="r" b="b"/>
              <a:pathLst>
                <a:path w="487045" h="104139">
                  <a:moveTo>
                    <a:pt x="486549" y="0"/>
                  </a:moveTo>
                  <a:lnTo>
                    <a:pt x="0" y="0"/>
                  </a:lnTo>
                  <a:lnTo>
                    <a:pt x="0" y="104020"/>
                  </a:lnTo>
                  <a:lnTo>
                    <a:pt x="486549" y="104020"/>
                  </a:lnTo>
                  <a:lnTo>
                    <a:pt x="486549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280016" y="2599944"/>
              <a:ext cx="34925" cy="139065"/>
            </a:xfrm>
            <a:custGeom>
              <a:avLst/>
              <a:gdLst/>
              <a:ahLst/>
              <a:cxnLst/>
              <a:rect l="l" t="t" r="r" b="b"/>
              <a:pathLst>
                <a:path w="34925" h="139064">
                  <a:moveTo>
                    <a:pt x="34671" y="0"/>
                  </a:moveTo>
                  <a:lnTo>
                    <a:pt x="0" y="34670"/>
                  </a:lnTo>
                  <a:lnTo>
                    <a:pt x="0" y="138683"/>
                  </a:lnTo>
                  <a:lnTo>
                    <a:pt x="34671" y="104012"/>
                  </a:lnTo>
                  <a:lnTo>
                    <a:pt x="34671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793479" y="2599944"/>
              <a:ext cx="521334" cy="34925"/>
            </a:xfrm>
            <a:custGeom>
              <a:avLst/>
              <a:gdLst/>
              <a:ahLst/>
              <a:cxnLst/>
              <a:rect l="l" t="t" r="r" b="b"/>
              <a:pathLst>
                <a:path w="521334" h="34925">
                  <a:moveTo>
                    <a:pt x="521208" y="0"/>
                  </a:moveTo>
                  <a:lnTo>
                    <a:pt x="34671" y="0"/>
                  </a:lnTo>
                  <a:lnTo>
                    <a:pt x="0" y="34670"/>
                  </a:lnTo>
                  <a:lnTo>
                    <a:pt x="486537" y="34670"/>
                  </a:lnTo>
                  <a:lnTo>
                    <a:pt x="521208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793479" y="2599944"/>
              <a:ext cx="521334" cy="139065"/>
            </a:xfrm>
            <a:custGeom>
              <a:avLst/>
              <a:gdLst/>
              <a:ahLst/>
              <a:cxnLst/>
              <a:rect l="l" t="t" r="r" b="b"/>
              <a:pathLst>
                <a:path w="521334" h="139064">
                  <a:moveTo>
                    <a:pt x="0" y="34670"/>
                  </a:moveTo>
                  <a:lnTo>
                    <a:pt x="34671" y="0"/>
                  </a:lnTo>
                  <a:lnTo>
                    <a:pt x="521208" y="0"/>
                  </a:lnTo>
                  <a:lnTo>
                    <a:pt x="521208" y="104012"/>
                  </a:lnTo>
                  <a:lnTo>
                    <a:pt x="486537" y="138683"/>
                  </a:lnTo>
                  <a:lnTo>
                    <a:pt x="0" y="138683"/>
                  </a:lnTo>
                  <a:lnTo>
                    <a:pt x="0" y="34670"/>
                  </a:lnTo>
                  <a:close/>
                </a:path>
                <a:path w="521334" h="139064">
                  <a:moveTo>
                    <a:pt x="0" y="34670"/>
                  </a:moveTo>
                  <a:lnTo>
                    <a:pt x="486537" y="34670"/>
                  </a:lnTo>
                  <a:lnTo>
                    <a:pt x="521208" y="0"/>
                  </a:lnTo>
                </a:path>
                <a:path w="521334" h="139064">
                  <a:moveTo>
                    <a:pt x="486537" y="34670"/>
                  </a:moveTo>
                  <a:lnTo>
                    <a:pt x="486537" y="138683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774429" y="2783586"/>
              <a:ext cx="356870" cy="52069"/>
            </a:xfrm>
            <a:custGeom>
              <a:avLst/>
              <a:gdLst/>
              <a:ahLst/>
              <a:cxnLst/>
              <a:rect l="l" t="t" r="r" b="b"/>
              <a:pathLst>
                <a:path w="356870" h="52069">
                  <a:moveTo>
                    <a:pt x="356616" y="0"/>
                  </a:moveTo>
                  <a:lnTo>
                    <a:pt x="90677" y="0"/>
                  </a:lnTo>
                  <a:lnTo>
                    <a:pt x="0" y="51815"/>
                  </a:lnTo>
                  <a:lnTo>
                    <a:pt x="265938" y="51815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774429" y="2783586"/>
              <a:ext cx="356870" cy="52069"/>
            </a:xfrm>
            <a:custGeom>
              <a:avLst/>
              <a:gdLst/>
              <a:ahLst/>
              <a:cxnLst/>
              <a:rect l="l" t="t" r="r" b="b"/>
              <a:pathLst>
                <a:path w="356870" h="52069">
                  <a:moveTo>
                    <a:pt x="0" y="51815"/>
                  </a:moveTo>
                  <a:lnTo>
                    <a:pt x="90677" y="0"/>
                  </a:lnTo>
                  <a:lnTo>
                    <a:pt x="356616" y="0"/>
                  </a:lnTo>
                  <a:lnTo>
                    <a:pt x="265938" y="51815"/>
                  </a:lnTo>
                  <a:lnTo>
                    <a:pt x="0" y="51815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156191" y="2656332"/>
              <a:ext cx="100583" cy="640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8633459" y="3765803"/>
            <a:ext cx="685800" cy="812800"/>
            <a:chOff x="8633459" y="3765803"/>
            <a:chExt cx="685800" cy="812800"/>
          </a:xfrm>
        </p:grpSpPr>
        <p:sp>
          <p:nvSpPr>
            <p:cNvPr id="26" name="object 26"/>
            <p:cNvSpPr/>
            <p:nvPr/>
          </p:nvSpPr>
          <p:spPr>
            <a:xfrm>
              <a:off x="8639555" y="406675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60">
                  <a:moveTo>
                    <a:pt x="505244" y="0"/>
                  </a:moveTo>
                  <a:lnTo>
                    <a:pt x="0" y="0"/>
                  </a:lnTo>
                  <a:lnTo>
                    <a:pt x="0" y="505244"/>
                  </a:lnTo>
                  <a:lnTo>
                    <a:pt x="505244" y="505244"/>
                  </a:lnTo>
                  <a:lnTo>
                    <a:pt x="505244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144761" y="3898391"/>
              <a:ext cx="168910" cy="673735"/>
            </a:xfrm>
            <a:custGeom>
              <a:avLst/>
              <a:gdLst/>
              <a:ahLst/>
              <a:cxnLst/>
              <a:rect l="l" t="t" r="r" b="b"/>
              <a:pathLst>
                <a:path w="168909" h="673735">
                  <a:moveTo>
                    <a:pt x="168402" y="0"/>
                  </a:moveTo>
                  <a:lnTo>
                    <a:pt x="0" y="168401"/>
                  </a:lnTo>
                  <a:lnTo>
                    <a:pt x="0" y="673607"/>
                  </a:lnTo>
                  <a:lnTo>
                    <a:pt x="168402" y="505205"/>
                  </a:lnTo>
                  <a:lnTo>
                    <a:pt x="168402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639555" y="3898391"/>
              <a:ext cx="673735" cy="168910"/>
            </a:xfrm>
            <a:custGeom>
              <a:avLst/>
              <a:gdLst/>
              <a:ahLst/>
              <a:cxnLst/>
              <a:rect l="l" t="t" r="r" b="b"/>
              <a:pathLst>
                <a:path w="673734" h="168910">
                  <a:moveTo>
                    <a:pt x="673608" y="0"/>
                  </a:moveTo>
                  <a:lnTo>
                    <a:pt x="168401" y="0"/>
                  </a:lnTo>
                  <a:lnTo>
                    <a:pt x="0" y="168401"/>
                  </a:lnTo>
                  <a:lnTo>
                    <a:pt x="505205" y="168401"/>
                  </a:lnTo>
                  <a:lnTo>
                    <a:pt x="673608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639555" y="3898391"/>
              <a:ext cx="673735" cy="673735"/>
            </a:xfrm>
            <a:custGeom>
              <a:avLst/>
              <a:gdLst/>
              <a:ahLst/>
              <a:cxnLst/>
              <a:rect l="l" t="t" r="r" b="b"/>
              <a:pathLst>
                <a:path w="673734" h="673735">
                  <a:moveTo>
                    <a:pt x="0" y="168401"/>
                  </a:moveTo>
                  <a:lnTo>
                    <a:pt x="168401" y="0"/>
                  </a:lnTo>
                  <a:lnTo>
                    <a:pt x="673608" y="0"/>
                  </a:lnTo>
                  <a:lnTo>
                    <a:pt x="673608" y="505205"/>
                  </a:lnTo>
                  <a:lnTo>
                    <a:pt x="505205" y="673607"/>
                  </a:lnTo>
                  <a:lnTo>
                    <a:pt x="0" y="673607"/>
                  </a:lnTo>
                  <a:lnTo>
                    <a:pt x="0" y="168401"/>
                  </a:lnTo>
                  <a:close/>
                </a:path>
                <a:path w="673734" h="673735">
                  <a:moveTo>
                    <a:pt x="0" y="168401"/>
                  </a:moveTo>
                  <a:lnTo>
                    <a:pt x="505205" y="168401"/>
                  </a:lnTo>
                  <a:lnTo>
                    <a:pt x="673608" y="0"/>
                  </a:lnTo>
                </a:path>
                <a:path w="673734" h="673735">
                  <a:moveTo>
                    <a:pt x="505205" y="168401"/>
                  </a:moveTo>
                  <a:lnTo>
                    <a:pt x="505205" y="673607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791955" y="3806563"/>
              <a:ext cx="487045" cy="104139"/>
            </a:xfrm>
            <a:custGeom>
              <a:avLst/>
              <a:gdLst/>
              <a:ahLst/>
              <a:cxnLst/>
              <a:rect l="l" t="t" r="r" b="b"/>
              <a:pathLst>
                <a:path w="487045" h="104139">
                  <a:moveTo>
                    <a:pt x="486549" y="0"/>
                  </a:moveTo>
                  <a:lnTo>
                    <a:pt x="0" y="0"/>
                  </a:lnTo>
                  <a:lnTo>
                    <a:pt x="0" y="104020"/>
                  </a:lnTo>
                  <a:lnTo>
                    <a:pt x="486549" y="104020"/>
                  </a:lnTo>
                  <a:lnTo>
                    <a:pt x="486549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278492" y="3771899"/>
              <a:ext cx="34925" cy="139065"/>
            </a:xfrm>
            <a:custGeom>
              <a:avLst/>
              <a:gdLst/>
              <a:ahLst/>
              <a:cxnLst/>
              <a:rect l="l" t="t" r="r" b="b"/>
              <a:pathLst>
                <a:path w="34925" h="139064">
                  <a:moveTo>
                    <a:pt x="34671" y="0"/>
                  </a:moveTo>
                  <a:lnTo>
                    <a:pt x="0" y="34670"/>
                  </a:lnTo>
                  <a:lnTo>
                    <a:pt x="0" y="138683"/>
                  </a:lnTo>
                  <a:lnTo>
                    <a:pt x="34671" y="104012"/>
                  </a:lnTo>
                  <a:lnTo>
                    <a:pt x="34671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791955" y="3771899"/>
              <a:ext cx="521334" cy="34925"/>
            </a:xfrm>
            <a:custGeom>
              <a:avLst/>
              <a:gdLst/>
              <a:ahLst/>
              <a:cxnLst/>
              <a:rect l="l" t="t" r="r" b="b"/>
              <a:pathLst>
                <a:path w="521334" h="34925">
                  <a:moveTo>
                    <a:pt x="521208" y="0"/>
                  </a:moveTo>
                  <a:lnTo>
                    <a:pt x="34671" y="0"/>
                  </a:lnTo>
                  <a:lnTo>
                    <a:pt x="0" y="34670"/>
                  </a:lnTo>
                  <a:lnTo>
                    <a:pt x="486537" y="34670"/>
                  </a:lnTo>
                  <a:lnTo>
                    <a:pt x="521208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791955" y="3771899"/>
              <a:ext cx="521334" cy="139065"/>
            </a:xfrm>
            <a:custGeom>
              <a:avLst/>
              <a:gdLst/>
              <a:ahLst/>
              <a:cxnLst/>
              <a:rect l="l" t="t" r="r" b="b"/>
              <a:pathLst>
                <a:path w="521334" h="139064">
                  <a:moveTo>
                    <a:pt x="0" y="34670"/>
                  </a:moveTo>
                  <a:lnTo>
                    <a:pt x="34671" y="0"/>
                  </a:lnTo>
                  <a:lnTo>
                    <a:pt x="521208" y="0"/>
                  </a:lnTo>
                  <a:lnTo>
                    <a:pt x="521208" y="104012"/>
                  </a:lnTo>
                  <a:lnTo>
                    <a:pt x="486537" y="138683"/>
                  </a:lnTo>
                  <a:lnTo>
                    <a:pt x="0" y="138683"/>
                  </a:lnTo>
                  <a:lnTo>
                    <a:pt x="0" y="34670"/>
                  </a:lnTo>
                  <a:close/>
                </a:path>
                <a:path w="521334" h="139064">
                  <a:moveTo>
                    <a:pt x="0" y="34670"/>
                  </a:moveTo>
                  <a:lnTo>
                    <a:pt x="486537" y="34670"/>
                  </a:lnTo>
                  <a:lnTo>
                    <a:pt x="521208" y="0"/>
                  </a:lnTo>
                </a:path>
                <a:path w="521334" h="139064">
                  <a:moveTo>
                    <a:pt x="486537" y="34670"/>
                  </a:moveTo>
                  <a:lnTo>
                    <a:pt x="486537" y="138683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837675" y="3828287"/>
              <a:ext cx="100584" cy="6400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724137" y="4210049"/>
              <a:ext cx="355600" cy="152400"/>
            </a:xfrm>
            <a:custGeom>
              <a:avLst/>
              <a:gdLst/>
              <a:ahLst/>
              <a:cxnLst/>
              <a:rect l="l" t="t" r="r" b="b"/>
              <a:pathLst>
                <a:path w="355600" h="152400">
                  <a:moveTo>
                    <a:pt x="310514" y="0"/>
                  </a:moveTo>
                  <a:lnTo>
                    <a:pt x="44576" y="0"/>
                  </a:lnTo>
                  <a:lnTo>
                    <a:pt x="0" y="44576"/>
                  </a:lnTo>
                  <a:lnTo>
                    <a:pt x="0" y="107823"/>
                  </a:lnTo>
                  <a:lnTo>
                    <a:pt x="44576" y="152400"/>
                  </a:lnTo>
                  <a:lnTo>
                    <a:pt x="310514" y="152400"/>
                  </a:lnTo>
                  <a:lnTo>
                    <a:pt x="355091" y="107823"/>
                  </a:lnTo>
                  <a:lnTo>
                    <a:pt x="355091" y="44576"/>
                  </a:lnTo>
                  <a:lnTo>
                    <a:pt x="310514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724137" y="4210049"/>
              <a:ext cx="355600" cy="152400"/>
            </a:xfrm>
            <a:custGeom>
              <a:avLst/>
              <a:gdLst/>
              <a:ahLst/>
              <a:cxnLst/>
              <a:rect l="l" t="t" r="r" b="b"/>
              <a:pathLst>
                <a:path w="355600" h="152400">
                  <a:moveTo>
                    <a:pt x="0" y="44576"/>
                  </a:moveTo>
                  <a:lnTo>
                    <a:pt x="44576" y="0"/>
                  </a:lnTo>
                  <a:lnTo>
                    <a:pt x="310514" y="0"/>
                  </a:lnTo>
                  <a:lnTo>
                    <a:pt x="355091" y="44576"/>
                  </a:lnTo>
                  <a:lnTo>
                    <a:pt x="355091" y="107823"/>
                  </a:lnTo>
                  <a:lnTo>
                    <a:pt x="310514" y="152400"/>
                  </a:lnTo>
                  <a:lnTo>
                    <a:pt x="44576" y="152400"/>
                  </a:lnTo>
                  <a:lnTo>
                    <a:pt x="0" y="107823"/>
                  </a:lnTo>
                  <a:lnTo>
                    <a:pt x="0" y="44576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8747759" y="4858511"/>
            <a:ext cx="661670" cy="654050"/>
            <a:chOff x="8747759" y="4858511"/>
            <a:chExt cx="661670" cy="654050"/>
          </a:xfrm>
        </p:grpSpPr>
        <p:sp>
          <p:nvSpPr>
            <p:cNvPr id="38" name="object 38"/>
            <p:cNvSpPr/>
            <p:nvPr/>
          </p:nvSpPr>
          <p:spPr>
            <a:xfrm>
              <a:off x="8750808" y="5170931"/>
              <a:ext cx="658495" cy="341630"/>
            </a:xfrm>
            <a:custGeom>
              <a:avLst/>
              <a:gdLst/>
              <a:ahLst/>
              <a:cxnLst/>
              <a:rect l="l" t="t" r="r" b="b"/>
              <a:pathLst>
                <a:path w="658495" h="341629">
                  <a:moveTo>
                    <a:pt x="184404" y="144780"/>
                  </a:moveTo>
                  <a:lnTo>
                    <a:pt x="0" y="144780"/>
                  </a:lnTo>
                  <a:lnTo>
                    <a:pt x="0" y="166116"/>
                  </a:lnTo>
                  <a:lnTo>
                    <a:pt x="184404" y="166116"/>
                  </a:lnTo>
                  <a:lnTo>
                    <a:pt x="184404" y="144780"/>
                  </a:lnTo>
                  <a:close/>
                </a:path>
                <a:path w="658495" h="341629">
                  <a:moveTo>
                    <a:pt x="658368" y="0"/>
                  </a:moveTo>
                  <a:lnTo>
                    <a:pt x="312420" y="0"/>
                  </a:lnTo>
                  <a:lnTo>
                    <a:pt x="312420" y="19812"/>
                  </a:lnTo>
                  <a:lnTo>
                    <a:pt x="423608" y="19812"/>
                  </a:lnTo>
                  <a:lnTo>
                    <a:pt x="383336" y="144780"/>
                  </a:lnTo>
                  <a:lnTo>
                    <a:pt x="310896" y="144780"/>
                  </a:lnTo>
                  <a:lnTo>
                    <a:pt x="310896" y="166116"/>
                  </a:lnTo>
                  <a:lnTo>
                    <a:pt x="376466" y="166116"/>
                  </a:lnTo>
                  <a:lnTo>
                    <a:pt x="320040" y="341249"/>
                  </a:lnTo>
                  <a:lnTo>
                    <a:pt x="361315" y="341249"/>
                  </a:lnTo>
                  <a:lnTo>
                    <a:pt x="417741" y="166116"/>
                  </a:lnTo>
                  <a:lnTo>
                    <a:pt x="656844" y="166116"/>
                  </a:lnTo>
                  <a:lnTo>
                    <a:pt x="656844" y="144780"/>
                  </a:lnTo>
                  <a:lnTo>
                    <a:pt x="424611" y="144780"/>
                  </a:lnTo>
                  <a:lnTo>
                    <a:pt x="464883" y="19812"/>
                  </a:lnTo>
                  <a:lnTo>
                    <a:pt x="658368" y="19812"/>
                  </a:lnTo>
                  <a:lnTo>
                    <a:pt x="658368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874251" y="4858511"/>
              <a:ext cx="100584" cy="1005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747759" y="4986527"/>
              <a:ext cx="342900" cy="525780"/>
            </a:xfrm>
            <a:custGeom>
              <a:avLst/>
              <a:gdLst/>
              <a:ahLst/>
              <a:cxnLst/>
              <a:rect l="l" t="t" r="r" b="b"/>
              <a:pathLst>
                <a:path w="342900" h="525779">
                  <a:moveTo>
                    <a:pt x="153924" y="0"/>
                  </a:moveTo>
                  <a:lnTo>
                    <a:pt x="139700" y="0"/>
                  </a:lnTo>
                  <a:lnTo>
                    <a:pt x="133350" y="1651"/>
                  </a:lnTo>
                  <a:lnTo>
                    <a:pt x="128524" y="3175"/>
                  </a:lnTo>
                  <a:lnTo>
                    <a:pt x="122174" y="4826"/>
                  </a:lnTo>
                  <a:lnTo>
                    <a:pt x="117475" y="8001"/>
                  </a:lnTo>
                  <a:lnTo>
                    <a:pt x="111125" y="11176"/>
                  </a:lnTo>
                  <a:lnTo>
                    <a:pt x="104775" y="20701"/>
                  </a:lnTo>
                  <a:lnTo>
                    <a:pt x="101600" y="23876"/>
                  </a:lnTo>
                  <a:lnTo>
                    <a:pt x="98425" y="30226"/>
                  </a:lnTo>
                  <a:lnTo>
                    <a:pt x="95250" y="33401"/>
                  </a:lnTo>
                  <a:lnTo>
                    <a:pt x="93599" y="39751"/>
                  </a:lnTo>
                  <a:lnTo>
                    <a:pt x="3175" y="242951"/>
                  </a:lnTo>
                  <a:lnTo>
                    <a:pt x="1524" y="246126"/>
                  </a:lnTo>
                  <a:lnTo>
                    <a:pt x="1524" y="249301"/>
                  </a:lnTo>
                  <a:lnTo>
                    <a:pt x="0" y="252476"/>
                  </a:lnTo>
                  <a:lnTo>
                    <a:pt x="0" y="266827"/>
                  </a:lnTo>
                  <a:lnTo>
                    <a:pt x="19050" y="292227"/>
                  </a:lnTo>
                  <a:lnTo>
                    <a:pt x="22225" y="295402"/>
                  </a:lnTo>
                  <a:lnTo>
                    <a:pt x="223774" y="295402"/>
                  </a:lnTo>
                  <a:lnTo>
                    <a:pt x="223774" y="525653"/>
                  </a:lnTo>
                  <a:lnTo>
                    <a:pt x="282575" y="525653"/>
                  </a:lnTo>
                  <a:lnTo>
                    <a:pt x="282575" y="249301"/>
                  </a:lnTo>
                  <a:lnTo>
                    <a:pt x="279400" y="242951"/>
                  </a:lnTo>
                  <a:lnTo>
                    <a:pt x="279400" y="241427"/>
                  </a:lnTo>
                  <a:lnTo>
                    <a:pt x="273050" y="235077"/>
                  </a:lnTo>
                  <a:lnTo>
                    <a:pt x="263525" y="230251"/>
                  </a:lnTo>
                  <a:lnTo>
                    <a:pt x="242824" y="230251"/>
                  </a:lnTo>
                  <a:lnTo>
                    <a:pt x="134874" y="223901"/>
                  </a:lnTo>
                  <a:lnTo>
                    <a:pt x="165100" y="133477"/>
                  </a:lnTo>
                  <a:lnTo>
                    <a:pt x="187325" y="165227"/>
                  </a:lnTo>
                  <a:lnTo>
                    <a:pt x="319024" y="165227"/>
                  </a:lnTo>
                  <a:lnTo>
                    <a:pt x="322199" y="163576"/>
                  </a:lnTo>
                  <a:lnTo>
                    <a:pt x="328549" y="163576"/>
                  </a:lnTo>
                  <a:lnTo>
                    <a:pt x="331724" y="160401"/>
                  </a:lnTo>
                  <a:lnTo>
                    <a:pt x="334899" y="158877"/>
                  </a:lnTo>
                  <a:lnTo>
                    <a:pt x="336550" y="155702"/>
                  </a:lnTo>
                  <a:lnTo>
                    <a:pt x="339598" y="154051"/>
                  </a:lnTo>
                  <a:lnTo>
                    <a:pt x="341249" y="150876"/>
                  </a:lnTo>
                  <a:lnTo>
                    <a:pt x="341249" y="147701"/>
                  </a:lnTo>
                  <a:lnTo>
                    <a:pt x="342773" y="144526"/>
                  </a:lnTo>
                  <a:lnTo>
                    <a:pt x="342773" y="135001"/>
                  </a:lnTo>
                  <a:lnTo>
                    <a:pt x="338074" y="125476"/>
                  </a:lnTo>
                  <a:lnTo>
                    <a:pt x="330200" y="117475"/>
                  </a:lnTo>
                  <a:lnTo>
                    <a:pt x="327025" y="115951"/>
                  </a:lnTo>
                  <a:lnTo>
                    <a:pt x="325374" y="114300"/>
                  </a:lnTo>
                  <a:lnTo>
                    <a:pt x="217424" y="114300"/>
                  </a:lnTo>
                  <a:lnTo>
                    <a:pt x="195199" y="77851"/>
                  </a:lnTo>
                  <a:lnTo>
                    <a:pt x="198374" y="74676"/>
                  </a:lnTo>
                  <a:lnTo>
                    <a:pt x="200025" y="69850"/>
                  </a:lnTo>
                  <a:lnTo>
                    <a:pt x="200025" y="65151"/>
                  </a:lnTo>
                  <a:lnTo>
                    <a:pt x="201549" y="60325"/>
                  </a:lnTo>
                  <a:lnTo>
                    <a:pt x="201549" y="42926"/>
                  </a:lnTo>
                  <a:lnTo>
                    <a:pt x="198374" y="33401"/>
                  </a:lnTo>
                  <a:lnTo>
                    <a:pt x="196850" y="31750"/>
                  </a:lnTo>
                  <a:lnTo>
                    <a:pt x="195199" y="27051"/>
                  </a:lnTo>
                  <a:lnTo>
                    <a:pt x="193675" y="23876"/>
                  </a:lnTo>
                  <a:lnTo>
                    <a:pt x="190500" y="19050"/>
                  </a:lnTo>
                  <a:lnTo>
                    <a:pt x="187325" y="15875"/>
                  </a:lnTo>
                  <a:lnTo>
                    <a:pt x="182499" y="12700"/>
                  </a:lnTo>
                  <a:lnTo>
                    <a:pt x="179324" y="9525"/>
                  </a:lnTo>
                  <a:lnTo>
                    <a:pt x="174625" y="6350"/>
                  </a:lnTo>
                  <a:lnTo>
                    <a:pt x="169799" y="4826"/>
                  </a:lnTo>
                  <a:lnTo>
                    <a:pt x="165100" y="1651"/>
                  </a:lnTo>
                  <a:lnTo>
                    <a:pt x="158750" y="1651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393063" y="2112086"/>
            <a:ext cx="5922137" cy="3013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95"/>
              </a:spcBef>
              <a:buClr>
                <a:srgbClr val="944F71"/>
              </a:buClr>
              <a:buSzPct val="58928"/>
              <a:buFont typeface="Wingdings"/>
              <a:buChar char=""/>
              <a:tabLst>
                <a:tab pos="299720" algn="l"/>
              </a:tabLst>
            </a:pPr>
            <a:r>
              <a:rPr sz="2800" spc="-10" dirty="0">
                <a:latin typeface="Carlito"/>
                <a:cs typeface="Carlito"/>
              </a:rPr>
              <a:t>Small </a:t>
            </a:r>
            <a:r>
              <a:rPr sz="2800" spc="-5" dirty="0">
                <a:latin typeface="Carlito"/>
                <a:cs typeface="Carlito"/>
              </a:rPr>
              <a:t>laundry has one </a:t>
            </a:r>
            <a:r>
              <a:rPr sz="2800" spc="-45" dirty="0">
                <a:latin typeface="Carlito"/>
                <a:cs typeface="Carlito"/>
              </a:rPr>
              <a:t>washer,  </a:t>
            </a:r>
            <a:r>
              <a:rPr sz="2800" spc="-10" dirty="0">
                <a:latin typeface="Carlito"/>
                <a:cs typeface="Carlito"/>
              </a:rPr>
              <a:t>one </a:t>
            </a:r>
            <a:r>
              <a:rPr sz="2800" spc="-15" dirty="0">
                <a:latin typeface="Carlito"/>
                <a:cs typeface="Carlito"/>
              </a:rPr>
              <a:t>dryer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one </a:t>
            </a:r>
            <a:r>
              <a:rPr sz="2800" spc="-45" dirty="0">
                <a:latin typeface="Carlito"/>
                <a:cs typeface="Carlito"/>
              </a:rPr>
              <a:t>operator, </a:t>
            </a:r>
            <a:r>
              <a:rPr sz="2800" spc="-5" dirty="0">
                <a:latin typeface="Carlito"/>
                <a:cs typeface="Carlito"/>
              </a:rPr>
              <a:t>it  </a:t>
            </a:r>
            <a:r>
              <a:rPr sz="2800" spc="-30" dirty="0">
                <a:latin typeface="Carlito"/>
                <a:cs typeface="Carlito"/>
              </a:rPr>
              <a:t>takes </a:t>
            </a:r>
            <a:r>
              <a:rPr sz="2800" spc="-5" dirty="0">
                <a:latin typeface="Carlito"/>
                <a:cs typeface="Carlito"/>
              </a:rPr>
              <a:t>90 </a:t>
            </a:r>
            <a:r>
              <a:rPr sz="2800" spc="-10" dirty="0">
                <a:latin typeface="Carlito"/>
                <a:cs typeface="Carlito"/>
              </a:rPr>
              <a:t>minutes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finish one  </a:t>
            </a:r>
            <a:r>
              <a:rPr sz="2800" spc="-5" dirty="0">
                <a:latin typeface="Carlito"/>
                <a:cs typeface="Carlito"/>
              </a:rPr>
              <a:t>load:</a:t>
            </a:r>
            <a:endParaRPr sz="2800" dirty="0">
              <a:latin typeface="Carlito"/>
              <a:cs typeface="Carlito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610"/>
              </a:spcBef>
              <a:buClr>
                <a:srgbClr val="0462C1"/>
              </a:buClr>
              <a:buSzPct val="54166"/>
              <a:buFont typeface="Wingdings"/>
              <a:buChar char="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Washer </a:t>
            </a:r>
            <a:r>
              <a:rPr sz="2400" spc="-20" dirty="0">
                <a:latin typeface="Carlito"/>
                <a:cs typeface="Carlito"/>
              </a:rPr>
              <a:t>takes </a:t>
            </a:r>
            <a:r>
              <a:rPr sz="2400" dirty="0">
                <a:latin typeface="Carlito"/>
                <a:cs typeface="Carlito"/>
              </a:rPr>
              <a:t>30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minutes</a:t>
            </a:r>
            <a:endParaRPr sz="2400" dirty="0">
              <a:latin typeface="Carlito"/>
              <a:cs typeface="Carlito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575"/>
              </a:spcBef>
              <a:buClr>
                <a:srgbClr val="0462C1"/>
              </a:buClr>
              <a:buSzPct val="54166"/>
              <a:buFont typeface="Wingdings"/>
              <a:buChar char="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Dryer </a:t>
            </a:r>
            <a:r>
              <a:rPr sz="2400" spc="-20" dirty="0">
                <a:latin typeface="Carlito"/>
                <a:cs typeface="Carlito"/>
              </a:rPr>
              <a:t>takes </a:t>
            </a:r>
            <a:r>
              <a:rPr sz="2400" dirty="0">
                <a:latin typeface="Carlito"/>
                <a:cs typeface="Carlito"/>
              </a:rPr>
              <a:t>40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minutes</a:t>
            </a:r>
            <a:endParaRPr sz="2400" dirty="0">
              <a:latin typeface="Carlito"/>
              <a:cs typeface="Carlito"/>
            </a:endParaRPr>
          </a:p>
          <a:p>
            <a:pPr marL="756285" marR="554355" lvl="1" indent="-287020" algn="just">
              <a:lnSpc>
                <a:spcPct val="100000"/>
              </a:lnSpc>
              <a:spcBef>
                <a:spcPts val="580"/>
              </a:spcBef>
              <a:buClr>
                <a:srgbClr val="0462C1"/>
              </a:buClr>
              <a:buSzPct val="54166"/>
              <a:buFont typeface="Wingdings"/>
              <a:buChar char=""/>
              <a:tabLst>
                <a:tab pos="756920" algn="l"/>
              </a:tabLst>
            </a:pPr>
            <a:r>
              <a:rPr sz="2400" spc="-25" dirty="0">
                <a:latin typeface="Carlito"/>
                <a:cs typeface="Carlito"/>
              </a:rPr>
              <a:t>“operator </a:t>
            </a:r>
            <a:r>
              <a:rPr sz="2400" dirty="0">
                <a:latin typeface="Carlito"/>
                <a:cs typeface="Carlito"/>
              </a:rPr>
              <a:t>folding” </a:t>
            </a:r>
            <a:r>
              <a:rPr sz="2400" spc="-20" dirty="0">
                <a:latin typeface="Carlito"/>
                <a:cs typeface="Carlito"/>
              </a:rPr>
              <a:t>takes </a:t>
            </a:r>
            <a:r>
              <a:rPr sz="2400" dirty="0">
                <a:latin typeface="Carlito"/>
                <a:cs typeface="Carlito"/>
              </a:rPr>
              <a:t>20  </a:t>
            </a:r>
            <a:r>
              <a:rPr sz="2400" spc="-5" dirty="0">
                <a:latin typeface="Carlito"/>
                <a:cs typeface="Carlito"/>
              </a:rPr>
              <a:t>minutes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6297" y="191515"/>
            <a:ext cx="42551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254" dirty="0">
                <a:latin typeface="Arial"/>
                <a:cs typeface="Arial"/>
              </a:rPr>
              <a:t>Sequential</a:t>
            </a:r>
            <a:r>
              <a:rPr sz="4400" b="0" spc="-350" dirty="0">
                <a:latin typeface="Arial"/>
                <a:cs typeface="Arial"/>
              </a:rPr>
              <a:t> </a:t>
            </a:r>
            <a:r>
              <a:rPr sz="4400" b="0" spc="-265" dirty="0">
                <a:latin typeface="Arial"/>
                <a:cs typeface="Arial"/>
              </a:rPr>
              <a:t>Laundry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28089" y="2985261"/>
            <a:ext cx="532765" cy="479425"/>
            <a:chOff x="1228089" y="2985261"/>
            <a:chExt cx="532765" cy="479425"/>
          </a:xfrm>
        </p:grpSpPr>
        <p:sp>
          <p:nvSpPr>
            <p:cNvPr id="4" name="object 4"/>
            <p:cNvSpPr/>
            <p:nvPr/>
          </p:nvSpPr>
          <p:spPr>
            <a:xfrm>
              <a:off x="1234439" y="2991611"/>
              <a:ext cx="520065" cy="466725"/>
            </a:xfrm>
            <a:custGeom>
              <a:avLst/>
              <a:gdLst/>
              <a:ahLst/>
              <a:cxnLst/>
              <a:rect l="l" t="t" r="r" b="b"/>
              <a:pathLst>
                <a:path w="520064" h="466725">
                  <a:moveTo>
                    <a:pt x="483234" y="0"/>
                  </a:moveTo>
                  <a:lnTo>
                    <a:pt x="353313" y="23749"/>
                  </a:lnTo>
                  <a:lnTo>
                    <a:pt x="354838" y="0"/>
                  </a:lnTo>
                  <a:lnTo>
                    <a:pt x="247141" y="0"/>
                  </a:lnTo>
                  <a:lnTo>
                    <a:pt x="247141" y="25400"/>
                  </a:lnTo>
                  <a:lnTo>
                    <a:pt x="145796" y="0"/>
                  </a:lnTo>
                  <a:lnTo>
                    <a:pt x="147319" y="22225"/>
                  </a:lnTo>
                  <a:lnTo>
                    <a:pt x="63372" y="6350"/>
                  </a:lnTo>
                  <a:lnTo>
                    <a:pt x="182244" y="131699"/>
                  </a:lnTo>
                  <a:lnTo>
                    <a:pt x="161544" y="136398"/>
                  </a:lnTo>
                  <a:lnTo>
                    <a:pt x="99822" y="156972"/>
                  </a:lnTo>
                  <a:lnTo>
                    <a:pt x="55498" y="187198"/>
                  </a:lnTo>
                  <a:lnTo>
                    <a:pt x="22174" y="223647"/>
                  </a:lnTo>
                  <a:lnTo>
                    <a:pt x="4749" y="267970"/>
                  </a:lnTo>
                  <a:lnTo>
                    <a:pt x="0" y="302895"/>
                  </a:lnTo>
                  <a:lnTo>
                    <a:pt x="1587" y="318770"/>
                  </a:lnTo>
                  <a:lnTo>
                    <a:pt x="20599" y="367918"/>
                  </a:lnTo>
                  <a:lnTo>
                    <a:pt x="47497" y="401192"/>
                  </a:lnTo>
                  <a:lnTo>
                    <a:pt x="88772" y="431418"/>
                  </a:lnTo>
                  <a:lnTo>
                    <a:pt x="142621" y="455167"/>
                  </a:lnTo>
                  <a:lnTo>
                    <a:pt x="193294" y="464692"/>
                  </a:lnTo>
                  <a:lnTo>
                    <a:pt x="210693" y="466343"/>
                  </a:lnTo>
                  <a:lnTo>
                    <a:pt x="299466" y="466343"/>
                  </a:lnTo>
                  <a:lnTo>
                    <a:pt x="318388" y="464692"/>
                  </a:lnTo>
                  <a:lnTo>
                    <a:pt x="340613" y="463168"/>
                  </a:lnTo>
                  <a:lnTo>
                    <a:pt x="389763" y="450468"/>
                  </a:lnTo>
                  <a:lnTo>
                    <a:pt x="424560" y="434593"/>
                  </a:lnTo>
                  <a:lnTo>
                    <a:pt x="462534" y="409193"/>
                  </a:lnTo>
                  <a:lnTo>
                    <a:pt x="492633" y="375920"/>
                  </a:lnTo>
                  <a:lnTo>
                    <a:pt x="518033" y="317246"/>
                  </a:lnTo>
                  <a:lnTo>
                    <a:pt x="519684" y="296545"/>
                  </a:lnTo>
                  <a:lnTo>
                    <a:pt x="518033" y="275971"/>
                  </a:lnTo>
                  <a:lnTo>
                    <a:pt x="500634" y="228346"/>
                  </a:lnTo>
                  <a:lnTo>
                    <a:pt x="451484" y="176022"/>
                  </a:lnTo>
                  <a:lnTo>
                    <a:pt x="396112" y="147447"/>
                  </a:lnTo>
                  <a:lnTo>
                    <a:pt x="358013" y="136398"/>
                  </a:lnTo>
                  <a:lnTo>
                    <a:pt x="324738" y="131699"/>
                  </a:lnTo>
                  <a:lnTo>
                    <a:pt x="483234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34439" y="2991611"/>
              <a:ext cx="520065" cy="466725"/>
            </a:xfrm>
            <a:custGeom>
              <a:avLst/>
              <a:gdLst/>
              <a:ahLst/>
              <a:cxnLst/>
              <a:rect l="l" t="t" r="r" b="b"/>
              <a:pathLst>
                <a:path w="520064" h="466725">
                  <a:moveTo>
                    <a:pt x="63372" y="6350"/>
                  </a:moveTo>
                  <a:lnTo>
                    <a:pt x="147319" y="22225"/>
                  </a:lnTo>
                  <a:lnTo>
                    <a:pt x="145796" y="0"/>
                  </a:lnTo>
                  <a:lnTo>
                    <a:pt x="247141" y="25400"/>
                  </a:lnTo>
                  <a:lnTo>
                    <a:pt x="247141" y="0"/>
                  </a:lnTo>
                  <a:lnTo>
                    <a:pt x="354838" y="0"/>
                  </a:lnTo>
                  <a:lnTo>
                    <a:pt x="353313" y="23749"/>
                  </a:lnTo>
                  <a:lnTo>
                    <a:pt x="483234" y="0"/>
                  </a:lnTo>
                  <a:lnTo>
                    <a:pt x="324738" y="131699"/>
                  </a:lnTo>
                  <a:lnTo>
                    <a:pt x="340613" y="133223"/>
                  </a:lnTo>
                  <a:lnTo>
                    <a:pt x="358013" y="136398"/>
                  </a:lnTo>
                  <a:lnTo>
                    <a:pt x="378587" y="141097"/>
                  </a:lnTo>
                  <a:lnTo>
                    <a:pt x="396112" y="147447"/>
                  </a:lnTo>
                  <a:lnTo>
                    <a:pt x="416686" y="156972"/>
                  </a:lnTo>
                  <a:lnTo>
                    <a:pt x="434085" y="164973"/>
                  </a:lnTo>
                  <a:lnTo>
                    <a:pt x="451484" y="176022"/>
                  </a:lnTo>
                  <a:lnTo>
                    <a:pt x="465709" y="188722"/>
                  </a:lnTo>
                  <a:lnTo>
                    <a:pt x="478409" y="199898"/>
                  </a:lnTo>
                  <a:lnTo>
                    <a:pt x="508508" y="245872"/>
                  </a:lnTo>
                  <a:lnTo>
                    <a:pt x="519684" y="296545"/>
                  </a:lnTo>
                  <a:lnTo>
                    <a:pt x="518033" y="317246"/>
                  </a:lnTo>
                  <a:lnTo>
                    <a:pt x="502158" y="361568"/>
                  </a:lnTo>
                  <a:lnTo>
                    <a:pt x="462534" y="409193"/>
                  </a:lnTo>
                  <a:lnTo>
                    <a:pt x="424560" y="434593"/>
                  </a:lnTo>
                  <a:lnTo>
                    <a:pt x="407161" y="442467"/>
                  </a:lnTo>
                  <a:lnTo>
                    <a:pt x="389763" y="450468"/>
                  </a:lnTo>
                  <a:lnTo>
                    <a:pt x="373888" y="455167"/>
                  </a:lnTo>
                  <a:lnTo>
                    <a:pt x="354838" y="459993"/>
                  </a:lnTo>
                  <a:lnTo>
                    <a:pt x="340613" y="463168"/>
                  </a:lnTo>
                  <a:lnTo>
                    <a:pt x="318388" y="464692"/>
                  </a:lnTo>
                  <a:lnTo>
                    <a:pt x="299466" y="466343"/>
                  </a:lnTo>
                  <a:lnTo>
                    <a:pt x="210693" y="466343"/>
                  </a:lnTo>
                  <a:lnTo>
                    <a:pt x="193294" y="464692"/>
                  </a:lnTo>
                  <a:lnTo>
                    <a:pt x="142621" y="455167"/>
                  </a:lnTo>
                  <a:lnTo>
                    <a:pt x="88772" y="431418"/>
                  </a:lnTo>
                  <a:lnTo>
                    <a:pt x="47497" y="401192"/>
                  </a:lnTo>
                  <a:lnTo>
                    <a:pt x="20599" y="367918"/>
                  </a:lnTo>
                  <a:lnTo>
                    <a:pt x="1587" y="318770"/>
                  </a:lnTo>
                  <a:lnTo>
                    <a:pt x="0" y="302895"/>
                  </a:lnTo>
                  <a:lnTo>
                    <a:pt x="1587" y="290195"/>
                  </a:lnTo>
                  <a:lnTo>
                    <a:pt x="11087" y="247396"/>
                  </a:lnTo>
                  <a:lnTo>
                    <a:pt x="37972" y="204597"/>
                  </a:lnTo>
                  <a:lnTo>
                    <a:pt x="77597" y="169672"/>
                  </a:lnTo>
                  <a:lnTo>
                    <a:pt x="129921" y="144272"/>
                  </a:lnTo>
                  <a:lnTo>
                    <a:pt x="182244" y="131699"/>
                  </a:lnTo>
                  <a:lnTo>
                    <a:pt x="63372" y="635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93316" y="3090798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14374" y="3809746"/>
            <a:ext cx="534035" cy="480695"/>
            <a:chOff x="1214374" y="3809746"/>
            <a:chExt cx="534035" cy="480695"/>
          </a:xfrm>
        </p:grpSpPr>
        <p:sp>
          <p:nvSpPr>
            <p:cNvPr id="8" name="object 8"/>
            <p:cNvSpPr/>
            <p:nvPr/>
          </p:nvSpPr>
          <p:spPr>
            <a:xfrm>
              <a:off x="1220724" y="3816096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484631" y="0"/>
                  </a:moveTo>
                  <a:lnTo>
                    <a:pt x="354329" y="23875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399"/>
                  </a:lnTo>
                  <a:lnTo>
                    <a:pt x="146176" y="0"/>
                  </a:lnTo>
                  <a:lnTo>
                    <a:pt x="147700" y="22224"/>
                  </a:lnTo>
                  <a:lnTo>
                    <a:pt x="63500" y="6349"/>
                  </a:lnTo>
                  <a:lnTo>
                    <a:pt x="182753" y="132079"/>
                  </a:lnTo>
                  <a:lnTo>
                    <a:pt x="162051" y="136778"/>
                  </a:lnTo>
                  <a:lnTo>
                    <a:pt x="100075" y="157479"/>
                  </a:lnTo>
                  <a:lnTo>
                    <a:pt x="55625" y="187705"/>
                  </a:lnTo>
                  <a:lnTo>
                    <a:pt x="22237" y="224408"/>
                  </a:lnTo>
                  <a:lnTo>
                    <a:pt x="4762" y="268858"/>
                  </a:lnTo>
                  <a:lnTo>
                    <a:pt x="0" y="303910"/>
                  </a:lnTo>
                  <a:lnTo>
                    <a:pt x="1587" y="319785"/>
                  </a:lnTo>
                  <a:lnTo>
                    <a:pt x="20650" y="369188"/>
                  </a:lnTo>
                  <a:lnTo>
                    <a:pt x="47663" y="402589"/>
                  </a:lnTo>
                  <a:lnTo>
                    <a:pt x="89026" y="432815"/>
                  </a:lnTo>
                  <a:lnTo>
                    <a:pt x="143001" y="456691"/>
                  </a:lnTo>
                  <a:lnTo>
                    <a:pt x="193801" y="466216"/>
                  </a:lnTo>
                  <a:lnTo>
                    <a:pt x="211328" y="467740"/>
                  </a:lnTo>
                  <a:lnTo>
                    <a:pt x="300354" y="467740"/>
                  </a:lnTo>
                  <a:lnTo>
                    <a:pt x="341629" y="464565"/>
                  </a:lnTo>
                  <a:lnTo>
                    <a:pt x="390906" y="451865"/>
                  </a:lnTo>
                  <a:lnTo>
                    <a:pt x="425831" y="435990"/>
                  </a:lnTo>
                  <a:lnTo>
                    <a:pt x="463931" y="410463"/>
                  </a:lnTo>
                  <a:lnTo>
                    <a:pt x="494156" y="377062"/>
                  </a:lnTo>
                  <a:lnTo>
                    <a:pt x="519556" y="318261"/>
                  </a:lnTo>
                  <a:lnTo>
                    <a:pt x="521081" y="297560"/>
                  </a:lnTo>
                  <a:lnTo>
                    <a:pt x="519556" y="276859"/>
                  </a:lnTo>
                  <a:lnTo>
                    <a:pt x="502031" y="229107"/>
                  </a:lnTo>
                  <a:lnTo>
                    <a:pt x="452881" y="176656"/>
                  </a:lnTo>
                  <a:lnTo>
                    <a:pt x="397256" y="147954"/>
                  </a:lnTo>
                  <a:lnTo>
                    <a:pt x="359028" y="136778"/>
                  </a:lnTo>
                  <a:lnTo>
                    <a:pt x="325754" y="132079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20724" y="3816096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63500" y="6349"/>
                  </a:moveTo>
                  <a:lnTo>
                    <a:pt x="147700" y="22224"/>
                  </a:lnTo>
                  <a:lnTo>
                    <a:pt x="146176" y="0"/>
                  </a:lnTo>
                  <a:lnTo>
                    <a:pt x="247903" y="25399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29" y="23875"/>
                  </a:lnTo>
                  <a:lnTo>
                    <a:pt x="484631" y="0"/>
                  </a:lnTo>
                  <a:lnTo>
                    <a:pt x="325754" y="132079"/>
                  </a:lnTo>
                  <a:lnTo>
                    <a:pt x="341629" y="133603"/>
                  </a:lnTo>
                  <a:lnTo>
                    <a:pt x="359028" y="136778"/>
                  </a:lnTo>
                  <a:lnTo>
                    <a:pt x="379729" y="141604"/>
                  </a:lnTo>
                  <a:lnTo>
                    <a:pt x="397256" y="147954"/>
                  </a:lnTo>
                  <a:lnTo>
                    <a:pt x="417830" y="157479"/>
                  </a:lnTo>
                  <a:lnTo>
                    <a:pt x="435356" y="165480"/>
                  </a:lnTo>
                  <a:lnTo>
                    <a:pt x="452881" y="176656"/>
                  </a:lnTo>
                  <a:lnTo>
                    <a:pt x="467106" y="189356"/>
                  </a:lnTo>
                  <a:lnTo>
                    <a:pt x="479806" y="200532"/>
                  </a:lnTo>
                  <a:lnTo>
                    <a:pt x="510031" y="246633"/>
                  </a:lnTo>
                  <a:lnTo>
                    <a:pt x="521081" y="297560"/>
                  </a:lnTo>
                  <a:lnTo>
                    <a:pt x="519556" y="318261"/>
                  </a:lnTo>
                  <a:lnTo>
                    <a:pt x="514731" y="334136"/>
                  </a:lnTo>
                  <a:lnTo>
                    <a:pt x="510031" y="350011"/>
                  </a:lnTo>
                  <a:lnTo>
                    <a:pt x="481456" y="393064"/>
                  </a:lnTo>
                  <a:lnTo>
                    <a:pt x="444881" y="424814"/>
                  </a:lnTo>
                  <a:lnTo>
                    <a:pt x="408305" y="443991"/>
                  </a:lnTo>
                  <a:lnTo>
                    <a:pt x="355853" y="461390"/>
                  </a:lnTo>
                  <a:lnTo>
                    <a:pt x="319404" y="466216"/>
                  </a:lnTo>
                  <a:lnTo>
                    <a:pt x="300354" y="467740"/>
                  </a:lnTo>
                  <a:lnTo>
                    <a:pt x="211328" y="467740"/>
                  </a:lnTo>
                  <a:lnTo>
                    <a:pt x="193801" y="466216"/>
                  </a:lnTo>
                  <a:lnTo>
                    <a:pt x="143001" y="456691"/>
                  </a:lnTo>
                  <a:lnTo>
                    <a:pt x="89026" y="432815"/>
                  </a:lnTo>
                  <a:lnTo>
                    <a:pt x="47663" y="402589"/>
                  </a:lnTo>
                  <a:lnTo>
                    <a:pt x="20650" y="369188"/>
                  </a:lnTo>
                  <a:lnTo>
                    <a:pt x="1587" y="319785"/>
                  </a:lnTo>
                  <a:lnTo>
                    <a:pt x="0" y="303910"/>
                  </a:lnTo>
                  <a:lnTo>
                    <a:pt x="1587" y="291210"/>
                  </a:lnTo>
                  <a:lnTo>
                    <a:pt x="11125" y="248157"/>
                  </a:lnTo>
                  <a:lnTo>
                    <a:pt x="38138" y="205231"/>
                  </a:lnTo>
                  <a:lnTo>
                    <a:pt x="77850" y="170306"/>
                  </a:lnTo>
                  <a:lnTo>
                    <a:pt x="130301" y="144779"/>
                  </a:lnTo>
                  <a:lnTo>
                    <a:pt x="182753" y="132079"/>
                  </a:lnTo>
                  <a:lnTo>
                    <a:pt x="63500" y="6349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80489" y="3916426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189989" y="4547361"/>
            <a:ext cx="532765" cy="479425"/>
            <a:chOff x="1189989" y="4547361"/>
            <a:chExt cx="532765" cy="479425"/>
          </a:xfrm>
        </p:grpSpPr>
        <p:sp>
          <p:nvSpPr>
            <p:cNvPr id="12" name="object 12"/>
            <p:cNvSpPr/>
            <p:nvPr/>
          </p:nvSpPr>
          <p:spPr>
            <a:xfrm>
              <a:off x="1196339" y="4553711"/>
              <a:ext cx="520065" cy="466725"/>
            </a:xfrm>
            <a:custGeom>
              <a:avLst/>
              <a:gdLst/>
              <a:ahLst/>
              <a:cxnLst/>
              <a:rect l="l" t="t" r="r" b="b"/>
              <a:pathLst>
                <a:path w="520064" h="466725">
                  <a:moveTo>
                    <a:pt x="483234" y="0"/>
                  </a:moveTo>
                  <a:lnTo>
                    <a:pt x="353313" y="23749"/>
                  </a:lnTo>
                  <a:lnTo>
                    <a:pt x="354838" y="0"/>
                  </a:lnTo>
                  <a:lnTo>
                    <a:pt x="247141" y="0"/>
                  </a:lnTo>
                  <a:lnTo>
                    <a:pt x="247141" y="25400"/>
                  </a:lnTo>
                  <a:lnTo>
                    <a:pt x="145796" y="0"/>
                  </a:lnTo>
                  <a:lnTo>
                    <a:pt x="147319" y="22225"/>
                  </a:lnTo>
                  <a:lnTo>
                    <a:pt x="63372" y="6350"/>
                  </a:lnTo>
                  <a:lnTo>
                    <a:pt x="182244" y="131699"/>
                  </a:lnTo>
                  <a:lnTo>
                    <a:pt x="161544" y="136398"/>
                  </a:lnTo>
                  <a:lnTo>
                    <a:pt x="99822" y="156971"/>
                  </a:lnTo>
                  <a:lnTo>
                    <a:pt x="55448" y="187198"/>
                  </a:lnTo>
                  <a:lnTo>
                    <a:pt x="22174" y="223646"/>
                  </a:lnTo>
                  <a:lnTo>
                    <a:pt x="4749" y="267969"/>
                  </a:lnTo>
                  <a:lnTo>
                    <a:pt x="0" y="302894"/>
                  </a:lnTo>
                  <a:lnTo>
                    <a:pt x="1587" y="318769"/>
                  </a:lnTo>
                  <a:lnTo>
                    <a:pt x="20599" y="367919"/>
                  </a:lnTo>
                  <a:lnTo>
                    <a:pt x="47523" y="401193"/>
                  </a:lnTo>
                  <a:lnTo>
                    <a:pt x="88772" y="431419"/>
                  </a:lnTo>
                  <a:lnTo>
                    <a:pt x="142621" y="455168"/>
                  </a:lnTo>
                  <a:lnTo>
                    <a:pt x="193294" y="464693"/>
                  </a:lnTo>
                  <a:lnTo>
                    <a:pt x="210693" y="466344"/>
                  </a:lnTo>
                  <a:lnTo>
                    <a:pt x="299466" y="466344"/>
                  </a:lnTo>
                  <a:lnTo>
                    <a:pt x="318388" y="464693"/>
                  </a:lnTo>
                  <a:lnTo>
                    <a:pt x="340613" y="463169"/>
                  </a:lnTo>
                  <a:lnTo>
                    <a:pt x="389763" y="450469"/>
                  </a:lnTo>
                  <a:lnTo>
                    <a:pt x="424560" y="434594"/>
                  </a:lnTo>
                  <a:lnTo>
                    <a:pt x="462534" y="409194"/>
                  </a:lnTo>
                  <a:lnTo>
                    <a:pt x="492633" y="375919"/>
                  </a:lnTo>
                  <a:lnTo>
                    <a:pt x="518033" y="317245"/>
                  </a:lnTo>
                  <a:lnTo>
                    <a:pt x="519684" y="296544"/>
                  </a:lnTo>
                  <a:lnTo>
                    <a:pt x="518033" y="275970"/>
                  </a:lnTo>
                  <a:lnTo>
                    <a:pt x="500634" y="228345"/>
                  </a:lnTo>
                  <a:lnTo>
                    <a:pt x="451484" y="176021"/>
                  </a:lnTo>
                  <a:lnTo>
                    <a:pt x="396113" y="147446"/>
                  </a:lnTo>
                  <a:lnTo>
                    <a:pt x="358013" y="136398"/>
                  </a:lnTo>
                  <a:lnTo>
                    <a:pt x="324738" y="131699"/>
                  </a:lnTo>
                  <a:lnTo>
                    <a:pt x="483234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6339" y="4553711"/>
              <a:ext cx="520065" cy="466725"/>
            </a:xfrm>
            <a:custGeom>
              <a:avLst/>
              <a:gdLst/>
              <a:ahLst/>
              <a:cxnLst/>
              <a:rect l="l" t="t" r="r" b="b"/>
              <a:pathLst>
                <a:path w="520064" h="466725">
                  <a:moveTo>
                    <a:pt x="63372" y="6350"/>
                  </a:moveTo>
                  <a:lnTo>
                    <a:pt x="147319" y="22225"/>
                  </a:lnTo>
                  <a:lnTo>
                    <a:pt x="145796" y="0"/>
                  </a:lnTo>
                  <a:lnTo>
                    <a:pt x="247141" y="25400"/>
                  </a:lnTo>
                  <a:lnTo>
                    <a:pt x="247141" y="0"/>
                  </a:lnTo>
                  <a:lnTo>
                    <a:pt x="354838" y="0"/>
                  </a:lnTo>
                  <a:lnTo>
                    <a:pt x="353313" y="23749"/>
                  </a:lnTo>
                  <a:lnTo>
                    <a:pt x="483234" y="0"/>
                  </a:lnTo>
                  <a:lnTo>
                    <a:pt x="324738" y="131699"/>
                  </a:lnTo>
                  <a:lnTo>
                    <a:pt x="340613" y="133223"/>
                  </a:lnTo>
                  <a:lnTo>
                    <a:pt x="358013" y="136398"/>
                  </a:lnTo>
                  <a:lnTo>
                    <a:pt x="378587" y="141096"/>
                  </a:lnTo>
                  <a:lnTo>
                    <a:pt x="396113" y="147446"/>
                  </a:lnTo>
                  <a:lnTo>
                    <a:pt x="416687" y="156971"/>
                  </a:lnTo>
                  <a:lnTo>
                    <a:pt x="434085" y="164973"/>
                  </a:lnTo>
                  <a:lnTo>
                    <a:pt x="451484" y="176021"/>
                  </a:lnTo>
                  <a:lnTo>
                    <a:pt x="465709" y="188721"/>
                  </a:lnTo>
                  <a:lnTo>
                    <a:pt x="478409" y="199898"/>
                  </a:lnTo>
                  <a:lnTo>
                    <a:pt x="508508" y="245871"/>
                  </a:lnTo>
                  <a:lnTo>
                    <a:pt x="519684" y="296544"/>
                  </a:lnTo>
                  <a:lnTo>
                    <a:pt x="518033" y="317245"/>
                  </a:lnTo>
                  <a:lnTo>
                    <a:pt x="502158" y="361569"/>
                  </a:lnTo>
                  <a:lnTo>
                    <a:pt x="462534" y="409194"/>
                  </a:lnTo>
                  <a:lnTo>
                    <a:pt x="424560" y="434594"/>
                  </a:lnTo>
                  <a:lnTo>
                    <a:pt x="407162" y="442468"/>
                  </a:lnTo>
                  <a:lnTo>
                    <a:pt x="389763" y="450469"/>
                  </a:lnTo>
                  <a:lnTo>
                    <a:pt x="373888" y="455168"/>
                  </a:lnTo>
                  <a:lnTo>
                    <a:pt x="354838" y="459994"/>
                  </a:lnTo>
                  <a:lnTo>
                    <a:pt x="340613" y="463169"/>
                  </a:lnTo>
                  <a:lnTo>
                    <a:pt x="318388" y="464693"/>
                  </a:lnTo>
                  <a:lnTo>
                    <a:pt x="299466" y="466344"/>
                  </a:lnTo>
                  <a:lnTo>
                    <a:pt x="210693" y="466344"/>
                  </a:lnTo>
                  <a:lnTo>
                    <a:pt x="193294" y="464693"/>
                  </a:lnTo>
                  <a:lnTo>
                    <a:pt x="142621" y="455168"/>
                  </a:lnTo>
                  <a:lnTo>
                    <a:pt x="88772" y="431419"/>
                  </a:lnTo>
                  <a:lnTo>
                    <a:pt x="47523" y="401193"/>
                  </a:lnTo>
                  <a:lnTo>
                    <a:pt x="20599" y="367919"/>
                  </a:lnTo>
                  <a:lnTo>
                    <a:pt x="1587" y="318769"/>
                  </a:lnTo>
                  <a:lnTo>
                    <a:pt x="0" y="302894"/>
                  </a:lnTo>
                  <a:lnTo>
                    <a:pt x="1587" y="290194"/>
                  </a:lnTo>
                  <a:lnTo>
                    <a:pt x="11087" y="247395"/>
                  </a:lnTo>
                  <a:lnTo>
                    <a:pt x="38023" y="204596"/>
                  </a:lnTo>
                  <a:lnTo>
                    <a:pt x="77597" y="169671"/>
                  </a:lnTo>
                  <a:lnTo>
                    <a:pt x="129921" y="144271"/>
                  </a:lnTo>
                  <a:lnTo>
                    <a:pt x="182244" y="131699"/>
                  </a:lnTo>
                  <a:lnTo>
                    <a:pt x="63372" y="635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355216" y="4653153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176527" y="5295900"/>
            <a:ext cx="533400" cy="480059"/>
            <a:chOff x="1176527" y="5295900"/>
            <a:chExt cx="533400" cy="480059"/>
          </a:xfrm>
        </p:grpSpPr>
        <p:sp>
          <p:nvSpPr>
            <p:cNvPr id="16" name="object 16"/>
            <p:cNvSpPr/>
            <p:nvPr/>
          </p:nvSpPr>
          <p:spPr>
            <a:xfrm>
              <a:off x="1182623" y="5301995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484631" y="0"/>
                  </a:moveTo>
                  <a:lnTo>
                    <a:pt x="354329" y="23875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399"/>
                  </a:lnTo>
                  <a:lnTo>
                    <a:pt x="146176" y="0"/>
                  </a:lnTo>
                  <a:lnTo>
                    <a:pt x="147700" y="22224"/>
                  </a:lnTo>
                  <a:lnTo>
                    <a:pt x="63550" y="6349"/>
                  </a:lnTo>
                  <a:lnTo>
                    <a:pt x="182753" y="132079"/>
                  </a:lnTo>
                  <a:lnTo>
                    <a:pt x="162051" y="136778"/>
                  </a:lnTo>
                  <a:lnTo>
                    <a:pt x="100075" y="157479"/>
                  </a:lnTo>
                  <a:lnTo>
                    <a:pt x="55613" y="187705"/>
                  </a:lnTo>
                  <a:lnTo>
                    <a:pt x="22237" y="224408"/>
                  </a:lnTo>
                  <a:lnTo>
                    <a:pt x="4762" y="268858"/>
                  </a:lnTo>
                  <a:lnTo>
                    <a:pt x="0" y="303910"/>
                  </a:lnTo>
                  <a:lnTo>
                    <a:pt x="1587" y="319824"/>
                  </a:lnTo>
                  <a:lnTo>
                    <a:pt x="20650" y="369150"/>
                  </a:lnTo>
                  <a:lnTo>
                    <a:pt x="47663" y="402564"/>
                  </a:lnTo>
                  <a:lnTo>
                    <a:pt x="89026" y="432790"/>
                  </a:lnTo>
                  <a:lnTo>
                    <a:pt x="143001" y="456666"/>
                  </a:lnTo>
                  <a:lnTo>
                    <a:pt x="193801" y="466204"/>
                  </a:lnTo>
                  <a:lnTo>
                    <a:pt x="211328" y="467804"/>
                  </a:lnTo>
                  <a:lnTo>
                    <a:pt x="300354" y="467804"/>
                  </a:lnTo>
                  <a:lnTo>
                    <a:pt x="319404" y="466204"/>
                  </a:lnTo>
                  <a:lnTo>
                    <a:pt x="341629" y="464616"/>
                  </a:lnTo>
                  <a:lnTo>
                    <a:pt x="390906" y="451891"/>
                  </a:lnTo>
                  <a:lnTo>
                    <a:pt x="425831" y="435978"/>
                  </a:lnTo>
                  <a:lnTo>
                    <a:pt x="463931" y="410514"/>
                  </a:lnTo>
                  <a:lnTo>
                    <a:pt x="494156" y="377101"/>
                  </a:lnTo>
                  <a:lnTo>
                    <a:pt x="519556" y="318236"/>
                  </a:lnTo>
                  <a:lnTo>
                    <a:pt x="521081" y="297548"/>
                  </a:lnTo>
                  <a:lnTo>
                    <a:pt x="519556" y="276859"/>
                  </a:lnTo>
                  <a:lnTo>
                    <a:pt x="502031" y="229107"/>
                  </a:lnTo>
                  <a:lnTo>
                    <a:pt x="452881" y="176656"/>
                  </a:lnTo>
                  <a:lnTo>
                    <a:pt x="397256" y="147954"/>
                  </a:lnTo>
                  <a:lnTo>
                    <a:pt x="359028" y="136778"/>
                  </a:lnTo>
                  <a:lnTo>
                    <a:pt x="325754" y="132079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82623" y="5301995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63550" y="6349"/>
                  </a:moveTo>
                  <a:lnTo>
                    <a:pt x="147700" y="22224"/>
                  </a:lnTo>
                  <a:lnTo>
                    <a:pt x="146176" y="0"/>
                  </a:lnTo>
                  <a:lnTo>
                    <a:pt x="247903" y="25399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29" y="23875"/>
                  </a:lnTo>
                  <a:lnTo>
                    <a:pt x="484631" y="0"/>
                  </a:lnTo>
                  <a:lnTo>
                    <a:pt x="325754" y="132079"/>
                  </a:lnTo>
                  <a:lnTo>
                    <a:pt x="341629" y="133603"/>
                  </a:lnTo>
                  <a:lnTo>
                    <a:pt x="359028" y="136778"/>
                  </a:lnTo>
                  <a:lnTo>
                    <a:pt x="379729" y="141604"/>
                  </a:lnTo>
                  <a:lnTo>
                    <a:pt x="397256" y="147954"/>
                  </a:lnTo>
                  <a:lnTo>
                    <a:pt x="417829" y="157479"/>
                  </a:lnTo>
                  <a:lnTo>
                    <a:pt x="435356" y="165480"/>
                  </a:lnTo>
                  <a:lnTo>
                    <a:pt x="452881" y="176656"/>
                  </a:lnTo>
                  <a:lnTo>
                    <a:pt x="467106" y="189356"/>
                  </a:lnTo>
                  <a:lnTo>
                    <a:pt x="479806" y="200532"/>
                  </a:lnTo>
                  <a:lnTo>
                    <a:pt x="510031" y="246633"/>
                  </a:lnTo>
                  <a:lnTo>
                    <a:pt x="521081" y="297548"/>
                  </a:lnTo>
                  <a:lnTo>
                    <a:pt x="519556" y="318236"/>
                  </a:lnTo>
                  <a:lnTo>
                    <a:pt x="514731" y="334136"/>
                  </a:lnTo>
                  <a:lnTo>
                    <a:pt x="510031" y="350050"/>
                  </a:lnTo>
                  <a:lnTo>
                    <a:pt x="481456" y="393014"/>
                  </a:lnTo>
                  <a:lnTo>
                    <a:pt x="444881" y="424840"/>
                  </a:lnTo>
                  <a:lnTo>
                    <a:pt x="408304" y="443928"/>
                  </a:lnTo>
                  <a:lnTo>
                    <a:pt x="390906" y="451891"/>
                  </a:lnTo>
                  <a:lnTo>
                    <a:pt x="375031" y="456666"/>
                  </a:lnTo>
                  <a:lnTo>
                    <a:pt x="355853" y="461441"/>
                  </a:lnTo>
                  <a:lnTo>
                    <a:pt x="341629" y="464616"/>
                  </a:lnTo>
                  <a:lnTo>
                    <a:pt x="319404" y="466204"/>
                  </a:lnTo>
                  <a:lnTo>
                    <a:pt x="300354" y="467804"/>
                  </a:lnTo>
                  <a:lnTo>
                    <a:pt x="211328" y="467804"/>
                  </a:lnTo>
                  <a:lnTo>
                    <a:pt x="193801" y="466204"/>
                  </a:lnTo>
                  <a:lnTo>
                    <a:pt x="143001" y="456666"/>
                  </a:lnTo>
                  <a:lnTo>
                    <a:pt x="89026" y="432790"/>
                  </a:lnTo>
                  <a:lnTo>
                    <a:pt x="47663" y="402564"/>
                  </a:lnTo>
                  <a:lnTo>
                    <a:pt x="20650" y="369150"/>
                  </a:lnTo>
                  <a:lnTo>
                    <a:pt x="1587" y="319824"/>
                  </a:lnTo>
                  <a:lnTo>
                    <a:pt x="0" y="303910"/>
                  </a:lnTo>
                  <a:lnTo>
                    <a:pt x="1587" y="291185"/>
                  </a:lnTo>
                  <a:lnTo>
                    <a:pt x="11125" y="248157"/>
                  </a:lnTo>
                  <a:lnTo>
                    <a:pt x="38138" y="205231"/>
                  </a:lnTo>
                  <a:lnTo>
                    <a:pt x="77850" y="170306"/>
                  </a:lnTo>
                  <a:lnTo>
                    <a:pt x="130301" y="144779"/>
                  </a:lnTo>
                  <a:lnTo>
                    <a:pt x="182753" y="132079"/>
                  </a:lnTo>
                  <a:lnTo>
                    <a:pt x="63550" y="6349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342389" y="5402681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875789" y="2311654"/>
            <a:ext cx="6273800" cy="317500"/>
            <a:chOff x="1875789" y="2311654"/>
            <a:chExt cx="6273800" cy="317500"/>
          </a:xfrm>
        </p:grpSpPr>
        <p:sp>
          <p:nvSpPr>
            <p:cNvPr id="20" name="object 20"/>
            <p:cNvSpPr/>
            <p:nvPr/>
          </p:nvSpPr>
          <p:spPr>
            <a:xfrm>
              <a:off x="1901189" y="2490978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292">
              <a:solidFill>
                <a:srgbClr val="F6BE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22397" y="2490978"/>
              <a:ext cx="571500" cy="0"/>
            </a:xfrm>
            <a:custGeom>
              <a:avLst/>
              <a:gdLst/>
              <a:ahLst/>
              <a:cxnLst/>
              <a:rect l="l" t="t" r="r" b="b"/>
              <a:pathLst>
                <a:path w="571500">
                  <a:moveTo>
                    <a:pt x="0" y="0"/>
                  </a:moveTo>
                  <a:lnTo>
                    <a:pt x="571500" y="0"/>
                  </a:lnTo>
                </a:path>
              </a:pathLst>
            </a:custGeom>
            <a:ln w="50292">
              <a:solidFill>
                <a:srgbClr val="A1C1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95727" y="2318004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56381" y="2490978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ln w="50292">
              <a:solidFill>
                <a:srgbClr val="0462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31236" y="2318004"/>
              <a:ext cx="405765" cy="304800"/>
            </a:xfrm>
            <a:custGeom>
              <a:avLst/>
              <a:gdLst/>
              <a:ahLst/>
              <a:cxnLst/>
              <a:rect l="l" t="t" r="r" b="b"/>
              <a:pathLst>
                <a:path w="405764" h="304800">
                  <a:moveTo>
                    <a:pt x="0" y="0"/>
                  </a:moveTo>
                  <a:lnTo>
                    <a:pt x="0" y="304800"/>
                  </a:lnTo>
                </a:path>
                <a:path w="405764" h="304800">
                  <a:moveTo>
                    <a:pt x="405384" y="0"/>
                  </a:moveTo>
                  <a:lnTo>
                    <a:pt x="405384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475481" y="2490978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292">
              <a:solidFill>
                <a:srgbClr val="F6BE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96689" y="2490978"/>
              <a:ext cx="571500" cy="0"/>
            </a:xfrm>
            <a:custGeom>
              <a:avLst/>
              <a:gdLst/>
              <a:ahLst/>
              <a:cxnLst/>
              <a:rect l="l" t="t" r="r" b="b"/>
              <a:pathLst>
                <a:path w="571500">
                  <a:moveTo>
                    <a:pt x="0" y="0"/>
                  </a:moveTo>
                  <a:lnTo>
                    <a:pt x="571500" y="0"/>
                  </a:lnTo>
                </a:path>
              </a:pathLst>
            </a:custGeom>
            <a:ln w="50292">
              <a:solidFill>
                <a:srgbClr val="A1C1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70019" y="2318004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632197" y="2490978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ln w="50292">
              <a:solidFill>
                <a:srgbClr val="0462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605527" y="2318004"/>
              <a:ext cx="407034" cy="304800"/>
            </a:xfrm>
            <a:custGeom>
              <a:avLst/>
              <a:gdLst/>
              <a:ahLst/>
              <a:cxnLst/>
              <a:rect l="l" t="t" r="r" b="b"/>
              <a:pathLst>
                <a:path w="407035" h="304800">
                  <a:moveTo>
                    <a:pt x="0" y="0"/>
                  </a:moveTo>
                  <a:lnTo>
                    <a:pt x="0" y="304800"/>
                  </a:lnTo>
                </a:path>
                <a:path w="407035" h="304800">
                  <a:moveTo>
                    <a:pt x="406908" y="0"/>
                  </a:moveTo>
                  <a:lnTo>
                    <a:pt x="406908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051297" y="2490978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292">
              <a:solidFill>
                <a:srgbClr val="F6BE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70981" y="2490978"/>
              <a:ext cx="571500" cy="0"/>
            </a:xfrm>
            <a:custGeom>
              <a:avLst/>
              <a:gdLst/>
              <a:ahLst/>
              <a:cxnLst/>
              <a:rect l="l" t="t" r="r" b="b"/>
              <a:pathLst>
                <a:path w="571500">
                  <a:moveTo>
                    <a:pt x="0" y="0"/>
                  </a:moveTo>
                  <a:lnTo>
                    <a:pt x="571500" y="0"/>
                  </a:lnTo>
                </a:path>
              </a:pathLst>
            </a:custGeom>
            <a:ln w="50292">
              <a:solidFill>
                <a:srgbClr val="A1C1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545836" y="2318004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206489" y="2490978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ln w="50292">
              <a:solidFill>
                <a:srgbClr val="0462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179819" y="2318004"/>
              <a:ext cx="407034" cy="304800"/>
            </a:xfrm>
            <a:custGeom>
              <a:avLst/>
              <a:gdLst/>
              <a:ahLst/>
              <a:cxnLst/>
              <a:rect l="l" t="t" r="r" b="b"/>
              <a:pathLst>
                <a:path w="407034" h="304800">
                  <a:moveTo>
                    <a:pt x="0" y="0"/>
                  </a:moveTo>
                  <a:lnTo>
                    <a:pt x="0" y="304800"/>
                  </a:lnTo>
                </a:path>
                <a:path w="407034" h="304800">
                  <a:moveTo>
                    <a:pt x="406907" y="0"/>
                  </a:moveTo>
                  <a:lnTo>
                    <a:pt x="406907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25589" y="2490978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292">
              <a:solidFill>
                <a:srgbClr val="F6BE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146798" y="2490978"/>
              <a:ext cx="571500" cy="0"/>
            </a:xfrm>
            <a:custGeom>
              <a:avLst/>
              <a:gdLst/>
              <a:ahLst/>
              <a:cxnLst/>
              <a:rect l="l" t="t" r="r" b="b"/>
              <a:pathLst>
                <a:path w="571500">
                  <a:moveTo>
                    <a:pt x="0" y="0"/>
                  </a:moveTo>
                  <a:lnTo>
                    <a:pt x="571500" y="0"/>
                  </a:lnTo>
                </a:path>
              </a:pathLst>
            </a:custGeom>
            <a:ln w="50292">
              <a:solidFill>
                <a:srgbClr val="A1C1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780781" y="2490978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ln w="50292">
              <a:solidFill>
                <a:srgbClr val="0462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945894" y="2519298"/>
            <a:ext cx="6193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900" algn="l"/>
                <a:tab pos="1116965" algn="l"/>
                <a:tab pos="1587500" algn="l"/>
                <a:tab pos="2171700" algn="l"/>
                <a:tab pos="2692400" algn="l"/>
                <a:tab pos="3162300" algn="l"/>
                <a:tab pos="3746500" algn="l"/>
                <a:tab pos="4267200" algn="l"/>
                <a:tab pos="4737100" algn="l"/>
                <a:tab pos="5321935" algn="l"/>
                <a:tab pos="5842000" algn="l"/>
              </a:tabLst>
            </a:pPr>
            <a:r>
              <a:rPr sz="2400" b="1" spc="-10" dirty="0">
                <a:latin typeface="Arial"/>
                <a:cs typeface="Arial"/>
              </a:rPr>
              <a:t>3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4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2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3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4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2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3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4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2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3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4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20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120128" y="2318004"/>
            <a:ext cx="1041400" cy="304800"/>
          </a:xfrm>
          <a:custGeom>
            <a:avLst/>
            <a:gdLst/>
            <a:ahLst/>
            <a:cxnLst/>
            <a:rect l="l" t="t" r="r" b="b"/>
            <a:pathLst>
              <a:path w="1041400" h="304800">
                <a:moveTo>
                  <a:pt x="0" y="0"/>
                </a:moveTo>
                <a:lnTo>
                  <a:pt x="0" y="304800"/>
                </a:lnTo>
              </a:path>
              <a:path w="1041400" h="304800">
                <a:moveTo>
                  <a:pt x="635507" y="0"/>
                </a:moveTo>
                <a:lnTo>
                  <a:pt x="635507" y="304800"/>
                </a:lnTo>
              </a:path>
              <a:path w="1041400" h="304800">
                <a:moveTo>
                  <a:pt x="1040892" y="0"/>
                </a:moveTo>
                <a:lnTo>
                  <a:pt x="1040892" y="3048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0" name="object 40"/>
          <p:cNvGrpSpPr/>
          <p:nvPr/>
        </p:nvGrpSpPr>
        <p:grpSpPr>
          <a:xfrm>
            <a:off x="1831657" y="2883154"/>
            <a:ext cx="4557395" cy="2527300"/>
            <a:chOff x="1831657" y="2883154"/>
            <a:chExt cx="4557395" cy="2527300"/>
          </a:xfrm>
        </p:grpSpPr>
        <p:sp>
          <p:nvSpPr>
            <p:cNvPr id="41" name="object 41"/>
            <p:cNvSpPr/>
            <p:nvPr/>
          </p:nvSpPr>
          <p:spPr>
            <a:xfrm>
              <a:off x="1882140" y="3123031"/>
              <a:ext cx="362585" cy="478790"/>
            </a:xfrm>
            <a:custGeom>
              <a:avLst/>
              <a:gdLst/>
              <a:ahLst/>
              <a:cxnLst/>
              <a:rect l="l" t="t" r="r" b="b"/>
              <a:pathLst>
                <a:path w="362585" h="478789">
                  <a:moveTo>
                    <a:pt x="362356" y="0"/>
                  </a:moveTo>
                  <a:lnTo>
                    <a:pt x="0" y="0"/>
                  </a:lnTo>
                  <a:lnTo>
                    <a:pt x="0" y="478180"/>
                  </a:lnTo>
                  <a:lnTo>
                    <a:pt x="362356" y="478180"/>
                  </a:lnTo>
                  <a:lnTo>
                    <a:pt x="362356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244471" y="3002280"/>
              <a:ext cx="121285" cy="599440"/>
            </a:xfrm>
            <a:custGeom>
              <a:avLst/>
              <a:gdLst/>
              <a:ahLst/>
              <a:cxnLst/>
              <a:rect l="l" t="t" r="r" b="b"/>
              <a:pathLst>
                <a:path w="121285" h="599439">
                  <a:moveTo>
                    <a:pt x="120777" y="0"/>
                  </a:moveTo>
                  <a:lnTo>
                    <a:pt x="0" y="120777"/>
                  </a:lnTo>
                  <a:lnTo>
                    <a:pt x="0" y="598932"/>
                  </a:lnTo>
                  <a:lnTo>
                    <a:pt x="120777" y="478155"/>
                  </a:lnTo>
                  <a:lnTo>
                    <a:pt x="120777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882140" y="3002280"/>
              <a:ext cx="483234" cy="121285"/>
            </a:xfrm>
            <a:custGeom>
              <a:avLst/>
              <a:gdLst/>
              <a:ahLst/>
              <a:cxnLst/>
              <a:rect l="l" t="t" r="r" b="b"/>
              <a:pathLst>
                <a:path w="483235" h="121285">
                  <a:moveTo>
                    <a:pt x="483108" y="0"/>
                  </a:moveTo>
                  <a:lnTo>
                    <a:pt x="120777" y="0"/>
                  </a:lnTo>
                  <a:lnTo>
                    <a:pt x="0" y="120777"/>
                  </a:lnTo>
                  <a:lnTo>
                    <a:pt x="362331" y="120777"/>
                  </a:lnTo>
                  <a:lnTo>
                    <a:pt x="483108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882140" y="3002280"/>
              <a:ext cx="483234" cy="599440"/>
            </a:xfrm>
            <a:custGeom>
              <a:avLst/>
              <a:gdLst/>
              <a:ahLst/>
              <a:cxnLst/>
              <a:rect l="l" t="t" r="r" b="b"/>
              <a:pathLst>
                <a:path w="483235" h="599439">
                  <a:moveTo>
                    <a:pt x="0" y="120777"/>
                  </a:moveTo>
                  <a:lnTo>
                    <a:pt x="120777" y="0"/>
                  </a:lnTo>
                  <a:lnTo>
                    <a:pt x="483108" y="0"/>
                  </a:lnTo>
                  <a:lnTo>
                    <a:pt x="483108" y="478155"/>
                  </a:lnTo>
                  <a:lnTo>
                    <a:pt x="362331" y="598932"/>
                  </a:lnTo>
                  <a:lnTo>
                    <a:pt x="0" y="598932"/>
                  </a:lnTo>
                  <a:lnTo>
                    <a:pt x="0" y="120777"/>
                  </a:lnTo>
                  <a:close/>
                </a:path>
                <a:path w="483235" h="599439">
                  <a:moveTo>
                    <a:pt x="0" y="120777"/>
                  </a:moveTo>
                  <a:lnTo>
                    <a:pt x="362331" y="120777"/>
                  </a:lnTo>
                  <a:lnTo>
                    <a:pt x="483108" y="0"/>
                  </a:lnTo>
                </a:path>
                <a:path w="483235" h="599439">
                  <a:moveTo>
                    <a:pt x="362331" y="120777"/>
                  </a:moveTo>
                  <a:lnTo>
                    <a:pt x="362331" y="59893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991868" y="2920358"/>
              <a:ext cx="342900" cy="92710"/>
            </a:xfrm>
            <a:custGeom>
              <a:avLst/>
              <a:gdLst/>
              <a:ahLst/>
              <a:cxnLst/>
              <a:rect l="l" t="t" r="r" b="b"/>
              <a:pathLst>
                <a:path w="342900" h="92710">
                  <a:moveTo>
                    <a:pt x="342519" y="0"/>
                  </a:moveTo>
                  <a:lnTo>
                    <a:pt x="0" y="0"/>
                  </a:lnTo>
                  <a:lnTo>
                    <a:pt x="0" y="92589"/>
                  </a:lnTo>
                  <a:lnTo>
                    <a:pt x="342519" y="92589"/>
                  </a:lnTo>
                  <a:lnTo>
                    <a:pt x="342519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34387" y="2889504"/>
              <a:ext cx="31115" cy="123825"/>
            </a:xfrm>
            <a:custGeom>
              <a:avLst/>
              <a:gdLst/>
              <a:ahLst/>
              <a:cxnLst/>
              <a:rect l="l" t="t" r="r" b="b"/>
              <a:pathLst>
                <a:path w="31114" h="123825">
                  <a:moveTo>
                    <a:pt x="30861" y="0"/>
                  </a:moveTo>
                  <a:lnTo>
                    <a:pt x="0" y="30861"/>
                  </a:lnTo>
                  <a:lnTo>
                    <a:pt x="0" y="123444"/>
                  </a:lnTo>
                  <a:lnTo>
                    <a:pt x="30861" y="92583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991868" y="2889504"/>
              <a:ext cx="373380" cy="31115"/>
            </a:xfrm>
            <a:custGeom>
              <a:avLst/>
              <a:gdLst/>
              <a:ahLst/>
              <a:cxnLst/>
              <a:rect l="l" t="t" r="r" b="b"/>
              <a:pathLst>
                <a:path w="373380" h="31114">
                  <a:moveTo>
                    <a:pt x="373380" y="0"/>
                  </a:moveTo>
                  <a:lnTo>
                    <a:pt x="30861" y="0"/>
                  </a:lnTo>
                  <a:lnTo>
                    <a:pt x="0" y="30861"/>
                  </a:lnTo>
                  <a:lnTo>
                    <a:pt x="342519" y="30861"/>
                  </a:lnTo>
                  <a:lnTo>
                    <a:pt x="373380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91868" y="2889504"/>
              <a:ext cx="373380" cy="123825"/>
            </a:xfrm>
            <a:custGeom>
              <a:avLst/>
              <a:gdLst/>
              <a:ahLst/>
              <a:cxnLst/>
              <a:rect l="l" t="t" r="r" b="b"/>
              <a:pathLst>
                <a:path w="373380" h="123825">
                  <a:moveTo>
                    <a:pt x="0" y="30861"/>
                  </a:moveTo>
                  <a:lnTo>
                    <a:pt x="30861" y="0"/>
                  </a:lnTo>
                  <a:lnTo>
                    <a:pt x="373380" y="0"/>
                  </a:lnTo>
                  <a:lnTo>
                    <a:pt x="373380" y="92583"/>
                  </a:lnTo>
                  <a:lnTo>
                    <a:pt x="342519" y="123444"/>
                  </a:lnTo>
                  <a:lnTo>
                    <a:pt x="0" y="123444"/>
                  </a:lnTo>
                  <a:lnTo>
                    <a:pt x="0" y="30861"/>
                  </a:lnTo>
                  <a:close/>
                </a:path>
                <a:path w="373380" h="123825">
                  <a:moveTo>
                    <a:pt x="0" y="30861"/>
                  </a:moveTo>
                  <a:lnTo>
                    <a:pt x="342519" y="30861"/>
                  </a:lnTo>
                  <a:lnTo>
                    <a:pt x="373380" y="0"/>
                  </a:lnTo>
                </a:path>
                <a:path w="373380" h="123825">
                  <a:moveTo>
                    <a:pt x="342519" y="30861"/>
                  </a:moveTo>
                  <a:lnTo>
                    <a:pt x="342519" y="12344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980438" y="3054858"/>
              <a:ext cx="251460" cy="44450"/>
            </a:xfrm>
            <a:custGeom>
              <a:avLst/>
              <a:gdLst/>
              <a:ahLst/>
              <a:cxnLst/>
              <a:rect l="l" t="t" r="r" b="b"/>
              <a:pathLst>
                <a:path w="251460" h="44450">
                  <a:moveTo>
                    <a:pt x="251460" y="0"/>
                  </a:moveTo>
                  <a:lnTo>
                    <a:pt x="64643" y="0"/>
                  </a:lnTo>
                  <a:lnTo>
                    <a:pt x="0" y="44195"/>
                  </a:lnTo>
                  <a:lnTo>
                    <a:pt x="186817" y="44195"/>
                  </a:lnTo>
                  <a:lnTo>
                    <a:pt x="251460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980438" y="3054858"/>
              <a:ext cx="251460" cy="44450"/>
            </a:xfrm>
            <a:custGeom>
              <a:avLst/>
              <a:gdLst/>
              <a:ahLst/>
              <a:cxnLst/>
              <a:rect l="l" t="t" r="r" b="b"/>
              <a:pathLst>
                <a:path w="251460" h="44450">
                  <a:moveTo>
                    <a:pt x="0" y="44195"/>
                  </a:moveTo>
                  <a:lnTo>
                    <a:pt x="64643" y="0"/>
                  </a:lnTo>
                  <a:lnTo>
                    <a:pt x="251460" y="0"/>
                  </a:lnTo>
                  <a:lnTo>
                    <a:pt x="186817" y="44195"/>
                  </a:lnTo>
                  <a:lnTo>
                    <a:pt x="0" y="44195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359152" y="3151987"/>
              <a:ext cx="450850" cy="449580"/>
            </a:xfrm>
            <a:custGeom>
              <a:avLst/>
              <a:gdLst/>
              <a:ahLst/>
              <a:cxnLst/>
              <a:rect l="l" t="t" r="r" b="b"/>
              <a:pathLst>
                <a:path w="450850" h="449579">
                  <a:moveTo>
                    <a:pt x="450748" y="0"/>
                  </a:moveTo>
                  <a:lnTo>
                    <a:pt x="0" y="0"/>
                  </a:lnTo>
                  <a:lnTo>
                    <a:pt x="0" y="449224"/>
                  </a:lnTo>
                  <a:lnTo>
                    <a:pt x="450748" y="449224"/>
                  </a:lnTo>
                  <a:lnTo>
                    <a:pt x="450748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809875" y="3002280"/>
              <a:ext cx="149860" cy="599440"/>
            </a:xfrm>
            <a:custGeom>
              <a:avLst/>
              <a:gdLst/>
              <a:ahLst/>
              <a:cxnLst/>
              <a:rect l="l" t="t" r="r" b="b"/>
              <a:pathLst>
                <a:path w="149860" h="599439">
                  <a:moveTo>
                    <a:pt x="149732" y="0"/>
                  </a:moveTo>
                  <a:lnTo>
                    <a:pt x="0" y="149733"/>
                  </a:lnTo>
                  <a:lnTo>
                    <a:pt x="0" y="598932"/>
                  </a:lnTo>
                  <a:lnTo>
                    <a:pt x="149732" y="449199"/>
                  </a:lnTo>
                  <a:lnTo>
                    <a:pt x="149732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359152" y="3002280"/>
              <a:ext cx="600710" cy="149860"/>
            </a:xfrm>
            <a:custGeom>
              <a:avLst/>
              <a:gdLst/>
              <a:ahLst/>
              <a:cxnLst/>
              <a:rect l="l" t="t" r="r" b="b"/>
              <a:pathLst>
                <a:path w="600710" h="149860">
                  <a:moveTo>
                    <a:pt x="600456" y="0"/>
                  </a:moveTo>
                  <a:lnTo>
                    <a:pt x="149733" y="0"/>
                  </a:lnTo>
                  <a:lnTo>
                    <a:pt x="0" y="149733"/>
                  </a:lnTo>
                  <a:lnTo>
                    <a:pt x="450723" y="149733"/>
                  </a:lnTo>
                  <a:lnTo>
                    <a:pt x="600456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359152" y="3002280"/>
              <a:ext cx="600710" cy="599440"/>
            </a:xfrm>
            <a:custGeom>
              <a:avLst/>
              <a:gdLst/>
              <a:ahLst/>
              <a:cxnLst/>
              <a:rect l="l" t="t" r="r" b="b"/>
              <a:pathLst>
                <a:path w="600710" h="599439">
                  <a:moveTo>
                    <a:pt x="0" y="149733"/>
                  </a:moveTo>
                  <a:lnTo>
                    <a:pt x="149733" y="0"/>
                  </a:lnTo>
                  <a:lnTo>
                    <a:pt x="600456" y="0"/>
                  </a:lnTo>
                  <a:lnTo>
                    <a:pt x="600456" y="449199"/>
                  </a:lnTo>
                  <a:lnTo>
                    <a:pt x="450723" y="598932"/>
                  </a:lnTo>
                  <a:lnTo>
                    <a:pt x="0" y="598932"/>
                  </a:lnTo>
                  <a:lnTo>
                    <a:pt x="0" y="149733"/>
                  </a:lnTo>
                  <a:close/>
                </a:path>
                <a:path w="600710" h="599439">
                  <a:moveTo>
                    <a:pt x="0" y="149733"/>
                  </a:moveTo>
                  <a:lnTo>
                    <a:pt x="450723" y="149733"/>
                  </a:lnTo>
                  <a:lnTo>
                    <a:pt x="600456" y="0"/>
                  </a:lnTo>
                </a:path>
                <a:path w="600710" h="599439">
                  <a:moveTo>
                    <a:pt x="450723" y="149733"/>
                  </a:moveTo>
                  <a:lnTo>
                    <a:pt x="450723" y="59893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496312" y="2920358"/>
              <a:ext cx="432434" cy="92710"/>
            </a:xfrm>
            <a:custGeom>
              <a:avLst/>
              <a:gdLst/>
              <a:ahLst/>
              <a:cxnLst/>
              <a:rect l="l" t="t" r="r" b="b"/>
              <a:pathLst>
                <a:path w="432435" h="92710">
                  <a:moveTo>
                    <a:pt x="432435" y="0"/>
                  </a:moveTo>
                  <a:lnTo>
                    <a:pt x="0" y="0"/>
                  </a:lnTo>
                  <a:lnTo>
                    <a:pt x="0" y="92589"/>
                  </a:lnTo>
                  <a:lnTo>
                    <a:pt x="432435" y="92589"/>
                  </a:lnTo>
                  <a:lnTo>
                    <a:pt x="432435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928747" y="2889504"/>
              <a:ext cx="31115" cy="123825"/>
            </a:xfrm>
            <a:custGeom>
              <a:avLst/>
              <a:gdLst/>
              <a:ahLst/>
              <a:cxnLst/>
              <a:rect l="l" t="t" r="r" b="b"/>
              <a:pathLst>
                <a:path w="31114" h="123825">
                  <a:moveTo>
                    <a:pt x="30860" y="0"/>
                  </a:moveTo>
                  <a:lnTo>
                    <a:pt x="0" y="30861"/>
                  </a:lnTo>
                  <a:lnTo>
                    <a:pt x="0" y="123444"/>
                  </a:lnTo>
                  <a:lnTo>
                    <a:pt x="30860" y="92583"/>
                  </a:lnTo>
                  <a:lnTo>
                    <a:pt x="30860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496312" y="2889504"/>
              <a:ext cx="463550" cy="31115"/>
            </a:xfrm>
            <a:custGeom>
              <a:avLst/>
              <a:gdLst/>
              <a:ahLst/>
              <a:cxnLst/>
              <a:rect l="l" t="t" r="r" b="b"/>
              <a:pathLst>
                <a:path w="463550" h="31114">
                  <a:moveTo>
                    <a:pt x="463295" y="0"/>
                  </a:moveTo>
                  <a:lnTo>
                    <a:pt x="30861" y="0"/>
                  </a:lnTo>
                  <a:lnTo>
                    <a:pt x="0" y="30861"/>
                  </a:lnTo>
                  <a:lnTo>
                    <a:pt x="432435" y="30861"/>
                  </a:lnTo>
                  <a:lnTo>
                    <a:pt x="463295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496312" y="2889504"/>
              <a:ext cx="463550" cy="123825"/>
            </a:xfrm>
            <a:custGeom>
              <a:avLst/>
              <a:gdLst/>
              <a:ahLst/>
              <a:cxnLst/>
              <a:rect l="l" t="t" r="r" b="b"/>
              <a:pathLst>
                <a:path w="463550" h="123825">
                  <a:moveTo>
                    <a:pt x="0" y="30861"/>
                  </a:moveTo>
                  <a:lnTo>
                    <a:pt x="30861" y="0"/>
                  </a:lnTo>
                  <a:lnTo>
                    <a:pt x="463295" y="0"/>
                  </a:lnTo>
                  <a:lnTo>
                    <a:pt x="463295" y="92583"/>
                  </a:lnTo>
                  <a:lnTo>
                    <a:pt x="432435" y="123444"/>
                  </a:lnTo>
                  <a:lnTo>
                    <a:pt x="0" y="123444"/>
                  </a:lnTo>
                  <a:lnTo>
                    <a:pt x="0" y="30861"/>
                  </a:lnTo>
                  <a:close/>
                </a:path>
                <a:path w="463550" h="123825">
                  <a:moveTo>
                    <a:pt x="0" y="30861"/>
                  </a:moveTo>
                  <a:lnTo>
                    <a:pt x="432435" y="30861"/>
                  </a:lnTo>
                  <a:lnTo>
                    <a:pt x="463295" y="0"/>
                  </a:lnTo>
                </a:path>
                <a:path w="463550" h="123825">
                  <a:moveTo>
                    <a:pt x="432435" y="30861"/>
                  </a:moveTo>
                  <a:lnTo>
                    <a:pt x="432435" y="12344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542032" y="2947416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5" h="43180">
                  <a:moveTo>
                    <a:pt x="38862" y="0"/>
                  </a:moveTo>
                  <a:lnTo>
                    <a:pt x="23735" y="1672"/>
                  </a:lnTo>
                  <a:lnTo>
                    <a:pt x="11382" y="6238"/>
                  </a:lnTo>
                  <a:lnTo>
                    <a:pt x="3053" y="13019"/>
                  </a:lnTo>
                  <a:lnTo>
                    <a:pt x="0" y="21336"/>
                  </a:lnTo>
                  <a:lnTo>
                    <a:pt x="3053" y="29652"/>
                  </a:lnTo>
                  <a:lnTo>
                    <a:pt x="11382" y="36433"/>
                  </a:lnTo>
                  <a:lnTo>
                    <a:pt x="23735" y="40999"/>
                  </a:lnTo>
                  <a:lnTo>
                    <a:pt x="38862" y="42672"/>
                  </a:lnTo>
                  <a:lnTo>
                    <a:pt x="53988" y="40999"/>
                  </a:lnTo>
                  <a:lnTo>
                    <a:pt x="66341" y="36433"/>
                  </a:lnTo>
                  <a:lnTo>
                    <a:pt x="74670" y="29652"/>
                  </a:lnTo>
                  <a:lnTo>
                    <a:pt x="77724" y="21336"/>
                  </a:lnTo>
                  <a:lnTo>
                    <a:pt x="74670" y="13019"/>
                  </a:lnTo>
                  <a:lnTo>
                    <a:pt x="66341" y="6238"/>
                  </a:lnTo>
                  <a:lnTo>
                    <a:pt x="53988" y="1672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542032" y="2947416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5" h="43180">
                  <a:moveTo>
                    <a:pt x="0" y="21336"/>
                  </a:moveTo>
                  <a:lnTo>
                    <a:pt x="3053" y="13019"/>
                  </a:lnTo>
                  <a:lnTo>
                    <a:pt x="11382" y="6238"/>
                  </a:lnTo>
                  <a:lnTo>
                    <a:pt x="23735" y="1672"/>
                  </a:lnTo>
                  <a:lnTo>
                    <a:pt x="38862" y="0"/>
                  </a:lnTo>
                  <a:lnTo>
                    <a:pt x="53988" y="1672"/>
                  </a:lnTo>
                  <a:lnTo>
                    <a:pt x="66341" y="6238"/>
                  </a:lnTo>
                  <a:lnTo>
                    <a:pt x="74670" y="13019"/>
                  </a:lnTo>
                  <a:lnTo>
                    <a:pt x="77724" y="21336"/>
                  </a:lnTo>
                  <a:lnTo>
                    <a:pt x="74670" y="29652"/>
                  </a:lnTo>
                  <a:lnTo>
                    <a:pt x="66341" y="36433"/>
                  </a:lnTo>
                  <a:lnTo>
                    <a:pt x="53988" y="40999"/>
                  </a:lnTo>
                  <a:lnTo>
                    <a:pt x="38862" y="42672"/>
                  </a:lnTo>
                  <a:lnTo>
                    <a:pt x="23735" y="40999"/>
                  </a:lnTo>
                  <a:lnTo>
                    <a:pt x="11382" y="36433"/>
                  </a:lnTo>
                  <a:lnTo>
                    <a:pt x="3053" y="29652"/>
                  </a:lnTo>
                  <a:lnTo>
                    <a:pt x="0" y="21336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434590" y="3280410"/>
              <a:ext cx="314325" cy="134620"/>
            </a:xfrm>
            <a:custGeom>
              <a:avLst/>
              <a:gdLst/>
              <a:ahLst/>
              <a:cxnLst/>
              <a:rect l="l" t="t" r="r" b="b"/>
              <a:pathLst>
                <a:path w="314325" h="134620">
                  <a:moveTo>
                    <a:pt x="274701" y="0"/>
                  </a:moveTo>
                  <a:lnTo>
                    <a:pt x="39243" y="0"/>
                  </a:lnTo>
                  <a:lnTo>
                    <a:pt x="0" y="39242"/>
                  </a:lnTo>
                  <a:lnTo>
                    <a:pt x="0" y="94868"/>
                  </a:lnTo>
                  <a:lnTo>
                    <a:pt x="39243" y="134112"/>
                  </a:lnTo>
                  <a:lnTo>
                    <a:pt x="274701" y="134112"/>
                  </a:lnTo>
                  <a:lnTo>
                    <a:pt x="313944" y="94868"/>
                  </a:lnTo>
                  <a:lnTo>
                    <a:pt x="313944" y="39242"/>
                  </a:lnTo>
                  <a:lnTo>
                    <a:pt x="274701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34590" y="3280410"/>
              <a:ext cx="314325" cy="134620"/>
            </a:xfrm>
            <a:custGeom>
              <a:avLst/>
              <a:gdLst/>
              <a:ahLst/>
              <a:cxnLst/>
              <a:rect l="l" t="t" r="r" b="b"/>
              <a:pathLst>
                <a:path w="314325" h="134620">
                  <a:moveTo>
                    <a:pt x="0" y="39242"/>
                  </a:moveTo>
                  <a:lnTo>
                    <a:pt x="39243" y="0"/>
                  </a:lnTo>
                  <a:lnTo>
                    <a:pt x="274701" y="0"/>
                  </a:lnTo>
                  <a:lnTo>
                    <a:pt x="313944" y="39242"/>
                  </a:lnTo>
                  <a:lnTo>
                    <a:pt x="313944" y="94868"/>
                  </a:lnTo>
                  <a:lnTo>
                    <a:pt x="274701" y="134112"/>
                  </a:lnTo>
                  <a:lnTo>
                    <a:pt x="39243" y="134112"/>
                  </a:lnTo>
                  <a:lnTo>
                    <a:pt x="0" y="94868"/>
                  </a:lnTo>
                  <a:lnTo>
                    <a:pt x="0" y="3924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968752" y="3381756"/>
              <a:ext cx="163195" cy="18415"/>
            </a:xfrm>
            <a:custGeom>
              <a:avLst/>
              <a:gdLst/>
              <a:ahLst/>
              <a:cxnLst/>
              <a:rect l="l" t="t" r="r" b="b"/>
              <a:pathLst>
                <a:path w="163194" h="18414">
                  <a:moveTo>
                    <a:pt x="163068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163068" y="18287"/>
                  </a:lnTo>
                  <a:lnTo>
                    <a:pt x="163068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080004" y="2974848"/>
              <a:ext cx="88391" cy="883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247644" y="3253739"/>
              <a:ext cx="169545" cy="303530"/>
            </a:xfrm>
            <a:custGeom>
              <a:avLst/>
              <a:gdLst/>
              <a:ahLst/>
              <a:cxnLst/>
              <a:rect l="l" t="t" r="r" b="b"/>
              <a:pathLst>
                <a:path w="169545" h="303529">
                  <a:moveTo>
                    <a:pt x="169164" y="0"/>
                  </a:moveTo>
                  <a:lnTo>
                    <a:pt x="141732" y="0"/>
                  </a:lnTo>
                  <a:lnTo>
                    <a:pt x="105410" y="0"/>
                  </a:lnTo>
                  <a:lnTo>
                    <a:pt x="0" y="0"/>
                  </a:lnTo>
                  <a:lnTo>
                    <a:pt x="0" y="24384"/>
                  </a:lnTo>
                  <a:lnTo>
                    <a:pt x="97536" y="24384"/>
                  </a:lnTo>
                  <a:lnTo>
                    <a:pt x="64096" y="128016"/>
                  </a:lnTo>
                  <a:lnTo>
                    <a:pt x="12192" y="128016"/>
                  </a:lnTo>
                  <a:lnTo>
                    <a:pt x="12192" y="153924"/>
                  </a:lnTo>
                  <a:lnTo>
                    <a:pt x="55740" y="153924"/>
                  </a:lnTo>
                  <a:lnTo>
                    <a:pt x="7620" y="303149"/>
                  </a:lnTo>
                  <a:lnTo>
                    <a:pt x="43942" y="303149"/>
                  </a:lnTo>
                  <a:lnTo>
                    <a:pt x="92062" y="153924"/>
                  </a:lnTo>
                  <a:lnTo>
                    <a:pt x="141732" y="153924"/>
                  </a:lnTo>
                  <a:lnTo>
                    <a:pt x="141732" y="128016"/>
                  </a:lnTo>
                  <a:lnTo>
                    <a:pt x="100418" y="128016"/>
                  </a:lnTo>
                  <a:lnTo>
                    <a:pt x="133858" y="24384"/>
                  </a:lnTo>
                  <a:lnTo>
                    <a:pt x="169164" y="24384"/>
                  </a:lnTo>
                  <a:lnTo>
                    <a:pt x="169164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965704" y="3087624"/>
              <a:ext cx="306705" cy="469265"/>
            </a:xfrm>
            <a:custGeom>
              <a:avLst/>
              <a:gdLst/>
              <a:ahLst/>
              <a:cxnLst/>
              <a:rect l="l" t="t" r="r" b="b"/>
              <a:pathLst>
                <a:path w="306704" h="469264">
                  <a:moveTo>
                    <a:pt x="138048" y="0"/>
                  </a:moveTo>
                  <a:lnTo>
                    <a:pt x="123825" y="0"/>
                  </a:lnTo>
                  <a:lnTo>
                    <a:pt x="104775" y="6350"/>
                  </a:lnTo>
                  <a:lnTo>
                    <a:pt x="99948" y="9525"/>
                  </a:lnTo>
                  <a:lnTo>
                    <a:pt x="96773" y="14350"/>
                  </a:lnTo>
                  <a:lnTo>
                    <a:pt x="90423" y="20700"/>
                  </a:lnTo>
                  <a:lnTo>
                    <a:pt x="87248" y="27050"/>
                  </a:lnTo>
                  <a:lnTo>
                    <a:pt x="84073" y="30225"/>
                  </a:lnTo>
                  <a:lnTo>
                    <a:pt x="84073" y="36575"/>
                  </a:lnTo>
                  <a:lnTo>
                    <a:pt x="3175" y="217931"/>
                  </a:lnTo>
                  <a:lnTo>
                    <a:pt x="1523" y="219583"/>
                  </a:lnTo>
                  <a:lnTo>
                    <a:pt x="1523" y="222758"/>
                  </a:lnTo>
                  <a:lnTo>
                    <a:pt x="0" y="225933"/>
                  </a:lnTo>
                  <a:lnTo>
                    <a:pt x="0" y="238633"/>
                  </a:lnTo>
                  <a:lnTo>
                    <a:pt x="1523" y="241808"/>
                  </a:lnTo>
                  <a:lnTo>
                    <a:pt x="3175" y="246634"/>
                  </a:lnTo>
                  <a:lnTo>
                    <a:pt x="6350" y="252984"/>
                  </a:lnTo>
                  <a:lnTo>
                    <a:pt x="12700" y="259334"/>
                  </a:lnTo>
                  <a:lnTo>
                    <a:pt x="19050" y="262509"/>
                  </a:lnTo>
                  <a:lnTo>
                    <a:pt x="22225" y="262509"/>
                  </a:lnTo>
                  <a:lnTo>
                    <a:pt x="25400" y="264033"/>
                  </a:lnTo>
                  <a:lnTo>
                    <a:pt x="199897" y="264033"/>
                  </a:lnTo>
                  <a:lnTo>
                    <a:pt x="199897" y="469264"/>
                  </a:lnTo>
                  <a:lnTo>
                    <a:pt x="252348" y="469264"/>
                  </a:lnTo>
                  <a:lnTo>
                    <a:pt x="252348" y="219583"/>
                  </a:lnTo>
                  <a:lnTo>
                    <a:pt x="241172" y="208406"/>
                  </a:lnTo>
                  <a:lnTo>
                    <a:pt x="237997" y="208406"/>
                  </a:lnTo>
                  <a:lnTo>
                    <a:pt x="234822" y="206883"/>
                  </a:lnTo>
                  <a:lnTo>
                    <a:pt x="231647" y="206883"/>
                  </a:lnTo>
                  <a:lnTo>
                    <a:pt x="228472" y="205231"/>
                  </a:lnTo>
                  <a:lnTo>
                    <a:pt x="217423" y="205231"/>
                  </a:lnTo>
                  <a:lnTo>
                    <a:pt x="120650" y="198881"/>
                  </a:lnTo>
                  <a:lnTo>
                    <a:pt x="147573" y="119379"/>
                  </a:lnTo>
                  <a:lnTo>
                    <a:pt x="166623" y="147954"/>
                  </a:lnTo>
                  <a:lnTo>
                    <a:pt x="284098" y="147954"/>
                  </a:lnTo>
                  <a:lnTo>
                    <a:pt x="287273" y="146303"/>
                  </a:lnTo>
                  <a:lnTo>
                    <a:pt x="290448" y="146303"/>
                  </a:lnTo>
                  <a:lnTo>
                    <a:pt x="291972" y="144779"/>
                  </a:lnTo>
                  <a:lnTo>
                    <a:pt x="293623" y="144779"/>
                  </a:lnTo>
                  <a:lnTo>
                    <a:pt x="299973" y="141604"/>
                  </a:lnTo>
                  <a:lnTo>
                    <a:pt x="301497" y="138429"/>
                  </a:lnTo>
                  <a:lnTo>
                    <a:pt x="303148" y="136778"/>
                  </a:lnTo>
                  <a:lnTo>
                    <a:pt x="304672" y="133603"/>
                  </a:lnTo>
                  <a:lnTo>
                    <a:pt x="304672" y="132079"/>
                  </a:lnTo>
                  <a:lnTo>
                    <a:pt x="306323" y="128904"/>
                  </a:lnTo>
                  <a:lnTo>
                    <a:pt x="306323" y="120903"/>
                  </a:lnTo>
                  <a:lnTo>
                    <a:pt x="301497" y="111378"/>
                  </a:lnTo>
                  <a:lnTo>
                    <a:pt x="295147" y="105028"/>
                  </a:lnTo>
                  <a:lnTo>
                    <a:pt x="291972" y="103377"/>
                  </a:lnTo>
                  <a:lnTo>
                    <a:pt x="291972" y="101853"/>
                  </a:lnTo>
                  <a:lnTo>
                    <a:pt x="193547" y="101853"/>
                  </a:lnTo>
                  <a:lnTo>
                    <a:pt x="174497" y="69976"/>
                  </a:lnTo>
                  <a:lnTo>
                    <a:pt x="177672" y="66801"/>
                  </a:lnTo>
                  <a:lnTo>
                    <a:pt x="179323" y="62102"/>
                  </a:lnTo>
                  <a:lnTo>
                    <a:pt x="179323" y="58800"/>
                  </a:lnTo>
                  <a:lnTo>
                    <a:pt x="180847" y="54101"/>
                  </a:lnTo>
                  <a:lnTo>
                    <a:pt x="180847" y="38226"/>
                  </a:lnTo>
                  <a:lnTo>
                    <a:pt x="179323" y="35051"/>
                  </a:lnTo>
                  <a:lnTo>
                    <a:pt x="177672" y="30225"/>
                  </a:lnTo>
                  <a:lnTo>
                    <a:pt x="172973" y="20700"/>
                  </a:lnTo>
                  <a:lnTo>
                    <a:pt x="169798" y="15875"/>
                  </a:lnTo>
                  <a:lnTo>
                    <a:pt x="166623" y="14350"/>
                  </a:lnTo>
                  <a:lnTo>
                    <a:pt x="160273" y="8000"/>
                  </a:lnTo>
                  <a:lnTo>
                    <a:pt x="155447" y="4825"/>
                  </a:lnTo>
                  <a:lnTo>
                    <a:pt x="152400" y="4825"/>
                  </a:lnTo>
                  <a:lnTo>
                    <a:pt x="147573" y="1650"/>
                  </a:lnTo>
                  <a:lnTo>
                    <a:pt x="142875" y="1650"/>
                  </a:lnTo>
                  <a:lnTo>
                    <a:pt x="138048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836420" y="3619500"/>
              <a:ext cx="0" cy="1752600"/>
            </a:xfrm>
            <a:custGeom>
              <a:avLst/>
              <a:gdLst/>
              <a:ahLst/>
              <a:cxnLst/>
              <a:rect l="l" t="t" r="r" b="b"/>
              <a:pathLst>
                <a:path h="1752600">
                  <a:moveTo>
                    <a:pt x="0" y="0"/>
                  </a:moveTo>
                  <a:lnTo>
                    <a:pt x="0" y="17526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406140" y="3859123"/>
              <a:ext cx="362585" cy="478790"/>
            </a:xfrm>
            <a:custGeom>
              <a:avLst/>
              <a:gdLst/>
              <a:ahLst/>
              <a:cxnLst/>
              <a:rect l="l" t="t" r="r" b="b"/>
              <a:pathLst>
                <a:path w="362585" h="478789">
                  <a:moveTo>
                    <a:pt x="362356" y="0"/>
                  </a:moveTo>
                  <a:lnTo>
                    <a:pt x="0" y="0"/>
                  </a:lnTo>
                  <a:lnTo>
                    <a:pt x="0" y="478180"/>
                  </a:lnTo>
                  <a:lnTo>
                    <a:pt x="362356" y="478180"/>
                  </a:lnTo>
                  <a:lnTo>
                    <a:pt x="362356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768471" y="3738372"/>
              <a:ext cx="121285" cy="599440"/>
            </a:xfrm>
            <a:custGeom>
              <a:avLst/>
              <a:gdLst/>
              <a:ahLst/>
              <a:cxnLst/>
              <a:rect l="l" t="t" r="r" b="b"/>
              <a:pathLst>
                <a:path w="121285" h="599439">
                  <a:moveTo>
                    <a:pt x="120776" y="0"/>
                  </a:moveTo>
                  <a:lnTo>
                    <a:pt x="0" y="120776"/>
                  </a:lnTo>
                  <a:lnTo>
                    <a:pt x="0" y="598932"/>
                  </a:lnTo>
                  <a:lnTo>
                    <a:pt x="120776" y="478154"/>
                  </a:lnTo>
                  <a:lnTo>
                    <a:pt x="120776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406140" y="3738372"/>
              <a:ext cx="483234" cy="121285"/>
            </a:xfrm>
            <a:custGeom>
              <a:avLst/>
              <a:gdLst/>
              <a:ahLst/>
              <a:cxnLst/>
              <a:rect l="l" t="t" r="r" b="b"/>
              <a:pathLst>
                <a:path w="483235" h="121285">
                  <a:moveTo>
                    <a:pt x="483108" y="0"/>
                  </a:moveTo>
                  <a:lnTo>
                    <a:pt x="120776" y="0"/>
                  </a:lnTo>
                  <a:lnTo>
                    <a:pt x="0" y="120776"/>
                  </a:lnTo>
                  <a:lnTo>
                    <a:pt x="362331" y="120776"/>
                  </a:lnTo>
                  <a:lnTo>
                    <a:pt x="483108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406140" y="3738372"/>
              <a:ext cx="483234" cy="599440"/>
            </a:xfrm>
            <a:custGeom>
              <a:avLst/>
              <a:gdLst/>
              <a:ahLst/>
              <a:cxnLst/>
              <a:rect l="l" t="t" r="r" b="b"/>
              <a:pathLst>
                <a:path w="483235" h="599439">
                  <a:moveTo>
                    <a:pt x="0" y="120776"/>
                  </a:moveTo>
                  <a:lnTo>
                    <a:pt x="120776" y="0"/>
                  </a:lnTo>
                  <a:lnTo>
                    <a:pt x="483108" y="0"/>
                  </a:lnTo>
                  <a:lnTo>
                    <a:pt x="483108" y="478154"/>
                  </a:lnTo>
                  <a:lnTo>
                    <a:pt x="362331" y="598932"/>
                  </a:lnTo>
                  <a:lnTo>
                    <a:pt x="0" y="598932"/>
                  </a:lnTo>
                  <a:lnTo>
                    <a:pt x="0" y="120776"/>
                  </a:lnTo>
                  <a:close/>
                </a:path>
                <a:path w="483235" h="599439">
                  <a:moveTo>
                    <a:pt x="0" y="120776"/>
                  </a:moveTo>
                  <a:lnTo>
                    <a:pt x="362331" y="120776"/>
                  </a:lnTo>
                  <a:lnTo>
                    <a:pt x="483108" y="0"/>
                  </a:lnTo>
                </a:path>
                <a:path w="483235" h="599439">
                  <a:moveTo>
                    <a:pt x="362331" y="120776"/>
                  </a:moveTo>
                  <a:lnTo>
                    <a:pt x="362331" y="59893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515868" y="3656831"/>
              <a:ext cx="342265" cy="93980"/>
            </a:xfrm>
            <a:custGeom>
              <a:avLst/>
              <a:gdLst/>
              <a:ahLst/>
              <a:cxnLst/>
              <a:rect l="l" t="t" r="r" b="b"/>
              <a:pathLst>
                <a:path w="342264" h="93979">
                  <a:moveTo>
                    <a:pt x="342138" y="0"/>
                  </a:moveTo>
                  <a:lnTo>
                    <a:pt x="0" y="0"/>
                  </a:lnTo>
                  <a:lnTo>
                    <a:pt x="0" y="93732"/>
                  </a:lnTo>
                  <a:lnTo>
                    <a:pt x="342138" y="93732"/>
                  </a:lnTo>
                  <a:lnTo>
                    <a:pt x="342138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858005" y="3625596"/>
              <a:ext cx="31750" cy="125095"/>
            </a:xfrm>
            <a:custGeom>
              <a:avLst/>
              <a:gdLst/>
              <a:ahLst/>
              <a:cxnLst/>
              <a:rect l="l" t="t" r="r" b="b"/>
              <a:pathLst>
                <a:path w="31750" h="125095">
                  <a:moveTo>
                    <a:pt x="31242" y="0"/>
                  </a:moveTo>
                  <a:lnTo>
                    <a:pt x="0" y="31241"/>
                  </a:lnTo>
                  <a:lnTo>
                    <a:pt x="0" y="124967"/>
                  </a:lnTo>
                  <a:lnTo>
                    <a:pt x="31242" y="93725"/>
                  </a:lnTo>
                  <a:lnTo>
                    <a:pt x="31242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515868" y="3625596"/>
              <a:ext cx="373380" cy="31750"/>
            </a:xfrm>
            <a:custGeom>
              <a:avLst/>
              <a:gdLst/>
              <a:ahLst/>
              <a:cxnLst/>
              <a:rect l="l" t="t" r="r" b="b"/>
              <a:pathLst>
                <a:path w="373379" h="31750">
                  <a:moveTo>
                    <a:pt x="373380" y="0"/>
                  </a:moveTo>
                  <a:lnTo>
                    <a:pt x="31242" y="0"/>
                  </a:lnTo>
                  <a:lnTo>
                    <a:pt x="0" y="31241"/>
                  </a:lnTo>
                  <a:lnTo>
                    <a:pt x="342138" y="31241"/>
                  </a:lnTo>
                  <a:lnTo>
                    <a:pt x="373380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515868" y="3625596"/>
              <a:ext cx="373380" cy="125095"/>
            </a:xfrm>
            <a:custGeom>
              <a:avLst/>
              <a:gdLst/>
              <a:ahLst/>
              <a:cxnLst/>
              <a:rect l="l" t="t" r="r" b="b"/>
              <a:pathLst>
                <a:path w="373379" h="125095">
                  <a:moveTo>
                    <a:pt x="0" y="31241"/>
                  </a:moveTo>
                  <a:lnTo>
                    <a:pt x="31242" y="0"/>
                  </a:lnTo>
                  <a:lnTo>
                    <a:pt x="373380" y="0"/>
                  </a:lnTo>
                  <a:lnTo>
                    <a:pt x="373380" y="93725"/>
                  </a:lnTo>
                  <a:lnTo>
                    <a:pt x="342138" y="124967"/>
                  </a:lnTo>
                  <a:lnTo>
                    <a:pt x="0" y="124967"/>
                  </a:lnTo>
                  <a:lnTo>
                    <a:pt x="0" y="31241"/>
                  </a:lnTo>
                  <a:close/>
                </a:path>
                <a:path w="373379" h="125095">
                  <a:moveTo>
                    <a:pt x="0" y="31241"/>
                  </a:moveTo>
                  <a:lnTo>
                    <a:pt x="342138" y="31241"/>
                  </a:lnTo>
                  <a:lnTo>
                    <a:pt x="373380" y="0"/>
                  </a:lnTo>
                </a:path>
                <a:path w="373379" h="125095">
                  <a:moveTo>
                    <a:pt x="342138" y="31241"/>
                  </a:moveTo>
                  <a:lnTo>
                    <a:pt x="342138" y="124967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504438" y="3792474"/>
              <a:ext cx="251460" cy="43180"/>
            </a:xfrm>
            <a:custGeom>
              <a:avLst/>
              <a:gdLst/>
              <a:ahLst/>
              <a:cxnLst/>
              <a:rect l="l" t="t" r="r" b="b"/>
              <a:pathLst>
                <a:path w="251460" h="43179">
                  <a:moveTo>
                    <a:pt x="251460" y="0"/>
                  </a:moveTo>
                  <a:lnTo>
                    <a:pt x="62357" y="0"/>
                  </a:lnTo>
                  <a:lnTo>
                    <a:pt x="0" y="42671"/>
                  </a:lnTo>
                  <a:lnTo>
                    <a:pt x="189102" y="42671"/>
                  </a:lnTo>
                  <a:lnTo>
                    <a:pt x="251460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504438" y="3792474"/>
              <a:ext cx="251460" cy="43180"/>
            </a:xfrm>
            <a:custGeom>
              <a:avLst/>
              <a:gdLst/>
              <a:ahLst/>
              <a:cxnLst/>
              <a:rect l="l" t="t" r="r" b="b"/>
              <a:pathLst>
                <a:path w="251460" h="43179">
                  <a:moveTo>
                    <a:pt x="0" y="42671"/>
                  </a:moveTo>
                  <a:lnTo>
                    <a:pt x="62357" y="0"/>
                  </a:lnTo>
                  <a:lnTo>
                    <a:pt x="251460" y="0"/>
                  </a:lnTo>
                  <a:lnTo>
                    <a:pt x="189102" y="42671"/>
                  </a:lnTo>
                  <a:lnTo>
                    <a:pt x="0" y="42671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883152" y="3888079"/>
              <a:ext cx="450850" cy="449580"/>
            </a:xfrm>
            <a:custGeom>
              <a:avLst/>
              <a:gdLst/>
              <a:ahLst/>
              <a:cxnLst/>
              <a:rect l="l" t="t" r="r" b="b"/>
              <a:pathLst>
                <a:path w="450850" h="449579">
                  <a:moveTo>
                    <a:pt x="450748" y="0"/>
                  </a:moveTo>
                  <a:lnTo>
                    <a:pt x="0" y="0"/>
                  </a:lnTo>
                  <a:lnTo>
                    <a:pt x="0" y="449224"/>
                  </a:lnTo>
                  <a:lnTo>
                    <a:pt x="450748" y="449224"/>
                  </a:lnTo>
                  <a:lnTo>
                    <a:pt x="450748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333875" y="3738372"/>
              <a:ext cx="149860" cy="599440"/>
            </a:xfrm>
            <a:custGeom>
              <a:avLst/>
              <a:gdLst/>
              <a:ahLst/>
              <a:cxnLst/>
              <a:rect l="l" t="t" r="r" b="b"/>
              <a:pathLst>
                <a:path w="149860" h="599439">
                  <a:moveTo>
                    <a:pt x="149733" y="0"/>
                  </a:moveTo>
                  <a:lnTo>
                    <a:pt x="0" y="149732"/>
                  </a:lnTo>
                  <a:lnTo>
                    <a:pt x="0" y="598932"/>
                  </a:lnTo>
                  <a:lnTo>
                    <a:pt x="149733" y="449198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883152" y="3738372"/>
              <a:ext cx="600710" cy="149860"/>
            </a:xfrm>
            <a:custGeom>
              <a:avLst/>
              <a:gdLst/>
              <a:ahLst/>
              <a:cxnLst/>
              <a:rect l="l" t="t" r="r" b="b"/>
              <a:pathLst>
                <a:path w="600710" h="149860">
                  <a:moveTo>
                    <a:pt x="600456" y="0"/>
                  </a:moveTo>
                  <a:lnTo>
                    <a:pt x="149733" y="0"/>
                  </a:lnTo>
                  <a:lnTo>
                    <a:pt x="0" y="149732"/>
                  </a:lnTo>
                  <a:lnTo>
                    <a:pt x="450723" y="149732"/>
                  </a:lnTo>
                  <a:lnTo>
                    <a:pt x="600456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883152" y="3738372"/>
              <a:ext cx="600710" cy="599440"/>
            </a:xfrm>
            <a:custGeom>
              <a:avLst/>
              <a:gdLst/>
              <a:ahLst/>
              <a:cxnLst/>
              <a:rect l="l" t="t" r="r" b="b"/>
              <a:pathLst>
                <a:path w="600710" h="599439">
                  <a:moveTo>
                    <a:pt x="0" y="149732"/>
                  </a:moveTo>
                  <a:lnTo>
                    <a:pt x="149733" y="0"/>
                  </a:lnTo>
                  <a:lnTo>
                    <a:pt x="600456" y="0"/>
                  </a:lnTo>
                  <a:lnTo>
                    <a:pt x="600456" y="449198"/>
                  </a:lnTo>
                  <a:lnTo>
                    <a:pt x="450723" y="598932"/>
                  </a:lnTo>
                  <a:lnTo>
                    <a:pt x="0" y="598932"/>
                  </a:lnTo>
                  <a:lnTo>
                    <a:pt x="0" y="149732"/>
                  </a:lnTo>
                  <a:close/>
                </a:path>
                <a:path w="600710" h="599439">
                  <a:moveTo>
                    <a:pt x="0" y="149732"/>
                  </a:moveTo>
                  <a:lnTo>
                    <a:pt x="450723" y="149732"/>
                  </a:lnTo>
                  <a:lnTo>
                    <a:pt x="600456" y="0"/>
                  </a:lnTo>
                </a:path>
                <a:path w="600710" h="599439">
                  <a:moveTo>
                    <a:pt x="450723" y="149732"/>
                  </a:moveTo>
                  <a:lnTo>
                    <a:pt x="450723" y="59893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020312" y="3656831"/>
              <a:ext cx="432434" cy="93980"/>
            </a:xfrm>
            <a:custGeom>
              <a:avLst/>
              <a:gdLst/>
              <a:ahLst/>
              <a:cxnLst/>
              <a:rect l="l" t="t" r="r" b="b"/>
              <a:pathLst>
                <a:path w="432435" h="93979">
                  <a:moveTo>
                    <a:pt x="432066" y="0"/>
                  </a:moveTo>
                  <a:lnTo>
                    <a:pt x="0" y="0"/>
                  </a:lnTo>
                  <a:lnTo>
                    <a:pt x="0" y="93732"/>
                  </a:lnTo>
                  <a:lnTo>
                    <a:pt x="432066" y="93732"/>
                  </a:lnTo>
                  <a:lnTo>
                    <a:pt x="432066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452366" y="3625596"/>
              <a:ext cx="31750" cy="125095"/>
            </a:xfrm>
            <a:custGeom>
              <a:avLst/>
              <a:gdLst/>
              <a:ahLst/>
              <a:cxnLst/>
              <a:rect l="l" t="t" r="r" b="b"/>
              <a:pathLst>
                <a:path w="31750" h="125095">
                  <a:moveTo>
                    <a:pt x="31242" y="0"/>
                  </a:moveTo>
                  <a:lnTo>
                    <a:pt x="0" y="31241"/>
                  </a:lnTo>
                  <a:lnTo>
                    <a:pt x="0" y="124967"/>
                  </a:lnTo>
                  <a:lnTo>
                    <a:pt x="31242" y="93725"/>
                  </a:lnTo>
                  <a:lnTo>
                    <a:pt x="31242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020312" y="3625596"/>
              <a:ext cx="463550" cy="31750"/>
            </a:xfrm>
            <a:custGeom>
              <a:avLst/>
              <a:gdLst/>
              <a:ahLst/>
              <a:cxnLst/>
              <a:rect l="l" t="t" r="r" b="b"/>
              <a:pathLst>
                <a:path w="463550" h="31750">
                  <a:moveTo>
                    <a:pt x="463296" y="0"/>
                  </a:moveTo>
                  <a:lnTo>
                    <a:pt x="31241" y="0"/>
                  </a:lnTo>
                  <a:lnTo>
                    <a:pt x="0" y="31241"/>
                  </a:lnTo>
                  <a:lnTo>
                    <a:pt x="432053" y="31241"/>
                  </a:lnTo>
                  <a:lnTo>
                    <a:pt x="463296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020312" y="3625596"/>
              <a:ext cx="463550" cy="125095"/>
            </a:xfrm>
            <a:custGeom>
              <a:avLst/>
              <a:gdLst/>
              <a:ahLst/>
              <a:cxnLst/>
              <a:rect l="l" t="t" r="r" b="b"/>
              <a:pathLst>
                <a:path w="463550" h="125095">
                  <a:moveTo>
                    <a:pt x="0" y="31241"/>
                  </a:moveTo>
                  <a:lnTo>
                    <a:pt x="31241" y="0"/>
                  </a:lnTo>
                  <a:lnTo>
                    <a:pt x="463296" y="0"/>
                  </a:lnTo>
                  <a:lnTo>
                    <a:pt x="463296" y="93725"/>
                  </a:lnTo>
                  <a:lnTo>
                    <a:pt x="432053" y="124967"/>
                  </a:lnTo>
                  <a:lnTo>
                    <a:pt x="0" y="124967"/>
                  </a:lnTo>
                  <a:lnTo>
                    <a:pt x="0" y="31241"/>
                  </a:lnTo>
                  <a:close/>
                </a:path>
                <a:path w="463550" h="125095">
                  <a:moveTo>
                    <a:pt x="0" y="31241"/>
                  </a:moveTo>
                  <a:lnTo>
                    <a:pt x="432053" y="31241"/>
                  </a:lnTo>
                  <a:lnTo>
                    <a:pt x="463296" y="0"/>
                  </a:lnTo>
                </a:path>
                <a:path w="463550" h="125095">
                  <a:moveTo>
                    <a:pt x="432053" y="31241"/>
                  </a:moveTo>
                  <a:lnTo>
                    <a:pt x="432053" y="124967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066032" y="3683508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4" h="43179">
                  <a:moveTo>
                    <a:pt x="38862" y="0"/>
                  </a:moveTo>
                  <a:lnTo>
                    <a:pt x="23735" y="1672"/>
                  </a:lnTo>
                  <a:lnTo>
                    <a:pt x="11382" y="6238"/>
                  </a:lnTo>
                  <a:lnTo>
                    <a:pt x="3053" y="13019"/>
                  </a:lnTo>
                  <a:lnTo>
                    <a:pt x="0" y="21336"/>
                  </a:lnTo>
                  <a:lnTo>
                    <a:pt x="3053" y="29652"/>
                  </a:lnTo>
                  <a:lnTo>
                    <a:pt x="11382" y="36433"/>
                  </a:lnTo>
                  <a:lnTo>
                    <a:pt x="23735" y="40999"/>
                  </a:lnTo>
                  <a:lnTo>
                    <a:pt x="38862" y="42672"/>
                  </a:lnTo>
                  <a:lnTo>
                    <a:pt x="53988" y="40999"/>
                  </a:lnTo>
                  <a:lnTo>
                    <a:pt x="66341" y="36433"/>
                  </a:lnTo>
                  <a:lnTo>
                    <a:pt x="74670" y="29652"/>
                  </a:lnTo>
                  <a:lnTo>
                    <a:pt x="77723" y="21336"/>
                  </a:lnTo>
                  <a:lnTo>
                    <a:pt x="74670" y="13019"/>
                  </a:lnTo>
                  <a:lnTo>
                    <a:pt x="66341" y="6238"/>
                  </a:lnTo>
                  <a:lnTo>
                    <a:pt x="53988" y="1672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066032" y="3683508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4" h="43179">
                  <a:moveTo>
                    <a:pt x="0" y="21336"/>
                  </a:moveTo>
                  <a:lnTo>
                    <a:pt x="3053" y="13019"/>
                  </a:lnTo>
                  <a:lnTo>
                    <a:pt x="11382" y="6238"/>
                  </a:lnTo>
                  <a:lnTo>
                    <a:pt x="23735" y="1672"/>
                  </a:lnTo>
                  <a:lnTo>
                    <a:pt x="38862" y="0"/>
                  </a:lnTo>
                  <a:lnTo>
                    <a:pt x="53988" y="1672"/>
                  </a:lnTo>
                  <a:lnTo>
                    <a:pt x="66341" y="6238"/>
                  </a:lnTo>
                  <a:lnTo>
                    <a:pt x="74670" y="13019"/>
                  </a:lnTo>
                  <a:lnTo>
                    <a:pt x="77723" y="21336"/>
                  </a:lnTo>
                  <a:lnTo>
                    <a:pt x="74670" y="29652"/>
                  </a:lnTo>
                  <a:lnTo>
                    <a:pt x="66341" y="36433"/>
                  </a:lnTo>
                  <a:lnTo>
                    <a:pt x="53988" y="40999"/>
                  </a:lnTo>
                  <a:lnTo>
                    <a:pt x="38862" y="42672"/>
                  </a:lnTo>
                  <a:lnTo>
                    <a:pt x="23735" y="40999"/>
                  </a:lnTo>
                  <a:lnTo>
                    <a:pt x="11382" y="36433"/>
                  </a:lnTo>
                  <a:lnTo>
                    <a:pt x="3053" y="29652"/>
                  </a:lnTo>
                  <a:lnTo>
                    <a:pt x="0" y="21336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958590" y="4018026"/>
              <a:ext cx="314325" cy="132715"/>
            </a:xfrm>
            <a:custGeom>
              <a:avLst/>
              <a:gdLst/>
              <a:ahLst/>
              <a:cxnLst/>
              <a:rect l="l" t="t" r="r" b="b"/>
              <a:pathLst>
                <a:path w="314325" h="132714">
                  <a:moveTo>
                    <a:pt x="275082" y="0"/>
                  </a:moveTo>
                  <a:lnTo>
                    <a:pt x="38862" y="0"/>
                  </a:lnTo>
                  <a:lnTo>
                    <a:pt x="0" y="38862"/>
                  </a:lnTo>
                  <a:lnTo>
                    <a:pt x="0" y="93725"/>
                  </a:lnTo>
                  <a:lnTo>
                    <a:pt x="38862" y="132587"/>
                  </a:lnTo>
                  <a:lnTo>
                    <a:pt x="275082" y="132587"/>
                  </a:lnTo>
                  <a:lnTo>
                    <a:pt x="313944" y="93725"/>
                  </a:lnTo>
                  <a:lnTo>
                    <a:pt x="313944" y="38862"/>
                  </a:lnTo>
                  <a:lnTo>
                    <a:pt x="275082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958590" y="4018026"/>
              <a:ext cx="314325" cy="132715"/>
            </a:xfrm>
            <a:custGeom>
              <a:avLst/>
              <a:gdLst/>
              <a:ahLst/>
              <a:cxnLst/>
              <a:rect l="l" t="t" r="r" b="b"/>
              <a:pathLst>
                <a:path w="314325" h="132714">
                  <a:moveTo>
                    <a:pt x="0" y="38862"/>
                  </a:moveTo>
                  <a:lnTo>
                    <a:pt x="38862" y="0"/>
                  </a:lnTo>
                  <a:lnTo>
                    <a:pt x="275082" y="0"/>
                  </a:lnTo>
                  <a:lnTo>
                    <a:pt x="313944" y="38862"/>
                  </a:lnTo>
                  <a:lnTo>
                    <a:pt x="313944" y="93725"/>
                  </a:lnTo>
                  <a:lnTo>
                    <a:pt x="275082" y="132587"/>
                  </a:lnTo>
                  <a:lnTo>
                    <a:pt x="38862" y="132587"/>
                  </a:lnTo>
                  <a:lnTo>
                    <a:pt x="0" y="93725"/>
                  </a:lnTo>
                  <a:lnTo>
                    <a:pt x="0" y="3886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492752" y="4117848"/>
              <a:ext cx="163195" cy="18415"/>
            </a:xfrm>
            <a:custGeom>
              <a:avLst/>
              <a:gdLst/>
              <a:ahLst/>
              <a:cxnLst/>
              <a:rect l="l" t="t" r="r" b="b"/>
              <a:pathLst>
                <a:path w="163195" h="18414">
                  <a:moveTo>
                    <a:pt x="163067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163067" y="18287"/>
                  </a:lnTo>
                  <a:lnTo>
                    <a:pt x="163067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604004" y="3710940"/>
              <a:ext cx="88392" cy="883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771644" y="3989831"/>
              <a:ext cx="169545" cy="303530"/>
            </a:xfrm>
            <a:custGeom>
              <a:avLst/>
              <a:gdLst/>
              <a:ahLst/>
              <a:cxnLst/>
              <a:rect l="l" t="t" r="r" b="b"/>
              <a:pathLst>
                <a:path w="169545" h="303529">
                  <a:moveTo>
                    <a:pt x="169164" y="0"/>
                  </a:moveTo>
                  <a:lnTo>
                    <a:pt x="141732" y="0"/>
                  </a:lnTo>
                  <a:lnTo>
                    <a:pt x="105410" y="0"/>
                  </a:lnTo>
                  <a:lnTo>
                    <a:pt x="0" y="0"/>
                  </a:lnTo>
                  <a:lnTo>
                    <a:pt x="0" y="25908"/>
                  </a:lnTo>
                  <a:lnTo>
                    <a:pt x="97040" y="25908"/>
                  </a:lnTo>
                  <a:lnTo>
                    <a:pt x="64096" y="128016"/>
                  </a:lnTo>
                  <a:lnTo>
                    <a:pt x="12192" y="128016"/>
                  </a:lnTo>
                  <a:lnTo>
                    <a:pt x="12192" y="153924"/>
                  </a:lnTo>
                  <a:lnTo>
                    <a:pt x="55740" y="153924"/>
                  </a:lnTo>
                  <a:lnTo>
                    <a:pt x="7620" y="303149"/>
                  </a:lnTo>
                  <a:lnTo>
                    <a:pt x="43942" y="303149"/>
                  </a:lnTo>
                  <a:lnTo>
                    <a:pt x="92062" y="153924"/>
                  </a:lnTo>
                  <a:lnTo>
                    <a:pt x="141732" y="153924"/>
                  </a:lnTo>
                  <a:lnTo>
                    <a:pt x="141732" y="128016"/>
                  </a:lnTo>
                  <a:lnTo>
                    <a:pt x="100418" y="128016"/>
                  </a:lnTo>
                  <a:lnTo>
                    <a:pt x="133362" y="25908"/>
                  </a:lnTo>
                  <a:lnTo>
                    <a:pt x="169164" y="25908"/>
                  </a:lnTo>
                  <a:lnTo>
                    <a:pt x="169164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489704" y="3825240"/>
              <a:ext cx="306705" cy="467995"/>
            </a:xfrm>
            <a:custGeom>
              <a:avLst/>
              <a:gdLst/>
              <a:ahLst/>
              <a:cxnLst/>
              <a:rect l="l" t="t" r="r" b="b"/>
              <a:pathLst>
                <a:path w="306704" h="467995">
                  <a:moveTo>
                    <a:pt x="138049" y="0"/>
                  </a:moveTo>
                  <a:lnTo>
                    <a:pt x="123825" y="0"/>
                  </a:lnTo>
                  <a:lnTo>
                    <a:pt x="104775" y="6350"/>
                  </a:lnTo>
                  <a:lnTo>
                    <a:pt x="99949" y="9525"/>
                  </a:lnTo>
                  <a:lnTo>
                    <a:pt x="96774" y="14224"/>
                  </a:lnTo>
                  <a:lnTo>
                    <a:pt x="90424" y="20574"/>
                  </a:lnTo>
                  <a:lnTo>
                    <a:pt x="87249" y="26924"/>
                  </a:lnTo>
                  <a:lnTo>
                    <a:pt x="84074" y="30099"/>
                  </a:lnTo>
                  <a:lnTo>
                    <a:pt x="84074" y="36449"/>
                  </a:lnTo>
                  <a:lnTo>
                    <a:pt x="3175" y="217297"/>
                  </a:lnTo>
                  <a:lnTo>
                    <a:pt x="1524" y="218821"/>
                  </a:lnTo>
                  <a:lnTo>
                    <a:pt x="1524" y="221996"/>
                  </a:lnTo>
                  <a:lnTo>
                    <a:pt x="0" y="225171"/>
                  </a:lnTo>
                  <a:lnTo>
                    <a:pt x="0" y="237871"/>
                  </a:lnTo>
                  <a:lnTo>
                    <a:pt x="1524" y="241046"/>
                  </a:lnTo>
                  <a:lnTo>
                    <a:pt x="3175" y="245745"/>
                  </a:lnTo>
                  <a:lnTo>
                    <a:pt x="6350" y="252095"/>
                  </a:lnTo>
                  <a:lnTo>
                    <a:pt x="12700" y="258445"/>
                  </a:lnTo>
                  <a:lnTo>
                    <a:pt x="19050" y="261620"/>
                  </a:lnTo>
                  <a:lnTo>
                    <a:pt x="22225" y="261620"/>
                  </a:lnTo>
                  <a:lnTo>
                    <a:pt x="25400" y="263271"/>
                  </a:lnTo>
                  <a:lnTo>
                    <a:pt x="199898" y="263271"/>
                  </a:lnTo>
                  <a:lnTo>
                    <a:pt x="199898" y="467868"/>
                  </a:lnTo>
                  <a:lnTo>
                    <a:pt x="252349" y="467868"/>
                  </a:lnTo>
                  <a:lnTo>
                    <a:pt x="252349" y="218821"/>
                  </a:lnTo>
                  <a:lnTo>
                    <a:pt x="241173" y="207772"/>
                  </a:lnTo>
                  <a:lnTo>
                    <a:pt x="237998" y="207772"/>
                  </a:lnTo>
                  <a:lnTo>
                    <a:pt x="234823" y="206121"/>
                  </a:lnTo>
                  <a:lnTo>
                    <a:pt x="231648" y="206121"/>
                  </a:lnTo>
                  <a:lnTo>
                    <a:pt x="228473" y="204597"/>
                  </a:lnTo>
                  <a:lnTo>
                    <a:pt x="217424" y="204597"/>
                  </a:lnTo>
                  <a:lnTo>
                    <a:pt x="120650" y="198247"/>
                  </a:lnTo>
                  <a:lnTo>
                    <a:pt x="147574" y="118872"/>
                  </a:lnTo>
                  <a:lnTo>
                    <a:pt x="166624" y="147447"/>
                  </a:lnTo>
                  <a:lnTo>
                    <a:pt x="284099" y="147447"/>
                  </a:lnTo>
                  <a:lnTo>
                    <a:pt x="287274" y="145923"/>
                  </a:lnTo>
                  <a:lnTo>
                    <a:pt x="290449" y="145923"/>
                  </a:lnTo>
                  <a:lnTo>
                    <a:pt x="291973" y="144272"/>
                  </a:lnTo>
                  <a:lnTo>
                    <a:pt x="293624" y="144272"/>
                  </a:lnTo>
                  <a:lnTo>
                    <a:pt x="299974" y="141097"/>
                  </a:lnTo>
                  <a:lnTo>
                    <a:pt x="301498" y="137922"/>
                  </a:lnTo>
                  <a:lnTo>
                    <a:pt x="303149" y="136398"/>
                  </a:lnTo>
                  <a:lnTo>
                    <a:pt x="304673" y="133223"/>
                  </a:lnTo>
                  <a:lnTo>
                    <a:pt x="304673" y="131572"/>
                  </a:lnTo>
                  <a:lnTo>
                    <a:pt x="306324" y="128397"/>
                  </a:lnTo>
                  <a:lnTo>
                    <a:pt x="306324" y="120523"/>
                  </a:lnTo>
                  <a:lnTo>
                    <a:pt x="301498" y="110998"/>
                  </a:lnTo>
                  <a:lnTo>
                    <a:pt x="295148" y="104648"/>
                  </a:lnTo>
                  <a:lnTo>
                    <a:pt x="291973" y="103124"/>
                  </a:lnTo>
                  <a:lnTo>
                    <a:pt x="291973" y="101473"/>
                  </a:lnTo>
                  <a:lnTo>
                    <a:pt x="193548" y="101473"/>
                  </a:lnTo>
                  <a:lnTo>
                    <a:pt x="174498" y="69723"/>
                  </a:lnTo>
                  <a:lnTo>
                    <a:pt x="177673" y="66548"/>
                  </a:lnTo>
                  <a:lnTo>
                    <a:pt x="179324" y="61849"/>
                  </a:lnTo>
                  <a:lnTo>
                    <a:pt x="179324" y="58674"/>
                  </a:lnTo>
                  <a:lnTo>
                    <a:pt x="180848" y="53975"/>
                  </a:lnTo>
                  <a:lnTo>
                    <a:pt x="180848" y="38100"/>
                  </a:lnTo>
                  <a:lnTo>
                    <a:pt x="179324" y="34925"/>
                  </a:lnTo>
                  <a:lnTo>
                    <a:pt x="177673" y="30099"/>
                  </a:lnTo>
                  <a:lnTo>
                    <a:pt x="172974" y="20574"/>
                  </a:lnTo>
                  <a:lnTo>
                    <a:pt x="169799" y="15875"/>
                  </a:lnTo>
                  <a:lnTo>
                    <a:pt x="166624" y="14224"/>
                  </a:lnTo>
                  <a:lnTo>
                    <a:pt x="160274" y="7874"/>
                  </a:lnTo>
                  <a:lnTo>
                    <a:pt x="155448" y="4699"/>
                  </a:lnTo>
                  <a:lnTo>
                    <a:pt x="152400" y="4699"/>
                  </a:lnTo>
                  <a:lnTo>
                    <a:pt x="147574" y="1524"/>
                  </a:lnTo>
                  <a:lnTo>
                    <a:pt x="142875" y="1524"/>
                  </a:lnTo>
                  <a:lnTo>
                    <a:pt x="138049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853940" y="4570831"/>
              <a:ext cx="362585" cy="478790"/>
            </a:xfrm>
            <a:custGeom>
              <a:avLst/>
              <a:gdLst/>
              <a:ahLst/>
              <a:cxnLst/>
              <a:rect l="l" t="t" r="r" b="b"/>
              <a:pathLst>
                <a:path w="362585" h="478789">
                  <a:moveTo>
                    <a:pt x="362356" y="0"/>
                  </a:moveTo>
                  <a:lnTo>
                    <a:pt x="0" y="0"/>
                  </a:lnTo>
                  <a:lnTo>
                    <a:pt x="0" y="478180"/>
                  </a:lnTo>
                  <a:lnTo>
                    <a:pt x="362356" y="478180"/>
                  </a:lnTo>
                  <a:lnTo>
                    <a:pt x="362356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216271" y="4450080"/>
              <a:ext cx="121285" cy="599440"/>
            </a:xfrm>
            <a:custGeom>
              <a:avLst/>
              <a:gdLst/>
              <a:ahLst/>
              <a:cxnLst/>
              <a:rect l="l" t="t" r="r" b="b"/>
              <a:pathLst>
                <a:path w="121285" h="599439">
                  <a:moveTo>
                    <a:pt x="120776" y="0"/>
                  </a:moveTo>
                  <a:lnTo>
                    <a:pt x="0" y="120777"/>
                  </a:lnTo>
                  <a:lnTo>
                    <a:pt x="0" y="598932"/>
                  </a:lnTo>
                  <a:lnTo>
                    <a:pt x="120776" y="478155"/>
                  </a:lnTo>
                  <a:lnTo>
                    <a:pt x="120776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853940" y="4450080"/>
              <a:ext cx="483234" cy="121285"/>
            </a:xfrm>
            <a:custGeom>
              <a:avLst/>
              <a:gdLst/>
              <a:ahLst/>
              <a:cxnLst/>
              <a:rect l="l" t="t" r="r" b="b"/>
              <a:pathLst>
                <a:path w="483235" h="121285">
                  <a:moveTo>
                    <a:pt x="483108" y="0"/>
                  </a:moveTo>
                  <a:lnTo>
                    <a:pt x="120776" y="0"/>
                  </a:lnTo>
                  <a:lnTo>
                    <a:pt x="0" y="120777"/>
                  </a:lnTo>
                  <a:lnTo>
                    <a:pt x="362331" y="120777"/>
                  </a:lnTo>
                  <a:lnTo>
                    <a:pt x="483108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853940" y="4450080"/>
              <a:ext cx="483234" cy="599440"/>
            </a:xfrm>
            <a:custGeom>
              <a:avLst/>
              <a:gdLst/>
              <a:ahLst/>
              <a:cxnLst/>
              <a:rect l="l" t="t" r="r" b="b"/>
              <a:pathLst>
                <a:path w="483235" h="599439">
                  <a:moveTo>
                    <a:pt x="0" y="120777"/>
                  </a:moveTo>
                  <a:lnTo>
                    <a:pt x="120776" y="0"/>
                  </a:lnTo>
                  <a:lnTo>
                    <a:pt x="483108" y="0"/>
                  </a:lnTo>
                  <a:lnTo>
                    <a:pt x="483108" y="478155"/>
                  </a:lnTo>
                  <a:lnTo>
                    <a:pt x="362331" y="598932"/>
                  </a:lnTo>
                  <a:lnTo>
                    <a:pt x="0" y="598932"/>
                  </a:lnTo>
                  <a:lnTo>
                    <a:pt x="0" y="120777"/>
                  </a:lnTo>
                  <a:close/>
                </a:path>
                <a:path w="483235" h="599439">
                  <a:moveTo>
                    <a:pt x="0" y="120777"/>
                  </a:moveTo>
                  <a:lnTo>
                    <a:pt x="362331" y="120777"/>
                  </a:lnTo>
                  <a:lnTo>
                    <a:pt x="483108" y="0"/>
                  </a:lnTo>
                </a:path>
                <a:path w="483235" h="599439">
                  <a:moveTo>
                    <a:pt x="362331" y="120777"/>
                  </a:moveTo>
                  <a:lnTo>
                    <a:pt x="362331" y="59893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963668" y="4368158"/>
              <a:ext cx="342900" cy="92710"/>
            </a:xfrm>
            <a:custGeom>
              <a:avLst/>
              <a:gdLst/>
              <a:ahLst/>
              <a:cxnLst/>
              <a:rect l="l" t="t" r="r" b="b"/>
              <a:pathLst>
                <a:path w="342900" h="92710">
                  <a:moveTo>
                    <a:pt x="342518" y="0"/>
                  </a:moveTo>
                  <a:lnTo>
                    <a:pt x="0" y="0"/>
                  </a:lnTo>
                  <a:lnTo>
                    <a:pt x="0" y="92589"/>
                  </a:lnTo>
                  <a:lnTo>
                    <a:pt x="342518" y="92589"/>
                  </a:lnTo>
                  <a:lnTo>
                    <a:pt x="342518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306186" y="4337304"/>
              <a:ext cx="31115" cy="123825"/>
            </a:xfrm>
            <a:custGeom>
              <a:avLst/>
              <a:gdLst/>
              <a:ahLst/>
              <a:cxnLst/>
              <a:rect l="l" t="t" r="r" b="b"/>
              <a:pathLst>
                <a:path w="31114" h="123825">
                  <a:moveTo>
                    <a:pt x="30861" y="0"/>
                  </a:moveTo>
                  <a:lnTo>
                    <a:pt x="0" y="30861"/>
                  </a:lnTo>
                  <a:lnTo>
                    <a:pt x="0" y="123444"/>
                  </a:lnTo>
                  <a:lnTo>
                    <a:pt x="30861" y="92583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963668" y="4337304"/>
              <a:ext cx="373380" cy="31115"/>
            </a:xfrm>
            <a:custGeom>
              <a:avLst/>
              <a:gdLst/>
              <a:ahLst/>
              <a:cxnLst/>
              <a:rect l="l" t="t" r="r" b="b"/>
              <a:pathLst>
                <a:path w="373379" h="31114">
                  <a:moveTo>
                    <a:pt x="373380" y="0"/>
                  </a:moveTo>
                  <a:lnTo>
                    <a:pt x="30861" y="0"/>
                  </a:lnTo>
                  <a:lnTo>
                    <a:pt x="0" y="30861"/>
                  </a:lnTo>
                  <a:lnTo>
                    <a:pt x="342519" y="30861"/>
                  </a:lnTo>
                  <a:lnTo>
                    <a:pt x="373380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963668" y="4337304"/>
              <a:ext cx="373380" cy="123825"/>
            </a:xfrm>
            <a:custGeom>
              <a:avLst/>
              <a:gdLst/>
              <a:ahLst/>
              <a:cxnLst/>
              <a:rect l="l" t="t" r="r" b="b"/>
              <a:pathLst>
                <a:path w="373379" h="123825">
                  <a:moveTo>
                    <a:pt x="0" y="30861"/>
                  </a:moveTo>
                  <a:lnTo>
                    <a:pt x="30861" y="0"/>
                  </a:lnTo>
                  <a:lnTo>
                    <a:pt x="373380" y="0"/>
                  </a:lnTo>
                  <a:lnTo>
                    <a:pt x="373380" y="92583"/>
                  </a:lnTo>
                  <a:lnTo>
                    <a:pt x="342519" y="123444"/>
                  </a:lnTo>
                  <a:lnTo>
                    <a:pt x="0" y="123444"/>
                  </a:lnTo>
                  <a:lnTo>
                    <a:pt x="0" y="30861"/>
                  </a:lnTo>
                  <a:close/>
                </a:path>
                <a:path w="373379" h="123825">
                  <a:moveTo>
                    <a:pt x="0" y="30861"/>
                  </a:moveTo>
                  <a:lnTo>
                    <a:pt x="342519" y="30861"/>
                  </a:lnTo>
                  <a:lnTo>
                    <a:pt x="373380" y="0"/>
                  </a:lnTo>
                </a:path>
                <a:path w="373379" h="123825">
                  <a:moveTo>
                    <a:pt x="342519" y="30861"/>
                  </a:moveTo>
                  <a:lnTo>
                    <a:pt x="342519" y="12344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952238" y="4502658"/>
              <a:ext cx="251460" cy="44450"/>
            </a:xfrm>
            <a:custGeom>
              <a:avLst/>
              <a:gdLst/>
              <a:ahLst/>
              <a:cxnLst/>
              <a:rect l="l" t="t" r="r" b="b"/>
              <a:pathLst>
                <a:path w="251460" h="44450">
                  <a:moveTo>
                    <a:pt x="251460" y="0"/>
                  </a:moveTo>
                  <a:lnTo>
                    <a:pt x="64642" y="0"/>
                  </a:lnTo>
                  <a:lnTo>
                    <a:pt x="0" y="44196"/>
                  </a:lnTo>
                  <a:lnTo>
                    <a:pt x="186816" y="44196"/>
                  </a:lnTo>
                  <a:lnTo>
                    <a:pt x="251460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952238" y="4502658"/>
              <a:ext cx="251460" cy="44450"/>
            </a:xfrm>
            <a:custGeom>
              <a:avLst/>
              <a:gdLst/>
              <a:ahLst/>
              <a:cxnLst/>
              <a:rect l="l" t="t" r="r" b="b"/>
              <a:pathLst>
                <a:path w="251460" h="44450">
                  <a:moveTo>
                    <a:pt x="0" y="44196"/>
                  </a:moveTo>
                  <a:lnTo>
                    <a:pt x="64642" y="0"/>
                  </a:lnTo>
                  <a:lnTo>
                    <a:pt x="251460" y="0"/>
                  </a:lnTo>
                  <a:lnTo>
                    <a:pt x="186816" y="44196"/>
                  </a:lnTo>
                  <a:lnTo>
                    <a:pt x="0" y="44196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330952" y="4599787"/>
              <a:ext cx="450850" cy="449580"/>
            </a:xfrm>
            <a:custGeom>
              <a:avLst/>
              <a:gdLst/>
              <a:ahLst/>
              <a:cxnLst/>
              <a:rect l="l" t="t" r="r" b="b"/>
              <a:pathLst>
                <a:path w="450850" h="449579">
                  <a:moveTo>
                    <a:pt x="450748" y="0"/>
                  </a:moveTo>
                  <a:lnTo>
                    <a:pt x="0" y="0"/>
                  </a:lnTo>
                  <a:lnTo>
                    <a:pt x="0" y="449224"/>
                  </a:lnTo>
                  <a:lnTo>
                    <a:pt x="450748" y="449224"/>
                  </a:lnTo>
                  <a:lnTo>
                    <a:pt x="450748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781675" y="4450080"/>
              <a:ext cx="149860" cy="599440"/>
            </a:xfrm>
            <a:custGeom>
              <a:avLst/>
              <a:gdLst/>
              <a:ahLst/>
              <a:cxnLst/>
              <a:rect l="l" t="t" r="r" b="b"/>
              <a:pathLst>
                <a:path w="149860" h="599439">
                  <a:moveTo>
                    <a:pt x="149733" y="0"/>
                  </a:moveTo>
                  <a:lnTo>
                    <a:pt x="0" y="149733"/>
                  </a:lnTo>
                  <a:lnTo>
                    <a:pt x="0" y="598932"/>
                  </a:lnTo>
                  <a:lnTo>
                    <a:pt x="149733" y="449199"/>
                  </a:lnTo>
                  <a:lnTo>
                    <a:pt x="149733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330952" y="4450080"/>
              <a:ext cx="600710" cy="149860"/>
            </a:xfrm>
            <a:custGeom>
              <a:avLst/>
              <a:gdLst/>
              <a:ahLst/>
              <a:cxnLst/>
              <a:rect l="l" t="t" r="r" b="b"/>
              <a:pathLst>
                <a:path w="600710" h="149860">
                  <a:moveTo>
                    <a:pt x="600456" y="0"/>
                  </a:moveTo>
                  <a:lnTo>
                    <a:pt x="149733" y="0"/>
                  </a:lnTo>
                  <a:lnTo>
                    <a:pt x="0" y="149733"/>
                  </a:lnTo>
                  <a:lnTo>
                    <a:pt x="450723" y="149733"/>
                  </a:lnTo>
                  <a:lnTo>
                    <a:pt x="600456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330952" y="4450080"/>
              <a:ext cx="600710" cy="599440"/>
            </a:xfrm>
            <a:custGeom>
              <a:avLst/>
              <a:gdLst/>
              <a:ahLst/>
              <a:cxnLst/>
              <a:rect l="l" t="t" r="r" b="b"/>
              <a:pathLst>
                <a:path w="600710" h="599439">
                  <a:moveTo>
                    <a:pt x="0" y="149733"/>
                  </a:moveTo>
                  <a:lnTo>
                    <a:pt x="149733" y="0"/>
                  </a:lnTo>
                  <a:lnTo>
                    <a:pt x="600456" y="0"/>
                  </a:lnTo>
                  <a:lnTo>
                    <a:pt x="600456" y="449199"/>
                  </a:lnTo>
                  <a:lnTo>
                    <a:pt x="450723" y="598932"/>
                  </a:lnTo>
                  <a:lnTo>
                    <a:pt x="0" y="598932"/>
                  </a:lnTo>
                  <a:lnTo>
                    <a:pt x="0" y="149733"/>
                  </a:lnTo>
                  <a:close/>
                </a:path>
                <a:path w="600710" h="599439">
                  <a:moveTo>
                    <a:pt x="0" y="149733"/>
                  </a:moveTo>
                  <a:lnTo>
                    <a:pt x="450723" y="149733"/>
                  </a:lnTo>
                  <a:lnTo>
                    <a:pt x="600456" y="0"/>
                  </a:lnTo>
                </a:path>
                <a:path w="600710" h="599439">
                  <a:moveTo>
                    <a:pt x="450723" y="149733"/>
                  </a:moveTo>
                  <a:lnTo>
                    <a:pt x="450723" y="59893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468111" y="4368158"/>
              <a:ext cx="432434" cy="92710"/>
            </a:xfrm>
            <a:custGeom>
              <a:avLst/>
              <a:gdLst/>
              <a:ahLst/>
              <a:cxnLst/>
              <a:rect l="l" t="t" r="r" b="b"/>
              <a:pathLst>
                <a:path w="432435" h="92710">
                  <a:moveTo>
                    <a:pt x="432435" y="0"/>
                  </a:moveTo>
                  <a:lnTo>
                    <a:pt x="0" y="0"/>
                  </a:lnTo>
                  <a:lnTo>
                    <a:pt x="0" y="92589"/>
                  </a:lnTo>
                  <a:lnTo>
                    <a:pt x="432435" y="92589"/>
                  </a:lnTo>
                  <a:lnTo>
                    <a:pt x="432435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900547" y="4337304"/>
              <a:ext cx="31115" cy="123825"/>
            </a:xfrm>
            <a:custGeom>
              <a:avLst/>
              <a:gdLst/>
              <a:ahLst/>
              <a:cxnLst/>
              <a:rect l="l" t="t" r="r" b="b"/>
              <a:pathLst>
                <a:path w="31114" h="123825">
                  <a:moveTo>
                    <a:pt x="30861" y="0"/>
                  </a:moveTo>
                  <a:lnTo>
                    <a:pt x="0" y="30861"/>
                  </a:lnTo>
                  <a:lnTo>
                    <a:pt x="0" y="123444"/>
                  </a:lnTo>
                  <a:lnTo>
                    <a:pt x="30861" y="92583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468111" y="4337304"/>
              <a:ext cx="463550" cy="31115"/>
            </a:xfrm>
            <a:custGeom>
              <a:avLst/>
              <a:gdLst/>
              <a:ahLst/>
              <a:cxnLst/>
              <a:rect l="l" t="t" r="r" b="b"/>
              <a:pathLst>
                <a:path w="463550" h="31114">
                  <a:moveTo>
                    <a:pt x="463296" y="0"/>
                  </a:moveTo>
                  <a:lnTo>
                    <a:pt x="30861" y="0"/>
                  </a:lnTo>
                  <a:lnTo>
                    <a:pt x="0" y="30861"/>
                  </a:lnTo>
                  <a:lnTo>
                    <a:pt x="432435" y="30861"/>
                  </a:lnTo>
                  <a:lnTo>
                    <a:pt x="463296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468111" y="4337304"/>
              <a:ext cx="463550" cy="123825"/>
            </a:xfrm>
            <a:custGeom>
              <a:avLst/>
              <a:gdLst/>
              <a:ahLst/>
              <a:cxnLst/>
              <a:rect l="l" t="t" r="r" b="b"/>
              <a:pathLst>
                <a:path w="463550" h="123825">
                  <a:moveTo>
                    <a:pt x="0" y="30861"/>
                  </a:moveTo>
                  <a:lnTo>
                    <a:pt x="30861" y="0"/>
                  </a:lnTo>
                  <a:lnTo>
                    <a:pt x="463296" y="0"/>
                  </a:lnTo>
                  <a:lnTo>
                    <a:pt x="463296" y="92583"/>
                  </a:lnTo>
                  <a:lnTo>
                    <a:pt x="432435" y="123444"/>
                  </a:lnTo>
                  <a:lnTo>
                    <a:pt x="0" y="123444"/>
                  </a:lnTo>
                  <a:lnTo>
                    <a:pt x="0" y="30861"/>
                  </a:lnTo>
                  <a:close/>
                </a:path>
                <a:path w="463550" h="123825">
                  <a:moveTo>
                    <a:pt x="0" y="30861"/>
                  </a:moveTo>
                  <a:lnTo>
                    <a:pt x="432435" y="30861"/>
                  </a:lnTo>
                  <a:lnTo>
                    <a:pt x="463296" y="0"/>
                  </a:lnTo>
                </a:path>
                <a:path w="463550" h="123825">
                  <a:moveTo>
                    <a:pt x="432435" y="30861"/>
                  </a:moveTo>
                  <a:lnTo>
                    <a:pt x="432435" y="123444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513832" y="4395216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4" h="43179">
                  <a:moveTo>
                    <a:pt x="38862" y="0"/>
                  </a:moveTo>
                  <a:lnTo>
                    <a:pt x="23735" y="1672"/>
                  </a:lnTo>
                  <a:lnTo>
                    <a:pt x="11382" y="6238"/>
                  </a:lnTo>
                  <a:lnTo>
                    <a:pt x="3053" y="13019"/>
                  </a:lnTo>
                  <a:lnTo>
                    <a:pt x="0" y="21335"/>
                  </a:lnTo>
                  <a:lnTo>
                    <a:pt x="3053" y="29652"/>
                  </a:lnTo>
                  <a:lnTo>
                    <a:pt x="11382" y="36433"/>
                  </a:lnTo>
                  <a:lnTo>
                    <a:pt x="23735" y="40999"/>
                  </a:lnTo>
                  <a:lnTo>
                    <a:pt x="38862" y="42671"/>
                  </a:lnTo>
                  <a:lnTo>
                    <a:pt x="53988" y="40999"/>
                  </a:lnTo>
                  <a:lnTo>
                    <a:pt x="66341" y="36433"/>
                  </a:lnTo>
                  <a:lnTo>
                    <a:pt x="74670" y="29652"/>
                  </a:lnTo>
                  <a:lnTo>
                    <a:pt x="77723" y="21335"/>
                  </a:lnTo>
                  <a:lnTo>
                    <a:pt x="74670" y="13019"/>
                  </a:lnTo>
                  <a:lnTo>
                    <a:pt x="66341" y="6238"/>
                  </a:lnTo>
                  <a:lnTo>
                    <a:pt x="53988" y="1672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513832" y="4395216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4" h="43179">
                  <a:moveTo>
                    <a:pt x="0" y="21335"/>
                  </a:moveTo>
                  <a:lnTo>
                    <a:pt x="3053" y="13019"/>
                  </a:lnTo>
                  <a:lnTo>
                    <a:pt x="11382" y="6238"/>
                  </a:lnTo>
                  <a:lnTo>
                    <a:pt x="23735" y="1672"/>
                  </a:lnTo>
                  <a:lnTo>
                    <a:pt x="38862" y="0"/>
                  </a:lnTo>
                  <a:lnTo>
                    <a:pt x="53988" y="1672"/>
                  </a:lnTo>
                  <a:lnTo>
                    <a:pt x="66341" y="6238"/>
                  </a:lnTo>
                  <a:lnTo>
                    <a:pt x="74670" y="13019"/>
                  </a:lnTo>
                  <a:lnTo>
                    <a:pt x="77723" y="21335"/>
                  </a:lnTo>
                  <a:lnTo>
                    <a:pt x="74670" y="29652"/>
                  </a:lnTo>
                  <a:lnTo>
                    <a:pt x="66341" y="36433"/>
                  </a:lnTo>
                  <a:lnTo>
                    <a:pt x="53988" y="40999"/>
                  </a:lnTo>
                  <a:lnTo>
                    <a:pt x="38862" y="42671"/>
                  </a:lnTo>
                  <a:lnTo>
                    <a:pt x="23735" y="40999"/>
                  </a:lnTo>
                  <a:lnTo>
                    <a:pt x="11382" y="36433"/>
                  </a:lnTo>
                  <a:lnTo>
                    <a:pt x="3053" y="29652"/>
                  </a:lnTo>
                  <a:lnTo>
                    <a:pt x="0" y="21335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406390" y="4728210"/>
              <a:ext cx="314325" cy="134620"/>
            </a:xfrm>
            <a:custGeom>
              <a:avLst/>
              <a:gdLst/>
              <a:ahLst/>
              <a:cxnLst/>
              <a:rect l="l" t="t" r="r" b="b"/>
              <a:pathLst>
                <a:path w="314325" h="134620">
                  <a:moveTo>
                    <a:pt x="274700" y="0"/>
                  </a:moveTo>
                  <a:lnTo>
                    <a:pt x="39243" y="0"/>
                  </a:lnTo>
                  <a:lnTo>
                    <a:pt x="0" y="39242"/>
                  </a:lnTo>
                  <a:lnTo>
                    <a:pt x="0" y="94868"/>
                  </a:lnTo>
                  <a:lnTo>
                    <a:pt x="39243" y="134112"/>
                  </a:lnTo>
                  <a:lnTo>
                    <a:pt x="274700" y="134112"/>
                  </a:lnTo>
                  <a:lnTo>
                    <a:pt x="313944" y="94868"/>
                  </a:lnTo>
                  <a:lnTo>
                    <a:pt x="313944" y="39242"/>
                  </a:lnTo>
                  <a:lnTo>
                    <a:pt x="274700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406390" y="4728210"/>
              <a:ext cx="314325" cy="134620"/>
            </a:xfrm>
            <a:custGeom>
              <a:avLst/>
              <a:gdLst/>
              <a:ahLst/>
              <a:cxnLst/>
              <a:rect l="l" t="t" r="r" b="b"/>
              <a:pathLst>
                <a:path w="314325" h="134620">
                  <a:moveTo>
                    <a:pt x="0" y="39242"/>
                  </a:moveTo>
                  <a:lnTo>
                    <a:pt x="39243" y="0"/>
                  </a:lnTo>
                  <a:lnTo>
                    <a:pt x="274700" y="0"/>
                  </a:lnTo>
                  <a:lnTo>
                    <a:pt x="313944" y="39242"/>
                  </a:lnTo>
                  <a:lnTo>
                    <a:pt x="313944" y="94868"/>
                  </a:lnTo>
                  <a:lnTo>
                    <a:pt x="274700" y="134112"/>
                  </a:lnTo>
                  <a:lnTo>
                    <a:pt x="39243" y="134112"/>
                  </a:lnTo>
                  <a:lnTo>
                    <a:pt x="0" y="94868"/>
                  </a:lnTo>
                  <a:lnTo>
                    <a:pt x="0" y="39242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940552" y="4829555"/>
              <a:ext cx="163195" cy="18415"/>
            </a:xfrm>
            <a:custGeom>
              <a:avLst/>
              <a:gdLst/>
              <a:ahLst/>
              <a:cxnLst/>
              <a:rect l="l" t="t" r="r" b="b"/>
              <a:pathLst>
                <a:path w="163195" h="18414">
                  <a:moveTo>
                    <a:pt x="163067" y="0"/>
                  </a:moveTo>
                  <a:lnTo>
                    <a:pt x="0" y="0"/>
                  </a:lnTo>
                  <a:lnTo>
                    <a:pt x="0" y="18288"/>
                  </a:lnTo>
                  <a:lnTo>
                    <a:pt x="163067" y="18288"/>
                  </a:lnTo>
                  <a:lnTo>
                    <a:pt x="163067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051804" y="4422648"/>
              <a:ext cx="88392" cy="883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219444" y="4701539"/>
              <a:ext cx="169545" cy="303530"/>
            </a:xfrm>
            <a:custGeom>
              <a:avLst/>
              <a:gdLst/>
              <a:ahLst/>
              <a:cxnLst/>
              <a:rect l="l" t="t" r="r" b="b"/>
              <a:pathLst>
                <a:path w="169545" h="303529">
                  <a:moveTo>
                    <a:pt x="169164" y="12"/>
                  </a:moveTo>
                  <a:lnTo>
                    <a:pt x="141719" y="12"/>
                  </a:lnTo>
                  <a:lnTo>
                    <a:pt x="105410" y="0"/>
                  </a:lnTo>
                  <a:lnTo>
                    <a:pt x="0" y="12"/>
                  </a:lnTo>
                  <a:lnTo>
                    <a:pt x="0" y="24384"/>
                  </a:lnTo>
                  <a:lnTo>
                    <a:pt x="97536" y="24384"/>
                  </a:lnTo>
                  <a:lnTo>
                    <a:pt x="64096" y="128016"/>
                  </a:lnTo>
                  <a:lnTo>
                    <a:pt x="12192" y="128016"/>
                  </a:lnTo>
                  <a:lnTo>
                    <a:pt x="12192" y="153924"/>
                  </a:lnTo>
                  <a:lnTo>
                    <a:pt x="55740" y="153924"/>
                  </a:lnTo>
                  <a:lnTo>
                    <a:pt x="7620" y="303149"/>
                  </a:lnTo>
                  <a:lnTo>
                    <a:pt x="43942" y="303149"/>
                  </a:lnTo>
                  <a:lnTo>
                    <a:pt x="92062" y="153924"/>
                  </a:lnTo>
                  <a:lnTo>
                    <a:pt x="141732" y="153924"/>
                  </a:lnTo>
                  <a:lnTo>
                    <a:pt x="141732" y="128016"/>
                  </a:lnTo>
                  <a:lnTo>
                    <a:pt x="100418" y="128016"/>
                  </a:lnTo>
                  <a:lnTo>
                    <a:pt x="133858" y="24384"/>
                  </a:lnTo>
                  <a:lnTo>
                    <a:pt x="169164" y="24384"/>
                  </a:lnTo>
                  <a:lnTo>
                    <a:pt x="169164" y="12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937504" y="4535424"/>
              <a:ext cx="306705" cy="469265"/>
            </a:xfrm>
            <a:custGeom>
              <a:avLst/>
              <a:gdLst/>
              <a:ahLst/>
              <a:cxnLst/>
              <a:rect l="l" t="t" r="r" b="b"/>
              <a:pathLst>
                <a:path w="306704" h="469264">
                  <a:moveTo>
                    <a:pt x="138049" y="0"/>
                  </a:moveTo>
                  <a:lnTo>
                    <a:pt x="123825" y="0"/>
                  </a:lnTo>
                  <a:lnTo>
                    <a:pt x="104775" y="6350"/>
                  </a:lnTo>
                  <a:lnTo>
                    <a:pt x="99949" y="9525"/>
                  </a:lnTo>
                  <a:lnTo>
                    <a:pt x="96774" y="14350"/>
                  </a:lnTo>
                  <a:lnTo>
                    <a:pt x="90424" y="20700"/>
                  </a:lnTo>
                  <a:lnTo>
                    <a:pt x="87249" y="27050"/>
                  </a:lnTo>
                  <a:lnTo>
                    <a:pt x="84074" y="30225"/>
                  </a:lnTo>
                  <a:lnTo>
                    <a:pt x="84074" y="36575"/>
                  </a:lnTo>
                  <a:lnTo>
                    <a:pt x="3175" y="217931"/>
                  </a:lnTo>
                  <a:lnTo>
                    <a:pt x="1524" y="219582"/>
                  </a:lnTo>
                  <a:lnTo>
                    <a:pt x="1524" y="222757"/>
                  </a:lnTo>
                  <a:lnTo>
                    <a:pt x="0" y="225932"/>
                  </a:lnTo>
                  <a:lnTo>
                    <a:pt x="0" y="238632"/>
                  </a:lnTo>
                  <a:lnTo>
                    <a:pt x="1524" y="241807"/>
                  </a:lnTo>
                  <a:lnTo>
                    <a:pt x="3175" y="246633"/>
                  </a:lnTo>
                  <a:lnTo>
                    <a:pt x="6350" y="252983"/>
                  </a:lnTo>
                  <a:lnTo>
                    <a:pt x="12700" y="259333"/>
                  </a:lnTo>
                  <a:lnTo>
                    <a:pt x="19050" y="262508"/>
                  </a:lnTo>
                  <a:lnTo>
                    <a:pt x="22225" y="262508"/>
                  </a:lnTo>
                  <a:lnTo>
                    <a:pt x="25400" y="264032"/>
                  </a:lnTo>
                  <a:lnTo>
                    <a:pt x="199898" y="264032"/>
                  </a:lnTo>
                  <a:lnTo>
                    <a:pt x="199898" y="469264"/>
                  </a:lnTo>
                  <a:lnTo>
                    <a:pt x="252349" y="469264"/>
                  </a:lnTo>
                  <a:lnTo>
                    <a:pt x="252349" y="219582"/>
                  </a:lnTo>
                  <a:lnTo>
                    <a:pt x="241173" y="208406"/>
                  </a:lnTo>
                  <a:lnTo>
                    <a:pt x="237998" y="208406"/>
                  </a:lnTo>
                  <a:lnTo>
                    <a:pt x="234823" y="206882"/>
                  </a:lnTo>
                  <a:lnTo>
                    <a:pt x="231648" y="206882"/>
                  </a:lnTo>
                  <a:lnTo>
                    <a:pt x="228473" y="205231"/>
                  </a:lnTo>
                  <a:lnTo>
                    <a:pt x="217424" y="205231"/>
                  </a:lnTo>
                  <a:lnTo>
                    <a:pt x="120650" y="198881"/>
                  </a:lnTo>
                  <a:lnTo>
                    <a:pt x="147574" y="119380"/>
                  </a:lnTo>
                  <a:lnTo>
                    <a:pt x="166624" y="147955"/>
                  </a:lnTo>
                  <a:lnTo>
                    <a:pt x="284099" y="147955"/>
                  </a:lnTo>
                  <a:lnTo>
                    <a:pt x="287274" y="146303"/>
                  </a:lnTo>
                  <a:lnTo>
                    <a:pt x="290449" y="146303"/>
                  </a:lnTo>
                  <a:lnTo>
                    <a:pt x="291973" y="144780"/>
                  </a:lnTo>
                  <a:lnTo>
                    <a:pt x="293624" y="144780"/>
                  </a:lnTo>
                  <a:lnTo>
                    <a:pt x="299974" y="141605"/>
                  </a:lnTo>
                  <a:lnTo>
                    <a:pt x="301498" y="138430"/>
                  </a:lnTo>
                  <a:lnTo>
                    <a:pt x="303149" y="136778"/>
                  </a:lnTo>
                  <a:lnTo>
                    <a:pt x="304673" y="133603"/>
                  </a:lnTo>
                  <a:lnTo>
                    <a:pt x="304673" y="132080"/>
                  </a:lnTo>
                  <a:lnTo>
                    <a:pt x="306324" y="128905"/>
                  </a:lnTo>
                  <a:lnTo>
                    <a:pt x="306324" y="120903"/>
                  </a:lnTo>
                  <a:lnTo>
                    <a:pt x="301498" y="111378"/>
                  </a:lnTo>
                  <a:lnTo>
                    <a:pt x="295148" y="105028"/>
                  </a:lnTo>
                  <a:lnTo>
                    <a:pt x="291973" y="103377"/>
                  </a:lnTo>
                  <a:lnTo>
                    <a:pt x="291973" y="101853"/>
                  </a:lnTo>
                  <a:lnTo>
                    <a:pt x="193548" y="101853"/>
                  </a:lnTo>
                  <a:lnTo>
                    <a:pt x="174498" y="69976"/>
                  </a:lnTo>
                  <a:lnTo>
                    <a:pt x="177673" y="66801"/>
                  </a:lnTo>
                  <a:lnTo>
                    <a:pt x="179324" y="62102"/>
                  </a:lnTo>
                  <a:lnTo>
                    <a:pt x="179324" y="58800"/>
                  </a:lnTo>
                  <a:lnTo>
                    <a:pt x="180848" y="54101"/>
                  </a:lnTo>
                  <a:lnTo>
                    <a:pt x="180848" y="38226"/>
                  </a:lnTo>
                  <a:lnTo>
                    <a:pt x="179324" y="35051"/>
                  </a:lnTo>
                  <a:lnTo>
                    <a:pt x="177673" y="30225"/>
                  </a:lnTo>
                  <a:lnTo>
                    <a:pt x="172974" y="20700"/>
                  </a:lnTo>
                  <a:lnTo>
                    <a:pt x="169799" y="15875"/>
                  </a:lnTo>
                  <a:lnTo>
                    <a:pt x="166624" y="14350"/>
                  </a:lnTo>
                  <a:lnTo>
                    <a:pt x="160274" y="8000"/>
                  </a:lnTo>
                  <a:lnTo>
                    <a:pt x="155448" y="4825"/>
                  </a:lnTo>
                  <a:lnTo>
                    <a:pt x="152400" y="4825"/>
                  </a:lnTo>
                  <a:lnTo>
                    <a:pt x="147574" y="1650"/>
                  </a:lnTo>
                  <a:lnTo>
                    <a:pt x="142875" y="1650"/>
                  </a:lnTo>
                  <a:lnTo>
                    <a:pt x="138049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360420" y="3619500"/>
              <a:ext cx="0" cy="1752600"/>
            </a:xfrm>
            <a:custGeom>
              <a:avLst/>
              <a:gdLst/>
              <a:ahLst/>
              <a:cxnLst/>
              <a:rect l="l" t="t" r="r" b="b"/>
              <a:pathLst>
                <a:path h="1752600">
                  <a:moveTo>
                    <a:pt x="0" y="0"/>
                  </a:moveTo>
                  <a:lnTo>
                    <a:pt x="0" y="17526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836420" y="5334000"/>
              <a:ext cx="1524000" cy="76200"/>
            </a:xfrm>
            <a:custGeom>
              <a:avLst/>
              <a:gdLst/>
              <a:ahLst/>
              <a:cxnLst/>
              <a:rect l="l" t="t" r="r" b="b"/>
              <a:pathLst>
                <a:path w="1524000" h="76200">
                  <a:moveTo>
                    <a:pt x="381000" y="31750"/>
                  </a:moveTo>
                  <a:lnTo>
                    <a:pt x="76200" y="31750"/>
                  </a:lnTo>
                  <a:lnTo>
                    <a:pt x="76200" y="0"/>
                  </a:ln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381000" y="44450"/>
                  </a:lnTo>
                  <a:lnTo>
                    <a:pt x="381000" y="31750"/>
                  </a:lnTo>
                  <a:close/>
                </a:path>
                <a:path w="1524000" h="76200">
                  <a:moveTo>
                    <a:pt x="1524000" y="38100"/>
                  </a:moveTo>
                  <a:lnTo>
                    <a:pt x="1511300" y="31750"/>
                  </a:lnTo>
                  <a:lnTo>
                    <a:pt x="1447800" y="0"/>
                  </a:lnTo>
                  <a:lnTo>
                    <a:pt x="1447800" y="31750"/>
                  </a:lnTo>
                  <a:lnTo>
                    <a:pt x="1066800" y="31750"/>
                  </a:lnTo>
                  <a:lnTo>
                    <a:pt x="1066800" y="44450"/>
                  </a:lnTo>
                  <a:lnTo>
                    <a:pt x="1447800" y="44450"/>
                  </a:lnTo>
                  <a:lnTo>
                    <a:pt x="1447800" y="76200"/>
                  </a:lnTo>
                  <a:lnTo>
                    <a:pt x="1511300" y="44450"/>
                  </a:lnTo>
                  <a:lnTo>
                    <a:pt x="152400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object 122"/>
          <p:cNvSpPr txBox="1"/>
          <p:nvPr/>
        </p:nvSpPr>
        <p:spPr>
          <a:xfrm>
            <a:off x="1385697" y="1372311"/>
            <a:ext cx="7378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6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PM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23" name="object 123"/>
          <p:cNvGrpSpPr/>
          <p:nvPr/>
        </p:nvGrpSpPr>
        <p:grpSpPr>
          <a:xfrm>
            <a:off x="1856232" y="1848611"/>
            <a:ext cx="6337300" cy="304800"/>
            <a:chOff x="1856232" y="1848611"/>
            <a:chExt cx="6337300" cy="304800"/>
          </a:xfrm>
        </p:grpSpPr>
        <p:sp>
          <p:nvSpPr>
            <p:cNvPr id="124" name="object 124"/>
            <p:cNvSpPr/>
            <p:nvPr/>
          </p:nvSpPr>
          <p:spPr>
            <a:xfrm>
              <a:off x="1868424" y="1943099"/>
              <a:ext cx="6324600" cy="76200"/>
            </a:xfrm>
            <a:custGeom>
              <a:avLst/>
              <a:gdLst/>
              <a:ahLst/>
              <a:cxnLst/>
              <a:rect l="l" t="t" r="r" b="b"/>
              <a:pathLst>
                <a:path w="6324600" h="76200">
                  <a:moveTo>
                    <a:pt x="6248400" y="0"/>
                  </a:moveTo>
                  <a:lnTo>
                    <a:pt x="6248400" y="76200"/>
                  </a:lnTo>
                  <a:lnTo>
                    <a:pt x="6311900" y="44450"/>
                  </a:lnTo>
                  <a:lnTo>
                    <a:pt x="6261100" y="44450"/>
                  </a:lnTo>
                  <a:lnTo>
                    <a:pt x="6261100" y="31750"/>
                  </a:lnTo>
                  <a:lnTo>
                    <a:pt x="6311900" y="31750"/>
                  </a:lnTo>
                  <a:lnTo>
                    <a:pt x="6248400" y="0"/>
                  </a:lnTo>
                  <a:close/>
                </a:path>
                <a:path w="6324600" h="76200">
                  <a:moveTo>
                    <a:pt x="6248400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6248400" y="44450"/>
                  </a:lnTo>
                  <a:lnTo>
                    <a:pt x="6248400" y="31750"/>
                  </a:lnTo>
                  <a:close/>
                </a:path>
                <a:path w="6324600" h="76200">
                  <a:moveTo>
                    <a:pt x="6311900" y="31750"/>
                  </a:moveTo>
                  <a:lnTo>
                    <a:pt x="6261100" y="31750"/>
                  </a:lnTo>
                  <a:lnTo>
                    <a:pt x="6261100" y="44450"/>
                  </a:lnTo>
                  <a:lnTo>
                    <a:pt x="6311900" y="44450"/>
                  </a:lnTo>
                  <a:lnTo>
                    <a:pt x="6324600" y="38100"/>
                  </a:lnTo>
                  <a:lnTo>
                    <a:pt x="631190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862328" y="1848611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" name="object 126"/>
          <p:cNvSpPr txBox="1"/>
          <p:nvPr/>
        </p:nvSpPr>
        <p:spPr>
          <a:xfrm>
            <a:off x="2617977" y="1385442"/>
            <a:ext cx="1261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8865" algn="l"/>
              </a:tabLst>
            </a:pPr>
            <a:r>
              <a:rPr sz="2400" b="1" spc="-5" dirty="0">
                <a:latin typeface="Arial"/>
                <a:cs typeface="Arial"/>
              </a:rPr>
              <a:t>7	8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587366" y="1385442"/>
            <a:ext cx="530860" cy="88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9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sz="1800" i="1" spc="-10" dirty="0">
                <a:latin typeface="Arial"/>
                <a:cs typeface="Arial"/>
              </a:rPr>
              <a:t>T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spc="-20" dirty="0">
                <a:latin typeface="Arial"/>
                <a:cs typeface="Arial"/>
              </a:rPr>
              <a:t>m</a:t>
            </a:r>
            <a:r>
              <a:rPr sz="1800" i="1" spc="-5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640704" y="1398270"/>
            <a:ext cx="364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10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733158" y="1385442"/>
            <a:ext cx="334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40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386573" y="1372311"/>
            <a:ext cx="14662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Midnight</a:t>
            </a:r>
            <a:r>
              <a:rPr sz="2400" b="1" spc="-475" dirty="0">
                <a:latin typeface="Arial"/>
                <a:cs typeface="Arial"/>
              </a:rPr>
              <a:t> </a:t>
            </a:r>
            <a:r>
              <a:rPr sz="3000" baseline="-8333" dirty="0">
                <a:latin typeface="Arial"/>
                <a:cs typeface="Arial"/>
              </a:rPr>
              <a:t>•</a:t>
            </a:r>
            <a:endParaRPr sz="3000" baseline="-8333">
              <a:latin typeface="Arial"/>
              <a:cs typeface="Arial"/>
            </a:endParaRPr>
          </a:p>
        </p:txBody>
      </p:sp>
      <p:grpSp>
        <p:nvGrpSpPr>
          <p:cNvPr id="131" name="object 131"/>
          <p:cNvGrpSpPr/>
          <p:nvPr/>
        </p:nvGrpSpPr>
        <p:grpSpPr>
          <a:xfrm>
            <a:off x="1760220" y="5119115"/>
            <a:ext cx="6278880" cy="722630"/>
            <a:chOff x="1760220" y="5119115"/>
            <a:chExt cx="6278880" cy="722630"/>
          </a:xfrm>
        </p:grpSpPr>
        <p:sp>
          <p:nvSpPr>
            <p:cNvPr id="132" name="object 132"/>
            <p:cNvSpPr/>
            <p:nvPr/>
          </p:nvSpPr>
          <p:spPr>
            <a:xfrm>
              <a:off x="6504432" y="5359120"/>
              <a:ext cx="363855" cy="476884"/>
            </a:xfrm>
            <a:custGeom>
              <a:avLst/>
              <a:gdLst/>
              <a:ahLst/>
              <a:cxnLst/>
              <a:rect l="l" t="t" r="r" b="b"/>
              <a:pathLst>
                <a:path w="363854" h="476885">
                  <a:moveTo>
                    <a:pt x="363499" y="0"/>
                  </a:moveTo>
                  <a:lnTo>
                    <a:pt x="0" y="0"/>
                  </a:lnTo>
                  <a:lnTo>
                    <a:pt x="0" y="476275"/>
                  </a:lnTo>
                  <a:lnTo>
                    <a:pt x="363499" y="476275"/>
                  </a:lnTo>
                  <a:lnTo>
                    <a:pt x="363499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867905" y="5237987"/>
              <a:ext cx="121285" cy="597535"/>
            </a:xfrm>
            <a:custGeom>
              <a:avLst/>
              <a:gdLst/>
              <a:ahLst/>
              <a:cxnLst/>
              <a:rect l="l" t="t" r="r" b="b"/>
              <a:pathLst>
                <a:path w="121284" h="597535">
                  <a:moveTo>
                    <a:pt x="121158" y="0"/>
                  </a:moveTo>
                  <a:lnTo>
                    <a:pt x="0" y="121158"/>
                  </a:lnTo>
                  <a:lnTo>
                    <a:pt x="0" y="597408"/>
                  </a:lnTo>
                  <a:lnTo>
                    <a:pt x="121158" y="476275"/>
                  </a:lnTo>
                  <a:lnTo>
                    <a:pt x="121158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504432" y="5237987"/>
              <a:ext cx="485140" cy="121285"/>
            </a:xfrm>
            <a:custGeom>
              <a:avLst/>
              <a:gdLst/>
              <a:ahLst/>
              <a:cxnLst/>
              <a:rect l="l" t="t" r="r" b="b"/>
              <a:pathLst>
                <a:path w="485140" h="121285">
                  <a:moveTo>
                    <a:pt x="484632" y="0"/>
                  </a:moveTo>
                  <a:lnTo>
                    <a:pt x="121158" y="0"/>
                  </a:lnTo>
                  <a:lnTo>
                    <a:pt x="0" y="121158"/>
                  </a:lnTo>
                  <a:lnTo>
                    <a:pt x="363474" y="121158"/>
                  </a:lnTo>
                  <a:lnTo>
                    <a:pt x="484632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504432" y="5237987"/>
              <a:ext cx="485140" cy="597535"/>
            </a:xfrm>
            <a:custGeom>
              <a:avLst/>
              <a:gdLst/>
              <a:ahLst/>
              <a:cxnLst/>
              <a:rect l="l" t="t" r="r" b="b"/>
              <a:pathLst>
                <a:path w="485140" h="597535">
                  <a:moveTo>
                    <a:pt x="0" y="121158"/>
                  </a:moveTo>
                  <a:lnTo>
                    <a:pt x="121158" y="0"/>
                  </a:lnTo>
                  <a:lnTo>
                    <a:pt x="484632" y="0"/>
                  </a:lnTo>
                  <a:lnTo>
                    <a:pt x="484632" y="476275"/>
                  </a:lnTo>
                  <a:lnTo>
                    <a:pt x="363474" y="597408"/>
                  </a:lnTo>
                  <a:lnTo>
                    <a:pt x="0" y="597408"/>
                  </a:lnTo>
                  <a:lnTo>
                    <a:pt x="0" y="121158"/>
                  </a:lnTo>
                  <a:close/>
                </a:path>
                <a:path w="485140" h="597535">
                  <a:moveTo>
                    <a:pt x="0" y="121158"/>
                  </a:moveTo>
                  <a:lnTo>
                    <a:pt x="363474" y="121158"/>
                  </a:lnTo>
                  <a:lnTo>
                    <a:pt x="484632" y="0"/>
                  </a:lnTo>
                </a:path>
                <a:path w="485140" h="597535">
                  <a:moveTo>
                    <a:pt x="363474" y="121158"/>
                  </a:moveTo>
                  <a:lnTo>
                    <a:pt x="363474" y="59740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615684" y="5156066"/>
              <a:ext cx="342900" cy="92710"/>
            </a:xfrm>
            <a:custGeom>
              <a:avLst/>
              <a:gdLst/>
              <a:ahLst/>
              <a:cxnLst/>
              <a:rect l="l" t="t" r="r" b="b"/>
              <a:pathLst>
                <a:path w="342900" h="92710">
                  <a:moveTo>
                    <a:pt x="342519" y="0"/>
                  </a:moveTo>
                  <a:lnTo>
                    <a:pt x="0" y="0"/>
                  </a:lnTo>
                  <a:lnTo>
                    <a:pt x="0" y="92589"/>
                  </a:lnTo>
                  <a:lnTo>
                    <a:pt x="342519" y="92589"/>
                  </a:lnTo>
                  <a:lnTo>
                    <a:pt x="342519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958203" y="5125211"/>
              <a:ext cx="31115" cy="123825"/>
            </a:xfrm>
            <a:custGeom>
              <a:avLst/>
              <a:gdLst/>
              <a:ahLst/>
              <a:cxnLst/>
              <a:rect l="l" t="t" r="r" b="b"/>
              <a:pathLst>
                <a:path w="31115" h="123825">
                  <a:moveTo>
                    <a:pt x="30861" y="0"/>
                  </a:moveTo>
                  <a:lnTo>
                    <a:pt x="0" y="30861"/>
                  </a:lnTo>
                  <a:lnTo>
                    <a:pt x="0" y="123443"/>
                  </a:lnTo>
                  <a:lnTo>
                    <a:pt x="30861" y="92582"/>
                  </a:lnTo>
                  <a:lnTo>
                    <a:pt x="30861" y="0"/>
                  </a:lnTo>
                  <a:close/>
                </a:path>
              </a:pathLst>
            </a:custGeom>
            <a:solidFill>
              <a:srgbClr val="C59A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615684" y="5125211"/>
              <a:ext cx="373380" cy="31115"/>
            </a:xfrm>
            <a:custGeom>
              <a:avLst/>
              <a:gdLst/>
              <a:ahLst/>
              <a:cxnLst/>
              <a:rect l="l" t="t" r="r" b="b"/>
              <a:pathLst>
                <a:path w="373379" h="31114">
                  <a:moveTo>
                    <a:pt x="373380" y="0"/>
                  </a:moveTo>
                  <a:lnTo>
                    <a:pt x="30861" y="0"/>
                  </a:lnTo>
                  <a:lnTo>
                    <a:pt x="0" y="30861"/>
                  </a:lnTo>
                  <a:lnTo>
                    <a:pt x="342519" y="30861"/>
                  </a:lnTo>
                  <a:lnTo>
                    <a:pt x="373380" y="0"/>
                  </a:lnTo>
                  <a:close/>
                </a:path>
              </a:pathLst>
            </a:custGeom>
            <a:solidFill>
              <a:srgbClr val="F8C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615684" y="5125211"/>
              <a:ext cx="373380" cy="123825"/>
            </a:xfrm>
            <a:custGeom>
              <a:avLst/>
              <a:gdLst/>
              <a:ahLst/>
              <a:cxnLst/>
              <a:rect l="l" t="t" r="r" b="b"/>
              <a:pathLst>
                <a:path w="373379" h="123825">
                  <a:moveTo>
                    <a:pt x="0" y="30861"/>
                  </a:moveTo>
                  <a:lnTo>
                    <a:pt x="30861" y="0"/>
                  </a:lnTo>
                  <a:lnTo>
                    <a:pt x="373380" y="0"/>
                  </a:lnTo>
                  <a:lnTo>
                    <a:pt x="373380" y="92582"/>
                  </a:lnTo>
                  <a:lnTo>
                    <a:pt x="342519" y="123443"/>
                  </a:lnTo>
                  <a:lnTo>
                    <a:pt x="0" y="123443"/>
                  </a:lnTo>
                  <a:lnTo>
                    <a:pt x="0" y="30861"/>
                  </a:lnTo>
                  <a:close/>
                </a:path>
                <a:path w="373379" h="123825">
                  <a:moveTo>
                    <a:pt x="0" y="30861"/>
                  </a:moveTo>
                  <a:lnTo>
                    <a:pt x="342519" y="30861"/>
                  </a:lnTo>
                  <a:lnTo>
                    <a:pt x="373380" y="0"/>
                  </a:lnTo>
                </a:path>
                <a:path w="373379" h="123825">
                  <a:moveTo>
                    <a:pt x="342519" y="30861"/>
                  </a:moveTo>
                  <a:lnTo>
                    <a:pt x="342519" y="123443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602729" y="5290565"/>
              <a:ext cx="251460" cy="43180"/>
            </a:xfrm>
            <a:custGeom>
              <a:avLst/>
              <a:gdLst/>
              <a:ahLst/>
              <a:cxnLst/>
              <a:rect l="l" t="t" r="r" b="b"/>
              <a:pathLst>
                <a:path w="251459" h="43179">
                  <a:moveTo>
                    <a:pt x="251460" y="0"/>
                  </a:moveTo>
                  <a:lnTo>
                    <a:pt x="62356" y="0"/>
                  </a:lnTo>
                  <a:lnTo>
                    <a:pt x="0" y="42672"/>
                  </a:lnTo>
                  <a:lnTo>
                    <a:pt x="189102" y="42672"/>
                  </a:lnTo>
                  <a:lnTo>
                    <a:pt x="251460" y="0"/>
                  </a:lnTo>
                  <a:close/>
                </a:path>
              </a:pathLst>
            </a:custGeom>
            <a:solidFill>
              <a:srgbClr val="F6BE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602729" y="5290565"/>
              <a:ext cx="251460" cy="43180"/>
            </a:xfrm>
            <a:custGeom>
              <a:avLst/>
              <a:gdLst/>
              <a:ahLst/>
              <a:cxnLst/>
              <a:rect l="l" t="t" r="r" b="b"/>
              <a:pathLst>
                <a:path w="251459" h="43179">
                  <a:moveTo>
                    <a:pt x="0" y="42672"/>
                  </a:moveTo>
                  <a:lnTo>
                    <a:pt x="62356" y="0"/>
                  </a:lnTo>
                  <a:lnTo>
                    <a:pt x="251460" y="0"/>
                  </a:lnTo>
                  <a:lnTo>
                    <a:pt x="189102" y="42672"/>
                  </a:lnTo>
                  <a:lnTo>
                    <a:pt x="0" y="42672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981444" y="5387314"/>
              <a:ext cx="451484" cy="448309"/>
            </a:xfrm>
            <a:custGeom>
              <a:avLst/>
              <a:gdLst/>
              <a:ahLst/>
              <a:cxnLst/>
              <a:rect l="l" t="t" r="r" b="b"/>
              <a:pathLst>
                <a:path w="451484" h="448310">
                  <a:moveTo>
                    <a:pt x="451129" y="0"/>
                  </a:moveTo>
                  <a:lnTo>
                    <a:pt x="0" y="0"/>
                  </a:lnTo>
                  <a:lnTo>
                    <a:pt x="0" y="448081"/>
                  </a:lnTo>
                  <a:lnTo>
                    <a:pt x="451129" y="448081"/>
                  </a:lnTo>
                  <a:lnTo>
                    <a:pt x="451129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7432548" y="5237987"/>
              <a:ext cx="149860" cy="597535"/>
            </a:xfrm>
            <a:custGeom>
              <a:avLst/>
              <a:gdLst/>
              <a:ahLst/>
              <a:cxnLst/>
              <a:rect l="l" t="t" r="r" b="b"/>
              <a:pathLst>
                <a:path w="149859" h="597535">
                  <a:moveTo>
                    <a:pt x="149351" y="0"/>
                  </a:moveTo>
                  <a:lnTo>
                    <a:pt x="0" y="149352"/>
                  </a:lnTo>
                  <a:lnTo>
                    <a:pt x="0" y="597408"/>
                  </a:lnTo>
                  <a:lnTo>
                    <a:pt x="149351" y="448081"/>
                  </a:lnTo>
                  <a:lnTo>
                    <a:pt x="149351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981444" y="5237987"/>
              <a:ext cx="600710" cy="149860"/>
            </a:xfrm>
            <a:custGeom>
              <a:avLst/>
              <a:gdLst/>
              <a:ahLst/>
              <a:cxnLst/>
              <a:rect l="l" t="t" r="r" b="b"/>
              <a:pathLst>
                <a:path w="600709" h="149860">
                  <a:moveTo>
                    <a:pt x="600455" y="0"/>
                  </a:moveTo>
                  <a:lnTo>
                    <a:pt x="149351" y="0"/>
                  </a:lnTo>
                  <a:lnTo>
                    <a:pt x="0" y="149352"/>
                  </a:lnTo>
                  <a:lnTo>
                    <a:pt x="451103" y="149352"/>
                  </a:lnTo>
                  <a:lnTo>
                    <a:pt x="600455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981444" y="5237987"/>
              <a:ext cx="600710" cy="597535"/>
            </a:xfrm>
            <a:custGeom>
              <a:avLst/>
              <a:gdLst/>
              <a:ahLst/>
              <a:cxnLst/>
              <a:rect l="l" t="t" r="r" b="b"/>
              <a:pathLst>
                <a:path w="600709" h="597535">
                  <a:moveTo>
                    <a:pt x="0" y="149352"/>
                  </a:moveTo>
                  <a:lnTo>
                    <a:pt x="149351" y="0"/>
                  </a:lnTo>
                  <a:lnTo>
                    <a:pt x="600455" y="0"/>
                  </a:lnTo>
                  <a:lnTo>
                    <a:pt x="600455" y="448081"/>
                  </a:lnTo>
                  <a:lnTo>
                    <a:pt x="451103" y="597408"/>
                  </a:lnTo>
                  <a:lnTo>
                    <a:pt x="0" y="597408"/>
                  </a:lnTo>
                  <a:lnTo>
                    <a:pt x="0" y="149352"/>
                  </a:lnTo>
                  <a:close/>
                </a:path>
                <a:path w="600709" h="597535">
                  <a:moveTo>
                    <a:pt x="0" y="149352"/>
                  </a:moveTo>
                  <a:lnTo>
                    <a:pt x="451103" y="149352"/>
                  </a:lnTo>
                  <a:lnTo>
                    <a:pt x="600455" y="0"/>
                  </a:lnTo>
                </a:path>
                <a:path w="600709" h="597535">
                  <a:moveTo>
                    <a:pt x="451103" y="149352"/>
                  </a:moveTo>
                  <a:lnTo>
                    <a:pt x="451103" y="59740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7118604" y="5156066"/>
              <a:ext cx="432434" cy="92710"/>
            </a:xfrm>
            <a:custGeom>
              <a:avLst/>
              <a:gdLst/>
              <a:ahLst/>
              <a:cxnLst/>
              <a:rect l="l" t="t" r="r" b="b"/>
              <a:pathLst>
                <a:path w="432434" h="92710">
                  <a:moveTo>
                    <a:pt x="432434" y="0"/>
                  </a:moveTo>
                  <a:lnTo>
                    <a:pt x="0" y="0"/>
                  </a:lnTo>
                  <a:lnTo>
                    <a:pt x="0" y="92589"/>
                  </a:lnTo>
                  <a:lnTo>
                    <a:pt x="432434" y="92589"/>
                  </a:lnTo>
                  <a:lnTo>
                    <a:pt x="432434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7551039" y="5125211"/>
              <a:ext cx="31115" cy="123825"/>
            </a:xfrm>
            <a:custGeom>
              <a:avLst/>
              <a:gdLst/>
              <a:ahLst/>
              <a:cxnLst/>
              <a:rect l="l" t="t" r="r" b="b"/>
              <a:pathLst>
                <a:path w="31115" h="123825">
                  <a:moveTo>
                    <a:pt x="30860" y="0"/>
                  </a:moveTo>
                  <a:lnTo>
                    <a:pt x="0" y="30861"/>
                  </a:lnTo>
                  <a:lnTo>
                    <a:pt x="0" y="123443"/>
                  </a:lnTo>
                  <a:lnTo>
                    <a:pt x="30860" y="92582"/>
                  </a:lnTo>
                  <a:lnTo>
                    <a:pt x="30860" y="0"/>
                  </a:lnTo>
                  <a:close/>
                </a:path>
              </a:pathLst>
            </a:custGeom>
            <a:solidFill>
              <a:srgbClr val="829B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118604" y="5125211"/>
              <a:ext cx="463550" cy="31115"/>
            </a:xfrm>
            <a:custGeom>
              <a:avLst/>
              <a:gdLst/>
              <a:ahLst/>
              <a:cxnLst/>
              <a:rect l="l" t="t" r="r" b="b"/>
              <a:pathLst>
                <a:path w="463550" h="31114">
                  <a:moveTo>
                    <a:pt x="463296" y="0"/>
                  </a:moveTo>
                  <a:lnTo>
                    <a:pt x="30861" y="0"/>
                  </a:lnTo>
                  <a:lnTo>
                    <a:pt x="0" y="30861"/>
                  </a:lnTo>
                  <a:lnTo>
                    <a:pt x="432435" y="30861"/>
                  </a:lnTo>
                  <a:lnTo>
                    <a:pt x="463296" y="0"/>
                  </a:lnTo>
                  <a:close/>
                </a:path>
              </a:pathLst>
            </a:custGeom>
            <a:solidFill>
              <a:srgbClr val="B4C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7118604" y="5125211"/>
              <a:ext cx="463550" cy="123825"/>
            </a:xfrm>
            <a:custGeom>
              <a:avLst/>
              <a:gdLst/>
              <a:ahLst/>
              <a:cxnLst/>
              <a:rect l="l" t="t" r="r" b="b"/>
              <a:pathLst>
                <a:path w="463550" h="123825">
                  <a:moveTo>
                    <a:pt x="0" y="30861"/>
                  </a:moveTo>
                  <a:lnTo>
                    <a:pt x="30861" y="0"/>
                  </a:lnTo>
                  <a:lnTo>
                    <a:pt x="463296" y="0"/>
                  </a:lnTo>
                  <a:lnTo>
                    <a:pt x="463296" y="92582"/>
                  </a:lnTo>
                  <a:lnTo>
                    <a:pt x="432435" y="123443"/>
                  </a:lnTo>
                  <a:lnTo>
                    <a:pt x="0" y="123443"/>
                  </a:lnTo>
                  <a:lnTo>
                    <a:pt x="0" y="30861"/>
                  </a:lnTo>
                  <a:close/>
                </a:path>
                <a:path w="463550" h="123825">
                  <a:moveTo>
                    <a:pt x="0" y="30861"/>
                  </a:moveTo>
                  <a:lnTo>
                    <a:pt x="432435" y="30861"/>
                  </a:lnTo>
                  <a:lnTo>
                    <a:pt x="463296" y="0"/>
                  </a:lnTo>
                </a:path>
                <a:path w="463550" h="123825">
                  <a:moveTo>
                    <a:pt x="432435" y="30861"/>
                  </a:moveTo>
                  <a:lnTo>
                    <a:pt x="432435" y="123443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7164323" y="5181599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4" h="43179">
                  <a:moveTo>
                    <a:pt x="38861" y="0"/>
                  </a:moveTo>
                  <a:lnTo>
                    <a:pt x="23735" y="1672"/>
                  </a:lnTo>
                  <a:lnTo>
                    <a:pt x="11382" y="6238"/>
                  </a:lnTo>
                  <a:lnTo>
                    <a:pt x="3053" y="13019"/>
                  </a:lnTo>
                  <a:lnTo>
                    <a:pt x="0" y="21336"/>
                  </a:lnTo>
                  <a:lnTo>
                    <a:pt x="3053" y="29652"/>
                  </a:lnTo>
                  <a:lnTo>
                    <a:pt x="11382" y="36433"/>
                  </a:lnTo>
                  <a:lnTo>
                    <a:pt x="23735" y="40999"/>
                  </a:lnTo>
                  <a:lnTo>
                    <a:pt x="38861" y="42672"/>
                  </a:lnTo>
                  <a:lnTo>
                    <a:pt x="53988" y="40999"/>
                  </a:lnTo>
                  <a:lnTo>
                    <a:pt x="66341" y="36433"/>
                  </a:lnTo>
                  <a:lnTo>
                    <a:pt x="74670" y="29652"/>
                  </a:lnTo>
                  <a:lnTo>
                    <a:pt x="77724" y="21336"/>
                  </a:lnTo>
                  <a:lnTo>
                    <a:pt x="74670" y="13019"/>
                  </a:lnTo>
                  <a:lnTo>
                    <a:pt x="66341" y="6238"/>
                  </a:lnTo>
                  <a:lnTo>
                    <a:pt x="53988" y="1672"/>
                  </a:lnTo>
                  <a:lnTo>
                    <a:pt x="388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7164323" y="5181599"/>
              <a:ext cx="78105" cy="43180"/>
            </a:xfrm>
            <a:custGeom>
              <a:avLst/>
              <a:gdLst/>
              <a:ahLst/>
              <a:cxnLst/>
              <a:rect l="l" t="t" r="r" b="b"/>
              <a:pathLst>
                <a:path w="78104" h="43179">
                  <a:moveTo>
                    <a:pt x="0" y="21336"/>
                  </a:moveTo>
                  <a:lnTo>
                    <a:pt x="3053" y="13019"/>
                  </a:lnTo>
                  <a:lnTo>
                    <a:pt x="11382" y="6238"/>
                  </a:lnTo>
                  <a:lnTo>
                    <a:pt x="23735" y="1672"/>
                  </a:lnTo>
                  <a:lnTo>
                    <a:pt x="38861" y="0"/>
                  </a:lnTo>
                  <a:lnTo>
                    <a:pt x="53988" y="1672"/>
                  </a:lnTo>
                  <a:lnTo>
                    <a:pt x="66341" y="6238"/>
                  </a:lnTo>
                  <a:lnTo>
                    <a:pt x="74670" y="13019"/>
                  </a:lnTo>
                  <a:lnTo>
                    <a:pt x="77724" y="21336"/>
                  </a:lnTo>
                  <a:lnTo>
                    <a:pt x="74670" y="29652"/>
                  </a:lnTo>
                  <a:lnTo>
                    <a:pt x="66341" y="36433"/>
                  </a:lnTo>
                  <a:lnTo>
                    <a:pt x="53988" y="40999"/>
                  </a:lnTo>
                  <a:lnTo>
                    <a:pt x="38861" y="42672"/>
                  </a:lnTo>
                  <a:lnTo>
                    <a:pt x="23735" y="40999"/>
                  </a:lnTo>
                  <a:lnTo>
                    <a:pt x="11382" y="36433"/>
                  </a:lnTo>
                  <a:lnTo>
                    <a:pt x="3053" y="29652"/>
                  </a:lnTo>
                  <a:lnTo>
                    <a:pt x="0" y="21336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7056882" y="5516117"/>
              <a:ext cx="315595" cy="134620"/>
            </a:xfrm>
            <a:custGeom>
              <a:avLst/>
              <a:gdLst/>
              <a:ahLst/>
              <a:cxnLst/>
              <a:rect l="l" t="t" r="r" b="b"/>
              <a:pathLst>
                <a:path w="315595" h="134620">
                  <a:moveTo>
                    <a:pt x="276225" y="0"/>
                  </a:moveTo>
                  <a:lnTo>
                    <a:pt x="39243" y="0"/>
                  </a:lnTo>
                  <a:lnTo>
                    <a:pt x="0" y="39242"/>
                  </a:lnTo>
                  <a:lnTo>
                    <a:pt x="0" y="94843"/>
                  </a:lnTo>
                  <a:lnTo>
                    <a:pt x="39243" y="134111"/>
                  </a:lnTo>
                  <a:lnTo>
                    <a:pt x="276225" y="134111"/>
                  </a:lnTo>
                  <a:lnTo>
                    <a:pt x="315468" y="94843"/>
                  </a:lnTo>
                  <a:lnTo>
                    <a:pt x="315468" y="39242"/>
                  </a:lnTo>
                  <a:lnTo>
                    <a:pt x="276225" y="0"/>
                  </a:lnTo>
                  <a:close/>
                </a:path>
              </a:pathLst>
            </a:custGeom>
            <a:solidFill>
              <a:srgbClr val="A1C1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7056882" y="5516117"/>
              <a:ext cx="315595" cy="134620"/>
            </a:xfrm>
            <a:custGeom>
              <a:avLst/>
              <a:gdLst/>
              <a:ahLst/>
              <a:cxnLst/>
              <a:rect l="l" t="t" r="r" b="b"/>
              <a:pathLst>
                <a:path w="315595" h="134620">
                  <a:moveTo>
                    <a:pt x="0" y="39242"/>
                  </a:moveTo>
                  <a:lnTo>
                    <a:pt x="39243" y="0"/>
                  </a:lnTo>
                  <a:lnTo>
                    <a:pt x="276225" y="0"/>
                  </a:lnTo>
                  <a:lnTo>
                    <a:pt x="315468" y="39242"/>
                  </a:lnTo>
                  <a:lnTo>
                    <a:pt x="315468" y="94843"/>
                  </a:lnTo>
                  <a:lnTo>
                    <a:pt x="276225" y="134111"/>
                  </a:lnTo>
                  <a:lnTo>
                    <a:pt x="39243" y="134111"/>
                  </a:lnTo>
                  <a:lnTo>
                    <a:pt x="0" y="94843"/>
                  </a:lnTo>
                  <a:lnTo>
                    <a:pt x="0" y="3924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7591044" y="5617463"/>
              <a:ext cx="165100" cy="17145"/>
            </a:xfrm>
            <a:custGeom>
              <a:avLst/>
              <a:gdLst/>
              <a:ahLst/>
              <a:cxnLst/>
              <a:rect l="l" t="t" r="r" b="b"/>
              <a:pathLst>
                <a:path w="165100" h="17145">
                  <a:moveTo>
                    <a:pt x="164592" y="0"/>
                  </a:moveTo>
                  <a:lnTo>
                    <a:pt x="0" y="0"/>
                  </a:lnTo>
                  <a:lnTo>
                    <a:pt x="0" y="16764"/>
                  </a:lnTo>
                  <a:lnTo>
                    <a:pt x="164592" y="16764"/>
                  </a:lnTo>
                  <a:lnTo>
                    <a:pt x="164592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7703820" y="5209031"/>
              <a:ext cx="88392" cy="883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7871460" y="5487923"/>
              <a:ext cx="167640" cy="303530"/>
            </a:xfrm>
            <a:custGeom>
              <a:avLst/>
              <a:gdLst/>
              <a:ahLst/>
              <a:cxnLst/>
              <a:rect l="l" t="t" r="r" b="b"/>
              <a:pathLst>
                <a:path w="167640" h="303529">
                  <a:moveTo>
                    <a:pt x="167640" y="0"/>
                  </a:moveTo>
                  <a:lnTo>
                    <a:pt x="141605" y="0"/>
                  </a:lnTo>
                  <a:lnTo>
                    <a:pt x="105029" y="0"/>
                  </a:lnTo>
                  <a:lnTo>
                    <a:pt x="0" y="0"/>
                  </a:lnTo>
                  <a:lnTo>
                    <a:pt x="0" y="25908"/>
                  </a:lnTo>
                  <a:lnTo>
                    <a:pt x="96570" y="25908"/>
                  </a:lnTo>
                  <a:lnTo>
                    <a:pt x="62750" y="129540"/>
                  </a:lnTo>
                  <a:lnTo>
                    <a:pt x="10668" y="129540"/>
                  </a:lnTo>
                  <a:lnTo>
                    <a:pt x="10668" y="153924"/>
                  </a:lnTo>
                  <a:lnTo>
                    <a:pt x="54800" y="153924"/>
                  </a:lnTo>
                  <a:lnTo>
                    <a:pt x="6096" y="303212"/>
                  </a:lnTo>
                  <a:lnTo>
                    <a:pt x="42799" y="303212"/>
                  </a:lnTo>
                  <a:lnTo>
                    <a:pt x="91440" y="153924"/>
                  </a:lnTo>
                  <a:lnTo>
                    <a:pt x="140208" y="153924"/>
                  </a:lnTo>
                  <a:lnTo>
                    <a:pt x="140208" y="129540"/>
                  </a:lnTo>
                  <a:lnTo>
                    <a:pt x="99390" y="129540"/>
                  </a:lnTo>
                  <a:lnTo>
                    <a:pt x="133159" y="25908"/>
                  </a:lnTo>
                  <a:lnTo>
                    <a:pt x="167640" y="25908"/>
                  </a:lnTo>
                  <a:lnTo>
                    <a:pt x="167640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7587996" y="5323331"/>
              <a:ext cx="306705" cy="467995"/>
            </a:xfrm>
            <a:custGeom>
              <a:avLst/>
              <a:gdLst/>
              <a:ahLst/>
              <a:cxnLst/>
              <a:rect l="l" t="t" r="r" b="b"/>
              <a:pathLst>
                <a:path w="306704" h="467995">
                  <a:moveTo>
                    <a:pt x="138049" y="0"/>
                  </a:moveTo>
                  <a:lnTo>
                    <a:pt x="123825" y="0"/>
                  </a:lnTo>
                  <a:lnTo>
                    <a:pt x="104775" y="6350"/>
                  </a:lnTo>
                  <a:lnTo>
                    <a:pt x="99949" y="9525"/>
                  </a:lnTo>
                  <a:lnTo>
                    <a:pt x="96774" y="14224"/>
                  </a:lnTo>
                  <a:lnTo>
                    <a:pt x="90424" y="20574"/>
                  </a:lnTo>
                  <a:lnTo>
                    <a:pt x="87249" y="26924"/>
                  </a:lnTo>
                  <a:lnTo>
                    <a:pt x="84074" y="30099"/>
                  </a:lnTo>
                  <a:lnTo>
                    <a:pt x="84074" y="36449"/>
                  </a:lnTo>
                  <a:lnTo>
                    <a:pt x="3175" y="217297"/>
                  </a:lnTo>
                  <a:lnTo>
                    <a:pt x="1524" y="218821"/>
                  </a:lnTo>
                  <a:lnTo>
                    <a:pt x="1524" y="221996"/>
                  </a:lnTo>
                  <a:lnTo>
                    <a:pt x="0" y="225171"/>
                  </a:lnTo>
                  <a:lnTo>
                    <a:pt x="0" y="237871"/>
                  </a:lnTo>
                  <a:lnTo>
                    <a:pt x="1524" y="241046"/>
                  </a:lnTo>
                  <a:lnTo>
                    <a:pt x="3175" y="245745"/>
                  </a:lnTo>
                  <a:lnTo>
                    <a:pt x="6350" y="252095"/>
                  </a:lnTo>
                  <a:lnTo>
                    <a:pt x="12700" y="258445"/>
                  </a:lnTo>
                  <a:lnTo>
                    <a:pt x="19050" y="261620"/>
                  </a:lnTo>
                  <a:lnTo>
                    <a:pt x="22225" y="261620"/>
                  </a:lnTo>
                  <a:lnTo>
                    <a:pt x="25400" y="263271"/>
                  </a:lnTo>
                  <a:lnTo>
                    <a:pt x="199898" y="263271"/>
                  </a:lnTo>
                  <a:lnTo>
                    <a:pt x="199898" y="467804"/>
                  </a:lnTo>
                  <a:lnTo>
                    <a:pt x="252349" y="467804"/>
                  </a:lnTo>
                  <a:lnTo>
                    <a:pt x="252349" y="218821"/>
                  </a:lnTo>
                  <a:lnTo>
                    <a:pt x="241173" y="207772"/>
                  </a:lnTo>
                  <a:lnTo>
                    <a:pt x="237998" y="207772"/>
                  </a:lnTo>
                  <a:lnTo>
                    <a:pt x="234823" y="206121"/>
                  </a:lnTo>
                  <a:lnTo>
                    <a:pt x="231648" y="206121"/>
                  </a:lnTo>
                  <a:lnTo>
                    <a:pt x="228473" y="204597"/>
                  </a:lnTo>
                  <a:lnTo>
                    <a:pt x="217424" y="204597"/>
                  </a:lnTo>
                  <a:lnTo>
                    <a:pt x="120650" y="198247"/>
                  </a:lnTo>
                  <a:lnTo>
                    <a:pt x="147574" y="118872"/>
                  </a:lnTo>
                  <a:lnTo>
                    <a:pt x="166624" y="147447"/>
                  </a:lnTo>
                  <a:lnTo>
                    <a:pt x="284099" y="147447"/>
                  </a:lnTo>
                  <a:lnTo>
                    <a:pt x="287274" y="145923"/>
                  </a:lnTo>
                  <a:lnTo>
                    <a:pt x="290449" y="145923"/>
                  </a:lnTo>
                  <a:lnTo>
                    <a:pt x="291973" y="144272"/>
                  </a:lnTo>
                  <a:lnTo>
                    <a:pt x="293624" y="144272"/>
                  </a:lnTo>
                  <a:lnTo>
                    <a:pt x="299974" y="141097"/>
                  </a:lnTo>
                  <a:lnTo>
                    <a:pt x="301498" y="137922"/>
                  </a:lnTo>
                  <a:lnTo>
                    <a:pt x="303149" y="136398"/>
                  </a:lnTo>
                  <a:lnTo>
                    <a:pt x="304673" y="133223"/>
                  </a:lnTo>
                  <a:lnTo>
                    <a:pt x="304673" y="131572"/>
                  </a:lnTo>
                  <a:lnTo>
                    <a:pt x="306324" y="128397"/>
                  </a:lnTo>
                  <a:lnTo>
                    <a:pt x="306324" y="120523"/>
                  </a:lnTo>
                  <a:lnTo>
                    <a:pt x="301498" y="110998"/>
                  </a:lnTo>
                  <a:lnTo>
                    <a:pt x="295148" y="104648"/>
                  </a:lnTo>
                  <a:lnTo>
                    <a:pt x="291973" y="103124"/>
                  </a:lnTo>
                  <a:lnTo>
                    <a:pt x="291973" y="101473"/>
                  </a:lnTo>
                  <a:lnTo>
                    <a:pt x="193548" y="101473"/>
                  </a:lnTo>
                  <a:lnTo>
                    <a:pt x="174498" y="69723"/>
                  </a:lnTo>
                  <a:lnTo>
                    <a:pt x="177673" y="66548"/>
                  </a:lnTo>
                  <a:lnTo>
                    <a:pt x="179324" y="61849"/>
                  </a:lnTo>
                  <a:lnTo>
                    <a:pt x="179324" y="58674"/>
                  </a:lnTo>
                  <a:lnTo>
                    <a:pt x="180848" y="53975"/>
                  </a:lnTo>
                  <a:lnTo>
                    <a:pt x="180848" y="38100"/>
                  </a:lnTo>
                  <a:lnTo>
                    <a:pt x="179324" y="34925"/>
                  </a:lnTo>
                  <a:lnTo>
                    <a:pt x="177673" y="30099"/>
                  </a:lnTo>
                  <a:lnTo>
                    <a:pt x="172974" y="20574"/>
                  </a:lnTo>
                  <a:lnTo>
                    <a:pt x="169799" y="15875"/>
                  </a:lnTo>
                  <a:lnTo>
                    <a:pt x="166624" y="14224"/>
                  </a:lnTo>
                  <a:lnTo>
                    <a:pt x="160274" y="7874"/>
                  </a:lnTo>
                  <a:lnTo>
                    <a:pt x="155448" y="4699"/>
                  </a:lnTo>
                  <a:lnTo>
                    <a:pt x="152400" y="4699"/>
                  </a:lnTo>
                  <a:lnTo>
                    <a:pt x="147574" y="1524"/>
                  </a:lnTo>
                  <a:lnTo>
                    <a:pt x="142875" y="1524"/>
                  </a:lnTo>
                  <a:lnTo>
                    <a:pt x="138049" y="0"/>
                  </a:lnTo>
                  <a:close/>
                </a:path>
              </a:pathLst>
            </a:custGeom>
            <a:solidFill>
              <a:srgbClr val="FB00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760220" y="5545962"/>
              <a:ext cx="4743450" cy="103505"/>
            </a:xfrm>
            <a:custGeom>
              <a:avLst/>
              <a:gdLst/>
              <a:ahLst/>
              <a:cxnLst/>
              <a:rect l="l" t="t" r="r" b="b"/>
              <a:pathLst>
                <a:path w="4743450" h="103504">
                  <a:moveTo>
                    <a:pt x="4732581" y="45351"/>
                  </a:moveTo>
                  <a:lnTo>
                    <a:pt x="4731004" y="45351"/>
                  </a:lnTo>
                  <a:lnTo>
                    <a:pt x="4731004" y="58051"/>
                  </a:lnTo>
                  <a:lnTo>
                    <a:pt x="4707400" y="58067"/>
                  </a:lnTo>
                  <a:lnTo>
                    <a:pt x="4648454" y="92481"/>
                  </a:lnTo>
                  <a:lnTo>
                    <a:pt x="4647438" y="96367"/>
                  </a:lnTo>
                  <a:lnTo>
                    <a:pt x="4650994" y="102425"/>
                  </a:lnTo>
                  <a:lnTo>
                    <a:pt x="4654931" y="103454"/>
                  </a:lnTo>
                  <a:lnTo>
                    <a:pt x="4657852" y="101676"/>
                  </a:lnTo>
                  <a:lnTo>
                    <a:pt x="4743450" y="51689"/>
                  </a:lnTo>
                  <a:lnTo>
                    <a:pt x="4732581" y="45351"/>
                  </a:lnTo>
                  <a:close/>
                </a:path>
                <a:path w="4743450" h="103504">
                  <a:moveTo>
                    <a:pt x="4707399" y="45367"/>
                  </a:moveTo>
                  <a:lnTo>
                    <a:pt x="0" y="48514"/>
                  </a:lnTo>
                  <a:lnTo>
                    <a:pt x="0" y="61214"/>
                  </a:lnTo>
                  <a:lnTo>
                    <a:pt x="4707400" y="58067"/>
                  </a:lnTo>
                  <a:lnTo>
                    <a:pt x="4718291" y="51709"/>
                  </a:lnTo>
                  <a:lnTo>
                    <a:pt x="4707399" y="45367"/>
                  </a:lnTo>
                  <a:close/>
                </a:path>
                <a:path w="4743450" h="103504">
                  <a:moveTo>
                    <a:pt x="4718291" y="51709"/>
                  </a:moveTo>
                  <a:lnTo>
                    <a:pt x="4707400" y="58067"/>
                  </a:lnTo>
                  <a:lnTo>
                    <a:pt x="4731004" y="58051"/>
                  </a:lnTo>
                  <a:lnTo>
                    <a:pt x="4731004" y="57188"/>
                  </a:lnTo>
                  <a:lnTo>
                    <a:pt x="4727702" y="57188"/>
                  </a:lnTo>
                  <a:lnTo>
                    <a:pt x="4718291" y="51709"/>
                  </a:lnTo>
                  <a:close/>
                </a:path>
                <a:path w="4743450" h="103504">
                  <a:moveTo>
                    <a:pt x="4727702" y="46215"/>
                  </a:moveTo>
                  <a:lnTo>
                    <a:pt x="4718291" y="51709"/>
                  </a:lnTo>
                  <a:lnTo>
                    <a:pt x="4727702" y="57188"/>
                  </a:lnTo>
                  <a:lnTo>
                    <a:pt x="4727702" y="46215"/>
                  </a:lnTo>
                  <a:close/>
                </a:path>
                <a:path w="4743450" h="103504">
                  <a:moveTo>
                    <a:pt x="4731004" y="46215"/>
                  </a:moveTo>
                  <a:lnTo>
                    <a:pt x="4727702" y="46215"/>
                  </a:lnTo>
                  <a:lnTo>
                    <a:pt x="4727702" y="57188"/>
                  </a:lnTo>
                  <a:lnTo>
                    <a:pt x="4731004" y="57188"/>
                  </a:lnTo>
                  <a:lnTo>
                    <a:pt x="4731004" y="46215"/>
                  </a:lnTo>
                  <a:close/>
                </a:path>
                <a:path w="4743450" h="103504">
                  <a:moveTo>
                    <a:pt x="4731004" y="45351"/>
                  </a:moveTo>
                  <a:lnTo>
                    <a:pt x="4707399" y="45367"/>
                  </a:lnTo>
                  <a:lnTo>
                    <a:pt x="4718291" y="51709"/>
                  </a:lnTo>
                  <a:lnTo>
                    <a:pt x="4727702" y="46215"/>
                  </a:lnTo>
                  <a:lnTo>
                    <a:pt x="4731004" y="46215"/>
                  </a:lnTo>
                  <a:lnTo>
                    <a:pt x="4731004" y="45351"/>
                  </a:lnTo>
                  <a:close/>
                </a:path>
                <a:path w="4743450" h="103504">
                  <a:moveTo>
                    <a:pt x="4654804" y="0"/>
                  </a:moveTo>
                  <a:lnTo>
                    <a:pt x="4650867" y="1015"/>
                  </a:lnTo>
                  <a:lnTo>
                    <a:pt x="4649216" y="4064"/>
                  </a:lnTo>
                  <a:lnTo>
                    <a:pt x="4647438" y="7112"/>
                  </a:lnTo>
                  <a:lnTo>
                    <a:pt x="4648454" y="11049"/>
                  </a:lnTo>
                  <a:lnTo>
                    <a:pt x="4707399" y="45367"/>
                  </a:lnTo>
                  <a:lnTo>
                    <a:pt x="4732581" y="45351"/>
                  </a:lnTo>
                  <a:lnTo>
                    <a:pt x="4654804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9" name="object 159"/>
          <p:cNvSpPr txBox="1"/>
          <p:nvPr/>
        </p:nvSpPr>
        <p:spPr>
          <a:xfrm>
            <a:off x="636828" y="2893821"/>
            <a:ext cx="1651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  <a:p>
            <a:pPr marL="24765" marR="11430" indent="-6350" algn="just">
              <a:lnSpc>
                <a:spcPct val="100000"/>
              </a:lnSpc>
            </a:pPr>
            <a:r>
              <a:rPr sz="1800" i="1" spc="-5" dirty="0">
                <a:latin typeface="Arial"/>
                <a:cs typeface="Arial"/>
              </a:rPr>
              <a:t>a  s  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17016" y="4265803"/>
            <a:ext cx="20383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  <a:p>
            <a:pPr marL="38100" marR="29845" indent="25400" algn="just">
              <a:lnSpc>
                <a:spcPct val="100000"/>
              </a:lnSpc>
            </a:pPr>
            <a:r>
              <a:rPr sz="1800" i="1" dirty="0">
                <a:latin typeface="Arial"/>
                <a:cs typeface="Arial"/>
              </a:rPr>
              <a:t>r  </a:t>
            </a:r>
            <a:r>
              <a:rPr sz="1800" i="1" spc="-5" dirty="0">
                <a:latin typeface="Arial"/>
                <a:cs typeface="Arial"/>
              </a:rPr>
              <a:t>d  e  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986027" y="2724911"/>
            <a:ext cx="76200" cy="3034665"/>
          </a:xfrm>
          <a:custGeom>
            <a:avLst/>
            <a:gdLst/>
            <a:ahLst/>
            <a:cxnLst/>
            <a:rect l="l" t="t" r="r" b="b"/>
            <a:pathLst>
              <a:path w="76200" h="3034665">
                <a:moveTo>
                  <a:pt x="31749" y="2958084"/>
                </a:moveTo>
                <a:lnTo>
                  <a:pt x="0" y="2958084"/>
                </a:lnTo>
                <a:lnTo>
                  <a:pt x="38099" y="3034284"/>
                </a:lnTo>
                <a:lnTo>
                  <a:pt x="69849" y="2970784"/>
                </a:lnTo>
                <a:lnTo>
                  <a:pt x="31749" y="2970784"/>
                </a:lnTo>
                <a:lnTo>
                  <a:pt x="31749" y="2958084"/>
                </a:lnTo>
                <a:close/>
              </a:path>
              <a:path w="76200" h="3034665">
                <a:moveTo>
                  <a:pt x="44449" y="0"/>
                </a:moveTo>
                <a:lnTo>
                  <a:pt x="31749" y="0"/>
                </a:lnTo>
                <a:lnTo>
                  <a:pt x="31749" y="2970784"/>
                </a:lnTo>
                <a:lnTo>
                  <a:pt x="44449" y="2970784"/>
                </a:lnTo>
                <a:lnTo>
                  <a:pt x="44449" y="0"/>
                </a:lnTo>
                <a:close/>
              </a:path>
              <a:path w="76200" h="3034665">
                <a:moveTo>
                  <a:pt x="76199" y="2958084"/>
                </a:moveTo>
                <a:lnTo>
                  <a:pt x="44449" y="2958084"/>
                </a:lnTo>
                <a:lnTo>
                  <a:pt x="44449" y="2970784"/>
                </a:lnTo>
                <a:lnTo>
                  <a:pt x="69849" y="2970784"/>
                </a:lnTo>
                <a:lnTo>
                  <a:pt x="76199" y="29580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2297048" y="5146675"/>
            <a:ext cx="5918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4536A"/>
                </a:solidFill>
                <a:latin typeface="Times New Roman"/>
                <a:cs typeface="Times New Roman"/>
              </a:rPr>
              <a:t>90</a:t>
            </a:r>
            <a:r>
              <a:rPr sz="1600" spc="-7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44536A"/>
                </a:solidFill>
                <a:latin typeface="Times New Roman"/>
                <a:cs typeface="Times New Roman"/>
              </a:rPr>
              <a:t>min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63" name="object 163"/>
          <p:cNvGrpSpPr/>
          <p:nvPr/>
        </p:nvGrpSpPr>
        <p:grpSpPr>
          <a:xfrm>
            <a:off x="1607819" y="3416427"/>
            <a:ext cx="3244850" cy="1447800"/>
            <a:chOff x="1607819" y="3416427"/>
            <a:chExt cx="3244850" cy="1447800"/>
          </a:xfrm>
        </p:grpSpPr>
        <p:sp>
          <p:nvSpPr>
            <p:cNvPr id="164" name="object 164"/>
            <p:cNvSpPr/>
            <p:nvPr/>
          </p:nvSpPr>
          <p:spPr>
            <a:xfrm>
              <a:off x="1760220" y="4102734"/>
              <a:ext cx="3092450" cy="761365"/>
            </a:xfrm>
            <a:custGeom>
              <a:avLst/>
              <a:gdLst/>
              <a:ahLst/>
              <a:cxnLst/>
              <a:rect l="l" t="t" r="r" b="b"/>
              <a:pathLst>
                <a:path w="3092450" h="761364">
                  <a:moveTo>
                    <a:pt x="1600200" y="51689"/>
                  </a:moveTo>
                  <a:lnTo>
                    <a:pt x="1511681" y="0"/>
                  </a:lnTo>
                  <a:lnTo>
                    <a:pt x="1507744" y="1016"/>
                  </a:lnTo>
                  <a:lnTo>
                    <a:pt x="1505966" y="4064"/>
                  </a:lnTo>
                  <a:lnTo>
                    <a:pt x="1504188" y="6985"/>
                  </a:lnTo>
                  <a:lnTo>
                    <a:pt x="1505204" y="10922"/>
                  </a:lnTo>
                  <a:lnTo>
                    <a:pt x="1563992" y="45326"/>
                  </a:lnTo>
                  <a:lnTo>
                    <a:pt x="0" y="43815"/>
                  </a:lnTo>
                  <a:lnTo>
                    <a:pt x="0" y="56515"/>
                  </a:lnTo>
                  <a:lnTo>
                    <a:pt x="1564208" y="58026"/>
                  </a:lnTo>
                  <a:lnTo>
                    <a:pt x="1587627" y="58039"/>
                  </a:lnTo>
                  <a:lnTo>
                    <a:pt x="1564170" y="58039"/>
                  </a:lnTo>
                  <a:lnTo>
                    <a:pt x="1508125" y="90678"/>
                  </a:lnTo>
                  <a:lnTo>
                    <a:pt x="1505204" y="92329"/>
                  </a:lnTo>
                  <a:lnTo>
                    <a:pt x="1504188" y="96266"/>
                  </a:lnTo>
                  <a:lnTo>
                    <a:pt x="1505839" y="99314"/>
                  </a:lnTo>
                  <a:lnTo>
                    <a:pt x="1507617" y="102362"/>
                  </a:lnTo>
                  <a:lnTo>
                    <a:pt x="1511554" y="103378"/>
                  </a:lnTo>
                  <a:lnTo>
                    <a:pt x="1589303" y="58039"/>
                  </a:lnTo>
                  <a:lnTo>
                    <a:pt x="1600200" y="51689"/>
                  </a:lnTo>
                  <a:close/>
                </a:path>
                <a:path w="3092450" h="761364">
                  <a:moveTo>
                    <a:pt x="3092450" y="708533"/>
                  </a:moveTo>
                  <a:lnTo>
                    <a:pt x="3081553" y="702310"/>
                  </a:lnTo>
                  <a:lnTo>
                    <a:pt x="3006471" y="659384"/>
                  </a:lnTo>
                  <a:lnTo>
                    <a:pt x="3003423" y="657606"/>
                  </a:lnTo>
                  <a:lnTo>
                    <a:pt x="2999486" y="658749"/>
                  </a:lnTo>
                  <a:lnTo>
                    <a:pt x="2997708" y="661797"/>
                  </a:lnTo>
                  <a:lnTo>
                    <a:pt x="2996057" y="664845"/>
                  </a:lnTo>
                  <a:lnTo>
                    <a:pt x="2997073" y="668655"/>
                  </a:lnTo>
                  <a:lnTo>
                    <a:pt x="3000121" y="670433"/>
                  </a:lnTo>
                  <a:lnTo>
                    <a:pt x="3056369" y="702538"/>
                  </a:lnTo>
                  <a:lnTo>
                    <a:pt x="0" y="730758"/>
                  </a:lnTo>
                  <a:lnTo>
                    <a:pt x="0" y="743458"/>
                  </a:lnTo>
                  <a:lnTo>
                    <a:pt x="3056369" y="715238"/>
                  </a:lnTo>
                  <a:lnTo>
                    <a:pt x="3000883" y="748284"/>
                  </a:lnTo>
                  <a:lnTo>
                    <a:pt x="2997835" y="750189"/>
                  </a:lnTo>
                  <a:lnTo>
                    <a:pt x="2996819" y="753999"/>
                  </a:lnTo>
                  <a:lnTo>
                    <a:pt x="3000375" y="760095"/>
                  </a:lnTo>
                  <a:lnTo>
                    <a:pt x="3004312" y="761111"/>
                  </a:lnTo>
                  <a:lnTo>
                    <a:pt x="3007360" y="759206"/>
                  </a:lnTo>
                  <a:lnTo>
                    <a:pt x="3092450" y="708533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607819" y="3416427"/>
              <a:ext cx="228600" cy="1033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6" name="object 166"/>
          <p:cNvSpPr txBox="1"/>
          <p:nvPr/>
        </p:nvSpPr>
        <p:spPr>
          <a:xfrm>
            <a:off x="8998966" y="1461896"/>
            <a:ext cx="2862580" cy="130683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</a:pPr>
            <a:r>
              <a:rPr sz="2000" spc="-5" dirty="0">
                <a:latin typeface="Carlito"/>
                <a:cs typeface="Carlito"/>
              </a:rPr>
              <a:t>This </a:t>
            </a:r>
            <a:r>
              <a:rPr sz="2000" spc="-15" dirty="0">
                <a:latin typeface="Carlito"/>
                <a:cs typeface="Carlito"/>
              </a:rPr>
              <a:t>operator </a:t>
            </a:r>
            <a:r>
              <a:rPr sz="2000" spc="-5" dirty="0">
                <a:latin typeface="Carlito"/>
                <a:cs typeface="Carlito"/>
              </a:rPr>
              <a:t>scheduled his  </a:t>
            </a:r>
            <a:r>
              <a:rPr sz="2000" dirty="0">
                <a:latin typeface="Carlito"/>
                <a:cs typeface="Carlito"/>
              </a:rPr>
              <a:t>loads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be </a:t>
            </a:r>
            <a:r>
              <a:rPr sz="2000" spc="-10" dirty="0">
                <a:latin typeface="Carlito"/>
                <a:cs typeface="Carlito"/>
              </a:rPr>
              <a:t>delivered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the  laundry </a:t>
            </a:r>
            <a:r>
              <a:rPr sz="2000" spc="-10" dirty="0">
                <a:latin typeface="Carlito"/>
                <a:cs typeface="Carlito"/>
              </a:rPr>
              <a:t>every </a:t>
            </a:r>
            <a:r>
              <a:rPr sz="2000" dirty="0">
                <a:latin typeface="Carlito"/>
                <a:cs typeface="Carlito"/>
              </a:rPr>
              <a:t>90 </a:t>
            </a:r>
            <a:r>
              <a:rPr sz="2000" spc="-5" dirty="0">
                <a:latin typeface="Carlito"/>
                <a:cs typeface="Carlito"/>
              </a:rPr>
              <a:t>minutes  </a:t>
            </a:r>
            <a:r>
              <a:rPr sz="2000" dirty="0">
                <a:latin typeface="Carlito"/>
                <a:cs typeface="Carlito"/>
              </a:rPr>
              <a:t>which is the </a:t>
            </a:r>
            <a:r>
              <a:rPr sz="2000" spc="-5" dirty="0">
                <a:latin typeface="Carlito"/>
                <a:cs typeface="Carlito"/>
              </a:rPr>
              <a:t>time </a:t>
            </a:r>
            <a:r>
              <a:rPr sz="2000" spc="-10" dirty="0">
                <a:latin typeface="Carlito"/>
                <a:cs typeface="Carlito"/>
              </a:rPr>
              <a:t>required 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finish one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load.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8712454" y="3179826"/>
            <a:ext cx="2968625" cy="106299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99085" marR="5080" indent="-287020">
              <a:lnSpc>
                <a:spcPct val="80000"/>
              </a:lnSpc>
              <a:spcBef>
                <a:spcPts val="58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rlito"/>
                <a:cs typeface="Carlito"/>
              </a:rPr>
              <a:t>In </a:t>
            </a:r>
            <a:r>
              <a:rPr sz="2000" spc="-5" dirty="0">
                <a:latin typeface="Carlito"/>
                <a:cs typeface="Carlito"/>
              </a:rPr>
              <a:t>other </a:t>
            </a:r>
            <a:r>
              <a:rPr sz="2000" spc="-15" dirty="0">
                <a:latin typeface="Carlito"/>
                <a:cs typeface="Carlito"/>
              </a:rPr>
              <a:t>words </a:t>
            </a:r>
            <a:r>
              <a:rPr sz="2000" spc="-5" dirty="0">
                <a:latin typeface="Carlito"/>
                <a:cs typeface="Carlito"/>
              </a:rPr>
              <a:t>he will not  </a:t>
            </a:r>
            <a:r>
              <a:rPr sz="2000" spc="-10" dirty="0">
                <a:latin typeface="Carlito"/>
                <a:cs typeface="Carlito"/>
              </a:rPr>
              <a:t>start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new task </a:t>
            </a:r>
            <a:r>
              <a:rPr sz="2000" dirty="0">
                <a:latin typeface="Carlito"/>
                <a:cs typeface="Carlito"/>
              </a:rPr>
              <a:t>unless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he  is </a:t>
            </a:r>
            <a:r>
              <a:rPr sz="2000" spc="-5" dirty="0">
                <a:latin typeface="Carlito"/>
                <a:cs typeface="Carlito"/>
              </a:rPr>
              <a:t>already done </a:t>
            </a:r>
            <a:r>
              <a:rPr sz="2000" dirty="0">
                <a:latin typeface="Carlito"/>
                <a:cs typeface="Carlito"/>
              </a:rPr>
              <a:t>with the  </a:t>
            </a:r>
            <a:r>
              <a:rPr sz="2000" spc="-10" dirty="0">
                <a:latin typeface="Carlito"/>
                <a:cs typeface="Carlito"/>
              </a:rPr>
              <a:t>previous </a:t>
            </a:r>
            <a:r>
              <a:rPr sz="2000" spc="-5" dirty="0">
                <a:latin typeface="Carlito"/>
                <a:cs typeface="Carlito"/>
              </a:rPr>
              <a:t>task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8712454" y="4652264"/>
            <a:ext cx="3031490" cy="81915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99085" marR="5080" indent="-287020">
              <a:lnSpc>
                <a:spcPts val="1920"/>
              </a:lnSpc>
              <a:spcBef>
                <a:spcPts val="56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process </a:t>
            </a:r>
            <a:r>
              <a:rPr sz="2000" spc="-5" dirty="0">
                <a:latin typeface="Carlito"/>
                <a:cs typeface="Carlito"/>
              </a:rPr>
              <a:t>is sequential.  Sequential </a:t>
            </a:r>
            <a:r>
              <a:rPr sz="2000" dirty="0">
                <a:latin typeface="Carlito"/>
                <a:cs typeface="Carlito"/>
              </a:rPr>
              <a:t>laundry </a:t>
            </a:r>
            <a:r>
              <a:rPr sz="2000" spc="-20" dirty="0">
                <a:latin typeface="Carlito"/>
                <a:cs typeface="Carlito"/>
              </a:rPr>
              <a:t>takes </a:t>
            </a:r>
            <a:r>
              <a:rPr sz="2000" dirty="0">
                <a:latin typeface="Carlito"/>
                <a:cs typeface="Carlito"/>
              </a:rPr>
              <a:t>6  </a:t>
            </a:r>
            <a:r>
              <a:rPr sz="2000" spc="-10" dirty="0">
                <a:latin typeface="Carlito"/>
                <a:cs typeface="Carlito"/>
              </a:rPr>
              <a:t>hours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dirty="0">
                <a:latin typeface="Carlito"/>
                <a:cs typeface="Carlito"/>
              </a:rPr>
              <a:t>4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loads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0694" y="103073"/>
            <a:ext cx="6470650" cy="130111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35890" marR="5080" indent="-123825">
              <a:lnSpc>
                <a:spcPts val="4760"/>
              </a:lnSpc>
              <a:spcBef>
                <a:spcPts val="695"/>
              </a:spcBef>
            </a:pPr>
            <a:r>
              <a:rPr sz="4400" b="0" spc="-180" dirty="0">
                <a:latin typeface="Arial"/>
                <a:cs typeface="Arial"/>
              </a:rPr>
              <a:t>Efficiently </a:t>
            </a:r>
            <a:r>
              <a:rPr sz="4400" b="0" spc="-260" dirty="0">
                <a:latin typeface="Arial"/>
                <a:cs typeface="Arial"/>
              </a:rPr>
              <a:t>scheduled</a:t>
            </a:r>
            <a:r>
              <a:rPr sz="4400" b="0" spc="-525" dirty="0">
                <a:latin typeface="Arial"/>
                <a:cs typeface="Arial"/>
              </a:rPr>
              <a:t> </a:t>
            </a:r>
            <a:r>
              <a:rPr sz="4400" b="0" spc="-175" dirty="0">
                <a:latin typeface="Arial"/>
                <a:cs typeface="Arial"/>
              </a:rPr>
              <a:t>laundry:  </a:t>
            </a:r>
            <a:r>
              <a:rPr sz="4400" b="0" spc="-225" dirty="0">
                <a:latin typeface="Arial"/>
                <a:cs typeface="Arial"/>
              </a:rPr>
              <a:t>Pipelined </a:t>
            </a:r>
            <a:r>
              <a:rPr sz="4400" b="0" spc="-270" dirty="0">
                <a:latin typeface="Arial"/>
                <a:cs typeface="Arial"/>
              </a:rPr>
              <a:t>Laundry</a:t>
            </a:r>
            <a:r>
              <a:rPr sz="4400" b="0" spc="-475" dirty="0">
                <a:latin typeface="Arial"/>
                <a:cs typeface="Arial"/>
              </a:rPr>
              <a:t> </a:t>
            </a:r>
            <a:r>
              <a:rPr sz="4400" b="0" spc="-200" dirty="0">
                <a:latin typeface="Arial"/>
                <a:cs typeface="Arial"/>
              </a:rPr>
              <a:t>Operator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05458" y="3081273"/>
            <a:ext cx="534035" cy="479425"/>
            <a:chOff x="1505458" y="3081273"/>
            <a:chExt cx="534035" cy="479425"/>
          </a:xfrm>
        </p:grpSpPr>
        <p:sp>
          <p:nvSpPr>
            <p:cNvPr id="4" name="object 4"/>
            <p:cNvSpPr/>
            <p:nvPr/>
          </p:nvSpPr>
          <p:spPr>
            <a:xfrm>
              <a:off x="1511808" y="3087623"/>
              <a:ext cx="521334" cy="466725"/>
            </a:xfrm>
            <a:custGeom>
              <a:avLst/>
              <a:gdLst/>
              <a:ahLst/>
              <a:cxnLst/>
              <a:rect l="l" t="t" r="r" b="b"/>
              <a:pathLst>
                <a:path w="521335" h="466725">
                  <a:moveTo>
                    <a:pt x="484631" y="0"/>
                  </a:moveTo>
                  <a:lnTo>
                    <a:pt x="354329" y="23749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400"/>
                  </a:lnTo>
                  <a:lnTo>
                    <a:pt x="146177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3" y="131699"/>
                  </a:lnTo>
                  <a:lnTo>
                    <a:pt x="162052" y="136398"/>
                  </a:lnTo>
                  <a:lnTo>
                    <a:pt x="100075" y="156972"/>
                  </a:lnTo>
                  <a:lnTo>
                    <a:pt x="55625" y="187198"/>
                  </a:lnTo>
                  <a:lnTo>
                    <a:pt x="22225" y="223647"/>
                  </a:lnTo>
                  <a:lnTo>
                    <a:pt x="4825" y="267970"/>
                  </a:lnTo>
                  <a:lnTo>
                    <a:pt x="0" y="302895"/>
                  </a:lnTo>
                  <a:lnTo>
                    <a:pt x="1650" y="318770"/>
                  </a:lnTo>
                  <a:lnTo>
                    <a:pt x="20700" y="367918"/>
                  </a:lnTo>
                  <a:lnTo>
                    <a:pt x="47625" y="401192"/>
                  </a:lnTo>
                  <a:lnTo>
                    <a:pt x="89026" y="431418"/>
                  </a:lnTo>
                  <a:lnTo>
                    <a:pt x="143002" y="455167"/>
                  </a:lnTo>
                  <a:lnTo>
                    <a:pt x="193802" y="464692"/>
                  </a:lnTo>
                  <a:lnTo>
                    <a:pt x="211328" y="466343"/>
                  </a:lnTo>
                  <a:lnTo>
                    <a:pt x="300354" y="466343"/>
                  </a:lnTo>
                  <a:lnTo>
                    <a:pt x="319404" y="464692"/>
                  </a:lnTo>
                  <a:lnTo>
                    <a:pt x="341629" y="463168"/>
                  </a:lnTo>
                  <a:lnTo>
                    <a:pt x="390905" y="450468"/>
                  </a:lnTo>
                  <a:lnTo>
                    <a:pt x="425830" y="434593"/>
                  </a:lnTo>
                  <a:lnTo>
                    <a:pt x="463930" y="409193"/>
                  </a:lnTo>
                  <a:lnTo>
                    <a:pt x="494156" y="375920"/>
                  </a:lnTo>
                  <a:lnTo>
                    <a:pt x="519556" y="317246"/>
                  </a:lnTo>
                  <a:lnTo>
                    <a:pt x="521080" y="296545"/>
                  </a:lnTo>
                  <a:lnTo>
                    <a:pt x="519556" y="275971"/>
                  </a:lnTo>
                  <a:lnTo>
                    <a:pt x="502030" y="228346"/>
                  </a:lnTo>
                  <a:lnTo>
                    <a:pt x="452881" y="176022"/>
                  </a:lnTo>
                  <a:lnTo>
                    <a:pt x="397255" y="147447"/>
                  </a:lnTo>
                  <a:lnTo>
                    <a:pt x="359028" y="136398"/>
                  </a:lnTo>
                  <a:lnTo>
                    <a:pt x="325754" y="131699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11808" y="3087623"/>
              <a:ext cx="521334" cy="466725"/>
            </a:xfrm>
            <a:custGeom>
              <a:avLst/>
              <a:gdLst/>
              <a:ahLst/>
              <a:cxnLst/>
              <a:rect l="l" t="t" r="r" b="b"/>
              <a:pathLst>
                <a:path w="521335" h="466725">
                  <a:moveTo>
                    <a:pt x="63500" y="6350"/>
                  </a:moveTo>
                  <a:lnTo>
                    <a:pt x="147700" y="22225"/>
                  </a:lnTo>
                  <a:lnTo>
                    <a:pt x="146177" y="0"/>
                  </a:lnTo>
                  <a:lnTo>
                    <a:pt x="247903" y="25400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29" y="23749"/>
                  </a:lnTo>
                  <a:lnTo>
                    <a:pt x="484631" y="0"/>
                  </a:lnTo>
                  <a:lnTo>
                    <a:pt x="325754" y="131699"/>
                  </a:lnTo>
                  <a:lnTo>
                    <a:pt x="341629" y="133223"/>
                  </a:lnTo>
                  <a:lnTo>
                    <a:pt x="359028" y="136398"/>
                  </a:lnTo>
                  <a:lnTo>
                    <a:pt x="379729" y="141097"/>
                  </a:lnTo>
                  <a:lnTo>
                    <a:pt x="397255" y="147447"/>
                  </a:lnTo>
                  <a:lnTo>
                    <a:pt x="417829" y="156972"/>
                  </a:lnTo>
                  <a:lnTo>
                    <a:pt x="435355" y="164973"/>
                  </a:lnTo>
                  <a:lnTo>
                    <a:pt x="452881" y="176022"/>
                  </a:lnTo>
                  <a:lnTo>
                    <a:pt x="467105" y="188722"/>
                  </a:lnTo>
                  <a:lnTo>
                    <a:pt x="479805" y="199898"/>
                  </a:lnTo>
                  <a:lnTo>
                    <a:pt x="510031" y="245872"/>
                  </a:lnTo>
                  <a:lnTo>
                    <a:pt x="521080" y="296545"/>
                  </a:lnTo>
                  <a:lnTo>
                    <a:pt x="519556" y="317246"/>
                  </a:lnTo>
                  <a:lnTo>
                    <a:pt x="514730" y="333121"/>
                  </a:lnTo>
                  <a:lnTo>
                    <a:pt x="510031" y="348868"/>
                  </a:lnTo>
                  <a:lnTo>
                    <a:pt x="481456" y="391795"/>
                  </a:lnTo>
                  <a:lnTo>
                    <a:pt x="444880" y="423417"/>
                  </a:lnTo>
                  <a:lnTo>
                    <a:pt x="408304" y="442467"/>
                  </a:lnTo>
                  <a:lnTo>
                    <a:pt x="390905" y="450468"/>
                  </a:lnTo>
                  <a:lnTo>
                    <a:pt x="375030" y="455167"/>
                  </a:lnTo>
                  <a:lnTo>
                    <a:pt x="355853" y="459993"/>
                  </a:lnTo>
                  <a:lnTo>
                    <a:pt x="341629" y="463168"/>
                  </a:lnTo>
                  <a:lnTo>
                    <a:pt x="319404" y="464692"/>
                  </a:lnTo>
                  <a:lnTo>
                    <a:pt x="300354" y="466343"/>
                  </a:lnTo>
                  <a:lnTo>
                    <a:pt x="211328" y="466343"/>
                  </a:lnTo>
                  <a:lnTo>
                    <a:pt x="193802" y="464692"/>
                  </a:lnTo>
                  <a:lnTo>
                    <a:pt x="143002" y="455167"/>
                  </a:lnTo>
                  <a:lnTo>
                    <a:pt x="89026" y="431418"/>
                  </a:lnTo>
                  <a:lnTo>
                    <a:pt x="47625" y="401192"/>
                  </a:lnTo>
                  <a:lnTo>
                    <a:pt x="20700" y="367918"/>
                  </a:lnTo>
                  <a:lnTo>
                    <a:pt x="1650" y="318770"/>
                  </a:lnTo>
                  <a:lnTo>
                    <a:pt x="0" y="302895"/>
                  </a:lnTo>
                  <a:lnTo>
                    <a:pt x="1650" y="290195"/>
                  </a:lnTo>
                  <a:lnTo>
                    <a:pt x="11175" y="247396"/>
                  </a:lnTo>
                  <a:lnTo>
                    <a:pt x="38100" y="204597"/>
                  </a:lnTo>
                  <a:lnTo>
                    <a:pt x="77850" y="169672"/>
                  </a:lnTo>
                  <a:lnTo>
                    <a:pt x="130302" y="144272"/>
                  </a:lnTo>
                  <a:lnTo>
                    <a:pt x="182753" y="131699"/>
                  </a:lnTo>
                  <a:lnTo>
                    <a:pt x="63500" y="635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671954" y="3186760"/>
            <a:ext cx="245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493266" y="3931665"/>
            <a:ext cx="534035" cy="480695"/>
            <a:chOff x="1493266" y="3931665"/>
            <a:chExt cx="534035" cy="480695"/>
          </a:xfrm>
        </p:grpSpPr>
        <p:sp>
          <p:nvSpPr>
            <p:cNvPr id="8" name="object 8"/>
            <p:cNvSpPr/>
            <p:nvPr/>
          </p:nvSpPr>
          <p:spPr>
            <a:xfrm>
              <a:off x="1499616" y="3938015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484632" y="0"/>
                  </a:moveTo>
                  <a:lnTo>
                    <a:pt x="354329" y="23875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399"/>
                  </a:lnTo>
                  <a:lnTo>
                    <a:pt x="146177" y="0"/>
                  </a:lnTo>
                  <a:lnTo>
                    <a:pt x="147701" y="22224"/>
                  </a:lnTo>
                  <a:lnTo>
                    <a:pt x="63500" y="6349"/>
                  </a:lnTo>
                  <a:lnTo>
                    <a:pt x="182753" y="132079"/>
                  </a:lnTo>
                  <a:lnTo>
                    <a:pt x="162052" y="136778"/>
                  </a:lnTo>
                  <a:lnTo>
                    <a:pt x="100075" y="157479"/>
                  </a:lnTo>
                  <a:lnTo>
                    <a:pt x="55625" y="187705"/>
                  </a:lnTo>
                  <a:lnTo>
                    <a:pt x="22225" y="224408"/>
                  </a:lnTo>
                  <a:lnTo>
                    <a:pt x="4825" y="268858"/>
                  </a:lnTo>
                  <a:lnTo>
                    <a:pt x="0" y="303910"/>
                  </a:lnTo>
                  <a:lnTo>
                    <a:pt x="1650" y="319785"/>
                  </a:lnTo>
                  <a:lnTo>
                    <a:pt x="20700" y="369188"/>
                  </a:lnTo>
                  <a:lnTo>
                    <a:pt x="47625" y="402589"/>
                  </a:lnTo>
                  <a:lnTo>
                    <a:pt x="89027" y="432815"/>
                  </a:lnTo>
                  <a:lnTo>
                    <a:pt x="143002" y="456691"/>
                  </a:lnTo>
                  <a:lnTo>
                    <a:pt x="193802" y="466216"/>
                  </a:lnTo>
                  <a:lnTo>
                    <a:pt x="211328" y="467740"/>
                  </a:lnTo>
                  <a:lnTo>
                    <a:pt x="300354" y="467740"/>
                  </a:lnTo>
                  <a:lnTo>
                    <a:pt x="341629" y="464565"/>
                  </a:lnTo>
                  <a:lnTo>
                    <a:pt x="390906" y="451865"/>
                  </a:lnTo>
                  <a:lnTo>
                    <a:pt x="425831" y="435990"/>
                  </a:lnTo>
                  <a:lnTo>
                    <a:pt x="463931" y="410463"/>
                  </a:lnTo>
                  <a:lnTo>
                    <a:pt x="494157" y="377062"/>
                  </a:lnTo>
                  <a:lnTo>
                    <a:pt x="519557" y="318261"/>
                  </a:lnTo>
                  <a:lnTo>
                    <a:pt x="521081" y="297560"/>
                  </a:lnTo>
                  <a:lnTo>
                    <a:pt x="519557" y="276859"/>
                  </a:lnTo>
                  <a:lnTo>
                    <a:pt x="502031" y="229107"/>
                  </a:lnTo>
                  <a:lnTo>
                    <a:pt x="452882" y="176656"/>
                  </a:lnTo>
                  <a:lnTo>
                    <a:pt x="397256" y="147954"/>
                  </a:lnTo>
                  <a:lnTo>
                    <a:pt x="359028" y="136778"/>
                  </a:lnTo>
                  <a:lnTo>
                    <a:pt x="325754" y="132079"/>
                  </a:lnTo>
                  <a:lnTo>
                    <a:pt x="484632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99616" y="3938015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63500" y="6349"/>
                  </a:moveTo>
                  <a:lnTo>
                    <a:pt x="147701" y="22224"/>
                  </a:lnTo>
                  <a:lnTo>
                    <a:pt x="146177" y="0"/>
                  </a:lnTo>
                  <a:lnTo>
                    <a:pt x="247903" y="25399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29" y="23875"/>
                  </a:lnTo>
                  <a:lnTo>
                    <a:pt x="484632" y="0"/>
                  </a:lnTo>
                  <a:lnTo>
                    <a:pt x="325754" y="132079"/>
                  </a:lnTo>
                  <a:lnTo>
                    <a:pt x="341629" y="133603"/>
                  </a:lnTo>
                  <a:lnTo>
                    <a:pt x="359028" y="136778"/>
                  </a:lnTo>
                  <a:lnTo>
                    <a:pt x="379729" y="141604"/>
                  </a:lnTo>
                  <a:lnTo>
                    <a:pt x="397256" y="147954"/>
                  </a:lnTo>
                  <a:lnTo>
                    <a:pt x="417829" y="157479"/>
                  </a:lnTo>
                  <a:lnTo>
                    <a:pt x="435356" y="165480"/>
                  </a:lnTo>
                  <a:lnTo>
                    <a:pt x="452882" y="176656"/>
                  </a:lnTo>
                  <a:lnTo>
                    <a:pt x="467106" y="189356"/>
                  </a:lnTo>
                  <a:lnTo>
                    <a:pt x="479806" y="200532"/>
                  </a:lnTo>
                  <a:lnTo>
                    <a:pt x="510032" y="246633"/>
                  </a:lnTo>
                  <a:lnTo>
                    <a:pt x="521081" y="297560"/>
                  </a:lnTo>
                  <a:lnTo>
                    <a:pt x="519557" y="318261"/>
                  </a:lnTo>
                  <a:lnTo>
                    <a:pt x="514731" y="334136"/>
                  </a:lnTo>
                  <a:lnTo>
                    <a:pt x="510032" y="350011"/>
                  </a:lnTo>
                  <a:lnTo>
                    <a:pt x="481457" y="393064"/>
                  </a:lnTo>
                  <a:lnTo>
                    <a:pt x="444881" y="424814"/>
                  </a:lnTo>
                  <a:lnTo>
                    <a:pt x="408304" y="443991"/>
                  </a:lnTo>
                  <a:lnTo>
                    <a:pt x="355853" y="461390"/>
                  </a:lnTo>
                  <a:lnTo>
                    <a:pt x="319404" y="466216"/>
                  </a:lnTo>
                  <a:lnTo>
                    <a:pt x="300354" y="467740"/>
                  </a:lnTo>
                  <a:lnTo>
                    <a:pt x="211328" y="467740"/>
                  </a:lnTo>
                  <a:lnTo>
                    <a:pt x="193802" y="466216"/>
                  </a:lnTo>
                  <a:lnTo>
                    <a:pt x="143002" y="456691"/>
                  </a:lnTo>
                  <a:lnTo>
                    <a:pt x="89027" y="432815"/>
                  </a:lnTo>
                  <a:lnTo>
                    <a:pt x="47625" y="402589"/>
                  </a:lnTo>
                  <a:lnTo>
                    <a:pt x="20700" y="369188"/>
                  </a:lnTo>
                  <a:lnTo>
                    <a:pt x="1650" y="319785"/>
                  </a:lnTo>
                  <a:lnTo>
                    <a:pt x="0" y="303910"/>
                  </a:lnTo>
                  <a:lnTo>
                    <a:pt x="1650" y="291210"/>
                  </a:lnTo>
                  <a:lnTo>
                    <a:pt x="11175" y="248157"/>
                  </a:lnTo>
                  <a:lnTo>
                    <a:pt x="38100" y="205231"/>
                  </a:lnTo>
                  <a:lnTo>
                    <a:pt x="77850" y="170306"/>
                  </a:lnTo>
                  <a:lnTo>
                    <a:pt x="130302" y="144779"/>
                  </a:lnTo>
                  <a:lnTo>
                    <a:pt x="182753" y="132079"/>
                  </a:lnTo>
                  <a:lnTo>
                    <a:pt x="63500" y="634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659382" y="4038345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55166" y="4681473"/>
            <a:ext cx="534035" cy="479425"/>
            <a:chOff x="1455166" y="4681473"/>
            <a:chExt cx="534035" cy="479425"/>
          </a:xfrm>
        </p:grpSpPr>
        <p:sp>
          <p:nvSpPr>
            <p:cNvPr id="12" name="object 12"/>
            <p:cNvSpPr/>
            <p:nvPr/>
          </p:nvSpPr>
          <p:spPr>
            <a:xfrm>
              <a:off x="1461516" y="4687823"/>
              <a:ext cx="521334" cy="466725"/>
            </a:xfrm>
            <a:custGeom>
              <a:avLst/>
              <a:gdLst/>
              <a:ahLst/>
              <a:cxnLst/>
              <a:rect l="l" t="t" r="r" b="b"/>
              <a:pathLst>
                <a:path w="521335" h="466725">
                  <a:moveTo>
                    <a:pt x="484632" y="0"/>
                  </a:moveTo>
                  <a:lnTo>
                    <a:pt x="354329" y="23749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400"/>
                  </a:lnTo>
                  <a:lnTo>
                    <a:pt x="146177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3" y="131699"/>
                  </a:lnTo>
                  <a:lnTo>
                    <a:pt x="162052" y="136398"/>
                  </a:lnTo>
                  <a:lnTo>
                    <a:pt x="100075" y="156971"/>
                  </a:lnTo>
                  <a:lnTo>
                    <a:pt x="55625" y="187198"/>
                  </a:lnTo>
                  <a:lnTo>
                    <a:pt x="22225" y="223646"/>
                  </a:lnTo>
                  <a:lnTo>
                    <a:pt x="4825" y="267969"/>
                  </a:lnTo>
                  <a:lnTo>
                    <a:pt x="0" y="302894"/>
                  </a:lnTo>
                  <a:lnTo>
                    <a:pt x="1650" y="318769"/>
                  </a:lnTo>
                  <a:lnTo>
                    <a:pt x="20700" y="367919"/>
                  </a:lnTo>
                  <a:lnTo>
                    <a:pt x="47625" y="401193"/>
                  </a:lnTo>
                  <a:lnTo>
                    <a:pt x="89027" y="431419"/>
                  </a:lnTo>
                  <a:lnTo>
                    <a:pt x="143002" y="455168"/>
                  </a:lnTo>
                  <a:lnTo>
                    <a:pt x="193802" y="464693"/>
                  </a:lnTo>
                  <a:lnTo>
                    <a:pt x="211328" y="466344"/>
                  </a:lnTo>
                  <a:lnTo>
                    <a:pt x="300354" y="466344"/>
                  </a:lnTo>
                  <a:lnTo>
                    <a:pt x="319404" y="464693"/>
                  </a:lnTo>
                  <a:lnTo>
                    <a:pt x="341629" y="463169"/>
                  </a:lnTo>
                  <a:lnTo>
                    <a:pt x="390906" y="450469"/>
                  </a:lnTo>
                  <a:lnTo>
                    <a:pt x="425831" y="434594"/>
                  </a:lnTo>
                  <a:lnTo>
                    <a:pt x="463931" y="409194"/>
                  </a:lnTo>
                  <a:lnTo>
                    <a:pt x="494157" y="375919"/>
                  </a:lnTo>
                  <a:lnTo>
                    <a:pt x="519557" y="317245"/>
                  </a:lnTo>
                  <a:lnTo>
                    <a:pt x="521081" y="296544"/>
                  </a:lnTo>
                  <a:lnTo>
                    <a:pt x="519557" y="275970"/>
                  </a:lnTo>
                  <a:lnTo>
                    <a:pt x="502031" y="228345"/>
                  </a:lnTo>
                  <a:lnTo>
                    <a:pt x="452882" y="176021"/>
                  </a:lnTo>
                  <a:lnTo>
                    <a:pt x="397256" y="147446"/>
                  </a:lnTo>
                  <a:lnTo>
                    <a:pt x="359028" y="136398"/>
                  </a:lnTo>
                  <a:lnTo>
                    <a:pt x="325754" y="131699"/>
                  </a:lnTo>
                  <a:lnTo>
                    <a:pt x="484632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61516" y="4687823"/>
              <a:ext cx="521334" cy="466725"/>
            </a:xfrm>
            <a:custGeom>
              <a:avLst/>
              <a:gdLst/>
              <a:ahLst/>
              <a:cxnLst/>
              <a:rect l="l" t="t" r="r" b="b"/>
              <a:pathLst>
                <a:path w="521335" h="466725">
                  <a:moveTo>
                    <a:pt x="63500" y="6350"/>
                  </a:moveTo>
                  <a:lnTo>
                    <a:pt x="147700" y="22225"/>
                  </a:lnTo>
                  <a:lnTo>
                    <a:pt x="146177" y="0"/>
                  </a:lnTo>
                  <a:lnTo>
                    <a:pt x="247903" y="25400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29" y="23749"/>
                  </a:lnTo>
                  <a:lnTo>
                    <a:pt x="484632" y="0"/>
                  </a:lnTo>
                  <a:lnTo>
                    <a:pt x="325754" y="131699"/>
                  </a:lnTo>
                  <a:lnTo>
                    <a:pt x="341629" y="133223"/>
                  </a:lnTo>
                  <a:lnTo>
                    <a:pt x="359028" y="136398"/>
                  </a:lnTo>
                  <a:lnTo>
                    <a:pt x="379729" y="141096"/>
                  </a:lnTo>
                  <a:lnTo>
                    <a:pt x="397256" y="147446"/>
                  </a:lnTo>
                  <a:lnTo>
                    <a:pt x="417829" y="156971"/>
                  </a:lnTo>
                  <a:lnTo>
                    <a:pt x="435356" y="164973"/>
                  </a:lnTo>
                  <a:lnTo>
                    <a:pt x="452882" y="176021"/>
                  </a:lnTo>
                  <a:lnTo>
                    <a:pt x="467106" y="188721"/>
                  </a:lnTo>
                  <a:lnTo>
                    <a:pt x="479806" y="199898"/>
                  </a:lnTo>
                  <a:lnTo>
                    <a:pt x="510032" y="245871"/>
                  </a:lnTo>
                  <a:lnTo>
                    <a:pt x="521081" y="296544"/>
                  </a:lnTo>
                  <a:lnTo>
                    <a:pt x="519557" y="317245"/>
                  </a:lnTo>
                  <a:lnTo>
                    <a:pt x="514731" y="333120"/>
                  </a:lnTo>
                  <a:lnTo>
                    <a:pt x="510032" y="348869"/>
                  </a:lnTo>
                  <a:lnTo>
                    <a:pt x="481457" y="391794"/>
                  </a:lnTo>
                  <a:lnTo>
                    <a:pt x="444881" y="423418"/>
                  </a:lnTo>
                  <a:lnTo>
                    <a:pt x="408304" y="442468"/>
                  </a:lnTo>
                  <a:lnTo>
                    <a:pt x="390906" y="450469"/>
                  </a:lnTo>
                  <a:lnTo>
                    <a:pt x="375031" y="455168"/>
                  </a:lnTo>
                  <a:lnTo>
                    <a:pt x="355853" y="459994"/>
                  </a:lnTo>
                  <a:lnTo>
                    <a:pt x="341629" y="463169"/>
                  </a:lnTo>
                  <a:lnTo>
                    <a:pt x="319404" y="464693"/>
                  </a:lnTo>
                  <a:lnTo>
                    <a:pt x="300354" y="466344"/>
                  </a:lnTo>
                  <a:lnTo>
                    <a:pt x="211328" y="466344"/>
                  </a:lnTo>
                  <a:lnTo>
                    <a:pt x="193802" y="464693"/>
                  </a:lnTo>
                  <a:lnTo>
                    <a:pt x="143002" y="455168"/>
                  </a:lnTo>
                  <a:lnTo>
                    <a:pt x="89027" y="431419"/>
                  </a:lnTo>
                  <a:lnTo>
                    <a:pt x="47625" y="401193"/>
                  </a:lnTo>
                  <a:lnTo>
                    <a:pt x="20700" y="367919"/>
                  </a:lnTo>
                  <a:lnTo>
                    <a:pt x="1650" y="318769"/>
                  </a:lnTo>
                  <a:lnTo>
                    <a:pt x="0" y="302894"/>
                  </a:lnTo>
                  <a:lnTo>
                    <a:pt x="1650" y="290194"/>
                  </a:lnTo>
                  <a:lnTo>
                    <a:pt x="11175" y="247395"/>
                  </a:lnTo>
                  <a:lnTo>
                    <a:pt x="38100" y="204596"/>
                  </a:lnTo>
                  <a:lnTo>
                    <a:pt x="77850" y="169671"/>
                  </a:lnTo>
                  <a:lnTo>
                    <a:pt x="130302" y="144271"/>
                  </a:lnTo>
                  <a:lnTo>
                    <a:pt x="182753" y="131699"/>
                  </a:lnTo>
                  <a:lnTo>
                    <a:pt x="63500" y="635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621027" y="4787341"/>
            <a:ext cx="245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455166" y="5405373"/>
            <a:ext cx="534035" cy="479425"/>
            <a:chOff x="1455166" y="5405373"/>
            <a:chExt cx="534035" cy="479425"/>
          </a:xfrm>
        </p:grpSpPr>
        <p:sp>
          <p:nvSpPr>
            <p:cNvPr id="16" name="object 16"/>
            <p:cNvSpPr/>
            <p:nvPr/>
          </p:nvSpPr>
          <p:spPr>
            <a:xfrm>
              <a:off x="1461516" y="5411723"/>
              <a:ext cx="521334" cy="466725"/>
            </a:xfrm>
            <a:custGeom>
              <a:avLst/>
              <a:gdLst/>
              <a:ahLst/>
              <a:cxnLst/>
              <a:rect l="l" t="t" r="r" b="b"/>
              <a:pathLst>
                <a:path w="521335" h="466725">
                  <a:moveTo>
                    <a:pt x="484632" y="0"/>
                  </a:moveTo>
                  <a:lnTo>
                    <a:pt x="354329" y="23748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400"/>
                  </a:lnTo>
                  <a:lnTo>
                    <a:pt x="146177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3" y="131698"/>
                  </a:lnTo>
                  <a:lnTo>
                    <a:pt x="162052" y="136397"/>
                  </a:lnTo>
                  <a:lnTo>
                    <a:pt x="100075" y="156972"/>
                  </a:lnTo>
                  <a:lnTo>
                    <a:pt x="55625" y="187147"/>
                  </a:lnTo>
                  <a:lnTo>
                    <a:pt x="22225" y="223621"/>
                  </a:lnTo>
                  <a:lnTo>
                    <a:pt x="4825" y="268033"/>
                  </a:lnTo>
                  <a:lnTo>
                    <a:pt x="0" y="302920"/>
                  </a:lnTo>
                  <a:lnTo>
                    <a:pt x="1650" y="318782"/>
                  </a:lnTo>
                  <a:lnTo>
                    <a:pt x="20700" y="367944"/>
                  </a:lnTo>
                  <a:lnTo>
                    <a:pt x="47625" y="401256"/>
                  </a:lnTo>
                  <a:lnTo>
                    <a:pt x="89027" y="431393"/>
                  </a:lnTo>
                  <a:lnTo>
                    <a:pt x="143002" y="455180"/>
                  </a:lnTo>
                  <a:lnTo>
                    <a:pt x="193802" y="464692"/>
                  </a:lnTo>
                  <a:lnTo>
                    <a:pt x="211328" y="466280"/>
                  </a:lnTo>
                  <a:lnTo>
                    <a:pt x="300354" y="466280"/>
                  </a:lnTo>
                  <a:lnTo>
                    <a:pt x="341629" y="463105"/>
                  </a:lnTo>
                  <a:lnTo>
                    <a:pt x="390906" y="450418"/>
                  </a:lnTo>
                  <a:lnTo>
                    <a:pt x="425831" y="434555"/>
                  </a:lnTo>
                  <a:lnTo>
                    <a:pt x="463931" y="409181"/>
                  </a:lnTo>
                  <a:lnTo>
                    <a:pt x="494157" y="375881"/>
                  </a:lnTo>
                  <a:lnTo>
                    <a:pt x="519557" y="317195"/>
                  </a:lnTo>
                  <a:lnTo>
                    <a:pt x="521081" y="296583"/>
                  </a:lnTo>
                  <a:lnTo>
                    <a:pt x="519557" y="275958"/>
                  </a:lnTo>
                  <a:lnTo>
                    <a:pt x="502031" y="228384"/>
                  </a:lnTo>
                  <a:lnTo>
                    <a:pt x="452882" y="176022"/>
                  </a:lnTo>
                  <a:lnTo>
                    <a:pt x="397256" y="147447"/>
                  </a:lnTo>
                  <a:lnTo>
                    <a:pt x="359028" y="136397"/>
                  </a:lnTo>
                  <a:lnTo>
                    <a:pt x="325754" y="131698"/>
                  </a:lnTo>
                  <a:lnTo>
                    <a:pt x="484632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461516" y="5411723"/>
              <a:ext cx="521334" cy="466725"/>
            </a:xfrm>
            <a:custGeom>
              <a:avLst/>
              <a:gdLst/>
              <a:ahLst/>
              <a:cxnLst/>
              <a:rect l="l" t="t" r="r" b="b"/>
              <a:pathLst>
                <a:path w="521335" h="466725">
                  <a:moveTo>
                    <a:pt x="63500" y="6350"/>
                  </a:moveTo>
                  <a:lnTo>
                    <a:pt x="147700" y="22225"/>
                  </a:lnTo>
                  <a:lnTo>
                    <a:pt x="146177" y="0"/>
                  </a:lnTo>
                  <a:lnTo>
                    <a:pt x="247903" y="25400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29" y="23748"/>
                  </a:lnTo>
                  <a:lnTo>
                    <a:pt x="484632" y="0"/>
                  </a:lnTo>
                  <a:lnTo>
                    <a:pt x="325754" y="131698"/>
                  </a:lnTo>
                  <a:lnTo>
                    <a:pt x="341629" y="133222"/>
                  </a:lnTo>
                  <a:lnTo>
                    <a:pt x="359028" y="136397"/>
                  </a:lnTo>
                  <a:lnTo>
                    <a:pt x="379729" y="141097"/>
                  </a:lnTo>
                  <a:lnTo>
                    <a:pt x="397256" y="147447"/>
                  </a:lnTo>
                  <a:lnTo>
                    <a:pt x="417829" y="156972"/>
                  </a:lnTo>
                  <a:lnTo>
                    <a:pt x="435356" y="164972"/>
                  </a:lnTo>
                  <a:lnTo>
                    <a:pt x="452882" y="176022"/>
                  </a:lnTo>
                  <a:lnTo>
                    <a:pt x="467106" y="188734"/>
                  </a:lnTo>
                  <a:lnTo>
                    <a:pt x="479806" y="199834"/>
                  </a:lnTo>
                  <a:lnTo>
                    <a:pt x="510032" y="245833"/>
                  </a:lnTo>
                  <a:lnTo>
                    <a:pt x="521081" y="296583"/>
                  </a:lnTo>
                  <a:lnTo>
                    <a:pt x="519557" y="317195"/>
                  </a:lnTo>
                  <a:lnTo>
                    <a:pt x="514731" y="333057"/>
                  </a:lnTo>
                  <a:lnTo>
                    <a:pt x="510032" y="348919"/>
                  </a:lnTo>
                  <a:lnTo>
                    <a:pt x="481457" y="391744"/>
                  </a:lnTo>
                  <a:lnTo>
                    <a:pt x="444881" y="423456"/>
                  </a:lnTo>
                  <a:lnTo>
                    <a:pt x="408304" y="442493"/>
                  </a:lnTo>
                  <a:lnTo>
                    <a:pt x="390906" y="450418"/>
                  </a:lnTo>
                  <a:lnTo>
                    <a:pt x="375031" y="455180"/>
                  </a:lnTo>
                  <a:lnTo>
                    <a:pt x="355853" y="459943"/>
                  </a:lnTo>
                  <a:lnTo>
                    <a:pt x="341629" y="463105"/>
                  </a:lnTo>
                  <a:lnTo>
                    <a:pt x="319404" y="464692"/>
                  </a:lnTo>
                  <a:lnTo>
                    <a:pt x="300354" y="466280"/>
                  </a:lnTo>
                  <a:lnTo>
                    <a:pt x="211328" y="466280"/>
                  </a:lnTo>
                  <a:lnTo>
                    <a:pt x="193802" y="464692"/>
                  </a:lnTo>
                  <a:lnTo>
                    <a:pt x="143002" y="455180"/>
                  </a:lnTo>
                  <a:lnTo>
                    <a:pt x="89027" y="431393"/>
                  </a:lnTo>
                  <a:lnTo>
                    <a:pt x="47625" y="401256"/>
                  </a:lnTo>
                  <a:lnTo>
                    <a:pt x="20700" y="367944"/>
                  </a:lnTo>
                  <a:lnTo>
                    <a:pt x="1650" y="318782"/>
                  </a:lnTo>
                  <a:lnTo>
                    <a:pt x="0" y="302920"/>
                  </a:lnTo>
                  <a:lnTo>
                    <a:pt x="1650" y="290233"/>
                  </a:lnTo>
                  <a:lnTo>
                    <a:pt x="11175" y="247408"/>
                  </a:lnTo>
                  <a:lnTo>
                    <a:pt x="38100" y="204597"/>
                  </a:lnTo>
                  <a:lnTo>
                    <a:pt x="77850" y="169672"/>
                  </a:lnTo>
                  <a:lnTo>
                    <a:pt x="130302" y="144272"/>
                  </a:lnTo>
                  <a:lnTo>
                    <a:pt x="182753" y="131698"/>
                  </a:lnTo>
                  <a:lnTo>
                    <a:pt x="63500" y="635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621027" y="5511800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55723" y="1510410"/>
            <a:ext cx="737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6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PM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135123" y="1944623"/>
            <a:ext cx="6337300" cy="304800"/>
            <a:chOff x="2135123" y="1944623"/>
            <a:chExt cx="6337300" cy="304800"/>
          </a:xfrm>
        </p:grpSpPr>
        <p:sp>
          <p:nvSpPr>
            <p:cNvPr id="21" name="object 21"/>
            <p:cNvSpPr/>
            <p:nvPr/>
          </p:nvSpPr>
          <p:spPr>
            <a:xfrm>
              <a:off x="2147315" y="2040635"/>
              <a:ext cx="6324600" cy="76200"/>
            </a:xfrm>
            <a:custGeom>
              <a:avLst/>
              <a:gdLst/>
              <a:ahLst/>
              <a:cxnLst/>
              <a:rect l="l" t="t" r="r" b="b"/>
              <a:pathLst>
                <a:path w="6324600" h="76200">
                  <a:moveTo>
                    <a:pt x="6248400" y="0"/>
                  </a:moveTo>
                  <a:lnTo>
                    <a:pt x="6248400" y="76200"/>
                  </a:lnTo>
                  <a:lnTo>
                    <a:pt x="6311900" y="44450"/>
                  </a:lnTo>
                  <a:lnTo>
                    <a:pt x="6261100" y="44450"/>
                  </a:lnTo>
                  <a:lnTo>
                    <a:pt x="6261100" y="31750"/>
                  </a:lnTo>
                  <a:lnTo>
                    <a:pt x="6311900" y="31750"/>
                  </a:lnTo>
                  <a:lnTo>
                    <a:pt x="6248400" y="0"/>
                  </a:lnTo>
                  <a:close/>
                </a:path>
                <a:path w="6324600" h="76200">
                  <a:moveTo>
                    <a:pt x="6248400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6248400" y="44450"/>
                  </a:lnTo>
                  <a:lnTo>
                    <a:pt x="6248400" y="31750"/>
                  </a:lnTo>
                  <a:close/>
                </a:path>
                <a:path w="6324600" h="76200">
                  <a:moveTo>
                    <a:pt x="6311900" y="31750"/>
                  </a:moveTo>
                  <a:lnTo>
                    <a:pt x="6261100" y="31750"/>
                  </a:lnTo>
                  <a:lnTo>
                    <a:pt x="6261100" y="44450"/>
                  </a:lnTo>
                  <a:lnTo>
                    <a:pt x="6311900" y="44450"/>
                  </a:lnTo>
                  <a:lnTo>
                    <a:pt x="6324600" y="38100"/>
                  </a:lnTo>
                  <a:lnTo>
                    <a:pt x="6311900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41219" y="1944623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087751" y="1523238"/>
            <a:ext cx="1261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8865" algn="l"/>
              </a:tabLst>
            </a:pPr>
            <a:r>
              <a:rPr sz="2400" b="1" spc="-5" dirty="0">
                <a:latin typeface="Arial"/>
                <a:cs typeface="Arial"/>
              </a:rPr>
              <a:t>7	8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65878" y="1523238"/>
            <a:ext cx="2672080" cy="83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00"/>
              </a:spcBef>
              <a:tabLst>
                <a:tab pos="1257300" algn="l"/>
                <a:tab pos="2349500" algn="l"/>
              </a:tabLst>
            </a:pPr>
            <a:r>
              <a:rPr sz="2400" b="1" spc="-5" dirty="0">
                <a:latin typeface="Arial"/>
                <a:cs typeface="Arial"/>
              </a:rPr>
              <a:t>9	</a:t>
            </a:r>
            <a:r>
              <a:rPr sz="3600" b="1" spc="-7" baseline="-2314" dirty="0">
                <a:latin typeface="Arial"/>
                <a:cs typeface="Arial"/>
              </a:rPr>
              <a:t>10	</a:t>
            </a:r>
            <a:r>
              <a:rPr sz="2400" b="1" spc="-140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1800" i="1" spc="-10" dirty="0"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179320" y="2979420"/>
            <a:ext cx="3497579" cy="2946400"/>
            <a:chOff x="2179320" y="2979420"/>
            <a:chExt cx="3497579" cy="2946400"/>
          </a:xfrm>
        </p:grpSpPr>
        <p:sp>
          <p:nvSpPr>
            <p:cNvPr id="26" name="object 26"/>
            <p:cNvSpPr/>
            <p:nvPr/>
          </p:nvSpPr>
          <p:spPr>
            <a:xfrm>
              <a:off x="3384804" y="3070860"/>
              <a:ext cx="88392" cy="883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79320" y="2979420"/>
              <a:ext cx="3497579" cy="29458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18788" y="3806952"/>
              <a:ext cx="88392" cy="883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680204" y="4581144"/>
              <a:ext cx="88392" cy="883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40096" y="5292852"/>
              <a:ext cx="88392" cy="8839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15416" y="2990215"/>
            <a:ext cx="1651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  <a:p>
            <a:pPr marL="24765" marR="11430" indent="-6350" algn="just">
              <a:lnSpc>
                <a:spcPct val="100000"/>
              </a:lnSpc>
            </a:pPr>
            <a:r>
              <a:rPr sz="1800" i="1" spc="-5" dirty="0">
                <a:latin typeface="Arial"/>
                <a:cs typeface="Arial"/>
              </a:rPr>
              <a:t>a  </a:t>
            </a:r>
            <a:r>
              <a:rPr sz="1800" i="1" dirty="0">
                <a:latin typeface="Arial"/>
                <a:cs typeface="Arial"/>
              </a:rPr>
              <a:t>s  k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5603" y="4362069"/>
            <a:ext cx="20383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  <a:p>
            <a:pPr marL="38100" marR="29845" indent="25400" algn="just">
              <a:lnSpc>
                <a:spcPct val="100000"/>
              </a:lnSpc>
            </a:pPr>
            <a:r>
              <a:rPr sz="1800" i="1" dirty="0">
                <a:latin typeface="Arial"/>
                <a:cs typeface="Arial"/>
              </a:rPr>
              <a:t>r  </a:t>
            </a:r>
            <a:r>
              <a:rPr sz="1800" i="1" spc="-5" dirty="0">
                <a:latin typeface="Arial"/>
                <a:cs typeface="Arial"/>
              </a:rPr>
              <a:t>d  e  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64919" y="2820923"/>
            <a:ext cx="76200" cy="3035935"/>
          </a:xfrm>
          <a:custGeom>
            <a:avLst/>
            <a:gdLst/>
            <a:ahLst/>
            <a:cxnLst/>
            <a:rect l="l" t="t" r="r" b="b"/>
            <a:pathLst>
              <a:path w="76200" h="3035935">
                <a:moveTo>
                  <a:pt x="31750" y="2959608"/>
                </a:moveTo>
                <a:lnTo>
                  <a:pt x="0" y="2959608"/>
                </a:lnTo>
                <a:lnTo>
                  <a:pt x="38100" y="3035808"/>
                </a:lnTo>
                <a:lnTo>
                  <a:pt x="69850" y="2972308"/>
                </a:lnTo>
                <a:lnTo>
                  <a:pt x="31750" y="2972308"/>
                </a:lnTo>
                <a:lnTo>
                  <a:pt x="31750" y="2959608"/>
                </a:lnTo>
                <a:close/>
              </a:path>
              <a:path w="76200" h="3035935">
                <a:moveTo>
                  <a:pt x="44450" y="0"/>
                </a:moveTo>
                <a:lnTo>
                  <a:pt x="31750" y="0"/>
                </a:lnTo>
                <a:lnTo>
                  <a:pt x="31750" y="2972308"/>
                </a:lnTo>
                <a:lnTo>
                  <a:pt x="44450" y="2972308"/>
                </a:lnTo>
                <a:lnTo>
                  <a:pt x="44450" y="0"/>
                </a:lnTo>
                <a:close/>
              </a:path>
              <a:path w="76200" h="3035935">
                <a:moveTo>
                  <a:pt x="76200" y="2959608"/>
                </a:moveTo>
                <a:lnTo>
                  <a:pt x="44450" y="2959608"/>
                </a:lnTo>
                <a:lnTo>
                  <a:pt x="44450" y="2972308"/>
                </a:lnTo>
                <a:lnTo>
                  <a:pt x="69850" y="2972308"/>
                </a:lnTo>
                <a:lnTo>
                  <a:pt x="76200" y="2959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61794" y="2542794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50292">
            <a:solidFill>
              <a:srgbClr val="F6BE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2663698" y="2415285"/>
            <a:ext cx="2978785" cy="317500"/>
            <a:chOff x="2663698" y="2415285"/>
            <a:chExt cx="2978785" cy="317500"/>
          </a:xfrm>
        </p:grpSpPr>
        <p:sp>
          <p:nvSpPr>
            <p:cNvPr id="36" name="object 36"/>
            <p:cNvSpPr/>
            <p:nvPr/>
          </p:nvSpPr>
          <p:spPr>
            <a:xfrm>
              <a:off x="2670048" y="2421635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695194" y="2593085"/>
              <a:ext cx="571500" cy="0"/>
            </a:xfrm>
            <a:custGeom>
              <a:avLst/>
              <a:gdLst/>
              <a:ahLst/>
              <a:cxnLst/>
              <a:rect l="l" t="t" r="r" b="b"/>
              <a:pathLst>
                <a:path w="571500">
                  <a:moveTo>
                    <a:pt x="0" y="0"/>
                  </a:moveTo>
                  <a:lnTo>
                    <a:pt x="571500" y="0"/>
                  </a:lnTo>
                </a:path>
              </a:pathLst>
            </a:custGeom>
            <a:ln w="50292">
              <a:solidFill>
                <a:srgbClr val="A1C1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04032" y="2421635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42894" y="2593085"/>
              <a:ext cx="571500" cy="0"/>
            </a:xfrm>
            <a:custGeom>
              <a:avLst/>
              <a:gdLst/>
              <a:ahLst/>
              <a:cxnLst/>
              <a:rect l="l" t="t" r="r" b="b"/>
              <a:pathLst>
                <a:path w="571500">
                  <a:moveTo>
                    <a:pt x="0" y="0"/>
                  </a:moveTo>
                  <a:lnTo>
                    <a:pt x="571500" y="0"/>
                  </a:lnTo>
                </a:path>
              </a:pathLst>
            </a:custGeom>
            <a:ln w="50292">
              <a:solidFill>
                <a:srgbClr val="A1C1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951732" y="2421635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990594" y="2593085"/>
              <a:ext cx="571500" cy="0"/>
            </a:xfrm>
            <a:custGeom>
              <a:avLst/>
              <a:gdLst/>
              <a:ahLst/>
              <a:cxnLst/>
              <a:rect l="l" t="t" r="r" b="b"/>
              <a:pathLst>
                <a:path w="571500">
                  <a:moveTo>
                    <a:pt x="0" y="0"/>
                  </a:moveTo>
                  <a:lnTo>
                    <a:pt x="571500" y="0"/>
                  </a:lnTo>
                </a:path>
              </a:pathLst>
            </a:custGeom>
            <a:ln w="50292">
              <a:solidFill>
                <a:srgbClr val="A1C1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599432" y="2421635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638294" y="2593085"/>
              <a:ext cx="571500" cy="0"/>
            </a:xfrm>
            <a:custGeom>
              <a:avLst/>
              <a:gdLst/>
              <a:ahLst/>
              <a:cxnLst/>
              <a:rect l="l" t="t" r="r" b="b"/>
              <a:pathLst>
                <a:path w="571500">
                  <a:moveTo>
                    <a:pt x="0" y="0"/>
                  </a:moveTo>
                  <a:lnTo>
                    <a:pt x="571500" y="0"/>
                  </a:lnTo>
                </a:path>
              </a:pathLst>
            </a:custGeom>
            <a:ln w="50292">
              <a:solidFill>
                <a:srgbClr val="A1C1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273802" y="2643377"/>
              <a:ext cx="342900" cy="0"/>
            </a:xfrm>
            <a:custGeom>
              <a:avLst/>
              <a:gdLst/>
              <a:ahLst/>
              <a:cxnLst/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ln w="50292">
              <a:solidFill>
                <a:srgbClr val="0462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2219960" y="2622041"/>
            <a:ext cx="3412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900" algn="l"/>
                <a:tab pos="1244600" algn="l"/>
                <a:tab pos="1892300" algn="l"/>
                <a:tab pos="2540000" algn="l"/>
                <a:tab pos="3060700" algn="l"/>
              </a:tabLst>
            </a:pPr>
            <a:r>
              <a:rPr sz="2400" b="1" spc="-10" dirty="0">
                <a:latin typeface="Arial"/>
                <a:cs typeface="Arial"/>
              </a:rPr>
              <a:t>3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4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4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4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4</a:t>
            </a:r>
            <a:r>
              <a:rPr sz="2400" b="1" spc="-5" dirty="0">
                <a:latin typeface="Arial"/>
                <a:cs typeface="Arial"/>
              </a:rPr>
              <a:t>0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10" dirty="0">
                <a:latin typeface="Arial"/>
                <a:cs typeface="Arial"/>
              </a:rPr>
              <a:t>20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2809494" y="2421635"/>
            <a:ext cx="2851150" cy="304800"/>
            <a:chOff x="2809494" y="2421635"/>
            <a:chExt cx="2851150" cy="304800"/>
          </a:xfrm>
        </p:grpSpPr>
        <p:sp>
          <p:nvSpPr>
            <p:cNvPr id="47" name="object 47"/>
            <p:cNvSpPr/>
            <p:nvPr/>
          </p:nvSpPr>
          <p:spPr>
            <a:xfrm>
              <a:off x="5247132" y="2421635"/>
              <a:ext cx="407034" cy="304800"/>
            </a:xfrm>
            <a:custGeom>
              <a:avLst/>
              <a:gdLst/>
              <a:ahLst/>
              <a:cxnLst/>
              <a:rect l="l" t="t" r="r" b="b"/>
              <a:pathLst>
                <a:path w="407035" h="304800">
                  <a:moveTo>
                    <a:pt x="0" y="0"/>
                  </a:moveTo>
                  <a:lnTo>
                    <a:pt x="0" y="304800"/>
                  </a:lnTo>
                </a:path>
                <a:path w="407035" h="304800">
                  <a:moveTo>
                    <a:pt x="406907" y="0"/>
                  </a:moveTo>
                  <a:lnTo>
                    <a:pt x="406907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809494" y="2542793"/>
              <a:ext cx="1752600" cy="0"/>
            </a:xfrm>
            <a:custGeom>
              <a:avLst/>
              <a:gdLst/>
              <a:ahLst/>
              <a:cxnLst/>
              <a:rect l="l" t="t" r="r" b="b"/>
              <a:pathLst>
                <a:path w="1752600">
                  <a:moveTo>
                    <a:pt x="0" y="0"/>
                  </a:moveTo>
                  <a:lnTo>
                    <a:pt x="457200" y="0"/>
                  </a:lnTo>
                </a:path>
                <a:path w="1752600">
                  <a:moveTo>
                    <a:pt x="647700" y="0"/>
                  </a:moveTo>
                  <a:lnTo>
                    <a:pt x="1104900" y="0"/>
                  </a:lnTo>
                </a:path>
                <a:path w="1752600">
                  <a:moveTo>
                    <a:pt x="1295400" y="0"/>
                  </a:moveTo>
                  <a:lnTo>
                    <a:pt x="1752600" y="0"/>
                  </a:lnTo>
                </a:path>
              </a:pathLst>
            </a:custGeom>
            <a:ln w="50292">
              <a:solidFill>
                <a:srgbClr val="F6BE6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342894" y="2643377"/>
              <a:ext cx="1638300" cy="0"/>
            </a:xfrm>
            <a:custGeom>
              <a:avLst/>
              <a:gdLst/>
              <a:ahLst/>
              <a:cxnLst/>
              <a:rect l="l" t="t" r="r" b="b"/>
              <a:pathLst>
                <a:path w="1638300">
                  <a:moveTo>
                    <a:pt x="0" y="0"/>
                  </a:moveTo>
                  <a:lnTo>
                    <a:pt x="342900" y="0"/>
                  </a:lnTo>
                </a:path>
                <a:path w="1638300">
                  <a:moveTo>
                    <a:pt x="647700" y="0"/>
                  </a:moveTo>
                  <a:lnTo>
                    <a:pt x="990600" y="0"/>
                  </a:lnTo>
                </a:path>
                <a:path w="1638300">
                  <a:moveTo>
                    <a:pt x="1295400" y="0"/>
                  </a:moveTo>
                  <a:lnTo>
                    <a:pt x="1638300" y="0"/>
                  </a:lnTo>
                </a:path>
              </a:pathLst>
            </a:custGeom>
            <a:ln w="50292">
              <a:solidFill>
                <a:srgbClr val="0462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/>
          <p:cNvGrpSpPr/>
          <p:nvPr/>
        </p:nvGrpSpPr>
        <p:grpSpPr>
          <a:xfrm>
            <a:off x="1906523" y="3513963"/>
            <a:ext cx="2133600" cy="2313940"/>
            <a:chOff x="1906523" y="3513963"/>
            <a:chExt cx="2133600" cy="2313940"/>
          </a:xfrm>
        </p:grpSpPr>
        <p:sp>
          <p:nvSpPr>
            <p:cNvPr id="51" name="object 51"/>
            <p:cNvSpPr/>
            <p:nvPr/>
          </p:nvSpPr>
          <p:spPr>
            <a:xfrm>
              <a:off x="2359914" y="3788155"/>
              <a:ext cx="1680210" cy="1757680"/>
            </a:xfrm>
            <a:custGeom>
              <a:avLst/>
              <a:gdLst/>
              <a:ahLst/>
              <a:cxnLst/>
              <a:rect l="l" t="t" r="r" b="b"/>
              <a:pathLst>
                <a:path w="1680210" h="1757679">
                  <a:moveTo>
                    <a:pt x="308610" y="233680"/>
                  </a:moveTo>
                  <a:lnTo>
                    <a:pt x="292100" y="200660"/>
                  </a:lnTo>
                  <a:lnTo>
                    <a:pt x="270510" y="157480"/>
                  </a:lnTo>
                  <a:lnTo>
                    <a:pt x="251460" y="182880"/>
                  </a:lnTo>
                  <a:lnTo>
                    <a:pt x="7620" y="0"/>
                  </a:lnTo>
                  <a:lnTo>
                    <a:pt x="0" y="10160"/>
                  </a:lnTo>
                  <a:lnTo>
                    <a:pt x="243827" y="193052"/>
                  </a:lnTo>
                  <a:lnTo>
                    <a:pt x="224790" y="218440"/>
                  </a:lnTo>
                  <a:lnTo>
                    <a:pt x="308610" y="233680"/>
                  </a:lnTo>
                  <a:close/>
                </a:path>
                <a:path w="1680210" h="1757679">
                  <a:moveTo>
                    <a:pt x="994410" y="995680"/>
                  </a:moveTo>
                  <a:lnTo>
                    <a:pt x="980948" y="955294"/>
                  </a:lnTo>
                  <a:lnTo>
                    <a:pt x="967486" y="914908"/>
                  </a:lnTo>
                  <a:lnTo>
                    <a:pt x="945057" y="937336"/>
                  </a:lnTo>
                  <a:lnTo>
                    <a:pt x="694055" y="686435"/>
                  </a:lnTo>
                  <a:lnTo>
                    <a:pt x="685165" y="695325"/>
                  </a:lnTo>
                  <a:lnTo>
                    <a:pt x="936053" y="946340"/>
                  </a:lnTo>
                  <a:lnTo>
                    <a:pt x="913638" y="968756"/>
                  </a:lnTo>
                  <a:lnTo>
                    <a:pt x="994410" y="995680"/>
                  </a:lnTo>
                  <a:close/>
                </a:path>
                <a:path w="1680210" h="1757679">
                  <a:moveTo>
                    <a:pt x="1680210" y="1757680"/>
                  </a:moveTo>
                  <a:lnTo>
                    <a:pt x="1666748" y="1717294"/>
                  </a:lnTo>
                  <a:lnTo>
                    <a:pt x="1653286" y="1676908"/>
                  </a:lnTo>
                  <a:lnTo>
                    <a:pt x="1630857" y="1699336"/>
                  </a:lnTo>
                  <a:lnTo>
                    <a:pt x="1379855" y="1448435"/>
                  </a:lnTo>
                  <a:lnTo>
                    <a:pt x="1370965" y="1457325"/>
                  </a:lnTo>
                  <a:lnTo>
                    <a:pt x="1621853" y="1708340"/>
                  </a:lnTo>
                  <a:lnTo>
                    <a:pt x="1599438" y="1730756"/>
                  </a:lnTo>
                  <a:lnTo>
                    <a:pt x="1680210" y="1757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982724" y="4276343"/>
              <a:ext cx="2057400" cy="1551940"/>
            </a:xfrm>
            <a:custGeom>
              <a:avLst/>
              <a:gdLst/>
              <a:ahLst/>
              <a:cxnLst/>
              <a:rect l="l" t="t" r="r" b="b"/>
              <a:pathLst>
                <a:path w="2057400" h="1551939">
                  <a:moveTo>
                    <a:pt x="751065" y="58166"/>
                  </a:moveTo>
                  <a:lnTo>
                    <a:pt x="749427" y="58166"/>
                  </a:lnTo>
                  <a:lnTo>
                    <a:pt x="725906" y="58166"/>
                  </a:lnTo>
                  <a:lnTo>
                    <a:pt x="666877" y="92456"/>
                  </a:lnTo>
                  <a:lnTo>
                    <a:pt x="665861" y="96266"/>
                  </a:lnTo>
                  <a:lnTo>
                    <a:pt x="669417" y="102362"/>
                  </a:lnTo>
                  <a:lnTo>
                    <a:pt x="673227" y="103378"/>
                  </a:lnTo>
                  <a:lnTo>
                    <a:pt x="751065" y="58166"/>
                  </a:lnTo>
                  <a:close/>
                </a:path>
                <a:path w="2057400" h="1551939">
                  <a:moveTo>
                    <a:pt x="762000" y="51816"/>
                  </a:moveTo>
                  <a:lnTo>
                    <a:pt x="673481" y="0"/>
                  </a:lnTo>
                  <a:lnTo>
                    <a:pt x="669671" y="1016"/>
                  </a:lnTo>
                  <a:lnTo>
                    <a:pt x="666115" y="7112"/>
                  </a:lnTo>
                  <a:lnTo>
                    <a:pt x="667131" y="10922"/>
                  </a:lnTo>
                  <a:lnTo>
                    <a:pt x="670052" y="12700"/>
                  </a:lnTo>
                  <a:lnTo>
                    <a:pt x="725970" y="45427"/>
                  </a:lnTo>
                  <a:lnTo>
                    <a:pt x="0" y="43942"/>
                  </a:lnTo>
                  <a:lnTo>
                    <a:pt x="0" y="56642"/>
                  </a:lnTo>
                  <a:lnTo>
                    <a:pt x="725995" y="58127"/>
                  </a:lnTo>
                  <a:lnTo>
                    <a:pt x="749427" y="58166"/>
                  </a:lnTo>
                  <a:lnTo>
                    <a:pt x="751141" y="58127"/>
                  </a:lnTo>
                  <a:lnTo>
                    <a:pt x="762000" y="51816"/>
                  </a:lnTo>
                  <a:close/>
                </a:path>
                <a:path w="2057400" h="1551939">
                  <a:moveTo>
                    <a:pt x="1360703" y="743966"/>
                  </a:moveTo>
                  <a:lnTo>
                    <a:pt x="1359027" y="743966"/>
                  </a:lnTo>
                  <a:lnTo>
                    <a:pt x="1335506" y="743966"/>
                  </a:lnTo>
                  <a:lnTo>
                    <a:pt x="1279525" y="776478"/>
                  </a:lnTo>
                  <a:lnTo>
                    <a:pt x="1276604" y="778256"/>
                  </a:lnTo>
                  <a:lnTo>
                    <a:pt x="1275461" y="782193"/>
                  </a:lnTo>
                  <a:lnTo>
                    <a:pt x="1279004" y="788289"/>
                  </a:lnTo>
                  <a:lnTo>
                    <a:pt x="1282954" y="789305"/>
                  </a:lnTo>
                  <a:lnTo>
                    <a:pt x="1360703" y="743966"/>
                  </a:lnTo>
                  <a:close/>
                </a:path>
                <a:path w="2057400" h="1551939">
                  <a:moveTo>
                    <a:pt x="1371600" y="737616"/>
                  </a:moveTo>
                  <a:lnTo>
                    <a:pt x="1283068" y="685927"/>
                  </a:lnTo>
                  <a:lnTo>
                    <a:pt x="1279131" y="686943"/>
                  </a:lnTo>
                  <a:lnTo>
                    <a:pt x="1277366" y="689864"/>
                  </a:lnTo>
                  <a:lnTo>
                    <a:pt x="1275588" y="692912"/>
                  </a:lnTo>
                  <a:lnTo>
                    <a:pt x="1276604" y="696849"/>
                  </a:lnTo>
                  <a:lnTo>
                    <a:pt x="1335392" y="731240"/>
                  </a:lnTo>
                  <a:lnTo>
                    <a:pt x="0" y="729742"/>
                  </a:lnTo>
                  <a:lnTo>
                    <a:pt x="0" y="742442"/>
                  </a:lnTo>
                  <a:lnTo>
                    <a:pt x="1335557" y="743940"/>
                  </a:lnTo>
                  <a:lnTo>
                    <a:pt x="1359027" y="743966"/>
                  </a:lnTo>
                  <a:lnTo>
                    <a:pt x="1360754" y="743940"/>
                  </a:lnTo>
                  <a:lnTo>
                    <a:pt x="1371600" y="737616"/>
                  </a:lnTo>
                  <a:close/>
                </a:path>
                <a:path w="2057400" h="1551939">
                  <a:moveTo>
                    <a:pt x="2057400" y="1499679"/>
                  </a:moveTo>
                  <a:lnTo>
                    <a:pt x="1971802" y="1449679"/>
                  </a:lnTo>
                  <a:lnTo>
                    <a:pt x="1968881" y="1447914"/>
                  </a:lnTo>
                  <a:lnTo>
                    <a:pt x="1964944" y="1448930"/>
                  </a:lnTo>
                  <a:lnTo>
                    <a:pt x="1961388" y="1454988"/>
                  </a:lnTo>
                  <a:lnTo>
                    <a:pt x="1962404" y="1458874"/>
                  </a:lnTo>
                  <a:lnTo>
                    <a:pt x="2021344" y="1493304"/>
                  </a:lnTo>
                  <a:lnTo>
                    <a:pt x="0" y="1491742"/>
                  </a:lnTo>
                  <a:lnTo>
                    <a:pt x="0" y="1504442"/>
                  </a:lnTo>
                  <a:lnTo>
                    <a:pt x="2021357" y="1506004"/>
                  </a:lnTo>
                  <a:lnTo>
                    <a:pt x="2044827" y="1506016"/>
                  </a:lnTo>
                  <a:lnTo>
                    <a:pt x="2021319" y="1506016"/>
                  </a:lnTo>
                  <a:lnTo>
                    <a:pt x="1962404" y="1540332"/>
                  </a:lnTo>
                  <a:lnTo>
                    <a:pt x="1961388" y="1544218"/>
                  </a:lnTo>
                  <a:lnTo>
                    <a:pt x="1963166" y="1547253"/>
                  </a:lnTo>
                  <a:lnTo>
                    <a:pt x="1964817" y="1550289"/>
                  </a:lnTo>
                  <a:lnTo>
                    <a:pt x="1968754" y="1551317"/>
                  </a:lnTo>
                  <a:lnTo>
                    <a:pt x="2046516" y="1506016"/>
                  </a:lnTo>
                  <a:lnTo>
                    <a:pt x="2057400" y="1499679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06523" y="3513963"/>
              <a:ext cx="228600" cy="10337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5864352" y="3031235"/>
            <a:ext cx="1304925" cy="462280"/>
            <a:chOff x="5864352" y="3031235"/>
            <a:chExt cx="1304925" cy="462280"/>
          </a:xfrm>
        </p:grpSpPr>
        <p:sp>
          <p:nvSpPr>
            <p:cNvPr id="55" name="object 55"/>
            <p:cNvSpPr/>
            <p:nvPr/>
          </p:nvSpPr>
          <p:spPr>
            <a:xfrm>
              <a:off x="5945124" y="3183635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30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143000" y="3048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945124" y="3183635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800"/>
                  </a:moveTo>
                  <a:lnTo>
                    <a:pt x="1143000" y="304800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868924" y="3183635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800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868924" y="3183635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400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400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800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935724" y="3183635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800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945124" y="3031235"/>
              <a:ext cx="1219200" cy="457200"/>
            </a:xfrm>
            <a:custGeom>
              <a:avLst/>
              <a:gdLst/>
              <a:ahLst/>
              <a:cxnLst/>
              <a:rect l="l" t="t" r="r" b="b"/>
              <a:pathLst>
                <a:path w="1219200" h="457200">
                  <a:moveTo>
                    <a:pt x="990600" y="304800"/>
                  </a:moveTo>
                  <a:lnTo>
                    <a:pt x="996427" y="256617"/>
                  </a:lnTo>
                  <a:lnTo>
                    <a:pt x="1012655" y="214780"/>
                  </a:lnTo>
                  <a:lnTo>
                    <a:pt x="1037398" y="181794"/>
                  </a:lnTo>
                  <a:lnTo>
                    <a:pt x="1068775" y="160166"/>
                  </a:lnTo>
                  <a:lnTo>
                    <a:pt x="1104900" y="152400"/>
                  </a:lnTo>
                  <a:lnTo>
                    <a:pt x="1141024" y="160166"/>
                  </a:lnTo>
                  <a:lnTo>
                    <a:pt x="1172401" y="181794"/>
                  </a:lnTo>
                  <a:lnTo>
                    <a:pt x="1197144" y="214780"/>
                  </a:lnTo>
                  <a:lnTo>
                    <a:pt x="1213372" y="256617"/>
                  </a:lnTo>
                  <a:lnTo>
                    <a:pt x="1219200" y="304800"/>
                  </a:lnTo>
                  <a:lnTo>
                    <a:pt x="1213372" y="352982"/>
                  </a:lnTo>
                  <a:lnTo>
                    <a:pt x="1197144" y="394819"/>
                  </a:lnTo>
                  <a:lnTo>
                    <a:pt x="1172401" y="427805"/>
                  </a:lnTo>
                  <a:lnTo>
                    <a:pt x="1141024" y="449433"/>
                  </a:lnTo>
                  <a:lnTo>
                    <a:pt x="1104900" y="457200"/>
                  </a:lnTo>
                  <a:lnTo>
                    <a:pt x="1068775" y="449433"/>
                  </a:lnTo>
                  <a:lnTo>
                    <a:pt x="1037398" y="427805"/>
                  </a:lnTo>
                  <a:lnTo>
                    <a:pt x="1012655" y="394819"/>
                  </a:lnTo>
                  <a:lnTo>
                    <a:pt x="996427" y="352982"/>
                  </a:lnTo>
                  <a:lnTo>
                    <a:pt x="990600" y="304800"/>
                  </a:lnTo>
                  <a:close/>
                </a:path>
                <a:path w="1219200" h="457200">
                  <a:moveTo>
                    <a:pt x="0" y="0"/>
                  </a:moveTo>
                  <a:lnTo>
                    <a:pt x="0" y="152400"/>
                  </a:lnTo>
                </a:path>
                <a:path w="1219200" h="457200">
                  <a:moveTo>
                    <a:pt x="381000" y="0"/>
                  </a:moveTo>
                  <a:lnTo>
                    <a:pt x="381000" y="152400"/>
                  </a:lnTo>
                </a:path>
                <a:path w="1219200" h="457200">
                  <a:moveTo>
                    <a:pt x="762000" y="0"/>
                  </a:moveTo>
                  <a:lnTo>
                    <a:pt x="762000" y="152400"/>
                  </a:lnTo>
                </a:path>
                <a:path w="1219200" h="457200">
                  <a:moveTo>
                    <a:pt x="1143000" y="0"/>
                  </a:moveTo>
                  <a:lnTo>
                    <a:pt x="1143000" y="1524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6321552" y="3864864"/>
            <a:ext cx="1304925" cy="314325"/>
            <a:chOff x="6321552" y="3864864"/>
            <a:chExt cx="1304925" cy="314325"/>
          </a:xfrm>
        </p:grpSpPr>
        <p:sp>
          <p:nvSpPr>
            <p:cNvPr id="62" name="object 62"/>
            <p:cNvSpPr/>
            <p:nvPr/>
          </p:nvSpPr>
          <p:spPr>
            <a:xfrm>
              <a:off x="6402324" y="3869436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30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143000" y="3048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402324" y="3869436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800"/>
                  </a:moveTo>
                  <a:lnTo>
                    <a:pt x="1143000" y="304800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326124" y="38694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800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326124" y="38694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400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400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800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392924" y="38694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800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392924" y="38694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400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400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800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8" name="object 68"/>
          <p:cNvGrpSpPr/>
          <p:nvPr/>
        </p:nvGrpSpPr>
        <p:grpSpPr>
          <a:xfrm>
            <a:off x="6931152" y="4550664"/>
            <a:ext cx="1304925" cy="314325"/>
            <a:chOff x="6931152" y="4550664"/>
            <a:chExt cx="1304925" cy="314325"/>
          </a:xfrm>
        </p:grpSpPr>
        <p:sp>
          <p:nvSpPr>
            <p:cNvPr id="69" name="object 69"/>
            <p:cNvSpPr/>
            <p:nvPr/>
          </p:nvSpPr>
          <p:spPr>
            <a:xfrm>
              <a:off x="7011924" y="4555236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30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143000" y="3048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7011924" y="4555236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800"/>
                  </a:moveTo>
                  <a:lnTo>
                    <a:pt x="1143000" y="304800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935724" y="45552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800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935724" y="45552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400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400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800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002524" y="45552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800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002524" y="45552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400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400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800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7616952" y="5312664"/>
            <a:ext cx="1304925" cy="314325"/>
            <a:chOff x="7616952" y="5312664"/>
            <a:chExt cx="1304925" cy="314325"/>
          </a:xfrm>
        </p:grpSpPr>
        <p:sp>
          <p:nvSpPr>
            <p:cNvPr id="76" name="object 76"/>
            <p:cNvSpPr/>
            <p:nvPr/>
          </p:nvSpPr>
          <p:spPr>
            <a:xfrm>
              <a:off x="7697724" y="5317236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30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143000" y="3048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697724" y="5317236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800"/>
                  </a:moveTo>
                  <a:lnTo>
                    <a:pt x="1143000" y="304800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621524" y="53172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800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621524" y="53172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400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400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800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688324" y="53172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800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8688324" y="5317236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400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400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800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6024117" y="2905760"/>
            <a:ext cx="992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3065" algn="l"/>
                <a:tab pos="774700" algn="l"/>
              </a:tabLst>
            </a:pPr>
            <a:r>
              <a:rPr sz="1600" b="1" dirty="0">
                <a:latin typeface="Times New Roman"/>
                <a:cs typeface="Times New Roman"/>
              </a:rPr>
              <a:t>4</a:t>
            </a:r>
            <a:r>
              <a:rPr sz="1600" b="1" spc="-5" dirty="0">
                <a:latin typeface="Times New Roman"/>
                <a:cs typeface="Times New Roman"/>
              </a:rPr>
              <a:t>0</a:t>
            </a:r>
            <a:r>
              <a:rPr sz="1600" b="1" dirty="0">
                <a:latin typeface="Times New Roman"/>
                <a:cs typeface="Times New Roman"/>
              </a:rPr>
              <a:t>	4</a:t>
            </a:r>
            <a:r>
              <a:rPr sz="1600" b="1" spc="-5" dirty="0">
                <a:latin typeface="Times New Roman"/>
                <a:cs typeface="Times New Roman"/>
              </a:rPr>
              <a:t>0</a:t>
            </a:r>
            <a:r>
              <a:rPr sz="1600" b="1" dirty="0">
                <a:latin typeface="Times New Roman"/>
                <a:cs typeface="Times New Roman"/>
              </a:rPr>
              <a:t>	40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9260585" y="2234564"/>
            <a:ext cx="2378710" cy="14287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99085" marR="5080" indent="-287020">
              <a:lnSpc>
                <a:spcPct val="90000"/>
              </a:lnSpc>
              <a:spcBef>
                <a:spcPts val="3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rlito"/>
                <a:cs typeface="Carlito"/>
              </a:rPr>
              <a:t>Another </a:t>
            </a:r>
            <a:r>
              <a:rPr sz="2000" spc="-15" dirty="0">
                <a:latin typeface="Carlito"/>
                <a:cs typeface="Carlito"/>
              </a:rPr>
              <a:t>operator  </a:t>
            </a:r>
            <a:r>
              <a:rPr sz="2000" spc="-10" dirty="0">
                <a:latin typeface="Carlito"/>
                <a:cs typeface="Carlito"/>
              </a:rPr>
              <a:t>asks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delivery  of </a:t>
            </a:r>
            <a:r>
              <a:rPr sz="2000" dirty="0">
                <a:latin typeface="Carlito"/>
                <a:cs typeface="Carlito"/>
              </a:rPr>
              <a:t>loads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the  laundry </a:t>
            </a:r>
            <a:r>
              <a:rPr sz="2000" spc="-10" dirty="0">
                <a:latin typeface="Carlito"/>
                <a:cs typeface="Carlito"/>
              </a:rPr>
              <a:t>every </a:t>
            </a:r>
            <a:r>
              <a:rPr sz="2000" dirty="0">
                <a:latin typeface="Carlito"/>
                <a:cs typeface="Carlito"/>
              </a:rPr>
              <a:t>40  </a:t>
            </a:r>
            <a:r>
              <a:rPr sz="2000" spc="-5" dirty="0">
                <a:latin typeface="Carlito"/>
                <a:cs typeface="Carlito"/>
              </a:rPr>
              <a:t>minutes!?.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260585" y="4135373"/>
            <a:ext cx="2407920" cy="8801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9085" marR="5080" indent="-287020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rlito"/>
                <a:cs typeface="Carlito"/>
              </a:rPr>
              <a:t>Pipelined </a:t>
            </a:r>
            <a:r>
              <a:rPr sz="2000" dirty="0">
                <a:latin typeface="Carlito"/>
                <a:cs typeface="Carlito"/>
              </a:rPr>
              <a:t>laundry  </a:t>
            </a:r>
            <a:r>
              <a:rPr sz="2000" spc="-20" dirty="0">
                <a:latin typeface="Carlito"/>
                <a:cs typeface="Carlito"/>
              </a:rPr>
              <a:t>takes </a:t>
            </a:r>
            <a:r>
              <a:rPr sz="2000" dirty="0">
                <a:latin typeface="Carlito"/>
                <a:cs typeface="Carlito"/>
              </a:rPr>
              <a:t>3.5 </a:t>
            </a:r>
            <a:r>
              <a:rPr sz="2000" spc="-10" dirty="0">
                <a:latin typeface="Carlito"/>
                <a:cs typeface="Carlito"/>
              </a:rPr>
              <a:t>hours </a:t>
            </a:r>
            <a:r>
              <a:rPr sz="2000" spc="-15" dirty="0">
                <a:latin typeface="Carlito"/>
                <a:cs typeface="Carlito"/>
              </a:rPr>
              <a:t>for</a:t>
            </a:r>
            <a:r>
              <a:rPr sz="2000" spc="-7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4  loads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1506" y="449325"/>
            <a:ext cx="3112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200" dirty="0">
                <a:latin typeface="Arial"/>
                <a:cs typeface="Arial"/>
              </a:rPr>
              <a:t>Pipelining</a:t>
            </a:r>
            <a:r>
              <a:rPr sz="4000" b="0" spc="-335" dirty="0">
                <a:latin typeface="Arial"/>
                <a:cs typeface="Arial"/>
              </a:rPr>
              <a:t> </a:t>
            </a:r>
            <a:r>
              <a:rPr sz="4000" b="0" spc="-345" dirty="0">
                <a:latin typeface="Arial"/>
                <a:cs typeface="Arial"/>
              </a:rPr>
              <a:t>Facts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76566" y="482346"/>
            <a:ext cx="3302000" cy="6838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marR="5080" indent="-28702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rlito"/>
                <a:cs typeface="Carlito"/>
              </a:rPr>
              <a:t>Multiple </a:t>
            </a:r>
            <a:r>
              <a:rPr sz="2400" spc="-10" dirty="0">
                <a:latin typeface="Carlito"/>
                <a:cs typeface="Carlito"/>
              </a:rPr>
              <a:t>tasks</a:t>
            </a:r>
            <a:r>
              <a:rPr sz="2400" spc="-1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operating  </a:t>
            </a:r>
            <a:r>
              <a:rPr sz="2400" spc="-5" dirty="0">
                <a:latin typeface="Carlito"/>
                <a:cs typeface="Carlito"/>
              </a:rPr>
              <a:t>simultaneously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76566" y="1614932"/>
            <a:ext cx="4164965" cy="12693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marR="5080" indent="-28702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dirty="0"/>
              <a:t>	</a:t>
            </a:r>
            <a:r>
              <a:rPr sz="2400" dirty="0">
                <a:latin typeface="Carlito"/>
                <a:cs typeface="Carlito"/>
              </a:rPr>
              <a:t>Pipelining </a:t>
            </a:r>
            <a:r>
              <a:rPr sz="2400" spc="-5" dirty="0">
                <a:latin typeface="Carlito"/>
                <a:cs typeface="Carlito"/>
              </a:rPr>
              <a:t>doesn’t </a:t>
            </a:r>
            <a:r>
              <a:rPr sz="2400" dirty="0">
                <a:latin typeface="Carlito"/>
                <a:cs typeface="Carlito"/>
              </a:rPr>
              <a:t>help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latency  </a:t>
            </a:r>
            <a:r>
              <a:rPr sz="2400" spc="-5" dirty="0">
                <a:latin typeface="Carlito"/>
                <a:cs typeface="Carlito"/>
              </a:rPr>
              <a:t>(response </a:t>
            </a:r>
            <a:r>
              <a:rPr sz="2400" dirty="0">
                <a:latin typeface="Carlito"/>
                <a:cs typeface="Carlito"/>
              </a:rPr>
              <a:t>time) </a:t>
            </a:r>
            <a:r>
              <a:rPr sz="2400" spc="-5" dirty="0">
                <a:latin typeface="Carlito"/>
                <a:cs typeface="Carlito"/>
              </a:rPr>
              <a:t>of single task,  </a:t>
            </a:r>
            <a:r>
              <a:rPr sz="2400" dirty="0">
                <a:latin typeface="Carlito"/>
                <a:cs typeface="Carlito"/>
              </a:rPr>
              <a:t>it </a:t>
            </a:r>
            <a:r>
              <a:rPr sz="2400" spc="-5" dirty="0">
                <a:latin typeface="Carlito"/>
                <a:cs typeface="Carlito"/>
              </a:rPr>
              <a:t>helps </a:t>
            </a:r>
            <a:r>
              <a:rPr sz="2400" spc="-10" dirty="0">
                <a:latin typeface="Carlito"/>
                <a:cs typeface="Carlito"/>
              </a:rPr>
              <a:t>throughput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entire  workload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76566" y="3331209"/>
            <a:ext cx="4167504" cy="6838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9085" marR="5080" indent="-28702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rlito"/>
                <a:cs typeface="Carlito"/>
              </a:rPr>
              <a:t>Pipeline </a:t>
            </a:r>
            <a:r>
              <a:rPr sz="2400" spc="-25" dirty="0">
                <a:latin typeface="Carlito"/>
                <a:cs typeface="Carlito"/>
              </a:rPr>
              <a:t>rate </a:t>
            </a:r>
            <a:r>
              <a:rPr sz="2400" spc="-5" dirty="0">
                <a:latin typeface="Carlito"/>
                <a:cs typeface="Carlito"/>
              </a:rPr>
              <a:t>limited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spc="-15" dirty="0">
                <a:latin typeface="Carlito"/>
                <a:cs typeface="Carlito"/>
              </a:rPr>
              <a:t>slowest  </a:t>
            </a:r>
            <a:r>
              <a:rPr sz="2400" spc="-5" dirty="0">
                <a:latin typeface="Carlito"/>
                <a:cs typeface="Carlito"/>
              </a:rPr>
              <a:t>pipeline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stage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76566" y="4463237"/>
            <a:ext cx="4184015" cy="186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ts val="2595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5" dirty="0">
                <a:latin typeface="Carlito"/>
                <a:cs typeface="Carlito"/>
              </a:rPr>
              <a:t>Potential </a:t>
            </a:r>
            <a:r>
              <a:rPr sz="2400" spc="-5" dirty="0">
                <a:latin typeface="Carlito"/>
                <a:cs typeface="Carlito"/>
              </a:rPr>
              <a:t>speedup </a:t>
            </a:r>
            <a:r>
              <a:rPr sz="2400" dirty="0">
                <a:latin typeface="Carlito"/>
                <a:cs typeface="Carlito"/>
              </a:rPr>
              <a:t>= Number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of</a:t>
            </a:r>
            <a:endParaRPr sz="2400">
              <a:latin typeface="Carlito"/>
              <a:cs typeface="Carlito"/>
            </a:endParaRPr>
          </a:p>
          <a:p>
            <a:pPr marL="299085">
              <a:lnSpc>
                <a:spcPts val="2595"/>
              </a:lnSpc>
            </a:pPr>
            <a:r>
              <a:rPr sz="2400" spc="-5" dirty="0">
                <a:latin typeface="Carlito"/>
                <a:cs typeface="Carlito"/>
              </a:rPr>
              <a:t>pipe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stages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400">
              <a:latin typeface="Carlito"/>
              <a:cs typeface="Carlito"/>
            </a:endParaRPr>
          </a:p>
          <a:p>
            <a:pPr marL="299085" marR="481965" indent="-287020">
              <a:lnSpc>
                <a:spcPts val="2400"/>
              </a:lnSpc>
              <a:spcBef>
                <a:spcPts val="15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rlito"/>
                <a:cs typeface="Carlito"/>
              </a:rPr>
              <a:t>Unbalanced </a:t>
            </a:r>
            <a:r>
              <a:rPr sz="2400" spc="-5" dirty="0">
                <a:latin typeface="Carlito"/>
                <a:cs typeface="Carlito"/>
              </a:rPr>
              <a:t>lengths of pipe  </a:t>
            </a:r>
            <a:r>
              <a:rPr sz="2400" spc="-15" dirty="0">
                <a:latin typeface="Carlito"/>
                <a:cs typeface="Carlito"/>
              </a:rPr>
              <a:t>stages </a:t>
            </a:r>
            <a:r>
              <a:rPr sz="2400" spc="-5" dirty="0">
                <a:latin typeface="Carlito"/>
                <a:cs typeface="Carlito"/>
              </a:rPr>
              <a:t>reduces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speedup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872742" y="3081273"/>
            <a:ext cx="534035" cy="480695"/>
            <a:chOff x="1872742" y="3081273"/>
            <a:chExt cx="534035" cy="480695"/>
          </a:xfrm>
        </p:grpSpPr>
        <p:sp>
          <p:nvSpPr>
            <p:cNvPr id="8" name="object 8"/>
            <p:cNvSpPr/>
            <p:nvPr/>
          </p:nvSpPr>
          <p:spPr>
            <a:xfrm>
              <a:off x="1879092" y="3087623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484631" y="0"/>
                  </a:moveTo>
                  <a:lnTo>
                    <a:pt x="354330" y="23875"/>
                  </a:lnTo>
                  <a:lnTo>
                    <a:pt x="355853" y="0"/>
                  </a:lnTo>
                  <a:lnTo>
                    <a:pt x="247903" y="0"/>
                  </a:lnTo>
                  <a:lnTo>
                    <a:pt x="247903" y="25400"/>
                  </a:lnTo>
                  <a:lnTo>
                    <a:pt x="146176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2" y="132079"/>
                  </a:lnTo>
                  <a:lnTo>
                    <a:pt x="162051" y="136778"/>
                  </a:lnTo>
                  <a:lnTo>
                    <a:pt x="100075" y="157479"/>
                  </a:lnTo>
                  <a:lnTo>
                    <a:pt x="55625" y="187705"/>
                  </a:lnTo>
                  <a:lnTo>
                    <a:pt x="22225" y="224409"/>
                  </a:lnTo>
                  <a:lnTo>
                    <a:pt x="4825" y="268859"/>
                  </a:lnTo>
                  <a:lnTo>
                    <a:pt x="0" y="303911"/>
                  </a:lnTo>
                  <a:lnTo>
                    <a:pt x="1650" y="319786"/>
                  </a:lnTo>
                  <a:lnTo>
                    <a:pt x="20700" y="369188"/>
                  </a:lnTo>
                  <a:lnTo>
                    <a:pt x="47625" y="402589"/>
                  </a:lnTo>
                  <a:lnTo>
                    <a:pt x="89026" y="432815"/>
                  </a:lnTo>
                  <a:lnTo>
                    <a:pt x="143001" y="456691"/>
                  </a:lnTo>
                  <a:lnTo>
                    <a:pt x="193801" y="466216"/>
                  </a:lnTo>
                  <a:lnTo>
                    <a:pt x="211327" y="467740"/>
                  </a:lnTo>
                  <a:lnTo>
                    <a:pt x="300355" y="467740"/>
                  </a:lnTo>
                  <a:lnTo>
                    <a:pt x="341630" y="464565"/>
                  </a:lnTo>
                  <a:lnTo>
                    <a:pt x="390906" y="451865"/>
                  </a:lnTo>
                  <a:lnTo>
                    <a:pt x="425831" y="435990"/>
                  </a:lnTo>
                  <a:lnTo>
                    <a:pt x="463931" y="410463"/>
                  </a:lnTo>
                  <a:lnTo>
                    <a:pt x="494156" y="377063"/>
                  </a:lnTo>
                  <a:lnTo>
                    <a:pt x="519556" y="318262"/>
                  </a:lnTo>
                  <a:lnTo>
                    <a:pt x="521081" y="297561"/>
                  </a:lnTo>
                  <a:lnTo>
                    <a:pt x="519556" y="276860"/>
                  </a:lnTo>
                  <a:lnTo>
                    <a:pt x="502031" y="229108"/>
                  </a:lnTo>
                  <a:lnTo>
                    <a:pt x="452881" y="176656"/>
                  </a:lnTo>
                  <a:lnTo>
                    <a:pt x="397256" y="147954"/>
                  </a:lnTo>
                  <a:lnTo>
                    <a:pt x="359028" y="136778"/>
                  </a:lnTo>
                  <a:lnTo>
                    <a:pt x="325755" y="132079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79092" y="3087623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63500" y="6350"/>
                  </a:moveTo>
                  <a:lnTo>
                    <a:pt x="147700" y="22225"/>
                  </a:lnTo>
                  <a:lnTo>
                    <a:pt x="146176" y="0"/>
                  </a:lnTo>
                  <a:lnTo>
                    <a:pt x="247903" y="25400"/>
                  </a:lnTo>
                  <a:lnTo>
                    <a:pt x="247903" y="0"/>
                  </a:lnTo>
                  <a:lnTo>
                    <a:pt x="355853" y="0"/>
                  </a:lnTo>
                  <a:lnTo>
                    <a:pt x="354330" y="23875"/>
                  </a:lnTo>
                  <a:lnTo>
                    <a:pt x="484631" y="0"/>
                  </a:lnTo>
                  <a:lnTo>
                    <a:pt x="325755" y="132079"/>
                  </a:lnTo>
                  <a:lnTo>
                    <a:pt x="341630" y="133603"/>
                  </a:lnTo>
                  <a:lnTo>
                    <a:pt x="359028" y="136778"/>
                  </a:lnTo>
                  <a:lnTo>
                    <a:pt x="379730" y="141604"/>
                  </a:lnTo>
                  <a:lnTo>
                    <a:pt x="397256" y="147954"/>
                  </a:lnTo>
                  <a:lnTo>
                    <a:pt x="417830" y="157479"/>
                  </a:lnTo>
                  <a:lnTo>
                    <a:pt x="435356" y="165480"/>
                  </a:lnTo>
                  <a:lnTo>
                    <a:pt x="452881" y="176656"/>
                  </a:lnTo>
                  <a:lnTo>
                    <a:pt x="467106" y="189356"/>
                  </a:lnTo>
                  <a:lnTo>
                    <a:pt x="479806" y="200533"/>
                  </a:lnTo>
                  <a:lnTo>
                    <a:pt x="510031" y="246634"/>
                  </a:lnTo>
                  <a:lnTo>
                    <a:pt x="521081" y="297561"/>
                  </a:lnTo>
                  <a:lnTo>
                    <a:pt x="519556" y="318262"/>
                  </a:lnTo>
                  <a:lnTo>
                    <a:pt x="514731" y="334137"/>
                  </a:lnTo>
                  <a:lnTo>
                    <a:pt x="510031" y="350012"/>
                  </a:lnTo>
                  <a:lnTo>
                    <a:pt x="481456" y="393064"/>
                  </a:lnTo>
                  <a:lnTo>
                    <a:pt x="444881" y="424814"/>
                  </a:lnTo>
                  <a:lnTo>
                    <a:pt x="408305" y="443991"/>
                  </a:lnTo>
                  <a:lnTo>
                    <a:pt x="355853" y="461390"/>
                  </a:lnTo>
                  <a:lnTo>
                    <a:pt x="319405" y="466216"/>
                  </a:lnTo>
                  <a:lnTo>
                    <a:pt x="300355" y="467740"/>
                  </a:lnTo>
                  <a:lnTo>
                    <a:pt x="211327" y="467740"/>
                  </a:lnTo>
                  <a:lnTo>
                    <a:pt x="193801" y="466216"/>
                  </a:lnTo>
                  <a:lnTo>
                    <a:pt x="143001" y="456691"/>
                  </a:lnTo>
                  <a:lnTo>
                    <a:pt x="89026" y="432815"/>
                  </a:lnTo>
                  <a:lnTo>
                    <a:pt x="47625" y="402589"/>
                  </a:lnTo>
                  <a:lnTo>
                    <a:pt x="20700" y="369188"/>
                  </a:lnTo>
                  <a:lnTo>
                    <a:pt x="1650" y="319786"/>
                  </a:lnTo>
                  <a:lnTo>
                    <a:pt x="0" y="303911"/>
                  </a:lnTo>
                  <a:lnTo>
                    <a:pt x="1650" y="291211"/>
                  </a:lnTo>
                  <a:lnTo>
                    <a:pt x="11175" y="248158"/>
                  </a:lnTo>
                  <a:lnTo>
                    <a:pt x="38100" y="205231"/>
                  </a:lnTo>
                  <a:lnTo>
                    <a:pt x="77850" y="170306"/>
                  </a:lnTo>
                  <a:lnTo>
                    <a:pt x="130301" y="144779"/>
                  </a:lnTo>
                  <a:lnTo>
                    <a:pt x="182752" y="132079"/>
                  </a:lnTo>
                  <a:lnTo>
                    <a:pt x="63500" y="635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039239" y="3187395"/>
            <a:ext cx="245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60550" y="3933190"/>
            <a:ext cx="534035" cy="479425"/>
            <a:chOff x="1860550" y="3933190"/>
            <a:chExt cx="534035" cy="479425"/>
          </a:xfrm>
        </p:grpSpPr>
        <p:sp>
          <p:nvSpPr>
            <p:cNvPr id="12" name="object 12"/>
            <p:cNvSpPr/>
            <p:nvPr/>
          </p:nvSpPr>
          <p:spPr>
            <a:xfrm>
              <a:off x="1866900" y="3939540"/>
              <a:ext cx="521334" cy="466725"/>
            </a:xfrm>
            <a:custGeom>
              <a:avLst/>
              <a:gdLst/>
              <a:ahLst/>
              <a:cxnLst/>
              <a:rect l="l" t="t" r="r" b="b"/>
              <a:pathLst>
                <a:path w="521335" h="466725">
                  <a:moveTo>
                    <a:pt x="484631" y="0"/>
                  </a:moveTo>
                  <a:lnTo>
                    <a:pt x="354330" y="23749"/>
                  </a:lnTo>
                  <a:lnTo>
                    <a:pt x="355854" y="0"/>
                  </a:lnTo>
                  <a:lnTo>
                    <a:pt x="247904" y="0"/>
                  </a:lnTo>
                  <a:lnTo>
                    <a:pt x="247904" y="25400"/>
                  </a:lnTo>
                  <a:lnTo>
                    <a:pt x="146176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2" y="131699"/>
                  </a:lnTo>
                  <a:lnTo>
                    <a:pt x="162051" y="136398"/>
                  </a:lnTo>
                  <a:lnTo>
                    <a:pt x="100075" y="156972"/>
                  </a:lnTo>
                  <a:lnTo>
                    <a:pt x="55625" y="187198"/>
                  </a:lnTo>
                  <a:lnTo>
                    <a:pt x="22225" y="223647"/>
                  </a:lnTo>
                  <a:lnTo>
                    <a:pt x="4825" y="267970"/>
                  </a:lnTo>
                  <a:lnTo>
                    <a:pt x="0" y="302895"/>
                  </a:lnTo>
                  <a:lnTo>
                    <a:pt x="1650" y="318770"/>
                  </a:lnTo>
                  <a:lnTo>
                    <a:pt x="20700" y="367919"/>
                  </a:lnTo>
                  <a:lnTo>
                    <a:pt x="47625" y="401193"/>
                  </a:lnTo>
                  <a:lnTo>
                    <a:pt x="89026" y="431419"/>
                  </a:lnTo>
                  <a:lnTo>
                    <a:pt x="143001" y="455168"/>
                  </a:lnTo>
                  <a:lnTo>
                    <a:pt x="193801" y="464693"/>
                  </a:lnTo>
                  <a:lnTo>
                    <a:pt x="211327" y="466344"/>
                  </a:lnTo>
                  <a:lnTo>
                    <a:pt x="300355" y="466344"/>
                  </a:lnTo>
                  <a:lnTo>
                    <a:pt x="319405" y="464693"/>
                  </a:lnTo>
                  <a:lnTo>
                    <a:pt x="341630" y="463169"/>
                  </a:lnTo>
                  <a:lnTo>
                    <a:pt x="390906" y="450469"/>
                  </a:lnTo>
                  <a:lnTo>
                    <a:pt x="425831" y="434594"/>
                  </a:lnTo>
                  <a:lnTo>
                    <a:pt x="463931" y="409194"/>
                  </a:lnTo>
                  <a:lnTo>
                    <a:pt x="494156" y="375920"/>
                  </a:lnTo>
                  <a:lnTo>
                    <a:pt x="519556" y="317246"/>
                  </a:lnTo>
                  <a:lnTo>
                    <a:pt x="521081" y="296545"/>
                  </a:lnTo>
                  <a:lnTo>
                    <a:pt x="519556" y="275971"/>
                  </a:lnTo>
                  <a:lnTo>
                    <a:pt x="502031" y="228346"/>
                  </a:lnTo>
                  <a:lnTo>
                    <a:pt x="452881" y="176022"/>
                  </a:lnTo>
                  <a:lnTo>
                    <a:pt x="397256" y="147447"/>
                  </a:lnTo>
                  <a:lnTo>
                    <a:pt x="359029" y="136398"/>
                  </a:lnTo>
                  <a:lnTo>
                    <a:pt x="325755" y="131699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66900" y="3939540"/>
              <a:ext cx="521334" cy="466725"/>
            </a:xfrm>
            <a:custGeom>
              <a:avLst/>
              <a:gdLst/>
              <a:ahLst/>
              <a:cxnLst/>
              <a:rect l="l" t="t" r="r" b="b"/>
              <a:pathLst>
                <a:path w="521335" h="466725">
                  <a:moveTo>
                    <a:pt x="63500" y="6350"/>
                  </a:moveTo>
                  <a:lnTo>
                    <a:pt x="147700" y="22225"/>
                  </a:lnTo>
                  <a:lnTo>
                    <a:pt x="146176" y="0"/>
                  </a:lnTo>
                  <a:lnTo>
                    <a:pt x="247904" y="25400"/>
                  </a:lnTo>
                  <a:lnTo>
                    <a:pt x="247904" y="0"/>
                  </a:lnTo>
                  <a:lnTo>
                    <a:pt x="355854" y="0"/>
                  </a:lnTo>
                  <a:lnTo>
                    <a:pt x="354330" y="23749"/>
                  </a:lnTo>
                  <a:lnTo>
                    <a:pt x="484631" y="0"/>
                  </a:lnTo>
                  <a:lnTo>
                    <a:pt x="325755" y="131699"/>
                  </a:lnTo>
                  <a:lnTo>
                    <a:pt x="341630" y="133223"/>
                  </a:lnTo>
                  <a:lnTo>
                    <a:pt x="359029" y="136398"/>
                  </a:lnTo>
                  <a:lnTo>
                    <a:pt x="379730" y="141097"/>
                  </a:lnTo>
                  <a:lnTo>
                    <a:pt x="397256" y="147447"/>
                  </a:lnTo>
                  <a:lnTo>
                    <a:pt x="417830" y="156972"/>
                  </a:lnTo>
                  <a:lnTo>
                    <a:pt x="435356" y="164973"/>
                  </a:lnTo>
                  <a:lnTo>
                    <a:pt x="452881" y="176022"/>
                  </a:lnTo>
                  <a:lnTo>
                    <a:pt x="467106" y="188722"/>
                  </a:lnTo>
                  <a:lnTo>
                    <a:pt x="479806" y="199898"/>
                  </a:lnTo>
                  <a:lnTo>
                    <a:pt x="510031" y="245872"/>
                  </a:lnTo>
                  <a:lnTo>
                    <a:pt x="521081" y="296545"/>
                  </a:lnTo>
                  <a:lnTo>
                    <a:pt x="519556" y="317246"/>
                  </a:lnTo>
                  <a:lnTo>
                    <a:pt x="514731" y="333121"/>
                  </a:lnTo>
                  <a:lnTo>
                    <a:pt x="510031" y="348869"/>
                  </a:lnTo>
                  <a:lnTo>
                    <a:pt x="481456" y="391795"/>
                  </a:lnTo>
                  <a:lnTo>
                    <a:pt x="444881" y="423418"/>
                  </a:lnTo>
                  <a:lnTo>
                    <a:pt x="408305" y="442468"/>
                  </a:lnTo>
                  <a:lnTo>
                    <a:pt x="390906" y="450469"/>
                  </a:lnTo>
                  <a:lnTo>
                    <a:pt x="375031" y="455168"/>
                  </a:lnTo>
                  <a:lnTo>
                    <a:pt x="355854" y="459994"/>
                  </a:lnTo>
                  <a:lnTo>
                    <a:pt x="341630" y="463169"/>
                  </a:lnTo>
                  <a:lnTo>
                    <a:pt x="319405" y="464693"/>
                  </a:lnTo>
                  <a:lnTo>
                    <a:pt x="300355" y="466344"/>
                  </a:lnTo>
                  <a:lnTo>
                    <a:pt x="211327" y="466344"/>
                  </a:lnTo>
                  <a:lnTo>
                    <a:pt x="193801" y="464693"/>
                  </a:lnTo>
                  <a:lnTo>
                    <a:pt x="143001" y="455168"/>
                  </a:lnTo>
                  <a:lnTo>
                    <a:pt x="89026" y="431419"/>
                  </a:lnTo>
                  <a:lnTo>
                    <a:pt x="47625" y="401193"/>
                  </a:lnTo>
                  <a:lnTo>
                    <a:pt x="20700" y="367919"/>
                  </a:lnTo>
                  <a:lnTo>
                    <a:pt x="1650" y="318770"/>
                  </a:lnTo>
                  <a:lnTo>
                    <a:pt x="0" y="302895"/>
                  </a:lnTo>
                  <a:lnTo>
                    <a:pt x="1650" y="290195"/>
                  </a:lnTo>
                  <a:lnTo>
                    <a:pt x="11175" y="247396"/>
                  </a:lnTo>
                  <a:lnTo>
                    <a:pt x="38100" y="204597"/>
                  </a:lnTo>
                  <a:lnTo>
                    <a:pt x="77850" y="169672"/>
                  </a:lnTo>
                  <a:lnTo>
                    <a:pt x="130301" y="144272"/>
                  </a:lnTo>
                  <a:lnTo>
                    <a:pt x="182752" y="131699"/>
                  </a:lnTo>
                  <a:lnTo>
                    <a:pt x="63500" y="635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026666" y="4038980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22704" y="4681728"/>
            <a:ext cx="533400" cy="480059"/>
            <a:chOff x="1822704" y="4681728"/>
            <a:chExt cx="533400" cy="480059"/>
          </a:xfrm>
        </p:grpSpPr>
        <p:sp>
          <p:nvSpPr>
            <p:cNvPr id="16" name="object 16"/>
            <p:cNvSpPr/>
            <p:nvPr/>
          </p:nvSpPr>
          <p:spPr>
            <a:xfrm>
              <a:off x="1828800" y="4687824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484631" y="0"/>
                  </a:moveTo>
                  <a:lnTo>
                    <a:pt x="354330" y="23875"/>
                  </a:lnTo>
                  <a:lnTo>
                    <a:pt x="355854" y="0"/>
                  </a:lnTo>
                  <a:lnTo>
                    <a:pt x="247904" y="0"/>
                  </a:lnTo>
                  <a:lnTo>
                    <a:pt x="247904" y="25400"/>
                  </a:lnTo>
                  <a:lnTo>
                    <a:pt x="146176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2" y="132080"/>
                  </a:lnTo>
                  <a:lnTo>
                    <a:pt x="162051" y="136778"/>
                  </a:lnTo>
                  <a:lnTo>
                    <a:pt x="100075" y="157480"/>
                  </a:lnTo>
                  <a:lnTo>
                    <a:pt x="55625" y="187706"/>
                  </a:lnTo>
                  <a:lnTo>
                    <a:pt x="22225" y="224408"/>
                  </a:lnTo>
                  <a:lnTo>
                    <a:pt x="4825" y="268858"/>
                  </a:lnTo>
                  <a:lnTo>
                    <a:pt x="0" y="303911"/>
                  </a:lnTo>
                  <a:lnTo>
                    <a:pt x="1650" y="319786"/>
                  </a:lnTo>
                  <a:lnTo>
                    <a:pt x="20700" y="369188"/>
                  </a:lnTo>
                  <a:lnTo>
                    <a:pt x="47625" y="402589"/>
                  </a:lnTo>
                  <a:lnTo>
                    <a:pt x="89026" y="432815"/>
                  </a:lnTo>
                  <a:lnTo>
                    <a:pt x="143001" y="456692"/>
                  </a:lnTo>
                  <a:lnTo>
                    <a:pt x="193801" y="466217"/>
                  </a:lnTo>
                  <a:lnTo>
                    <a:pt x="211327" y="467740"/>
                  </a:lnTo>
                  <a:lnTo>
                    <a:pt x="300355" y="467740"/>
                  </a:lnTo>
                  <a:lnTo>
                    <a:pt x="341630" y="464565"/>
                  </a:lnTo>
                  <a:lnTo>
                    <a:pt x="390906" y="451865"/>
                  </a:lnTo>
                  <a:lnTo>
                    <a:pt x="425831" y="435990"/>
                  </a:lnTo>
                  <a:lnTo>
                    <a:pt x="463931" y="410463"/>
                  </a:lnTo>
                  <a:lnTo>
                    <a:pt x="494156" y="377063"/>
                  </a:lnTo>
                  <a:lnTo>
                    <a:pt x="519556" y="318262"/>
                  </a:lnTo>
                  <a:lnTo>
                    <a:pt x="521081" y="297561"/>
                  </a:lnTo>
                  <a:lnTo>
                    <a:pt x="519556" y="276859"/>
                  </a:lnTo>
                  <a:lnTo>
                    <a:pt x="502031" y="229107"/>
                  </a:lnTo>
                  <a:lnTo>
                    <a:pt x="452881" y="176656"/>
                  </a:lnTo>
                  <a:lnTo>
                    <a:pt x="397256" y="147955"/>
                  </a:lnTo>
                  <a:lnTo>
                    <a:pt x="359029" y="136778"/>
                  </a:lnTo>
                  <a:lnTo>
                    <a:pt x="325755" y="132080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28800" y="4687824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63500" y="6350"/>
                  </a:moveTo>
                  <a:lnTo>
                    <a:pt x="147700" y="22225"/>
                  </a:lnTo>
                  <a:lnTo>
                    <a:pt x="146176" y="0"/>
                  </a:lnTo>
                  <a:lnTo>
                    <a:pt x="247904" y="25400"/>
                  </a:lnTo>
                  <a:lnTo>
                    <a:pt x="247904" y="0"/>
                  </a:lnTo>
                  <a:lnTo>
                    <a:pt x="355854" y="0"/>
                  </a:lnTo>
                  <a:lnTo>
                    <a:pt x="354330" y="23875"/>
                  </a:lnTo>
                  <a:lnTo>
                    <a:pt x="484631" y="0"/>
                  </a:lnTo>
                  <a:lnTo>
                    <a:pt x="325755" y="132080"/>
                  </a:lnTo>
                  <a:lnTo>
                    <a:pt x="341630" y="133603"/>
                  </a:lnTo>
                  <a:lnTo>
                    <a:pt x="359029" y="136778"/>
                  </a:lnTo>
                  <a:lnTo>
                    <a:pt x="379730" y="141605"/>
                  </a:lnTo>
                  <a:lnTo>
                    <a:pt x="397256" y="147955"/>
                  </a:lnTo>
                  <a:lnTo>
                    <a:pt x="417830" y="157480"/>
                  </a:lnTo>
                  <a:lnTo>
                    <a:pt x="435356" y="165481"/>
                  </a:lnTo>
                  <a:lnTo>
                    <a:pt x="452881" y="176656"/>
                  </a:lnTo>
                  <a:lnTo>
                    <a:pt x="467106" y="189356"/>
                  </a:lnTo>
                  <a:lnTo>
                    <a:pt x="479806" y="200532"/>
                  </a:lnTo>
                  <a:lnTo>
                    <a:pt x="510031" y="246633"/>
                  </a:lnTo>
                  <a:lnTo>
                    <a:pt x="521081" y="297561"/>
                  </a:lnTo>
                  <a:lnTo>
                    <a:pt x="519556" y="318262"/>
                  </a:lnTo>
                  <a:lnTo>
                    <a:pt x="514731" y="334137"/>
                  </a:lnTo>
                  <a:lnTo>
                    <a:pt x="510031" y="350012"/>
                  </a:lnTo>
                  <a:lnTo>
                    <a:pt x="481456" y="393064"/>
                  </a:lnTo>
                  <a:lnTo>
                    <a:pt x="444881" y="424814"/>
                  </a:lnTo>
                  <a:lnTo>
                    <a:pt x="408305" y="443992"/>
                  </a:lnTo>
                  <a:lnTo>
                    <a:pt x="355854" y="461390"/>
                  </a:lnTo>
                  <a:lnTo>
                    <a:pt x="319405" y="466217"/>
                  </a:lnTo>
                  <a:lnTo>
                    <a:pt x="300355" y="467740"/>
                  </a:lnTo>
                  <a:lnTo>
                    <a:pt x="211327" y="467740"/>
                  </a:lnTo>
                  <a:lnTo>
                    <a:pt x="193801" y="466217"/>
                  </a:lnTo>
                  <a:lnTo>
                    <a:pt x="143001" y="456692"/>
                  </a:lnTo>
                  <a:lnTo>
                    <a:pt x="89026" y="432815"/>
                  </a:lnTo>
                  <a:lnTo>
                    <a:pt x="47625" y="402589"/>
                  </a:lnTo>
                  <a:lnTo>
                    <a:pt x="20700" y="369188"/>
                  </a:lnTo>
                  <a:lnTo>
                    <a:pt x="1650" y="319786"/>
                  </a:lnTo>
                  <a:lnTo>
                    <a:pt x="0" y="303911"/>
                  </a:lnTo>
                  <a:lnTo>
                    <a:pt x="1650" y="291211"/>
                  </a:lnTo>
                  <a:lnTo>
                    <a:pt x="11175" y="248157"/>
                  </a:lnTo>
                  <a:lnTo>
                    <a:pt x="38100" y="205231"/>
                  </a:lnTo>
                  <a:lnTo>
                    <a:pt x="77850" y="170306"/>
                  </a:lnTo>
                  <a:lnTo>
                    <a:pt x="130301" y="144780"/>
                  </a:lnTo>
                  <a:lnTo>
                    <a:pt x="182752" y="132080"/>
                  </a:lnTo>
                  <a:lnTo>
                    <a:pt x="63500" y="635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988566" y="4787849"/>
            <a:ext cx="245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822704" y="5405628"/>
            <a:ext cx="533400" cy="480059"/>
            <a:chOff x="1822704" y="5405628"/>
            <a:chExt cx="533400" cy="480059"/>
          </a:xfrm>
        </p:grpSpPr>
        <p:sp>
          <p:nvSpPr>
            <p:cNvPr id="20" name="object 20"/>
            <p:cNvSpPr/>
            <p:nvPr/>
          </p:nvSpPr>
          <p:spPr>
            <a:xfrm>
              <a:off x="1828800" y="5411724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484631" y="0"/>
                  </a:moveTo>
                  <a:lnTo>
                    <a:pt x="354330" y="23875"/>
                  </a:lnTo>
                  <a:lnTo>
                    <a:pt x="355854" y="0"/>
                  </a:lnTo>
                  <a:lnTo>
                    <a:pt x="247904" y="0"/>
                  </a:lnTo>
                  <a:lnTo>
                    <a:pt x="247904" y="25400"/>
                  </a:lnTo>
                  <a:lnTo>
                    <a:pt x="146176" y="0"/>
                  </a:lnTo>
                  <a:lnTo>
                    <a:pt x="147700" y="22225"/>
                  </a:lnTo>
                  <a:lnTo>
                    <a:pt x="63500" y="6350"/>
                  </a:lnTo>
                  <a:lnTo>
                    <a:pt x="182752" y="132079"/>
                  </a:lnTo>
                  <a:lnTo>
                    <a:pt x="162051" y="136778"/>
                  </a:lnTo>
                  <a:lnTo>
                    <a:pt x="100075" y="157479"/>
                  </a:lnTo>
                  <a:lnTo>
                    <a:pt x="55625" y="187756"/>
                  </a:lnTo>
                  <a:lnTo>
                    <a:pt x="22225" y="224358"/>
                  </a:lnTo>
                  <a:lnTo>
                    <a:pt x="4825" y="268909"/>
                  </a:lnTo>
                  <a:lnTo>
                    <a:pt x="0" y="303910"/>
                  </a:lnTo>
                  <a:lnTo>
                    <a:pt x="1650" y="319824"/>
                  </a:lnTo>
                  <a:lnTo>
                    <a:pt x="20700" y="369150"/>
                  </a:lnTo>
                  <a:lnTo>
                    <a:pt x="47625" y="402564"/>
                  </a:lnTo>
                  <a:lnTo>
                    <a:pt x="89026" y="432790"/>
                  </a:lnTo>
                  <a:lnTo>
                    <a:pt x="143001" y="456666"/>
                  </a:lnTo>
                  <a:lnTo>
                    <a:pt x="193801" y="466204"/>
                  </a:lnTo>
                  <a:lnTo>
                    <a:pt x="211327" y="467804"/>
                  </a:lnTo>
                  <a:lnTo>
                    <a:pt x="300355" y="467804"/>
                  </a:lnTo>
                  <a:lnTo>
                    <a:pt x="319405" y="466204"/>
                  </a:lnTo>
                  <a:lnTo>
                    <a:pt x="341630" y="464616"/>
                  </a:lnTo>
                  <a:lnTo>
                    <a:pt x="390906" y="451891"/>
                  </a:lnTo>
                  <a:lnTo>
                    <a:pt x="425831" y="435978"/>
                  </a:lnTo>
                  <a:lnTo>
                    <a:pt x="463931" y="410514"/>
                  </a:lnTo>
                  <a:lnTo>
                    <a:pt x="494156" y="377101"/>
                  </a:lnTo>
                  <a:lnTo>
                    <a:pt x="519556" y="318236"/>
                  </a:lnTo>
                  <a:lnTo>
                    <a:pt x="521081" y="297548"/>
                  </a:lnTo>
                  <a:lnTo>
                    <a:pt x="519556" y="276859"/>
                  </a:lnTo>
                  <a:lnTo>
                    <a:pt x="502031" y="229120"/>
                  </a:lnTo>
                  <a:lnTo>
                    <a:pt x="452881" y="176618"/>
                  </a:lnTo>
                  <a:lnTo>
                    <a:pt x="397256" y="147954"/>
                  </a:lnTo>
                  <a:lnTo>
                    <a:pt x="359029" y="136778"/>
                  </a:lnTo>
                  <a:lnTo>
                    <a:pt x="325755" y="132079"/>
                  </a:lnTo>
                  <a:lnTo>
                    <a:pt x="484631" y="0"/>
                  </a:lnTo>
                  <a:close/>
                </a:path>
              </a:pathLst>
            </a:custGeom>
            <a:solidFill>
              <a:srgbClr val="D39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28800" y="5411724"/>
              <a:ext cx="521334" cy="467995"/>
            </a:xfrm>
            <a:custGeom>
              <a:avLst/>
              <a:gdLst/>
              <a:ahLst/>
              <a:cxnLst/>
              <a:rect l="l" t="t" r="r" b="b"/>
              <a:pathLst>
                <a:path w="521335" h="467995">
                  <a:moveTo>
                    <a:pt x="63500" y="6350"/>
                  </a:moveTo>
                  <a:lnTo>
                    <a:pt x="147700" y="22225"/>
                  </a:lnTo>
                  <a:lnTo>
                    <a:pt x="146176" y="0"/>
                  </a:lnTo>
                  <a:lnTo>
                    <a:pt x="247904" y="25400"/>
                  </a:lnTo>
                  <a:lnTo>
                    <a:pt x="247904" y="0"/>
                  </a:lnTo>
                  <a:lnTo>
                    <a:pt x="355854" y="0"/>
                  </a:lnTo>
                  <a:lnTo>
                    <a:pt x="354330" y="23875"/>
                  </a:lnTo>
                  <a:lnTo>
                    <a:pt x="484631" y="0"/>
                  </a:lnTo>
                  <a:lnTo>
                    <a:pt x="325755" y="132079"/>
                  </a:lnTo>
                  <a:lnTo>
                    <a:pt x="341630" y="133603"/>
                  </a:lnTo>
                  <a:lnTo>
                    <a:pt x="359029" y="136778"/>
                  </a:lnTo>
                  <a:lnTo>
                    <a:pt x="379730" y="141604"/>
                  </a:lnTo>
                  <a:lnTo>
                    <a:pt x="397256" y="147954"/>
                  </a:lnTo>
                  <a:lnTo>
                    <a:pt x="417830" y="157479"/>
                  </a:lnTo>
                  <a:lnTo>
                    <a:pt x="435356" y="165481"/>
                  </a:lnTo>
                  <a:lnTo>
                    <a:pt x="452881" y="176618"/>
                  </a:lnTo>
                  <a:lnTo>
                    <a:pt x="467106" y="189344"/>
                  </a:lnTo>
                  <a:lnTo>
                    <a:pt x="479806" y="200482"/>
                  </a:lnTo>
                  <a:lnTo>
                    <a:pt x="510031" y="246634"/>
                  </a:lnTo>
                  <a:lnTo>
                    <a:pt x="521081" y="297548"/>
                  </a:lnTo>
                  <a:lnTo>
                    <a:pt x="519556" y="318236"/>
                  </a:lnTo>
                  <a:lnTo>
                    <a:pt x="514731" y="334137"/>
                  </a:lnTo>
                  <a:lnTo>
                    <a:pt x="510031" y="350050"/>
                  </a:lnTo>
                  <a:lnTo>
                    <a:pt x="481456" y="393014"/>
                  </a:lnTo>
                  <a:lnTo>
                    <a:pt x="444881" y="424840"/>
                  </a:lnTo>
                  <a:lnTo>
                    <a:pt x="408305" y="443928"/>
                  </a:lnTo>
                  <a:lnTo>
                    <a:pt x="390906" y="451891"/>
                  </a:lnTo>
                  <a:lnTo>
                    <a:pt x="375031" y="456666"/>
                  </a:lnTo>
                  <a:lnTo>
                    <a:pt x="355854" y="461441"/>
                  </a:lnTo>
                  <a:lnTo>
                    <a:pt x="341630" y="464616"/>
                  </a:lnTo>
                  <a:lnTo>
                    <a:pt x="319405" y="466204"/>
                  </a:lnTo>
                  <a:lnTo>
                    <a:pt x="300355" y="467804"/>
                  </a:lnTo>
                  <a:lnTo>
                    <a:pt x="211327" y="467804"/>
                  </a:lnTo>
                  <a:lnTo>
                    <a:pt x="193801" y="466204"/>
                  </a:lnTo>
                  <a:lnTo>
                    <a:pt x="143001" y="456666"/>
                  </a:lnTo>
                  <a:lnTo>
                    <a:pt x="89026" y="432790"/>
                  </a:lnTo>
                  <a:lnTo>
                    <a:pt x="47625" y="402564"/>
                  </a:lnTo>
                  <a:lnTo>
                    <a:pt x="20700" y="369150"/>
                  </a:lnTo>
                  <a:lnTo>
                    <a:pt x="1650" y="319824"/>
                  </a:lnTo>
                  <a:lnTo>
                    <a:pt x="0" y="303910"/>
                  </a:lnTo>
                  <a:lnTo>
                    <a:pt x="1650" y="291185"/>
                  </a:lnTo>
                  <a:lnTo>
                    <a:pt x="11175" y="248221"/>
                  </a:lnTo>
                  <a:lnTo>
                    <a:pt x="38100" y="205257"/>
                  </a:lnTo>
                  <a:lnTo>
                    <a:pt x="77850" y="170306"/>
                  </a:lnTo>
                  <a:lnTo>
                    <a:pt x="130301" y="144779"/>
                  </a:lnTo>
                  <a:lnTo>
                    <a:pt x="182752" y="132079"/>
                  </a:lnTo>
                  <a:lnTo>
                    <a:pt x="63500" y="6350"/>
                  </a:lnTo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988566" y="5512409"/>
            <a:ext cx="245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502407" y="1944623"/>
            <a:ext cx="3505200" cy="304800"/>
            <a:chOff x="2502407" y="1944623"/>
            <a:chExt cx="3505200" cy="304800"/>
          </a:xfrm>
        </p:grpSpPr>
        <p:sp>
          <p:nvSpPr>
            <p:cNvPr id="24" name="object 24"/>
            <p:cNvSpPr/>
            <p:nvPr/>
          </p:nvSpPr>
          <p:spPr>
            <a:xfrm>
              <a:off x="2514599" y="2040635"/>
              <a:ext cx="3493135" cy="76200"/>
            </a:xfrm>
            <a:custGeom>
              <a:avLst/>
              <a:gdLst/>
              <a:ahLst/>
              <a:cxnLst/>
              <a:rect l="l" t="t" r="r" b="b"/>
              <a:pathLst>
                <a:path w="3493135" h="76200">
                  <a:moveTo>
                    <a:pt x="3416808" y="0"/>
                  </a:moveTo>
                  <a:lnTo>
                    <a:pt x="3416808" y="76200"/>
                  </a:lnTo>
                  <a:lnTo>
                    <a:pt x="3480308" y="44450"/>
                  </a:lnTo>
                  <a:lnTo>
                    <a:pt x="3429508" y="44450"/>
                  </a:lnTo>
                  <a:lnTo>
                    <a:pt x="3429508" y="31750"/>
                  </a:lnTo>
                  <a:lnTo>
                    <a:pt x="3480308" y="31750"/>
                  </a:lnTo>
                  <a:lnTo>
                    <a:pt x="3416808" y="0"/>
                  </a:lnTo>
                  <a:close/>
                </a:path>
                <a:path w="3493135" h="76200">
                  <a:moveTo>
                    <a:pt x="3416808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3416808" y="44450"/>
                  </a:lnTo>
                  <a:lnTo>
                    <a:pt x="3416808" y="31750"/>
                  </a:lnTo>
                  <a:close/>
                </a:path>
                <a:path w="3493135" h="76200">
                  <a:moveTo>
                    <a:pt x="3480308" y="31750"/>
                  </a:moveTo>
                  <a:lnTo>
                    <a:pt x="3429508" y="31750"/>
                  </a:lnTo>
                  <a:lnTo>
                    <a:pt x="3429508" y="44450"/>
                  </a:lnTo>
                  <a:lnTo>
                    <a:pt x="3480308" y="44450"/>
                  </a:lnTo>
                  <a:lnTo>
                    <a:pt x="3493008" y="38100"/>
                  </a:lnTo>
                  <a:lnTo>
                    <a:pt x="3480308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08503" y="1944623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206500" y="2476246"/>
            <a:ext cx="1651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  <a:p>
            <a:pPr marL="24765" marR="10795" indent="-6350" algn="just">
              <a:lnSpc>
                <a:spcPct val="100000"/>
              </a:lnSpc>
            </a:pPr>
            <a:r>
              <a:rPr sz="1800" i="1" dirty="0">
                <a:latin typeface="Arial"/>
                <a:cs typeface="Arial"/>
              </a:rPr>
              <a:t>a  s  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86688" y="3848227"/>
            <a:ext cx="20383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  <a:p>
            <a:pPr marL="38100" marR="29845" indent="25400" algn="just">
              <a:lnSpc>
                <a:spcPct val="100000"/>
              </a:lnSpc>
            </a:pPr>
            <a:r>
              <a:rPr sz="1800" i="1" dirty="0">
                <a:latin typeface="Arial"/>
                <a:cs typeface="Arial"/>
              </a:rPr>
              <a:t>r  </a:t>
            </a:r>
            <a:r>
              <a:rPr sz="1800" i="1" spc="-5" dirty="0">
                <a:latin typeface="Arial"/>
                <a:cs typeface="Arial"/>
              </a:rPr>
              <a:t>d  e  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32204" y="2820923"/>
            <a:ext cx="76200" cy="3035935"/>
          </a:xfrm>
          <a:custGeom>
            <a:avLst/>
            <a:gdLst/>
            <a:ahLst/>
            <a:cxnLst/>
            <a:rect l="l" t="t" r="r" b="b"/>
            <a:pathLst>
              <a:path w="76200" h="3035935">
                <a:moveTo>
                  <a:pt x="31750" y="2959608"/>
                </a:moveTo>
                <a:lnTo>
                  <a:pt x="0" y="2959608"/>
                </a:lnTo>
                <a:lnTo>
                  <a:pt x="38100" y="3035808"/>
                </a:lnTo>
                <a:lnTo>
                  <a:pt x="69850" y="2972308"/>
                </a:lnTo>
                <a:lnTo>
                  <a:pt x="31750" y="2972308"/>
                </a:lnTo>
                <a:lnTo>
                  <a:pt x="31750" y="2959608"/>
                </a:lnTo>
                <a:close/>
              </a:path>
              <a:path w="76200" h="3035935">
                <a:moveTo>
                  <a:pt x="44450" y="0"/>
                </a:moveTo>
                <a:lnTo>
                  <a:pt x="31750" y="0"/>
                </a:lnTo>
                <a:lnTo>
                  <a:pt x="31750" y="2972308"/>
                </a:lnTo>
                <a:lnTo>
                  <a:pt x="44450" y="2972308"/>
                </a:lnTo>
                <a:lnTo>
                  <a:pt x="44450" y="0"/>
                </a:lnTo>
                <a:close/>
              </a:path>
              <a:path w="76200" h="3035935">
                <a:moveTo>
                  <a:pt x="76200" y="2959608"/>
                </a:moveTo>
                <a:lnTo>
                  <a:pt x="44450" y="2959608"/>
                </a:lnTo>
                <a:lnTo>
                  <a:pt x="44450" y="2972308"/>
                </a:lnTo>
                <a:lnTo>
                  <a:pt x="69850" y="2972308"/>
                </a:lnTo>
                <a:lnTo>
                  <a:pt x="76200" y="2959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35173" y="2536698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50292">
            <a:solidFill>
              <a:srgbClr val="F6BE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20511" y="2415539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82873" y="2536698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50292">
            <a:solidFill>
              <a:srgbClr val="F6BE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30573" y="2536698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50292">
            <a:solidFill>
              <a:srgbClr val="F6BE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2007616" y="1552618"/>
          <a:ext cx="4018279" cy="1445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8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9288">
                <a:tc>
                  <a:txBody>
                    <a:bodyPr/>
                    <a:lstStyle/>
                    <a:p>
                      <a:pPr marR="86995" algn="r">
                        <a:lnSpc>
                          <a:spcPts val="2655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2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PM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384" algn="r">
                        <a:lnSpc>
                          <a:spcPts val="2755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7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2755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8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ts val="2755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53975">
                      <a:solidFill>
                        <a:srgbClr val="F6BE6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800" i="1" spc="-10" dirty="0">
                          <a:latin typeface="Arial"/>
                          <a:cs typeface="Arial"/>
                        </a:rPr>
                        <a:t>Time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53975">
                      <a:solidFill>
                        <a:srgbClr val="A1C1F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53975">
                      <a:solidFill>
                        <a:srgbClr val="A1C1F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F6BE69"/>
                      </a:solidFill>
                      <a:prstDash val="solid"/>
                    </a:lnT>
                    <a:lnB w="53975">
                      <a:solidFill>
                        <a:srgbClr val="A1C1F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53975">
                      <a:solidFill>
                        <a:srgbClr val="A1C1F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A1C1F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A1C1FD"/>
                      </a:solidFill>
                      <a:prstDash val="solid"/>
                    </a:lnT>
                    <a:lnB w="53975">
                      <a:solidFill>
                        <a:srgbClr val="0462C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A1C1FD"/>
                      </a:solidFill>
                      <a:prstDash val="solid"/>
                    </a:lnT>
                    <a:lnB w="53975">
                      <a:solidFill>
                        <a:srgbClr val="0462C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A1C1FD"/>
                      </a:solidFill>
                      <a:prstDash val="solid"/>
                    </a:lnT>
                    <a:lnB w="53975">
                      <a:solidFill>
                        <a:srgbClr val="0462C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85">
                <a:tc>
                  <a:txBody>
                    <a:bodyPr/>
                    <a:lstStyle/>
                    <a:p>
                      <a:pPr marR="92075" algn="r">
                        <a:lnSpc>
                          <a:spcPts val="273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30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2730"/>
                        </a:lnSpc>
                      </a:pPr>
                      <a:r>
                        <a:rPr sz="2400" b="1" spc="-10" dirty="0">
                          <a:latin typeface="Arial"/>
                          <a:cs typeface="Arial"/>
                        </a:rPr>
                        <a:t>40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2730"/>
                        </a:lnSpc>
                      </a:pPr>
                      <a:r>
                        <a:rPr sz="2400" b="1" spc="-10" dirty="0">
                          <a:latin typeface="Arial"/>
                          <a:cs typeface="Arial"/>
                        </a:rPr>
                        <a:t>40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462C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273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40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462C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2730"/>
                        </a:lnSpc>
                        <a:tabLst>
                          <a:tab pos="679450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40	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20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462C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5011673" y="263880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50292">
            <a:solidFill>
              <a:srgbClr val="046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2401823" y="2980944"/>
            <a:ext cx="3642360" cy="2946400"/>
            <a:chOff x="2401823" y="2980944"/>
            <a:chExt cx="3642360" cy="2946400"/>
          </a:xfrm>
        </p:grpSpPr>
        <p:sp>
          <p:nvSpPr>
            <p:cNvPr id="36" name="object 36"/>
            <p:cNvSpPr/>
            <p:nvPr/>
          </p:nvSpPr>
          <p:spPr>
            <a:xfrm>
              <a:off x="3752087" y="3070860"/>
              <a:ext cx="88392" cy="883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401823" y="2980944"/>
              <a:ext cx="3642360" cy="29458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047488" y="4582668"/>
              <a:ext cx="88392" cy="883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627122" y="4803775"/>
            <a:ext cx="915669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washer  </a:t>
            </a:r>
            <a:r>
              <a:rPr sz="1400" spc="-5" dirty="0">
                <a:latin typeface="Times New Roman"/>
                <a:cs typeface="Times New Roman"/>
              </a:rPr>
              <a:t>waits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 </a:t>
            </a:r>
            <a:r>
              <a:rPr sz="1400" spc="-5" dirty="0">
                <a:latin typeface="Times New Roman"/>
                <a:cs typeface="Times New Roman"/>
              </a:rPr>
              <a:t>dryer </a:t>
            </a:r>
            <a:r>
              <a:rPr sz="1400" dirty="0">
                <a:latin typeface="Times New Roman"/>
                <a:cs typeface="Times New Roman"/>
              </a:rPr>
              <a:t>for 10  </a:t>
            </a:r>
            <a:r>
              <a:rPr sz="1400" spc="-5" dirty="0">
                <a:latin typeface="Times New Roman"/>
                <a:cs typeface="Times New Roman"/>
              </a:rPr>
              <a:t>minutes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412" y="638682"/>
            <a:ext cx="2774188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Pipelining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8201" y="1135507"/>
            <a:ext cx="10317606" cy="2975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rlito"/>
                <a:cs typeface="Carlito"/>
              </a:rPr>
              <a:t>Decomposing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sequential </a:t>
            </a:r>
            <a:r>
              <a:rPr sz="2000" spc="-10" dirty="0">
                <a:latin typeface="Carlito"/>
                <a:cs typeface="Carlito"/>
              </a:rPr>
              <a:t>process </a:t>
            </a:r>
            <a:r>
              <a:rPr sz="2000" spc="-15" dirty="0">
                <a:latin typeface="Carlito"/>
                <a:cs typeface="Carlito"/>
              </a:rPr>
              <a:t>into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suboperations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rlito"/>
                <a:cs typeface="Carlito"/>
              </a:rPr>
              <a:t>Each subprocess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5" dirty="0">
                <a:latin typeface="Carlito"/>
                <a:cs typeface="Carlito"/>
              </a:rPr>
              <a:t>executed </a:t>
            </a:r>
            <a:r>
              <a:rPr sz="2000" dirty="0">
                <a:latin typeface="Carlito"/>
                <a:cs typeface="Carlito"/>
              </a:rPr>
              <a:t>in a </a:t>
            </a:r>
            <a:r>
              <a:rPr sz="2000" spc="-5" dirty="0">
                <a:latin typeface="Carlito"/>
                <a:cs typeface="Carlito"/>
              </a:rPr>
              <a:t>special </a:t>
            </a:r>
            <a:r>
              <a:rPr sz="2000" spc="-10" dirty="0">
                <a:latin typeface="Carlito"/>
                <a:cs typeface="Carlito"/>
              </a:rPr>
              <a:t>dedicated segment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concurrently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290830" indent="-229235">
              <a:lnSpc>
                <a:spcPct val="100000"/>
              </a:lnSpc>
              <a:buFont typeface="Arial"/>
              <a:buChar char="•"/>
              <a:tabLst>
                <a:tab pos="291465" algn="l"/>
              </a:tabLst>
            </a:pPr>
            <a:r>
              <a:rPr sz="2400" spc="-5" dirty="0">
                <a:latin typeface="Carlito"/>
                <a:cs typeface="Carlito"/>
              </a:rPr>
              <a:t>Instruction </a:t>
            </a:r>
            <a:r>
              <a:rPr sz="2400" spc="-15" dirty="0">
                <a:latin typeface="Carlito"/>
                <a:cs typeface="Carlito"/>
              </a:rPr>
              <a:t>execution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divided </a:t>
            </a:r>
            <a:r>
              <a:rPr sz="2400" spc="-15" dirty="0">
                <a:latin typeface="Carlito"/>
                <a:cs typeface="Carlito"/>
              </a:rPr>
              <a:t>into </a:t>
            </a:r>
            <a:r>
              <a:rPr sz="2400" dirty="0">
                <a:latin typeface="Carlito"/>
                <a:cs typeface="Carlito"/>
              </a:rPr>
              <a:t>k </a:t>
            </a:r>
            <a:r>
              <a:rPr sz="2400" spc="-10" dirty="0">
                <a:latin typeface="Carlito"/>
                <a:cs typeface="Carlito"/>
              </a:rPr>
              <a:t>segments </a:t>
            </a:r>
            <a:r>
              <a:rPr sz="2400" spc="-5" dirty="0">
                <a:latin typeface="Carlito"/>
                <a:cs typeface="Carlito"/>
              </a:rPr>
              <a:t>or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stages</a:t>
            </a:r>
            <a:endParaRPr sz="2400" dirty="0">
              <a:latin typeface="Carlito"/>
              <a:cs typeface="Carlito"/>
            </a:endParaRPr>
          </a:p>
          <a:p>
            <a:pPr marL="74803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748665" algn="l"/>
              </a:tabLst>
            </a:pPr>
            <a:r>
              <a:rPr sz="2400" spc="-5" dirty="0">
                <a:latin typeface="Carlito"/>
                <a:cs typeface="Carlito"/>
              </a:rPr>
              <a:t>Instruction </a:t>
            </a:r>
            <a:r>
              <a:rPr sz="2400" spc="-10" dirty="0">
                <a:latin typeface="Carlito"/>
                <a:cs typeface="Carlito"/>
              </a:rPr>
              <a:t>exits </a:t>
            </a:r>
            <a:r>
              <a:rPr sz="2400" spc="-5" dirty="0">
                <a:latin typeface="Carlito"/>
                <a:cs typeface="Carlito"/>
              </a:rPr>
              <a:t>pipe </a:t>
            </a:r>
            <a:r>
              <a:rPr sz="2400" spc="-15" dirty="0">
                <a:latin typeface="Carlito"/>
                <a:cs typeface="Carlito"/>
              </a:rPr>
              <a:t>stage </a:t>
            </a:r>
            <a:r>
              <a:rPr sz="2400" dirty="0">
                <a:latin typeface="Carlito"/>
                <a:cs typeface="Carlito"/>
              </a:rPr>
              <a:t>k-1 and </a:t>
            </a:r>
            <a:r>
              <a:rPr sz="2400" spc="-10" dirty="0">
                <a:latin typeface="Carlito"/>
                <a:cs typeface="Carlito"/>
              </a:rPr>
              <a:t>proceeds </a:t>
            </a:r>
            <a:r>
              <a:rPr sz="2400" spc="-15" dirty="0">
                <a:latin typeface="Carlito"/>
                <a:cs typeface="Carlito"/>
              </a:rPr>
              <a:t>into </a:t>
            </a:r>
            <a:r>
              <a:rPr sz="2400" spc="-5" dirty="0">
                <a:latin typeface="Carlito"/>
                <a:cs typeface="Carlito"/>
              </a:rPr>
              <a:t>pipe </a:t>
            </a:r>
            <a:r>
              <a:rPr sz="2400" spc="-15" dirty="0">
                <a:latin typeface="Carlito"/>
                <a:cs typeface="Carlito"/>
              </a:rPr>
              <a:t>stage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k</a:t>
            </a:r>
          </a:p>
          <a:p>
            <a:pPr marL="748030" lvl="1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748665" algn="l"/>
              </a:tabLst>
            </a:pPr>
            <a:r>
              <a:rPr sz="2400" dirty="0">
                <a:latin typeface="Carlito"/>
                <a:cs typeface="Carlito"/>
              </a:rPr>
              <a:t>All </a:t>
            </a:r>
            <a:r>
              <a:rPr sz="2400" spc="-5" dirty="0">
                <a:latin typeface="Carlito"/>
                <a:cs typeface="Carlito"/>
              </a:rPr>
              <a:t>pipe </a:t>
            </a:r>
            <a:r>
              <a:rPr sz="2400" spc="-15" dirty="0">
                <a:latin typeface="Carlito"/>
                <a:cs typeface="Carlito"/>
              </a:rPr>
              <a:t>stages </a:t>
            </a:r>
            <a:r>
              <a:rPr sz="2400" spc="-25" dirty="0">
                <a:latin typeface="Carlito"/>
                <a:cs typeface="Carlito"/>
              </a:rPr>
              <a:t>take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same amount of </a:t>
            </a:r>
            <a:r>
              <a:rPr sz="2400" dirty="0">
                <a:latin typeface="Carlito"/>
                <a:cs typeface="Carlito"/>
              </a:rPr>
              <a:t>time; </a:t>
            </a:r>
            <a:r>
              <a:rPr sz="2400" spc="-5" dirty="0">
                <a:latin typeface="Carlito"/>
                <a:cs typeface="Carlito"/>
              </a:rPr>
              <a:t>called </a:t>
            </a:r>
            <a:r>
              <a:rPr sz="2400" b="1" dirty="0">
                <a:latin typeface="Carlito"/>
                <a:cs typeface="Carlito"/>
              </a:rPr>
              <a:t>one </a:t>
            </a:r>
            <a:r>
              <a:rPr sz="2400" b="1" spc="-5" dirty="0">
                <a:latin typeface="Carlito"/>
                <a:cs typeface="Carlito"/>
              </a:rPr>
              <a:t>processor</a:t>
            </a:r>
            <a:r>
              <a:rPr sz="2400" b="1" spc="-114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cycle</a:t>
            </a:r>
            <a:endParaRPr sz="2400" dirty="0">
              <a:latin typeface="Carlito"/>
              <a:cs typeface="Carlito"/>
            </a:endParaRPr>
          </a:p>
          <a:p>
            <a:pPr marL="748030" lvl="1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748665" algn="l"/>
              </a:tabLst>
            </a:pPr>
            <a:r>
              <a:rPr sz="2400" spc="-10" dirty="0">
                <a:latin typeface="Carlito"/>
                <a:cs typeface="Carlito"/>
              </a:rPr>
              <a:t>Length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processor cycle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determined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0462C1"/>
                </a:solidFill>
                <a:latin typeface="Carlito"/>
                <a:cs typeface="Carlito"/>
              </a:rPr>
              <a:t>slowest </a:t>
            </a:r>
            <a:r>
              <a:rPr sz="2400" spc="-5" dirty="0">
                <a:latin typeface="Carlito"/>
                <a:cs typeface="Carlito"/>
              </a:rPr>
              <a:t>pipe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stage</a:t>
            </a:r>
            <a:endParaRPr sz="24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279391" y="4617720"/>
            <a:ext cx="3590925" cy="1076325"/>
            <a:chOff x="4279391" y="4617720"/>
            <a:chExt cx="3590925" cy="1076325"/>
          </a:xfrm>
        </p:grpSpPr>
        <p:sp>
          <p:nvSpPr>
            <p:cNvPr id="5" name="object 5"/>
            <p:cNvSpPr/>
            <p:nvPr/>
          </p:nvSpPr>
          <p:spPr>
            <a:xfrm>
              <a:off x="4360163" y="46222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3000" y="0"/>
                  </a:moveTo>
                  <a:lnTo>
                    <a:pt x="0" y="0"/>
                  </a:lnTo>
                  <a:lnTo>
                    <a:pt x="0" y="304799"/>
                  </a:lnTo>
                  <a:lnTo>
                    <a:pt x="1143000" y="304799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60163" y="46222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799"/>
                  </a:moveTo>
                  <a:lnTo>
                    <a:pt x="1143000" y="304799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047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83963" y="46222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83963" y="46222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50763" y="46222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50763" y="46222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17363" y="47746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3000" y="0"/>
                  </a:moveTo>
                  <a:lnTo>
                    <a:pt x="0" y="0"/>
                  </a:lnTo>
                  <a:lnTo>
                    <a:pt x="0" y="304799"/>
                  </a:lnTo>
                  <a:lnTo>
                    <a:pt x="1143000" y="304799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817363" y="47746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799"/>
                  </a:moveTo>
                  <a:lnTo>
                    <a:pt x="1143000" y="304799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047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41163" y="47746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41163" y="47746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807963" y="47746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07963" y="47746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74563" y="49270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3000" y="0"/>
                  </a:moveTo>
                  <a:lnTo>
                    <a:pt x="0" y="0"/>
                  </a:lnTo>
                  <a:lnTo>
                    <a:pt x="0" y="304799"/>
                  </a:lnTo>
                  <a:lnTo>
                    <a:pt x="1143000" y="304799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74563" y="49270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799"/>
                  </a:moveTo>
                  <a:lnTo>
                    <a:pt x="1143000" y="304799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047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98363" y="49270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98363" y="49270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65163" y="49270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65163" y="49270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31763" y="50794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2999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142999" y="304800"/>
                  </a:lnTo>
                  <a:lnTo>
                    <a:pt x="11429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31763" y="50794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800"/>
                  </a:moveTo>
                  <a:lnTo>
                    <a:pt x="1142999" y="304800"/>
                  </a:lnTo>
                  <a:lnTo>
                    <a:pt x="1142999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655563" y="50794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655563" y="50794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722363" y="50794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722363" y="50794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188963" y="52318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2999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142999" y="304800"/>
                  </a:lnTo>
                  <a:lnTo>
                    <a:pt x="114299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88963" y="52318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800"/>
                  </a:moveTo>
                  <a:lnTo>
                    <a:pt x="1142999" y="304800"/>
                  </a:lnTo>
                  <a:lnTo>
                    <a:pt x="1142999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112763" y="52318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112763" y="52318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179563" y="52318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399"/>
                  </a:lnTo>
                  <a:lnTo>
                    <a:pt x="5827" y="200582"/>
                  </a:lnTo>
                  <a:lnTo>
                    <a:pt x="22055" y="242419"/>
                  </a:lnTo>
                  <a:lnTo>
                    <a:pt x="46798" y="275405"/>
                  </a:lnTo>
                  <a:lnTo>
                    <a:pt x="78175" y="297033"/>
                  </a:lnTo>
                  <a:lnTo>
                    <a:pt x="114300" y="304799"/>
                  </a:lnTo>
                  <a:lnTo>
                    <a:pt x="150424" y="297033"/>
                  </a:lnTo>
                  <a:lnTo>
                    <a:pt x="181801" y="275405"/>
                  </a:lnTo>
                  <a:lnTo>
                    <a:pt x="206544" y="242419"/>
                  </a:lnTo>
                  <a:lnTo>
                    <a:pt x="222772" y="200582"/>
                  </a:lnTo>
                  <a:lnTo>
                    <a:pt x="228600" y="152399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179563" y="52318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399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399"/>
                  </a:lnTo>
                  <a:lnTo>
                    <a:pt x="222772" y="200582"/>
                  </a:lnTo>
                  <a:lnTo>
                    <a:pt x="206544" y="242419"/>
                  </a:lnTo>
                  <a:lnTo>
                    <a:pt x="181801" y="275405"/>
                  </a:lnTo>
                  <a:lnTo>
                    <a:pt x="150424" y="297033"/>
                  </a:lnTo>
                  <a:lnTo>
                    <a:pt x="114300" y="304799"/>
                  </a:lnTo>
                  <a:lnTo>
                    <a:pt x="78175" y="297033"/>
                  </a:lnTo>
                  <a:lnTo>
                    <a:pt x="46798" y="275405"/>
                  </a:lnTo>
                  <a:lnTo>
                    <a:pt x="22055" y="242419"/>
                  </a:lnTo>
                  <a:lnTo>
                    <a:pt x="5827" y="200582"/>
                  </a:lnTo>
                  <a:lnTo>
                    <a:pt x="0" y="15239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46163" y="53842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11430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1143000" y="3048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46163" y="5384292"/>
              <a:ext cx="1143000" cy="304800"/>
            </a:xfrm>
            <a:custGeom>
              <a:avLst/>
              <a:gdLst/>
              <a:ahLst/>
              <a:cxnLst/>
              <a:rect l="l" t="t" r="r" b="b"/>
              <a:pathLst>
                <a:path w="1143000" h="304800">
                  <a:moveTo>
                    <a:pt x="0" y="304800"/>
                  </a:moveTo>
                  <a:lnTo>
                    <a:pt x="1143000" y="304800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569963" y="53842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68"/>
                  </a:lnTo>
                  <a:lnTo>
                    <a:pt x="22055" y="242403"/>
                  </a:lnTo>
                  <a:lnTo>
                    <a:pt x="46798" y="275394"/>
                  </a:lnTo>
                  <a:lnTo>
                    <a:pt x="78175" y="297030"/>
                  </a:lnTo>
                  <a:lnTo>
                    <a:pt x="114300" y="304800"/>
                  </a:lnTo>
                  <a:lnTo>
                    <a:pt x="150424" y="297030"/>
                  </a:lnTo>
                  <a:lnTo>
                    <a:pt x="181801" y="275394"/>
                  </a:lnTo>
                  <a:lnTo>
                    <a:pt x="206544" y="242403"/>
                  </a:lnTo>
                  <a:lnTo>
                    <a:pt x="222772" y="200568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569963" y="53842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400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400"/>
                  </a:lnTo>
                  <a:lnTo>
                    <a:pt x="222772" y="200568"/>
                  </a:lnTo>
                  <a:lnTo>
                    <a:pt x="206544" y="242403"/>
                  </a:lnTo>
                  <a:lnTo>
                    <a:pt x="181801" y="275394"/>
                  </a:lnTo>
                  <a:lnTo>
                    <a:pt x="150424" y="297030"/>
                  </a:lnTo>
                  <a:lnTo>
                    <a:pt x="114300" y="304800"/>
                  </a:lnTo>
                  <a:lnTo>
                    <a:pt x="78175" y="297030"/>
                  </a:lnTo>
                  <a:lnTo>
                    <a:pt x="46798" y="275394"/>
                  </a:lnTo>
                  <a:lnTo>
                    <a:pt x="22055" y="242403"/>
                  </a:lnTo>
                  <a:lnTo>
                    <a:pt x="5827" y="200568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636763" y="53842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114300" y="0"/>
                  </a:moveTo>
                  <a:lnTo>
                    <a:pt x="46798" y="29394"/>
                  </a:lnTo>
                  <a:lnTo>
                    <a:pt x="22055" y="62380"/>
                  </a:lnTo>
                  <a:lnTo>
                    <a:pt x="5827" y="104217"/>
                  </a:lnTo>
                  <a:lnTo>
                    <a:pt x="0" y="152400"/>
                  </a:lnTo>
                  <a:lnTo>
                    <a:pt x="5827" y="200568"/>
                  </a:lnTo>
                  <a:lnTo>
                    <a:pt x="22055" y="242403"/>
                  </a:lnTo>
                  <a:lnTo>
                    <a:pt x="46798" y="275394"/>
                  </a:lnTo>
                  <a:lnTo>
                    <a:pt x="78175" y="297030"/>
                  </a:lnTo>
                  <a:lnTo>
                    <a:pt x="114300" y="304800"/>
                  </a:lnTo>
                  <a:lnTo>
                    <a:pt x="150424" y="297030"/>
                  </a:lnTo>
                  <a:lnTo>
                    <a:pt x="181801" y="275394"/>
                  </a:lnTo>
                  <a:lnTo>
                    <a:pt x="206544" y="242403"/>
                  </a:lnTo>
                  <a:lnTo>
                    <a:pt x="222772" y="200568"/>
                  </a:lnTo>
                  <a:lnTo>
                    <a:pt x="228600" y="152400"/>
                  </a:lnTo>
                  <a:lnTo>
                    <a:pt x="222772" y="104217"/>
                  </a:lnTo>
                  <a:lnTo>
                    <a:pt x="206544" y="62380"/>
                  </a:lnTo>
                  <a:lnTo>
                    <a:pt x="181801" y="29394"/>
                  </a:lnTo>
                  <a:lnTo>
                    <a:pt x="150424" y="7766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636763" y="5384292"/>
              <a:ext cx="228600" cy="304800"/>
            </a:xfrm>
            <a:custGeom>
              <a:avLst/>
              <a:gdLst/>
              <a:ahLst/>
              <a:cxnLst/>
              <a:rect l="l" t="t" r="r" b="b"/>
              <a:pathLst>
                <a:path w="228600" h="304800">
                  <a:moveTo>
                    <a:pt x="0" y="152400"/>
                  </a:moveTo>
                  <a:lnTo>
                    <a:pt x="5827" y="104217"/>
                  </a:lnTo>
                  <a:lnTo>
                    <a:pt x="22055" y="62380"/>
                  </a:lnTo>
                  <a:lnTo>
                    <a:pt x="46798" y="29394"/>
                  </a:lnTo>
                  <a:lnTo>
                    <a:pt x="78175" y="7766"/>
                  </a:lnTo>
                  <a:lnTo>
                    <a:pt x="114300" y="0"/>
                  </a:lnTo>
                  <a:lnTo>
                    <a:pt x="150424" y="7766"/>
                  </a:lnTo>
                  <a:lnTo>
                    <a:pt x="181801" y="29394"/>
                  </a:lnTo>
                  <a:lnTo>
                    <a:pt x="206544" y="62380"/>
                  </a:lnTo>
                  <a:lnTo>
                    <a:pt x="222772" y="104217"/>
                  </a:lnTo>
                  <a:lnTo>
                    <a:pt x="228600" y="152400"/>
                  </a:lnTo>
                  <a:lnTo>
                    <a:pt x="222772" y="200568"/>
                  </a:lnTo>
                  <a:lnTo>
                    <a:pt x="206544" y="242403"/>
                  </a:lnTo>
                  <a:lnTo>
                    <a:pt x="181801" y="275394"/>
                  </a:lnTo>
                  <a:lnTo>
                    <a:pt x="150424" y="297030"/>
                  </a:lnTo>
                  <a:lnTo>
                    <a:pt x="114300" y="304800"/>
                  </a:lnTo>
                  <a:lnTo>
                    <a:pt x="78175" y="297030"/>
                  </a:lnTo>
                  <a:lnTo>
                    <a:pt x="46798" y="275394"/>
                  </a:lnTo>
                  <a:lnTo>
                    <a:pt x="22055" y="242403"/>
                  </a:lnTo>
                  <a:lnTo>
                    <a:pt x="5827" y="200568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/>
          <p:nvPr/>
        </p:nvSpPr>
        <p:spPr>
          <a:xfrm>
            <a:off x="4360164" y="4241291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88764" y="4241291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17364" y="4241291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45964" y="4241291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74564" y="4241291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03164" y="4241291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86658" y="4380103"/>
            <a:ext cx="1221105" cy="400685"/>
          </a:xfrm>
          <a:custGeom>
            <a:avLst/>
            <a:gdLst/>
            <a:ahLst/>
            <a:cxnLst/>
            <a:rect l="l" t="t" r="r" b="b"/>
            <a:pathLst>
              <a:path w="1221104" h="400685">
                <a:moveTo>
                  <a:pt x="1146484" y="30208"/>
                </a:moveTo>
                <a:lnTo>
                  <a:pt x="0" y="388493"/>
                </a:lnTo>
                <a:lnTo>
                  <a:pt x="3810" y="400685"/>
                </a:lnTo>
                <a:lnTo>
                  <a:pt x="1150299" y="42399"/>
                </a:lnTo>
                <a:lnTo>
                  <a:pt x="1146484" y="30208"/>
                </a:lnTo>
                <a:close/>
              </a:path>
              <a:path w="1221104" h="400685">
                <a:moveTo>
                  <a:pt x="1207781" y="26416"/>
                </a:moveTo>
                <a:lnTo>
                  <a:pt x="1158620" y="26416"/>
                </a:lnTo>
                <a:lnTo>
                  <a:pt x="1162431" y="38608"/>
                </a:lnTo>
                <a:lnTo>
                  <a:pt x="1150299" y="42399"/>
                </a:lnTo>
                <a:lnTo>
                  <a:pt x="1159764" y="72644"/>
                </a:lnTo>
                <a:lnTo>
                  <a:pt x="1207781" y="26416"/>
                </a:lnTo>
                <a:close/>
              </a:path>
              <a:path w="1221104" h="400685">
                <a:moveTo>
                  <a:pt x="1158620" y="26416"/>
                </a:moveTo>
                <a:lnTo>
                  <a:pt x="1146484" y="30208"/>
                </a:lnTo>
                <a:lnTo>
                  <a:pt x="1150299" y="42399"/>
                </a:lnTo>
                <a:lnTo>
                  <a:pt x="1162431" y="38608"/>
                </a:lnTo>
                <a:lnTo>
                  <a:pt x="1158620" y="26416"/>
                </a:lnTo>
                <a:close/>
              </a:path>
              <a:path w="1221104" h="400685">
                <a:moveTo>
                  <a:pt x="1137031" y="0"/>
                </a:moveTo>
                <a:lnTo>
                  <a:pt x="1146484" y="30208"/>
                </a:lnTo>
                <a:lnTo>
                  <a:pt x="1158620" y="26416"/>
                </a:lnTo>
                <a:lnTo>
                  <a:pt x="1207781" y="26416"/>
                </a:lnTo>
                <a:lnTo>
                  <a:pt x="1221105" y="13589"/>
                </a:lnTo>
                <a:lnTo>
                  <a:pt x="11370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457450" y="4873879"/>
            <a:ext cx="13868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k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segments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981"/>
            <a:ext cx="21761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220" dirty="0">
                <a:latin typeface="Arial"/>
                <a:cs typeface="Arial"/>
              </a:rPr>
              <a:t>Pipelining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10589261" cy="300799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1164590" indent="-229235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rlito"/>
                <a:cs typeface="Carlito"/>
              </a:rPr>
              <a:t>Suppose </a:t>
            </a:r>
            <a:r>
              <a:rPr sz="2800" spc="-15" dirty="0">
                <a:latin typeface="Carlito"/>
                <a:cs typeface="Carlito"/>
              </a:rPr>
              <a:t>we </a:t>
            </a:r>
            <a:r>
              <a:rPr sz="2800" spc="-20" dirty="0">
                <a:latin typeface="Carlito"/>
                <a:cs typeface="Carlito"/>
              </a:rPr>
              <a:t>want </a:t>
            </a:r>
            <a:r>
              <a:rPr sz="2800" spc="-15" dirty="0">
                <a:latin typeface="Carlito"/>
                <a:cs typeface="Carlito"/>
              </a:rPr>
              <a:t>to perform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combined multiply </a:t>
            </a:r>
            <a:r>
              <a:rPr sz="2800" spc="-5" dirty="0">
                <a:latin typeface="Carlito"/>
                <a:cs typeface="Carlito"/>
              </a:rPr>
              <a:t>and add  </a:t>
            </a:r>
            <a:r>
              <a:rPr sz="2800" spc="-15" dirty="0">
                <a:latin typeface="Carlito"/>
                <a:cs typeface="Carlito"/>
              </a:rPr>
              <a:t>operations </a:t>
            </a:r>
            <a:r>
              <a:rPr sz="2800" spc="-5" dirty="0">
                <a:latin typeface="Carlito"/>
                <a:cs typeface="Carlito"/>
              </a:rPr>
              <a:t>with a </a:t>
            </a:r>
            <a:r>
              <a:rPr sz="2800" spc="-20" dirty="0">
                <a:latin typeface="Carlito"/>
                <a:cs typeface="Carlito"/>
              </a:rPr>
              <a:t>stream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numbers:</a:t>
            </a:r>
            <a:endParaRPr sz="28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  <a:tab pos="2009139" algn="l"/>
              </a:tabLst>
            </a:pPr>
            <a:r>
              <a:rPr sz="2800" dirty="0">
                <a:latin typeface="Carlito"/>
                <a:cs typeface="Carlito"/>
              </a:rPr>
              <a:t>A</a:t>
            </a:r>
            <a:r>
              <a:rPr sz="2000" dirty="0">
                <a:latin typeface="Carlito"/>
                <a:cs typeface="Carlito"/>
              </a:rPr>
              <a:t>i  </a:t>
            </a:r>
            <a:r>
              <a:rPr sz="2800" spc="-5" dirty="0">
                <a:latin typeface="Carlito"/>
                <a:cs typeface="Carlito"/>
              </a:rPr>
              <a:t>* </a:t>
            </a:r>
            <a:r>
              <a:rPr sz="2800" dirty="0">
                <a:latin typeface="Carlito"/>
                <a:cs typeface="Carlito"/>
              </a:rPr>
              <a:t>B</a:t>
            </a:r>
            <a:r>
              <a:rPr sz="2000" dirty="0">
                <a:latin typeface="Carlito"/>
                <a:cs typeface="Carlito"/>
              </a:rPr>
              <a:t>i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+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C</a:t>
            </a:r>
            <a:r>
              <a:rPr sz="2000" spc="-5" dirty="0">
                <a:latin typeface="Carlito"/>
                <a:cs typeface="Carlito"/>
              </a:rPr>
              <a:t>i	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i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=1,2,3,…,7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600" dirty="0">
              <a:latin typeface="Carlito"/>
              <a:cs typeface="Carlito"/>
            </a:endParaRPr>
          </a:p>
          <a:p>
            <a:pPr marL="241300" marR="5080" indent="-229235">
              <a:lnSpc>
                <a:spcPts val="2690"/>
              </a:lnSpc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rlito"/>
                <a:cs typeface="Carlito"/>
              </a:rPr>
              <a:t>The sub </a:t>
            </a:r>
            <a:r>
              <a:rPr sz="2800" spc="-15" dirty="0">
                <a:latin typeface="Carlito"/>
                <a:cs typeface="Carlito"/>
              </a:rPr>
              <a:t>operations performed </a:t>
            </a:r>
            <a:r>
              <a:rPr sz="2800" spc="-5" dirty="0">
                <a:latin typeface="Carlito"/>
                <a:cs typeface="Carlito"/>
              </a:rPr>
              <a:t>in each </a:t>
            </a:r>
            <a:r>
              <a:rPr sz="2800" spc="-10" dirty="0">
                <a:latin typeface="Carlito"/>
                <a:cs typeface="Carlito"/>
              </a:rPr>
              <a:t>segment </a:t>
            </a:r>
            <a:r>
              <a:rPr sz="2800" spc="-5" dirty="0">
                <a:latin typeface="Carlito"/>
                <a:cs typeface="Carlito"/>
              </a:rPr>
              <a:t>of the </a:t>
            </a:r>
            <a:r>
              <a:rPr sz="2800" spc="-10" dirty="0">
                <a:latin typeface="Carlito"/>
                <a:cs typeface="Carlito"/>
              </a:rPr>
              <a:t>pipeline </a:t>
            </a:r>
            <a:r>
              <a:rPr sz="2800" spc="-15" dirty="0">
                <a:latin typeface="Carlito"/>
                <a:cs typeface="Carlito"/>
              </a:rPr>
              <a:t>are </a:t>
            </a:r>
            <a:r>
              <a:rPr sz="2800" spc="-5" dirty="0">
                <a:latin typeface="Carlito"/>
                <a:cs typeface="Carlito"/>
              </a:rPr>
              <a:t>as  </a:t>
            </a:r>
            <a:r>
              <a:rPr sz="2800" spc="-20" dirty="0">
                <a:latin typeface="Carlito"/>
                <a:cs typeface="Carlito"/>
              </a:rPr>
              <a:t>follows: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394" y="5146649"/>
            <a:ext cx="15252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  <a:tab pos="1381125" algn="l"/>
              </a:tabLst>
            </a:pPr>
            <a:r>
              <a:rPr sz="2400" dirty="0">
                <a:latin typeface="Carlito"/>
                <a:cs typeface="Carlito"/>
              </a:rPr>
              <a:t>R1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dirty="0">
                <a:latin typeface="Wingdings"/>
                <a:cs typeface="Wingdings"/>
              </a:rPr>
              <a:t>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1800" dirty="0">
                <a:latin typeface="Carlito"/>
                <a:cs typeface="Carlito"/>
              </a:rPr>
              <a:t>i	</a:t>
            </a:r>
            <a:r>
              <a:rPr sz="4000" b="1" spc="-5" dirty="0">
                <a:latin typeface="Carlito"/>
                <a:cs typeface="Carlito"/>
              </a:rPr>
              <a:t>,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6889" y="5349646"/>
            <a:ext cx="1515111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R2 </a:t>
            </a:r>
            <a:r>
              <a:rPr sz="2400" dirty="0">
                <a:latin typeface="Wingdings"/>
                <a:cs typeface="Wingdings"/>
              </a:rPr>
              <a:t>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rlito"/>
                <a:cs typeface="Carlito"/>
              </a:rPr>
              <a:t>B</a:t>
            </a:r>
            <a:r>
              <a:rPr sz="1800" dirty="0">
                <a:latin typeface="Carlito"/>
                <a:cs typeface="Carlito"/>
              </a:rPr>
              <a:t>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74394" y="5755335"/>
            <a:ext cx="3578606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845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2332355" algn="l"/>
              </a:tabLst>
            </a:pPr>
            <a:r>
              <a:rPr sz="2400" dirty="0">
                <a:latin typeface="Carlito"/>
                <a:cs typeface="Carlito"/>
              </a:rPr>
              <a:t>R3 </a:t>
            </a:r>
            <a:r>
              <a:rPr sz="2400" dirty="0">
                <a:latin typeface="Wingdings"/>
                <a:cs typeface="Wingdings"/>
              </a:rPr>
              <a:t>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rlito"/>
                <a:cs typeface="Carlito"/>
              </a:rPr>
              <a:t>R1</a:t>
            </a:r>
            <a:r>
              <a:rPr sz="2400" spc="-9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*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R2	R4 </a:t>
            </a:r>
            <a:r>
              <a:rPr sz="2400" dirty="0">
                <a:latin typeface="Wingdings"/>
                <a:cs typeface="Wingdings"/>
              </a:rPr>
              <a:t>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rlito"/>
                <a:cs typeface="Carlito"/>
              </a:rPr>
              <a:t>C</a:t>
            </a:r>
            <a:r>
              <a:rPr sz="1800" dirty="0">
                <a:latin typeface="Carlito"/>
                <a:cs typeface="Carlito"/>
              </a:rPr>
              <a:t>i</a:t>
            </a:r>
          </a:p>
          <a:p>
            <a:pPr marL="241300" indent="-228600">
              <a:lnSpc>
                <a:spcPts val="2845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rlito"/>
                <a:cs typeface="Carlito"/>
              </a:rPr>
              <a:t>R5 </a:t>
            </a:r>
            <a:r>
              <a:rPr sz="2400" dirty="0">
                <a:latin typeface="Wingdings"/>
                <a:cs typeface="Wingdings"/>
              </a:rPr>
              <a:t>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rlito"/>
                <a:cs typeface="Carlito"/>
              </a:rPr>
              <a:t>R3 +</a:t>
            </a:r>
            <a:r>
              <a:rPr sz="2400" spc="-114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R4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1185</Words>
  <Application>Microsoft Office PowerPoint</Application>
  <PresentationFormat>Widescreen</PresentationFormat>
  <Paragraphs>329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Carlito</vt:lpstr>
      <vt:lpstr>Symbol</vt:lpstr>
      <vt:lpstr>Times New Roman</vt:lpstr>
      <vt:lpstr>Wingdings</vt:lpstr>
      <vt:lpstr>Office Theme</vt:lpstr>
      <vt:lpstr>Arithmetic Pipeline</vt:lpstr>
      <vt:lpstr>PowerPoint Presentation</vt:lpstr>
      <vt:lpstr>Parallel Processing</vt:lpstr>
      <vt:lpstr>Pipelining: Laundry Example</vt:lpstr>
      <vt:lpstr>Sequential Laundry</vt:lpstr>
      <vt:lpstr>Efficiently scheduled laundry:  Pipelined Laundry Operator</vt:lpstr>
      <vt:lpstr>Pipelining Facts</vt:lpstr>
      <vt:lpstr>Pipelining</vt:lpstr>
      <vt:lpstr>Pipelining</vt:lpstr>
      <vt:lpstr>PowerPoint Presentation</vt:lpstr>
      <vt:lpstr>Arithmetic Pipeline</vt:lpstr>
      <vt:lpstr>Fixed Arithmetic pipeline</vt:lpstr>
      <vt:lpstr>Fixed Arithmetic pipeline</vt:lpstr>
      <vt:lpstr>Now, we can identify the following stages for the  pipeline:</vt:lpstr>
      <vt:lpstr>PowerPoint Presentation</vt:lpstr>
      <vt:lpstr>Floating point operations.</vt:lpstr>
      <vt:lpstr>Floating-Point  Add/Subtraction  Pipeline:</vt:lpstr>
      <vt:lpstr>PowerPoint Presentation</vt:lpstr>
      <vt:lpstr>PowerPoint Presentation</vt:lpstr>
      <vt:lpstr>Vector Processing</vt:lpstr>
      <vt:lpstr>Vector Processing</vt:lpstr>
      <vt:lpstr>Vector Instruction Format :</vt:lpstr>
      <vt:lpstr>PowerPoint Presentation</vt:lpstr>
      <vt:lpstr>Memory Interleaving</vt:lpstr>
      <vt:lpstr>Array Processor</vt:lpstr>
      <vt:lpstr>Attached Array Processor</vt:lpstr>
      <vt:lpstr>SIMD Array Processor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Pipeline</dc:title>
  <dc:creator>Mr. Ashwin R Patani</dc:creator>
  <cp:lastModifiedBy>Mr. Ashwin R Patani</cp:lastModifiedBy>
  <cp:revision>8</cp:revision>
  <dcterms:created xsi:type="dcterms:W3CDTF">2021-02-19T04:29:18Z</dcterms:created>
  <dcterms:modified xsi:type="dcterms:W3CDTF">2021-02-22T09:50:06Z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2021-02-19T00:00:00Z</vt:filetime>
  </property>
</Properties>
</file>