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37" r:id="rId3"/>
    <p:sldId id="257" r:id="rId4"/>
    <p:sldId id="258" r:id="rId5"/>
    <p:sldId id="259" r:id="rId6"/>
    <p:sldId id="334" r:id="rId7"/>
    <p:sldId id="260" r:id="rId8"/>
    <p:sldId id="261" r:id="rId9"/>
    <p:sldId id="348" r:id="rId10"/>
    <p:sldId id="262" r:id="rId11"/>
    <p:sldId id="263" r:id="rId12"/>
    <p:sldId id="264" r:id="rId13"/>
    <p:sldId id="265" r:id="rId14"/>
    <p:sldId id="266" r:id="rId15"/>
    <p:sldId id="269" r:id="rId16"/>
    <p:sldId id="270" r:id="rId17"/>
    <p:sldId id="272" r:id="rId18"/>
    <p:sldId id="273" r:id="rId20"/>
    <p:sldId id="274" r:id="rId21"/>
    <p:sldId id="275" r:id="rId22"/>
    <p:sldId id="276" r:id="rId23"/>
    <p:sldId id="338" r:id="rId24"/>
    <p:sldId id="339" r:id="rId25"/>
    <p:sldId id="278" r:id="rId26"/>
    <p:sldId id="280" r:id="rId27"/>
    <p:sldId id="279" r:id="rId28"/>
    <p:sldId id="281" r:id="rId29"/>
    <p:sldId id="333" r:id="rId30"/>
    <p:sldId id="332" r:id="rId31"/>
    <p:sldId id="330" r:id="rId32"/>
    <p:sldId id="351" r:id="rId33"/>
    <p:sldId id="350" r:id="rId34"/>
    <p:sldId id="353" r:id="rId35"/>
    <p:sldId id="335" r:id="rId36"/>
    <p:sldId id="352" r:id="rId37"/>
    <p:sldId id="345" r:id="rId38"/>
    <p:sldId id="346" r:id="rId39"/>
    <p:sldId id="287" r:id="rId40"/>
    <p:sldId id="288" r:id="rId41"/>
    <p:sldId id="354" r:id="rId42"/>
    <p:sldId id="289" r:id="rId43"/>
    <p:sldId id="297"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80604020202020204" pitchFamily="34" charset="0"/>
        <a:ea typeface="+mn-ea"/>
        <a:cs typeface="Arial" panose="02080604020202020204" pitchFamily="34" charset="0"/>
      </a:defRPr>
    </a:lvl1pPr>
    <a:lvl2pPr marL="457200" algn="l" rtl="0" eaLnBrk="0" fontAlgn="base" hangingPunct="0">
      <a:spcBef>
        <a:spcPct val="0"/>
      </a:spcBef>
      <a:spcAft>
        <a:spcPct val="0"/>
      </a:spcAft>
      <a:defRPr kern="1200">
        <a:solidFill>
          <a:schemeClr val="tx1"/>
        </a:solidFill>
        <a:latin typeface="Arial" panose="02080604020202020204" pitchFamily="34" charset="0"/>
        <a:ea typeface="+mn-ea"/>
        <a:cs typeface="Arial" panose="02080604020202020204" pitchFamily="34" charset="0"/>
      </a:defRPr>
    </a:lvl2pPr>
    <a:lvl3pPr marL="914400" algn="l" rtl="0" eaLnBrk="0" fontAlgn="base" hangingPunct="0">
      <a:spcBef>
        <a:spcPct val="0"/>
      </a:spcBef>
      <a:spcAft>
        <a:spcPct val="0"/>
      </a:spcAft>
      <a:defRPr kern="1200">
        <a:solidFill>
          <a:schemeClr val="tx1"/>
        </a:solidFill>
        <a:latin typeface="Arial" panose="02080604020202020204" pitchFamily="34" charset="0"/>
        <a:ea typeface="+mn-ea"/>
        <a:cs typeface="Arial" panose="02080604020202020204" pitchFamily="34" charset="0"/>
      </a:defRPr>
    </a:lvl3pPr>
    <a:lvl4pPr marL="1371600" algn="l" rtl="0" eaLnBrk="0" fontAlgn="base" hangingPunct="0">
      <a:spcBef>
        <a:spcPct val="0"/>
      </a:spcBef>
      <a:spcAft>
        <a:spcPct val="0"/>
      </a:spcAft>
      <a:defRPr kern="1200">
        <a:solidFill>
          <a:schemeClr val="tx1"/>
        </a:solidFill>
        <a:latin typeface="Arial" panose="02080604020202020204" pitchFamily="34" charset="0"/>
        <a:ea typeface="+mn-ea"/>
        <a:cs typeface="Arial" panose="02080604020202020204" pitchFamily="34" charset="0"/>
      </a:defRPr>
    </a:lvl4pPr>
    <a:lvl5pPr marL="1828800" algn="l" rtl="0" eaLnBrk="0" fontAlgn="base" hangingPunct="0">
      <a:spcBef>
        <a:spcPct val="0"/>
      </a:spcBef>
      <a:spcAft>
        <a:spcPct val="0"/>
      </a:spcAft>
      <a:defRPr kern="1200">
        <a:solidFill>
          <a:schemeClr val="tx1"/>
        </a:solidFill>
        <a:latin typeface="Arial" panose="02080604020202020204" pitchFamily="34" charset="0"/>
        <a:ea typeface="+mn-ea"/>
        <a:cs typeface="Arial" panose="02080604020202020204" pitchFamily="34" charset="0"/>
      </a:defRPr>
    </a:lvl5pPr>
    <a:lvl6pPr marL="2286000" algn="l" defTabSz="914400" rtl="0" eaLnBrk="1" latinLnBrk="0" hangingPunct="1">
      <a:defRPr kern="1200">
        <a:solidFill>
          <a:schemeClr val="tx1"/>
        </a:solidFill>
        <a:latin typeface="Arial" panose="02080604020202020204" pitchFamily="34" charset="0"/>
        <a:ea typeface="+mn-ea"/>
        <a:cs typeface="Arial" panose="02080604020202020204" pitchFamily="34" charset="0"/>
      </a:defRPr>
    </a:lvl6pPr>
    <a:lvl7pPr marL="2743200" algn="l" defTabSz="914400" rtl="0" eaLnBrk="1" latinLnBrk="0" hangingPunct="1">
      <a:defRPr kern="1200">
        <a:solidFill>
          <a:schemeClr val="tx1"/>
        </a:solidFill>
        <a:latin typeface="Arial" panose="02080604020202020204" pitchFamily="34" charset="0"/>
        <a:ea typeface="+mn-ea"/>
        <a:cs typeface="Arial" panose="02080604020202020204" pitchFamily="34" charset="0"/>
      </a:defRPr>
    </a:lvl7pPr>
    <a:lvl8pPr marL="3200400" algn="l" defTabSz="914400" rtl="0" eaLnBrk="1" latinLnBrk="0" hangingPunct="1">
      <a:defRPr kern="1200">
        <a:solidFill>
          <a:schemeClr val="tx1"/>
        </a:solidFill>
        <a:latin typeface="Arial" panose="02080604020202020204" pitchFamily="34" charset="0"/>
        <a:ea typeface="+mn-ea"/>
        <a:cs typeface="Arial" panose="02080604020202020204" pitchFamily="34" charset="0"/>
      </a:defRPr>
    </a:lvl8pPr>
    <a:lvl9pPr marL="3657600" algn="l" defTabSz="914400" rtl="0" eaLnBrk="1" latinLnBrk="0" hangingPunct="1">
      <a:defRPr kern="1200">
        <a:solidFill>
          <a:schemeClr val="tx1"/>
        </a:solidFill>
        <a:latin typeface="Arial" panose="02080604020202020204" pitchFamily="34" charset="0"/>
        <a:ea typeface="+mn-ea"/>
        <a:cs typeface="Arial" panose="0208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45"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275"/>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A371A54-3EC2-492D-820D-CFC5EA33B490}" type="datetimeFigureOut">
              <a:rPr lang="en-US"/>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itchFamily="34" charset="0"/>
                <a:cs typeface="Arial" panose="02080604020202020204" pitchFamily="34" charset="0"/>
              </a:defRPr>
            </a:lvl1pPr>
          </a:lstStyle>
          <a:p>
            <a:pPr>
              <a:defRPr/>
            </a:pPr>
            <a:fld id="{D89406C7-F0F1-42EA-9BC9-EC3BCE021315}" type="slidenum">
              <a:rPr lang="en-IN"/>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9406C7-F0F1-42EA-9BC9-EC3BCE021315}"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9406C7-F0F1-42EA-9BC9-EC3BCE021315}"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29A77E33-41D6-4192-AB66-10FCF3DECBE3}" type="datetimeFigureOut">
              <a:rPr lang="en-US"/>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212CD03-8545-4570-B354-EC485A94B640}" type="slidenum">
              <a:rPr lang="en-IN"/>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1739FD4B-142B-4086-86E1-5097CEA34034}" type="datetimeFigureOut">
              <a:rPr lang="en-US"/>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569850DD-86C2-40B5-8076-A528E7285E54}" type="slidenum">
              <a:rPr lang="en-IN"/>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F3431E4-1B40-4C9B-A5A2-A55D79542165}" type="datetimeFigureOut">
              <a:rPr lang="en-US"/>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2EF11414-8F29-4209-B597-A3C6ACE590E3}" type="slidenum">
              <a:rPr lang="en-IN"/>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67E7FE8-8355-4018-87A1-75C1DAAB3B1F}" type="datetimeFigureOut">
              <a:rPr lang="en-US"/>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C2C34CB4-E731-400A-9FDC-EF98DD239B7D}" type="slidenum">
              <a:rPr lang="en-IN"/>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5CD2B78D-D80F-4E02-86AC-9423353B5D04}" type="datetimeFigureOut">
              <a:rPr lang="en-US"/>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40C68CB-D187-4054-BF16-EC3AC0214287}" type="slidenum">
              <a:rPr lang="en-IN"/>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15802C75-BB62-4025-BBBB-87A4A3F494BD}" type="datetimeFigureOut">
              <a:rPr lang="en-US"/>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84C4439B-3063-4FCA-BED6-1F510C697566}" type="slidenum">
              <a:rPr lang="en-IN"/>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87536F60-7CCE-429F-8AFD-EEDAC693AD29}" type="datetimeFigureOut">
              <a:rPr lang="en-US"/>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45DB4F34-8CCF-466D-B67D-7DBD9F1F7740}" type="slidenum">
              <a:rPr lang="en-IN"/>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0279C5A9-C649-430F-B73C-95A3A69D3FD6}" type="datetimeFigureOut">
              <a:rPr lang="en-US"/>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2D24DEDD-0B7C-46BB-BA3B-D0A28B9E52A2}" type="slidenum">
              <a:rPr lang="en-IN"/>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AA1122-916A-4E75-AF05-9773619418AE}" type="datetimeFigureOut">
              <a:rPr lang="en-US"/>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BF6E3162-155C-449A-A823-F40C33D605AA}" type="slidenum">
              <a:rPr lang="en-IN"/>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3E48A9C2-C63A-41B9-BCB2-18F5A4839F29}" type="datetimeFigureOut">
              <a:rPr lang="en-US"/>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92938965-2279-46EE-8ACB-950F7AA49210}" type="slidenum">
              <a:rPr lang="en-IN"/>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14E3BB1B-3C9C-4276-9BCB-C02A444A12BF}" type="datetimeFigureOut">
              <a:rPr lang="en-US"/>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236F7229-26E0-4F8B-B396-64FC5DE376F1}" type="slidenum">
              <a:rPr lang="en-IN"/>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I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49ADEFD-BA18-4059-9656-400E5E60CF56}" type="datetimeFigureOut">
              <a:rPr lang="en-US"/>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itchFamily="34" charset="0"/>
                <a:cs typeface="Arial" panose="02080604020202020204" pitchFamily="34" charset="0"/>
              </a:defRPr>
            </a:lvl1pPr>
          </a:lstStyle>
          <a:p>
            <a:pPr>
              <a:defRPr/>
            </a:pPr>
            <a:fld id="{3F8CCE50-EC59-4886-A686-D6F803CD28AF}" type="slidenum">
              <a:rPr lang="en-IN"/>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8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8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8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8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package" Target="../embeddings/Document1.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80604020202020204" pitchFamily="34" charset="0"/>
                <a:cs typeface="Arial" panose="02080604020202020204" pitchFamily="34" charset="0"/>
              </a:rPr>
              <a:t>Criteria for waste to energy process.- </a:t>
            </a:r>
            <a:endParaRPr lang="en-US" dirty="0">
              <a:latin typeface="Arial" panose="02080604020202020204" pitchFamily="34" charset="0"/>
              <a:cs typeface="Arial" panose="02080604020202020204" pitchFamily="34" charset="0"/>
            </a:endParaRPr>
          </a:p>
        </p:txBody>
      </p:sp>
      <p:sp>
        <p:nvSpPr>
          <p:cNvPr id="4" name="Content Placeholder 3"/>
          <p:cNvSpPr>
            <a:spLocks noGrp="1"/>
          </p:cNvSpPr>
          <p:nvPr>
            <p:ph idx="1"/>
          </p:nvPr>
        </p:nvSpPr>
        <p:spPr/>
        <p:txBody>
          <a:bodyPr/>
          <a:lstStyle/>
          <a:p>
            <a:pPr marL="457200" indent="-457200">
              <a:buFont typeface="+mj-lt"/>
              <a:buAutoNum type="arabicPeriod"/>
            </a:pPr>
            <a:r>
              <a:rPr lang="en-US" sz="2000" b="1" dirty="0" smtClean="0">
                <a:latin typeface="Arial" panose="02080604020202020204" pitchFamily="34" charset="0"/>
                <a:cs typeface="Arial" panose="02080604020202020204" pitchFamily="34" charset="0"/>
              </a:rPr>
              <a:t> Non recyclable waste having calorific value of 1500 </a:t>
            </a:r>
            <a:r>
              <a:rPr lang="en-US" sz="2000" b="1" dirty="0" err="1" smtClean="0">
                <a:latin typeface="Arial" panose="02080604020202020204" pitchFamily="34" charset="0"/>
                <a:cs typeface="Arial" panose="02080604020202020204" pitchFamily="34" charset="0"/>
              </a:rPr>
              <a:t>KCal</a:t>
            </a:r>
            <a:r>
              <a:rPr lang="en-US" sz="2000" b="1" dirty="0" smtClean="0">
                <a:latin typeface="Arial" panose="02080604020202020204" pitchFamily="34" charset="0"/>
                <a:cs typeface="Arial" panose="02080604020202020204" pitchFamily="34" charset="0"/>
              </a:rPr>
              <a:t>/kg or more </a:t>
            </a:r>
            <a:r>
              <a:rPr lang="en-US" sz="2000" dirty="0" smtClean="0">
                <a:latin typeface="Arial" panose="02080604020202020204" pitchFamily="34" charset="0"/>
                <a:cs typeface="Arial" panose="02080604020202020204" pitchFamily="34" charset="0"/>
              </a:rPr>
              <a:t>shall not be disposed of on landfills and shall only be </a:t>
            </a:r>
            <a:r>
              <a:rPr lang="en-US" sz="2000" dirty="0" err="1" smtClean="0">
                <a:latin typeface="Arial" panose="02080604020202020204" pitchFamily="34" charset="0"/>
                <a:cs typeface="Arial" panose="02080604020202020204" pitchFamily="34" charset="0"/>
              </a:rPr>
              <a:t>utilised</a:t>
            </a:r>
            <a:r>
              <a:rPr lang="en-US" sz="2000" dirty="0" smtClean="0">
                <a:latin typeface="Arial" panose="02080604020202020204" pitchFamily="34" charset="0"/>
                <a:cs typeface="Arial" panose="02080604020202020204" pitchFamily="34" charset="0"/>
              </a:rPr>
              <a:t> for generating energy either or through refuse derived fuel or by giving away as feed stock for preparing refuse derived fuel.</a:t>
            </a:r>
            <a:endParaRPr lang="en-US" sz="2000" dirty="0" smtClean="0">
              <a:latin typeface="Arial" panose="02080604020202020204" pitchFamily="34" charset="0"/>
              <a:cs typeface="Arial" panose="02080604020202020204" pitchFamily="34" charset="0"/>
            </a:endParaRPr>
          </a:p>
          <a:p>
            <a:pPr marL="457200" indent="-457200">
              <a:buFont typeface="+mj-lt"/>
              <a:buAutoNum type="arabicPeriod"/>
            </a:pPr>
            <a:r>
              <a:rPr lang="en-US" sz="2000" dirty="0" smtClean="0">
                <a:latin typeface="Arial" panose="02080604020202020204" pitchFamily="34" charset="0"/>
                <a:cs typeface="Arial" panose="02080604020202020204" pitchFamily="34" charset="0"/>
              </a:rPr>
              <a:t>High calorific wastes shall be used for co-processing in cement or thermal power plants.</a:t>
            </a:r>
            <a:endParaRPr lang="en-US" sz="2000" dirty="0" smtClean="0">
              <a:latin typeface="Arial" panose="02080604020202020204" pitchFamily="34" charset="0"/>
              <a:cs typeface="Arial" panose="02080604020202020204" pitchFamily="34" charset="0"/>
            </a:endParaRPr>
          </a:p>
          <a:p>
            <a:pPr marL="457200" indent="-457200">
              <a:buFont typeface="+mj-lt"/>
              <a:buAutoNum type="arabicPeriod"/>
            </a:pPr>
            <a:r>
              <a:rPr lang="en-US" sz="2000" dirty="0" smtClean="0">
                <a:latin typeface="Arial" panose="02080604020202020204" pitchFamily="34" charset="0"/>
                <a:cs typeface="Arial" panose="02080604020202020204" pitchFamily="34" charset="0"/>
              </a:rPr>
              <a:t>The local body or an operator of facility or an agency designated by them proposing to set up waste to energy plant of more than five tones per day processing capacity shall submit an application in Form-I to the State Pollution Control Board or Pollution Control Committee, as the case may be, for authorization.</a:t>
            </a:r>
            <a:endParaRPr lang="en-US" sz="2000" dirty="0" smtClean="0">
              <a:latin typeface="Arial" panose="02080604020202020204" pitchFamily="34" charset="0"/>
              <a:cs typeface="Arial" panose="02080604020202020204" pitchFamily="34" charset="0"/>
            </a:endParaRPr>
          </a:p>
          <a:p>
            <a:pPr marL="457200" indent="-457200">
              <a:buFont typeface="+mj-lt"/>
              <a:buAutoNum type="arabicPeriod"/>
            </a:pPr>
            <a:r>
              <a:rPr lang="en-US" sz="2000" dirty="0" smtClean="0">
                <a:latin typeface="Arial" panose="02080604020202020204" pitchFamily="34" charset="0"/>
                <a:cs typeface="Arial" panose="02080604020202020204" pitchFamily="34" charset="0"/>
              </a:rPr>
              <a:t>The State Pollution Control Board or Pollution Control Committee, on receiving such application for setting up waste to energy facility, shall examine the same and grant permission within sixty days.</a:t>
            </a:r>
            <a:endParaRPr lang="en-US" sz="2000"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147638"/>
            <a:ext cx="9144000" cy="1643062"/>
          </a:xfrm>
        </p:spPr>
        <p:txBody>
          <a:bodyPr rtlCol="0">
            <a:normAutofit/>
          </a:bodyPr>
          <a:lstStyle/>
          <a:p>
            <a:pPr eaLnBrk="1" fontAlgn="auto" hangingPunct="1">
              <a:spcAft>
                <a:spcPts val="0"/>
              </a:spcAft>
              <a:defRPr/>
            </a:pPr>
            <a:r>
              <a:rPr lang="en-US" sz="2400" b="1" dirty="0" smtClean="0">
                <a:latin typeface="Arial" panose="02080604020202020204" pitchFamily="34" charset="0"/>
                <a:cs typeface="Arial" panose="02080604020202020204" pitchFamily="34" charset="0"/>
              </a:rPr>
              <a:t>Determining Air Requirement for combustion </a:t>
            </a:r>
            <a:r>
              <a:rPr lang="en-US" sz="2400" dirty="0" smtClean="0">
                <a:latin typeface="Arial" panose="02080604020202020204" pitchFamily="34" charset="0"/>
                <a:cs typeface="Arial" panose="02080604020202020204" pitchFamily="34" charset="0"/>
              </a:rPr>
              <a:t>Determine the air requirement expressed in kilograms per tonne of waste for the complete oxidation of a waste</a:t>
            </a:r>
            <a:endParaRPr lang="en-IN" sz="2400" dirty="0" smtClean="0">
              <a:latin typeface="Arial" panose="02080604020202020204" pitchFamily="34" charset="0"/>
              <a:cs typeface="Arial" panose="02080604020202020204" pitchFamily="34" charset="0"/>
            </a:endParaRPr>
          </a:p>
        </p:txBody>
      </p:sp>
      <p:graphicFrame>
        <p:nvGraphicFramePr>
          <p:cNvPr id="4" name="Table 3"/>
          <p:cNvGraphicFramePr>
            <a:graphicFrameLocks noGrp="1"/>
          </p:cNvGraphicFramePr>
          <p:nvPr/>
        </p:nvGraphicFramePr>
        <p:xfrm>
          <a:off x="1447800" y="1981200"/>
          <a:ext cx="5622926" cy="1828800"/>
        </p:xfrm>
        <a:graphic>
          <a:graphicData uri="http://schemas.openxmlformats.org/drawingml/2006/table">
            <a:tbl>
              <a:tblPr/>
              <a:tblGrid>
                <a:gridCol w="2811463"/>
                <a:gridCol w="2811463"/>
              </a:tblGrid>
              <a:tr h="0">
                <a:tc>
                  <a:txBody>
                    <a:bodyPr/>
                    <a:lstStyle/>
                    <a:p>
                      <a:pPr marL="457200" indent="-228600" algn="ctr"/>
                      <a:r>
                        <a:rPr lang="en-US" sz="2400" b="1" dirty="0">
                          <a:latin typeface="Arial"/>
                          <a:ea typeface="Times New Roman"/>
                          <a:cs typeface="Times New Roman"/>
                        </a:rPr>
                        <a:t>Element</a:t>
                      </a:r>
                      <a:endParaRPr lang="en-IN" sz="2400" dirty="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28600" algn="ctr"/>
                      <a:r>
                        <a:rPr lang="en-US" sz="2400" b="1" dirty="0">
                          <a:latin typeface="Arial"/>
                          <a:ea typeface="Times New Roman"/>
                          <a:cs typeface="Times New Roman"/>
                        </a:rPr>
                        <a:t>Percent by mass</a:t>
                      </a:r>
                      <a:endParaRPr lang="en-IN" sz="2400" dirty="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indent="-228600" algn="ctr"/>
                      <a:r>
                        <a:rPr lang="en-US" sz="2400">
                          <a:latin typeface="Arial"/>
                          <a:ea typeface="Times New Roman"/>
                          <a:cs typeface="Times New Roman"/>
                        </a:rPr>
                        <a:t>Carbon</a:t>
                      </a:r>
                      <a:endParaRPr lang="en-IN" sz="240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28600" algn="ctr"/>
                      <a:r>
                        <a:rPr lang="en-US" sz="2400" dirty="0">
                          <a:latin typeface="Arial"/>
                          <a:ea typeface="Times New Roman"/>
                          <a:cs typeface="Times New Roman"/>
                        </a:rPr>
                        <a:t>44.3*</a:t>
                      </a:r>
                      <a:endParaRPr lang="en-IN" sz="2400" dirty="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indent="-228600" algn="ctr"/>
                      <a:r>
                        <a:rPr lang="en-US" sz="2400">
                          <a:latin typeface="Arial"/>
                          <a:ea typeface="Times New Roman"/>
                          <a:cs typeface="Times New Roman"/>
                        </a:rPr>
                        <a:t>Hydrogen</a:t>
                      </a:r>
                      <a:endParaRPr lang="en-IN" sz="240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28600" algn="ctr"/>
                      <a:r>
                        <a:rPr lang="en-US" sz="2400" dirty="0">
                          <a:latin typeface="Arial"/>
                          <a:ea typeface="Times New Roman"/>
                          <a:cs typeface="Times New Roman"/>
                        </a:rPr>
                        <a:t>7.4</a:t>
                      </a:r>
                      <a:endParaRPr lang="en-IN" sz="2400" dirty="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indent="-228600" algn="ctr"/>
                      <a:r>
                        <a:rPr lang="en-US" sz="2400">
                          <a:latin typeface="Arial"/>
                          <a:ea typeface="Times New Roman"/>
                          <a:cs typeface="Times New Roman"/>
                        </a:rPr>
                        <a:t>Oxygen</a:t>
                      </a:r>
                      <a:endParaRPr lang="en-IN" sz="240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28600" algn="ctr"/>
                      <a:r>
                        <a:rPr lang="en-US" sz="2400">
                          <a:latin typeface="Arial"/>
                          <a:ea typeface="Times New Roman"/>
                          <a:cs typeface="Times New Roman"/>
                        </a:rPr>
                        <a:t>47.3</a:t>
                      </a:r>
                      <a:endParaRPr lang="en-IN" sz="240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indent="-228600" algn="ctr"/>
                      <a:r>
                        <a:rPr lang="en-US" sz="2400">
                          <a:latin typeface="Arial"/>
                          <a:ea typeface="Times New Roman"/>
                          <a:cs typeface="Times New Roman"/>
                        </a:rPr>
                        <a:t>Nitrogen</a:t>
                      </a:r>
                      <a:endParaRPr lang="en-IN" sz="240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228600" algn="ctr"/>
                      <a:r>
                        <a:rPr lang="en-US" sz="2400" dirty="0">
                          <a:latin typeface="Arial"/>
                          <a:ea typeface="Times New Roman"/>
                          <a:cs typeface="Times New Roman"/>
                        </a:rPr>
                        <a:t>1.0</a:t>
                      </a:r>
                      <a:endParaRPr lang="en-IN" sz="2400" dirty="0">
                        <a:latin typeface="Calibri"/>
                        <a:ea typeface="Calibri"/>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49" name="Rectangle 6"/>
          <p:cNvSpPr>
            <a:spLocks noChangeArrowheads="1"/>
          </p:cNvSpPr>
          <p:nvPr/>
        </p:nvSpPr>
        <p:spPr bwMode="auto">
          <a:xfrm>
            <a:off x="228600" y="5029200"/>
            <a:ext cx="8786812" cy="830262"/>
          </a:xfrm>
          <a:prstGeom prst="rect">
            <a:avLst/>
          </a:prstGeom>
          <a:noFill/>
          <a:ln w="9525">
            <a:noFill/>
            <a:miter lim="800000"/>
          </a:ln>
        </p:spPr>
        <p:txBody>
          <a:bodyPr>
            <a:spAutoFit/>
          </a:bodyPr>
          <a:lstStyle/>
          <a:p>
            <a:pPr algn="just">
              <a:buFontTx/>
              <a:buChar char="•"/>
            </a:pPr>
            <a:r>
              <a:rPr lang="en-US" sz="2400" dirty="0"/>
              <a:t>Compute the net available hydrogen not bound as water.</a:t>
            </a:r>
            <a:endParaRPr lang="en-US" sz="2400" dirty="0"/>
          </a:p>
          <a:p>
            <a:pPr algn="just"/>
            <a:r>
              <a:rPr lang="en-US" sz="2400" dirty="0"/>
              <a:t>Net available hydrogen = 7.4% - 47.3%/8 = 1.49%</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in)">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49"/>
                                        </p:tgtEl>
                                        <p:attrNameLst>
                                          <p:attrName>style.visibility</p:attrName>
                                        </p:attrNameLst>
                                      </p:cBhvr>
                                      <p:to>
                                        <p:strVal val="visible"/>
                                      </p:to>
                                    </p:set>
                                    <p:animEffect transition="in" filter="box(in)">
                                      <p:cBhvr>
                                        <p:cTn id="17" dur="500"/>
                                        <p:tgtEl>
                                          <p:spTgt spid="26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266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85813" y="3857625"/>
          <a:ext cx="7286625" cy="1579861"/>
        </p:xfrm>
        <a:graphic>
          <a:graphicData uri="http://schemas.openxmlformats.org/drawingml/2006/table">
            <a:tbl>
              <a:tblPr/>
              <a:tblGrid>
                <a:gridCol w="5143500"/>
                <a:gridCol w="2143125"/>
              </a:tblGrid>
              <a:tr h="365611">
                <a:tc>
                  <a:txBody>
                    <a:bodyPr/>
                    <a:lstStyle/>
                    <a:p>
                      <a:pPr marL="457200" marR="0" lvl="0" indent="-22860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Element</a:t>
                      </a:r>
                      <a:endParaRPr kumimoji="0" lang="en-IN" sz="24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2860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Kg/</a:t>
                      </a:r>
                      <a:r>
                        <a:rPr kumimoji="0" lang="en-US" sz="2400" b="1" i="0" u="none" strike="noStrike" cap="none" normalizeH="0" baseline="0" dirty="0" err="1" smtClean="0">
                          <a:ln>
                            <a:noFill/>
                          </a:ln>
                          <a:solidFill>
                            <a:schemeClr val="tx1"/>
                          </a:solidFill>
                          <a:effectLst/>
                          <a:latin typeface="Arial" panose="02080604020202020204" pitchFamily="34" charset="0"/>
                          <a:cs typeface="Times New Roman" panose="02020603050405020304" pitchFamily="18" charset="0"/>
                        </a:rPr>
                        <a:t>tonne</a:t>
                      </a:r>
                      <a:endParaRPr kumimoji="0" lang="en-IN" sz="24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887">
                <a:tc>
                  <a:txBody>
                    <a:bodyPr/>
                    <a:lstStyle/>
                    <a:p>
                      <a:pPr marL="457200" marR="0" lvl="0" indent="-22860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cs typeface="Times New Roman" panose="02020603050405020304" pitchFamily="18" charset="0"/>
                        </a:rPr>
                        <a:t>Carbon (0.443 × 1000)11.52</a:t>
                      </a:r>
                      <a:endParaRPr kumimoji="0" lang="en-IN" sz="2400" b="0" i="0" u="none" strike="noStrike" cap="none" normalizeH="0" baseline="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2860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5103</a:t>
                      </a:r>
                      <a:endParaRPr kumimoji="0" lang="en-IN" sz="24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454">
                <a:tc>
                  <a:txBody>
                    <a:bodyPr/>
                    <a:lstStyle/>
                    <a:p>
                      <a:pPr marL="457200" marR="0" lvl="0" indent="-22860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cs typeface="Times New Roman" panose="02020603050405020304" pitchFamily="18" charset="0"/>
                        </a:rPr>
                        <a:t>Hydrogen (0.0149 × 1000)34.56</a:t>
                      </a:r>
                      <a:endParaRPr kumimoji="0" lang="en-IN" sz="2400" b="0" i="0" u="none" strike="noStrike" cap="none" normalizeH="0" baseline="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2860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515</a:t>
                      </a:r>
                      <a:endParaRPr kumimoji="0" lang="en-IN" sz="24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611">
                <a:tc>
                  <a:txBody>
                    <a:bodyPr/>
                    <a:lstStyle/>
                    <a:p>
                      <a:pPr marL="457200" marR="0" lvl="0" indent="-22860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chemeClr val="tx1"/>
                          </a:solidFill>
                          <a:effectLst/>
                          <a:latin typeface="Arial" panose="02080604020202020204" pitchFamily="34" charset="0"/>
                          <a:cs typeface="Times New Roman" panose="02020603050405020304" pitchFamily="18" charset="0"/>
                        </a:rPr>
                        <a:t>Total</a:t>
                      </a:r>
                      <a:endParaRPr kumimoji="0" lang="en-IN" sz="2400" b="0" i="0" u="none" strike="noStrike" cap="none" normalizeH="0" baseline="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2860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5618</a:t>
                      </a:r>
                      <a:endParaRPr kumimoji="0" lang="en-IN" sz="24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67" name="Rectangle 1"/>
          <p:cNvSpPr>
            <a:spLocks noChangeArrowheads="1"/>
          </p:cNvSpPr>
          <p:nvPr/>
        </p:nvSpPr>
        <p:spPr bwMode="auto">
          <a:xfrm>
            <a:off x="214313" y="1857375"/>
            <a:ext cx="8929687" cy="1938338"/>
          </a:xfrm>
          <a:prstGeom prst="rect">
            <a:avLst/>
          </a:prstGeom>
          <a:noFill/>
          <a:ln w="9525">
            <a:noFill/>
            <a:miter lim="800000"/>
          </a:ln>
        </p:spPr>
        <p:txBody>
          <a:bodyPr anchor="ctr">
            <a:spAutoFit/>
          </a:bodyPr>
          <a:lstStyle/>
          <a:p>
            <a:pPr>
              <a:buFontTx/>
              <a:buChar char="•"/>
            </a:pPr>
            <a:r>
              <a:rPr lang="en-US" sz="2400"/>
              <a:t>Compute the air required per tonne of waste. </a:t>
            </a:r>
            <a:endParaRPr lang="en-US" sz="2400"/>
          </a:p>
          <a:p>
            <a:pPr>
              <a:buFontTx/>
              <a:buChar char="•"/>
            </a:pPr>
            <a:r>
              <a:rPr lang="en-US" sz="2400"/>
              <a:t>Using the air requirements developed for carbon (11.52 kg/kg)</a:t>
            </a:r>
            <a:endParaRPr lang="en-US" sz="2400"/>
          </a:p>
          <a:p>
            <a:r>
              <a:rPr lang="en-US" sz="2400"/>
              <a:t>and hydrogen (34.56 kg/kg), the required air is computed as follow:</a:t>
            </a:r>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67"/>
                                        </p:tgtEl>
                                        <p:attrNameLst>
                                          <p:attrName>style.visibility</p:attrName>
                                        </p:attrNameLst>
                                      </p:cBhvr>
                                      <p:to>
                                        <p:strVal val="visible"/>
                                      </p:to>
                                    </p:set>
                                    <p:animEffect transition="in" filter="box(in)">
                                      <p:cBhvr>
                                        <p:cTn id="7" dur="500"/>
                                        <p:tgtEl>
                                          <p:spTgt spid="276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latin typeface="Arial" panose="02080604020202020204" pitchFamily="34" charset="0"/>
                <a:cs typeface="Arial" panose="02080604020202020204" pitchFamily="34" charset="0"/>
              </a:rPr>
              <a:t>Electrical Energy Recovery</a:t>
            </a:r>
            <a:endParaRPr lang="en-IN" b="1" smtClean="0">
              <a:latin typeface="Arial" panose="02080604020202020204" pitchFamily="34" charset="0"/>
              <a:cs typeface="Arial" panose="02080604020202020204" pitchFamily="34" charset="0"/>
            </a:endParaRPr>
          </a:p>
        </p:txBody>
      </p:sp>
      <p:sp>
        <p:nvSpPr>
          <p:cNvPr id="28675" name="Content Placeholder 2"/>
          <p:cNvSpPr>
            <a:spLocks noGrp="1"/>
          </p:cNvSpPr>
          <p:nvPr>
            <p:ph idx="1"/>
          </p:nvPr>
        </p:nvSpPr>
        <p:spPr/>
        <p:txBody>
          <a:bodyPr/>
          <a:lstStyle/>
          <a:p>
            <a:pPr eaLnBrk="1" hangingPunct="1"/>
            <a:r>
              <a:rPr lang="en-US" sz="2700" dirty="0" smtClean="0">
                <a:latin typeface="Arial" panose="02080604020202020204" pitchFamily="34" charset="0"/>
                <a:cs typeface="Arial" panose="02080604020202020204" pitchFamily="34" charset="0"/>
              </a:rPr>
              <a:t>MSW has a heating value ranging from 9300 to 12,800 kJ/kg or 3000 Kcal//kg (Developed Countries).</a:t>
            </a:r>
            <a:endParaRPr lang="en-US" sz="2700" dirty="0" smtClean="0">
              <a:latin typeface="Arial" panose="02080604020202020204" pitchFamily="34" charset="0"/>
              <a:cs typeface="Arial" panose="02080604020202020204" pitchFamily="34" charset="0"/>
            </a:endParaRPr>
          </a:p>
          <a:p>
            <a:pPr eaLnBrk="1" hangingPunct="1"/>
            <a:r>
              <a:rPr lang="en-US" sz="2700" dirty="0" smtClean="0">
                <a:latin typeface="Arial" panose="02080604020202020204" pitchFamily="34" charset="0"/>
                <a:cs typeface="Arial" panose="02080604020202020204" pitchFamily="34" charset="0"/>
              </a:rPr>
              <a:t> It is possible to recover this energy by using MSW to fire boilers in orders to produce steam</a:t>
            </a:r>
            <a:endParaRPr lang="en-US" sz="2700" dirty="0" smtClean="0">
              <a:latin typeface="Arial" panose="02080604020202020204" pitchFamily="34" charset="0"/>
              <a:cs typeface="Arial" panose="02080604020202020204" pitchFamily="34" charset="0"/>
            </a:endParaRPr>
          </a:p>
          <a:p>
            <a:pPr eaLnBrk="1" hangingPunct="1"/>
            <a:r>
              <a:rPr lang="en-US" sz="2700" dirty="0" smtClean="0">
                <a:latin typeface="Arial" panose="02080604020202020204" pitchFamily="34" charset="0"/>
                <a:cs typeface="Arial" panose="02080604020202020204" pitchFamily="34" charset="0"/>
              </a:rPr>
              <a:t> Steam can be used to drive a steam turbine. </a:t>
            </a:r>
            <a:endParaRPr lang="en-US" sz="2700" dirty="0" smtClean="0">
              <a:latin typeface="Arial" panose="02080604020202020204" pitchFamily="34" charset="0"/>
              <a:cs typeface="Arial" panose="02080604020202020204" pitchFamily="34" charset="0"/>
            </a:endParaRPr>
          </a:p>
          <a:p>
            <a:pPr eaLnBrk="1" hangingPunct="1"/>
            <a:r>
              <a:rPr lang="en-US" sz="2700" dirty="0" smtClean="0">
                <a:latin typeface="Arial" panose="02080604020202020204" pitchFamily="34" charset="0"/>
                <a:cs typeface="Arial" panose="02080604020202020204" pitchFamily="34" charset="0"/>
              </a:rPr>
              <a:t> The turbine then turns a generator producing electricity.</a:t>
            </a:r>
            <a:endParaRPr lang="en-US" sz="2700" dirty="0" smtClean="0">
              <a:latin typeface="Arial" panose="02080604020202020204" pitchFamily="34" charset="0"/>
              <a:cs typeface="Arial" panose="02080604020202020204" pitchFamily="34" charset="0"/>
            </a:endParaRPr>
          </a:p>
          <a:p>
            <a:pPr eaLnBrk="1" hangingPunct="1"/>
            <a:endParaRPr lang="en-IN" sz="27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box(in)">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box(in)">
                                      <p:cBhvr>
                                        <p:cTn id="17" dur="500"/>
                                        <p:tgtEl>
                                          <p:spTgt spid="28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box(in)">
                                      <p:cBhvr>
                                        <p:cTn id="22" dur="500"/>
                                        <p:tgtEl>
                                          <p:spTgt spid="286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box(in)">
                                      <p:cBhvr>
                                        <p:cTn id="2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Efficiencies and Losses</a:t>
            </a:r>
            <a:endParaRPr lang="en-IN" b="1" dirty="0" smtClean="0">
              <a:latin typeface="Arial" panose="02080604020202020204" pitchFamily="34" charset="0"/>
              <a:cs typeface="Arial" panose="02080604020202020204" pitchFamily="34" charset="0"/>
            </a:endParaRPr>
          </a:p>
        </p:txBody>
      </p:sp>
      <p:sp>
        <p:nvSpPr>
          <p:cNvPr id="78851" name="Content Placeholder 2"/>
          <p:cNvSpPr>
            <a:spLocks noGrp="1"/>
          </p:cNvSpPr>
          <p:nvPr>
            <p:ph idx="1"/>
          </p:nvPr>
        </p:nvSpPr>
        <p:spPr>
          <a:xfrm>
            <a:off x="457200" y="1600200"/>
            <a:ext cx="8229600" cy="4800600"/>
          </a:xfrm>
        </p:spPr>
        <p:txBody>
          <a:bodyPr rtlCol="0">
            <a:normAutofit lnSpcReduction="10000"/>
          </a:bodyPr>
          <a:lstStyle/>
          <a:p>
            <a:pPr eaLnBrk="1" fontAlgn="auto" hangingPunct="1">
              <a:spcAft>
                <a:spcPts val="0"/>
              </a:spcAft>
              <a:buFont typeface="Arial" panose="02080604020202020204" pitchFamily="34" charset="0"/>
              <a:buChar char="•"/>
              <a:defRPr/>
            </a:pPr>
            <a:r>
              <a:rPr lang="en-US" sz="2400" dirty="0" smtClean="0">
                <a:latin typeface="Arial" panose="02080604020202020204" pitchFamily="34" charset="0"/>
                <a:cs typeface="Arial" panose="02080604020202020204" pitchFamily="34" charset="0"/>
              </a:rPr>
              <a:t>Heat losses: </a:t>
            </a:r>
            <a:endParaRPr lang="en-US" sz="24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Due to the sensible heat content of the ash and gases (the specific heat is normally taken as 1047 J/kg. </a:t>
            </a:r>
            <a:r>
              <a:rPr lang="en-US" sz="2000" baseline="30000" dirty="0" err="1" smtClean="0">
                <a:latin typeface="Arial" panose="02080604020202020204" pitchFamily="34" charset="0"/>
                <a:cs typeface="Arial" panose="02080604020202020204" pitchFamily="34" charset="0"/>
              </a:rPr>
              <a:t>o</a:t>
            </a:r>
            <a:r>
              <a:rPr lang="en-US" sz="2000" dirty="0" err="1" smtClean="0">
                <a:latin typeface="Arial" panose="02080604020202020204" pitchFamily="34" charset="0"/>
                <a:cs typeface="Arial" panose="02080604020202020204" pitchFamily="34" charset="0"/>
              </a:rPr>
              <a:t>C</a:t>
            </a:r>
            <a:r>
              <a:rPr lang="en-US" sz="2000" dirty="0" smtClean="0">
                <a:latin typeface="Arial" panose="02080604020202020204" pitchFamily="34" charset="0"/>
                <a:cs typeface="Arial" panose="02080604020202020204" pitchFamily="34" charset="0"/>
              </a:rPr>
              <a:t>) </a:t>
            </a:r>
            <a:endParaRPr lang="en-US" sz="20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The unburned carbon remaining in the ash (The heating value of carbon is 32,851 kJ/kg), </a:t>
            </a:r>
            <a:endParaRPr lang="en-US" sz="20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Heat loss due to radiation (0.003 to 0.005 kJ/kg of fuel). </a:t>
            </a:r>
            <a:endParaRPr lang="en-US" sz="20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2400" dirty="0" smtClean="0">
                <a:latin typeface="Arial" panose="02080604020202020204" pitchFamily="34" charset="0"/>
                <a:cs typeface="Arial" panose="02080604020202020204" pitchFamily="34" charset="0"/>
              </a:rPr>
              <a:t>Water losses: Since the actual furnace combustion suspends all the combustion water in gaseous form, energy of vaporization is needed for this suspension. The latent or vaporization of water is equal to 2420 kJ/kg.  It Includes</a:t>
            </a:r>
            <a:endParaRPr lang="en-IN" sz="20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Loss due to the moisture content, </a:t>
            </a:r>
            <a:endParaRPr lang="en-US" sz="20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Loss due to combined water, </a:t>
            </a:r>
            <a:endParaRPr lang="en-US" sz="2000" dirty="0" smtClean="0">
              <a:latin typeface="Arial" panose="02080604020202020204" pitchFamily="34" charset="0"/>
              <a:cs typeface="Arial" panose="02080604020202020204" pitchFamily="34" charset="0"/>
            </a:endParaRPr>
          </a:p>
          <a:p>
            <a:pPr lvl="1" eaLnBrk="1" fontAlgn="auto" hangingPunct="1">
              <a:spcAft>
                <a:spcPts val="0"/>
              </a:spcAft>
              <a:buFont typeface="Arial" panose="02080604020202020204" pitchFamily="34" charset="0"/>
              <a:buChar char="•"/>
              <a:defRPr/>
            </a:pPr>
            <a:r>
              <a:rPr lang="en-US" sz="2000" dirty="0" smtClean="0">
                <a:latin typeface="Arial" panose="02080604020202020204" pitchFamily="34" charset="0"/>
                <a:cs typeface="Arial" panose="02080604020202020204" pitchFamily="34" charset="0"/>
              </a:rPr>
              <a:t>Loss due to the net hydrogen water. </a:t>
            </a:r>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Effect transition="in" filter="box(in)">
                                      <p:cBhvr>
                                        <p:cTn id="11" dur="500"/>
                                        <p:tgtEl>
                                          <p:spTgt spid="788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8851">
                                            <p:txEl>
                                              <p:pRg st="1" end="1"/>
                                            </p:txEl>
                                          </p:spTgt>
                                        </p:tgtEl>
                                        <p:attrNameLst>
                                          <p:attrName>style.visibility</p:attrName>
                                        </p:attrNameLst>
                                      </p:cBhvr>
                                      <p:to>
                                        <p:strVal val="visible"/>
                                      </p:to>
                                    </p:set>
                                    <p:animEffect transition="in" filter="box(in)">
                                      <p:cBhvr>
                                        <p:cTn id="16" dur="500"/>
                                        <p:tgtEl>
                                          <p:spTgt spid="788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Effect transition="in" filter="box(in)">
                                      <p:cBhvr>
                                        <p:cTn id="21" dur="500"/>
                                        <p:tgtEl>
                                          <p:spTgt spid="788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8851">
                                            <p:txEl>
                                              <p:pRg st="3" end="3"/>
                                            </p:txEl>
                                          </p:spTgt>
                                        </p:tgtEl>
                                        <p:attrNameLst>
                                          <p:attrName>style.visibility</p:attrName>
                                        </p:attrNameLst>
                                      </p:cBhvr>
                                      <p:to>
                                        <p:strVal val="visible"/>
                                      </p:to>
                                    </p:set>
                                    <p:animEffect transition="in" filter="box(in)">
                                      <p:cBhvr>
                                        <p:cTn id="26" dur="500"/>
                                        <p:tgtEl>
                                          <p:spTgt spid="7885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box(in)">
                                      <p:cBhvr>
                                        <p:cTn id="31" dur="500"/>
                                        <p:tgtEl>
                                          <p:spTgt spid="7885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78851">
                                            <p:txEl>
                                              <p:pRg st="5" end="5"/>
                                            </p:txEl>
                                          </p:spTgt>
                                        </p:tgtEl>
                                        <p:attrNameLst>
                                          <p:attrName>style.visibility</p:attrName>
                                        </p:attrNameLst>
                                      </p:cBhvr>
                                      <p:to>
                                        <p:strVal val="visible"/>
                                      </p:to>
                                    </p:set>
                                    <p:animEffect transition="in" filter="box(in)">
                                      <p:cBhvr>
                                        <p:cTn id="36" dur="500"/>
                                        <p:tgtEl>
                                          <p:spTgt spid="7885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8851">
                                            <p:txEl>
                                              <p:pRg st="6" end="6"/>
                                            </p:txEl>
                                          </p:spTgt>
                                        </p:tgtEl>
                                        <p:attrNameLst>
                                          <p:attrName>style.visibility</p:attrName>
                                        </p:attrNameLst>
                                      </p:cBhvr>
                                      <p:to>
                                        <p:strVal val="visible"/>
                                      </p:to>
                                    </p:set>
                                    <p:animEffect transition="in" filter="box(in)">
                                      <p:cBhvr>
                                        <p:cTn id="41" dur="500"/>
                                        <p:tgtEl>
                                          <p:spTgt spid="7885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78851">
                                            <p:txEl>
                                              <p:pRg st="7" end="7"/>
                                            </p:txEl>
                                          </p:spTgt>
                                        </p:tgtEl>
                                        <p:attrNameLst>
                                          <p:attrName>style.visibility</p:attrName>
                                        </p:attrNameLst>
                                      </p:cBhvr>
                                      <p:to>
                                        <p:strVal val="visible"/>
                                      </p:to>
                                    </p:set>
                                    <p:animEffect transition="in" filter="box(in)">
                                      <p:cBhvr>
                                        <p:cTn id="46"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788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Arial" panose="02080604020202020204" pitchFamily="34" charset="0"/>
                <a:cs typeface="Arial" panose="02080604020202020204" pitchFamily="34" charset="0"/>
              </a:rPr>
              <a:t>Heat losses in combustion of solid waste</a:t>
            </a:r>
            <a:endParaRPr lang="en-IN" dirty="0" smtClean="0">
              <a:latin typeface="Arial" panose="02080604020202020204" pitchFamily="34" charset="0"/>
              <a:cs typeface="Arial" panose="02080604020202020204" pitchFamily="34" charset="0"/>
            </a:endParaRPr>
          </a:p>
        </p:txBody>
      </p:sp>
      <p:graphicFrame>
        <p:nvGraphicFramePr>
          <p:cNvPr id="4" name="Content Placeholder 3"/>
          <p:cNvGraphicFramePr>
            <a:graphicFrameLocks noGrp="1"/>
          </p:cNvGraphicFramePr>
          <p:nvPr>
            <p:ph idx="1"/>
          </p:nvPr>
        </p:nvGraphicFramePr>
        <p:xfrm>
          <a:off x="304800" y="1714500"/>
          <a:ext cx="8624888" cy="4884478"/>
        </p:xfrm>
        <a:graphic>
          <a:graphicData uri="http://schemas.openxmlformats.org/drawingml/2006/table">
            <a:tbl>
              <a:tblPr/>
              <a:tblGrid>
                <a:gridCol w="3505200"/>
                <a:gridCol w="5119688"/>
              </a:tblGrid>
              <a:tr h="365702">
                <a:tc>
                  <a:txBody>
                    <a:bodyPr/>
                    <a:lstStyle/>
                    <a:p>
                      <a:pPr marL="228600" indent="-228600" algn="ctr"/>
                      <a:r>
                        <a:rPr lang="en-US" sz="3200" b="1" dirty="0">
                          <a:latin typeface="Arial"/>
                          <a:ea typeface="Times New Roman"/>
                          <a:cs typeface="Times New Roman"/>
                        </a:rPr>
                        <a:t>Types of losses</a:t>
                      </a:r>
                      <a:endParaRPr lang="en-IN"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r>
                        <a:rPr lang="en-US" sz="3200" b="1" dirty="0">
                          <a:latin typeface="Arial"/>
                          <a:ea typeface="Times New Roman"/>
                          <a:cs typeface="Times New Roman"/>
                        </a:rPr>
                        <a:t>Remarks</a:t>
                      </a:r>
                      <a:endParaRPr lang="en-IN"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3998">
                <a:tc>
                  <a:txBody>
                    <a:bodyPr/>
                    <a:lstStyle/>
                    <a:p>
                      <a:pPr marL="228600" indent="-228600" algn="just"/>
                      <a:r>
                        <a:rPr lang="en-US" sz="2200" dirty="0" smtClean="0">
                          <a:latin typeface="Arial"/>
                          <a:ea typeface="Times New Roman"/>
                          <a:cs typeface="Times New Roman"/>
                        </a:rPr>
                        <a:t>Sensible heat</a:t>
                      </a:r>
                      <a:endParaRPr lang="en-IN" sz="2200" dirty="0" smtClean="0">
                        <a:latin typeface="+mn-lt"/>
                        <a:ea typeface="Calibri"/>
                        <a:cs typeface="Times New Roman"/>
                      </a:endParaRPr>
                    </a:p>
                    <a:p>
                      <a:pPr marL="342900" lvl="0" indent="-342900" algn="just">
                        <a:buFont typeface="+mj-lt"/>
                        <a:buAutoNum type="arabicPeriod"/>
                      </a:pPr>
                      <a:r>
                        <a:rPr lang="en-US" sz="2200" dirty="0" smtClean="0">
                          <a:latin typeface="Arial"/>
                          <a:ea typeface="Times New Roman"/>
                          <a:cs typeface="Times New Roman"/>
                        </a:rPr>
                        <a:t>Sensible heat in residue</a:t>
                      </a:r>
                      <a:r>
                        <a:rPr lang="en-IN" sz="2200" baseline="0" dirty="0" smtClean="0">
                          <a:latin typeface="+mn-lt"/>
                          <a:ea typeface="Times New Roman"/>
                          <a:cs typeface="Times New Roman"/>
                        </a:rPr>
                        <a:t> </a:t>
                      </a:r>
                      <a:r>
                        <a:rPr lang="en-US" sz="2200" dirty="0" smtClean="0">
                          <a:latin typeface="Arial"/>
                          <a:ea typeface="Times New Roman"/>
                          <a:cs typeface="Times New Roman"/>
                        </a:rPr>
                        <a:t> &amp; Stack gases</a:t>
                      </a:r>
                      <a:endParaRPr lang="en-IN" sz="22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gn="just" defTabSz="914400" rtl="0" eaLnBrk="1" fontAlgn="auto" latinLnBrk="0" hangingPunct="1">
                        <a:lnSpc>
                          <a:spcPct val="100000"/>
                        </a:lnSpc>
                        <a:spcBef>
                          <a:spcPts val="0"/>
                        </a:spcBef>
                        <a:spcAft>
                          <a:spcPts val="0"/>
                        </a:spcAft>
                        <a:buClrTx/>
                        <a:buSzTx/>
                        <a:buFontTx/>
                        <a:buNone/>
                        <a:defRPr/>
                      </a:pPr>
                      <a:r>
                        <a:rPr lang="en-US" sz="2200" dirty="0" smtClean="0">
                          <a:latin typeface="Arial"/>
                          <a:ea typeface="Times New Roman"/>
                          <a:cs typeface="Times New Roman"/>
                        </a:rPr>
                        <a:t>Specific heat of residue is taken as 1047 J/kg. K </a:t>
                      </a:r>
                      <a:endParaRPr lang="en-IN" sz="2200" dirty="0" smtClean="0">
                        <a:latin typeface="+mn-lt"/>
                        <a:ea typeface="Calibri"/>
                        <a:cs typeface="Times New Roman"/>
                      </a:endParaRPr>
                    </a:p>
                    <a:p>
                      <a:pPr marL="228600" indent="-228600" algn="just"/>
                      <a:endParaRPr lang="en-IN"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618">
                <a:tc>
                  <a:txBody>
                    <a:bodyPr/>
                    <a:lstStyle/>
                    <a:p>
                      <a:pPr marL="228600" indent="-228600" algn="just"/>
                      <a:r>
                        <a:rPr lang="en-US" sz="2200" dirty="0">
                          <a:latin typeface="Arial"/>
                          <a:ea typeface="Times New Roman"/>
                          <a:cs typeface="Times New Roman"/>
                        </a:rPr>
                        <a:t>Reactor</a:t>
                      </a:r>
                      <a:endParaRPr lang="en-IN" sz="2200" dirty="0">
                        <a:latin typeface="Calibri"/>
                        <a:ea typeface="Calibri"/>
                        <a:cs typeface="Times New Roman"/>
                      </a:endParaRPr>
                    </a:p>
                    <a:p>
                      <a:pPr marL="342900" lvl="0" indent="-342900" algn="just">
                        <a:buFont typeface="+mj-lt"/>
                        <a:buAutoNum type="arabicPeriod"/>
                      </a:pPr>
                      <a:r>
                        <a:rPr lang="en-US" sz="2200" dirty="0">
                          <a:latin typeface="Arial"/>
                          <a:ea typeface="Times New Roman"/>
                          <a:cs typeface="Times New Roman"/>
                        </a:rPr>
                        <a:t>Unburned </a:t>
                      </a:r>
                      <a:r>
                        <a:rPr lang="en-US" sz="2200" dirty="0" smtClean="0">
                          <a:latin typeface="Arial"/>
                          <a:ea typeface="Times New Roman"/>
                          <a:cs typeface="Times New Roman"/>
                        </a:rPr>
                        <a:t>carbon</a:t>
                      </a:r>
                      <a:endParaRPr lang="en-US" sz="2200" dirty="0" smtClean="0">
                        <a:latin typeface="Arial"/>
                        <a:ea typeface="Times New Roman"/>
                        <a:cs typeface="Times New Roman"/>
                      </a:endParaRPr>
                    </a:p>
                    <a:p>
                      <a:pPr marL="342900" lvl="0" indent="-342900" algn="just">
                        <a:buFont typeface="+mj-lt"/>
                        <a:buNone/>
                      </a:pPr>
                      <a:endParaRPr lang="en-US" sz="2200" dirty="0" smtClean="0">
                        <a:latin typeface="Arial"/>
                        <a:ea typeface="Calibri"/>
                        <a:cs typeface="Times New Roman"/>
                      </a:endParaRPr>
                    </a:p>
                    <a:p>
                      <a:pPr marL="342900" lvl="0" indent="-342900" algn="just">
                        <a:buFont typeface="+mj-lt"/>
                        <a:buNone/>
                      </a:pPr>
                      <a:endParaRPr lang="en-US" sz="2200" dirty="0" smtClean="0">
                        <a:latin typeface="Arial"/>
                        <a:ea typeface="Calibri"/>
                        <a:cs typeface="Times New Roman"/>
                      </a:endParaRPr>
                    </a:p>
                    <a:p>
                      <a:pPr marL="342900" lvl="0" indent="-342900" algn="just">
                        <a:buFont typeface="+mj-lt"/>
                        <a:buNone/>
                      </a:pPr>
                      <a:endParaRPr lang="en-IN" sz="2200" dirty="0" smtClean="0">
                        <a:latin typeface="Calibri"/>
                        <a:ea typeface="Calibri"/>
                        <a:cs typeface="Times New Roman"/>
                      </a:endParaRPr>
                    </a:p>
                    <a:p>
                      <a:pPr marL="342900" lvl="0" indent="-342900" algn="just">
                        <a:buFont typeface="+mj-lt"/>
                        <a:buAutoNum type="arabicPeriod"/>
                      </a:pPr>
                      <a:endParaRPr lang="en-IN" sz="2200" dirty="0">
                        <a:latin typeface="Calibri"/>
                        <a:ea typeface="Calibri"/>
                        <a:cs typeface="Times New Roman"/>
                      </a:endParaRPr>
                    </a:p>
                    <a:p>
                      <a:pPr marL="342900" lvl="0" indent="-342900" algn="just">
                        <a:buFont typeface="+mj-lt"/>
                        <a:buNone/>
                      </a:pPr>
                      <a:r>
                        <a:rPr lang="en-US" sz="2200" dirty="0" smtClean="0">
                          <a:latin typeface="Arial"/>
                          <a:ea typeface="Times New Roman"/>
                          <a:cs typeface="Times New Roman"/>
                        </a:rPr>
                        <a:t>2. Radiation</a:t>
                      </a:r>
                      <a:endParaRPr lang="en-IN"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endParaRPr lang="en-US" sz="2200" dirty="0">
                        <a:latin typeface="Arial"/>
                        <a:ea typeface="Times New Roman"/>
                        <a:cs typeface="Times New Roman"/>
                      </a:endParaRPr>
                    </a:p>
                    <a:p>
                      <a:pPr marL="228600" marR="0" indent="-228600" algn="just" defTabSz="914400" rtl="0" eaLnBrk="1" fontAlgn="auto" latinLnBrk="0" hangingPunct="1">
                        <a:lnSpc>
                          <a:spcPct val="100000"/>
                        </a:lnSpc>
                        <a:spcBef>
                          <a:spcPts val="0"/>
                        </a:spcBef>
                        <a:spcAft>
                          <a:spcPts val="0"/>
                        </a:spcAft>
                        <a:buClrTx/>
                        <a:buSzTx/>
                        <a:buFontTx/>
                        <a:buNone/>
                        <a:defRPr/>
                      </a:pPr>
                      <a:r>
                        <a:rPr lang="en-US" sz="2200" dirty="0">
                          <a:latin typeface="Arial"/>
                          <a:ea typeface="Times New Roman"/>
                          <a:cs typeface="Times New Roman"/>
                        </a:rPr>
                        <a:t>Typically, the grate residue is assumed to contain from 4 to 8 percent carbon</a:t>
                      </a:r>
                      <a:r>
                        <a:rPr lang="en-US" sz="2200" dirty="0" smtClean="0">
                          <a:latin typeface="Arial"/>
                          <a:ea typeface="Times New Roman"/>
                          <a:cs typeface="Times New Roman"/>
                        </a:rPr>
                        <a:t>. The heating value of carbon is about 32,789 kJ/kg</a:t>
                      </a:r>
                      <a:endParaRPr lang="en-IN" sz="2200" dirty="0" smtClean="0">
                        <a:latin typeface="+mn-lt"/>
                        <a:ea typeface="Calibri"/>
                        <a:cs typeface="Times New Roman"/>
                      </a:endParaRPr>
                    </a:p>
                    <a:p>
                      <a:pPr marL="228600" indent="-228600" algn="just"/>
                      <a:endParaRPr lang="en-IN" sz="2200" dirty="0">
                        <a:latin typeface="Calibri"/>
                        <a:ea typeface="Calibri"/>
                        <a:cs typeface="Times New Roman"/>
                      </a:endParaRPr>
                    </a:p>
                    <a:p>
                      <a:pPr marL="228600" indent="-228600" algn="just"/>
                      <a:r>
                        <a:rPr lang="en-US" sz="2200" dirty="0">
                          <a:latin typeface="Arial"/>
                          <a:ea typeface="Times New Roman"/>
                          <a:cs typeface="Times New Roman"/>
                        </a:rPr>
                        <a:t>Heat lost through the reactor walls and other appurtenances to surroundings is estimated as 0.003-0.005 kJ/kg of furnace input.</a:t>
                      </a:r>
                      <a:endParaRPr lang="en-IN"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ox(in)">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600200"/>
          <a:ext cx="8858250" cy="2194560"/>
        </p:xfrm>
        <a:graphic>
          <a:graphicData uri="http://schemas.openxmlformats.org/drawingml/2006/table">
            <a:tbl>
              <a:tblPr/>
              <a:tblGrid>
                <a:gridCol w="4429125"/>
                <a:gridCol w="4429125"/>
              </a:tblGrid>
              <a:tr h="365654">
                <a:tc>
                  <a:txBody>
                    <a:bodyPr/>
                    <a:lstStyle/>
                    <a:p>
                      <a:pPr marL="228600" indent="-228600" algn="ctr"/>
                      <a:r>
                        <a:rPr lang="en-US" sz="2400" b="1" dirty="0">
                          <a:latin typeface="Arial"/>
                          <a:ea typeface="Times New Roman"/>
                          <a:cs typeface="Times New Roman"/>
                        </a:rPr>
                        <a:t>Types of losses</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r>
                        <a:rPr lang="en-US" sz="2400" b="1" dirty="0">
                          <a:latin typeface="Arial"/>
                          <a:ea typeface="Times New Roman"/>
                          <a:cs typeface="Times New Roman"/>
                        </a:rPr>
                        <a:t>Remarks</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1">
                <a:tc>
                  <a:txBody>
                    <a:bodyPr/>
                    <a:lstStyle/>
                    <a:p>
                      <a:pPr marL="228600" indent="-228600" algn="just"/>
                      <a:r>
                        <a:rPr lang="en-US" sz="2400" dirty="0">
                          <a:latin typeface="Arial"/>
                          <a:ea typeface="Times New Roman"/>
                          <a:cs typeface="Times New Roman"/>
                        </a:rPr>
                        <a:t>Latent heat</a:t>
                      </a:r>
                      <a:endParaRPr lang="en-IN" sz="2400" dirty="0">
                        <a:latin typeface="Calibri"/>
                        <a:ea typeface="Calibri"/>
                        <a:cs typeface="Times New Roman"/>
                      </a:endParaRPr>
                    </a:p>
                    <a:p>
                      <a:pPr marL="342900" lvl="0" indent="-342900" algn="just">
                        <a:buFont typeface="+mj-lt"/>
                        <a:buAutoNum type="arabicPeriod"/>
                      </a:pPr>
                      <a:r>
                        <a:rPr lang="en-US" sz="2400" dirty="0">
                          <a:latin typeface="Arial"/>
                          <a:ea typeface="Times New Roman"/>
                          <a:cs typeface="Times New Roman"/>
                        </a:rPr>
                        <a:t>Inherent moisture.</a:t>
                      </a:r>
                      <a:endParaRPr lang="en-IN" sz="2400" dirty="0">
                        <a:latin typeface="Calibri"/>
                        <a:ea typeface="Calibri"/>
                        <a:cs typeface="Times New Roman"/>
                      </a:endParaRPr>
                    </a:p>
                    <a:p>
                      <a:pPr marL="342900" lvl="0" indent="-342900" algn="just">
                        <a:buFont typeface="+mj-lt"/>
                        <a:buAutoNum type="arabicPeriod"/>
                      </a:pPr>
                      <a:r>
                        <a:rPr lang="en-US" sz="2400" dirty="0">
                          <a:solidFill>
                            <a:srgbClr val="00B050"/>
                          </a:solidFill>
                          <a:latin typeface="Arial"/>
                          <a:ea typeface="Times New Roman"/>
                          <a:cs typeface="Times New Roman"/>
                        </a:rPr>
                        <a:t>Moisture in bound water</a:t>
                      </a:r>
                      <a:endParaRPr lang="en-IN" sz="2400" dirty="0">
                        <a:solidFill>
                          <a:srgbClr val="00B050"/>
                        </a:solidFill>
                        <a:latin typeface="Calibri"/>
                        <a:ea typeface="Calibri"/>
                        <a:cs typeface="Times New Roman"/>
                      </a:endParaRPr>
                    </a:p>
                    <a:p>
                      <a:pPr marL="342900" lvl="0" indent="-342900" algn="just">
                        <a:buFont typeface="+mj-lt"/>
                        <a:buAutoNum type="arabicPeriod"/>
                      </a:pPr>
                      <a:r>
                        <a:rPr lang="en-US" sz="2400" dirty="0">
                          <a:solidFill>
                            <a:srgbClr val="00B050"/>
                          </a:solidFill>
                          <a:latin typeface="Arial"/>
                          <a:ea typeface="Times New Roman"/>
                          <a:cs typeface="Times New Roman"/>
                        </a:rPr>
                        <a:t>Moisture from oxidation of net hydrogen</a:t>
                      </a:r>
                      <a:endParaRPr lang="en-IN" sz="2400" dirty="0">
                        <a:solidFill>
                          <a:srgbClr val="00B05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endParaRPr lang="en-US" sz="2400" dirty="0">
                        <a:latin typeface="Arial"/>
                        <a:ea typeface="Times New Roman"/>
                        <a:cs typeface="Times New Roman"/>
                      </a:endParaRPr>
                    </a:p>
                    <a:p>
                      <a:pPr marL="228600" indent="-228600" algn="just"/>
                      <a:r>
                        <a:rPr lang="en-US" sz="2400" dirty="0">
                          <a:latin typeface="Arial"/>
                          <a:ea typeface="Times New Roman"/>
                          <a:cs typeface="Times New Roman"/>
                        </a:rPr>
                        <a:t>Water content of waste. The latent heat of vaporization for water is approximately 2420 kJ/kg.</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14313" y="500063"/>
            <a:ext cx="8715375" cy="1143000"/>
          </a:xfrm>
        </p:spPr>
        <p:txBody>
          <a:bodyPr rtlCol="0">
            <a:normAutofit fontScale="90000"/>
          </a:bodyPr>
          <a:lstStyle/>
          <a:p>
            <a:pPr eaLnBrk="1" fontAlgn="auto" hangingPunct="1">
              <a:spcAft>
                <a:spcPts val="0"/>
              </a:spcAft>
              <a:defRPr/>
            </a:pPr>
            <a:r>
              <a:rPr lang="en-US" sz="2000" b="1" dirty="0" smtClean="0">
                <a:latin typeface="Arial" panose="02080604020202020204" pitchFamily="34" charset="0"/>
                <a:cs typeface="Arial" panose="02080604020202020204" pitchFamily="34" charset="0"/>
              </a:rPr>
              <a:t>Determining combustion heat balance:  </a:t>
            </a:r>
            <a:r>
              <a:rPr lang="en-US" sz="2000" dirty="0" smtClean="0">
                <a:latin typeface="Arial" panose="02080604020202020204" pitchFamily="34" charset="0"/>
                <a:cs typeface="Arial" panose="02080604020202020204" pitchFamily="34" charset="0"/>
              </a:rPr>
              <a:t>Determine the heat available in the exhaust gases from the combustion of 100 </a:t>
            </a:r>
            <a:r>
              <a:rPr lang="en-US" sz="2000" dirty="0" err="1" smtClean="0">
                <a:latin typeface="Arial" panose="02080604020202020204" pitchFamily="34" charset="0"/>
                <a:cs typeface="Arial" panose="02080604020202020204" pitchFamily="34" charset="0"/>
              </a:rPr>
              <a:t>tonnes</a:t>
            </a:r>
            <a:r>
              <a:rPr lang="en-US" sz="2000" dirty="0" smtClean="0">
                <a:latin typeface="Arial" panose="02080604020202020204" pitchFamily="34" charset="0"/>
                <a:cs typeface="Arial" panose="02080604020202020204" pitchFamily="34" charset="0"/>
              </a:rPr>
              <a:t>/d of RDF with an energy content or 10,500 kJ/kg (HHV, As Received) and the following composition. Assume the incinerator residue contain 5 percent carbon and that the temperatures of the entering air and residue from the grate are 25 and 425 </a:t>
            </a:r>
            <a:r>
              <a:rPr lang="en-US" sz="2000" baseline="30000" dirty="0" err="1" smtClean="0">
                <a:latin typeface="Arial" panose="02080604020202020204" pitchFamily="34" charset="0"/>
                <a:cs typeface="Arial" panose="02080604020202020204" pitchFamily="34" charset="0"/>
              </a:rPr>
              <a:t>o</a:t>
            </a:r>
            <a:r>
              <a:rPr lang="en-US" sz="2000" dirty="0" err="1" smtClean="0">
                <a:latin typeface="Arial" panose="02080604020202020204" pitchFamily="34" charset="0"/>
                <a:cs typeface="Arial" panose="02080604020202020204" pitchFamily="34" charset="0"/>
              </a:rPr>
              <a:t>C</a:t>
            </a:r>
            <a:r>
              <a:rPr lang="en-US" sz="2000" dirty="0" smtClean="0">
                <a:latin typeface="Arial" panose="02080604020202020204" pitchFamily="34" charset="0"/>
                <a:cs typeface="Arial" panose="02080604020202020204" pitchFamily="34" charset="0"/>
              </a:rPr>
              <a:t>, respectively.</a:t>
            </a:r>
            <a:endParaRPr lang="en-IN" sz="2000" dirty="0" smtClean="0">
              <a:latin typeface="Arial" panose="02080604020202020204" pitchFamily="34" charset="0"/>
              <a:cs typeface="Arial" panose="02080604020202020204" pitchFamily="34" charset="0"/>
            </a:endParaRPr>
          </a:p>
        </p:txBody>
      </p:sp>
      <p:graphicFrame>
        <p:nvGraphicFramePr>
          <p:cNvPr id="4" name="Content Placeholder 3"/>
          <p:cNvGraphicFramePr>
            <a:graphicFrameLocks noGrp="1"/>
          </p:cNvGraphicFramePr>
          <p:nvPr>
            <p:ph idx="1"/>
          </p:nvPr>
        </p:nvGraphicFramePr>
        <p:xfrm>
          <a:off x="2071688" y="2428875"/>
          <a:ext cx="5243512" cy="3971925"/>
        </p:xfrm>
        <a:graphic>
          <a:graphicData uri="http://schemas.openxmlformats.org/drawingml/2006/table">
            <a:tbl>
              <a:tblPr/>
              <a:tblGrid>
                <a:gridCol w="2621756"/>
                <a:gridCol w="2621756"/>
              </a:tblGrid>
              <a:tr h="882650">
                <a:tc>
                  <a:txBody>
                    <a:bodyPr/>
                    <a:lstStyle/>
                    <a:p>
                      <a:pPr marL="228600" indent="-228600" algn="ctr"/>
                      <a:r>
                        <a:rPr lang="en-US" sz="2400" b="1" dirty="0">
                          <a:latin typeface="Arial"/>
                          <a:ea typeface="Times New Roman"/>
                          <a:cs typeface="Times New Roman"/>
                        </a:rPr>
                        <a:t>Element</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r>
                        <a:rPr lang="en-US" sz="2400" b="1" dirty="0">
                          <a:latin typeface="Arial"/>
                          <a:ea typeface="Times New Roman"/>
                          <a:cs typeface="Times New Roman"/>
                        </a:rPr>
                        <a:t>Percent by mass</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9275">
                <a:tc>
                  <a:txBody>
                    <a:bodyPr/>
                    <a:lstStyle/>
                    <a:p>
                      <a:pPr marL="228600" indent="-228600" algn="ctr"/>
                      <a:r>
                        <a:rPr lang="en-US" sz="2400" dirty="0">
                          <a:latin typeface="Arial"/>
                          <a:ea typeface="Times New Roman"/>
                          <a:cs typeface="Times New Roman"/>
                        </a:rPr>
                        <a:t>Carbon</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Hydrogen</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Oxygen</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Nitrogen</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Sulfur</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Water</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Inerts</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r>
                        <a:rPr lang="en-US" sz="2400" dirty="0">
                          <a:latin typeface="Arial"/>
                          <a:ea typeface="Times New Roman"/>
                          <a:cs typeface="Times New Roman"/>
                        </a:rPr>
                        <a:t>28</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5</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22</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4</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1</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20</a:t>
                      </a:r>
                      <a:endParaRPr lang="en-IN" sz="2400" dirty="0">
                        <a:latin typeface="Calibri"/>
                        <a:ea typeface="Calibri"/>
                        <a:cs typeface="Times New Roman"/>
                      </a:endParaRPr>
                    </a:p>
                    <a:p>
                      <a:pPr marL="228600" indent="-228600" algn="ctr"/>
                      <a:r>
                        <a:rPr lang="en-US" sz="2400" dirty="0">
                          <a:latin typeface="Arial"/>
                          <a:ea typeface="Times New Roman"/>
                          <a:cs typeface="Times New Roman"/>
                        </a:rPr>
                        <a:t>20</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500063" y="357188"/>
            <a:ext cx="7858125" cy="3693319"/>
          </a:xfrm>
          <a:prstGeom prst="rect">
            <a:avLst/>
          </a:prstGeom>
          <a:noFill/>
          <a:ln w="9525">
            <a:noFill/>
            <a:miter lim="800000"/>
          </a:ln>
        </p:spPr>
        <p:txBody>
          <a:bodyPr anchor="ctr">
            <a:spAutoFit/>
          </a:bodyPr>
          <a:lstStyle/>
          <a:p>
            <a:pPr algn="just">
              <a:buFontTx/>
              <a:buChar char="•"/>
            </a:pPr>
            <a:r>
              <a:rPr lang="en-US" dirty="0"/>
              <a:t>Compute carbon in residue.</a:t>
            </a:r>
            <a:endParaRPr lang="en-US" dirty="0"/>
          </a:p>
          <a:p>
            <a:pPr algn="just"/>
            <a:r>
              <a:rPr lang="en-US" dirty="0" err="1"/>
              <a:t>Inerts</a:t>
            </a:r>
            <a:r>
              <a:rPr lang="en-US" dirty="0"/>
              <a:t> = 20 </a:t>
            </a:r>
            <a:r>
              <a:rPr lang="en-US" dirty="0" err="1"/>
              <a:t>tonnes</a:t>
            </a:r>
            <a:r>
              <a:rPr lang="en-US" dirty="0"/>
              <a:t>/d</a:t>
            </a:r>
            <a:endParaRPr lang="en-US" dirty="0"/>
          </a:p>
          <a:p>
            <a:pPr algn="just"/>
            <a:r>
              <a:rPr lang="en-US" dirty="0"/>
              <a:t>Total residue = 20/0.95 = 21.1 (Including 1.1 </a:t>
            </a:r>
            <a:r>
              <a:rPr lang="en-US" dirty="0" err="1"/>
              <a:t>tonne</a:t>
            </a:r>
            <a:r>
              <a:rPr lang="en-US" dirty="0"/>
              <a:t> of </a:t>
            </a:r>
            <a:r>
              <a:rPr lang="en-US" dirty="0" err="1"/>
              <a:t>unburnt</a:t>
            </a:r>
            <a:r>
              <a:rPr lang="en-US" dirty="0"/>
              <a:t> carbon)</a:t>
            </a:r>
            <a:endParaRPr lang="en-US" dirty="0"/>
          </a:p>
          <a:p>
            <a:pPr algn="just"/>
            <a:r>
              <a:rPr lang="en-US" dirty="0"/>
              <a:t>Carbon in residue (5 %) = 1.1 </a:t>
            </a:r>
            <a:r>
              <a:rPr lang="en-US" dirty="0" err="1"/>
              <a:t>tonnes</a:t>
            </a:r>
            <a:r>
              <a:rPr lang="en-US" dirty="0"/>
              <a:t>/d</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1026" name="Object 8"/>
          <p:cNvGraphicFramePr>
            <a:graphicFrameLocks noChangeAspect="1"/>
          </p:cNvGraphicFramePr>
          <p:nvPr/>
        </p:nvGraphicFramePr>
        <p:xfrm>
          <a:off x="304800" y="3124200"/>
          <a:ext cx="7835900" cy="996950"/>
        </p:xfrm>
        <a:graphic>
          <a:graphicData uri="http://schemas.openxmlformats.org/presentationml/2006/ole">
            <mc:AlternateContent xmlns:mc="http://schemas.openxmlformats.org/markup-compatibility/2006">
              <mc:Choice xmlns:v="urn:schemas-microsoft-com:vml" Requires="v">
                <p:oleObj spid="_x0000_s1032" name="Document" r:id="rId1" imgW="5254625" imgH="654050" progId="Word.Document.12">
                  <p:embed/>
                </p:oleObj>
              </mc:Choice>
              <mc:Fallback>
                <p:oleObj name="Document" r:id="rId1" imgW="5254625" imgH="654050" progId="Word.Document.12">
                  <p:embed/>
                  <p:pic>
                    <p:nvPicPr>
                      <p:cNvPr id="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78359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7200" y="1905000"/>
            <a:ext cx="8001000" cy="1200329"/>
          </a:xfrm>
          <a:prstGeom prst="rect">
            <a:avLst/>
          </a:prstGeom>
          <a:noFill/>
        </p:spPr>
        <p:txBody>
          <a:bodyPr wrap="square" rtlCol="0">
            <a:spAutoFit/>
          </a:bodyPr>
          <a:lstStyle/>
          <a:p>
            <a:pPr algn="just"/>
            <a:r>
              <a:rPr lang="en-US" dirty="0" smtClean="0"/>
              <a:t>Compute net available hydrogen.</a:t>
            </a:r>
            <a:endParaRPr lang="en-US" dirty="0" smtClean="0"/>
          </a:p>
          <a:p>
            <a:pPr algn="just"/>
            <a:r>
              <a:rPr lang="en-US" dirty="0" smtClean="0"/>
              <a:t>Net available hydrogen = 5% - 22%/8 = 2.25 %</a:t>
            </a:r>
            <a:endParaRPr lang="en-US" dirty="0" smtClean="0"/>
          </a:p>
          <a:p>
            <a:pPr algn="just"/>
            <a:r>
              <a:rPr lang="en-US" dirty="0" smtClean="0"/>
              <a:t>Amount of water produced from combustion of hydrogen</a:t>
            </a:r>
            <a:endParaRPr lang="en-US" dirty="0" smtClean="0"/>
          </a:p>
          <a:p>
            <a:endParaRPr lang="en-US" dirty="0"/>
          </a:p>
        </p:txBody>
      </p:sp>
      <p:sp>
        <p:nvSpPr>
          <p:cNvPr id="6" name="TextBox 5"/>
          <p:cNvSpPr txBox="1"/>
          <p:nvPr/>
        </p:nvSpPr>
        <p:spPr>
          <a:xfrm>
            <a:off x="457200" y="4724400"/>
            <a:ext cx="7772400" cy="1200329"/>
          </a:xfrm>
          <a:prstGeom prst="rect">
            <a:avLst/>
          </a:prstGeom>
          <a:noFill/>
        </p:spPr>
        <p:txBody>
          <a:bodyPr wrap="square" rtlCol="0">
            <a:spAutoFit/>
          </a:bodyPr>
          <a:lstStyle/>
          <a:p>
            <a:pPr algn="just"/>
            <a:r>
              <a:rPr lang="en-US" dirty="0" smtClean="0"/>
              <a:t>Compute bound water.</a:t>
            </a:r>
            <a:endParaRPr lang="en-US" dirty="0" smtClean="0"/>
          </a:p>
          <a:p>
            <a:pPr algn="just"/>
            <a:r>
              <a:rPr lang="en-US" dirty="0" smtClean="0"/>
              <a:t>Hydrogen in bound water = 5% - 2.25% = 2.75%</a:t>
            </a:r>
            <a:endParaRPr lang="en-US" dirty="0" smtClean="0"/>
          </a:p>
          <a:p>
            <a:pPr algn="just"/>
            <a:r>
              <a:rPr lang="en-US" dirty="0" smtClean="0"/>
              <a:t>Bound water H</a:t>
            </a:r>
            <a:r>
              <a:rPr lang="en-US" baseline="-25000" dirty="0" smtClean="0"/>
              <a:t>2</a:t>
            </a:r>
            <a:r>
              <a:rPr lang="en-US" dirty="0" smtClean="0"/>
              <a:t>O	= (2.75 x 8) + 2.75% = 24.75%</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in)">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0480"/>
          <a:ext cx="8915400" cy="6827520"/>
        </p:xfrm>
        <a:graphic>
          <a:graphicData uri="http://schemas.openxmlformats.org/drawingml/2006/table">
            <a:tbl>
              <a:tblPr/>
              <a:tblGrid>
                <a:gridCol w="7034809"/>
                <a:gridCol w="1880591"/>
              </a:tblGrid>
              <a:tr h="365720">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Item</a:t>
                      </a:r>
                      <a:endParaRPr kumimoji="0" lang="en-IN" sz="28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10</a:t>
                      </a:r>
                      <a:r>
                        <a:rPr kumimoji="0" lang="en-US" sz="2800" b="1" i="0" u="none" strike="noStrike" cap="none" normalizeH="0" baseline="30000" dirty="0" smtClean="0">
                          <a:ln>
                            <a:noFill/>
                          </a:ln>
                          <a:solidFill>
                            <a:schemeClr val="tx1"/>
                          </a:solidFill>
                          <a:effectLst/>
                          <a:latin typeface="Arial" panose="02080604020202020204" pitchFamily="34" charset="0"/>
                          <a:cs typeface="Times New Roman" panose="02020603050405020304" pitchFamily="18" charset="0"/>
                        </a:rPr>
                        <a:t>6</a:t>
                      </a:r>
                      <a:r>
                        <a:rPr kumimoji="0" lang="en-US" sz="2800" b="1"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kJ/d</a:t>
                      </a:r>
                      <a:endParaRPr kumimoji="0" lang="en-IN" sz="2800" b="0" i="0" u="none" strike="noStrike" cap="none" normalizeH="0" baseline="0" dirty="0" smtClean="0">
                        <a:ln>
                          <a:noFill/>
                        </a:ln>
                        <a:solidFill>
                          <a:schemeClr val="tx1"/>
                        </a:solidFill>
                        <a:effectLst/>
                        <a:latin typeface="Calibri" pitchFamily="34" charset="0"/>
                        <a:ea typeface="Calibri"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805">
                <a:tc>
                  <a:txBody>
                    <a:bodyPr/>
                    <a:lstStyle/>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rgbClr val="FF0000"/>
                          </a:solidFill>
                          <a:effectLst/>
                          <a:latin typeface="Arial" panose="02080604020202020204" pitchFamily="34" charset="0"/>
                          <a:cs typeface="Times New Roman" panose="02020603050405020304" pitchFamily="18" charset="0"/>
                        </a:rPr>
                        <a:t>Gross heat input </a:t>
                      </a:r>
                      <a:endParaRPr kumimoji="0" lang="en-IN" sz="2000" b="0" i="0" u="none" strike="noStrike" cap="none" normalizeH="0" baseline="0" dirty="0" smtClean="0">
                        <a:ln>
                          <a:noFill/>
                        </a:ln>
                        <a:solidFill>
                          <a:srgbClr val="FF0000"/>
                        </a:solidFill>
                        <a:effectLst/>
                        <a:latin typeface="Calibri" pitchFamily="34" charset="0"/>
                        <a:ea typeface="Calibri"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sng" strike="noStrike" cap="none" normalizeH="0" baseline="0" dirty="0" smtClean="0">
                          <a:ln>
                            <a:noFill/>
                          </a:ln>
                          <a:solidFill>
                            <a:srgbClr val="FF0000"/>
                          </a:solidFill>
                          <a:effectLst/>
                          <a:latin typeface="Arial" panose="02080604020202020204" pitchFamily="34" charset="0"/>
                          <a:cs typeface="Times New Roman" panose="02020603050405020304" pitchFamily="18" charset="0"/>
                        </a:rPr>
                        <a:t>10</a:t>
                      </a:r>
                      <a:r>
                        <a:rPr kumimoji="0" lang="en-US" sz="2000" b="0" i="0" u="sng" strike="noStrike" cap="none" normalizeH="0" baseline="30000" dirty="0" smtClean="0">
                          <a:ln>
                            <a:noFill/>
                          </a:ln>
                          <a:solidFill>
                            <a:srgbClr val="FF0000"/>
                          </a:solidFill>
                          <a:effectLst/>
                          <a:latin typeface="Arial" panose="02080604020202020204" pitchFamily="34" charset="0"/>
                          <a:cs typeface="Times New Roman" panose="02020603050405020304" pitchFamily="18" charset="0"/>
                        </a:rPr>
                        <a:t>5</a:t>
                      </a:r>
                      <a:r>
                        <a:rPr kumimoji="0" lang="en-US" sz="2000" b="0" i="0" u="sng" strike="noStrike" cap="none" normalizeH="0" baseline="0" dirty="0" smtClean="0">
                          <a:ln>
                            <a:noFill/>
                          </a:ln>
                          <a:solidFill>
                            <a:srgbClr val="FF0000"/>
                          </a:solidFill>
                          <a:effectLst/>
                          <a:latin typeface="Arial" panose="02080604020202020204" pitchFamily="34" charset="0"/>
                          <a:cs typeface="Times New Roman" panose="02020603050405020304" pitchFamily="18" charset="0"/>
                        </a:rPr>
                        <a:t> kg/d × 10.500 kJ/kg</a:t>
                      </a:r>
                      <a:endParaRPr kumimoji="0" lang="en-US" sz="2000" b="0" i="0" u="sng" strike="noStrike" cap="none" normalizeH="0" baseline="0" dirty="0" smtClean="0">
                        <a:ln>
                          <a:noFill/>
                        </a:ln>
                        <a:solidFill>
                          <a:srgbClr val="FF0000"/>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sng" strike="noStrike" cap="none" normalizeH="0" baseline="0" dirty="0" smtClean="0">
                        <a:ln>
                          <a:noFill/>
                        </a:ln>
                        <a:solidFill>
                          <a:srgbClr val="FF0000"/>
                        </a:solidFill>
                        <a:effectLst/>
                        <a:latin typeface="Calibri" pitchFamily="34" charset="0"/>
                        <a:ea typeface="Calibri"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2">
                              <a:lumMod val="60000"/>
                              <a:lumOff val="40000"/>
                            </a:schemeClr>
                          </a:solidFill>
                          <a:effectLst/>
                          <a:latin typeface="Arial" panose="02080604020202020204" pitchFamily="34" charset="0"/>
                          <a:cs typeface="Times New Roman" panose="02020603050405020304" pitchFamily="18" charset="0"/>
                        </a:rPr>
                        <a:t>Heat lost in unburned carbon</a:t>
                      </a:r>
                      <a:endParaRPr kumimoji="0" lang="en-IN" sz="2000" b="0" i="0" u="none" strike="noStrike" cap="none" normalizeH="0" baseline="0" dirty="0" smtClean="0">
                        <a:ln>
                          <a:noFill/>
                        </a:ln>
                        <a:solidFill>
                          <a:schemeClr val="tx2">
                            <a:lumMod val="60000"/>
                            <a:lumOff val="40000"/>
                          </a:schemeClr>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2">
                              <a:lumMod val="60000"/>
                              <a:lumOff val="40000"/>
                            </a:schemeClr>
                          </a:solidFill>
                          <a:effectLst/>
                          <a:latin typeface="Arial" panose="02080604020202020204" pitchFamily="34" charset="0"/>
                          <a:cs typeface="Times New Roman" panose="02020603050405020304" pitchFamily="18" charset="0"/>
                        </a:rPr>
                        <a:t>0.011 × 10</a:t>
                      </a:r>
                      <a:r>
                        <a:rPr kumimoji="0" lang="en-US" sz="2000" b="0" i="0" u="none" strike="noStrike" cap="none" normalizeH="0" baseline="30000" dirty="0" smtClean="0">
                          <a:ln>
                            <a:noFill/>
                          </a:ln>
                          <a:solidFill>
                            <a:schemeClr val="tx2">
                              <a:lumMod val="60000"/>
                              <a:lumOff val="40000"/>
                            </a:schemeClr>
                          </a:solidFill>
                          <a:effectLst/>
                          <a:latin typeface="Arial" panose="02080604020202020204" pitchFamily="34" charset="0"/>
                          <a:cs typeface="Times New Roman" panose="02020603050405020304" pitchFamily="18" charset="0"/>
                        </a:rPr>
                        <a:t>5</a:t>
                      </a:r>
                      <a:r>
                        <a:rPr kumimoji="0" lang="en-US" sz="2000" b="0" i="0" u="none" strike="noStrike" cap="none" normalizeH="0" baseline="0" dirty="0" smtClean="0">
                          <a:ln>
                            <a:noFill/>
                          </a:ln>
                          <a:solidFill>
                            <a:schemeClr val="tx2">
                              <a:lumMod val="60000"/>
                              <a:lumOff val="40000"/>
                            </a:schemeClr>
                          </a:solidFill>
                          <a:effectLst/>
                          <a:latin typeface="Arial" panose="02080604020202020204" pitchFamily="34" charset="0"/>
                          <a:cs typeface="Times New Roman" panose="02020603050405020304" pitchFamily="18" charset="0"/>
                        </a:rPr>
                        <a:t> kg/d × 32,789 kJ/kg</a:t>
                      </a:r>
                      <a:endParaRPr kumimoji="0" lang="en-US" sz="2000" b="0" i="0" u="none" strike="noStrike" cap="none" normalizeH="0" baseline="0" dirty="0" smtClean="0">
                        <a:ln>
                          <a:noFill/>
                        </a:ln>
                        <a:solidFill>
                          <a:schemeClr val="tx2">
                            <a:lumMod val="60000"/>
                            <a:lumOff val="40000"/>
                          </a:schemeClr>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2">
                            <a:lumMod val="60000"/>
                            <a:lumOff val="40000"/>
                          </a:schemeClr>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Inherent moisture</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0.2 × 10</a:t>
                      </a:r>
                      <a:r>
                        <a:rPr kumimoji="0" lang="en-US" sz="2000" b="0" i="0" u="none" strike="noStrike" cap="none" normalizeH="0" baseline="30000" dirty="0" smtClean="0">
                          <a:ln>
                            <a:noFill/>
                          </a:ln>
                          <a:solidFill>
                            <a:schemeClr val="tx1"/>
                          </a:solidFill>
                          <a:effectLst/>
                          <a:latin typeface="Arial" panose="02080604020202020204" pitchFamily="34" charset="0"/>
                          <a:cs typeface="Times New Roman" panose="02020603050405020304" pitchFamily="18" charset="0"/>
                        </a:rPr>
                        <a:t>5</a:t>
                      </a: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kg/d × 2420 kJ/kg</a:t>
                      </a: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rPr>
                        <a:t>Moisture in bound water</a:t>
                      </a:r>
                      <a:endParaRPr kumimoji="0" lang="en-IN" sz="2000" b="0" i="0" u="none" strike="noStrike" cap="none" normalizeH="0" baseline="0" dirty="0" smtClean="0">
                        <a:ln>
                          <a:noFill/>
                        </a:ln>
                        <a:solidFill>
                          <a:srgbClr val="00B050"/>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rPr>
                        <a:t>0.2475 × 10</a:t>
                      </a:r>
                      <a:r>
                        <a:rPr kumimoji="0" lang="en-US" sz="2000" b="0" i="0" u="none" strike="noStrike" cap="none" normalizeH="0" baseline="30000" dirty="0" smtClean="0">
                          <a:ln>
                            <a:noFill/>
                          </a:ln>
                          <a:solidFill>
                            <a:srgbClr val="00B050"/>
                          </a:solidFill>
                          <a:effectLst/>
                          <a:latin typeface="Arial" panose="02080604020202020204" pitchFamily="34" charset="0"/>
                          <a:cs typeface="Times New Roman" panose="02020603050405020304" pitchFamily="18" charset="0"/>
                        </a:rPr>
                        <a:t>5</a:t>
                      </a:r>
                      <a:r>
                        <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rPr>
                        <a:t> kg/d × 2420 kJ/kg</a:t>
                      </a:r>
                      <a:endPar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rgbClr val="00B050"/>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Moisture from oxidation of hydrogen</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0.2025 × 10</a:t>
                      </a:r>
                      <a:r>
                        <a:rPr kumimoji="0" lang="en-US" sz="2000" b="0" i="0" u="none" strike="noStrike" cap="none" normalizeH="0" baseline="30000" dirty="0" smtClean="0">
                          <a:ln>
                            <a:noFill/>
                          </a:ln>
                          <a:solidFill>
                            <a:schemeClr val="tx1"/>
                          </a:solidFill>
                          <a:effectLst/>
                          <a:latin typeface="Arial" panose="02080604020202020204" pitchFamily="34" charset="0"/>
                          <a:cs typeface="Times New Roman" panose="02020603050405020304" pitchFamily="18" charset="0"/>
                        </a:rPr>
                        <a:t>5</a:t>
                      </a: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kg/d × 2420 kJ/kg</a:t>
                      </a: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Radiation loss</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10</a:t>
                      </a:r>
                      <a:r>
                        <a:rPr kumimoji="0" lang="en-US" sz="2000" b="0" i="0" u="none" strike="noStrike" cap="none" normalizeH="0" baseline="30000" dirty="0" smtClean="0">
                          <a:ln>
                            <a:noFill/>
                          </a:ln>
                          <a:solidFill>
                            <a:schemeClr val="tx1"/>
                          </a:solidFill>
                          <a:effectLst/>
                          <a:latin typeface="Arial" panose="02080604020202020204" pitchFamily="34" charset="0"/>
                          <a:cs typeface="Times New Roman" panose="02020603050405020304" pitchFamily="18" charset="0"/>
                        </a:rPr>
                        <a:t>5</a:t>
                      </a: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kg/d × 0.005 kJ/kg</a:t>
                      </a: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Sensible heat in residue/Ash</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sng"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0.211 × 10</a:t>
                      </a:r>
                      <a:r>
                        <a:rPr kumimoji="0" lang="en-US" sz="2000" b="0" i="0" u="sng" strike="noStrike" cap="none" normalizeH="0" baseline="30000" dirty="0" smtClean="0">
                          <a:ln>
                            <a:noFill/>
                          </a:ln>
                          <a:solidFill>
                            <a:schemeClr val="tx1"/>
                          </a:solidFill>
                          <a:effectLst/>
                          <a:latin typeface="Arial" panose="02080604020202020204" pitchFamily="34" charset="0"/>
                          <a:cs typeface="Times New Roman" panose="02020603050405020304" pitchFamily="18" charset="0"/>
                        </a:rPr>
                        <a:t>5</a:t>
                      </a:r>
                      <a:r>
                        <a:rPr kumimoji="0" lang="en-US" sz="2000" b="0" i="0" u="sng"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 kg/d × 1.047 kJ/kg K × (698 – 298 K)</a:t>
                      </a:r>
                      <a:endParaRPr kumimoji="0" lang="en-IN" sz="2000" b="0" i="0" u="sng"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Sensible heat in hot gases</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sng" strike="noStrike" cap="none" normalizeH="0" baseline="0" dirty="0" smtClean="0">
                          <a:ln>
                            <a:noFill/>
                          </a:ln>
                          <a:solidFill>
                            <a:srgbClr val="FF0000"/>
                          </a:solidFill>
                          <a:effectLst/>
                          <a:latin typeface="Arial" panose="02080604020202020204" pitchFamily="34" charset="0"/>
                          <a:cs typeface="Times New Roman" panose="02020603050405020304" pitchFamily="18" charset="0"/>
                        </a:rPr>
                        <a:t>1050</a:t>
                      </a:r>
                      <a:endParaRPr kumimoji="0" lang="en-IN" sz="2000" b="0" i="0" u="sng" strike="noStrike" cap="none" normalizeH="0" baseline="0" dirty="0" smtClean="0">
                        <a:ln>
                          <a:noFill/>
                        </a:ln>
                        <a:solidFill>
                          <a:srgbClr val="FF0000"/>
                        </a:solidFill>
                        <a:effectLst/>
                        <a:latin typeface="Calibri" pitchFamily="34" charset="0"/>
                        <a:ea typeface="Calibri"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a typeface="Calibri"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2">
                              <a:lumMod val="60000"/>
                              <a:lumOff val="40000"/>
                            </a:schemeClr>
                          </a:solidFill>
                          <a:effectLst/>
                          <a:latin typeface="Arial" panose="02080604020202020204" pitchFamily="34" charset="0"/>
                          <a:ea typeface="Calibri" pitchFamily="34" charset="0"/>
                          <a:cs typeface="Times New Roman" panose="02020603050405020304" pitchFamily="18" charset="0"/>
                        </a:rPr>
                        <a:t>-36</a:t>
                      </a:r>
                      <a:endParaRPr kumimoji="0" lang="en-IN" sz="2000" b="0" i="0" u="none" strike="noStrike" cap="none" normalizeH="0" baseline="0" dirty="0" smtClean="0">
                        <a:ln>
                          <a:noFill/>
                        </a:ln>
                        <a:solidFill>
                          <a:schemeClr val="tx2">
                            <a:lumMod val="60000"/>
                            <a:lumOff val="40000"/>
                          </a:schemeClr>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-48</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rPr>
                        <a:t>-60</a:t>
                      </a:r>
                      <a:endParaRPr kumimoji="0" lang="en-US" sz="2000" b="0" i="0" u="none" strike="noStrike" cap="none" normalizeH="0" baseline="0" dirty="0" smtClean="0">
                        <a:ln>
                          <a:noFill/>
                        </a:ln>
                        <a:solidFill>
                          <a:srgbClr val="00B050"/>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-49</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a:t>
                      </a: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-9</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cs typeface="Times New Roman" panose="02020603050405020304" pitchFamily="18" charset="0"/>
                        </a:rPr>
                        <a:t>848</a:t>
                      </a:r>
                      <a:endParaRPr kumimoji="0" lang="en-IN" sz="2000" b="0" i="0" u="none" strike="noStrike" cap="none" normalizeH="0" baseline="0" dirty="0" smtClean="0">
                        <a:ln>
                          <a:noFill/>
                        </a:ln>
                        <a:solidFill>
                          <a:schemeClr val="tx1"/>
                        </a:solidFill>
                        <a:effectLst/>
                        <a:latin typeface="Calibri" pitchFamily="34" charset="0"/>
                        <a:cs typeface="Arial" panose="0208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just" eaLnBrk="1" fontAlgn="auto" hangingPunct="1">
              <a:spcBef>
                <a:spcPct val="0"/>
              </a:spcBef>
              <a:spcAft>
                <a:spcPts val="0"/>
              </a:spcAft>
              <a:buFont typeface="Arial" panose="02080604020202020204" pitchFamily="34" charset="0"/>
              <a:buNone/>
              <a:defRPr/>
            </a:pPr>
            <a:r>
              <a:rPr lang="en-US" dirty="0" smtClean="0">
                <a:latin typeface="Arial" panose="02080604020202020204" pitchFamily="34" charset="0"/>
                <a:ea typeface="Calibri" pitchFamily="34" charset="0"/>
                <a:cs typeface="Arial" panose="02080604020202020204" pitchFamily="34" charset="0"/>
              </a:rPr>
              <a:t>Assuming a boiler efficiency of 80%</a:t>
            </a:r>
            <a:endParaRPr lang="en-US" dirty="0" smtClean="0">
              <a:latin typeface="Arial" panose="02080604020202020204" pitchFamily="34" charset="0"/>
              <a:cs typeface="Arial" panose="02080604020202020204" pitchFamily="34" charset="0"/>
            </a:endParaRPr>
          </a:p>
          <a:p>
            <a:pPr marL="514350" indent="-514350" algn="just" eaLnBrk="1" fontAlgn="auto" hangingPunct="1">
              <a:spcBef>
                <a:spcPct val="0"/>
              </a:spcBef>
              <a:spcAft>
                <a:spcPts val="0"/>
              </a:spcAft>
              <a:buFont typeface="+mj-lt"/>
              <a:buAutoNum type="arabicPeriod"/>
              <a:defRPr/>
            </a:pPr>
            <a:r>
              <a:rPr lang="en-US" dirty="0" smtClean="0">
                <a:latin typeface="Arial" panose="02080604020202020204" pitchFamily="34" charset="0"/>
                <a:ea typeface="Calibri" pitchFamily="34" charset="0"/>
                <a:cs typeface="Arial" panose="02080604020202020204" pitchFamily="34" charset="0"/>
              </a:rPr>
              <a:t>Steam energy available = 0.8(848) (10</a:t>
            </a:r>
            <a:r>
              <a:rPr lang="en-US" baseline="30000" dirty="0" smtClean="0">
                <a:latin typeface="Arial" panose="02080604020202020204" pitchFamily="34" charset="0"/>
                <a:ea typeface="Calibri" pitchFamily="34" charset="0"/>
                <a:cs typeface="Arial" panose="02080604020202020204" pitchFamily="34" charset="0"/>
              </a:rPr>
              <a:t>6</a:t>
            </a:r>
            <a:r>
              <a:rPr lang="en-US" dirty="0" smtClean="0">
                <a:latin typeface="Arial" panose="02080604020202020204" pitchFamily="34" charset="0"/>
                <a:ea typeface="Calibri" pitchFamily="34" charset="0"/>
                <a:cs typeface="Arial" panose="02080604020202020204" pitchFamily="34" charset="0"/>
              </a:rPr>
              <a:t>) = 6.78(10</a:t>
            </a:r>
            <a:r>
              <a:rPr lang="en-US" baseline="30000" dirty="0" smtClean="0">
                <a:latin typeface="Arial" panose="02080604020202020204" pitchFamily="34" charset="0"/>
                <a:ea typeface="Calibri" pitchFamily="34" charset="0"/>
                <a:cs typeface="Arial" panose="02080604020202020204" pitchFamily="34" charset="0"/>
              </a:rPr>
              <a:t>8</a:t>
            </a:r>
            <a:r>
              <a:rPr lang="en-US" dirty="0" smtClean="0">
                <a:latin typeface="Arial" panose="02080604020202020204" pitchFamily="34" charset="0"/>
                <a:ea typeface="Calibri" pitchFamily="34" charset="0"/>
                <a:cs typeface="Arial" panose="02080604020202020204" pitchFamily="34" charset="0"/>
              </a:rPr>
              <a:t>) kJ/day</a:t>
            </a:r>
            <a:endParaRPr lang="en-US" dirty="0" smtClean="0">
              <a:latin typeface="Arial" panose="02080604020202020204" pitchFamily="34" charset="0"/>
              <a:ea typeface="Calibri" pitchFamily="34" charset="0"/>
              <a:cs typeface="Arial" panose="02080604020202020204" pitchFamily="34" charset="0"/>
            </a:endParaRPr>
          </a:p>
          <a:p>
            <a:pPr marL="514350" indent="-514350" algn="just" eaLnBrk="1" fontAlgn="auto" hangingPunct="1">
              <a:spcBef>
                <a:spcPct val="0"/>
              </a:spcBef>
              <a:spcAft>
                <a:spcPts val="0"/>
              </a:spcAft>
              <a:buFont typeface="+mj-lt"/>
              <a:buAutoNum type="arabicPeriod"/>
              <a:defRPr/>
            </a:pPr>
            <a:r>
              <a:rPr lang="en-US" b="1" dirty="0" smtClean="0">
                <a:latin typeface="Arial" panose="02080604020202020204" pitchFamily="34" charset="0"/>
                <a:cs typeface="Arial" panose="02080604020202020204" pitchFamily="34" charset="0"/>
              </a:rPr>
              <a:t>Efficiency of Steam Engine 30 %</a:t>
            </a:r>
            <a:endParaRPr lang="en-US" b="1" dirty="0" smtClean="0">
              <a:latin typeface="Arial" panose="02080604020202020204" pitchFamily="34" charset="0"/>
              <a:cs typeface="Arial" panose="02080604020202020204" pitchFamily="34" charset="0"/>
            </a:endParaRPr>
          </a:p>
          <a:p>
            <a:pPr marL="514350" indent="-514350" algn="just" eaLnBrk="1" fontAlgn="auto" hangingPunct="1">
              <a:spcBef>
                <a:spcPct val="0"/>
              </a:spcBef>
              <a:spcAft>
                <a:spcPts val="0"/>
              </a:spcAft>
              <a:buFont typeface="+mj-lt"/>
              <a:buAutoNum type="arabicPeriod"/>
              <a:defRPr/>
            </a:pPr>
            <a:r>
              <a:rPr lang="en-US" b="1" dirty="0" smtClean="0">
                <a:latin typeface="Arial" panose="02080604020202020204" pitchFamily="34" charset="0"/>
                <a:cs typeface="Arial" panose="02080604020202020204" pitchFamily="34" charset="0"/>
              </a:rPr>
              <a:t>Energy Produced </a:t>
            </a:r>
            <a:r>
              <a:rPr lang="en-US" dirty="0" smtClean="0">
                <a:latin typeface="Arial" panose="02080604020202020204" pitchFamily="34" charset="0"/>
                <a:ea typeface="Calibri" pitchFamily="34" charset="0"/>
                <a:cs typeface="Arial" panose="02080604020202020204" pitchFamily="34" charset="0"/>
              </a:rPr>
              <a:t>2.5 x 10</a:t>
            </a:r>
            <a:r>
              <a:rPr lang="en-US" baseline="30000" dirty="0" smtClean="0">
                <a:latin typeface="Arial" panose="02080604020202020204" pitchFamily="34" charset="0"/>
                <a:ea typeface="Calibri" pitchFamily="34" charset="0"/>
                <a:cs typeface="Arial" panose="02080604020202020204" pitchFamily="34" charset="0"/>
              </a:rPr>
              <a:t>8 </a:t>
            </a:r>
            <a:r>
              <a:rPr lang="en-US" dirty="0" smtClean="0">
                <a:latin typeface="Arial" panose="02080604020202020204" pitchFamily="34" charset="0"/>
                <a:ea typeface="Calibri" pitchFamily="34" charset="0"/>
                <a:cs typeface="Arial" panose="02080604020202020204" pitchFamily="34" charset="0"/>
              </a:rPr>
              <a:t>kJ/day or 50,000 kW-h</a:t>
            </a:r>
            <a:endParaRPr lang="en-US" b="1" dirty="0" smtClean="0">
              <a:latin typeface="Arial" panose="02080604020202020204" pitchFamily="34" charset="0"/>
              <a:cs typeface="Arial" panose="02080604020202020204" pitchFamily="34" charset="0"/>
            </a:endParaRPr>
          </a:p>
          <a:p>
            <a:pPr marL="0" indent="0" algn="just" eaLnBrk="1" fontAlgn="auto" hangingPunct="1">
              <a:spcBef>
                <a:spcPct val="0"/>
              </a:spcBef>
              <a:spcAft>
                <a:spcPts val="0"/>
              </a:spcAft>
              <a:buFont typeface="Arial" panose="02080604020202020204" pitchFamily="34" charset="0"/>
              <a:buNone/>
              <a:defRPr/>
            </a:pPr>
            <a:endParaRPr lang="en-US"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Arial" panose="02080604020202020204" pitchFamily="34" charset="0"/>
                <a:cs typeface="Arial" panose="02080604020202020204" pitchFamily="34" charset="0"/>
              </a:rPr>
              <a:t>Chemical Transformation of Solid Waste</a:t>
            </a:r>
            <a:endParaRPr lang="en-IN" b="1" dirty="0" smtClean="0">
              <a:latin typeface="Arial" panose="02080604020202020204" pitchFamily="34" charset="0"/>
              <a:cs typeface="Arial" panose="02080604020202020204" pitchFamily="34" charset="0"/>
            </a:endParaRPr>
          </a:p>
        </p:txBody>
      </p:sp>
      <p:sp>
        <p:nvSpPr>
          <p:cNvPr id="80899" name="Content Placeholder 2"/>
          <p:cNvSpPr>
            <a:spLocks noGrp="1"/>
          </p:cNvSpPr>
          <p:nvPr>
            <p:ph idx="1"/>
          </p:nvPr>
        </p:nvSpPr>
        <p:spPr>
          <a:xfrm>
            <a:off x="428625" y="1857375"/>
            <a:ext cx="8229600" cy="4525963"/>
          </a:xfrm>
        </p:spPr>
        <p:txBody>
          <a:bodyPr rtlCol="0">
            <a:normAutofit lnSpcReduction="10000"/>
          </a:bodyPr>
          <a:lstStyle/>
          <a:p>
            <a:pPr eaLnBrk="1" fontAlgn="auto" hangingPunct="1">
              <a:spcAft>
                <a:spcPts val="0"/>
              </a:spcAft>
              <a:buFont typeface="Arial" panose="02080604020202020204" pitchFamily="34" charset="0"/>
              <a:buNone/>
              <a:defRPr/>
            </a:pPr>
            <a:r>
              <a:rPr lang="en-IN" sz="2400" b="1" dirty="0" smtClean="0">
                <a:solidFill>
                  <a:srgbClr val="FF0000"/>
                </a:solidFill>
                <a:latin typeface="Arial" panose="02080604020202020204" pitchFamily="34" charset="0"/>
                <a:cs typeface="Arial" panose="02080604020202020204" pitchFamily="34" charset="0"/>
              </a:rPr>
              <a:t>1. Combustion (or chemical oxidation) </a:t>
            </a:r>
            <a:endParaRPr lang="en-IN" sz="2400" b="1" dirty="0" smtClean="0">
              <a:solidFill>
                <a:srgbClr val="FF0000"/>
              </a:solidFill>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Combustion is carried out in the presence of enough air to oxidize the organic matter</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 Key products are N</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 CO</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 H</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O, O</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 Ash, and</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Heat is generated (exothermic reactions)</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Used for waste to energy plants</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None/>
              <a:defRPr/>
            </a:pPr>
            <a:r>
              <a:rPr lang="en-IN" sz="2400" b="1" dirty="0" smtClean="0">
                <a:solidFill>
                  <a:srgbClr val="FF0000"/>
                </a:solidFill>
                <a:latin typeface="Arial" panose="02080604020202020204" pitchFamily="34" charset="0"/>
                <a:cs typeface="Arial" panose="02080604020202020204" pitchFamily="34" charset="0"/>
              </a:rPr>
              <a:t>2. </a:t>
            </a:r>
            <a:r>
              <a:rPr lang="en-IN" sz="2400" b="1" dirty="0" err="1" smtClean="0">
                <a:solidFill>
                  <a:srgbClr val="FF0000"/>
                </a:solidFill>
                <a:latin typeface="Arial" panose="02080604020202020204" pitchFamily="34" charset="0"/>
                <a:cs typeface="Arial" panose="02080604020202020204" pitchFamily="34" charset="0"/>
              </a:rPr>
              <a:t>Pyrolysis</a:t>
            </a:r>
            <a:endParaRPr lang="en-IN" sz="2400" b="1" dirty="0" smtClean="0">
              <a:solidFill>
                <a:srgbClr val="FF0000"/>
              </a:solidFill>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Thermal reactions in absence of oxygen</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Endothermic reactions (heat is taken by the reaction)</a:t>
            </a:r>
            <a:endParaRPr lang="en-IN" sz="24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IN" sz="2400" dirty="0" smtClean="0">
                <a:latin typeface="Arial" panose="02080604020202020204" pitchFamily="34" charset="0"/>
                <a:cs typeface="Arial" panose="02080604020202020204" pitchFamily="34" charset="0"/>
              </a:rPr>
              <a:t>Organic fraction transforms into H</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 CH</a:t>
            </a:r>
            <a:r>
              <a:rPr lang="en-IN" sz="2400" baseline="-25000" dirty="0" smtClean="0">
                <a:latin typeface="Arial" panose="02080604020202020204" pitchFamily="34" charset="0"/>
                <a:cs typeface="Arial" panose="02080604020202020204" pitchFamily="34" charset="0"/>
              </a:rPr>
              <a:t>4</a:t>
            </a:r>
            <a:r>
              <a:rPr lang="en-IN" sz="2400" dirty="0" smtClean="0">
                <a:latin typeface="Arial" panose="02080604020202020204" pitchFamily="34" charset="0"/>
                <a:cs typeface="Arial" panose="02080604020202020204" pitchFamily="34" charset="0"/>
              </a:rPr>
              <a:t>, CO</a:t>
            </a:r>
            <a:r>
              <a:rPr lang="en-IN" sz="2400" baseline="-25000" dirty="0" smtClean="0">
                <a:latin typeface="Arial" panose="02080604020202020204" pitchFamily="34" charset="0"/>
                <a:cs typeface="Arial" panose="02080604020202020204" pitchFamily="34" charset="0"/>
              </a:rPr>
              <a:t>2</a:t>
            </a:r>
            <a:r>
              <a:rPr lang="en-IN" sz="2400" dirty="0" smtClean="0">
                <a:latin typeface="Arial" panose="02080604020202020204" pitchFamily="34" charset="0"/>
                <a:cs typeface="Arial" panose="02080604020202020204" pitchFamily="34" charset="0"/>
              </a:rPr>
              <a:t>, trace gases, tar/oil, acetic acid, acetone, and char (carbon)</a:t>
            </a:r>
            <a:endParaRPr lang="en-IN"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ox(in)">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box(in)">
                                      <p:cBhvr>
                                        <p:cTn id="12" dur="500"/>
                                        <p:tgtEl>
                                          <p:spTgt spid="80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Effect transition="in" filter="box(in)">
                                      <p:cBhvr>
                                        <p:cTn id="17" dur="500"/>
                                        <p:tgtEl>
                                          <p:spTgt spid="808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0899">
                                            <p:txEl>
                                              <p:pRg st="2" end="2"/>
                                            </p:txEl>
                                          </p:spTgt>
                                        </p:tgtEl>
                                        <p:attrNameLst>
                                          <p:attrName>style.visibility</p:attrName>
                                        </p:attrNameLst>
                                      </p:cBhvr>
                                      <p:to>
                                        <p:strVal val="visible"/>
                                      </p:to>
                                    </p:set>
                                    <p:animEffect transition="in" filter="box(in)">
                                      <p:cBhvr>
                                        <p:cTn id="22" dur="500"/>
                                        <p:tgtEl>
                                          <p:spTgt spid="808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0899">
                                            <p:txEl>
                                              <p:pRg st="3" end="3"/>
                                            </p:txEl>
                                          </p:spTgt>
                                        </p:tgtEl>
                                        <p:attrNameLst>
                                          <p:attrName>style.visibility</p:attrName>
                                        </p:attrNameLst>
                                      </p:cBhvr>
                                      <p:to>
                                        <p:strVal val="visible"/>
                                      </p:to>
                                    </p:set>
                                    <p:animEffect transition="in" filter="box(in)">
                                      <p:cBhvr>
                                        <p:cTn id="27" dur="500"/>
                                        <p:tgtEl>
                                          <p:spTgt spid="808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0899">
                                            <p:txEl>
                                              <p:pRg st="4" end="4"/>
                                            </p:txEl>
                                          </p:spTgt>
                                        </p:tgtEl>
                                        <p:attrNameLst>
                                          <p:attrName>style.visibility</p:attrName>
                                        </p:attrNameLst>
                                      </p:cBhvr>
                                      <p:to>
                                        <p:strVal val="visible"/>
                                      </p:to>
                                    </p:set>
                                    <p:animEffect transition="in" filter="box(in)">
                                      <p:cBhvr>
                                        <p:cTn id="32" dur="500"/>
                                        <p:tgtEl>
                                          <p:spTgt spid="808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Effect transition="in" filter="box(in)">
                                      <p:cBhvr>
                                        <p:cTn id="37" dur="500"/>
                                        <p:tgtEl>
                                          <p:spTgt spid="808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0899">
                                            <p:txEl>
                                              <p:pRg st="6" end="6"/>
                                            </p:txEl>
                                          </p:spTgt>
                                        </p:tgtEl>
                                        <p:attrNameLst>
                                          <p:attrName>style.visibility</p:attrName>
                                        </p:attrNameLst>
                                      </p:cBhvr>
                                      <p:to>
                                        <p:strVal val="visible"/>
                                      </p:to>
                                    </p:set>
                                    <p:animEffect transition="in" filter="box(in)">
                                      <p:cBhvr>
                                        <p:cTn id="42" dur="500"/>
                                        <p:tgtEl>
                                          <p:spTgt spid="808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0899">
                                            <p:txEl>
                                              <p:pRg st="7" end="7"/>
                                            </p:txEl>
                                          </p:spTgt>
                                        </p:tgtEl>
                                        <p:attrNameLst>
                                          <p:attrName>style.visibility</p:attrName>
                                        </p:attrNameLst>
                                      </p:cBhvr>
                                      <p:to>
                                        <p:strVal val="visible"/>
                                      </p:to>
                                    </p:set>
                                    <p:animEffect transition="in" filter="box(in)">
                                      <p:cBhvr>
                                        <p:cTn id="47" dur="500"/>
                                        <p:tgtEl>
                                          <p:spTgt spid="808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0899">
                                            <p:txEl>
                                              <p:pRg st="8" end="8"/>
                                            </p:txEl>
                                          </p:spTgt>
                                        </p:tgtEl>
                                        <p:attrNameLst>
                                          <p:attrName>style.visibility</p:attrName>
                                        </p:attrNameLst>
                                      </p:cBhvr>
                                      <p:to>
                                        <p:strVal val="visible"/>
                                      </p:to>
                                    </p:set>
                                    <p:animEffect transition="in" filter="box(in)">
                                      <p:cBhvr>
                                        <p:cTn id="52" dur="500"/>
                                        <p:tgtEl>
                                          <p:spTgt spid="80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Flue Gas Pollutants</a:t>
            </a:r>
            <a:endParaRPr lang="en-US" b="1" dirty="0" smtClean="0">
              <a:latin typeface="Arial" panose="02080604020202020204" pitchFamily="34" charset="0"/>
              <a:cs typeface="Arial" panose="02080604020202020204" pitchFamily="34" charset="0"/>
            </a:endParaRPr>
          </a:p>
        </p:txBody>
      </p:sp>
      <p:sp>
        <p:nvSpPr>
          <p:cNvPr id="10243" name="Rectangle 3"/>
          <p:cNvSpPr>
            <a:spLocks noGrp="1" noChangeArrowheads="1"/>
          </p:cNvSpPr>
          <p:nvPr>
            <p:ph type="body" idx="1"/>
          </p:nvPr>
        </p:nvSpPr>
        <p:spPr/>
        <p:txBody>
          <a:bodyPr/>
          <a:lstStyle/>
          <a:p>
            <a:pPr eaLnBrk="1" hangingPunct="1"/>
            <a:r>
              <a:rPr lang="en-US" smtClean="0">
                <a:latin typeface="Arial" panose="02080604020202020204" pitchFamily="34" charset="0"/>
                <a:cs typeface="Arial" panose="02080604020202020204" pitchFamily="34" charset="0"/>
              </a:rPr>
              <a:t>Particulates</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Acid Gases</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SOx</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NO</a:t>
            </a:r>
            <a:r>
              <a:rPr lang="en-US" baseline="-25000" smtClean="0">
                <a:latin typeface="Arial" panose="02080604020202020204" pitchFamily="34" charset="0"/>
                <a:cs typeface="Arial" panose="02080604020202020204" pitchFamily="34" charset="0"/>
              </a:rPr>
              <a:t>x</a:t>
            </a:r>
            <a:endParaRPr lang="en-US" baseline="-25000"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CO</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Organic Hazardous Air Pollutants</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Metal Hazardous Air Pollutants</a:t>
            </a:r>
            <a:endParaRPr lang="en-US"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box(in)">
                                      <p:cBhvr>
                                        <p:cTn id="10" dur="500"/>
                                        <p:tgtEl>
                                          <p:spTgt spid="10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box(in)">
                                      <p:cBhvr>
                                        <p:cTn id="15" dur="500"/>
                                        <p:tgtEl>
                                          <p:spTgt spid="102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xEl>
                                              <p:pRg st="2" end="2"/>
                                            </p:txEl>
                                          </p:spTgt>
                                        </p:tgtEl>
                                        <p:attrNameLst>
                                          <p:attrName>style.visibility</p:attrName>
                                        </p:attrNameLst>
                                      </p:cBhvr>
                                      <p:to>
                                        <p:strVal val="visible"/>
                                      </p:to>
                                    </p:set>
                                    <p:animEffect transition="in" filter="box(in)">
                                      <p:cBhvr>
                                        <p:cTn id="20" dur="500"/>
                                        <p:tgtEl>
                                          <p:spTgt spid="102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Effect transition="in" filter="box(in)">
                                      <p:cBhvr>
                                        <p:cTn id="25" dur="500"/>
                                        <p:tgtEl>
                                          <p:spTgt spid="1024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243">
                                            <p:txEl>
                                              <p:pRg st="4" end="4"/>
                                            </p:txEl>
                                          </p:spTgt>
                                        </p:tgtEl>
                                        <p:attrNameLst>
                                          <p:attrName>style.visibility</p:attrName>
                                        </p:attrNameLst>
                                      </p:cBhvr>
                                      <p:to>
                                        <p:strVal val="visible"/>
                                      </p:to>
                                    </p:set>
                                    <p:animEffect transition="in" filter="box(in)">
                                      <p:cBhvr>
                                        <p:cTn id="30" dur="500"/>
                                        <p:tgtEl>
                                          <p:spTgt spid="1024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Effect transition="in" filter="box(in)">
                                      <p:cBhvr>
                                        <p:cTn id="35" dur="500"/>
                                        <p:tgtEl>
                                          <p:spTgt spid="1024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243">
                                            <p:txEl>
                                              <p:pRg st="6" end="6"/>
                                            </p:txEl>
                                          </p:spTgt>
                                        </p:tgtEl>
                                        <p:attrNameLst>
                                          <p:attrName>style.visibility</p:attrName>
                                        </p:attrNameLst>
                                      </p:cBhvr>
                                      <p:to>
                                        <p:strVal val="visible"/>
                                      </p:to>
                                    </p:set>
                                    <p:animEffect transition="in" filter="box(in)">
                                      <p:cBhvr>
                                        <p:cTn id="40"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p:cNvPicPr>
            <a:picLocks noChangeAspect="1" noChangeArrowheads="1"/>
          </p:cNvPicPr>
          <p:nvPr/>
        </p:nvPicPr>
        <p:blipFill>
          <a:blip r:embed="rId1"/>
          <a:srcRect/>
          <a:stretch>
            <a:fillRect/>
          </a:stretch>
        </p:blipFill>
        <p:spPr bwMode="auto">
          <a:xfrm>
            <a:off x="0" y="0"/>
            <a:ext cx="92142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144000" cy="6072230"/>
          </a:xfrm>
        </p:spPr>
        <p:txBody>
          <a:bodyPr/>
          <a:lstStyle/>
          <a:p>
            <a:r>
              <a:rPr lang="en-US" sz="1900" b="1" dirty="0" smtClean="0">
                <a:latin typeface="Arial" panose="02080604020202020204" pitchFamily="34" charset="0"/>
                <a:cs typeface="Arial" panose="02080604020202020204" pitchFamily="34" charset="0"/>
              </a:rPr>
              <a:t>Note: </a:t>
            </a:r>
            <a:endParaRPr lang="en-US" sz="1900" b="1"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(i) Suitably designed pollution control devices shall be installed or retrofitted with the incinerator to achieve the above emission limits, if necessary.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(ii) Waste to be incinerated shall not be chemically treated with any chlorinated disinfectants.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(iii) Chlorinated plastics shall not be incinerated.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(iv) Toxic metals in incineration ash shall be limited within the regulatory quantities as specified in the Hazardous Waste (Management, Handling and Trans boundary Movement) Rules, 2008, as amended from time to time.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(v) Only low </a:t>
            </a:r>
            <a:r>
              <a:rPr lang="en-US" sz="1900" dirty="0" err="1" smtClean="0">
                <a:latin typeface="Arial" panose="02080604020202020204" pitchFamily="34" charset="0"/>
                <a:cs typeface="Arial" panose="02080604020202020204" pitchFamily="34" charset="0"/>
              </a:rPr>
              <a:t>sulphur</a:t>
            </a:r>
            <a:r>
              <a:rPr lang="en-US" sz="1900" dirty="0" smtClean="0">
                <a:latin typeface="Arial" panose="02080604020202020204" pitchFamily="34" charset="0"/>
                <a:cs typeface="Arial" panose="02080604020202020204" pitchFamily="34" charset="0"/>
              </a:rPr>
              <a:t> fuel like LDO or LSHS or Diesel shall be used as fuel in the incinerator.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(vi) The CO</a:t>
            </a:r>
            <a:r>
              <a:rPr lang="en-US" sz="1900" baseline="-25000" dirty="0" smtClean="0">
                <a:latin typeface="Arial" panose="02080604020202020204" pitchFamily="34" charset="0"/>
                <a:cs typeface="Arial" panose="02080604020202020204" pitchFamily="34" charset="0"/>
              </a:rPr>
              <a:t>2</a:t>
            </a:r>
            <a:r>
              <a:rPr lang="en-US" sz="1900" dirty="0" smtClean="0">
                <a:latin typeface="Arial" panose="02080604020202020204" pitchFamily="34" charset="0"/>
                <a:cs typeface="Arial" panose="02080604020202020204" pitchFamily="34" charset="0"/>
              </a:rPr>
              <a:t> concentration in tail gas shall not be less than 7%.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(vii) All the facilities in twin chamber incinerators shall be designed to achieve a minimum temperature of 950</a:t>
            </a:r>
            <a:r>
              <a:rPr lang="en-US" sz="1900" baseline="30000" dirty="0" smtClean="0">
                <a:latin typeface="Arial" panose="02080604020202020204" pitchFamily="34" charset="0"/>
                <a:cs typeface="Arial" panose="02080604020202020204" pitchFamily="34" charset="0"/>
              </a:rPr>
              <a:t>o</a:t>
            </a:r>
            <a:r>
              <a:rPr lang="en-US" sz="1900" dirty="0" smtClean="0">
                <a:latin typeface="Arial" panose="02080604020202020204" pitchFamily="34" charset="0"/>
                <a:cs typeface="Arial" panose="02080604020202020204" pitchFamily="34" charset="0"/>
              </a:rPr>
              <a:t>C in secondary combustion chamber and with a gas residence time in secondary combustion chamber not less than 2 (two) seconds. </a:t>
            </a:r>
            <a:endParaRPr lang="en-US" sz="1900" dirty="0" smtClean="0">
              <a:latin typeface="Arial" panose="02080604020202020204" pitchFamily="34" charset="0"/>
              <a:cs typeface="Arial" panose="02080604020202020204" pitchFamily="34" charset="0"/>
            </a:endParaRPr>
          </a:p>
          <a:p>
            <a:r>
              <a:rPr lang="en-US" sz="1900" dirty="0" smtClean="0">
                <a:latin typeface="Arial" panose="02080604020202020204" pitchFamily="34" charset="0"/>
                <a:cs typeface="Arial" panose="02080604020202020204" pitchFamily="34" charset="0"/>
              </a:rPr>
              <a:t>(viii) Incineration plants shall be operated (combustion chambers) with such temperature, retention time and turbulence, as to achieve total Organic Carbon (TOC) content in the slag and bottom ashes less than 3%, or their loss on ignition is less than 5% of the dry weight.</a:t>
            </a:r>
            <a:endParaRPr lang="en-US" sz="1900"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Particulates</a:t>
            </a:r>
            <a:endParaRPr lang="en-US" b="1" dirty="0" smtClean="0">
              <a:latin typeface="Arial" panose="02080604020202020204" pitchFamily="34" charset="0"/>
              <a:cs typeface="Arial" panose="02080604020202020204" pitchFamily="34" charset="0"/>
            </a:endParaRPr>
          </a:p>
        </p:txBody>
      </p:sp>
      <p:sp>
        <p:nvSpPr>
          <p:cNvPr id="39939" name="Rectangle 3"/>
          <p:cNvSpPr>
            <a:spLocks noGrp="1" noChangeArrowheads="1"/>
          </p:cNvSpPr>
          <p:nvPr>
            <p:ph type="body" idx="1"/>
          </p:nvPr>
        </p:nvSpPr>
        <p:spPr/>
        <p:txBody>
          <a:bodyPr/>
          <a:lstStyle/>
          <a:p>
            <a:pPr eaLnBrk="1" hangingPunct="1">
              <a:lnSpc>
                <a:spcPct val="90000"/>
              </a:lnSpc>
            </a:pPr>
            <a:r>
              <a:rPr lang="en-US" sz="2400" smtClean="0">
                <a:latin typeface="Arial" panose="02080604020202020204" pitchFamily="34" charset="0"/>
                <a:cs typeface="Arial" panose="02080604020202020204" pitchFamily="34" charset="0"/>
              </a:rPr>
              <a:t>Solid </a:t>
            </a:r>
            <a:endParaRPr lang="en-US" sz="2400" smtClean="0">
              <a:latin typeface="Arial" panose="02080604020202020204" pitchFamily="34" charset="0"/>
              <a:cs typeface="Arial" panose="02080604020202020204" pitchFamily="34" charset="0"/>
            </a:endParaRPr>
          </a:p>
          <a:p>
            <a:pPr eaLnBrk="1" hangingPunct="1">
              <a:lnSpc>
                <a:spcPct val="90000"/>
              </a:lnSpc>
            </a:pPr>
            <a:r>
              <a:rPr lang="en-US" sz="2400" smtClean="0">
                <a:latin typeface="Arial" panose="02080604020202020204" pitchFamily="34" charset="0"/>
                <a:cs typeface="Arial" panose="02080604020202020204" pitchFamily="34" charset="0"/>
              </a:rPr>
              <a:t>Condensable </a:t>
            </a:r>
            <a:endParaRPr lang="en-US" sz="2400" smtClean="0">
              <a:latin typeface="Arial" panose="02080604020202020204" pitchFamily="34" charset="0"/>
              <a:cs typeface="Arial" panose="02080604020202020204" pitchFamily="34" charset="0"/>
            </a:endParaRPr>
          </a:p>
          <a:p>
            <a:pPr eaLnBrk="1" hangingPunct="1">
              <a:lnSpc>
                <a:spcPct val="90000"/>
              </a:lnSpc>
            </a:pPr>
            <a:r>
              <a:rPr lang="en-US" sz="2400" smtClean="0">
                <a:latin typeface="Arial" panose="02080604020202020204" pitchFamily="34" charset="0"/>
                <a:cs typeface="Arial" panose="02080604020202020204" pitchFamily="34" charset="0"/>
              </a:rPr>
              <a:t>Causes </a:t>
            </a:r>
            <a:endParaRPr lang="en-US" sz="24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Too low of a combustion T (incomplete combustion) </a:t>
            </a:r>
            <a:endParaRPr lang="en-US" sz="20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Insufficient oxygen  (too high T) </a:t>
            </a:r>
            <a:endParaRPr lang="en-US" sz="20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Insufficient mixing or residence time </a:t>
            </a:r>
            <a:endParaRPr lang="en-US" sz="20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Too much turbulence, entrainment of particulates </a:t>
            </a:r>
            <a:endParaRPr lang="en-US" sz="2000" smtClean="0">
              <a:latin typeface="Arial" panose="02080604020202020204" pitchFamily="34" charset="0"/>
              <a:cs typeface="Arial" panose="02080604020202020204" pitchFamily="34" charset="0"/>
            </a:endParaRPr>
          </a:p>
          <a:p>
            <a:pPr lvl="1" eaLnBrk="1" hangingPunct="1">
              <a:lnSpc>
                <a:spcPct val="90000"/>
              </a:lnSpc>
              <a:buFont typeface="Arial" panose="02080604020202020204" pitchFamily="34" charset="0"/>
              <a:buNone/>
            </a:pPr>
            <a:endParaRPr lang="en-US" sz="2000" smtClean="0">
              <a:latin typeface="Arial" panose="02080604020202020204" pitchFamily="34" charset="0"/>
              <a:cs typeface="Arial" panose="02080604020202020204" pitchFamily="34" charset="0"/>
            </a:endParaRPr>
          </a:p>
          <a:p>
            <a:pPr eaLnBrk="1" hangingPunct="1">
              <a:lnSpc>
                <a:spcPct val="90000"/>
              </a:lnSpc>
            </a:pPr>
            <a:r>
              <a:rPr lang="en-US" sz="2400" smtClean="0">
                <a:latin typeface="Arial" panose="02080604020202020204" pitchFamily="34" charset="0"/>
                <a:cs typeface="Arial" panose="02080604020202020204" pitchFamily="34" charset="0"/>
              </a:rPr>
              <a:t>Control</a:t>
            </a:r>
            <a:endParaRPr lang="en-US" sz="24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Cyclones - not effective for removal of small particulates </a:t>
            </a:r>
            <a:endParaRPr lang="en-US" sz="20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Electrostatic precipitator  </a:t>
            </a:r>
            <a:endParaRPr lang="en-US" sz="2000" smtClean="0">
              <a:latin typeface="Arial" panose="02080604020202020204" pitchFamily="34" charset="0"/>
              <a:cs typeface="Arial" panose="02080604020202020204" pitchFamily="34" charset="0"/>
            </a:endParaRPr>
          </a:p>
          <a:p>
            <a:pPr lvl="1" eaLnBrk="1" hangingPunct="1">
              <a:lnSpc>
                <a:spcPct val="90000"/>
              </a:lnSpc>
            </a:pPr>
            <a:r>
              <a:rPr lang="en-US" sz="2000" smtClean="0">
                <a:latin typeface="Arial" panose="02080604020202020204" pitchFamily="34" charset="0"/>
                <a:cs typeface="Arial" panose="02080604020202020204" pitchFamily="34" charset="0"/>
              </a:rPr>
              <a:t>Fabric Filters (baghouses) </a:t>
            </a:r>
            <a:endParaRPr lang="en-US" sz="2000" smtClean="0">
              <a:latin typeface="Arial" panose="02080604020202020204" pitchFamily="34" charset="0"/>
              <a:cs typeface="Arial" panose="02080604020202020204" pitchFamily="34" charset="0"/>
            </a:endParaRPr>
          </a:p>
          <a:p>
            <a:pPr lvl="2" eaLnBrk="1" hangingPunct="1">
              <a:lnSpc>
                <a:spcPct val="90000"/>
              </a:lnSpc>
            </a:pPr>
            <a:endParaRPr lang="en-US" sz="180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box(in)">
                                      <p:cBhvr>
                                        <p:cTn id="10" dur="500"/>
                                        <p:tgtEl>
                                          <p:spTgt spid="399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Effect transition="in" filter="box(in)">
                                      <p:cBhvr>
                                        <p:cTn id="15" dur="500"/>
                                        <p:tgtEl>
                                          <p:spTgt spid="399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9939">
                                            <p:txEl>
                                              <p:pRg st="2" end="2"/>
                                            </p:txEl>
                                          </p:spTgt>
                                        </p:tgtEl>
                                        <p:attrNameLst>
                                          <p:attrName>style.visibility</p:attrName>
                                        </p:attrNameLst>
                                      </p:cBhvr>
                                      <p:to>
                                        <p:strVal val="visible"/>
                                      </p:to>
                                    </p:set>
                                    <p:animEffect transition="in" filter="box(in)">
                                      <p:cBhvr>
                                        <p:cTn id="20" dur="500"/>
                                        <p:tgtEl>
                                          <p:spTgt spid="39939">
                                            <p:txEl>
                                              <p:pRg st="2" end="2"/>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9939">
                                            <p:txEl>
                                              <p:pRg st="3" end="3"/>
                                            </p:txEl>
                                          </p:spTgt>
                                        </p:tgtEl>
                                        <p:attrNameLst>
                                          <p:attrName>style.visibility</p:attrName>
                                        </p:attrNameLst>
                                      </p:cBhvr>
                                      <p:to>
                                        <p:strVal val="visible"/>
                                      </p:to>
                                    </p:set>
                                    <p:animEffect transition="in" filter="box(in)">
                                      <p:cBhvr>
                                        <p:cTn id="23" dur="500"/>
                                        <p:tgtEl>
                                          <p:spTgt spid="39939">
                                            <p:txEl>
                                              <p:pRg st="3" end="3"/>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9939">
                                            <p:txEl>
                                              <p:pRg st="4" end="4"/>
                                            </p:txEl>
                                          </p:spTgt>
                                        </p:tgtEl>
                                        <p:attrNameLst>
                                          <p:attrName>style.visibility</p:attrName>
                                        </p:attrNameLst>
                                      </p:cBhvr>
                                      <p:to>
                                        <p:strVal val="visible"/>
                                      </p:to>
                                    </p:set>
                                    <p:animEffect transition="in" filter="box(in)">
                                      <p:cBhvr>
                                        <p:cTn id="26" dur="500"/>
                                        <p:tgtEl>
                                          <p:spTgt spid="39939">
                                            <p:txEl>
                                              <p:pRg st="4" end="4"/>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9939">
                                            <p:txEl>
                                              <p:pRg st="5" end="5"/>
                                            </p:txEl>
                                          </p:spTgt>
                                        </p:tgtEl>
                                        <p:attrNameLst>
                                          <p:attrName>style.visibility</p:attrName>
                                        </p:attrNameLst>
                                      </p:cBhvr>
                                      <p:to>
                                        <p:strVal val="visible"/>
                                      </p:to>
                                    </p:set>
                                    <p:animEffect transition="in" filter="box(in)">
                                      <p:cBhvr>
                                        <p:cTn id="29" dur="500"/>
                                        <p:tgtEl>
                                          <p:spTgt spid="39939">
                                            <p:txEl>
                                              <p:pRg st="5" end="5"/>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9939">
                                            <p:txEl>
                                              <p:pRg st="6" end="6"/>
                                            </p:txEl>
                                          </p:spTgt>
                                        </p:tgtEl>
                                        <p:attrNameLst>
                                          <p:attrName>style.visibility</p:attrName>
                                        </p:attrNameLst>
                                      </p:cBhvr>
                                      <p:to>
                                        <p:strVal val="visible"/>
                                      </p:to>
                                    </p:set>
                                    <p:animEffect transition="in" filter="box(in)">
                                      <p:cBhvr>
                                        <p:cTn id="32" dur="500"/>
                                        <p:tgtEl>
                                          <p:spTgt spid="3993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939">
                                            <p:txEl>
                                              <p:pRg st="8" end="8"/>
                                            </p:txEl>
                                          </p:spTgt>
                                        </p:tgtEl>
                                        <p:attrNameLst>
                                          <p:attrName>style.visibility</p:attrName>
                                        </p:attrNameLst>
                                      </p:cBhvr>
                                      <p:to>
                                        <p:strVal val="visible"/>
                                      </p:to>
                                    </p:set>
                                    <p:animEffect transition="in" filter="box(in)">
                                      <p:cBhvr>
                                        <p:cTn id="37" dur="500"/>
                                        <p:tgtEl>
                                          <p:spTgt spid="39939">
                                            <p:txEl>
                                              <p:pRg st="8" end="8"/>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9939">
                                            <p:txEl>
                                              <p:pRg st="9" end="9"/>
                                            </p:txEl>
                                          </p:spTgt>
                                        </p:tgtEl>
                                        <p:attrNameLst>
                                          <p:attrName>style.visibility</p:attrName>
                                        </p:attrNameLst>
                                      </p:cBhvr>
                                      <p:to>
                                        <p:strVal val="visible"/>
                                      </p:to>
                                    </p:set>
                                    <p:animEffect transition="in" filter="box(in)">
                                      <p:cBhvr>
                                        <p:cTn id="40" dur="500"/>
                                        <p:tgtEl>
                                          <p:spTgt spid="39939">
                                            <p:txEl>
                                              <p:pRg st="9" end="9"/>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9939">
                                            <p:txEl>
                                              <p:pRg st="10" end="10"/>
                                            </p:txEl>
                                          </p:spTgt>
                                        </p:tgtEl>
                                        <p:attrNameLst>
                                          <p:attrName>style.visibility</p:attrName>
                                        </p:attrNameLst>
                                      </p:cBhvr>
                                      <p:to>
                                        <p:strVal val="visible"/>
                                      </p:to>
                                    </p:set>
                                    <p:animEffect transition="in" filter="box(in)">
                                      <p:cBhvr>
                                        <p:cTn id="43" dur="500"/>
                                        <p:tgtEl>
                                          <p:spTgt spid="39939">
                                            <p:txEl>
                                              <p:pRg st="10" end="10"/>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9939">
                                            <p:txEl>
                                              <p:pRg st="11" end="11"/>
                                            </p:txEl>
                                          </p:spTgt>
                                        </p:tgtEl>
                                        <p:attrNameLst>
                                          <p:attrName>style.visibility</p:attrName>
                                        </p:attrNameLst>
                                      </p:cBhvr>
                                      <p:to>
                                        <p:strVal val="visible"/>
                                      </p:to>
                                    </p:set>
                                    <p:animEffect transition="in" filter="box(in)">
                                      <p:cBhvr>
                                        <p:cTn id="46" dur="500"/>
                                        <p:tgtEl>
                                          <p:spTgt spid="399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Acid Gases</a:t>
            </a:r>
            <a:endParaRPr lang="en-US" b="1" dirty="0" smtClean="0">
              <a:latin typeface="Arial" panose="02080604020202020204" pitchFamily="34" charset="0"/>
              <a:cs typeface="Arial" panose="02080604020202020204" pitchFamily="34" charset="0"/>
            </a:endParaRPr>
          </a:p>
        </p:txBody>
      </p:sp>
      <p:sp>
        <p:nvSpPr>
          <p:cNvPr id="41987" name="Rectangle 3"/>
          <p:cNvSpPr>
            <a:spLocks noGrp="1" noChangeArrowheads="1"/>
          </p:cNvSpPr>
          <p:nvPr>
            <p:ph type="body" idx="1"/>
          </p:nvPr>
        </p:nvSpPr>
        <p:spPr/>
        <p:txBody>
          <a:bodyPr/>
          <a:lstStyle/>
          <a:p>
            <a:pPr eaLnBrk="1" hangingPunct="1">
              <a:lnSpc>
                <a:spcPct val="90000"/>
              </a:lnSpc>
            </a:pPr>
            <a:r>
              <a:rPr lang="en-US" sz="2800" dirty="0" smtClean="0">
                <a:latin typeface="Arial" panose="02080604020202020204" pitchFamily="34" charset="0"/>
                <a:cs typeface="Arial" panose="02080604020202020204" pitchFamily="34" charset="0"/>
              </a:rPr>
              <a:t>From </a:t>
            </a:r>
            <a:r>
              <a:rPr lang="en-US" sz="2800" dirty="0" err="1" smtClean="0">
                <a:latin typeface="Arial" panose="02080604020202020204" pitchFamily="34" charset="0"/>
                <a:cs typeface="Arial" panose="02080604020202020204" pitchFamily="34" charset="0"/>
              </a:rPr>
              <a:t>Cl</a:t>
            </a:r>
            <a:r>
              <a:rPr lang="en-US" sz="2800" dirty="0" smtClean="0">
                <a:latin typeface="Arial" panose="02080604020202020204" pitchFamily="34" charset="0"/>
                <a:cs typeface="Arial" panose="02080604020202020204" pitchFamily="34" charset="0"/>
              </a:rPr>
              <a:t>, S, N, Fl in refuse (in plastics, textiles, rubber, yd waste, paper) </a:t>
            </a:r>
            <a:endParaRPr lang="en-US" sz="2800" dirty="0" smtClean="0">
              <a:latin typeface="Arial" panose="02080604020202020204" pitchFamily="34" charset="0"/>
              <a:cs typeface="Arial" panose="02080604020202020204" pitchFamily="34" charset="0"/>
            </a:endParaRPr>
          </a:p>
          <a:p>
            <a:pPr eaLnBrk="1" hangingPunct="1">
              <a:lnSpc>
                <a:spcPct val="90000"/>
              </a:lnSpc>
            </a:pPr>
            <a:r>
              <a:rPr lang="en-US" sz="2800" dirty="0" smtClean="0">
                <a:latin typeface="Arial" panose="02080604020202020204" pitchFamily="34" charset="0"/>
                <a:cs typeface="Arial" panose="02080604020202020204" pitchFamily="34" charset="0"/>
              </a:rPr>
              <a:t>Acid gas scrubber (SO</a:t>
            </a:r>
            <a:r>
              <a:rPr lang="en-US" sz="2800" baseline="-25000" dirty="0" smtClean="0">
                <a:latin typeface="Arial" panose="02080604020202020204" pitchFamily="34" charset="0"/>
                <a:cs typeface="Arial" panose="02080604020202020204" pitchFamily="34" charset="0"/>
              </a:rPr>
              <a:t>2</a:t>
            </a:r>
            <a:r>
              <a:rPr lang="en-US" sz="2800" dirty="0" smtClean="0">
                <a:latin typeface="Arial" panose="02080604020202020204" pitchFamily="34" charset="0"/>
                <a:cs typeface="Arial" panose="02080604020202020204" pitchFamily="34" charset="0"/>
              </a:rPr>
              <a:t>, </a:t>
            </a:r>
            <a:r>
              <a:rPr lang="en-US" sz="2800" dirty="0" err="1" smtClean="0">
                <a:latin typeface="Arial" panose="02080604020202020204" pitchFamily="34" charset="0"/>
                <a:cs typeface="Arial" panose="02080604020202020204" pitchFamily="34" charset="0"/>
              </a:rPr>
              <a:t>HCl</a:t>
            </a:r>
            <a:r>
              <a:rPr lang="en-US" sz="2800" dirty="0" smtClean="0">
                <a:latin typeface="Arial" panose="02080604020202020204" pitchFamily="34" charset="0"/>
                <a:cs typeface="Arial" panose="02080604020202020204" pitchFamily="34" charset="0"/>
              </a:rPr>
              <a:t>, HF)</a:t>
            </a:r>
            <a:endParaRPr lang="en-US" sz="2800" dirty="0" smtClean="0">
              <a:latin typeface="Arial" panose="02080604020202020204" pitchFamily="34" charset="0"/>
              <a:cs typeface="Arial" panose="02080604020202020204" pitchFamily="34" charset="0"/>
            </a:endParaRPr>
          </a:p>
          <a:p>
            <a:pPr lvl="1" eaLnBrk="1" hangingPunct="1">
              <a:lnSpc>
                <a:spcPct val="90000"/>
              </a:lnSpc>
            </a:pPr>
            <a:r>
              <a:rPr lang="en-US" sz="2400" dirty="0" smtClean="0">
                <a:latin typeface="Arial" panose="02080604020202020204" pitchFamily="34" charset="0"/>
                <a:cs typeface="Arial" panose="02080604020202020204" pitchFamily="34" charset="0"/>
              </a:rPr>
              <a:t>Wet scrubber </a:t>
            </a:r>
            <a:endParaRPr lang="en-US" sz="2400" dirty="0" smtClean="0">
              <a:latin typeface="Arial" panose="02080604020202020204" pitchFamily="34" charset="0"/>
              <a:cs typeface="Arial" panose="02080604020202020204" pitchFamily="34" charset="0"/>
            </a:endParaRPr>
          </a:p>
          <a:p>
            <a:pPr lvl="1" eaLnBrk="1" hangingPunct="1">
              <a:lnSpc>
                <a:spcPct val="90000"/>
              </a:lnSpc>
            </a:pPr>
            <a:r>
              <a:rPr lang="en-US" sz="2400" dirty="0" smtClean="0">
                <a:latin typeface="Arial" panose="02080604020202020204" pitchFamily="34" charset="0"/>
                <a:cs typeface="Arial" panose="02080604020202020204" pitchFamily="34" charset="0"/>
              </a:rPr>
              <a:t>Spray dryer </a:t>
            </a:r>
            <a:endParaRPr lang="en-US" sz="2400" dirty="0" smtClean="0">
              <a:latin typeface="Arial" panose="02080604020202020204" pitchFamily="34" charset="0"/>
              <a:cs typeface="Arial" panose="02080604020202020204" pitchFamily="34" charset="0"/>
            </a:endParaRPr>
          </a:p>
          <a:p>
            <a:pPr lvl="1" eaLnBrk="1" hangingPunct="1">
              <a:lnSpc>
                <a:spcPct val="90000"/>
              </a:lnSpc>
            </a:pPr>
            <a:r>
              <a:rPr lang="en-US" sz="2400" dirty="0" smtClean="0">
                <a:latin typeface="Arial" panose="02080604020202020204" pitchFamily="34" charset="0"/>
                <a:cs typeface="Arial" panose="02080604020202020204" pitchFamily="34" charset="0"/>
              </a:rPr>
              <a:t>Dry scrubber injectors</a:t>
            </a:r>
            <a:endParaRPr lang="en-US" sz="24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ox(in)">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ox(in)">
                                      <p:cBhvr>
                                        <p:cTn id="17" dur="5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box(in)">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box(in)">
                                      <p:cBhvr>
                                        <p:cTn id="27" dur="500"/>
                                        <p:tgtEl>
                                          <p:spTgt spid="41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box(in)">
                                      <p:cBhvr>
                                        <p:cTn id="3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Metals</a:t>
            </a:r>
            <a:endParaRPr lang="en-US" b="1" dirty="0" smtClean="0">
              <a:latin typeface="Arial" panose="02080604020202020204" pitchFamily="34" charset="0"/>
              <a:cs typeface="Arial" panose="02080604020202020204" pitchFamily="34" charset="0"/>
            </a:endParaRPr>
          </a:p>
        </p:txBody>
      </p:sp>
      <p:sp>
        <p:nvSpPr>
          <p:cNvPr id="40963" name="Rectangle 3"/>
          <p:cNvSpPr>
            <a:spLocks noGrp="1" noChangeArrowheads="1"/>
          </p:cNvSpPr>
          <p:nvPr>
            <p:ph type="body" idx="1"/>
          </p:nvPr>
        </p:nvSpPr>
        <p:spPr/>
        <p:txBody>
          <a:bodyPr/>
          <a:lstStyle/>
          <a:p>
            <a:pPr eaLnBrk="1" hangingPunct="1"/>
            <a:r>
              <a:rPr lang="en-US" smtClean="0">
                <a:latin typeface="Arial" panose="02080604020202020204" pitchFamily="34" charset="0"/>
                <a:cs typeface="Arial" panose="02080604020202020204" pitchFamily="34" charset="0"/>
              </a:rPr>
              <a:t>Removed with particulates </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Mercury remains volatilized </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Tough to remove from flue gas </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Remove source or use activated carbon (along with dioxins)</a:t>
            </a:r>
            <a:endParaRPr lang="en-US"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box(in)">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box(in)">
                                      <p:cBhvr>
                                        <p:cTn id="17" dur="5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box(in)">
                                      <p:cBhvr>
                                        <p:cTn id="22" dur="5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box(in)">
                                      <p:cBhvr>
                                        <p:cTn id="2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b="1" dirty="0" smtClean="0">
                <a:latin typeface="Arial" panose="02080604020202020204" pitchFamily="34" charset="0"/>
                <a:cs typeface="Arial" panose="02080604020202020204" pitchFamily="34" charset="0"/>
              </a:rPr>
              <a:t>NITROGEN REMOVAL</a:t>
            </a:r>
            <a:endParaRPr lang="en-US" sz="3600" b="1" dirty="0" smtClean="0">
              <a:latin typeface="Arial" panose="02080604020202020204" pitchFamily="34" charset="0"/>
              <a:cs typeface="Arial" panose="02080604020202020204" pitchFamily="34" charset="0"/>
            </a:endParaRPr>
          </a:p>
        </p:txBody>
      </p:sp>
      <p:sp>
        <p:nvSpPr>
          <p:cNvPr id="43011" name="Rectangle 3"/>
          <p:cNvSpPr>
            <a:spLocks noGrp="1" noChangeArrowheads="1"/>
          </p:cNvSpPr>
          <p:nvPr>
            <p:ph type="body" idx="1"/>
          </p:nvPr>
        </p:nvSpPr>
        <p:spPr/>
        <p:txBody>
          <a:bodyPr/>
          <a:lstStyle/>
          <a:p>
            <a:pPr eaLnBrk="1" hangingPunct="1"/>
            <a:r>
              <a:rPr lang="en-US" sz="2800" dirty="0" smtClean="0">
                <a:latin typeface="Arial" panose="02080604020202020204" pitchFamily="34" charset="0"/>
                <a:cs typeface="Arial" panose="02080604020202020204" pitchFamily="34" charset="0"/>
              </a:rPr>
              <a:t>Source removal to avoid fuel </a:t>
            </a:r>
            <a:r>
              <a:rPr lang="en-US" sz="2800" dirty="0" err="1" smtClean="0">
                <a:latin typeface="Arial" panose="02080604020202020204" pitchFamily="34" charset="0"/>
                <a:cs typeface="Arial" panose="02080604020202020204" pitchFamily="34" charset="0"/>
              </a:rPr>
              <a:t>NO</a:t>
            </a:r>
            <a:r>
              <a:rPr lang="en-US" sz="2800" baseline="-25000" dirty="0" err="1" smtClean="0">
                <a:latin typeface="Arial" panose="02080604020202020204" pitchFamily="34" charset="0"/>
                <a:cs typeface="Arial" panose="02080604020202020204" pitchFamily="34" charset="0"/>
              </a:rPr>
              <a:t>x</a:t>
            </a:r>
            <a:r>
              <a:rPr lang="en-US" sz="2800" dirty="0" smtClean="0">
                <a:latin typeface="Arial" panose="02080604020202020204" pitchFamily="34" charset="0"/>
                <a:cs typeface="Arial" panose="02080604020202020204" pitchFamily="34" charset="0"/>
              </a:rPr>
              <a:t> production </a:t>
            </a:r>
            <a:endParaRPr lang="en-US" sz="2800" dirty="0" smtClean="0">
              <a:latin typeface="Arial" panose="02080604020202020204" pitchFamily="34" charset="0"/>
              <a:cs typeface="Arial" panose="02080604020202020204" pitchFamily="34" charset="0"/>
            </a:endParaRPr>
          </a:p>
          <a:p>
            <a:pPr eaLnBrk="1" hangingPunct="1"/>
            <a:r>
              <a:rPr lang="en-US" sz="2800" dirty="0" smtClean="0">
                <a:latin typeface="Arial" panose="02080604020202020204" pitchFamily="34" charset="0"/>
                <a:cs typeface="Arial" panose="02080604020202020204" pitchFamily="34" charset="0"/>
              </a:rPr>
              <a:t>T &lt; 1500 </a:t>
            </a:r>
            <a:r>
              <a:rPr lang="en-US" sz="2800" baseline="30000" dirty="0" err="1" smtClean="0">
                <a:latin typeface="Arial" panose="02080604020202020204" pitchFamily="34" charset="0"/>
                <a:cs typeface="Arial" panose="02080604020202020204" pitchFamily="34" charset="0"/>
              </a:rPr>
              <a:t>o</a:t>
            </a:r>
            <a:r>
              <a:rPr lang="en-US" sz="2800" dirty="0" err="1" smtClean="0">
                <a:latin typeface="Arial" panose="02080604020202020204" pitchFamily="34" charset="0"/>
                <a:cs typeface="Arial" panose="02080604020202020204" pitchFamily="34" charset="0"/>
              </a:rPr>
              <a:t>F</a:t>
            </a:r>
            <a:r>
              <a:rPr lang="en-US" sz="2800" dirty="0" smtClean="0">
                <a:latin typeface="Arial" panose="02080604020202020204" pitchFamily="34" charset="0"/>
                <a:cs typeface="Arial" panose="02080604020202020204" pitchFamily="34" charset="0"/>
              </a:rPr>
              <a:t> to avoid thermal </a:t>
            </a:r>
            <a:r>
              <a:rPr lang="en-US" sz="2800" dirty="0" err="1" smtClean="0">
                <a:latin typeface="Arial" panose="02080604020202020204" pitchFamily="34" charset="0"/>
                <a:cs typeface="Arial" panose="02080604020202020204" pitchFamily="34" charset="0"/>
              </a:rPr>
              <a:t>NO</a:t>
            </a:r>
            <a:r>
              <a:rPr lang="en-US" sz="2800" baseline="-25000" dirty="0" err="1" smtClean="0">
                <a:latin typeface="Arial" panose="02080604020202020204" pitchFamily="34" charset="0"/>
                <a:cs typeface="Arial" panose="02080604020202020204" pitchFamily="34" charset="0"/>
              </a:rPr>
              <a:t>x</a:t>
            </a:r>
            <a:r>
              <a:rPr lang="en-US" sz="2800" baseline="-25000" dirty="0" smtClean="0">
                <a:latin typeface="Arial" panose="02080604020202020204" pitchFamily="34" charset="0"/>
                <a:cs typeface="Arial" panose="02080604020202020204" pitchFamily="34" charset="0"/>
              </a:rPr>
              <a:t> </a:t>
            </a:r>
            <a:endParaRPr lang="en-US" sz="2800" baseline="-25000" dirty="0" smtClean="0">
              <a:latin typeface="Arial" panose="02080604020202020204" pitchFamily="34" charset="0"/>
              <a:cs typeface="Arial" panose="02080604020202020204" pitchFamily="34" charset="0"/>
            </a:endParaRPr>
          </a:p>
          <a:p>
            <a:pPr eaLnBrk="1" hangingPunct="1"/>
            <a:r>
              <a:rPr lang="en-US" sz="2800" dirty="0" smtClean="0">
                <a:latin typeface="Arial" panose="02080604020202020204" pitchFamily="34" charset="0"/>
                <a:cs typeface="Arial" panose="02080604020202020204" pitchFamily="34" charset="0"/>
              </a:rPr>
              <a:t>Selective catalytic reaction via injection of ammonia.</a:t>
            </a:r>
            <a:endParaRPr lang="en-US" sz="2800" dirty="0" smtClean="0">
              <a:latin typeface="Arial" panose="02080604020202020204" pitchFamily="34" charset="0"/>
              <a:cs typeface="Arial" panose="02080604020202020204" pitchFamily="34" charset="0"/>
            </a:endParaRPr>
          </a:p>
          <a:p>
            <a:pPr eaLnBrk="1" hangingPunct="1"/>
            <a:r>
              <a:rPr lang="en-US" sz="2800" dirty="0" smtClean="0">
                <a:latin typeface="Arial" panose="02080604020202020204" pitchFamily="34" charset="0"/>
                <a:cs typeface="Arial" panose="02080604020202020204" pitchFamily="34" charset="0"/>
              </a:rPr>
              <a:t>Selective Non-Catalytic Reduction  </a:t>
            </a:r>
            <a:endParaRPr lang="en-US" sz="28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box(in)">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box(in)">
                                      <p:cBhvr>
                                        <p:cTn id="17" dur="5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box(in)">
                                      <p:cBhvr>
                                        <p:cTn id="22" dur="500"/>
                                        <p:tgtEl>
                                          <p:spTgt spid="43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box(in)">
                                      <p:cBhvr>
                                        <p:cTn id="2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IN" b="1" dirty="0" smtClean="0">
                <a:latin typeface="Arial" panose="02080604020202020204" pitchFamily="34" charset="0"/>
                <a:cs typeface="Arial" panose="02080604020202020204" pitchFamily="34" charset="0"/>
              </a:rPr>
              <a:t>Selective catalytic reduction </a:t>
            </a:r>
            <a:endParaRPr lang="en-IN" b="1" dirty="0" smtClean="0">
              <a:latin typeface="Arial" panose="02080604020202020204" pitchFamily="34" charset="0"/>
              <a:cs typeface="Arial" panose="02080604020202020204" pitchFamily="34" charset="0"/>
            </a:endParaRPr>
          </a:p>
        </p:txBody>
      </p:sp>
      <p:sp>
        <p:nvSpPr>
          <p:cNvPr id="44035" name="Content Placeholder 2"/>
          <p:cNvSpPr>
            <a:spLocks noGrp="1"/>
          </p:cNvSpPr>
          <p:nvPr>
            <p:ph idx="1"/>
          </p:nvPr>
        </p:nvSpPr>
        <p:spPr>
          <a:xfrm>
            <a:off x="500034" y="1142984"/>
            <a:ext cx="8229600" cy="2614618"/>
          </a:xfrm>
        </p:spPr>
        <p:txBody>
          <a:bodyPr/>
          <a:lstStyle/>
          <a:p>
            <a:r>
              <a:rPr lang="en-IN" sz="2800" dirty="0" smtClean="0">
                <a:latin typeface="Arial" panose="02080604020202020204" pitchFamily="34" charset="0"/>
                <a:cs typeface="Arial" panose="02080604020202020204" pitchFamily="34" charset="0"/>
              </a:rPr>
              <a:t>Employs ammonia injection into the flue gas, followed by gas passage over a catalyst bed. The following reaction occurs in the temperature range of 530 to 800 </a:t>
            </a:r>
            <a:r>
              <a:rPr lang="en-IN" sz="2800" baseline="30000" dirty="0" err="1" smtClean="0">
                <a:latin typeface="Arial" panose="02080604020202020204" pitchFamily="34" charset="0"/>
                <a:cs typeface="Arial" panose="02080604020202020204" pitchFamily="34" charset="0"/>
              </a:rPr>
              <a:t>o</a:t>
            </a:r>
            <a:r>
              <a:rPr lang="en-IN" sz="2800" dirty="0" err="1" smtClean="0">
                <a:latin typeface="Arial" panose="02080604020202020204" pitchFamily="34" charset="0"/>
                <a:cs typeface="Arial" panose="02080604020202020204" pitchFamily="34" charset="0"/>
              </a:rPr>
              <a:t>F</a:t>
            </a:r>
            <a:r>
              <a:rPr lang="en-IN" sz="2800" dirty="0" smtClean="0">
                <a:latin typeface="Arial" panose="02080604020202020204" pitchFamily="34" charset="0"/>
                <a:cs typeface="Arial" panose="02080604020202020204" pitchFamily="34" charset="0"/>
              </a:rPr>
              <a:t>:</a:t>
            </a:r>
            <a:endParaRPr lang="en-IN" sz="2800" dirty="0" smtClean="0">
              <a:latin typeface="Arial" panose="02080604020202020204" pitchFamily="34" charset="0"/>
              <a:cs typeface="Arial" panose="02080604020202020204" pitchFamily="34" charset="0"/>
            </a:endParaRPr>
          </a:p>
          <a:p>
            <a:r>
              <a:rPr lang="en-IN" sz="2800" dirty="0" smtClean="0">
                <a:latin typeface="Arial" panose="02080604020202020204" pitchFamily="34" charset="0"/>
                <a:cs typeface="Arial" panose="02080604020202020204" pitchFamily="34" charset="0"/>
              </a:rPr>
              <a:t>NO + NH</a:t>
            </a:r>
            <a:r>
              <a:rPr lang="en-IN" sz="2800" baseline="-25000" dirty="0" smtClean="0">
                <a:latin typeface="Arial" panose="02080604020202020204" pitchFamily="34" charset="0"/>
                <a:cs typeface="Arial" panose="02080604020202020204" pitchFamily="34" charset="0"/>
              </a:rPr>
              <a:t>3</a:t>
            </a:r>
            <a:r>
              <a:rPr lang="en-IN" sz="2800" dirty="0" smtClean="0">
                <a:latin typeface="Arial" panose="02080604020202020204" pitchFamily="34" charset="0"/>
                <a:cs typeface="Arial" panose="02080604020202020204" pitchFamily="34" charset="0"/>
              </a:rPr>
              <a:t> + 1/4 O</a:t>
            </a:r>
            <a:r>
              <a:rPr lang="en-IN" sz="2800" baseline="-25000" dirty="0" smtClean="0">
                <a:latin typeface="Arial" panose="02080604020202020204" pitchFamily="34" charset="0"/>
                <a:cs typeface="Arial" panose="02080604020202020204" pitchFamily="34" charset="0"/>
              </a:rPr>
              <a:t>2</a:t>
            </a:r>
            <a:r>
              <a:rPr lang="en-IN" sz="2800" dirty="0" smtClean="0">
                <a:latin typeface="Arial" panose="02080604020202020204" pitchFamily="34" charset="0"/>
                <a:cs typeface="Arial" panose="02080604020202020204" pitchFamily="34" charset="0"/>
              </a:rPr>
              <a:t> → N</a:t>
            </a:r>
            <a:r>
              <a:rPr lang="en-IN" sz="2800" baseline="-25000" dirty="0" smtClean="0">
                <a:latin typeface="Arial" panose="02080604020202020204" pitchFamily="34" charset="0"/>
                <a:cs typeface="Arial" panose="02080604020202020204" pitchFamily="34" charset="0"/>
              </a:rPr>
              <a:t>2</a:t>
            </a:r>
            <a:r>
              <a:rPr lang="en-IN" sz="2800" dirty="0" smtClean="0">
                <a:latin typeface="Arial" panose="02080604020202020204" pitchFamily="34" charset="0"/>
                <a:cs typeface="Arial" panose="02080604020202020204" pitchFamily="34" charset="0"/>
              </a:rPr>
              <a:t> + 3/2 H</a:t>
            </a:r>
            <a:r>
              <a:rPr lang="en-IN" sz="2800" baseline="-25000" dirty="0" smtClean="0">
                <a:latin typeface="Arial" panose="02080604020202020204" pitchFamily="34" charset="0"/>
                <a:cs typeface="Arial" panose="02080604020202020204" pitchFamily="34" charset="0"/>
              </a:rPr>
              <a:t>2</a:t>
            </a:r>
            <a:r>
              <a:rPr lang="en-IN" sz="2800" dirty="0" smtClean="0">
                <a:latin typeface="Arial" panose="02080604020202020204" pitchFamily="34" charset="0"/>
                <a:cs typeface="Arial" panose="02080604020202020204" pitchFamily="34" charset="0"/>
              </a:rPr>
              <a:t>O                                                                       </a:t>
            </a:r>
            <a:endParaRPr lang="en-IN" sz="2800" dirty="0" smtClean="0">
              <a:latin typeface="Arial" panose="02080604020202020204" pitchFamily="34" charset="0"/>
              <a:cs typeface="Arial" panose="02080604020202020204" pitchFamily="34" charset="0"/>
            </a:endParaRPr>
          </a:p>
          <a:p>
            <a:endParaRPr lang="en-IN" sz="2800" dirty="0" smtClean="0">
              <a:latin typeface="Arial" panose="02080604020202020204" pitchFamily="34" charset="0"/>
              <a:cs typeface="Arial" panose="02080604020202020204" pitchFamily="34" charset="0"/>
            </a:endParaRPr>
          </a:p>
        </p:txBody>
      </p:sp>
      <p:pic>
        <p:nvPicPr>
          <p:cNvPr id="59394" name="Picture 2" descr="http://www.banksengineering.com/NOx%20from%20Bound%20Nitrogen_files/image002.jpg"/>
          <p:cNvPicPr>
            <a:picLocks noChangeAspect="1" noChangeArrowheads="1"/>
          </p:cNvPicPr>
          <p:nvPr/>
        </p:nvPicPr>
        <p:blipFill>
          <a:blip r:embed="rId1"/>
          <a:srcRect/>
          <a:stretch>
            <a:fillRect/>
          </a:stretch>
        </p:blipFill>
        <p:spPr bwMode="auto">
          <a:xfrm>
            <a:off x="2643174" y="3714752"/>
            <a:ext cx="4372516"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ox(i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ox(in)">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ox(in)">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9394"/>
                                        </p:tgtEl>
                                        <p:attrNameLst>
                                          <p:attrName>style.visibility</p:attrName>
                                        </p:attrNameLst>
                                      </p:cBhvr>
                                      <p:to>
                                        <p:strVal val="visible"/>
                                      </p:to>
                                    </p:set>
                                    <p:animEffect transition="in" filter="box(in)">
                                      <p:cBhvr>
                                        <p:cTn id="2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274638"/>
            <a:ext cx="8458200" cy="1143000"/>
          </a:xfrm>
        </p:spPr>
        <p:txBody>
          <a:bodyPr/>
          <a:lstStyle/>
          <a:p>
            <a:r>
              <a:rPr lang="en-US" b="1" dirty="0" smtClean="0">
                <a:latin typeface="Arial" panose="02080604020202020204" pitchFamily="34" charset="0"/>
                <a:cs typeface="Arial" panose="02080604020202020204" pitchFamily="34" charset="0"/>
              </a:rPr>
              <a:t>Selective-Non Catalytic Reduction (High Temperature)</a:t>
            </a:r>
            <a:endParaRPr lang="en-IN" b="1" dirty="0" smtClean="0">
              <a:latin typeface="Arial" panose="02080604020202020204" pitchFamily="34" charset="0"/>
              <a:cs typeface="Arial" panose="02080604020202020204" pitchFamily="34" charset="0"/>
            </a:endParaRPr>
          </a:p>
        </p:txBody>
      </p:sp>
      <p:sp>
        <p:nvSpPr>
          <p:cNvPr id="45059" name="Content Placeholder 2"/>
          <p:cNvSpPr>
            <a:spLocks noGrp="1"/>
          </p:cNvSpPr>
          <p:nvPr>
            <p:ph idx="1"/>
          </p:nvPr>
        </p:nvSpPr>
        <p:spPr/>
        <p:txBody>
          <a:bodyPr/>
          <a:lstStyle/>
          <a:p>
            <a:r>
              <a:rPr lang="en-IN" dirty="0" smtClean="0">
                <a:latin typeface="Arial" panose="02080604020202020204" pitchFamily="34" charset="0"/>
                <a:cs typeface="Arial" panose="02080604020202020204" pitchFamily="34" charset="0"/>
              </a:rPr>
              <a:t>Ammonia in gaseous form is directly injected into the furnace at 950 </a:t>
            </a:r>
            <a:r>
              <a:rPr lang="en-IN" baseline="30000" dirty="0" err="1" smtClean="0">
                <a:latin typeface="Arial" panose="02080604020202020204" pitchFamily="34" charset="0"/>
                <a:cs typeface="Arial" panose="02080604020202020204" pitchFamily="34" charset="0"/>
              </a:rPr>
              <a:t>o</a:t>
            </a:r>
            <a:r>
              <a:rPr lang="en-IN" dirty="0" err="1" smtClean="0">
                <a:latin typeface="Arial" panose="02080604020202020204" pitchFamily="34" charset="0"/>
                <a:cs typeface="Arial" panose="02080604020202020204" pitchFamily="34" charset="0"/>
              </a:rPr>
              <a:t>C</a:t>
            </a:r>
            <a:r>
              <a:rPr lang="en-IN" dirty="0" smtClean="0">
                <a:latin typeface="Arial" panose="02080604020202020204" pitchFamily="34" charset="0"/>
                <a:cs typeface="Arial" panose="02080604020202020204" pitchFamily="34" charset="0"/>
              </a:rPr>
              <a:t> </a:t>
            </a:r>
            <a:endParaRPr lang="en-IN" dirty="0" smtClean="0">
              <a:latin typeface="Arial" panose="02080604020202020204" pitchFamily="34" charset="0"/>
              <a:cs typeface="Arial" panose="02080604020202020204" pitchFamily="34" charset="0"/>
            </a:endParaRPr>
          </a:p>
          <a:p>
            <a:r>
              <a:rPr lang="en-IN" dirty="0" smtClean="0">
                <a:latin typeface="Arial" panose="02080604020202020204" pitchFamily="34" charset="0"/>
                <a:cs typeface="Arial" panose="02080604020202020204" pitchFamily="34" charset="0"/>
              </a:rPr>
              <a:t>NO + NH</a:t>
            </a:r>
            <a:r>
              <a:rPr lang="en-IN" baseline="-25000" dirty="0" smtClean="0">
                <a:latin typeface="Arial" panose="02080604020202020204" pitchFamily="34" charset="0"/>
                <a:cs typeface="Arial" panose="02080604020202020204" pitchFamily="34" charset="0"/>
              </a:rPr>
              <a:t>3 </a:t>
            </a:r>
            <a:r>
              <a:rPr lang="en-IN" dirty="0" smtClean="0">
                <a:latin typeface="Arial" panose="02080604020202020204" pitchFamily="34" charset="0"/>
                <a:cs typeface="Arial" panose="02080604020202020204" pitchFamily="34" charset="0"/>
              </a:rPr>
              <a:t>+ O</a:t>
            </a:r>
            <a:r>
              <a:rPr lang="en-IN" baseline="-25000" dirty="0" smtClean="0">
                <a:latin typeface="Arial" panose="02080604020202020204" pitchFamily="34" charset="0"/>
                <a:cs typeface="Arial" panose="02080604020202020204" pitchFamily="34" charset="0"/>
              </a:rPr>
              <a:t>2</a:t>
            </a:r>
            <a:r>
              <a:rPr lang="en-IN" dirty="0" smtClean="0">
                <a:latin typeface="Arial" panose="02080604020202020204" pitchFamily="34" charset="0"/>
                <a:cs typeface="Arial" panose="02080604020202020204" pitchFamily="34" charset="0"/>
              </a:rPr>
              <a:t> + H</a:t>
            </a:r>
            <a:r>
              <a:rPr lang="en-IN" baseline="-25000" dirty="0" smtClean="0">
                <a:latin typeface="Arial" panose="02080604020202020204" pitchFamily="34" charset="0"/>
                <a:cs typeface="Arial" panose="02080604020202020204" pitchFamily="34" charset="0"/>
              </a:rPr>
              <a:t>2</a:t>
            </a:r>
            <a:r>
              <a:rPr lang="en-IN" dirty="0" smtClean="0">
                <a:latin typeface="Arial" panose="02080604020202020204" pitchFamily="34" charset="0"/>
                <a:cs typeface="Arial" panose="02080604020202020204" pitchFamily="34" charset="0"/>
              </a:rPr>
              <a:t>O + H</a:t>
            </a:r>
            <a:r>
              <a:rPr lang="en-IN" baseline="-25000" dirty="0" smtClean="0">
                <a:latin typeface="Arial" panose="02080604020202020204" pitchFamily="34" charset="0"/>
                <a:cs typeface="Arial" panose="02080604020202020204" pitchFamily="34" charset="0"/>
              </a:rPr>
              <a:t>2</a:t>
            </a:r>
            <a:r>
              <a:rPr lang="en-IN" dirty="0" smtClean="0">
                <a:latin typeface="Arial" panose="02080604020202020204" pitchFamily="34" charset="0"/>
                <a:cs typeface="Arial" panose="02080604020202020204" pitchFamily="34" charset="0"/>
              </a:rPr>
              <a:t> → N</a:t>
            </a:r>
            <a:r>
              <a:rPr lang="en-IN" baseline="-25000" dirty="0" smtClean="0">
                <a:latin typeface="Arial" panose="02080604020202020204" pitchFamily="34" charset="0"/>
                <a:cs typeface="Arial" panose="02080604020202020204" pitchFamily="34" charset="0"/>
              </a:rPr>
              <a:t>2</a:t>
            </a:r>
            <a:r>
              <a:rPr lang="en-IN" dirty="0" smtClean="0">
                <a:latin typeface="Arial" panose="02080604020202020204" pitchFamily="34" charset="0"/>
                <a:cs typeface="Arial" panose="02080604020202020204" pitchFamily="34" charset="0"/>
              </a:rPr>
              <a:t> +H</a:t>
            </a:r>
            <a:r>
              <a:rPr lang="en-IN" baseline="-25000" dirty="0" smtClean="0">
                <a:latin typeface="Arial" panose="02080604020202020204" pitchFamily="34" charset="0"/>
                <a:cs typeface="Arial" panose="02080604020202020204" pitchFamily="34" charset="0"/>
              </a:rPr>
              <a:t>2</a:t>
            </a:r>
            <a:r>
              <a:rPr lang="en-IN" dirty="0" smtClean="0">
                <a:latin typeface="Arial" panose="02080604020202020204" pitchFamily="34" charset="0"/>
                <a:cs typeface="Arial" panose="02080604020202020204" pitchFamily="34" charset="0"/>
              </a:rPr>
              <a:t>O                                                                      </a:t>
            </a:r>
            <a:endParaRPr lang="en-IN" dirty="0" smtClean="0">
              <a:latin typeface="Arial" panose="02080604020202020204" pitchFamily="34" charset="0"/>
              <a:cs typeface="Arial" panose="02080604020202020204" pitchFamily="34" charset="0"/>
            </a:endParaRPr>
          </a:p>
          <a:p>
            <a:endParaRPr lang="en-IN"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in)">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box(in)">
                                      <p:cBhvr>
                                        <p:cTn id="12" dur="5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box(in)">
                                      <p:cBhvr>
                                        <p:cTn id="1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1" dirty="0" smtClean="0">
                <a:latin typeface="Arial" panose="02080604020202020204" pitchFamily="34" charset="0"/>
                <a:cs typeface="Arial" panose="02080604020202020204" pitchFamily="34" charset="0"/>
              </a:rPr>
              <a:t>Control of Dioxins, Furans</a:t>
            </a:r>
            <a:endParaRPr lang="en-IN" b="1" dirty="0" smtClean="0">
              <a:latin typeface="Arial" panose="02080604020202020204" pitchFamily="34" charset="0"/>
              <a:cs typeface="Arial" panose="02080604020202020204" pitchFamily="34" charset="0"/>
            </a:endParaRPr>
          </a:p>
        </p:txBody>
      </p:sp>
      <p:sp>
        <p:nvSpPr>
          <p:cNvPr id="46083" name="Content Placeholder 2"/>
          <p:cNvSpPr>
            <a:spLocks noGrp="1"/>
          </p:cNvSpPr>
          <p:nvPr>
            <p:ph idx="1"/>
          </p:nvPr>
        </p:nvSpPr>
        <p:spPr/>
        <p:txBody>
          <a:bodyPr/>
          <a:lstStyle/>
          <a:p>
            <a:r>
              <a:rPr lang="en-IN" sz="2800" dirty="0" smtClean="0">
                <a:latin typeface="Arial" panose="02080604020202020204" pitchFamily="34" charset="0"/>
                <a:cs typeface="Arial" panose="02080604020202020204" pitchFamily="34" charset="0"/>
              </a:rPr>
              <a:t>Minimum temperatures in thermal processing systems of 950 </a:t>
            </a:r>
            <a:r>
              <a:rPr lang="en-IN" sz="2800" baseline="30000" dirty="0" err="1" smtClean="0">
                <a:latin typeface="Arial" panose="02080604020202020204" pitchFamily="34" charset="0"/>
                <a:cs typeface="Arial" panose="02080604020202020204" pitchFamily="34" charset="0"/>
              </a:rPr>
              <a:t>o</a:t>
            </a:r>
            <a:r>
              <a:rPr lang="en-IN" sz="2800" dirty="0" err="1" smtClean="0">
                <a:latin typeface="Arial" panose="02080604020202020204" pitchFamily="34" charset="0"/>
                <a:cs typeface="Arial" panose="02080604020202020204" pitchFamily="34" charset="0"/>
              </a:rPr>
              <a:t>C</a:t>
            </a:r>
            <a:r>
              <a:rPr lang="en-IN" sz="2800" dirty="0" smtClean="0">
                <a:latin typeface="Arial" panose="02080604020202020204" pitchFamily="34" charset="0"/>
                <a:cs typeface="Arial" panose="02080604020202020204" pitchFamily="34" charset="0"/>
              </a:rPr>
              <a:t> with a minimum residence time of 2 seconds  to minimize the generation of CO also minimize generations of dioxins and furans.</a:t>
            </a:r>
            <a:endParaRPr lang="en-IN" sz="2800" dirty="0" smtClean="0">
              <a:latin typeface="Arial" panose="02080604020202020204" pitchFamily="34" charset="0"/>
              <a:cs typeface="Arial" panose="02080604020202020204" pitchFamily="34" charset="0"/>
            </a:endParaRPr>
          </a:p>
          <a:p>
            <a:r>
              <a:rPr lang="en-US" sz="2800" dirty="0" smtClean="0">
                <a:latin typeface="Arial" panose="02080604020202020204" pitchFamily="34" charset="0"/>
                <a:cs typeface="Arial" panose="02080604020202020204" pitchFamily="34" charset="0"/>
              </a:rPr>
              <a:t>Providing Dioxin Filters- Activated Carbon etc.,</a:t>
            </a:r>
            <a:endParaRPr lang="en-IN" sz="28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ox(in)">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ox(in)">
                                      <p:cBhvr>
                                        <p:cTn id="17"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28600"/>
            <a:ext cx="8229600" cy="1143000"/>
          </a:xfrm>
        </p:spPr>
        <p:txBody>
          <a:bodyPr rtlCol="0">
            <a:noAutofit/>
          </a:bodyPr>
          <a:lstStyle/>
          <a:p>
            <a:pPr eaLnBrk="1" fontAlgn="auto" hangingPunct="1">
              <a:spcAft>
                <a:spcPts val="0"/>
              </a:spcAft>
              <a:defRPr/>
            </a:pPr>
            <a:r>
              <a:rPr lang="en-IN" b="1" dirty="0" smtClean="0">
                <a:latin typeface="Arial" panose="02080604020202020204" pitchFamily="34" charset="0"/>
                <a:cs typeface="Arial" panose="02080604020202020204" pitchFamily="34" charset="0"/>
              </a:rPr>
              <a:t>3. Gasification</a:t>
            </a:r>
            <a:br>
              <a:rPr lang="en-IN" b="1" dirty="0" smtClean="0">
                <a:latin typeface="Arial" panose="02080604020202020204" pitchFamily="34" charset="0"/>
                <a:cs typeface="Arial" panose="02080604020202020204" pitchFamily="34" charset="0"/>
              </a:rPr>
            </a:br>
            <a:endParaRPr lang="en-IN" b="1" dirty="0" smtClean="0">
              <a:latin typeface="Arial" panose="02080604020202020204" pitchFamily="34" charset="0"/>
              <a:cs typeface="Arial" panose="02080604020202020204" pitchFamily="34" charset="0"/>
            </a:endParaRPr>
          </a:p>
        </p:txBody>
      </p:sp>
      <p:sp>
        <p:nvSpPr>
          <p:cNvPr id="4099" name="Content Placeholder 2"/>
          <p:cNvSpPr>
            <a:spLocks noGrp="1"/>
          </p:cNvSpPr>
          <p:nvPr>
            <p:ph idx="1"/>
          </p:nvPr>
        </p:nvSpPr>
        <p:spPr/>
        <p:txBody>
          <a:bodyPr/>
          <a:lstStyle/>
          <a:p>
            <a:pPr eaLnBrk="1" hangingPunct="1"/>
            <a:r>
              <a:rPr lang="en-IN" sz="2800" dirty="0" smtClean="0">
                <a:latin typeface="Arial" panose="02080604020202020204" pitchFamily="34" charset="0"/>
                <a:cs typeface="Arial" panose="02080604020202020204" pitchFamily="34" charset="0"/>
              </a:rPr>
              <a:t>Partial combustion of carbonaceous fuel to generate combustible fuel gas rich in CO, H</a:t>
            </a:r>
            <a:r>
              <a:rPr lang="en-IN" sz="2800" baseline="-25000" dirty="0" smtClean="0">
                <a:latin typeface="Arial" panose="02080604020202020204" pitchFamily="34" charset="0"/>
                <a:cs typeface="Arial" panose="02080604020202020204" pitchFamily="34" charset="0"/>
              </a:rPr>
              <a:t>2</a:t>
            </a:r>
            <a:r>
              <a:rPr lang="en-IN" sz="2800" dirty="0" smtClean="0">
                <a:latin typeface="Arial" panose="02080604020202020204" pitchFamily="34" charset="0"/>
                <a:cs typeface="Arial" panose="02080604020202020204" pitchFamily="34" charset="0"/>
              </a:rPr>
              <a:t>, saturated hydrocarbons (CH</a:t>
            </a:r>
            <a:r>
              <a:rPr lang="en-IN" sz="2800" baseline="-25000" dirty="0" smtClean="0">
                <a:latin typeface="Arial" panose="02080604020202020204" pitchFamily="34" charset="0"/>
                <a:cs typeface="Arial" panose="02080604020202020204" pitchFamily="34" charset="0"/>
              </a:rPr>
              <a:t>4</a:t>
            </a:r>
            <a:r>
              <a:rPr lang="en-IN" sz="2800" dirty="0" smtClean="0">
                <a:latin typeface="Arial" panose="02080604020202020204" pitchFamily="34" charset="0"/>
                <a:cs typeface="Arial" panose="02080604020202020204" pitchFamily="34" charset="0"/>
              </a:rPr>
              <a:t>)</a:t>
            </a:r>
            <a:endParaRPr lang="en-IN" sz="2800" dirty="0" smtClean="0">
              <a:latin typeface="Arial" panose="02080604020202020204" pitchFamily="34" charset="0"/>
              <a:cs typeface="Arial" panose="02080604020202020204" pitchFamily="34" charset="0"/>
            </a:endParaRPr>
          </a:p>
          <a:p>
            <a:pPr eaLnBrk="1" hangingPunct="1"/>
            <a:r>
              <a:rPr lang="en-IN" sz="2800" dirty="0" smtClean="0">
                <a:latin typeface="Arial" panose="02080604020202020204" pitchFamily="34" charset="0"/>
                <a:cs typeface="Arial" panose="02080604020202020204" pitchFamily="34" charset="0"/>
              </a:rPr>
              <a:t> Internal combustion engine can be used to burn the combustible fuel gas to generate energy</a:t>
            </a:r>
            <a:endParaRPr lang="en-IN" sz="28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ox(in)">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ox(in)">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box(in)">
                                      <p:cBhvr>
                                        <p:cTn id="17"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panose="02080604020202020204" pitchFamily="34" charset="0"/>
                <a:cs typeface="Arial" panose="02080604020202020204" pitchFamily="34" charset="0"/>
              </a:rPr>
              <a:t>Prevention of Dioxin, CO Formation</a:t>
            </a:r>
            <a:endParaRPr lang="en-US" sz="3600" b="1" dirty="0">
              <a:latin typeface="Arial" panose="02080604020202020204" pitchFamily="34" charset="0"/>
              <a:cs typeface="Arial" panose="02080604020202020204" pitchFamily="34" charset="0"/>
            </a:endParaRPr>
          </a:p>
        </p:txBody>
      </p:sp>
      <p:pic>
        <p:nvPicPr>
          <p:cNvPr id="3" name="Picture 2" descr="http://www.khi.co.jp/english/kplant/business/environment/g_waste/images/heat_il005.jpg"/>
          <p:cNvPicPr>
            <a:picLocks noChangeAspect="1" noChangeArrowheads="1"/>
          </p:cNvPicPr>
          <p:nvPr/>
        </p:nvPicPr>
        <p:blipFill>
          <a:blip r:embed="rId1"/>
          <a:srcRect l="313" t="25573" r="71641" b="24642"/>
          <a:stretch>
            <a:fillRect/>
          </a:stretch>
        </p:blipFill>
        <p:spPr bwMode="auto">
          <a:xfrm>
            <a:off x="762000" y="1524000"/>
            <a:ext cx="6821310" cy="3505200"/>
          </a:xfrm>
          <a:prstGeom prst="rect">
            <a:avLst/>
          </a:prstGeom>
          <a:noFill/>
        </p:spPr>
      </p:pic>
      <p:sp>
        <p:nvSpPr>
          <p:cNvPr id="4" name="TextBox 3"/>
          <p:cNvSpPr txBox="1"/>
          <p:nvPr/>
        </p:nvSpPr>
        <p:spPr>
          <a:xfrm>
            <a:off x="1219200" y="5562600"/>
            <a:ext cx="7239000" cy="1200329"/>
          </a:xfrm>
          <a:prstGeom prst="rect">
            <a:avLst/>
          </a:prstGeom>
          <a:noFill/>
        </p:spPr>
        <p:txBody>
          <a:bodyPr wrap="square" rtlCol="0">
            <a:spAutoFit/>
          </a:bodyPr>
          <a:lstStyle/>
          <a:p>
            <a:pPr>
              <a:buFont typeface="Arial" panose="02080604020202020204" pitchFamily="34" charset="0"/>
              <a:buChar char="•"/>
            </a:pPr>
            <a:r>
              <a:rPr lang="en-US" sz="2400" b="1" dirty="0" smtClean="0"/>
              <a:t>High Temperature Combustion</a:t>
            </a:r>
            <a:endParaRPr lang="en-US" sz="2400" b="1" dirty="0" smtClean="0"/>
          </a:p>
          <a:p>
            <a:pPr>
              <a:buFont typeface="Arial" panose="02080604020202020204" pitchFamily="34" charset="0"/>
              <a:buChar char="•"/>
            </a:pPr>
            <a:r>
              <a:rPr lang="en-US" sz="2400" b="1" dirty="0" smtClean="0"/>
              <a:t>Mixing Gas and Air</a:t>
            </a:r>
            <a:endParaRPr lang="en-US" sz="2400" b="1" dirty="0" smtClean="0"/>
          </a:p>
          <a:p>
            <a:pPr>
              <a:buFont typeface="Arial" panose="02080604020202020204" pitchFamily="34" charset="0"/>
              <a:buChar char="•"/>
            </a:pPr>
            <a:r>
              <a:rPr lang="en-US" sz="2400" b="1" dirty="0" smtClean="0"/>
              <a:t>Long Holding Time at High Temperature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b="1" dirty="0" smtClean="0">
                <a:latin typeface="Arial" panose="02080604020202020204" pitchFamily="34" charset="0"/>
                <a:cs typeface="Arial" panose="02080604020202020204" pitchFamily="34" charset="0"/>
              </a:rPr>
              <a:t>Air Pollution Control-Summary</a:t>
            </a:r>
            <a:endParaRPr lang="en-US" b="1" dirty="0">
              <a:latin typeface="Arial" panose="02080604020202020204" pitchFamily="34" charset="0"/>
              <a:cs typeface="Arial" panose="02080604020202020204" pitchFamily="34" charset="0"/>
            </a:endParaRPr>
          </a:p>
        </p:txBody>
      </p:sp>
      <p:pic>
        <p:nvPicPr>
          <p:cNvPr id="3" name="Picture 2" descr="http://www.khi.co.jp/english/kplant/business/environment/g_waste/images/heat_il005.jpg"/>
          <p:cNvPicPr>
            <a:picLocks noChangeAspect="1" noChangeArrowheads="1"/>
          </p:cNvPicPr>
          <p:nvPr/>
        </p:nvPicPr>
        <p:blipFill>
          <a:blip r:embed="rId1"/>
          <a:srcRect l="39633" t="7589" r="29873" b="8487"/>
          <a:stretch>
            <a:fillRect/>
          </a:stretch>
        </p:blipFill>
        <p:spPr bwMode="auto">
          <a:xfrm>
            <a:off x="2133600" y="3352800"/>
            <a:ext cx="5257800" cy="3505200"/>
          </a:xfrm>
          <a:prstGeom prst="rect">
            <a:avLst/>
          </a:prstGeom>
          <a:noFill/>
        </p:spPr>
      </p:pic>
      <p:sp>
        <p:nvSpPr>
          <p:cNvPr id="4" name="Rectangle 3"/>
          <p:cNvSpPr/>
          <p:nvPr/>
        </p:nvSpPr>
        <p:spPr>
          <a:xfrm>
            <a:off x="457200" y="1219200"/>
            <a:ext cx="8000999" cy="1938992"/>
          </a:xfrm>
          <a:prstGeom prst="rect">
            <a:avLst/>
          </a:prstGeom>
        </p:spPr>
        <p:txBody>
          <a:bodyPr wrap="square">
            <a:spAutoFit/>
          </a:bodyPr>
          <a:lstStyle/>
          <a:p>
            <a:r>
              <a:rPr lang="en-US" sz="2400" b="1" dirty="0" smtClean="0">
                <a:latin typeface="Arial" panose="02080604020202020204" pitchFamily="34" charset="0"/>
                <a:cs typeface="Arial" panose="02080604020202020204" pitchFamily="34" charset="0"/>
              </a:rPr>
              <a:t>First Step: Cooling of Flue Gas</a:t>
            </a:r>
            <a:endParaRPr lang="en-US" sz="2400" b="1" dirty="0" smtClean="0">
              <a:latin typeface="Arial" panose="02080604020202020204" pitchFamily="34" charset="0"/>
              <a:cs typeface="Arial" panose="02080604020202020204" pitchFamily="34" charset="0"/>
            </a:endParaRPr>
          </a:p>
          <a:p>
            <a:r>
              <a:rPr lang="en-US" sz="2400" b="1" dirty="0" smtClean="0">
                <a:latin typeface="Arial" panose="02080604020202020204" pitchFamily="34" charset="0"/>
                <a:cs typeface="Arial" panose="02080604020202020204" pitchFamily="34" charset="0"/>
              </a:rPr>
              <a:t>Second Step- Add Slaked Lime and Activated Carbon- Adsorption of Dioxins and Mercury</a:t>
            </a:r>
            <a:endParaRPr lang="en-US" sz="2400" b="1" dirty="0" smtClean="0">
              <a:latin typeface="Arial" panose="02080604020202020204" pitchFamily="34" charset="0"/>
              <a:cs typeface="Arial" panose="02080604020202020204" pitchFamily="34" charset="0"/>
            </a:endParaRPr>
          </a:p>
          <a:p>
            <a:r>
              <a:rPr lang="en-US" sz="2400" b="1" dirty="0" smtClean="0">
                <a:latin typeface="Arial" panose="02080604020202020204" pitchFamily="34" charset="0"/>
                <a:cs typeface="Arial" panose="02080604020202020204" pitchFamily="34" charset="0"/>
              </a:rPr>
              <a:t>Third Step- Collection of Particulate matter and adsorbed Pollutants </a:t>
            </a:r>
            <a:endParaRPr lang="en-US" sz="2400" b="1"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80604020202020204" pitchFamily="34" charset="0"/>
                <a:cs typeface="Arial" panose="02080604020202020204" pitchFamily="34" charset="0"/>
              </a:rPr>
              <a:t>Wet Scrubber- SO</a:t>
            </a:r>
            <a:r>
              <a:rPr lang="en-US" b="1" baseline="-25000" dirty="0" smtClean="0">
                <a:latin typeface="Arial" panose="02080604020202020204" pitchFamily="34" charset="0"/>
                <a:cs typeface="Arial" panose="02080604020202020204" pitchFamily="34" charset="0"/>
              </a:rPr>
              <a:t>2</a:t>
            </a:r>
            <a:r>
              <a:rPr lang="en-US" b="1" dirty="0" smtClean="0">
                <a:latin typeface="Arial" panose="02080604020202020204" pitchFamily="34" charset="0"/>
                <a:cs typeface="Arial" panose="02080604020202020204" pitchFamily="34" charset="0"/>
              </a:rPr>
              <a:t>, </a:t>
            </a:r>
            <a:r>
              <a:rPr lang="en-US" b="1" dirty="0" err="1" smtClean="0">
                <a:latin typeface="Arial" panose="02080604020202020204" pitchFamily="34" charset="0"/>
                <a:cs typeface="Arial" panose="02080604020202020204" pitchFamily="34" charset="0"/>
              </a:rPr>
              <a:t>HCl</a:t>
            </a:r>
            <a:r>
              <a:rPr lang="en-US" b="1" dirty="0" smtClean="0">
                <a:latin typeface="Arial" panose="02080604020202020204" pitchFamily="34" charset="0"/>
                <a:cs typeface="Arial" panose="02080604020202020204" pitchFamily="34" charset="0"/>
              </a:rPr>
              <a:t>, HF </a:t>
            </a:r>
            <a:endParaRPr lang="en-US" b="1" dirty="0">
              <a:latin typeface="Arial" panose="02080604020202020204" pitchFamily="34" charset="0"/>
              <a:cs typeface="Arial" panose="02080604020202020204" pitchFamily="34" charset="0"/>
            </a:endParaRPr>
          </a:p>
        </p:txBody>
      </p:sp>
      <p:pic>
        <p:nvPicPr>
          <p:cNvPr id="67586" name="Picture 2" descr="http://www.khi.co.jp/english/kplant/business/environment/g_waste/images/heat_il005.jpg"/>
          <p:cNvPicPr>
            <a:picLocks noChangeAspect="1" noChangeArrowheads="1"/>
          </p:cNvPicPr>
          <p:nvPr/>
        </p:nvPicPr>
        <p:blipFill>
          <a:blip r:embed="rId1"/>
          <a:srcRect l="60035" r="16926" b="2464"/>
          <a:stretch>
            <a:fillRect/>
          </a:stretch>
        </p:blipFill>
        <p:spPr bwMode="auto">
          <a:xfrm>
            <a:off x="2743200" y="1752600"/>
            <a:ext cx="37338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box(in)">
                                      <p:cBhvr>
                                        <p:cTn id="12"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Arial" panose="02080604020202020204" pitchFamily="34" charset="0"/>
                <a:cs typeface="Arial" panose="02080604020202020204" pitchFamily="34" charset="0"/>
              </a:rPr>
              <a:t>Second Stage Adsorption and Nitrogen Removal</a:t>
            </a:r>
            <a:endParaRPr lang="en-US" b="1" dirty="0">
              <a:latin typeface="Arial" panose="02080604020202020204" pitchFamily="34" charset="0"/>
              <a:cs typeface="Arial" panose="02080604020202020204" pitchFamily="34" charset="0"/>
            </a:endParaRPr>
          </a:p>
        </p:txBody>
      </p:sp>
      <p:pic>
        <p:nvPicPr>
          <p:cNvPr id="67586" name="Picture 2" descr="http://www.khi.co.jp/english/kplant/business/environment/g_waste/images/heat_il005.jpg"/>
          <p:cNvPicPr>
            <a:picLocks noChangeAspect="1" noChangeArrowheads="1"/>
          </p:cNvPicPr>
          <p:nvPr/>
        </p:nvPicPr>
        <p:blipFill>
          <a:blip r:embed="rId1"/>
          <a:srcRect l="82133" b="-4814"/>
          <a:stretch>
            <a:fillRect/>
          </a:stretch>
        </p:blipFill>
        <p:spPr bwMode="auto">
          <a:xfrm>
            <a:off x="3276600" y="1600200"/>
            <a:ext cx="28956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box(in)">
                                      <p:cBhvr>
                                        <p:cTn id="12"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80604020202020204" pitchFamily="34" charset="0"/>
                <a:cs typeface="Arial" panose="02080604020202020204" pitchFamily="34" charset="0"/>
              </a:rPr>
              <a:t>Air Pollution Control</a:t>
            </a:r>
            <a:endParaRPr lang="en-US" b="1" dirty="0">
              <a:latin typeface="Arial" panose="02080604020202020204" pitchFamily="34" charset="0"/>
              <a:cs typeface="Arial" panose="02080604020202020204" pitchFamily="34" charset="0"/>
            </a:endParaRPr>
          </a:p>
        </p:txBody>
      </p:sp>
      <p:pic>
        <p:nvPicPr>
          <p:cNvPr id="67586" name="Picture 2" descr="http://www.khi.co.jp/english/kplant/business/environment/g_waste/images/heat_il005.jpg"/>
          <p:cNvPicPr>
            <a:picLocks noChangeAspect="1" noChangeArrowheads="1"/>
          </p:cNvPicPr>
          <p:nvPr/>
        </p:nvPicPr>
        <p:blipFill>
          <a:blip r:embed="rId1"/>
          <a:srcRect/>
          <a:stretch>
            <a:fillRect/>
          </a:stretch>
        </p:blipFill>
        <p:spPr bwMode="auto">
          <a:xfrm>
            <a:off x="-28575" y="1981200"/>
            <a:ext cx="9201149" cy="3505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lum contrast="20000"/>
          </a:blip>
          <a:srcRect/>
          <a:stretch>
            <a:fillRect/>
          </a:stretch>
        </p:blipFill>
        <p:spPr bwMode="auto">
          <a:xfrm>
            <a:off x="0" y="914400"/>
            <a:ext cx="9000206" cy="4876800"/>
          </a:xfrm>
          <a:prstGeom prst="rect">
            <a:avLst/>
          </a:prstGeom>
          <a:noFill/>
          <a:ln w="9525">
            <a:noFill/>
            <a:miter lim="800000"/>
            <a:headEnd/>
            <a:tailEnd/>
          </a:ln>
        </p:spPr>
      </p:pic>
      <p:sp>
        <p:nvSpPr>
          <p:cNvPr id="4" name="TextBox 3"/>
          <p:cNvSpPr txBox="1"/>
          <p:nvPr/>
        </p:nvSpPr>
        <p:spPr>
          <a:xfrm>
            <a:off x="0" y="838200"/>
            <a:ext cx="533400" cy="381000"/>
          </a:xfrm>
          <a:prstGeom prst="rect">
            <a:avLst/>
          </a:prstGeom>
          <a:solidFill>
            <a:schemeClr val="bg1"/>
          </a:solidFill>
          <a:ln>
            <a:noFill/>
          </a:ln>
        </p:spPr>
        <p:txBody>
          <a:bodyPr wrap="square" rtlCol="0">
            <a:spAutoFit/>
          </a:bodyPr>
          <a:lstStyle/>
          <a:p>
            <a:endParaRPr lang="en-US" dirty="0"/>
          </a:p>
        </p:txBody>
      </p:sp>
      <p:pic>
        <p:nvPicPr>
          <p:cNvPr id="6" name="Picture 5"/>
          <p:cNvPicPr>
            <a:picLocks noChangeAspect="1" noChangeArrowheads="1"/>
          </p:cNvPicPr>
          <p:nvPr/>
        </p:nvPicPr>
        <p:blipFill>
          <a:blip r:embed="rId2" cstate="print"/>
          <a:srcRect l="8850" t="39120" r="2174" b="38760"/>
          <a:stretch>
            <a:fillRect/>
          </a:stretch>
        </p:blipFill>
        <p:spPr bwMode="auto">
          <a:xfrm>
            <a:off x="6248400" y="6477000"/>
            <a:ext cx="2895600" cy="380999"/>
          </a:xfrm>
          <a:prstGeom prst="rect">
            <a:avLst/>
          </a:prstGeom>
          <a:noFill/>
          <a:ln w="9525">
            <a:noFill/>
            <a:miter lim="800000"/>
            <a:headEnd/>
            <a:tailEnd/>
          </a:ln>
        </p:spPr>
      </p:pic>
      <p:sp>
        <p:nvSpPr>
          <p:cNvPr id="7" name="TextBox 6"/>
          <p:cNvSpPr txBox="1"/>
          <p:nvPr/>
        </p:nvSpPr>
        <p:spPr>
          <a:xfrm>
            <a:off x="0" y="0"/>
            <a:ext cx="9144000" cy="861774"/>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endParaRPr lang="en-US" sz="1000" b="1" dirty="0" smtClean="0">
              <a:solidFill>
                <a:schemeClr val="bg1"/>
              </a:solidFill>
            </a:endParaRPr>
          </a:p>
          <a:p>
            <a:pPr algn="ctr" fontAlgn="auto">
              <a:spcBef>
                <a:spcPts val="0"/>
              </a:spcBef>
              <a:spcAft>
                <a:spcPts val="0"/>
              </a:spcAft>
              <a:defRPr/>
            </a:pPr>
            <a:r>
              <a:rPr lang="en-US" sz="3600" b="1" dirty="0" smtClean="0">
                <a:solidFill>
                  <a:schemeClr val="bg1"/>
                </a:solidFill>
              </a:rPr>
              <a:t>Flue Gas Treatment System- Delhi</a:t>
            </a:r>
            <a:endParaRPr lang="en-US" sz="3600" b="1" dirty="0" smtClean="0">
              <a:solidFill>
                <a:schemeClr val="bg1"/>
              </a:solidFill>
            </a:endParaRPr>
          </a:p>
          <a:p>
            <a:pPr algn="ctr" fontAlgn="auto">
              <a:spcBef>
                <a:spcPts val="0"/>
              </a:spcBef>
              <a:spcAft>
                <a:spcPts val="0"/>
              </a:spcAft>
              <a:defRPr/>
            </a:pPr>
            <a:endParaRPr lang="en-US" sz="4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ITE PHOTO GRAPHS\21ST SEPT-15\DSC_0070.JPG"/>
          <p:cNvPicPr>
            <a:picLocks noChangeAspect="1" noChangeArrowheads="1"/>
          </p:cNvPicPr>
          <p:nvPr/>
        </p:nvPicPr>
        <p:blipFill>
          <a:blip r:embed="rId1" cstate="print"/>
          <a:srcRect/>
          <a:stretch>
            <a:fillRect/>
          </a:stretch>
        </p:blipFill>
        <p:spPr bwMode="auto">
          <a:xfrm>
            <a:off x="228600" y="76200"/>
            <a:ext cx="8604606" cy="5715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66800" y="5943600"/>
            <a:ext cx="6934200" cy="400110"/>
          </a:xfrm>
          <a:prstGeom prst="rect">
            <a:avLst/>
          </a:prstGeom>
          <a:noFill/>
        </p:spPr>
        <p:txBody>
          <a:bodyPr wrap="square" rtlCol="0">
            <a:spAutoFit/>
          </a:bodyPr>
          <a:lstStyle/>
          <a:p>
            <a:pPr algn="ctr" fontAlgn="auto">
              <a:spcBef>
                <a:spcPts val="0"/>
              </a:spcBef>
              <a:spcAft>
                <a:spcPts val="0"/>
              </a:spcAft>
              <a:defRPr/>
            </a:pPr>
            <a:r>
              <a:rPr lang="en-US" sz="2000" b="1" dirty="0" smtClean="0"/>
              <a:t>FLUE GAS TREATMENT SYSTEM</a:t>
            </a:r>
            <a:endParaRPr lang="en-US" sz="20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228600"/>
            <a:ext cx="8229600" cy="1143000"/>
          </a:xfrm>
        </p:spPr>
        <p:txBody>
          <a:bodyPr/>
          <a:lstStyle/>
          <a:p>
            <a:pPr eaLnBrk="1" hangingPunct="1"/>
            <a:r>
              <a:rPr lang="en-US" b="1" dirty="0" smtClean="0">
                <a:latin typeface="Arial" panose="02080604020202020204" pitchFamily="34" charset="0"/>
                <a:cs typeface="Arial" panose="02080604020202020204" pitchFamily="34" charset="0"/>
              </a:rPr>
              <a:t>Ash</a:t>
            </a:r>
            <a:endParaRPr lang="en-US" b="1" dirty="0" smtClean="0">
              <a:latin typeface="Arial" panose="02080604020202020204" pitchFamily="34" charset="0"/>
              <a:cs typeface="Arial" panose="02080604020202020204" pitchFamily="34" charset="0"/>
            </a:endParaRPr>
          </a:p>
        </p:txBody>
      </p:sp>
      <p:sp>
        <p:nvSpPr>
          <p:cNvPr id="49155" name="Rectangle 3"/>
          <p:cNvSpPr>
            <a:spLocks noGrp="1" noChangeArrowheads="1"/>
          </p:cNvSpPr>
          <p:nvPr>
            <p:ph type="body" idx="1"/>
          </p:nvPr>
        </p:nvSpPr>
        <p:spPr>
          <a:xfrm>
            <a:off x="457200" y="1600200"/>
            <a:ext cx="8472488" cy="4525963"/>
          </a:xfrm>
        </p:spPr>
        <p:txBody>
          <a:bodyPr/>
          <a:lstStyle/>
          <a:p>
            <a:pPr eaLnBrk="1" hangingPunct="1">
              <a:lnSpc>
                <a:spcPct val="90000"/>
              </a:lnSpc>
            </a:pPr>
            <a:r>
              <a:rPr lang="en-US" sz="2800" dirty="0" smtClean="0">
                <a:latin typeface="Arial" panose="02080604020202020204" pitchFamily="34" charset="0"/>
                <a:cs typeface="Arial" panose="02080604020202020204" pitchFamily="34" charset="0"/>
              </a:rPr>
              <a:t>Bottom Ash – recovered from combustion chamber</a:t>
            </a:r>
            <a:endParaRPr lang="en-US" sz="2800" dirty="0" smtClean="0">
              <a:latin typeface="Arial" panose="02080604020202020204" pitchFamily="34" charset="0"/>
              <a:cs typeface="Arial" panose="02080604020202020204" pitchFamily="34" charset="0"/>
            </a:endParaRPr>
          </a:p>
          <a:p>
            <a:pPr eaLnBrk="1" hangingPunct="1">
              <a:lnSpc>
                <a:spcPct val="90000"/>
              </a:lnSpc>
            </a:pPr>
            <a:r>
              <a:rPr lang="en-US" sz="2800" dirty="0" smtClean="0">
                <a:latin typeface="Arial" panose="02080604020202020204" pitchFamily="34" charset="0"/>
                <a:cs typeface="Arial" panose="02080604020202020204" pitchFamily="34" charset="0"/>
              </a:rPr>
              <a:t>Heat Recovery Ash – collected in the heat recovery system (boiler, economizer, </a:t>
            </a:r>
            <a:r>
              <a:rPr lang="en-US" sz="2800" dirty="0" err="1" smtClean="0">
                <a:latin typeface="Arial" panose="02080604020202020204" pitchFamily="34" charset="0"/>
                <a:cs typeface="Arial" panose="02080604020202020204" pitchFamily="34" charset="0"/>
              </a:rPr>
              <a:t>superheater</a:t>
            </a:r>
            <a:r>
              <a:rPr lang="en-US" sz="2800" dirty="0" smtClean="0">
                <a:latin typeface="Arial" panose="02080604020202020204" pitchFamily="34" charset="0"/>
                <a:cs typeface="Arial" panose="02080604020202020204" pitchFamily="34" charset="0"/>
              </a:rPr>
              <a:t>)</a:t>
            </a:r>
            <a:endParaRPr lang="en-US" sz="2800" dirty="0" smtClean="0">
              <a:latin typeface="Arial" panose="02080604020202020204" pitchFamily="34" charset="0"/>
              <a:cs typeface="Arial" panose="02080604020202020204" pitchFamily="34" charset="0"/>
            </a:endParaRPr>
          </a:p>
          <a:p>
            <a:pPr eaLnBrk="1" hangingPunct="1">
              <a:lnSpc>
                <a:spcPct val="90000"/>
              </a:lnSpc>
            </a:pPr>
            <a:r>
              <a:rPr lang="en-US" sz="2800" dirty="0" smtClean="0">
                <a:latin typeface="Arial" panose="02080604020202020204" pitchFamily="34" charset="0"/>
                <a:cs typeface="Arial" panose="02080604020202020204" pitchFamily="34" charset="0"/>
              </a:rPr>
              <a:t>Fly Ash – Particulate matter removed prior to sorbents</a:t>
            </a:r>
            <a:endParaRPr lang="en-US" sz="2800" dirty="0" smtClean="0">
              <a:latin typeface="Arial" panose="02080604020202020204" pitchFamily="34" charset="0"/>
              <a:cs typeface="Arial" panose="02080604020202020204" pitchFamily="34" charset="0"/>
            </a:endParaRPr>
          </a:p>
          <a:p>
            <a:pPr eaLnBrk="1" hangingPunct="1">
              <a:lnSpc>
                <a:spcPct val="90000"/>
              </a:lnSpc>
            </a:pPr>
            <a:r>
              <a:rPr lang="en-US" sz="2800" dirty="0" smtClean="0">
                <a:latin typeface="Arial" panose="02080604020202020204" pitchFamily="34" charset="0"/>
                <a:cs typeface="Arial" panose="02080604020202020204" pitchFamily="34" charset="0"/>
              </a:rPr>
              <a:t>Air Pollution Control Residues – usually combined with fly ash</a:t>
            </a:r>
            <a:endParaRPr lang="en-US" sz="2800"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155">
                                            <p:txEl>
                                              <p:pRg st="0" end="0"/>
                                            </p:txEl>
                                          </p:spTgt>
                                        </p:tgtEl>
                                        <p:attrNameLst>
                                          <p:attrName>style.visibility</p:attrName>
                                        </p:attrNameLst>
                                      </p:cBhvr>
                                      <p:to>
                                        <p:strVal val="visible"/>
                                      </p:to>
                                    </p:set>
                                    <p:animEffect transition="in" filter="box(in)">
                                      <p:cBhvr>
                                        <p:cTn id="10" dur="500"/>
                                        <p:tgtEl>
                                          <p:spTgt spid="491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Effect transition="in" filter="box(in)">
                                      <p:cBhvr>
                                        <p:cTn id="15" dur="500"/>
                                        <p:tgtEl>
                                          <p:spTgt spid="491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9155">
                                            <p:txEl>
                                              <p:pRg st="2" end="2"/>
                                            </p:txEl>
                                          </p:spTgt>
                                        </p:tgtEl>
                                        <p:attrNameLst>
                                          <p:attrName>style.visibility</p:attrName>
                                        </p:attrNameLst>
                                      </p:cBhvr>
                                      <p:to>
                                        <p:strVal val="visible"/>
                                      </p:to>
                                    </p:set>
                                    <p:animEffect transition="in" filter="box(in)">
                                      <p:cBhvr>
                                        <p:cTn id="20" dur="500"/>
                                        <p:tgtEl>
                                          <p:spTgt spid="491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Effect transition="in" filter="box(in)">
                                      <p:cBhvr>
                                        <p:cTn id="25"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latin typeface="Arial" panose="02080604020202020204" pitchFamily="34" charset="0"/>
                <a:cs typeface="Arial" panose="02080604020202020204" pitchFamily="34" charset="0"/>
              </a:rPr>
              <a:t>Schematic Presentation of Bottom Ash Treatment</a:t>
            </a:r>
            <a:endParaRPr lang="en-US" sz="4000" smtClean="0">
              <a:latin typeface="Arial" panose="02080604020202020204" pitchFamily="34" charset="0"/>
              <a:cs typeface="Arial" panose="02080604020202020204" pitchFamily="34" charset="0"/>
            </a:endParaRPr>
          </a:p>
        </p:txBody>
      </p:sp>
      <p:pic>
        <p:nvPicPr>
          <p:cNvPr id="34819" name="Picture 3" descr="landfill processes 003"/>
          <p:cNvPicPr>
            <a:picLocks noChangeAspect="1" noChangeArrowheads="1"/>
          </p:cNvPicPr>
          <p:nvPr/>
        </p:nvPicPr>
        <p:blipFill>
          <a:blip r:embed="rId1"/>
          <a:srcRect l="42157" t="63751" r="7843" b="10916"/>
          <a:stretch>
            <a:fillRect/>
          </a:stretch>
        </p:blipFill>
        <p:spPr bwMode="auto">
          <a:xfrm>
            <a:off x="857250" y="1576388"/>
            <a:ext cx="7296150" cy="500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i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in)">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Utilization</a:t>
            </a:r>
            <a:endParaRPr lang="en-US" b="1" dirty="0"/>
          </a:p>
        </p:txBody>
      </p:sp>
      <p:sp>
        <p:nvSpPr>
          <p:cNvPr id="4" name="Content Placeholder 3"/>
          <p:cNvSpPr>
            <a:spLocks noGrp="1"/>
          </p:cNvSpPr>
          <p:nvPr>
            <p:ph idx="1"/>
          </p:nvPr>
        </p:nvSpPr>
        <p:spPr/>
        <p:txBody>
          <a:bodyPr/>
          <a:lstStyle/>
          <a:p>
            <a:pPr marL="452755" indent="-452755">
              <a:spcAft>
                <a:spcPts val="600"/>
              </a:spcAft>
            </a:pPr>
            <a:r>
              <a:rPr lang="en-US" sz="2400" b="1" dirty="0" smtClean="0">
                <a:latin typeface="Arial" panose="02080604020202020204" pitchFamily="34" charset="0"/>
                <a:cs typeface="Arial" panose="02080604020202020204" pitchFamily="34" charset="0"/>
              </a:rPr>
              <a:t>Bottom ash : </a:t>
            </a:r>
            <a:r>
              <a:rPr lang="en-US" sz="2200" dirty="0" smtClean="0">
                <a:latin typeface="Arial" panose="02080604020202020204" pitchFamily="34" charset="0"/>
                <a:cs typeface="Arial" panose="02080604020202020204" pitchFamily="34" charset="0"/>
              </a:rPr>
              <a:t>Use </a:t>
            </a:r>
            <a:endParaRPr lang="en-US" sz="2200"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Making hollow block for construction work</a:t>
            </a:r>
            <a:endParaRPr lang="en-US" sz="2000"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Raw material for cement production</a:t>
            </a:r>
            <a:endParaRPr lang="en-US" sz="2000"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Can be mixed with RMC</a:t>
            </a:r>
            <a:endParaRPr lang="en-US" sz="2000"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Can be used as filling material</a:t>
            </a:r>
            <a:endParaRPr lang="en-US" sz="2000" dirty="0" smtClean="0">
              <a:latin typeface="Arial" panose="02080604020202020204" pitchFamily="34" charset="0"/>
              <a:cs typeface="Arial" panose="02080604020202020204" pitchFamily="34" charset="0"/>
            </a:endParaRPr>
          </a:p>
          <a:p>
            <a:endParaRPr lang="en-US" sz="2200" dirty="0" smtClean="0">
              <a:latin typeface="Arial" panose="02080604020202020204" pitchFamily="34" charset="0"/>
              <a:cs typeface="Arial" panose="02080604020202020204" pitchFamily="34" charset="0"/>
            </a:endParaRPr>
          </a:p>
          <a:p>
            <a:pPr marL="452755" indent="-452755"/>
            <a:r>
              <a:rPr lang="tr-TR" sz="2400" b="1" dirty="0" smtClean="0">
                <a:latin typeface="Arial" panose="02080604020202020204" pitchFamily="34" charset="0"/>
                <a:cs typeface="Arial" panose="02080604020202020204" pitchFamily="34" charset="0"/>
              </a:rPr>
              <a:t>Fly ash &amp; APC residue</a:t>
            </a:r>
            <a:endParaRPr lang="tr-TR" sz="2400" b="1"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Depending upon the characteristics, can be used for cement blocks and asphaltic mixtures</a:t>
            </a:r>
            <a:endParaRPr lang="en-US" sz="2000" dirty="0" smtClean="0">
              <a:latin typeface="Arial" panose="02080604020202020204" pitchFamily="34" charset="0"/>
              <a:cs typeface="Arial" panose="02080604020202020204" pitchFamily="34" charset="0"/>
            </a:endParaRPr>
          </a:p>
          <a:p>
            <a:pPr marL="914400" lvl="1" indent="-231775">
              <a:spcAft>
                <a:spcPts val="600"/>
              </a:spcAft>
            </a:pPr>
            <a:r>
              <a:rPr lang="en-US" sz="2000" dirty="0" smtClean="0">
                <a:latin typeface="Arial" panose="02080604020202020204" pitchFamily="34" charset="0"/>
                <a:cs typeface="Arial" panose="02080604020202020204" pitchFamily="34" charset="0"/>
              </a:rPr>
              <a:t>To be disposed at secured landfills after testing its </a:t>
            </a:r>
            <a:r>
              <a:rPr lang="en-US" sz="2000" dirty="0" err="1" smtClean="0">
                <a:latin typeface="Arial" panose="02080604020202020204" pitchFamily="34" charset="0"/>
                <a:cs typeface="Arial" panose="02080604020202020204" pitchFamily="34" charset="0"/>
              </a:rPr>
              <a:t>leachability</a:t>
            </a:r>
            <a:endParaRPr lang="en-US" sz="2000" dirty="0" smtClean="0">
              <a:latin typeface="Arial" panose="02080604020202020204" pitchFamily="34" charset="0"/>
              <a:cs typeface="Arial" panose="02080604020202020204" pitchFamily="34" charset="0"/>
            </a:endParaRPr>
          </a:p>
          <a:p>
            <a:endParaRPr lang="en-US" dirty="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ox(i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ox(i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ox(i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ox(i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Combustion of Solid Waste</a:t>
            </a:r>
            <a:endParaRPr lang="en-IN" b="1" dirty="0" smtClean="0">
              <a:latin typeface="Arial" panose="02080604020202020204" pitchFamily="34" charset="0"/>
              <a:cs typeface="Arial" panose="02080604020202020204" pitchFamily="34" charset="0"/>
            </a:endParaRPr>
          </a:p>
        </p:txBody>
      </p:sp>
      <p:sp>
        <p:nvSpPr>
          <p:cNvPr id="5123" name="Content Placeholder 2"/>
          <p:cNvSpPr>
            <a:spLocks noGrp="1"/>
          </p:cNvSpPr>
          <p:nvPr>
            <p:ph idx="1"/>
          </p:nvPr>
        </p:nvSpPr>
        <p:spPr/>
        <p:txBody>
          <a:bodyPr/>
          <a:lstStyle/>
          <a:p>
            <a:pPr eaLnBrk="1" hangingPunct="1"/>
            <a:r>
              <a:rPr lang="en-US" smtClean="0">
                <a:latin typeface="Arial" panose="02080604020202020204" pitchFamily="34" charset="0"/>
                <a:cs typeface="Arial" panose="02080604020202020204" pitchFamily="34" charset="0"/>
              </a:rPr>
              <a:t>The principal elements of solid waste are carbon, hydrogen, oxygen, nitrogen and sulfur. </a:t>
            </a:r>
            <a:endParaRPr lang="en-US"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Under ideal conditions, when solid-waste materials are combusted (burned) the gaseous end product include CO</a:t>
            </a:r>
            <a:r>
              <a:rPr lang="en-US" baseline="-25000" smtClean="0">
                <a:latin typeface="Arial" panose="02080604020202020204" pitchFamily="34" charset="0"/>
                <a:cs typeface="Arial" panose="02080604020202020204" pitchFamily="34" charset="0"/>
              </a:rPr>
              <a:t>2</a:t>
            </a:r>
            <a:r>
              <a:rPr lang="en-US" smtClean="0">
                <a:latin typeface="Arial" panose="02080604020202020204" pitchFamily="34" charset="0"/>
                <a:cs typeface="Arial" panose="02080604020202020204" pitchFamily="34" charset="0"/>
              </a:rPr>
              <a:t> (carbon dioxide), H</a:t>
            </a:r>
            <a:r>
              <a:rPr lang="en-US" baseline="-25000" smtClean="0">
                <a:latin typeface="Arial" panose="02080604020202020204" pitchFamily="34" charset="0"/>
                <a:cs typeface="Arial" panose="02080604020202020204" pitchFamily="34" charset="0"/>
              </a:rPr>
              <a:t>2</a:t>
            </a:r>
            <a:r>
              <a:rPr lang="en-US" smtClean="0">
                <a:latin typeface="Arial" panose="02080604020202020204" pitchFamily="34" charset="0"/>
                <a:cs typeface="Arial" panose="02080604020202020204" pitchFamily="34" charset="0"/>
              </a:rPr>
              <a:t>O (water), N</a:t>
            </a:r>
            <a:r>
              <a:rPr lang="en-US" baseline="-25000" smtClean="0">
                <a:latin typeface="Arial" panose="02080604020202020204" pitchFamily="34" charset="0"/>
                <a:cs typeface="Arial" panose="02080604020202020204" pitchFamily="34" charset="0"/>
              </a:rPr>
              <a:t>2</a:t>
            </a:r>
            <a:r>
              <a:rPr lang="en-US" smtClean="0">
                <a:latin typeface="Arial" panose="02080604020202020204" pitchFamily="34" charset="0"/>
                <a:cs typeface="Arial" panose="02080604020202020204" pitchFamily="34" charset="0"/>
              </a:rPr>
              <a:t> (nitrogen), and SO</a:t>
            </a:r>
            <a:r>
              <a:rPr lang="en-US" baseline="-25000" smtClean="0">
                <a:latin typeface="Arial" panose="02080604020202020204" pitchFamily="34" charset="0"/>
                <a:cs typeface="Arial" panose="02080604020202020204" pitchFamily="34" charset="0"/>
              </a:rPr>
              <a:t>2</a:t>
            </a:r>
            <a:r>
              <a:rPr lang="en-US" smtClean="0">
                <a:latin typeface="Arial" panose="02080604020202020204" pitchFamily="34" charset="0"/>
                <a:cs typeface="Arial" panose="02080604020202020204" pitchFamily="34" charset="0"/>
              </a:rPr>
              <a:t> (sulfur dioxide). </a:t>
            </a:r>
            <a:endParaRPr lang="en-IN"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in)">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ox(in)">
                                      <p:cBhvr>
                                        <p:cTn id="17"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4800"/>
            <a:ext cx="8229600" cy="1143000"/>
          </a:xfrm>
        </p:spPr>
        <p:txBody>
          <a:bodyPr/>
          <a:lstStyle/>
          <a:p>
            <a:pPr eaLnBrk="1" hangingPunct="1"/>
            <a:r>
              <a:rPr lang="en-US" b="1" dirty="0" smtClean="0">
                <a:latin typeface="Arial" panose="02080604020202020204" pitchFamily="34" charset="0"/>
                <a:cs typeface="Arial" panose="02080604020202020204" pitchFamily="34" charset="0"/>
              </a:rPr>
              <a:t>Ash Reuse Options</a:t>
            </a:r>
            <a:endParaRPr lang="en-US" b="1" dirty="0" smtClean="0">
              <a:latin typeface="Arial" panose="02080604020202020204" pitchFamily="34" charset="0"/>
              <a:cs typeface="Arial" panose="02080604020202020204" pitchFamily="34" charset="0"/>
            </a:endParaRPr>
          </a:p>
        </p:txBody>
      </p:sp>
      <p:sp>
        <p:nvSpPr>
          <p:cNvPr id="38915" name="Rectangle 3"/>
          <p:cNvSpPr>
            <a:spLocks noGrp="1" noChangeArrowheads="1"/>
          </p:cNvSpPr>
          <p:nvPr>
            <p:ph type="body" idx="1"/>
          </p:nvPr>
        </p:nvSpPr>
        <p:spPr/>
        <p:txBody>
          <a:bodyPr/>
          <a:lstStyle/>
          <a:p>
            <a:pPr eaLnBrk="1" hangingPunct="1"/>
            <a:r>
              <a:rPr lang="en-US" dirty="0" smtClean="0">
                <a:latin typeface="Arial" panose="02080604020202020204" pitchFamily="34" charset="0"/>
                <a:cs typeface="Arial" panose="02080604020202020204" pitchFamily="34" charset="0"/>
              </a:rPr>
              <a:t>Construction fill</a:t>
            </a:r>
            <a:endParaRPr lang="en-US" dirty="0" smtClean="0">
              <a:latin typeface="Arial" panose="02080604020202020204" pitchFamily="34" charset="0"/>
              <a:cs typeface="Arial" panose="02080604020202020204" pitchFamily="34" charset="0"/>
            </a:endParaRPr>
          </a:p>
          <a:p>
            <a:pPr eaLnBrk="1" hangingPunct="1"/>
            <a:r>
              <a:rPr lang="en-US" dirty="0" smtClean="0">
                <a:latin typeface="Arial" panose="02080604020202020204" pitchFamily="34" charset="0"/>
                <a:cs typeface="Arial" panose="02080604020202020204" pitchFamily="34" charset="0"/>
              </a:rPr>
              <a:t>Road construction</a:t>
            </a:r>
            <a:endParaRPr lang="en-US" dirty="0" smtClean="0">
              <a:latin typeface="Arial" panose="02080604020202020204" pitchFamily="34" charset="0"/>
              <a:cs typeface="Arial" panose="02080604020202020204" pitchFamily="34" charset="0"/>
            </a:endParaRPr>
          </a:p>
          <a:p>
            <a:pPr eaLnBrk="1" hangingPunct="1"/>
            <a:r>
              <a:rPr lang="en-US" dirty="0" smtClean="0">
                <a:latin typeface="Arial" panose="02080604020202020204" pitchFamily="34" charset="0"/>
                <a:cs typeface="Arial" panose="02080604020202020204" pitchFamily="34" charset="0"/>
              </a:rPr>
              <a:t>Landfill daily cover </a:t>
            </a:r>
            <a:endParaRPr lang="en-US" dirty="0" smtClean="0">
              <a:latin typeface="Arial" panose="02080604020202020204" pitchFamily="34" charset="0"/>
              <a:cs typeface="Arial" panose="02080604020202020204" pitchFamily="34" charset="0"/>
            </a:endParaRPr>
          </a:p>
          <a:p>
            <a:pPr eaLnBrk="1" hangingPunct="1"/>
            <a:r>
              <a:rPr lang="en-US" smtClean="0">
                <a:latin typeface="Arial" panose="02080604020202020204" pitchFamily="34" charset="0"/>
                <a:cs typeface="Arial" panose="02080604020202020204" pitchFamily="34" charset="0"/>
              </a:rPr>
              <a:t>Cement block production</a:t>
            </a:r>
            <a:endParaRPr lang="en-US" smtClean="0">
              <a:latin typeface="Arial" panose="02080604020202020204" pitchFamily="34" charset="0"/>
              <a:cs typeface="Arial" panose="02080604020202020204" pitchFamily="34" charset="0"/>
            </a:endParaRPr>
          </a:p>
          <a:p>
            <a:pPr eaLnBrk="1" hangingPunct="1"/>
            <a:r>
              <a:rPr lang="en-US" dirty="0" smtClean="0">
                <a:latin typeface="Arial" panose="02080604020202020204" pitchFamily="34" charset="0"/>
                <a:cs typeface="Arial" panose="02080604020202020204" pitchFamily="34" charset="0"/>
              </a:rPr>
              <a:t>Treatment of acid mine drainage</a:t>
            </a:r>
            <a:endParaRPr lang="en-US" dirty="0"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500"/>
                                        <p:tgtEl>
                                          <p:spTgt spid="389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15">
                                            <p:txEl>
                                              <p:pRg st="0" end="0"/>
                                            </p:txEl>
                                          </p:spTgt>
                                        </p:tgtEl>
                                        <p:attrNameLst>
                                          <p:attrName>style.visibility</p:attrName>
                                        </p:attrNameLst>
                                      </p:cBhvr>
                                      <p:to>
                                        <p:strVal val="visible"/>
                                      </p:to>
                                    </p:set>
                                    <p:animEffect transition="in" filter="box(in)">
                                      <p:cBhvr>
                                        <p:cTn id="10" dur="500"/>
                                        <p:tgtEl>
                                          <p:spTgt spid="389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box(in)">
                                      <p:cBhvr>
                                        <p:cTn id="15" dur="500"/>
                                        <p:tgtEl>
                                          <p:spTgt spid="389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Effect transition="in" filter="box(in)">
                                      <p:cBhvr>
                                        <p:cTn id="20" dur="500"/>
                                        <p:tgtEl>
                                          <p:spTgt spid="389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Effect transition="in" filter="box(in)">
                                      <p:cBhvr>
                                        <p:cTn id="25" dur="500"/>
                                        <p:tgtEl>
                                          <p:spTgt spid="389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Effect transition="in" filter="box(in)">
                                      <p:cBhvr>
                                        <p:cTn id="30"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1"/>
          <a:srcRect/>
          <a:stretch>
            <a:fillRect/>
          </a:stretch>
        </p:blipFill>
        <p:spPr bwMode="auto">
          <a:xfrm>
            <a:off x="714375" y="0"/>
            <a:ext cx="7429500" cy="6172200"/>
          </a:xfrm>
          <a:prstGeom prst="rect">
            <a:avLst/>
          </a:prstGeom>
          <a:noFill/>
          <a:ln w="9525">
            <a:noFill/>
            <a:miter lim="800000"/>
            <a:headEnd/>
            <a:tailEnd/>
          </a:ln>
        </p:spPr>
      </p:pic>
      <p:sp>
        <p:nvSpPr>
          <p:cNvPr id="56323" name="Rectangle 2"/>
          <p:cNvSpPr>
            <a:spLocks noChangeArrowheads="1"/>
          </p:cNvSpPr>
          <p:nvPr/>
        </p:nvSpPr>
        <p:spPr bwMode="auto">
          <a:xfrm>
            <a:off x="571500" y="6211888"/>
            <a:ext cx="8143875" cy="646112"/>
          </a:xfrm>
          <a:prstGeom prst="rect">
            <a:avLst/>
          </a:prstGeom>
          <a:noFill/>
          <a:ln w="9525">
            <a:noFill/>
            <a:miter lim="800000"/>
          </a:ln>
        </p:spPr>
        <p:txBody>
          <a:bodyPr>
            <a:spAutoFit/>
          </a:bodyPr>
          <a:lstStyle/>
          <a:p>
            <a:pPr eaLnBrk="1" hangingPunct="1"/>
            <a:r>
              <a:rPr lang="en-US" b="1">
                <a:latin typeface="Calibri" pitchFamily="34" charset="0"/>
              </a:rPr>
              <a:t>annual finance rate of 7%; and</a:t>
            </a:r>
            <a:endParaRPr lang="en-US" b="1">
              <a:latin typeface="Calibri" pitchFamily="34" charset="0"/>
            </a:endParaRPr>
          </a:p>
          <a:p>
            <a:pPr eaLnBrk="1" hangingPunct="1"/>
            <a:r>
              <a:rPr lang="en-US" b="1">
                <a:latin typeface="Calibri" pitchFamily="34" charset="0"/>
              </a:rPr>
              <a:t>• inflation rate of 3%.</a:t>
            </a:r>
            <a:endParaRPr lang="en-U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8130" name="Picture 2" descr="Power Generation Technologies-0335"/>
          <p:cNvPicPr>
            <a:picLocks noChangeAspect="1" noChangeArrowheads="1"/>
          </p:cNvPicPr>
          <p:nvPr/>
        </p:nvPicPr>
        <p:blipFill>
          <a:blip r:embed="rId1"/>
          <a:srcRect l="9375" t="1589" b="7380"/>
          <a:stretch>
            <a:fillRect/>
          </a:stretch>
        </p:blipFill>
        <p:spPr bwMode="auto">
          <a:xfrm>
            <a:off x="-38644" y="571480"/>
            <a:ext cx="9182644" cy="58579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IN" smtClean="0"/>
          </a:p>
        </p:txBody>
      </p:sp>
      <p:sp>
        <p:nvSpPr>
          <p:cNvPr id="6147" name="Content Placeholder 2"/>
          <p:cNvSpPr>
            <a:spLocks noGrp="1"/>
          </p:cNvSpPr>
          <p:nvPr>
            <p:ph idx="1"/>
          </p:nvPr>
        </p:nvSpPr>
        <p:spPr/>
        <p:txBody>
          <a:bodyPr/>
          <a:lstStyle/>
          <a:p>
            <a:pPr eaLnBrk="1" hangingPunct="1"/>
            <a:endParaRPr lang="en-IN" smtClean="0"/>
          </a:p>
        </p:txBody>
      </p:sp>
      <p:pic>
        <p:nvPicPr>
          <p:cNvPr id="6148" name="Picture 2"/>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flipH="1">
            <a:off x="3276600" y="3500438"/>
            <a:ext cx="215900" cy="360362"/>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50" name="TextBox 3"/>
          <p:cNvSpPr txBox="1">
            <a:spLocks noChangeArrowheads="1"/>
          </p:cNvSpPr>
          <p:nvPr/>
        </p:nvSpPr>
        <p:spPr bwMode="auto">
          <a:xfrm>
            <a:off x="2916238" y="3860800"/>
            <a:ext cx="719137" cy="369888"/>
          </a:xfrm>
          <a:prstGeom prst="rect">
            <a:avLst/>
          </a:prstGeom>
          <a:noFill/>
          <a:ln w="9525">
            <a:noFill/>
            <a:miter lim="800000"/>
          </a:ln>
        </p:spPr>
        <p:txBody>
          <a:bodyPr>
            <a:spAutoFit/>
          </a:bodyPr>
          <a:lstStyle/>
          <a:p>
            <a:pPr eaLnBrk="1" hangingPunct="1"/>
            <a:r>
              <a:rPr lang="en-US"/>
              <a:t>Air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latin typeface="Arial" panose="02080604020202020204" pitchFamily="34" charset="0"/>
                <a:cs typeface="Arial" panose="02080604020202020204" pitchFamily="34" charset="0"/>
              </a:rPr>
              <a:t>Types of Combustion Systems</a:t>
            </a:r>
            <a:endParaRPr lang="en-IN" b="1" dirty="0" smtClean="0">
              <a:latin typeface="Arial" panose="02080604020202020204" pitchFamily="34" charset="0"/>
              <a:cs typeface="Arial" panose="02080604020202020204" pitchFamily="34" charset="0"/>
            </a:endParaRPr>
          </a:p>
        </p:txBody>
      </p:sp>
      <p:sp>
        <p:nvSpPr>
          <p:cNvPr id="83971" name="Content Placeholder 2"/>
          <p:cNvSpPr>
            <a:spLocks noGrp="1"/>
          </p:cNvSpPr>
          <p:nvPr>
            <p:ph idx="1"/>
          </p:nvPr>
        </p:nvSpPr>
        <p:spPr/>
        <p:txBody>
          <a:bodyPr/>
          <a:lstStyle/>
          <a:p>
            <a:pPr eaLnBrk="1" hangingPunct="1"/>
            <a:r>
              <a:rPr lang="en-IN" smtClean="0">
                <a:latin typeface="Arial" panose="02080604020202020204" pitchFamily="34" charset="0"/>
                <a:cs typeface="Arial" panose="02080604020202020204" pitchFamily="34" charset="0"/>
              </a:rPr>
              <a:t>Mass-Fired (commingled solid waste is</a:t>
            </a:r>
            <a:endParaRPr lang="en-IN" smtClean="0">
              <a:latin typeface="Arial" panose="02080604020202020204" pitchFamily="34" charset="0"/>
              <a:cs typeface="Arial" panose="02080604020202020204" pitchFamily="34" charset="0"/>
            </a:endParaRPr>
          </a:p>
          <a:p>
            <a:pPr eaLnBrk="1" hangingPunct="1">
              <a:buFont typeface="Arial" panose="02080604020202020204" pitchFamily="34" charset="0"/>
              <a:buNone/>
            </a:pPr>
            <a:r>
              <a:rPr lang="en-IN" smtClean="0">
                <a:latin typeface="Arial" panose="02080604020202020204" pitchFamily="34" charset="0"/>
                <a:cs typeface="Arial" panose="02080604020202020204" pitchFamily="34" charset="0"/>
              </a:rPr>
              <a:t>used as fuel)</a:t>
            </a:r>
            <a:endParaRPr lang="en-IN" smtClean="0">
              <a:latin typeface="Arial" panose="02080604020202020204" pitchFamily="34" charset="0"/>
              <a:cs typeface="Arial" panose="02080604020202020204" pitchFamily="34" charset="0"/>
            </a:endParaRPr>
          </a:p>
          <a:p>
            <a:pPr eaLnBrk="1" hangingPunct="1"/>
            <a:r>
              <a:rPr lang="en-IN" smtClean="0">
                <a:latin typeface="Arial" panose="02080604020202020204" pitchFamily="34" charset="0"/>
                <a:cs typeface="Arial" panose="02080604020202020204" pitchFamily="34" charset="0"/>
              </a:rPr>
              <a:t>RDF-Fired (processed solid waste is used as fuel – more efficient system than mass-fire and less toxic emissions)</a:t>
            </a:r>
            <a:endParaRPr lang="en-IN" smtClean="0">
              <a:latin typeface="Arial" panose="02080604020202020204" pitchFamily="34" charset="0"/>
              <a:cs typeface="Arial" panose="02080604020202020204" pitchFamily="34" charset="0"/>
            </a:endParaRPr>
          </a:p>
          <a:p>
            <a:pPr eaLnBrk="1" hangingPunct="1"/>
            <a:r>
              <a:rPr lang="en-IN" smtClean="0">
                <a:latin typeface="Arial" panose="02080604020202020204" pitchFamily="34" charset="0"/>
                <a:cs typeface="Arial" panose="02080604020202020204" pitchFamily="34" charset="0"/>
              </a:rPr>
              <a:t> Fluidized Bed (sand or limestone bed is heated using coal, natural gas, or RDF) limestone reduces SO</a:t>
            </a:r>
            <a:r>
              <a:rPr lang="en-IN" baseline="-25000" smtClean="0">
                <a:latin typeface="Arial" panose="02080604020202020204" pitchFamily="34" charset="0"/>
                <a:cs typeface="Arial" panose="02080604020202020204" pitchFamily="34" charset="0"/>
              </a:rPr>
              <a:t>2</a:t>
            </a:r>
            <a:r>
              <a:rPr lang="en-IN" smtClean="0">
                <a:latin typeface="Arial" panose="02080604020202020204" pitchFamily="34" charset="0"/>
                <a:cs typeface="Arial" panose="02080604020202020204" pitchFamily="34" charset="0"/>
              </a:rPr>
              <a:t> emissions.</a:t>
            </a:r>
            <a:endParaRPr lang="en-IN" smtClean="0">
              <a:latin typeface="Arial" panose="02080604020202020204" pitchFamily="34" charset="0"/>
              <a:cs typeface="Arial" panose="0208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ox(in)">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ox(in)">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box(in)">
                                      <p:cBhvr>
                                        <p:cTn id="17" dur="500"/>
                                        <p:tgtEl>
                                          <p:spTgt spid="8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box(in)">
                                      <p:cBhvr>
                                        <p:cTn id="22"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bwMode="auto">
          <a:xfrm>
            <a:off x="457200" y="982679"/>
            <a:ext cx="8458200" cy="5722921"/>
            <a:chOff x="457200" y="1145071"/>
            <a:chExt cx="8458200" cy="5812235"/>
          </a:xfrm>
        </p:grpSpPr>
        <p:sp>
          <p:nvSpPr>
            <p:cNvPr id="5" name="TextBox 4"/>
            <p:cNvSpPr txBox="1"/>
            <p:nvPr/>
          </p:nvSpPr>
          <p:spPr>
            <a:xfrm>
              <a:off x="3276600" y="1145071"/>
              <a:ext cx="2133600" cy="4063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000" b="1" dirty="0" smtClean="0">
                  <a:latin typeface="Times New Roman" panose="02020603050405020304" pitchFamily="18" charset="0"/>
                  <a:cs typeface="Times New Roman" panose="02020603050405020304" pitchFamily="18" charset="0"/>
                </a:rPr>
                <a:t>RDF</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76600" y="2419290"/>
              <a:ext cx="2133600" cy="4063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Boiler</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76600" y="4857690"/>
              <a:ext cx="2209800" cy="4001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000" b="1" dirty="0"/>
                <a:t>Switchyard</a:t>
              </a:r>
              <a:endParaRPr lang="en-US" sz="2000" b="1" dirty="0"/>
            </a:p>
          </p:txBody>
        </p:sp>
        <p:sp>
          <p:nvSpPr>
            <p:cNvPr id="8" name="TextBox 7"/>
            <p:cNvSpPr txBox="1"/>
            <p:nvPr/>
          </p:nvSpPr>
          <p:spPr>
            <a:xfrm>
              <a:off x="3276600" y="3638490"/>
              <a:ext cx="2209800" cy="71893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Turbine Generator</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81400" y="6019991"/>
              <a:ext cx="1600200" cy="59390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ctr" fontAlgn="auto">
                <a:spcBef>
                  <a:spcPts val="0"/>
                </a:spcBef>
                <a:spcAft>
                  <a:spcPts val="0"/>
                </a:spcAft>
                <a:defRPr/>
              </a:pPr>
              <a:r>
                <a:rPr lang="en-US" sz="1600" b="1" dirty="0">
                  <a:solidFill>
                    <a:schemeClr val="tx1"/>
                  </a:solidFill>
                  <a:latin typeface="Times New Roman" panose="02020603050405020304" pitchFamily="18" charset="0"/>
                  <a:cs typeface="Times New Roman" panose="02020603050405020304" pitchFamily="18" charset="0"/>
                </a:rPr>
                <a:t>Export to grid</a:t>
              </a:r>
              <a:endParaRPr lang="en-US" sz="1600" b="1" dirty="0">
                <a:solidFill>
                  <a:schemeClr val="tx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a:solidFill>
                    <a:schemeClr val="tx1"/>
                  </a:solidFill>
                  <a:latin typeface="Times New Roman" panose="02020603050405020304" pitchFamily="18" charset="0"/>
                  <a:cs typeface="Times New Roman" panose="02020603050405020304" pitchFamily="18" charset="0"/>
                </a:rPr>
                <a:t>(</a:t>
              </a:r>
              <a:r>
                <a:rPr lang="en-US" sz="1600" b="1" dirty="0" smtClean="0">
                  <a:solidFill>
                    <a:schemeClr val="tx1"/>
                  </a:solidFill>
                  <a:latin typeface="Times New Roman" panose="02020603050405020304" pitchFamily="18" charset="0"/>
                  <a:cs typeface="Times New Roman" panose="02020603050405020304" pitchFamily="18" charset="0"/>
                </a:rPr>
                <a:t>Green Power</a:t>
              </a:r>
              <a:r>
                <a:rPr lang="en-US" sz="1600" b="1" dirty="0">
                  <a:solidFill>
                    <a:schemeClr val="tx1"/>
                  </a:solidFill>
                  <a:latin typeface="Times New Roman" panose="02020603050405020304" pitchFamily="18" charset="0"/>
                  <a:cs typeface="Times New Roman" panose="02020603050405020304" pitchFamily="18" charset="0"/>
                </a:rPr>
                <a:t>)</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67400" y="2159175"/>
              <a:ext cx="1219200" cy="937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b="1" dirty="0" smtClean="0">
                  <a:solidFill>
                    <a:schemeClr val="bg1"/>
                  </a:solidFill>
                  <a:latin typeface="Times New Roman" panose="02020603050405020304" pitchFamily="18" charset="0"/>
                  <a:cs typeface="Times New Roman" panose="02020603050405020304" pitchFamily="18" charset="0"/>
                </a:rPr>
                <a:t>Flue Gas Treatment System</a:t>
              </a:r>
              <a:endParaRPr lang="en-US" b="1" dirty="0">
                <a:solidFill>
                  <a:schemeClr val="bg1"/>
                </a:solidFill>
                <a:latin typeface="Times New Roman" panose="02020603050405020304" pitchFamily="18" charset="0"/>
                <a:cs typeface="Times New Roman" panose="02020603050405020304" pitchFamily="18" charset="0"/>
              </a:endParaRPr>
            </a:p>
          </p:txBody>
        </p:sp>
        <p:grpSp>
          <p:nvGrpSpPr>
            <p:cNvPr id="3" name="Group 13"/>
            <p:cNvGrpSpPr/>
            <p:nvPr/>
          </p:nvGrpSpPr>
          <p:grpSpPr bwMode="auto">
            <a:xfrm>
              <a:off x="7610475" y="2236565"/>
              <a:ext cx="914400" cy="812707"/>
              <a:chOff x="7458075" y="2465165"/>
              <a:chExt cx="914400" cy="812707"/>
            </a:xfrm>
          </p:grpSpPr>
          <p:sp>
            <p:nvSpPr>
              <p:cNvPr id="11" name="TextBox 10"/>
              <p:cNvSpPr txBox="1"/>
              <p:nvPr/>
            </p:nvSpPr>
            <p:spPr>
              <a:xfrm>
                <a:off x="7458075" y="2465165"/>
                <a:ext cx="914400" cy="8127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400" dirty="0">
                    <a:solidFill>
                      <a:schemeClr val="tx1"/>
                    </a:solidFill>
                    <a:latin typeface="Times New Roman" panose="02020603050405020304" pitchFamily="18" charset="0"/>
                    <a:cs typeface="Times New Roman" panose="02020603050405020304" pitchFamily="18" charset="0"/>
                  </a:rPr>
                  <a:t>Chimney</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7467600" y="2514643"/>
                <a:ext cx="762000" cy="4572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7467600" y="2590846"/>
                <a:ext cx="762000" cy="31258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1400" b="1" dirty="0">
                    <a:latin typeface="Times New Roman" panose="02020603050405020304" pitchFamily="18" charset="0"/>
                    <a:cs typeface="Times New Roman" panose="02020603050405020304" pitchFamily="18" charset="0"/>
                  </a:rPr>
                  <a:t>CEMS</a:t>
                </a:r>
                <a:endParaRPr lang="en-US" sz="1400" b="1"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5867400" y="3668811"/>
              <a:ext cx="1371600" cy="37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b="1" dirty="0">
                  <a:latin typeface="Times New Roman" panose="02020603050405020304" pitchFamily="18" charset="0"/>
                  <a:cs typeface="Times New Roman" panose="02020603050405020304" pitchFamily="18" charset="0"/>
                </a:rPr>
                <a:t>Condenser</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543800" y="3165235"/>
              <a:ext cx="990600" cy="59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1600" b="1" dirty="0">
                  <a:latin typeface="Times New Roman" panose="02020603050405020304" pitchFamily="18" charset="0"/>
                  <a:cs typeface="Times New Roman" panose="02020603050405020304" pitchFamily="18" charset="0"/>
                </a:rPr>
                <a:t>Makeup</a:t>
              </a:r>
              <a:endParaRPr lang="en-US" sz="16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a:latin typeface="Times New Roman" panose="02020603050405020304" pitchFamily="18" charset="0"/>
                  <a:cs typeface="Times New Roman" panose="02020603050405020304" pitchFamily="18" charset="0"/>
                </a:rPr>
                <a:t>Water</a:t>
              </a:r>
              <a:endParaRPr lang="en-US" sz="1600" b="1" dirty="0">
                <a:latin typeface="Times New Roman" panose="02020603050405020304" pitchFamily="18" charset="0"/>
                <a:cs typeface="Times New Roman" panose="02020603050405020304" pitchFamily="18" charset="0"/>
              </a:endParaRPr>
            </a:p>
          </p:txBody>
        </p:sp>
        <p:sp>
          <p:nvSpPr>
            <p:cNvPr id="17" name="Oval 16"/>
            <p:cNvSpPr/>
            <p:nvPr/>
          </p:nvSpPr>
          <p:spPr>
            <a:xfrm>
              <a:off x="7620000" y="4191119"/>
              <a:ext cx="762000" cy="457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8696" name="TextBox 18"/>
            <p:cNvSpPr txBox="1">
              <a:spLocks noChangeArrowheads="1"/>
            </p:cNvSpPr>
            <p:nvPr/>
          </p:nvSpPr>
          <p:spPr bwMode="auto">
            <a:xfrm>
              <a:off x="7620000" y="4267200"/>
              <a:ext cx="76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400" b="1">
                  <a:solidFill>
                    <a:schemeClr val="bg1"/>
                  </a:solidFill>
                </a:rPr>
                <a:t>RO</a:t>
              </a:r>
              <a:endParaRPr lang="en-US" sz="1400" b="1">
                <a:solidFill>
                  <a:schemeClr val="bg1"/>
                </a:solidFill>
              </a:endParaRPr>
            </a:p>
          </p:txBody>
        </p:sp>
        <p:sp>
          <p:nvSpPr>
            <p:cNvPr id="20" name="TextBox 19"/>
            <p:cNvSpPr txBox="1"/>
            <p:nvPr/>
          </p:nvSpPr>
          <p:spPr>
            <a:xfrm>
              <a:off x="7315200" y="5029352"/>
              <a:ext cx="1371600" cy="937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b="1" dirty="0" smtClean="0">
                  <a:latin typeface="Times New Roman" panose="02020603050405020304" pitchFamily="18" charset="0"/>
                  <a:cs typeface="Times New Roman" panose="02020603050405020304" pitchFamily="18" charset="0"/>
                </a:rPr>
                <a:t>Water Treatment Plant</a:t>
              </a:r>
              <a:endParaRPr lang="en-US" b="1" dirty="0">
                <a:latin typeface="Times New Roman" panose="02020603050405020304" pitchFamily="18" charset="0"/>
                <a:cs typeface="Times New Roman" panose="02020603050405020304" pitchFamily="18" charset="0"/>
              </a:endParaRPr>
            </a:p>
          </p:txBody>
        </p:sp>
        <p:sp>
          <p:nvSpPr>
            <p:cNvPr id="28698" name="TextBox 20"/>
            <p:cNvSpPr txBox="1">
              <a:spLocks noChangeArrowheads="1"/>
            </p:cNvSpPr>
            <p:nvPr/>
          </p:nvSpPr>
          <p:spPr bwMode="auto">
            <a:xfrm>
              <a:off x="7086600" y="6363405"/>
              <a:ext cx="1828800" cy="5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600" b="1" dirty="0" smtClean="0">
                  <a:latin typeface="Times New Roman" panose="02020603050405020304" pitchFamily="18" charset="0"/>
                  <a:cs typeface="Times New Roman" panose="02020603050405020304" pitchFamily="18" charset="0"/>
                </a:rPr>
                <a:t>1.1 </a:t>
              </a:r>
              <a:r>
                <a:rPr lang="en-US" sz="1600" b="1" dirty="0">
                  <a:latin typeface="Times New Roman" panose="02020603050405020304" pitchFamily="18" charset="0"/>
                  <a:cs typeface="Times New Roman" panose="02020603050405020304" pitchFamily="18" charset="0"/>
                </a:rPr>
                <a:t>MLD Treated Sewage Water</a:t>
              </a:r>
              <a:endParaRPr lang="en-US" sz="1600" b="1" dirty="0">
                <a:latin typeface="Times New Roman" panose="02020603050405020304" pitchFamily="18" charset="0"/>
                <a:cs typeface="Times New Roman" panose="02020603050405020304" pitchFamily="18" charset="0"/>
              </a:endParaRPr>
            </a:p>
          </p:txBody>
        </p:sp>
        <p:sp>
          <p:nvSpPr>
            <p:cNvPr id="28699" name="TextBox 21"/>
            <p:cNvSpPr txBox="1">
              <a:spLocks noChangeArrowheads="1"/>
            </p:cNvSpPr>
            <p:nvPr/>
          </p:nvSpPr>
          <p:spPr bwMode="auto">
            <a:xfrm>
              <a:off x="5748338" y="4953000"/>
              <a:ext cx="1033462" cy="5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800" b="1" dirty="0">
                  <a:latin typeface="Times New Roman" panose="02020603050405020304" pitchFamily="18" charset="0"/>
                  <a:cs typeface="Times New Roman" panose="02020603050405020304" pitchFamily="18" charset="0"/>
                </a:rPr>
                <a:t>Process</a:t>
              </a:r>
              <a:r>
                <a:rPr lang="en-US" sz="1400" b="1"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p>
              <a:pPr algn="ctr" eaLnBrk="1" hangingPunct="1"/>
              <a:r>
                <a:rPr lang="en-US" sz="1400" b="1" dirty="0">
                  <a:latin typeface="Times New Roman" panose="02020603050405020304" pitchFamily="18" charset="0"/>
                  <a:cs typeface="Times New Roman" panose="02020603050405020304" pitchFamily="18" charset="0"/>
                </a:rPr>
                <a:t>Water</a:t>
              </a:r>
              <a:endParaRPr lang="en-US" sz="1400" b="1" dirty="0">
                <a:latin typeface="Times New Roman" panose="02020603050405020304" pitchFamily="18" charset="0"/>
                <a:cs typeface="Times New Roman" panose="02020603050405020304" pitchFamily="18" charset="0"/>
              </a:endParaRPr>
            </a:p>
          </p:txBody>
        </p:sp>
        <p:sp>
          <p:nvSpPr>
            <p:cNvPr id="28700" name="TextBox 22"/>
            <p:cNvSpPr txBox="1">
              <a:spLocks noChangeArrowheads="1"/>
            </p:cNvSpPr>
            <p:nvPr/>
          </p:nvSpPr>
          <p:spPr bwMode="auto">
            <a:xfrm>
              <a:off x="762000" y="2587823"/>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400" b="1"/>
                <a:t>Secondary Air</a:t>
              </a:r>
              <a:endParaRPr lang="en-US" sz="1400" b="1"/>
            </a:p>
          </p:txBody>
        </p:sp>
        <p:sp>
          <p:nvSpPr>
            <p:cNvPr id="28701" name="TextBox 23"/>
            <p:cNvSpPr txBox="1">
              <a:spLocks noChangeArrowheads="1"/>
            </p:cNvSpPr>
            <p:nvPr/>
          </p:nvSpPr>
          <p:spPr bwMode="auto">
            <a:xfrm>
              <a:off x="685800" y="2359223"/>
              <a:ext cx="1371600" cy="31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400" b="1">
                  <a:latin typeface="Times New Roman" panose="02020603050405020304" pitchFamily="18" charset="0"/>
                  <a:cs typeface="Times New Roman" panose="02020603050405020304" pitchFamily="18" charset="0"/>
                </a:rPr>
                <a:t>Primary Air</a:t>
              </a:r>
              <a:endParaRPr lang="en-US" sz="1400" b="1">
                <a:latin typeface="Times New Roman" panose="02020603050405020304" pitchFamily="18" charset="0"/>
                <a:cs typeface="Times New Roman" panose="02020603050405020304" pitchFamily="18" charset="0"/>
              </a:endParaRPr>
            </a:p>
          </p:txBody>
        </p:sp>
        <p:cxnSp>
          <p:nvCxnSpPr>
            <p:cNvPr id="26" name="Straight Arrow Connector 25"/>
            <p:cNvCxnSpPr>
              <a:stCxn id="28700" idx="3"/>
            </p:cNvCxnSpPr>
            <p:nvPr/>
          </p:nvCxnSpPr>
          <p:spPr>
            <a:xfrm>
              <a:off x="2057400" y="2741674"/>
              <a:ext cx="11430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8701" idx="3"/>
            </p:cNvCxnSpPr>
            <p:nvPr/>
          </p:nvCxnSpPr>
          <p:spPr>
            <a:xfrm flipV="1">
              <a:off x="2057400" y="2514652"/>
              <a:ext cx="1143000" cy="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6200000">
              <a:off x="1911557" y="2316438"/>
              <a:ext cx="1081232" cy="369332"/>
            </a:xfrm>
            <a:prstGeom prst="rect">
              <a:avLst/>
            </a:prstGeom>
            <a:solidFill>
              <a:schemeClr val="accent5">
                <a:lumMod val="75000"/>
              </a:schemeClr>
            </a:solidFill>
          </p:spPr>
          <p:txBody>
            <a:bodyPr wrap="square">
              <a:spAutoFit/>
            </a:bodyPr>
            <a:lstStyle/>
            <a:p>
              <a:pPr algn="ctr" fontAlgn="auto">
                <a:spcBef>
                  <a:spcPts val="0"/>
                </a:spcBef>
                <a:spcAft>
                  <a:spcPts val="0"/>
                </a:spcAft>
                <a:defRPr/>
              </a:pPr>
              <a:r>
                <a:rPr lang="en-US" b="1" dirty="0">
                  <a:solidFill>
                    <a:schemeClr val="bg1"/>
                  </a:solidFill>
                  <a:latin typeface="Times New Roman" panose="02020603050405020304" pitchFamily="18" charset="0"/>
                  <a:cs typeface="Times New Roman" panose="02020603050405020304" pitchFamily="18" charset="0"/>
                </a:rPr>
                <a:t>SCAPH</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5867400" y="1600215"/>
              <a:ext cx="1371600" cy="53138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1400" b="1" dirty="0">
                  <a:solidFill>
                    <a:schemeClr val="tx1"/>
                  </a:solidFill>
                  <a:latin typeface="Times New Roman" panose="02020603050405020304" pitchFamily="18" charset="0"/>
                  <a:cs typeface="Times New Roman" panose="02020603050405020304" pitchFamily="18" charset="0"/>
                </a:rPr>
                <a:t>Ash Handling System</a:t>
              </a:r>
              <a:endParaRPr lang="en-US" sz="1400" b="1" dirty="0">
                <a:solidFill>
                  <a:schemeClr val="tx1"/>
                </a:solidFill>
                <a:latin typeface="Times New Roman" panose="02020603050405020304" pitchFamily="18" charset="0"/>
                <a:cs typeface="Times New Roman" panose="02020603050405020304" pitchFamily="18" charset="0"/>
              </a:endParaRPr>
            </a:p>
          </p:txBody>
        </p:sp>
        <p:cxnSp>
          <p:nvCxnSpPr>
            <p:cNvPr id="34" name="Elbow Connector 33"/>
            <p:cNvCxnSpPr/>
            <p:nvPr/>
          </p:nvCxnSpPr>
          <p:spPr>
            <a:xfrm flipV="1">
              <a:off x="5099050" y="1885977"/>
              <a:ext cx="768350" cy="476269"/>
            </a:xfrm>
            <a:prstGeom prst="bentConnector3">
              <a:avLst>
                <a:gd name="adj1" fmla="val -2676"/>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4343400" y="1619266"/>
              <a:ext cx="0" cy="8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4343400" y="2857566"/>
              <a:ext cx="0" cy="8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5867400" y="3165235"/>
              <a:ext cx="1066800" cy="31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1400" b="1" dirty="0" err="1" smtClean="0">
                  <a:latin typeface="Times New Roman" panose="02020603050405020304" pitchFamily="18" charset="0"/>
                  <a:cs typeface="Times New Roman" panose="02020603050405020304" pitchFamily="18" charset="0"/>
                </a:rPr>
                <a:t>Deaaerator</a:t>
              </a:r>
              <a:endParaRPr lang="en-US" sz="1400" b="1" dirty="0">
                <a:latin typeface="Times New Roman" panose="02020603050405020304" pitchFamily="18" charset="0"/>
                <a:cs typeface="Times New Roman" panose="02020603050405020304" pitchFamily="18" charset="0"/>
              </a:endParaRPr>
            </a:p>
          </p:txBody>
        </p:sp>
        <p:cxnSp>
          <p:nvCxnSpPr>
            <p:cNvPr id="43" name="Straight Arrow Connector 42"/>
            <p:cNvCxnSpPr/>
            <p:nvPr/>
          </p:nvCxnSpPr>
          <p:spPr>
            <a:xfrm flipV="1">
              <a:off x="8039100" y="5978486"/>
              <a:ext cx="0" cy="392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flipV="1">
              <a:off x="8001000" y="4648337"/>
              <a:ext cx="0" cy="392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V="1">
              <a:off x="8001000" y="3798991"/>
              <a:ext cx="0" cy="39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H="1">
              <a:off x="7086600" y="3352885"/>
              <a:ext cx="457200" cy="76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5105400" y="2819464"/>
              <a:ext cx="0" cy="500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Connector 51"/>
            <p:cNvCxnSpPr>
              <a:endCxn id="41" idx="1"/>
            </p:cNvCxnSpPr>
            <p:nvPr/>
          </p:nvCxnSpPr>
          <p:spPr>
            <a:xfrm>
              <a:off x="5105400" y="3320013"/>
              <a:ext cx="762000" cy="1512"/>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Arrow Connector 57"/>
            <p:cNvCxnSpPr>
              <a:endCxn id="41" idx="2"/>
            </p:cNvCxnSpPr>
            <p:nvPr/>
          </p:nvCxnSpPr>
          <p:spPr>
            <a:xfrm flipV="1">
              <a:off x="6400800" y="3477815"/>
              <a:ext cx="0" cy="229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5486400" y="3810104"/>
              <a:ext cx="381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85800" y="4459983"/>
              <a:ext cx="1828800" cy="4063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fontAlgn="auto">
                <a:spcBef>
                  <a:spcPts val="0"/>
                </a:spcBef>
                <a:spcAft>
                  <a:spcPts val="0"/>
                </a:spcAft>
                <a:defRPr/>
              </a:pPr>
              <a:r>
                <a:rPr lang="en-US" sz="2000" b="1" dirty="0" smtClean="0">
                  <a:latin typeface="Times New Roman" panose="02020603050405020304" pitchFamily="18" charset="0"/>
                  <a:cs typeface="Times New Roman" panose="02020603050405020304" pitchFamily="18" charset="0"/>
                </a:rPr>
                <a:t>Compressor</a:t>
              </a:r>
              <a:endParaRPr lang="en-US" sz="2000" b="1" dirty="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a:off x="4343400" y="5257962"/>
              <a:ext cx="0" cy="8001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flipH="1">
              <a:off x="3048000" y="5638977"/>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524000" y="5334165"/>
              <a:ext cx="1524000" cy="593901"/>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1600" b="1" dirty="0">
                  <a:latin typeface="Times New Roman" panose="02020603050405020304" pitchFamily="18" charset="0"/>
                  <a:cs typeface="Times New Roman" panose="02020603050405020304" pitchFamily="18" charset="0"/>
                </a:rPr>
                <a:t>Internal Consumption</a:t>
              </a:r>
              <a:endParaRPr lang="en-US" sz="1600" b="1" dirty="0">
                <a:latin typeface="Times New Roman" panose="02020603050405020304" pitchFamily="18" charset="0"/>
                <a:cs typeface="Times New Roman" panose="02020603050405020304" pitchFamily="18" charset="0"/>
              </a:endParaRPr>
            </a:p>
          </p:txBody>
        </p:sp>
        <p:cxnSp>
          <p:nvCxnSpPr>
            <p:cNvPr id="71" name="Straight Arrow Connector 70"/>
            <p:cNvCxnSpPr/>
            <p:nvPr/>
          </p:nvCxnSpPr>
          <p:spPr>
            <a:xfrm flipV="1">
              <a:off x="990600" y="3886307"/>
              <a:ext cx="0" cy="53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828800" y="3886307"/>
              <a:ext cx="0" cy="53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725" name="TextBox 74"/>
            <p:cNvSpPr txBox="1">
              <a:spLocks noChangeArrowheads="1"/>
            </p:cNvSpPr>
            <p:nvPr/>
          </p:nvSpPr>
          <p:spPr bwMode="auto">
            <a:xfrm>
              <a:off x="457200" y="3429000"/>
              <a:ext cx="1143000" cy="5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400" b="1">
                  <a:latin typeface="Times New Roman" panose="02020603050405020304" pitchFamily="18" charset="0"/>
                  <a:cs typeface="Times New Roman" panose="02020603050405020304" pitchFamily="18" charset="0"/>
                </a:rPr>
                <a:t>Instrument</a:t>
              </a:r>
              <a:endParaRPr lang="en-US" sz="1400" b="1">
                <a:latin typeface="Times New Roman" panose="02020603050405020304" pitchFamily="18" charset="0"/>
                <a:cs typeface="Times New Roman" panose="02020603050405020304" pitchFamily="18" charset="0"/>
              </a:endParaRPr>
            </a:p>
            <a:p>
              <a:pPr algn="ctr" eaLnBrk="1" hangingPunct="1"/>
              <a:r>
                <a:rPr lang="en-US" sz="1400" b="1">
                  <a:latin typeface="Times New Roman" panose="02020603050405020304" pitchFamily="18" charset="0"/>
                  <a:cs typeface="Times New Roman" panose="02020603050405020304" pitchFamily="18" charset="0"/>
                </a:rPr>
                <a:t>Air</a:t>
              </a:r>
              <a:endParaRPr lang="en-US" sz="1400" b="1">
                <a:latin typeface="Times New Roman" panose="02020603050405020304" pitchFamily="18" charset="0"/>
                <a:cs typeface="Times New Roman" panose="02020603050405020304" pitchFamily="18" charset="0"/>
              </a:endParaRPr>
            </a:p>
          </p:txBody>
        </p:sp>
        <p:sp>
          <p:nvSpPr>
            <p:cNvPr id="28726" name="TextBox 75"/>
            <p:cNvSpPr txBox="1">
              <a:spLocks noChangeArrowheads="1"/>
            </p:cNvSpPr>
            <p:nvPr/>
          </p:nvSpPr>
          <p:spPr bwMode="auto">
            <a:xfrm>
              <a:off x="1447800" y="3429000"/>
              <a:ext cx="838200" cy="5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charset="0"/>
                  <a:cs typeface="MS PGothic" charset="0"/>
                </a:defRPr>
              </a:lvl1pPr>
              <a:lvl2pPr marL="742950" indent="-285750" eaLnBrk="0" hangingPunct="0">
                <a:defRPr sz="2400">
                  <a:solidFill>
                    <a:schemeClr val="tx1"/>
                  </a:solidFill>
                  <a:latin typeface="Calibri" pitchFamily="34" charset="0"/>
                  <a:ea typeface="MS PGothic" charset="0"/>
                </a:defRPr>
              </a:lvl2pPr>
              <a:lvl3pPr marL="1143000" indent="-228600" eaLnBrk="0" hangingPunct="0">
                <a:defRPr sz="2400">
                  <a:solidFill>
                    <a:schemeClr val="tx1"/>
                  </a:solidFill>
                  <a:latin typeface="Calibri" pitchFamily="34" charset="0"/>
                  <a:ea typeface="MS PGothic" charset="0"/>
                </a:defRPr>
              </a:lvl3pPr>
              <a:lvl4pPr marL="1600200" indent="-228600" eaLnBrk="0" hangingPunct="0">
                <a:defRPr sz="2400">
                  <a:solidFill>
                    <a:schemeClr val="tx1"/>
                  </a:solidFill>
                  <a:latin typeface="Calibri" pitchFamily="34" charset="0"/>
                  <a:ea typeface="MS PGothic" charset="0"/>
                </a:defRPr>
              </a:lvl4pPr>
              <a:lvl5pPr marL="2057400" indent="-228600" eaLnBrk="0" hangingPunct="0">
                <a:defRPr sz="2400">
                  <a:solidFill>
                    <a:schemeClr val="tx1"/>
                  </a:solidFill>
                  <a:latin typeface="Calibri"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itchFamily="34" charset="0"/>
                  <a:ea typeface="MS PGothic" charset="0"/>
                </a:defRPr>
              </a:lvl9pPr>
            </a:lstStyle>
            <a:p>
              <a:pPr algn="ctr" eaLnBrk="1" hangingPunct="1"/>
              <a:r>
                <a:rPr lang="en-US" sz="1400" b="1">
                  <a:latin typeface="Times New Roman" panose="02020603050405020304" pitchFamily="18" charset="0"/>
                  <a:cs typeface="Times New Roman" panose="02020603050405020304" pitchFamily="18" charset="0"/>
                </a:rPr>
                <a:t>Service </a:t>
              </a:r>
              <a:endParaRPr lang="en-US" sz="1400" b="1">
                <a:latin typeface="Times New Roman" panose="02020603050405020304" pitchFamily="18" charset="0"/>
                <a:cs typeface="Times New Roman" panose="02020603050405020304" pitchFamily="18" charset="0"/>
              </a:endParaRPr>
            </a:p>
            <a:p>
              <a:pPr algn="ctr" eaLnBrk="1" hangingPunct="1"/>
              <a:r>
                <a:rPr lang="en-US" sz="1400" b="1">
                  <a:latin typeface="Times New Roman" panose="02020603050405020304" pitchFamily="18" charset="0"/>
                  <a:cs typeface="Times New Roman" panose="02020603050405020304" pitchFamily="18" charset="0"/>
                </a:rPr>
                <a:t>Air</a:t>
              </a:r>
              <a:endParaRPr lang="en-US" sz="1400" b="1">
                <a:latin typeface="Times New Roman" panose="02020603050405020304" pitchFamily="18" charset="0"/>
                <a:cs typeface="Times New Roman" panose="02020603050405020304" pitchFamily="18" charset="0"/>
              </a:endParaRPr>
            </a:p>
          </p:txBody>
        </p:sp>
        <p:cxnSp>
          <p:nvCxnSpPr>
            <p:cNvPr id="77" name="Straight Arrow Connector 76"/>
            <p:cNvCxnSpPr/>
            <p:nvPr/>
          </p:nvCxnSpPr>
          <p:spPr>
            <a:xfrm flipV="1">
              <a:off x="6705600" y="5213510"/>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5410200" y="2619431"/>
              <a:ext cx="533400" cy="95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a:stCxn id="10" idx="3"/>
              <a:endCxn id="11" idx="1"/>
            </p:cNvCxnSpPr>
            <p:nvPr/>
          </p:nvCxnSpPr>
          <p:spPr>
            <a:xfrm>
              <a:off x="7086600" y="2628045"/>
              <a:ext cx="523875" cy="148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56" name="Straight Arrow Connector 55"/>
          <p:cNvCxnSpPr/>
          <p:nvPr/>
        </p:nvCxnSpPr>
        <p:spPr bwMode="auto">
          <a:xfrm>
            <a:off x="4495800" y="4277162"/>
            <a:ext cx="0" cy="523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0" y="1"/>
            <a:ext cx="9144000" cy="800219"/>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endParaRPr lang="en-US" sz="1000" b="1" dirty="0" smtClean="0">
              <a:solidFill>
                <a:schemeClr val="bg1"/>
              </a:solidFill>
            </a:endParaRPr>
          </a:p>
          <a:p>
            <a:pPr algn="ctr" fontAlgn="auto">
              <a:spcBef>
                <a:spcPts val="0"/>
              </a:spcBef>
              <a:spcAft>
                <a:spcPts val="0"/>
              </a:spcAft>
              <a:defRPr/>
            </a:pPr>
            <a:r>
              <a:rPr lang="en-US" sz="3600" b="1" dirty="0" smtClean="0">
                <a:solidFill>
                  <a:schemeClr val="bg1"/>
                </a:solidFill>
              </a:rPr>
              <a:t>Power Plant Process Flow</a:t>
            </a:r>
            <a:endParaRPr lang="en-US" sz="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357188"/>
            <a:ext cx="9144000" cy="1143000"/>
          </a:xfrm>
        </p:spPr>
        <p:txBody>
          <a:bodyPr rtlCol="0">
            <a:normAutofit fontScale="90000"/>
          </a:bodyPr>
          <a:lstStyle/>
          <a:p>
            <a:pPr eaLnBrk="1" fontAlgn="auto" hangingPunct="1">
              <a:spcAft>
                <a:spcPts val="0"/>
              </a:spcAft>
              <a:defRPr/>
            </a:pPr>
            <a:r>
              <a:rPr lang="en-US" b="1" smtClean="0">
                <a:latin typeface="Arial" panose="02080604020202020204" pitchFamily="34" charset="0"/>
                <a:cs typeface="Arial" panose="02080604020202020204" pitchFamily="34" charset="0"/>
              </a:rPr>
              <a:t>Air Requirements for Combustion</a:t>
            </a:r>
            <a:br>
              <a:rPr lang="en-IN" smtClean="0">
                <a:latin typeface="Arial" panose="02080604020202020204" pitchFamily="34" charset="0"/>
                <a:cs typeface="Arial" panose="02080604020202020204" pitchFamily="34" charset="0"/>
              </a:rPr>
            </a:br>
            <a:endParaRPr lang="en-IN" smtClean="0">
              <a:latin typeface="Arial" panose="02080604020202020204" pitchFamily="34" charset="0"/>
              <a:cs typeface="Arial" panose="02080604020202020204" pitchFamily="34" charset="0"/>
            </a:endParaRPr>
          </a:p>
        </p:txBody>
      </p:sp>
      <p:sp>
        <p:nvSpPr>
          <p:cNvPr id="74755" name="Content Placeholder 2"/>
          <p:cNvSpPr>
            <a:spLocks noGrp="1"/>
          </p:cNvSpPr>
          <p:nvPr>
            <p:ph idx="1"/>
          </p:nvPr>
        </p:nvSpPr>
        <p:spPr>
          <a:xfrm>
            <a:off x="500063" y="1143000"/>
            <a:ext cx="8229600" cy="2000250"/>
          </a:xfrm>
        </p:spPr>
        <p:txBody>
          <a:bodyPr rtlCol="0">
            <a:normAutofit lnSpcReduction="10000"/>
          </a:bodyPr>
          <a:lstStyle/>
          <a:p>
            <a:pPr eaLnBrk="1" fontAlgn="auto" hangingPunct="1">
              <a:spcAft>
                <a:spcPts val="0"/>
              </a:spcAft>
              <a:buFont typeface="Arial" panose="02080604020202020204" pitchFamily="34" charset="0"/>
              <a:buNone/>
              <a:defRPr/>
            </a:pP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For carbon: -	C + O</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 	CO</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		(12)  (32)	                (44)</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For hydrogen: -	2H</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 O</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	 2H</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O				</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		(4)     (32)                 (36)</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For sulfur: - 	S + O</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          SO</a:t>
            </a:r>
            <a:r>
              <a:rPr lang="en-US" sz="1600" baseline="-25000" dirty="0" smtClean="0">
                <a:latin typeface="Arial" panose="02080604020202020204" pitchFamily="34" charset="0"/>
                <a:cs typeface="Arial" panose="02080604020202020204" pitchFamily="34" charset="0"/>
              </a:rPr>
              <a:t>2</a:t>
            </a:r>
            <a:r>
              <a:rPr lang="en-US" sz="1600" dirty="0" smtClean="0">
                <a:latin typeface="Arial" panose="02080604020202020204" pitchFamily="34" charset="0"/>
                <a:cs typeface="Arial" panose="02080604020202020204" pitchFamily="34" charset="0"/>
              </a:rPr>
              <a:t>				</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r>
              <a:rPr lang="en-US" sz="1600" dirty="0" smtClean="0">
                <a:latin typeface="Arial" panose="02080604020202020204" pitchFamily="34" charset="0"/>
                <a:cs typeface="Arial" panose="02080604020202020204" pitchFamily="34" charset="0"/>
              </a:rPr>
              <a:t>		(32)  (32)                 (64)</a:t>
            </a:r>
            <a:endParaRPr lang="en-IN" sz="1600" dirty="0" smtClean="0">
              <a:latin typeface="Arial" panose="02080604020202020204" pitchFamily="34" charset="0"/>
              <a:cs typeface="Arial" panose="02080604020202020204" pitchFamily="34" charset="0"/>
            </a:endParaRPr>
          </a:p>
          <a:p>
            <a:pPr eaLnBrk="1" fontAlgn="auto" hangingPunct="1">
              <a:spcAft>
                <a:spcPts val="0"/>
              </a:spcAft>
              <a:buFont typeface="Arial" panose="02080604020202020204" pitchFamily="34" charset="0"/>
              <a:buChar char="•"/>
              <a:defRPr/>
            </a:pPr>
            <a:endParaRPr lang="en-IN" sz="1600" dirty="0" smtClean="0">
              <a:latin typeface="Arial" panose="02080604020202020204" pitchFamily="34" charset="0"/>
              <a:cs typeface="Arial" panose="02080604020202020204" pitchFamily="34" charset="0"/>
            </a:endParaRPr>
          </a:p>
        </p:txBody>
      </p:sp>
      <p:sp>
        <p:nvSpPr>
          <p:cNvPr id="25604" name="Rectangle 3"/>
          <p:cNvSpPr>
            <a:spLocks noChangeArrowheads="1"/>
          </p:cNvSpPr>
          <p:nvPr/>
        </p:nvSpPr>
        <p:spPr bwMode="auto">
          <a:xfrm>
            <a:off x="428625" y="3357563"/>
            <a:ext cx="8429625" cy="923330"/>
          </a:xfrm>
          <a:prstGeom prst="rect">
            <a:avLst/>
          </a:prstGeom>
          <a:noFill/>
          <a:ln w="9525">
            <a:noFill/>
            <a:miter lim="800000"/>
          </a:ln>
        </p:spPr>
        <p:txBody>
          <a:bodyPr>
            <a:spAutoFit/>
          </a:bodyPr>
          <a:lstStyle/>
          <a:p>
            <a:pPr eaLnBrk="1" hangingPunct="1">
              <a:buFont typeface="Arial" panose="02080604020202020204" pitchFamily="34" charset="0"/>
              <a:buChar char="•"/>
            </a:pPr>
            <a:r>
              <a:rPr lang="en-US" dirty="0"/>
              <a:t>If it is assumed that air contains 23.15 percent oxygen by mass, then the amount of </a:t>
            </a:r>
            <a:r>
              <a:rPr lang="en-US" b="1" dirty="0">
                <a:solidFill>
                  <a:srgbClr val="FF0000"/>
                </a:solidFill>
              </a:rPr>
              <a:t>air required </a:t>
            </a:r>
            <a:r>
              <a:rPr lang="en-US" dirty="0"/>
              <a:t>for the complete oxidation of 1 kg of carbon would be equal to [(32/12)(1/0.2315)] =11.52 </a:t>
            </a:r>
            <a:r>
              <a:rPr lang="en-US" dirty="0" smtClean="0"/>
              <a:t>kg</a:t>
            </a:r>
            <a:endParaRPr lang="en-US" dirty="0"/>
          </a:p>
        </p:txBody>
      </p:sp>
      <p:sp>
        <p:nvSpPr>
          <p:cNvPr id="5" name="Rectangle 4"/>
          <p:cNvSpPr/>
          <p:nvPr/>
        </p:nvSpPr>
        <p:spPr>
          <a:xfrm>
            <a:off x="214282" y="4286256"/>
            <a:ext cx="8215370" cy="646331"/>
          </a:xfrm>
          <a:prstGeom prst="rect">
            <a:avLst/>
          </a:prstGeom>
        </p:spPr>
        <p:txBody>
          <a:bodyPr wrap="square">
            <a:spAutoFit/>
          </a:bodyPr>
          <a:lstStyle/>
          <a:p>
            <a:pPr eaLnBrk="1" hangingPunct="1">
              <a:buFont typeface="Arial" panose="02080604020202020204" pitchFamily="34" charset="0"/>
              <a:buChar char="•"/>
            </a:pPr>
            <a:r>
              <a:rPr lang="en-US" dirty="0" smtClean="0"/>
              <a:t>The corresponding amount for hydrogen and sulfur are 34.56 and 4.31 kg, respectively. </a:t>
            </a:r>
            <a:endParaRPr lang="en-US" dirty="0" smtClean="0"/>
          </a:p>
        </p:txBody>
      </p:sp>
      <p:sp>
        <p:nvSpPr>
          <p:cNvPr id="6" name="Rectangle 5"/>
          <p:cNvSpPr/>
          <p:nvPr/>
        </p:nvSpPr>
        <p:spPr>
          <a:xfrm>
            <a:off x="214282" y="4929198"/>
            <a:ext cx="8929718" cy="1200329"/>
          </a:xfrm>
          <a:prstGeom prst="rect">
            <a:avLst/>
          </a:prstGeom>
        </p:spPr>
        <p:txBody>
          <a:bodyPr wrap="square">
            <a:spAutoFit/>
          </a:bodyPr>
          <a:lstStyle/>
          <a:p>
            <a:pPr eaLnBrk="1" hangingPunct="1">
              <a:buFont typeface="Arial" panose="02080604020202020204" pitchFamily="34" charset="0"/>
              <a:buChar char="•"/>
            </a:pPr>
            <a:r>
              <a:rPr lang="en-US" dirty="0" smtClean="0"/>
              <a:t>In combustions, the oxygen requirements for the combustion of hydrogen usually are based on the net value of hydrogen available. The net value of hydrogen is computed by subtracting </a:t>
            </a:r>
            <a:r>
              <a:rPr lang="en-US" dirty="0" smtClean="0">
                <a:solidFill>
                  <a:srgbClr val="FF0000"/>
                </a:solidFill>
              </a:rPr>
              <a:t>one-eighth of the percent oxygen from the total percentage of hydrogen present initially.</a:t>
            </a:r>
            <a:endParaRPr lang="en-US" dirty="0" smtClean="0">
              <a:solidFill>
                <a:srgbClr val="FF0000"/>
              </a:solidFill>
            </a:endParaRPr>
          </a:p>
        </p:txBody>
      </p:sp>
      <p:sp>
        <p:nvSpPr>
          <p:cNvPr id="7" name="Rectangle 6"/>
          <p:cNvSpPr/>
          <p:nvPr/>
        </p:nvSpPr>
        <p:spPr>
          <a:xfrm>
            <a:off x="500034" y="6211669"/>
            <a:ext cx="8286808" cy="646331"/>
          </a:xfrm>
          <a:prstGeom prst="rect">
            <a:avLst/>
          </a:prstGeom>
        </p:spPr>
        <p:txBody>
          <a:bodyPr wrap="square">
            <a:spAutoFit/>
          </a:bodyPr>
          <a:lstStyle/>
          <a:p>
            <a:r>
              <a:rPr lang="en-US" dirty="0" smtClean="0"/>
              <a:t>This computation is based on the assumption that the oxygen in the sample will combine with the hydrogen in the waste to form 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in)">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ox(in)">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ox(in)">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ox(in)">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box(in)">
                                      <p:cBhvr>
                                        <p:cTn id="27" dur="500"/>
                                        <p:tgtEl>
                                          <p:spTgt spid="74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box(in)">
                                      <p:cBhvr>
                                        <p:cTn id="32" dur="500"/>
                                        <p:tgtEl>
                                          <p:spTgt spid="74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4755">
                                            <p:txEl>
                                              <p:pRg st="6" end="6"/>
                                            </p:txEl>
                                          </p:spTgt>
                                        </p:tgtEl>
                                        <p:attrNameLst>
                                          <p:attrName>style.visibility</p:attrName>
                                        </p:attrNameLst>
                                      </p:cBhvr>
                                      <p:to>
                                        <p:strVal val="visible"/>
                                      </p:to>
                                    </p:set>
                                    <p:animEffect transition="in" filter="box(in)">
                                      <p:cBhvr>
                                        <p:cTn id="37" dur="500"/>
                                        <p:tgtEl>
                                          <p:spTgt spid="74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box(in)">
                                      <p:cBhvr>
                                        <p:cTn id="42" dur="500"/>
                                        <p:tgtEl>
                                          <p:spTgt spid="2560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ox(i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P spid="2560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11321</Words>
  <Application>WPS Presentation</Application>
  <PresentationFormat>On-screen Show (4:3)</PresentationFormat>
  <Paragraphs>441</Paragraphs>
  <Slides>41</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6" baseType="lpstr">
      <vt:lpstr>Arial</vt:lpstr>
      <vt:lpstr>SimSun</vt:lpstr>
      <vt:lpstr>Wingdings</vt:lpstr>
      <vt:lpstr>DejaVu Sans</vt:lpstr>
      <vt:lpstr>Calibri</vt:lpstr>
      <vt:lpstr>Times New Roman</vt:lpstr>
      <vt:lpstr>MS PGothic</vt:lpstr>
      <vt:lpstr>Arial</vt:lpstr>
      <vt:lpstr>Times New Roman</vt:lpstr>
      <vt:lpstr>Calibri</vt:lpstr>
      <vt:lpstr>微软雅黑</vt:lpstr>
      <vt:lpstr>Droid Sans Fallback</vt:lpstr>
      <vt:lpstr>Arial Unicode MS</vt:lpstr>
      <vt:lpstr>Office Theme</vt:lpstr>
      <vt:lpstr>Word.Document.12</vt:lpstr>
      <vt:lpstr>Criteria for waste to energy process.- </vt:lpstr>
      <vt:lpstr>Chemical Transformation of Solid Waste</vt:lpstr>
      <vt:lpstr>3. Gasification </vt:lpstr>
      <vt:lpstr>Combustion of Solid Waste</vt:lpstr>
      <vt:lpstr>PowerPoint 演示文稿</vt:lpstr>
      <vt:lpstr>PowerPoint 演示文稿</vt:lpstr>
      <vt:lpstr>Types of Combustion Systems</vt:lpstr>
      <vt:lpstr>PowerPoint 演示文稿</vt:lpstr>
      <vt:lpstr>Air Requirements for Combustion </vt:lpstr>
      <vt:lpstr>Determining Air Requirement for combustion Determine the air requirement expressed in kilograms per tonne of waste for the complete oxidation of a waste</vt:lpstr>
      <vt:lpstr>PowerPoint 演示文稿</vt:lpstr>
      <vt:lpstr>Electrical Energy Recovery</vt:lpstr>
      <vt:lpstr>Efficiencies and Losses</vt:lpstr>
      <vt:lpstr>Heat losses in combustion of solid waste</vt:lpstr>
      <vt:lpstr>PowerPoint 演示文稿</vt:lpstr>
      <vt:lpstr>Determining combustion heat balance:  Determine the heat available in the exhaust gases from the combustion of 100 tonnes/d of RDF with an energy content or 10,500 kJ/kg (HHV, As Received) and the following composition. Assume the incinerator residue contain 5 percent carbon and that the temperatures of the entering air and residue from the grate are 25 and 425 oC, respectively.</vt:lpstr>
      <vt:lpstr>PowerPoint 演示文稿</vt:lpstr>
      <vt:lpstr>PowerPoint 演示文稿</vt:lpstr>
      <vt:lpstr>PowerPoint 演示文稿</vt:lpstr>
      <vt:lpstr>Flue Gas Pollutants</vt:lpstr>
      <vt:lpstr>PowerPoint 演示文稿</vt:lpstr>
      <vt:lpstr>PowerPoint 演示文稿</vt:lpstr>
      <vt:lpstr>Particulates</vt:lpstr>
      <vt:lpstr>Acid Gases</vt:lpstr>
      <vt:lpstr>Metals</vt:lpstr>
      <vt:lpstr>NITROGEN REMOVAL</vt:lpstr>
      <vt:lpstr>Selective catalytic reduction </vt:lpstr>
      <vt:lpstr>Selective-Non Catalytic Reduction (High Temperature)</vt:lpstr>
      <vt:lpstr>Control of Dioxins, Furans</vt:lpstr>
      <vt:lpstr>Prevention of Dioxin, CO Formation</vt:lpstr>
      <vt:lpstr>Air Pollution Control-Summary</vt:lpstr>
      <vt:lpstr>Wet Scrubber- SO2, HCl, HF </vt:lpstr>
      <vt:lpstr>Second Stage Adsorption and Nitrogen Removal</vt:lpstr>
      <vt:lpstr>Air Pollution Control</vt:lpstr>
      <vt:lpstr>PowerPoint 演示文稿</vt:lpstr>
      <vt:lpstr>PowerPoint 演示文稿</vt:lpstr>
      <vt:lpstr>Ash</vt:lpstr>
      <vt:lpstr>Schematic Presentation of Bottom Ash Treatment</vt:lpstr>
      <vt:lpstr>Utilization</vt:lpstr>
      <vt:lpstr>Ash Reuse Options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Transformation of Solid Waste</dc:title>
  <dc:creator>As</dc:creator>
  <cp:lastModifiedBy>faculty</cp:lastModifiedBy>
  <cp:revision>136</cp:revision>
  <dcterms:created xsi:type="dcterms:W3CDTF">2021-10-27T08:52:33Z</dcterms:created>
  <dcterms:modified xsi:type="dcterms:W3CDTF">2021-10-27T08:52:33Z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