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22"/>
  </p:notesMasterIdLst>
  <p:sldIdLst>
    <p:sldId id="287" r:id="rId2"/>
    <p:sldId id="288" r:id="rId3"/>
    <p:sldId id="302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6" r:id="rId45"/>
    <p:sldId id="285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76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7" r:id="rId120"/>
    <p:sldId id="378" r:id="rId121"/>
  </p:sldIdLst>
  <p:sldSz cx="9144000" cy="6858000" type="screen4x3"/>
  <p:notesSz cx="9144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62962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04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5.png"/><Relationship Id="rId7" Type="http://schemas.openxmlformats.org/officeDocument/2006/relationships/image" Target="../media/image128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11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7.png"/><Relationship Id="rId3" Type="http://schemas.openxmlformats.org/officeDocument/2006/relationships/image" Target="../media/image151.png"/><Relationship Id="rId7" Type="http://schemas.openxmlformats.org/officeDocument/2006/relationships/image" Target="../media/image152.png"/><Relationship Id="rId12" Type="http://schemas.openxmlformats.org/officeDocument/2006/relationships/image" Target="../media/image15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55.png"/><Relationship Id="rId5" Type="http://schemas.openxmlformats.org/officeDocument/2006/relationships/image" Target="../media/image104.png"/><Relationship Id="rId15" Type="http://schemas.openxmlformats.org/officeDocument/2006/relationships/image" Target="../media/image159.png"/><Relationship Id="rId10" Type="http://schemas.openxmlformats.org/officeDocument/2006/relationships/image" Target="../media/image95.png"/><Relationship Id="rId4" Type="http://schemas.openxmlformats.org/officeDocument/2006/relationships/image" Target="../media/image117.png"/><Relationship Id="rId9" Type="http://schemas.openxmlformats.org/officeDocument/2006/relationships/image" Target="../media/image154.png"/><Relationship Id="rId14" Type="http://schemas.openxmlformats.org/officeDocument/2006/relationships/image" Target="../media/image158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0.png"/><Relationship Id="rId18" Type="http://schemas.openxmlformats.org/officeDocument/2006/relationships/image" Target="../media/image175.png"/><Relationship Id="rId3" Type="http://schemas.openxmlformats.org/officeDocument/2006/relationships/image" Target="../media/image111.png"/><Relationship Id="rId21" Type="http://schemas.openxmlformats.org/officeDocument/2006/relationships/image" Target="../media/image178.png"/><Relationship Id="rId7" Type="http://schemas.openxmlformats.org/officeDocument/2006/relationships/image" Target="../media/image165.png"/><Relationship Id="rId12" Type="http://schemas.openxmlformats.org/officeDocument/2006/relationships/image" Target="../media/image169.png"/><Relationship Id="rId17" Type="http://schemas.openxmlformats.org/officeDocument/2006/relationships/image" Target="../media/image174.png"/><Relationship Id="rId2" Type="http://schemas.openxmlformats.org/officeDocument/2006/relationships/image" Target="../media/image161.png"/><Relationship Id="rId16" Type="http://schemas.openxmlformats.org/officeDocument/2006/relationships/image" Target="../media/image173.png"/><Relationship Id="rId20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1" Type="http://schemas.openxmlformats.org/officeDocument/2006/relationships/image" Target="../media/image168.png"/><Relationship Id="rId5" Type="http://schemas.openxmlformats.org/officeDocument/2006/relationships/image" Target="../media/image163.png"/><Relationship Id="rId15" Type="http://schemas.openxmlformats.org/officeDocument/2006/relationships/image" Target="../media/image172.png"/><Relationship Id="rId10" Type="http://schemas.openxmlformats.org/officeDocument/2006/relationships/image" Target="../media/image128.png"/><Relationship Id="rId19" Type="http://schemas.openxmlformats.org/officeDocument/2006/relationships/image" Target="../media/image176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Relationship Id="rId14" Type="http://schemas.openxmlformats.org/officeDocument/2006/relationships/image" Target="../media/image17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5.png"/><Relationship Id="rId4" Type="http://schemas.openxmlformats.org/officeDocument/2006/relationships/image" Target="../media/image184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91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hyperlink" Target="http://www.ipcc.ch/" TargetMode="External"/><Relationship Id="rId4" Type="http://schemas.openxmlformats.org/officeDocument/2006/relationships/hyperlink" Target="http://unfccc.int/" TargetMode="Externa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97.png"/><Relationship Id="rId4" Type="http://schemas.openxmlformats.org/officeDocument/2006/relationships/image" Target="../media/image11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97.png"/><Relationship Id="rId4" Type="http://schemas.openxmlformats.org/officeDocument/2006/relationships/image" Target="../media/image1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762000" y="304800"/>
            <a:ext cx="7772400" cy="1736725"/>
          </a:xfrm>
        </p:spPr>
        <p:txBody>
          <a:bodyPr/>
          <a:lstStyle/>
          <a:p>
            <a:r>
              <a:rPr lang="en-US" dirty="0" smtClean="0"/>
              <a:t>INDUS UNIVERSITY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533400" y="2057400"/>
            <a:ext cx="8382000" cy="35052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Subject: </a:t>
            </a:r>
            <a:r>
              <a:rPr lang="en-US" sz="2800" dirty="0" smtClean="0">
                <a:solidFill>
                  <a:schemeClr val="tx1"/>
                </a:solidFill>
              </a:rPr>
              <a:t>Energy Conservation and Management (DE-II)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Subject Code: ME0709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Unit No. 4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Topic 7 : </a:t>
            </a:r>
            <a:r>
              <a:rPr lang="en-US" sz="2800" dirty="0" smtClean="0">
                <a:solidFill>
                  <a:schemeClr val="tx1"/>
                </a:solidFill>
              </a:rPr>
              <a:t>Energy Efficiency in Thermal </a:t>
            </a:r>
            <a:r>
              <a:rPr lang="en-US" sz="2800" dirty="0" smtClean="0">
                <a:solidFill>
                  <a:schemeClr val="tx1"/>
                </a:solidFill>
              </a:rPr>
              <a:t>Devices-II</a:t>
            </a:r>
          </a:p>
          <a:p>
            <a:pPr algn="l">
              <a:tabLst>
                <a:tab pos="1035050" algn="l"/>
                <a:tab pos="1423988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 		</a:t>
            </a:r>
            <a:r>
              <a:rPr lang="en-US" sz="2800" dirty="0" smtClean="0">
                <a:solidFill>
                  <a:schemeClr val="tx1"/>
                </a:solidFill>
              </a:rPr>
              <a:t>Heating, Ventilation, Air Conditioning (HVAC) 		and Refrigeration System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Topic 8 </a:t>
            </a:r>
            <a:r>
              <a:rPr lang="en-US" sz="2800" dirty="0" smtClean="0">
                <a:solidFill>
                  <a:schemeClr val="tx1"/>
                </a:solidFill>
              </a:rPr>
              <a:t>: </a:t>
            </a:r>
            <a:r>
              <a:rPr lang="en-US" sz="2800" dirty="0" smtClean="0">
                <a:solidFill>
                  <a:schemeClr val="tx1"/>
                </a:solidFill>
              </a:rPr>
              <a:t>Energy, Environment and Climate Change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9" y="0"/>
            <a:ext cx="9136380" cy="756920"/>
          </a:xfrm>
          <a:custGeom>
            <a:avLst/>
            <a:gdLst/>
            <a:ahLst/>
            <a:cxnLst/>
            <a:rect l="l" t="t" r="r" b="b"/>
            <a:pathLst>
              <a:path w="9136380" h="756920">
                <a:moveTo>
                  <a:pt x="9136380" y="708659"/>
                </a:moveTo>
                <a:lnTo>
                  <a:pt x="6868149" y="708659"/>
                </a:lnTo>
                <a:lnTo>
                  <a:pt x="7653009" y="756909"/>
                </a:lnTo>
                <a:lnTo>
                  <a:pt x="9136380" y="738021"/>
                </a:lnTo>
                <a:lnTo>
                  <a:pt x="9136380" y="708659"/>
                </a:lnTo>
              </a:path>
              <a:path w="9136380" h="756920">
                <a:moveTo>
                  <a:pt x="9136380" y="0"/>
                </a:moveTo>
                <a:lnTo>
                  <a:pt x="5083" y="0"/>
                </a:lnTo>
                <a:lnTo>
                  <a:pt x="0" y="713750"/>
                </a:lnTo>
                <a:lnTo>
                  <a:pt x="1927859" y="737859"/>
                </a:lnTo>
                <a:lnTo>
                  <a:pt x="2900683" y="713750"/>
                </a:lnTo>
                <a:lnTo>
                  <a:pt x="3307966" y="713750"/>
                </a:lnTo>
                <a:lnTo>
                  <a:pt x="3633459" y="699759"/>
                </a:lnTo>
                <a:lnTo>
                  <a:pt x="9136380" y="699759"/>
                </a:lnTo>
                <a:lnTo>
                  <a:pt x="9136380" y="0"/>
                </a:lnTo>
              </a:path>
              <a:path w="9136380" h="756920">
                <a:moveTo>
                  <a:pt x="6418092" y="723899"/>
                </a:moveTo>
                <a:lnTo>
                  <a:pt x="5424159" y="723899"/>
                </a:lnTo>
                <a:lnTo>
                  <a:pt x="6005840" y="737859"/>
                </a:lnTo>
                <a:lnTo>
                  <a:pt x="6418092" y="723899"/>
                </a:lnTo>
              </a:path>
              <a:path w="9136380" h="756920">
                <a:moveTo>
                  <a:pt x="9136380" y="699759"/>
                </a:moveTo>
                <a:lnTo>
                  <a:pt x="3633459" y="699759"/>
                </a:lnTo>
                <a:lnTo>
                  <a:pt x="3891290" y="718809"/>
                </a:lnTo>
                <a:lnTo>
                  <a:pt x="4719309" y="727709"/>
                </a:lnTo>
                <a:lnTo>
                  <a:pt x="6418092" y="723899"/>
                </a:lnTo>
                <a:lnTo>
                  <a:pt x="6868149" y="708659"/>
                </a:lnTo>
                <a:lnTo>
                  <a:pt x="9136380" y="708659"/>
                </a:lnTo>
                <a:lnTo>
                  <a:pt x="9136380" y="699759"/>
                </a:lnTo>
              </a:path>
              <a:path w="9136380" h="756920">
                <a:moveTo>
                  <a:pt x="3307966" y="713750"/>
                </a:moveTo>
                <a:lnTo>
                  <a:pt x="2900683" y="713750"/>
                </a:lnTo>
                <a:lnTo>
                  <a:pt x="3190250" y="718809"/>
                </a:lnTo>
                <a:lnTo>
                  <a:pt x="3307966" y="713750"/>
                </a:lnTo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20" y="0"/>
            <a:ext cx="1488435" cy="730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5193" y="266700"/>
            <a:ext cx="156845" cy="0"/>
          </a:xfrm>
          <a:custGeom>
            <a:avLst/>
            <a:gdLst/>
            <a:ahLst/>
            <a:cxnLst/>
            <a:rect l="l" t="t" r="r" b="b"/>
            <a:pathLst>
              <a:path w="156845">
                <a:moveTo>
                  <a:pt x="0" y="0"/>
                </a:moveTo>
                <a:lnTo>
                  <a:pt x="156320" y="0"/>
                </a:lnTo>
              </a:path>
            </a:pathLst>
          </a:custGeom>
          <a:ln w="8889">
            <a:solidFill>
              <a:srgbClr val="B7B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2819" y="274320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070" y="0"/>
                </a:lnTo>
              </a:path>
            </a:pathLst>
          </a:custGeom>
          <a:ln w="8889">
            <a:solidFill>
              <a:srgbClr val="B8B8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918" y="281940"/>
            <a:ext cx="153670" cy="0"/>
          </a:xfrm>
          <a:custGeom>
            <a:avLst/>
            <a:gdLst/>
            <a:ahLst/>
            <a:cxnLst/>
            <a:rect l="l" t="t" r="r" b="b"/>
            <a:pathLst>
              <a:path w="153670">
                <a:moveTo>
                  <a:pt x="0" y="0"/>
                </a:moveTo>
                <a:lnTo>
                  <a:pt x="153349" y="0"/>
                </a:lnTo>
              </a:path>
            </a:pathLst>
          </a:custGeom>
          <a:ln w="888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9016" y="289560"/>
            <a:ext cx="153035" cy="0"/>
          </a:xfrm>
          <a:custGeom>
            <a:avLst/>
            <a:gdLst/>
            <a:ahLst/>
            <a:cxnLst/>
            <a:rect l="l" t="t" r="r" b="b"/>
            <a:pathLst>
              <a:path w="153034">
                <a:moveTo>
                  <a:pt x="0" y="0"/>
                </a:moveTo>
                <a:lnTo>
                  <a:pt x="152635" y="0"/>
                </a:lnTo>
              </a:path>
            </a:pathLst>
          </a:custGeom>
          <a:ln w="888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7985" y="29718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5">
                <a:moveTo>
                  <a:pt x="0" y="0"/>
                </a:moveTo>
                <a:lnTo>
                  <a:pt x="151254" y="0"/>
                </a:lnTo>
              </a:path>
            </a:pathLst>
          </a:custGeom>
          <a:ln w="888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7825" y="304800"/>
            <a:ext cx="149225" cy="0"/>
          </a:xfrm>
          <a:custGeom>
            <a:avLst/>
            <a:gdLst/>
            <a:ahLst/>
            <a:cxnLst/>
            <a:rect l="l" t="t" r="r" b="b"/>
            <a:pathLst>
              <a:path w="149225">
                <a:moveTo>
                  <a:pt x="0" y="0"/>
                </a:moveTo>
                <a:lnTo>
                  <a:pt x="149001" y="0"/>
                </a:lnTo>
              </a:path>
            </a:pathLst>
          </a:custGeom>
          <a:ln w="888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98704" y="0"/>
            <a:ext cx="1906255" cy="616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86018" y="619118"/>
            <a:ext cx="272415" cy="0"/>
          </a:xfrm>
          <a:custGeom>
            <a:avLst/>
            <a:gdLst/>
            <a:ahLst/>
            <a:cxnLst/>
            <a:rect l="l" t="t" r="r" b="b"/>
            <a:pathLst>
              <a:path w="272414">
                <a:moveTo>
                  <a:pt x="0" y="0"/>
                </a:moveTo>
                <a:lnTo>
                  <a:pt x="272050" y="0"/>
                </a:lnTo>
              </a:path>
            </a:pathLst>
          </a:custGeom>
          <a:ln w="10152">
            <a:solidFill>
              <a:srgbClr val="A7A7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9220" y="626120"/>
            <a:ext cx="278765" cy="0"/>
          </a:xfrm>
          <a:custGeom>
            <a:avLst/>
            <a:gdLst/>
            <a:ahLst/>
            <a:cxnLst/>
            <a:rect l="l" t="t" r="r" b="b"/>
            <a:pathLst>
              <a:path w="278764">
                <a:moveTo>
                  <a:pt x="0" y="0"/>
                </a:moveTo>
                <a:lnTo>
                  <a:pt x="278664" y="0"/>
                </a:lnTo>
              </a:path>
            </a:pathLst>
          </a:custGeom>
          <a:ln w="888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12400" y="633740"/>
            <a:ext cx="289560" cy="0"/>
          </a:xfrm>
          <a:custGeom>
            <a:avLst/>
            <a:gdLst/>
            <a:ahLst/>
            <a:cxnLst/>
            <a:rect l="l" t="t" r="r" b="b"/>
            <a:pathLst>
              <a:path w="289560">
                <a:moveTo>
                  <a:pt x="0" y="0"/>
                </a:moveTo>
                <a:lnTo>
                  <a:pt x="289187" y="0"/>
                </a:lnTo>
              </a:path>
            </a:pathLst>
          </a:custGeom>
          <a:ln w="8889">
            <a:solidFill>
              <a:srgbClr val="A5A5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23377" y="640723"/>
            <a:ext cx="302260" cy="0"/>
          </a:xfrm>
          <a:custGeom>
            <a:avLst/>
            <a:gdLst/>
            <a:ahLst/>
            <a:cxnLst/>
            <a:rect l="l" t="t" r="r" b="b"/>
            <a:pathLst>
              <a:path w="302260">
                <a:moveTo>
                  <a:pt x="0" y="0"/>
                </a:moveTo>
                <a:lnTo>
                  <a:pt x="301912" y="0"/>
                </a:lnTo>
              </a:path>
            </a:pathLst>
          </a:custGeom>
          <a:ln w="10163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38260" y="647700"/>
            <a:ext cx="309880" cy="0"/>
          </a:xfrm>
          <a:custGeom>
            <a:avLst/>
            <a:gdLst/>
            <a:ahLst/>
            <a:cxnLst/>
            <a:rect l="l" t="t" r="r" b="b"/>
            <a:pathLst>
              <a:path w="309879">
                <a:moveTo>
                  <a:pt x="0" y="0"/>
                </a:moveTo>
                <a:lnTo>
                  <a:pt x="309543" y="0"/>
                </a:lnTo>
              </a:path>
            </a:pathLst>
          </a:custGeom>
          <a:ln w="888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53500" y="655320"/>
            <a:ext cx="321945" cy="0"/>
          </a:xfrm>
          <a:custGeom>
            <a:avLst/>
            <a:gdLst/>
            <a:ahLst/>
            <a:cxnLst/>
            <a:rect l="l" t="t" r="r" b="b"/>
            <a:pathLst>
              <a:path w="321945">
                <a:moveTo>
                  <a:pt x="0" y="0"/>
                </a:moveTo>
                <a:lnTo>
                  <a:pt x="321362" y="0"/>
                </a:lnTo>
              </a:path>
            </a:pathLst>
          </a:custGeom>
          <a:ln w="888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66192" y="662303"/>
            <a:ext cx="335915" cy="0"/>
          </a:xfrm>
          <a:custGeom>
            <a:avLst/>
            <a:gdLst/>
            <a:ahLst/>
            <a:cxnLst/>
            <a:rect l="l" t="t" r="r" b="b"/>
            <a:pathLst>
              <a:path w="335914">
                <a:moveTo>
                  <a:pt x="0" y="0"/>
                </a:moveTo>
                <a:lnTo>
                  <a:pt x="335729" y="0"/>
                </a:lnTo>
              </a:path>
            </a:pathLst>
          </a:custGeom>
          <a:ln w="10163">
            <a:solidFill>
              <a:srgbClr val="A1A1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81641" y="669279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559" y="0"/>
                </a:lnTo>
              </a:path>
            </a:pathLst>
          </a:custGeom>
          <a:ln w="8889">
            <a:solidFill>
              <a:srgbClr val="A0A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98226" y="676899"/>
            <a:ext cx="343535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3034" y="0"/>
                </a:lnTo>
              </a:path>
            </a:pathLst>
          </a:custGeom>
          <a:ln w="8889">
            <a:solidFill>
              <a:srgbClr val="9F9F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14811" y="684519"/>
            <a:ext cx="343535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2953" y="0"/>
                </a:lnTo>
              </a:path>
            </a:pathLst>
          </a:custGeom>
          <a:ln w="888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28590" y="691508"/>
            <a:ext cx="346710" cy="0"/>
          </a:xfrm>
          <a:custGeom>
            <a:avLst/>
            <a:gdLst/>
            <a:ahLst/>
            <a:cxnLst/>
            <a:rect l="l" t="t" r="r" b="b"/>
            <a:pathLst>
              <a:path w="346710">
                <a:moveTo>
                  <a:pt x="0" y="0"/>
                </a:moveTo>
                <a:lnTo>
                  <a:pt x="346517" y="0"/>
                </a:lnTo>
              </a:path>
            </a:pathLst>
          </a:custGeom>
          <a:ln w="10152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44840" y="698510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469" y="0"/>
                </a:lnTo>
              </a:path>
            </a:pathLst>
          </a:custGeom>
          <a:ln w="888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5542" y="706130"/>
            <a:ext cx="328930" cy="0"/>
          </a:xfrm>
          <a:custGeom>
            <a:avLst/>
            <a:gdLst/>
            <a:ahLst/>
            <a:cxnLst/>
            <a:rect l="l" t="t" r="r" b="b"/>
            <a:pathLst>
              <a:path w="328929">
                <a:moveTo>
                  <a:pt x="0" y="0"/>
                </a:moveTo>
                <a:lnTo>
                  <a:pt x="328668" y="0"/>
                </a:lnTo>
              </a:path>
            </a:pathLst>
          </a:custGeom>
          <a:ln w="8889">
            <a:solidFill>
              <a:srgbClr val="9B9B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83513" y="713113"/>
            <a:ext cx="312420" cy="0"/>
          </a:xfrm>
          <a:custGeom>
            <a:avLst/>
            <a:gdLst/>
            <a:ahLst/>
            <a:cxnLst/>
            <a:rect l="l" t="t" r="r" b="b"/>
            <a:pathLst>
              <a:path w="312420">
                <a:moveTo>
                  <a:pt x="0" y="0"/>
                </a:moveTo>
                <a:lnTo>
                  <a:pt x="311946" y="0"/>
                </a:lnTo>
              </a:path>
            </a:pathLst>
          </a:custGeom>
          <a:ln w="10163">
            <a:solidFill>
              <a:srgbClr val="9A9A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09950" y="720090"/>
            <a:ext cx="284480" cy="0"/>
          </a:xfrm>
          <a:custGeom>
            <a:avLst/>
            <a:gdLst/>
            <a:ahLst/>
            <a:cxnLst/>
            <a:rect l="l" t="t" r="r" b="b"/>
            <a:pathLst>
              <a:path w="284479">
                <a:moveTo>
                  <a:pt x="0" y="0"/>
                </a:moveTo>
                <a:lnTo>
                  <a:pt x="284260" y="0"/>
                </a:lnTo>
              </a:path>
            </a:pathLst>
          </a:custGeom>
          <a:ln w="8889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44493" y="727069"/>
            <a:ext cx="224790" cy="0"/>
          </a:xfrm>
          <a:custGeom>
            <a:avLst/>
            <a:gdLst/>
            <a:ahLst/>
            <a:cxnLst/>
            <a:rect l="l" t="t" r="r" b="b"/>
            <a:pathLst>
              <a:path w="224789">
                <a:moveTo>
                  <a:pt x="0" y="0"/>
                </a:moveTo>
                <a:lnTo>
                  <a:pt x="224294" y="0"/>
                </a:lnTo>
              </a:path>
            </a:pathLst>
          </a:custGeom>
          <a:ln w="7609">
            <a:solidFill>
              <a:srgbClr val="989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24350" y="520689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70" h="59054">
                <a:moveTo>
                  <a:pt x="13959" y="0"/>
                </a:moveTo>
                <a:lnTo>
                  <a:pt x="11430" y="3810"/>
                </a:lnTo>
                <a:lnTo>
                  <a:pt x="6339" y="8900"/>
                </a:lnTo>
                <a:lnTo>
                  <a:pt x="6339" y="11430"/>
                </a:lnTo>
                <a:lnTo>
                  <a:pt x="3810" y="12710"/>
                </a:lnTo>
                <a:lnTo>
                  <a:pt x="2529" y="17800"/>
                </a:lnTo>
                <a:lnTo>
                  <a:pt x="1280" y="20330"/>
                </a:lnTo>
                <a:lnTo>
                  <a:pt x="1280" y="22860"/>
                </a:lnTo>
                <a:lnTo>
                  <a:pt x="0" y="25420"/>
                </a:lnTo>
                <a:lnTo>
                  <a:pt x="0" y="35570"/>
                </a:lnTo>
                <a:lnTo>
                  <a:pt x="1280" y="38100"/>
                </a:lnTo>
                <a:lnTo>
                  <a:pt x="1280" y="41910"/>
                </a:lnTo>
                <a:lnTo>
                  <a:pt x="2529" y="45720"/>
                </a:lnTo>
                <a:lnTo>
                  <a:pt x="3810" y="48280"/>
                </a:lnTo>
                <a:lnTo>
                  <a:pt x="6339" y="50810"/>
                </a:lnTo>
                <a:lnTo>
                  <a:pt x="7620" y="53340"/>
                </a:lnTo>
                <a:lnTo>
                  <a:pt x="10149" y="55900"/>
                </a:lnTo>
                <a:lnTo>
                  <a:pt x="13965" y="58436"/>
                </a:lnTo>
                <a:lnTo>
                  <a:pt x="1395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37060" y="516565"/>
            <a:ext cx="15240" cy="71120"/>
          </a:xfrm>
          <a:custGeom>
            <a:avLst/>
            <a:gdLst/>
            <a:ahLst/>
            <a:cxnLst/>
            <a:rect l="l" t="t" r="r" b="b"/>
            <a:pathLst>
              <a:path w="15239" h="71120">
                <a:moveTo>
                  <a:pt x="15239" y="0"/>
                </a:moveTo>
                <a:lnTo>
                  <a:pt x="13960" y="314"/>
                </a:lnTo>
                <a:lnTo>
                  <a:pt x="6340" y="2874"/>
                </a:lnTo>
                <a:lnTo>
                  <a:pt x="3810" y="4124"/>
                </a:lnTo>
                <a:lnTo>
                  <a:pt x="1249" y="4124"/>
                </a:lnTo>
                <a:lnTo>
                  <a:pt x="0" y="6006"/>
                </a:lnTo>
                <a:lnTo>
                  <a:pt x="0" y="61724"/>
                </a:lnTo>
                <a:lnTo>
                  <a:pt x="1249" y="62554"/>
                </a:lnTo>
                <a:lnTo>
                  <a:pt x="3810" y="65084"/>
                </a:lnTo>
                <a:lnTo>
                  <a:pt x="6340" y="66364"/>
                </a:lnTo>
                <a:lnTo>
                  <a:pt x="10150" y="67644"/>
                </a:lnTo>
                <a:lnTo>
                  <a:pt x="15239" y="70538"/>
                </a:lnTo>
                <a:lnTo>
                  <a:pt x="1523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51020" y="514349"/>
            <a:ext cx="15240" cy="78105"/>
          </a:xfrm>
          <a:custGeom>
            <a:avLst/>
            <a:gdLst/>
            <a:ahLst/>
            <a:cxnLst/>
            <a:rect l="l" t="t" r="r" b="b"/>
            <a:pathLst>
              <a:path w="15239" h="78104">
                <a:moveTo>
                  <a:pt x="15239" y="0"/>
                </a:moveTo>
                <a:lnTo>
                  <a:pt x="12710" y="0"/>
                </a:lnTo>
                <a:lnTo>
                  <a:pt x="7620" y="1280"/>
                </a:lnTo>
                <a:lnTo>
                  <a:pt x="5090" y="1280"/>
                </a:lnTo>
                <a:lnTo>
                  <a:pt x="0" y="2529"/>
                </a:lnTo>
                <a:lnTo>
                  <a:pt x="0" y="72025"/>
                </a:lnTo>
                <a:lnTo>
                  <a:pt x="5090" y="74919"/>
                </a:lnTo>
                <a:lnTo>
                  <a:pt x="13960" y="77480"/>
                </a:lnTo>
                <a:lnTo>
                  <a:pt x="15239" y="77959"/>
                </a:lnTo>
                <a:lnTo>
                  <a:pt x="15239" y="0"/>
                </a:lnTo>
                <a:close/>
              </a:path>
            </a:pathLst>
          </a:custGeom>
          <a:solidFill>
            <a:srgbClr val="C6C6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64979" y="514349"/>
            <a:ext cx="13970" cy="82550"/>
          </a:xfrm>
          <a:custGeom>
            <a:avLst/>
            <a:gdLst/>
            <a:ahLst/>
            <a:cxnLst/>
            <a:rect l="l" t="t" r="r" b="b"/>
            <a:pathLst>
              <a:path w="13970" h="82550">
                <a:moveTo>
                  <a:pt x="3810" y="0"/>
                </a:moveTo>
                <a:lnTo>
                  <a:pt x="0" y="0"/>
                </a:lnTo>
                <a:lnTo>
                  <a:pt x="0" y="77480"/>
                </a:lnTo>
                <a:lnTo>
                  <a:pt x="10180" y="81290"/>
                </a:lnTo>
                <a:lnTo>
                  <a:pt x="13977" y="82217"/>
                </a:lnTo>
                <a:lnTo>
                  <a:pt x="13977" y="1280"/>
                </a:lnTo>
                <a:lnTo>
                  <a:pt x="10180" y="1280"/>
                </a:lnTo>
                <a:lnTo>
                  <a:pt x="381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77689" y="515629"/>
            <a:ext cx="15240" cy="84455"/>
          </a:xfrm>
          <a:custGeom>
            <a:avLst/>
            <a:gdLst/>
            <a:ahLst/>
            <a:cxnLst/>
            <a:rect l="l" t="t" r="r" b="b"/>
            <a:pathLst>
              <a:path w="15239" h="84454">
                <a:moveTo>
                  <a:pt x="3810" y="0"/>
                </a:moveTo>
                <a:lnTo>
                  <a:pt x="0" y="0"/>
                </a:lnTo>
                <a:lnTo>
                  <a:pt x="0" y="80627"/>
                </a:lnTo>
                <a:lnTo>
                  <a:pt x="15239" y="84350"/>
                </a:lnTo>
                <a:lnTo>
                  <a:pt x="15239" y="1023"/>
                </a:lnTo>
                <a:lnTo>
                  <a:pt x="3810" y="0"/>
                </a:lnTo>
                <a:close/>
              </a:path>
            </a:pathLst>
          </a:custGeom>
          <a:solidFill>
            <a:srgbClr val="C4C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91649" y="516538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39" h="86995">
                <a:moveTo>
                  <a:pt x="0" y="0"/>
                </a:moveTo>
                <a:lnTo>
                  <a:pt x="0" y="83129"/>
                </a:lnTo>
                <a:lnTo>
                  <a:pt x="15239" y="86851"/>
                </a:lnTo>
                <a:lnTo>
                  <a:pt x="15239" y="3037"/>
                </a:lnTo>
                <a:lnTo>
                  <a:pt x="3810" y="341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05639" y="519281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3803"/>
                </a:lnTo>
                <a:lnTo>
                  <a:pt x="13966" y="8721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2C2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18319" y="522272"/>
            <a:ext cx="15240" cy="88265"/>
          </a:xfrm>
          <a:custGeom>
            <a:avLst/>
            <a:gdLst/>
            <a:ahLst/>
            <a:cxnLst/>
            <a:rect l="l" t="t" r="r" b="b"/>
            <a:pathLst>
              <a:path w="15239" h="88265">
                <a:moveTo>
                  <a:pt x="0" y="0"/>
                </a:moveTo>
                <a:lnTo>
                  <a:pt x="0" y="83909"/>
                </a:lnTo>
                <a:lnTo>
                  <a:pt x="13990" y="87327"/>
                </a:lnTo>
                <a:lnTo>
                  <a:pt x="15239" y="87709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C1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32310" y="525573"/>
            <a:ext cx="13970" cy="88900"/>
          </a:xfrm>
          <a:custGeom>
            <a:avLst/>
            <a:gdLst/>
            <a:ahLst/>
            <a:cxnLst/>
            <a:rect l="l" t="t" r="r" b="b"/>
            <a:pathLst>
              <a:path w="13970" h="88900">
                <a:moveTo>
                  <a:pt x="0" y="0"/>
                </a:moveTo>
                <a:lnTo>
                  <a:pt x="0" y="84026"/>
                </a:lnTo>
                <a:lnTo>
                  <a:pt x="13966" y="8829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0C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46270" y="528866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5000"/>
                </a:lnTo>
                <a:lnTo>
                  <a:pt x="13966" y="8926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EBE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58980" y="531864"/>
            <a:ext cx="15240" cy="90805"/>
          </a:xfrm>
          <a:custGeom>
            <a:avLst/>
            <a:gdLst/>
            <a:ahLst/>
            <a:cxnLst/>
            <a:rect l="l" t="t" r="r" b="b"/>
            <a:pathLst>
              <a:path w="15239" h="90804">
                <a:moveTo>
                  <a:pt x="0" y="0"/>
                </a:moveTo>
                <a:lnTo>
                  <a:pt x="0" y="85887"/>
                </a:lnTo>
                <a:lnTo>
                  <a:pt x="15239" y="90545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BDB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72939" y="535158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6860"/>
                </a:lnTo>
                <a:lnTo>
                  <a:pt x="13966" y="9112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CBC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86899" y="538451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87834"/>
                </a:lnTo>
                <a:lnTo>
                  <a:pt x="13977" y="92107"/>
                </a:lnTo>
                <a:lnTo>
                  <a:pt x="13977" y="3297"/>
                </a:lnTo>
                <a:lnTo>
                  <a:pt x="0" y="0"/>
                </a:lnTo>
                <a:close/>
              </a:path>
            </a:pathLst>
          </a:custGeom>
          <a:solidFill>
            <a:srgbClr val="BBBB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99609" y="541449"/>
            <a:ext cx="15240" cy="93980"/>
          </a:xfrm>
          <a:custGeom>
            <a:avLst/>
            <a:gdLst/>
            <a:ahLst/>
            <a:cxnLst/>
            <a:rect l="l" t="t" r="r" b="b"/>
            <a:pathLst>
              <a:path w="15239" h="93979">
                <a:moveTo>
                  <a:pt x="0" y="0"/>
                </a:moveTo>
                <a:lnTo>
                  <a:pt x="0" y="88721"/>
                </a:lnTo>
                <a:lnTo>
                  <a:pt x="15239" y="93379"/>
                </a:lnTo>
                <a:lnTo>
                  <a:pt x="15239" y="3778"/>
                </a:lnTo>
                <a:lnTo>
                  <a:pt x="8900" y="2099"/>
                </a:lnTo>
                <a:lnTo>
                  <a:pt x="0" y="0"/>
                </a:lnTo>
                <a:close/>
              </a:path>
            </a:pathLst>
          </a:custGeom>
          <a:solidFill>
            <a:srgbClr val="BAB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13569" y="544889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89548"/>
                </a:lnTo>
                <a:lnTo>
                  <a:pt x="10180" y="92660"/>
                </a:lnTo>
                <a:lnTo>
                  <a:pt x="13977" y="93720"/>
                </a:lnTo>
                <a:lnTo>
                  <a:pt x="13977" y="3701"/>
                </a:lnTo>
                <a:lnTo>
                  <a:pt x="0" y="0"/>
                </a:lnTo>
                <a:close/>
              </a:path>
            </a:pathLst>
          </a:custGeom>
          <a:solidFill>
            <a:srgbClr val="B9B9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27560" y="548594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90018"/>
                </a:lnTo>
                <a:lnTo>
                  <a:pt x="13966" y="93917"/>
                </a:lnTo>
                <a:lnTo>
                  <a:pt x="13966" y="3698"/>
                </a:lnTo>
                <a:lnTo>
                  <a:pt x="0" y="0"/>
                </a:lnTo>
                <a:close/>
              </a:path>
            </a:pathLst>
          </a:custGeom>
          <a:solidFill>
            <a:srgbClr val="B8B8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40239" y="551952"/>
            <a:ext cx="15240" cy="94615"/>
          </a:xfrm>
          <a:custGeom>
            <a:avLst/>
            <a:gdLst/>
            <a:ahLst/>
            <a:cxnLst/>
            <a:rect l="l" t="t" r="r" b="b"/>
            <a:pathLst>
              <a:path w="15239" h="94615">
                <a:moveTo>
                  <a:pt x="0" y="0"/>
                </a:moveTo>
                <a:lnTo>
                  <a:pt x="0" y="90200"/>
                </a:lnTo>
                <a:lnTo>
                  <a:pt x="15239" y="94455"/>
                </a:lnTo>
                <a:lnTo>
                  <a:pt x="15239" y="4103"/>
                </a:lnTo>
                <a:lnTo>
                  <a:pt x="11430" y="3027"/>
                </a:lnTo>
                <a:lnTo>
                  <a:pt x="0" y="0"/>
                </a:lnTo>
                <a:close/>
              </a:path>
            </a:pathLst>
          </a:custGeom>
          <a:solidFill>
            <a:srgbClr val="B7B7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554230" y="555702"/>
            <a:ext cx="13970" cy="94615"/>
          </a:xfrm>
          <a:custGeom>
            <a:avLst/>
            <a:gdLst/>
            <a:ahLst/>
            <a:cxnLst/>
            <a:rect l="l" t="t" r="r" b="b"/>
            <a:pathLst>
              <a:path w="13970" h="94615">
                <a:moveTo>
                  <a:pt x="0" y="0"/>
                </a:moveTo>
                <a:lnTo>
                  <a:pt x="0" y="90356"/>
                </a:lnTo>
                <a:lnTo>
                  <a:pt x="13966" y="94255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6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566909" y="559284"/>
            <a:ext cx="15240" cy="94615"/>
          </a:xfrm>
          <a:custGeom>
            <a:avLst/>
            <a:gdLst/>
            <a:ahLst/>
            <a:cxnLst/>
            <a:rect l="l" t="t" r="r" b="b"/>
            <a:pathLst>
              <a:path w="15239" h="94615">
                <a:moveTo>
                  <a:pt x="0" y="0"/>
                </a:moveTo>
                <a:lnTo>
                  <a:pt x="0" y="90314"/>
                </a:lnTo>
                <a:lnTo>
                  <a:pt x="11430" y="93505"/>
                </a:lnTo>
                <a:lnTo>
                  <a:pt x="15239" y="94230"/>
                </a:lnTo>
                <a:lnTo>
                  <a:pt x="15239" y="4304"/>
                </a:lnTo>
                <a:lnTo>
                  <a:pt x="0" y="0"/>
                </a:lnTo>
                <a:close/>
              </a:path>
            </a:pathLst>
          </a:custGeom>
          <a:solidFill>
            <a:srgbClr val="B5B5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580900" y="563236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90041"/>
                </a:lnTo>
                <a:lnTo>
                  <a:pt x="13966" y="92698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4B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594859" y="567179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8754"/>
                </a:lnTo>
                <a:lnTo>
                  <a:pt x="13966" y="91411"/>
                </a:lnTo>
                <a:lnTo>
                  <a:pt x="13966" y="3647"/>
                </a:lnTo>
                <a:lnTo>
                  <a:pt x="6340" y="1790"/>
                </a:lnTo>
                <a:lnTo>
                  <a:pt x="0" y="0"/>
                </a:lnTo>
                <a:close/>
              </a:path>
            </a:pathLst>
          </a:custGeom>
          <a:solidFill>
            <a:srgbClr val="B3B3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607569" y="570520"/>
            <a:ext cx="15240" cy="90805"/>
          </a:xfrm>
          <a:custGeom>
            <a:avLst/>
            <a:gdLst/>
            <a:ahLst/>
            <a:cxnLst/>
            <a:rect l="l" t="t" r="r" b="b"/>
            <a:pathLst>
              <a:path w="15239" h="90804">
                <a:moveTo>
                  <a:pt x="0" y="0"/>
                </a:moveTo>
                <a:lnTo>
                  <a:pt x="0" y="87831"/>
                </a:lnTo>
                <a:lnTo>
                  <a:pt x="15239" y="90731"/>
                </a:lnTo>
                <a:lnTo>
                  <a:pt x="15239" y="3709"/>
                </a:lnTo>
                <a:lnTo>
                  <a:pt x="0" y="0"/>
                </a:lnTo>
                <a:close/>
              </a:path>
            </a:pathLst>
          </a:custGeom>
          <a:solidFill>
            <a:srgbClr val="B2B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21529" y="573918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7089"/>
                </a:lnTo>
                <a:lnTo>
                  <a:pt x="10150" y="89021"/>
                </a:lnTo>
                <a:lnTo>
                  <a:pt x="13966" y="89403"/>
                </a:lnTo>
                <a:lnTo>
                  <a:pt x="13966" y="3399"/>
                </a:lnTo>
                <a:lnTo>
                  <a:pt x="0" y="0"/>
                </a:lnTo>
                <a:close/>
              </a:path>
            </a:pathLst>
          </a:custGeom>
          <a:solidFill>
            <a:srgbClr val="B1B1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35489" y="577316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6004"/>
                </a:lnTo>
                <a:lnTo>
                  <a:pt x="13977" y="87405"/>
                </a:lnTo>
                <a:lnTo>
                  <a:pt x="13977" y="3402"/>
                </a:lnTo>
                <a:lnTo>
                  <a:pt x="0" y="0"/>
                </a:lnTo>
                <a:close/>
              </a:path>
            </a:pathLst>
          </a:custGeom>
          <a:solidFill>
            <a:srgbClr val="B0B0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648200" y="580410"/>
            <a:ext cx="15240" cy="85725"/>
          </a:xfrm>
          <a:custGeom>
            <a:avLst/>
            <a:gdLst/>
            <a:ahLst/>
            <a:cxnLst/>
            <a:rect l="l" t="t" r="r" b="b"/>
            <a:pathLst>
              <a:path w="15239" h="85725">
                <a:moveTo>
                  <a:pt x="0" y="0"/>
                </a:moveTo>
                <a:lnTo>
                  <a:pt x="0" y="84184"/>
                </a:lnTo>
                <a:lnTo>
                  <a:pt x="15239" y="85710"/>
                </a:lnTo>
                <a:lnTo>
                  <a:pt x="15239" y="3089"/>
                </a:lnTo>
                <a:lnTo>
                  <a:pt x="5090" y="1239"/>
                </a:lnTo>
                <a:lnTo>
                  <a:pt x="0" y="0"/>
                </a:lnTo>
                <a:close/>
              </a:path>
            </a:pathLst>
          </a:custGeom>
          <a:solidFill>
            <a:srgbClr val="AF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662159" y="583266"/>
            <a:ext cx="13970" cy="84455"/>
          </a:xfrm>
          <a:custGeom>
            <a:avLst/>
            <a:gdLst/>
            <a:ahLst/>
            <a:cxnLst/>
            <a:rect l="l" t="t" r="r" b="b"/>
            <a:pathLst>
              <a:path w="13970" h="84454">
                <a:moveTo>
                  <a:pt x="0" y="0"/>
                </a:moveTo>
                <a:lnTo>
                  <a:pt x="0" y="82726"/>
                </a:lnTo>
                <a:lnTo>
                  <a:pt x="13977" y="84126"/>
                </a:lnTo>
                <a:lnTo>
                  <a:pt x="13977" y="2548"/>
                </a:lnTo>
                <a:lnTo>
                  <a:pt x="0" y="0"/>
                </a:lnTo>
                <a:close/>
              </a:path>
            </a:pathLst>
          </a:custGeom>
          <a:solidFill>
            <a:srgbClr val="AEAE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676150" y="585817"/>
            <a:ext cx="13970" cy="83185"/>
          </a:xfrm>
          <a:custGeom>
            <a:avLst/>
            <a:gdLst/>
            <a:ahLst/>
            <a:cxnLst/>
            <a:rect l="l" t="t" r="r" b="b"/>
            <a:pathLst>
              <a:path w="13970" h="83184">
                <a:moveTo>
                  <a:pt x="0" y="0"/>
                </a:moveTo>
                <a:lnTo>
                  <a:pt x="0" y="81577"/>
                </a:lnTo>
                <a:lnTo>
                  <a:pt x="6340" y="82212"/>
                </a:lnTo>
                <a:lnTo>
                  <a:pt x="13966" y="82744"/>
                </a:lnTo>
                <a:lnTo>
                  <a:pt x="13966" y="2194"/>
                </a:lnTo>
                <a:lnTo>
                  <a:pt x="5059" y="922"/>
                </a:lnTo>
                <a:lnTo>
                  <a:pt x="0" y="0"/>
                </a:lnTo>
                <a:close/>
              </a:path>
            </a:pathLst>
          </a:custGeom>
          <a:solidFill>
            <a:srgbClr val="ADAD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688829" y="587828"/>
            <a:ext cx="15240" cy="81915"/>
          </a:xfrm>
          <a:custGeom>
            <a:avLst/>
            <a:gdLst/>
            <a:ahLst/>
            <a:cxnLst/>
            <a:rect l="l" t="t" r="r" b="b"/>
            <a:pathLst>
              <a:path w="15239" h="81915">
                <a:moveTo>
                  <a:pt x="0" y="0"/>
                </a:moveTo>
                <a:lnTo>
                  <a:pt x="0" y="80643"/>
                </a:lnTo>
                <a:lnTo>
                  <a:pt x="15239" y="81706"/>
                </a:lnTo>
                <a:lnTo>
                  <a:pt x="15239" y="2177"/>
                </a:lnTo>
                <a:lnTo>
                  <a:pt x="0" y="0"/>
                </a:lnTo>
                <a:close/>
              </a:path>
            </a:pathLst>
          </a:custGeom>
          <a:solidFill>
            <a:srgbClr val="ACAC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702819" y="589826"/>
            <a:ext cx="13970" cy="80645"/>
          </a:xfrm>
          <a:custGeom>
            <a:avLst/>
            <a:gdLst/>
            <a:ahLst/>
            <a:cxnLst/>
            <a:rect l="l" t="t" r="r" b="b"/>
            <a:pathLst>
              <a:path w="13970" h="80645">
                <a:moveTo>
                  <a:pt x="0" y="0"/>
                </a:moveTo>
                <a:lnTo>
                  <a:pt x="0" y="79621"/>
                </a:lnTo>
                <a:lnTo>
                  <a:pt x="13966" y="80595"/>
                </a:lnTo>
                <a:lnTo>
                  <a:pt x="13966" y="1493"/>
                </a:lnTo>
                <a:lnTo>
                  <a:pt x="5059" y="722"/>
                </a:lnTo>
                <a:lnTo>
                  <a:pt x="0" y="0"/>
                </a:lnTo>
                <a:close/>
              </a:path>
            </a:pathLst>
          </a:custGeom>
          <a:solidFill>
            <a:srgbClr val="ABAB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715499" y="591209"/>
            <a:ext cx="15240" cy="80645"/>
          </a:xfrm>
          <a:custGeom>
            <a:avLst/>
            <a:gdLst/>
            <a:ahLst/>
            <a:cxnLst/>
            <a:rect l="l" t="t" r="r" b="b"/>
            <a:pathLst>
              <a:path w="15239" h="80645">
                <a:moveTo>
                  <a:pt x="0" y="0"/>
                </a:moveTo>
                <a:lnTo>
                  <a:pt x="0" y="79123"/>
                </a:lnTo>
                <a:lnTo>
                  <a:pt x="15239" y="80186"/>
                </a:lnTo>
                <a:lnTo>
                  <a:pt x="15239" y="1318"/>
                </a:lnTo>
                <a:lnTo>
                  <a:pt x="0" y="0"/>
                </a:lnTo>
                <a:close/>
              </a:path>
            </a:pathLst>
          </a:custGeom>
          <a:solidFill>
            <a:srgbClr val="AA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729489" y="592420"/>
            <a:ext cx="13970" cy="80010"/>
          </a:xfrm>
          <a:custGeom>
            <a:avLst/>
            <a:gdLst/>
            <a:ahLst/>
            <a:cxnLst/>
            <a:rect l="l" t="t" r="r" b="b"/>
            <a:pathLst>
              <a:path w="13970" h="80009">
                <a:moveTo>
                  <a:pt x="0" y="0"/>
                </a:moveTo>
                <a:lnTo>
                  <a:pt x="0" y="78888"/>
                </a:lnTo>
                <a:lnTo>
                  <a:pt x="7620" y="79419"/>
                </a:lnTo>
                <a:lnTo>
                  <a:pt x="13966" y="79584"/>
                </a:lnTo>
                <a:lnTo>
                  <a:pt x="13966" y="926"/>
                </a:lnTo>
                <a:lnTo>
                  <a:pt x="7620" y="659"/>
                </a:lnTo>
                <a:lnTo>
                  <a:pt x="0" y="0"/>
                </a:lnTo>
                <a:close/>
              </a:path>
            </a:pathLst>
          </a:custGeom>
          <a:solidFill>
            <a:srgbClr val="A9A9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750432" y="593345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19"/>
                </a:lnTo>
              </a:path>
            </a:pathLst>
          </a:custGeom>
          <a:ln w="15236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756160" y="593879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0" y="0"/>
                </a:moveTo>
                <a:lnTo>
                  <a:pt x="0" y="78453"/>
                </a:lnTo>
                <a:lnTo>
                  <a:pt x="15239" y="78848"/>
                </a:lnTo>
                <a:lnTo>
                  <a:pt x="15239" y="480"/>
                </a:lnTo>
                <a:lnTo>
                  <a:pt x="11430" y="480"/>
                </a:lnTo>
                <a:lnTo>
                  <a:pt x="0" y="0"/>
                </a:lnTo>
                <a:close/>
              </a:path>
              <a:path w="15239" h="79375">
                <a:moveTo>
                  <a:pt x="15239" y="402"/>
                </a:moveTo>
                <a:lnTo>
                  <a:pt x="11430" y="480"/>
                </a:lnTo>
                <a:lnTo>
                  <a:pt x="15239" y="48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777739" y="593998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91"/>
                </a:lnTo>
              </a:path>
            </a:pathLst>
          </a:custGeom>
          <a:ln w="1650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784079" y="593740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77" y="0"/>
                </a:moveTo>
                <a:lnTo>
                  <a:pt x="0" y="284"/>
                </a:lnTo>
                <a:lnTo>
                  <a:pt x="0" y="79316"/>
                </a:lnTo>
                <a:lnTo>
                  <a:pt x="1280" y="79349"/>
                </a:lnTo>
                <a:lnTo>
                  <a:pt x="13977" y="78958"/>
                </a:lnTo>
                <a:lnTo>
                  <a:pt x="13977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804409" y="593456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281"/>
                </a:lnTo>
              </a:path>
            </a:pathLst>
          </a:custGeom>
          <a:ln w="1650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818369" y="593172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136"/>
                </a:lnTo>
              </a:path>
            </a:pathLst>
          </a:custGeom>
          <a:ln w="1650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824739" y="592914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66" y="0"/>
                </a:moveTo>
                <a:lnTo>
                  <a:pt x="0" y="283"/>
                </a:lnTo>
                <a:lnTo>
                  <a:pt x="0" y="78964"/>
                </a:lnTo>
                <a:lnTo>
                  <a:pt x="1249" y="78925"/>
                </a:lnTo>
                <a:lnTo>
                  <a:pt x="13966" y="78925"/>
                </a:lnTo>
                <a:lnTo>
                  <a:pt x="1396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837419" y="592630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15239" y="0"/>
                </a:moveTo>
                <a:lnTo>
                  <a:pt x="0" y="309"/>
                </a:lnTo>
                <a:lnTo>
                  <a:pt x="0" y="79209"/>
                </a:lnTo>
                <a:lnTo>
                  <a:pt x="6370" y="79209"/>
                </a:lnTo>
                <a:lnTo>
                  <a:pt x="15239" y="77832"/>
                </a:lnTo>
                <a:lnTo>
                  <a:pt x="15239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851410" y="592371"/>
            <a:ext cx="13970" cy="78740"/>
          </a:xfrm>
          <a:custGeom>
            <a:avLst/>
            <a:gdLst/>
            <a:ahLst/>
            <a:cxnLst/>
            <a:rect l="l" t="t" r="r" b="b"/>
            <a:pathLst>
              <a:path w="13970" h="78740">
                <a:moveTo>
                  <a:pt x="13966" y="0"/>
                </a:moveTo>
                <a:lnTo>
                  <a:pt x="0" y="283"/>
                </a:lnTo>
                <a:lnTo>
                  <a:pt x="0" y="78284"/>
                </a:lnTo>
                <a:lnTo>
                  <a:pt x="8869" y="76907"/>
                </a:lnTo>
                <a:lnTo>
                  <a:pt x="13966" y="76452"/>
                </a:lnTo>
                <a:lnTo>
                  <a:pt x="13966" y="0"/>
                </a:lnTo>
                <a:close/>
              </a:path>
            </a:pathLst>
          </a:custGeom>
          <a:solidFill>
            <a:srgbClr val="A0A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864089" y="592088"/>
            <a:ext cx="15240" cy="77470"/>
          </a:xfrm>
          <a:custGeom>
            <a:avLst/>
            <a:gdLst/>
            <a:ahLst/>
            <a:cxnLst/>
            <a:rect l="l" t="t" r="r" b="b"/>
            <a:pathLst>
              <a:path w="15239" h="77470">
                <a:moveTo>
                  <a:pt x="15239" y="0"/>
                </a:moveTo>
                <a:lnTo>
                  <a:pt x="0" y="309"/>
                </a:lnTo>
                <a:lnTo>
                  <a:pt x="0" y="76850"/>
                </a:lnTo>
                <a:lnTo>
                  <a:pt x="10180" y="75941"/>
                </a:lnTo>
                <a:lnTo>
                  <a:pt x="15239" y="75430"/>
                </a:lnTo>
                <a:lnTo>
                  <a:pt x="15239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878080" y="591765"/>
            <a:ext cx="15240" cy="76200"/>
          </a:xfrm>
          <a:custGeom>
            <a:avLst/>
            <a:gdLst/>
            <a:ahLst/>
            <a:cxnLst/>
            <a:rect l="l" t="t" r="r" b="b"/>
            <a:pathLst>
              <a:path w="15239" h="76200">
                <a:moveTo>
                  <a:pt x="15239" y="0"/>
                </a:moveTo>
                <a:lnTo>
                  <a:pt x="13960" y="64"/>
                </a:lnTo>
                <a:lnTo>
                  <a:pt x="0" y="348"/>
                </a:lnTo>
                <a:lnTo>
                  <a:pt x="0" y="75879"/>
                </a:lnTo>
                <a:lnTo>
                  <a:pt x="8869" y="74984"/>
                </a:lnTo>
                <a:lnTo>
                  <a:pt x="15239" y="72600"/>
                </a:lnTo>
                <a:lnTo>
                  <a:pt x="15239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892039" y="591125"/>
            <a:ext cx="13970" cy="74295"/>
          </a:xfrm>
          <a:custGeom>
            <a:avLst/>
            <a:gdLst/>
            <a:ahLst/>
            <a:cxnLst/>
            <a:rect l="l" t="t" r="r" b="b"/>
            <a:pathLst>
              <a:path w="13970" h="74295">
                <a:moveTo>
                  <a:pt x="13966" y="0"/>
                </a:moveTo>
                <a:lnTo>
                  <a:pt x="0" y="704"/>
                </a:lnTo>
                <a:lnTo>
                  <a:pt x="0" y="73719"/>
                </a:lnTo>
                <a:lnTo>
                  <a:pt x="5090" y="71813"/>
                </a:lnTo>
                <a:lnTo>
                  <a:pt x="13966" y="69849"/>
                </a:lnTo>
                <a:lnTo>
                  <a:pt x="13966" y="0"/>
                </a:lnTo>
                <a:close/>
              </a:path>
            </a:pathLst>
          </a:custGeom>
          <a:solidFill>
            <a:srgbClr val="9D9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904750" y="590549"/>
            <a:ext cx="15240" cy="71120"/>
          </a:xfrm>
          <a:custGeom>
            <a:avLst/>
            <a:gdLst/>
            <a:ahLst/>
            <a:cxnLst/>
            <a:rect l="l" t="t" r="r" b="b"/>
            <a:pathLst>
              <a:path w="15239" h="71120">
                <a:moveTo>
                  <a:pt x="15239" y="0"/>
                </a:moveTo>
                <a:lnTo>
                  <a:pt x="12679" y="0"/>
                </a:lnTo>
                <a:lnTo>
                  <a:pt x="0" y="639"/>
                </a:lnTo>
                <a:lnTo>
                  <a:pt x="0" y="70703"/>
                </a:lnTo>
                <a:lnTo>
                  <a:pt x="3810" y="69860"/>
                </a:lnTo>
                <a:lnTo>
                  <a:pt x="12679" y="66050"/>
                </a:lnTo>
                <a:lnTo>
                  <a:pt x="15239" y="65092"/>
                </a:lnTo>
                <a:lnTo>
                  <a:pt x="15239" y="0"/>
                </a:lnTo>
                <a:close/>
              </a:path>
            </a:pathLst>
          </a:custGeom>
          <a:solidFill>
            <a:srgbClr val="9C9C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918709" y="590549"/>
            <a:ext cx="15240" cy="66040"/>
          </a:xfrm>
          <a:custGeom>
            <a:avLst/>
            <a:gdLst/>
            <a:ahLst/>
            <a:cxnLst/>
            <a:rect l="l" t="t" r="r" b="b"/>
            <a:pathLst>
              <a:path w="15239" h="66040">
                <a:moveTo>
                  <a:pt x="15239" y="0"/>
                </a:moveTo>
                <a:lnTo>
                  <a:pt x="0" y="0"/>
                </a:lnTo>
                <a:lnTo>
                  <a:pt x="0" y="65571"/>
                </a:lnTo>
                <a:lnTo>
                  <a:pt x="8900" y="62240"/>
                </a:lnTo>
                <a:lnTo>
                  <a:pt x="15239" y="58005"/>
                </a:lnTo>
                <a:lnTo>
                  <a:pt x="15239" y="0"/>
                </a:lnTo>
                <a:close/>
              </a:path>
            </a:pathLst>
          </a:custGeom>
          <a:solidFill>
            <a:srgbClr val="9B9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932669" y="590549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70" h="59054">
                <a:moveTo>
                  <a:pt x="3810" y="0"/>
                </a:moveTo>
                <a:lnTo>
                  <a:pt x="0" y="0"/>
                </a:lnTo>
                <a:lnTo>
                  <a:pt x="0" y="58860"/>
                </a:lnTo>
                <a:lnTo>
                  <a:pt x="2560" y="57150"/>
                </a:lnTo>
                <a:lnTo>
                  <a:pt x="7620" y="54620"/>
                </a:lnTo>
                <a:lnTo>
                  <a:pt x="10180" y="50810"/>
                </a:lnTo>
                <a:lnTo>
                  <a:pt x="13977" y="47012"/>
                </a:lnTo>
                <a:lnTo>
                  <a:pt x="13977" y="569"/>
                </a:lnTo>
                <a:lnTo>
                  <a:pt x="3810" y="0"/>
                </a:lnTo>
                <a:close/>
              </a:path>
            </a:pathLst>
          </a:custGeom>
          <a:solidFill>
            <a:srgbClr val="9A9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945379" y="591048"/>
            <a:ext cx="15240" cy="48260"/>
          </a:xfrm>
          <a:custGeom>
            <a:avLst/>
            <a:gdLst/>
            <a:ahLst/>
            <a:cxnLst/>
            <a:rect l="l" t="t" r="r" b="b"/>
            <a:pathLst>
              <a:path w="15239" h="48259">
                <a:moveTo>
                  <a:pt x="0" y="0"/>
                </a:moveTo>
                <a:lnTo>
                  <a:pt x="0" y="47782"/>
                </a:lnTo>
                <a:lnTo>
                  <a:pt x="5090" y="42691"/>
                </a:lnTo>
                <a:lnTo>
                  <a:pt x="11430" y="35071"/>
                </a:lnTo>
                <a:lnTo>
                  <a:pt x="15239" y="29368"/>
                </a:lnTo>
                <a:lnTo>
                  <a:pt x="15239" y="781"/>
                </a:lnTo>
                <a:lnTo>
                  <a:pt x="13960" y="781"/>
                </a:lnTo>
                <a:lnTo>
                  <a:pt x="0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959339" y="591829"/>
            <a:ext cx="11430" cy="31115"/>
          </a:xfrm>
          <a:custGeom>
            <a:avLst/>
            <a:gdLst/>
            <a:ahLst/>
            <a:cxnLst/>
            <a:rect l="l" t="t" r="r" b="b"/>
            <a:pathLst>
              <a:path w="11429" h="31115">
                <a:moveTo>
                  <a:pt x="0" y="0"/>
                </a:moveTo>
                <a:lnTo>
                  <a:pt x="0" y="30503"/>
                </a:lnTo>
                <a:lnTo>
                  <a:pt x="2560" y="26670"/>
                </a:lnTo>
                <a:lnTo>
                  <a:pt x="6370" y="17769"/>
                </a:lnTo>
                <a:lnTo>
                  <a:pt x="7620" y="16489"/>
                </a:lnTo>
                <a:lnTo>
                  <a:pt x="8900" y="12679"/>
                </a:lnTo>
                <a:lnTo>
                  <a:pt x="10180" y="10149"/>
                </a:lnTo>
                <a:lnTo>
                  <a:pt x="10180" y="5059"/>
                </a:lnTo>
                <a:lnTo>
                  <a:pt x="11430" y="5059"/>
                </a:lnTo>
                <a:lnTo>
                  <a:pt x="11430" y="1249"/>
                </a:lnTo>
                <a:lnTo>
                  <a:pt x="8900" y="1249"/>
                </a:lnTo>
                <a:lnTo>
                  <a:pt x="6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024110" y="702319"/>
            <a:ext cx="3810" cy="635"/>
          </a:xfrm>
          <a:custGeom>
            <a:avLst/>
            <a:gdLst/>
            <a:ahLst/>
            <a:cxnLst/>
            <a:rect l="l" t="t" r="r" b="b"/>
            <a:pathLst>
              <a:path w="3810" h="634">
                <a:moveTo>
                  <a:pt x="0" y="118"/>
                </a:moveTo>
                <a:lnTo>
                  <a:pt x="3822" y="118"/>
                </a:lnTo>
              </a:path>
            </a:pathLst>
          </a:custGeom>
          <a:ln w="317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027919" y="700038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5083" y="0"/>
                </a:moveTo>
                <a:lnTo>
                  <a:pt x="1280" y="2281"/>
                </a:lnTo>
                <a:lnTo>
                  <a:pt x="0" y="2281"/>
                </a:lnTo>
                <a:lnTo>
                  <a:pt x="0" y="2519"/>
                </a:lnTo>
                <a:lnTo>
                  <a:pt x="5083" y="2835"/>
                </a:lnTo>
                <a:lnTo>
                  <a:pt x="5083" y="0"/>
                </a:lnTo>
                <a:close/>
              </a:path>
            </a:pathLst>
          </a:custGeom>
          <a:solidFill>
            <a:srgbClr val="9696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033009" y="696984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83" y="0"/>
                </a:moveTo>
                <a:lnTo>
                  <a:pt x="0" y="3050"/>
                </a:lnTo>
                <a:lnTo>
                  <a:pt x="0" y="5889"/>
                </a:lnTo>
                <a:lnTo>
                  <a:pt x="5083" y="6206"/>
                </a:lnTo>
                <a:lnTo>
                  <a:pt x="5083" y="0"/>
                </a:lnTo>
                <a:close/>
              </a:path>
            </a:pathLst>
          </a:custGeom>
          <a:solidFill>
            <a:srgbClr val="9797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38100" y="693937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59">
                <a:moveTo>
                  <a:pt x="5072" y="0"/>
                </a:moveTo>
                <a:lnTo>
                  <a:pt x="0" y="3042"/>
                </a:lnTo>
                <a:lnTo>
                  <a:pt x="0" y="9253"/>
                </a:lnTo>
                <a:lnTo>
                  <a:pt x="5072" y="9568"/>
                </a:lnTo>
                <a:lnTo>
                  <a:pt x="5072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043159" y="690894"/>
            <a:ext cx="5080" cy="13335"/>
          </a:xfrm>
          <a:custGeom>
            <a:avLst/>
            <a:gdLst/>
            <a:ahLst/>
            <a:cxnLst/>
            <a:rect l="l" t="t" r="r" b="b"/>
            <a:pathLst>
              <a:path w="5079" h="13334">
                <a:moveTo>
                  <a:pt x="5083" y="0"/>
                </a:moveTo>
                <a:lnTo>
                  <a:pt x="0" y="3050"/>
                </a:lnTo>
                <a:lnTo>
                  <a:pt x="0" y="12610"/>
                </a:lnTo>
                <a:lnTo>
                  <a:pt x="5083" y="12927"/>
                </a:lnTo>
                <a:lnTo>
                  <a:pt x="5083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048250" y="687840"/>
            <a:ext cx="5080" cy="16510"/>
          </a:xfrm>
          <a:custGeom>
            <a:avLst/>
            <a:gdLst/>
            <a:ahLst/>
            <a:cxnLst/>
            <a:rect l="l" t="t" r="r" b="b"/>
            <a:pathLst>
              <a:path w="5079" h="16509">
                <a:moveTo>
                  <a:pt x="5083" y="0"/>
                </a:moveTo>
                <a:lnTo>
                  <a:pt x="0" y="3050"/>
                </a:lnTo>
                <a:lnTo>
                  <a:pt x="0" y="15981"/>
                </a:lnTo>
                <a:lnTo>
                  <a:pt x="5083" y="16298"/>
                </a:lnTo>
                <a:lnTo>
                  <a:pt x="5083" y="0"/>
                </a:lnTo>
                <a:close/>
              </a:path>
            </a:pathLst>
          </a:custGeom>
          <a:solidFill>
            <a:srgbClr val="9A9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053339" y="684794"/>
            <a:ext cx="5080" cy="19685"/>
          </a:xfrm>
          <a:custGeom>
            <a:avLst/>
            <a:gdLst/>
            <a:ahLst/>
            <a:cxnLst/>
            <a:rect l="l" t="t" r="r" b="b"/>
            <a:pathLst>
              <a:path w="5079" h="19684">
                <a:moveTo>
                  <a:pt x="5072" y="0"/>
                </a:moveTo>
                <a:lnTo>
                  <a:pt x="0" y="3042"/>
                </a:lnTo>
                <a:lnTo>
                  <a:pt x="0" y="19345"/>
                </a:lnTo>
                <a:lnTo>
                  <a:pt x="5072" y="19660"/>
                </a:lnTo>
                <a:lnTo>
                  <a:pt x="5072" y="0"/>
                </a:lnTo>
                <a:close/>
              </a:path>
            </a:pathLst>
          </a:custGeom>
          <a:solidFill>
            <a:srgbClr val="9B9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058399" y="681751"/>
            <a:ext cx="5080" cy="23495"/>
          </a:xfrm>
          <a:custGeom>
            <a:avLst/>
            <a:gdLst/>
            <a:ahLst/>
            <a:cxnLst/>
            <a:rect l="l" t="t" r="r" b="b"/>
            <a:pathLst>
              <a:path w="5079" h="23495">
                <a:moveTo>
                  <a:pt x="5083" y="0"/>
                </a:moveTo>
                <a:lnTo>
                  <a:pt x="0" y="3050"/>
                </a:lnTo>
                <a:lnTo>
                  <a:pt x="0" y="22702"/>
                </a:lnTo>
                <a:lnTo>
                  <a:pt x="5083" y="23019"/>
                </a:lnTo>
                <a:lnTo>
                  <a:pt x="5083" y="0"/>
                </a:lnTo>
                <a:close/>
              </a:path>
            </a:pathLst>
          </a:custGeom>
          <a:solidFill>
            <a:srgbClr val="9C9C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063489" y="678697"/>
            <a:ext cx="5080" cy="26670"/>
          </a:xfrm>
          <a:custGeom>
            <a:avLst/>
            <a:gdLst/>
            <a:ahLst/>
            <a:cxnLst/>
            <a:rect l="l" t="t" r="r" b="b"/>
            <a:pathLst>
              <a:path w="5079" h="26670">
                <a:moveTo>
                  <a:pt x="5083" y="0"/>
                </a:moveTo>
                <a:lnTo>
                  <a:pt x="0" y="3050"/>
                </a:lnTo>
                <a:lnTo>
                  <a:pt x="0" y="26073"/>
                </a:lnTo>
                <a:lnTo>
                  <a:pt x="5083" y="26389"/>
                </a:lnTo>
                <a:lnTo>
                  <a:pt x="5083" y="0"/>
                </a:lnTo>
                <a:close/>
              </a:path>
            </a:pathLst>
          </a:custGeom>
          <a:solidFill>
            <a:srgbClr val="9D9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068580" y="675650"/>
            <a:ext cx="5080" cy="29845"/>
          </a:xfrm>
          <a:custGeom>
            <a:avLst/>
            <a:gdLst/>
            <a:ahLst/>
            <a:cxnLst/>
            <a:rect l="l" t="t" r="r" b="b"/>
            <a:pathLst>
              <a:path w="5079" h="29845">
                <a:moveTo>
                  <a:pt x="5072" y="0"/>
                </a:moveTo>
                <a:lnTo>
                  <a:pt x="0" y="3042"/>
                </a:lnTo>
                <a:lnTo>
                  <a:pt x="0" y="29436"/>
                </a:lnTo>
                <a:lnTo>
                  <a:pt x="5072" y="29752"/>
                </a:lnTo>
                <a:lnTo>
                  <a:pt x="5072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073639" y="672608"/>
            <a:ext cx="5080" cy="33655"/>
          </a:xfrm>
          <a:custGeom>
            <a:avLst/>
            <a:gdLst/>
            <a:ahLst/>
            <a:cxnLst/>
            <a:rect l="l" t="t" r="r" b="b"/>
            <a:pathLst>
              <a:path w="5079" h="33654">
                <a:moveTo>
                  <a:pt x="5083" y="0"/>
                </a:moveTo>
                <a:lnTo>
                  <a:pt x="0" y="3050"/>
                </a:lnTo>
                <a:lnTo>
                  <a:pt x="0" y="32794"/>
                </a:lnTo>
                <a:lnTo>
                  <a:pt x="5083" y="33111"/>
                </a:lnTo>
                <a:lnTo>
                  <a:pt x="5083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078729" y="669554"/>
            <a:ext cx="5080" cy="36830"/>
          </a:xfrm>
          <a:custGeom>
            <a:avLst/>
            <a:gdLst/>
            <a:ahLst/>
            <a:cxnLst/>
            <a:rect l="l" t="t" r="r" b="b"/>
            <a:pathLst>
              <a:path w="5079" h="36829">
                <a:moveTo>
                  <a:pt x="5083" y="0"/>
                </a:moveTo>
                <a:lnTo>
                  <a:pt x="0" y="3050"/>
                </a:lnTo>
                <a:lnTo>
                  <a:pt x="0" y="36165"/>
                </a:lnTo>
                <a:lnTo>
                  <a:pt x="5083" y="36481"/>
                </a:lnTo>
                <a:lnTo>
                  <a:pt x="5083" y="0"/>
                </a:lnTo>
                <a:close/>
              </a:path>
            </a:pathLst>
          </a:custGeom>
          <a:solidFill>
            <a:srgbClr val="A0A0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083819" y="666507"/>
            <a:ext cx="5080" cy="40005"/>
          </a:xfrm>
          <a:custGeom>
            <a:avLst/>
            <a:gdLst/>
            <a:ahLst/>
            <a:cxnLst/>
            <a:rect l="l" t="t" r="r" b="b"/>
            <a:pathLst>
              <a:path w="5079" h="40004">
                <a:moveTo>
                  <a:pt x="5072" y="0"/>
                </a:moveTo>
                <a:lnTo>
                  <a:pt x="0" y="3042"/>
                </a:lnTo>
                <a:lnTo>
                  <a:pt x="0" y="39528"/>
                </a:lnTo>
                <a:lnTo>
                  <a:pt x="5072" y="39844"/>
                </a:lnTo>
                <a:lnTo>
                  <a:pt x="5072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087630" y="663457"/>
            <a:ext cx="6350" cy="43815"/>
          </a:xfrm>
          <a:custGeom>
            <a:avLst/>
            <a:gdLst/>
            <a:ahLst/>
            <a:cxnLst/>
            <a:rect l="l" t="t" r="r" b="b"/>
            <a:pathLst>
              <a:path w="6350" h="43815">
                <a:moveTo>
                  <a:pt x="6346" y="0"/>
                </a:moveTo>
                <a:lnTo>
                  <a:pt x="0" y="3807"/>
                </a:lnTo>
                <a:lnTo>
                  <a:pt x="0" y="42816"/>
                </a:lnTo>
                <a:lnTo>
                  <a:pt x="6346" y="43211"/>
                </a:lnTo>
                <a:lnTo>
                  <a:pt x="634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092689" y="660414"/>
            <a:ext cx="6350" cy="46990"/>
          </a:xfrm>
          <a:custGeom>
            <a:avLst/>
            <a:gdLst/>
            <a:ahLst/>
            <a:cxnLst/>
            <a:rect l="l" t="t" r="r" b="b"/>
            <a:pathLst>
              <a:path w="6350" h="46990">
                <a:moveTo>
                  <a:pt x="6357" y="0"/>
                </a:moveTo>
                <a:lnTo>
                  <a:pt x="0" y="3814"/>
                </a:lnTo>
                <a:lnTo>
                  <a:pt x="0" y="46173"/>
                </a:lnTo>
                <a:lnTo>
                  <a:pt x="6357" y="46569"/>
                </a:lnTo>
                <a:lnTo>
                  <a:pt x="6357" y="0"/>
                </a:lnTo>
                <a:close/>
              </a:path>
            </a:pathLst>
          </a:custGeom>
          <a:solidFill>
            <a:srgbClr val="A3A3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097779" y="657368"/>
            <a:ext cx="6350" cy="50165"/>
          </a:xfrm>
          <a:custGeom>
            <a:avLst/>
            <a:gdLst/>
            <a:ahLst/>
            <a:cxnLst/>
            <a:rect l="l" t="t" r="r" b="b"/>
            <a:pathLst>
              <a:path w="6350" h="50165">
                <a:moveTo>
                  <a:pt x="6346" y="0"/>
                </a:moveTo>
                <a:lnTo>
                  <a:pt x="0" y="3807"/>
                </a:lnTo>
                <a:lnTo>
                  <a:pt x="0" y="49537"/>
                </a:lnTo>
                <a:lnTo>
                  <a:pt x="6346" y="49932"/>
                </a:lnTo>
                <a:lnTo>
                  <a:pt x="6346" y="0"/>
                </a:lnTo>
                <a:close/>
              </a:path>
            </a:pathLst>
          </a:custGeom>
          <a:solidFill>
            <a:srgbClr val="A4A4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102869" y="654314"/>
            <a:ext cx="6350" cy="53340"/>
          </a:xfrm>
          <a:custGeom>
            <a:avLst/>
            <a:gdLst/>
            <a:ahLst/>
            <a:cxnLst/>
            <a:rect l="l" t="t" r="r" b="b"/>
            <a:pathLst>
              <a:path w="6350" h="53340">
                <a:moveTo>
                  <a:pt x="6346" y="0"/>
                </a:moveTo>
                <a:lnTo>
                  <a:pt x="0" y="3807"/>
                </a:lnTo>
                <a:lnTo>
                  <a:pt x="0" y="52907"/>
                </a:lnTo>
                <a:lnTo>
                  <a:pt x="2530" y="53065"/>
                </a:lnTo>
                <a:lnTo>
                  <a:pt x="6346" y="53213"/>
                </a:lnTo>
                <a:lnTo>
                  <a:pt x="6346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107929" y="651271"/>
            <a:ext cx="6350" cy="56515"/>
          </a:xfrm>
          <a:custGeom>
            <a:avLst/>
            <a:gdLst/>
            <a:ahLst/>
            <a:cxnLst/>
            <a:rect l="l" t="t" r="r" b="b"/>
            <a:pathLst>
              <a:path w="6350" h="56515">
                <a:moveTo>
                  <a:pt x="6357" y="0"/>
                </a:moveTo>
                <a:lnTo>
                  <a:pt x="0" y="3814"/>
                </a:lnTo>
                <a:lnTo>
                  <a:pt x="0" y="56206"/>
                </a:lnTo>
                <a:lnTo>
                  <a:pt x="6357" y="56452"/>
                </a:lnTo>
                <a:lnTo>
                  <a:pt x="6357" y="0"/>
                </a:lnTo>
                <a:close/>
              </a:path>
            </a:pathLst>
          </a:custGeom>
          <a:solidFill>
            <a:srgbClr val="A6A6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113020" y="648224"/>
            <a:ext cx="6350" cy="59690"/>
          </a:xfrm>
          <a:custGeom>
            <a:avLst/>
            <a:gdLst/>
            <a:ahLst/>
            <a:cxnLst/>
            <a:rect l="l" t="t" r="r" b="b"/>
            <a:pathLst>
              <a:path w="6350" h="59690">
                <a:moveTo>
                  <a:pt x="6346" y="0"/>
                </a:moveTo>
                <a:lnTo>
                  <a:pt x="0" y="3807"/>
                </a:lnTo>
                <a:lnTo>
                  <a:pt x="0" y="59450"/>
                </a:lnTo>
                <a:lnTo>
                  <a:pt x="6346" y="59696"/>
                </a:lnTo>
                <a:lnTo>
                  <a:pt x="6346" y="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120645" y="645935"/>
            <a:ext cx="0" cy="62230"/>
          </a:xfrm>
          <a:custGeom>
            <a:avLst/>
            <a:gdLst/>
            <a:ahLst/>
            <a:cxnLst/>
            <a:rect l="l" t="t" r="r" b="b"/>
            <a:pathLst>
              <a:path h="62229">
                <a:moveTo>
                  <a:pt x="0" y="0"/>
                </a:moveTo>
                <a:lnTo>
                  <a:pt x="0" y="62133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125711" y="642892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73"/>
                </a:lnTo>
              </a:path>
            </a:pathLst>
          </a:custGeom>
          <a:ln w="6353">
            <a:solidFill>
              <a:srgbClr val="A9A9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130801" y="639838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8624"/>
                </a:lnTo>
              </a:path>
            </a:pathLst>
          </a:custGeom>
          <a:ln w="6353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135886" y="636792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1867"/>
                </a:lnTo>
              </a:path>
            </a:pathLst>
          </a:custGeom>
          <a:ln w="6342">
            <a:solidFill>
              <a:srgbClr val="ABAB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140951" y="6337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10"/>
                </a:lnTo>
              </a:path>
            </a:pathLst>
          </a:custGeom>
          <a:ln w="6353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146041" y="630695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536"/>
                </a:lnTo>
              </a:path>
            </a:pathLst>
          </a:custGeom>
          <a:ln w="6353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151125" y="627648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0"/>
                </a:moveTo>
                <a:lnTo>
                  <a:pt x="0" y="80155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156191" y="624688"/>
            <a:ext cx="0" cy="83185"/>
          </a:xfrm>
          <a:custGeom>
            <a:avLst/>
            <a:gdLst/>
            <a:ahLst/>
            <a:cxnLst/>
            <a:rect l="l" t="t" r="r" b="b"/>
            <a:pathLst>
              <a:path h="83184">
                <a:moveTo>
                  <a:pt x="0" y="0"/>
                </a:moveTo>
                <a:lnTo>
                  <a:pt x="0" y="82690"/>
                </a:lnTo>
              </a:path>
            </a:pathLst>
          </a:custGeom>
          <a:ln w="6353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161281" y="62180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578"/>
                </a:lnTo>
              </a:path>
            </a:pathLst>
          </a:custGeom>
          <a:ln w="6353">
            <a:solidFill>
              <a:srgbClr val="B0B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166366" y="618921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58"/>
                </a:lnTo>
              </a:path>
            </a:pathLst>
          </a:custGeom>
          <a:ln w="6342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170813" y="616037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202"/>
                </a:lnTo>
              </a:path>
            </a:pathLst>
          </a:custGeom>
          <a:ln w="7616">
            <a:solidFill>
              <a:srgbClr val="B2B2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175878" y="613160"/>
            <a:ext cx="0" cy="93980"/>
          </a:xfrm>
          <a:custGeom>
            <a:avLst/>
            <a:gdLst/>
            <a:ahLst/>
            <a:cxnLst/>
            <a:rect l="l" t="t" r="r" b="b"/>
            <a:pathLst>
              <a:path h="93979">
                <a:moveTo>
                  <a:pt x="0" y="0"/>
                </a:moveTo>
                <a:lnTo>
                  <a:pt x="0" y="93525"/>
                </a:lnTo>
              </a:path>
            </a:pathLst>
          </a:custGeom>
          <a:ln w="7627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180962" y="610280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849"/>
                </a:lnTo>
              </a:path>
            </a:pathLst>
          </a:custGeom>
          <a:ln w="7616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186053" y="607393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7039"/>
                </a:lnTo>
              </a:path>
            </a:pathLst>
          </a:custGeom>
          <a:ln w="7616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191118" y="604516"/>
            <a:ext cx="0" cy="98425"/>
          </a:xfrm>
          <a:custGeom>
            <a:avLst/>
            <a:gdLst/>
            <a:ahLst/>
            <a:cxnLst/>
            <a:rect l="l" t="t" r="r" b="b"/>
            <a:pathLst>
              <a:path h="98425">
                <a:moveTo>
                  <a:pt x="0" y="0"/>
                </a:moveTo>
                <a:lnTo>
                  <a:pt x="0" y="98229"/>
                </a:lnTo>
              </a:path>
            </a:pathLst>
          </a:custGeom>
          <a:ln w="7627">
            <a:solidFill>
              <a:srgbClr val="B6B6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196202" y="60069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5">
                <a:moveTo>
                  <a:pt x="0" y="0"/>
                </a:moveTo>
                <a:lnTo>
                  <a:pt x="0" y="100662"/>
                </a:lnTo>
              </a:path>
            </a:pathLst>
          </a:custGeom>
          <a:ln w="7616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200650" y="599449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632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205721" y="596889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6353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210811" y="596889"/>
            <a:ext cx="0" cy="94615"/>
          </a:xfrm>
          <a:custGeom>
            <a:avLst/>
            <a:gdLst/>
            <a:ahLst/>
            <a:cxnLst/>
            <a:rect l="l" t="t" r="r" b="b"/>
            <a:pathLst>
              <a:path h="94615">
                <a:moveTo>
                  <a:pt x="0" y="0"/>
                </a:moveTo>
                <a:lnTo>
                  <a:pt x="0" y="94000"/>
                </a:lnTo>
              </a:path>
            </a:pathLst>
          </a:custGeom>
          <a:ln w="6353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215895" y="596889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607"/>
                </a:lnTo>
              </a:path>
            </a:pathLst>
          </a:custGeom>
          <a:ln w="6342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220961" y="596889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233"/>
                </a:lnTo>
              </a:path>
            </a:pathLst>
          </a:custGeom>
          <a:ln w="6353">
            <a:solidFill>
              <a:srgbClr val="BCBC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226051" y="596889"/>
            <a:ext cx="0" cy="81915"/>
          </a:xfrm>
          <a:custGeom>
            <a:avLst/>
            <a:gdLst/>
            <a:ahLst/>
            <a:cxnLst/>
            <a:rect l="l" t="t" r="r" b="b"/>
            <a:pathLst>
              <a:path h="81915">
                <a:moveTo>
                  <a:pt x="0" y="0"/>
                </a:moveTo>
                <a:lnTo>
                  <a:pt x="0" y="81612"/>
                </a:lnTo>
              </a:path>
            </a:pathLst>
          </a:custGeom>
          <a:ln w="6353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231136" y="5994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20"/>
                </a:lnTo>
              </a:path>
            </a:pathLst>
          </a:custGeom>
          <a:ln w="6342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236201" y="601129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9208"/>
                </a:lnTo>
              </a:path>
            </a:pathLst>
          </a:custGeom>
          <a:ln w="6353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241291" y="603659"/>
            <a:ext cx="0" cy="60960"/>
          </a:xfrm>
          <a:custGeom>
            <a:avLst/>
            <a:gdLst/>
            <a:ahLst/>
            <a:cxnLst/>
            <a:rect l="l" t="t" r="r" b="b"/>
            <a:pathLst>
              <a:path h="60959">
                <a:moveTo>
                  <a:pt x="0" y="0"/>
                </a:moveTo>
                <a:lnTo>
                  <a:pt x="0" y="60560"/>
                </a:lnTo>
              </a:path>
            </a:pathLst>
          </a:custGeom>
          <a:ln w="6353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43839" y="606437"/>
            <a:ext cx="5080" cy="53975"/>
          </a:xfrm>
          <a:custGeom>
            <a:avLst/>
            <a:gdLst/>
            <a:ahLst/>
            <a:cxnLst/>
            <a:rect l="l" t="t" r="r" b="b"/>
            <a:pathLst>
              <a:path w="5079" h="53975">
                <a:moveTo>
                  <a:pt x="2536" y="0"/>
                </a:moveTo>
                <a:lnTo>
                  <a:pt x="2536" y="53527"/>
                </a:lnTo>
              </a:path>
            </a:pathLst>
          </a:custGeom>
          <a:ln w="6342">
            <a:solidFill>
              <a:srgbClr val="C2C2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8899" y="611279"/>
            <a:ext cx="5080" cy="43815"/>
          </a:xfrm>
          <a:custGeom>
            <a:avLst/>
            <a:gdLst/>
            <a:ahLst/>
            <a:cxnLst/>
            <a:rect l="l" t="t" r="r" b="b"/>
            <a:pathLst>
              <a:path w="5079" h="43815">
                <a:moveTo>
                  <a:pt x="0" y="0"/>
                </a:moveTo>
                <a:lnTo>
                  <a:pt x="0" y="43529"/>
                </a:lnTo>
                <a:lnTo>
                  <a:pt x="3810" y="38950"/>
                </a:lnTo>
                <a:lnTo>
                  <a:pt x="5083" y="37043"/>
                </a:lnTo>
                <a:lnTo>
                  <a:pt x="5083" y="4676"/>
                </a:lnTo>
                <a:lnTo>
                  <a:pt x="3810" y="3410"/>
                </a:lnTo>
                <a:lnTo>
                  <a:pt x="1280" y="850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53989" y="615962"/>
            <a:ext cx="5080" cy="32384"/>
          </a:xfrm>
          <a:custGeom>
            <a:avLst/>
            <a:gdLst/>
            <a:ahLst/>
            <a:cxnLst/>
            <a:rect l="l" t="t" r="r" b="b"/>
            <a:pathLst>
              <a:path w="5079" h="32384">
                <a:moveTo>
                  <a:pt x="0" y="0"/>
                </a:moveTo>
                <a:lnTo>
                  <a:pt x="0" y="32351"/>
                </a:lnTo>
                <a:lnTo>
                  <a:pt x="3810" y="26647"/>
                </a:lnTo>
                <a:lnTo>
                  <a:pt x="5083" y="24130"/>
                </a:lnTo>
                <a:lnTo>
                  <a:pt x="5083" y="6350"/>
                </a:lnTo>
                <a:lnTo>
                  <a:pt x="3810" y="3787"/>
                </a:lnTo>
                <a:lnTo>
                  <a:pt x="0" y="0"/>
                </a:lnTo>
                <a:close/>
              </a:path>
            </a:pathLst>
          </a:custGeom>
          <a:solidFill>
            <a:srgbClr val="C4C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259080" y="622324"/>
            <a:ext cx="2540" cy="17780"/>
          </a:xfrm>
          <a:custGeom>
            <a:avLst/>
            <a:gdLst/>
            <a:ahLst/>
            <a:cxnLst/>
            <a:rect l="l" t="t" r="r" b="b"/>
            <a:pathLst>
              <a:path w="2539" h="17779">
                <a:moveTo>
                  <a:pt x="0" y="0"/>
                </a:moveTo>
                <a:lnTo>
                  <a:pt x="0" y="17754"/>
                </a:lnTo>
                <a:lnTo>
                  <a:pt x="1249" y="12664"/>
                </a:lnTo>
                <a:lnTo>
                  <a:pt x="2530" y="11415"/>
                </a:lnTo>
                <a:lnTo>
                  <a:pt x="2530" y="3795"/>
                </a:lnTo>
                <a:lnTo>
                  <a:pt x="1249" y="2514"/>
                </a:lnTo>
                <a:lnTo>
                  <a:pt x="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417820" y="426719"/>
            <a:ext cx="821679" cy="313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689610" y="78100"/>
            <a:ext cx="3454389" cy="6470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945880" y="6205222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7155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749675" y="6208395"/>
            <a:ext cx="2327275" cy="0"/>
          </a:xfrm>
          <a:custGeom>
            <a:avLst/>
            <a:gdLst/>
            <a:ahLst/>
            <a:cxnLst/>
            <a:rect l="l" t="t" r="r" b="b"/>
            <a:pathLst>
              <a:path w="2327275">
                <a:moveTo>
                  <a:pt x="0" y="0"/>
                </a:moveTo>
                <a:lnTo>
                  <a:pt x="2327009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676400" y="6212204"/>
            <a:ext cx="2428240" cy="0"/>
          </a:xfrm>
          <a:custGeom>
            <a:avLst/>
            <a:gdLst/>
            <a:ahLst/>
            <a:cxnLst/>
            <a:rect l="l" t="t" r="r" b="b"/>
            <a:pathLst>
              <a:path w="2428240">
                <a:moveTo>
                  <a:pt x="0" y="0"/>
                </a:moveTo>
                <a:lnTo>
                  <a:pt x="2427822" y="0"/>
                </a:lnTo>
              </a:path>
            </a:pathLst>
          </a:custGeom>
          <a:ln w="5079">
            <a:solidFill>
              <a:srgbClr val="999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631930" y="6216015"/>
            <a:ext cx="2488565" cy="0"/>
          </a:xfrm>
          <a:custGeom>
            <a:avLst/>
            <a:gdLst/>
            <a:ahLst/>
            <a:cxnLst/>
            <a:rect l="l" t="t" r="r" b="b"/>
            <a:pathLst>
              <a:path w="2488565">
                <a:moveTo>
                  <a:pt x="0" y="0"/>
                </a:moveTo>
                <a:lnTo>
                  <a:pt x="2488570" y="0"/>
                </a:lnTo>
              </a:path>
            </a:pathLst>
          </a:custGeom>
          <a:ln w="5079">
            <a:solidFill>
              <a:srgbClr val="9A9A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598626" y="6219825"/>
            <a:ext cx="2533015" cy="0"/>
          </a:xfrm>
          <a:custGeom>
            <a:avLst/>
            <a:gdLst/>
            <a:ahLst/>
            <a:cxnLst/>
            <a:rect l="l" t="t" r="r" b="b"/>
            <a:pathLst>
              <a:path w="2533015">
                <a:moveTo>
                  <a:pt x="0" y="0"/>
                </a:moveTo>
                <a:lnTo>
                  <a:pt x="2532663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573542" y="6223634"/>
            <a:ext cx="2564130" cy="0"/>
          </a:xfrm>
          <a:custGeom>
            <a:avLst/>
            <a:gdLst/>
            <a:ahLst/>
            <a:cxnLst/>
            <a:rect l="l" t="t" r="r" b="b"/>
            <a:pathLst>
              <a:path w="2564129">
                <a:moveTo>
                  <a:pt x="0" y="0"/>
                </a:moveTo>
                <a:lnTo>
                  <a:pt x="2564118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552587" y="6226807"/>
            <a:ext cx="2591435" cy="0"/>
          </a:xfrm>
          <a:custGeom>
            <a:avLst/>
            <a:gdLst/>
            <a:ahLst/>
            <a:cxnLst/>
            <a:rect l="l" t="t" r="r" b="b"/>
            <a:pathLst>
              <a:path w="2591434">
                <a:moveTo>
                  <a:pt x="0" y="0"/>
                </a:moveTo>
                <a:lnTo>
                  <a:pt x="2591412" y="0"/>
                </a:lnTo>
              </a:path>
            </a:pathLst>
          </a:custGeom>
          <a:ln w="6353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540167" y="6229980"/>
            <a:ext cx="2604135" cy="0"/>
          </a:xfrm>
          <a:custGeom>
            <a:avLst/>
            <a:gdLst/>
            <a:ahLst/>
            <a:cxnLst/>
            <a:rect l="l" t="t" r="r" b="b"/>
            <a:pathLst>
              <a:path w="2604134">
                <a:moveTo>
                  <a:pt x="0" y="0"/>
                </a:moveTo>
                <a:lnTo>
                  <a:pt x="2603832" y="0"/>
                </a:lnTo>
              </a:path>
            </a:pathLst>
          </a:custGeom>
          <a:ln w="5079">
            <a:solidFill>
              <a:srgbClr val="A0A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523823" y="6233790"/>
            <a:ext cx="2620645" cy="0"/>
          </a:xfrm>
          <a:custGeom>
            <a:avLst/>
            <a:gdLst/>
            <a:ahLst/>
            <a:cxnLst/>
            <a:rect l="l" t="t" r="r" b="b"/>
            <a:pathLst>
              <a:path w="2620645">
                <a:moveTo>
                  <a:pt x="0" y="0"/>
                </a:moveTo>
                <a:lnTo>
                  <a:pt x="2620176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507480" y="6237601"/>
            <a:ext cx="2636520" cy="0"/>
          </a:xfrm>
          <a:custGeom>
            <a:avLst/>
            <a:gdLst/>
            <a:ahLst/>
            <a:cxnLst/>
            <a:rect l="l" t="t" r="r" b="b"/>
            <a:pathLst>
              <a:path w="2636520">
                <a:moveTo>
                  <a:pt x="0" y="0"/>
                </a:moveTo>
                <a:lnTo>
                  <a:pt x="2636519" y="0"/>
                </a:lnTo>
              </a:path>
            </a:pathLst>
          </a:custGeom>
          <a:ln w="507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492240" y="6241410"/>
            <a:ext cx="2651760" cy="0"/>
          </a:xfrm>
          <a:custGeom>
            <a:avLst/>
            <a:gdLst/>
            <a:ahLst/>
            <a:cxnLst/>
            <a:rect l="l" t="t" r="r" b="b"/>
            <a:pathLst>
              <a:path w="2651759">
                <a:moveTo>
                  <a:pt x="0" y="0"/>
                </a:moveTo>
                <a:lnTo>
                  <a:pt x="2651759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477000" y="6245221"/>
            <a:ext cx="2667000" cy="0"/>
          </a:xfrm>
          <a:custGeom>
            <a:avLst/>
            <a:gdLst/>
            <a:ahLst/>
            <a:cxnLst/>
            <a:rect l="l" t="t" r="r" b="b"/>
            <a:pathLst>
              <a:path w="2667000">
                <a:moveTo>
                  <a:pt x="0" y="0"/>
                </a:moveTo>
                <a:lnTo>
                  <a:pt x="2666999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462534" y="6248400"/>
            <a:ext cx="2681605" cy="0"/>
          </a:xfrm>
          <a:custGeom>
            <a:avLst/>
            <a:gdLst/>
            <a:ahLst/>
            <a:cxnLst/>
            <a:rect l="l" t="t" r="r" b="b"/>
            <a:pathLst>
              <a:path w="2681604">
                <a:moveTo>
                  <a:pt x="0" y="0"/>
                </a:moveTo>
                <a:lnTo>
                  <a:pt x="2681465" y="0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452860" y="6251579"/>
            <a:ext cx="2691130" cy="0"/>
          </a:xfrm>
          <a:custGeom>
            <a:avLst/>
            <a:gdLst/>
            <a:ahLst/>
            <a:cxnLst/>
            <a:rect l="l" t="t" r="r" b="b"/>
            <a:pathLst>
              <a:path w="2691129">
                <a:moveTo>
                  <a:pt x="0" y="0"/>
                </a:moveTo>
                <a:lnTo>
                  <a:pt x="2691139" y="0"/>
                </a:lnTo>
              </a:path>
            </a:pathLst>
          </a:custGeom>
          <a:ln w="5079">
            <a:solidFill>
              <a:srgbClr val="AAAA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443990" y="6255389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700009" y="0"/>
                </a:lnTo>
              </a:path>
            </a:pathLst>
          </a:custGeom>
          <a:ln w="5079">
            <a:solidFill>
              <a:srgbClr val="ABAB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442710" y="6259198"/>
            <a:ext cx="2701290" cy="0"/>
          </a:xfrm>
          <a:custGeom>
            <a:avLst/>
            <a:gdLst/>
            <a:ahLst/>
            <a:cxnLst/>
            <a:rect l="l" t="t" r="r" b="b"/>
            <a:pathLst>
              <a:path w="2701290">
                <a:moveTo>
                  <a:pt x="0" y="0"/>
                </a:moveTo>
                <a:lnTo>
                  <a:pt x="2701289" y="0"/>
                </a:lnTo>
              </a:path>
            </a:pathLst>
          </a:custGeom>
          <a:ln w="5079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024360" y="6263009"/>
            <a:ext cx="2119630" cy="0"/>
          </a:xfrm>
          <a:custGeom>
            <a:avLst/>
            <a:gdLst/>
            <a:ahLst/>
            <a:cxnLst/>
            <a:rect l="l" t="t" r="r" b="b"/>
            <a:pathLst>
              <a:path w="2119629">
                <a:moveTo>
                  <a:pt x="0" y="0"/>
                </a:moveTo>
                <a:lnTo>
                  <a:pt x="2119639" y="0"/>
                </a:lnTo>
              </a:path>
            </a:pathLst>
          </a:custGeom>
          <a:ln w="5079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049343" y="6266819"/>
            <a:ext cx="2094864" cy="0"/>
          </a:xfrm>
          <a:custGeom>
            <a:avLst/>
            <a:gdLst/>
            <a:ahLst/>
            <a:cxnLst/>
            <a:rect l="l" t="t" r="r" b="b"/>
            <a:pathLst>
              <a:path w="2094865">
                <a:moveTo>
                  <a:pt x="0" y="0"/>
                </a:moveTo>
                <a:lnTo>
                  <a:pt x="2094656" y="0"/>
                </a:lnTo>
              </a:path>
            </a:pathLst>
          </a:custGeom>
          <a:ln w="5079">
            <a:solidFill>
              <a:srgbClr val="B0B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074327" y="6270629"/>
            <a:ext cx="2070100" cy="0"/>
          </a:xfrm>
          <a:custGeom>
            <a:avLst/>
            <a:gdLst/>
            <a:ahLst/>
            <a:cxnLst/>
            <a:rect l="l" t="t" r="r" b="b"/>
            <a:pathLst>
              <a:path w="2070100">
                <a:moveTo>
                  <a:pt x="0" y="0"/>
                </a:moveTo>
                <a:lnTo>
                  <a:pt x="2069672" y="0"/>
                </a:lnTo>
              </a:path>
            </a:pathLst>
          </a:custGeom>
          <a:ln w="5079">
            <a:solidFill>
              <a:srgbClr val="B1B1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099310" y="6274439"/>
            <a:ext cx="2044700" cy="0"/>
          </a:xfrm>
          <a:custGeom>
            <a:avLst/>
            <a:gdLst/>
            <a:ahLst/>
            <a:cxnLst/>
            <a:rect l="l" t="t" r="r" b="b"/>
            <a:pathLst>
              <a:path w="2044700">
                <a:moveTo>
                  <a:pt x="0" y="0"/>
                </a:moveTo>
                <a:lnTo>
                  <a:pt x="204468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120890" y="6276975"/>
            <a:ext cx="2023110" cy="0"/>
          </a:xfrm>
          <a:custGeom>
            <a:avLst/>
            <a:gdLst/>
            <a:ahLst/>
            <a:cxnLst/>
            <a:rect l="l" t="t" r="r" b="b"/>
            <a:pathLst>
              <a:path w="2023109">
                <a:moveTo>
                  <a:pt x="0" y="0"/>
                </a:moveTo>
                <a:lnTo>
                  <a:pt x="2023109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159889" y="6280784"/>
            <a:ext cx="1984375" cy="0"/>
          </a:xfrm>
          <a:custGeom>
            <a:avLst/>
            <a:gdLst/>
            <a:ahLst/>
            <a:cxnLst/>
            <a:rect l="l" t="t" r="r" b="b"/>
            <a:pathLst>
              <a:path w="1984375">
                <a:moveTo>
                  <a:pt x="0" y="0"/>
                </a:moveTo>
                <a:lnTo>
                  <a:pt x="1984110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237586" y="6284595"/>
            <a:ext cx="1906905" cy="0"/>
          </a:xfrm>
          <a:custGeom>
            <a:avLst/>
            <a:gdLst/>
            <a:ahLst/>
            <a:cxnLst/>
            <a:rect l="l" t="t" r="r" b="b"/>
            <a:pathLst>
              <a:path w="1906904">
                <a:moveTo>
                  <a:pt x="0" y="0"/>
                </a:moveTo>
                <a:lnTo>
                  <a:pt x="1906413" y="0"/>
                </a:lnTo>
              </a:path>
            </a:pathLst>
          </a:custGeom>
          <a:ln w="507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366248" y="6288404"/>
            <a:ext cx="1778000" cy="0"/>
          </a:xfrm>
          <a:custGeom>
            <a:avLst/>
            <a:gdLst/>
            <a:ahLst/>
            <a:cxnLst/>
            <a:rect l="l" t="t" r="r" b="b"/>
            <a:pathLst>
              <a:path w="1778000">
                <a:moveTo>
                  <a:pt x="0" y="0"/>
                </a:moveTo>
                <a:lnTo>
                  <a:pt x="1777751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4911" y="6292215"/>
            <a:ext cx="1649095" cy="0"/>
          </a:xfrm>
          <a:custGeom>
            <a:avLst/>
            <a:gdLst/>
            <a:ahLst/>
            <a:cxnLst/>
            <a:rect l="l" t="t" r="r" b="b"/>
            <a:pathLst>
              <a:path w="1649095">
                <a:moveTo>
                  <a:pt x="0" y="0"/>
                </a:moveTo>
                <a:lnTo>
                  <a:pt x="1649088" y="0"/>
                </a:lnTo>
              </a:path>
            </a:pathLst>
          </a:custGeom>
          <a:ln w="5079">
            <a:solidFill>
              <a:srgbClr val="BBBB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623574" y="6296025"/>
            <a:ext cx="1520825" cy="0"/>
          </a:xfrm>
          <a:custGeom>
            <a:avLst/>
            <a:gdLst/>
            <a:ahLst/>
            <a:cxnLst/>
            <a:rect l="l" t="t" r="r" b="b"/>
            <a:pathLst>
              <a:path w="1520825">
                <a:moveTo>
                  <a:pt x="0" y="0"/>
                </a:moveTo>
                <a:lnTo>
                  <a:pt x="1520426" y="0"/>
                </a:lnTo>
              </a:path>
            </a:pathLst>
          </a:custGeom>
          <a:ln w="507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709211" y="6298560"/>
            <a:ext cx="1435100" cy="0"/>
          </a:xfrm>
          <a:custGeom>
            <a:avLst/>
            <a:gdLst/>
            <a:ahLst/>
            <a:cxnLst/>
            <a:rect l="l" t="t" r="r" b="b"/>
            <a:pathLst>
              <a:path w="1435100">
                <a:moveTo>
                  <a:pt x="0" y="0"/>
                </a:moveTo>
                <a:lnTo>
                  <a:pt x="1434788" y="0"/>
                </a:lnTo>
              </a:path>
            </a:pathLst>
          </a:custGeom>
          <a:ln w="5079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087348" y="6302371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6651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099094" y="6304276"/>
            <a:ext cx="45085" cy="3810"/>
          </a:xfrm>
          <a:custGeom>
            <a:avLst/>
            <a:gdLst/>
            <a:ahLst/>
            <a:cxnLst/>
            <a:rect l="l" t="t" r="r" b="b"/>
            <a:pathLst>
              <a:path w="45084" h="3810">
                <a:moveTo>
                  <a:pt x="0" y="1904"/>
                </a:moveTo>
                <a:lnTo>
                  <a:pt x="44906" y="1904"/>
                </a:lnTo>
              </a:path>
            </a:pathLst>
          </a:custGeom>
          <a:ln w="5079">
            <a:solidFill>
              <a:srgbClr val="C2C2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112215" y="6308085"/>
            <a:ext cx="29845" cy="3810"/>
          </a:xfrm>
          <a:custGeom>
            <a:avLst/>
            <a:gdLst/>
            <a:ahLst/>
            <a:cxnLst/>
            <a:rect l="l" t="t" r="r" b="b"/>
            <a:pathLst>
              <a:path w="29845" h="3810">
                <a:moveTo>
                  <a:pt x="29254" y="0"/>
                </a:moveTo>
                <a:lnTo>
                  <a:pt x="0" y="0"/>
                </a:lnTo>
                <a:lnTo>
                  <a:pt x="7644" y="2548"/>
                </a:lnTo>
                <a:lnTo>
                  <a:pt x="12734" y="3809"/>
                </a:lnTo>
                <a:lnTo>
                  <a:pt x="20354" y="3809"/>
                </a:lnTo>
                <a:lnTo>
                  <a:pt x="21634" y="2548"/>
                </a:lnTo>
                <a:lnTo>
                  <a:pt x="24164" y="2548"/>
                </a:lnTo>
                <a:lnTo>
                  <a:pt x="29254" y="0"/>
                </a:lnTo>
                <a:close/>
              </a:path>
            </a:pathLst>
          </a:custGeom>
          <a:solidFill>
            <a:srgbClr val="C3C3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527315" y="619125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4">
                <a:moveTo>
                  <a:pt x="0" y="0"/>
                </a:moveTo>
                <a:lnTo>
                  <a:pt x="151666" y="0"/>
                </a:lnTo>
              </a:path>
            </a:pathLst>
          </a:custGeom>
          <a:ln w="3818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472092" y="6194429"/>
            <a:ext cx="3470275" cy="0"/>
          </a:xfrm>
          <a:custGeom>
            <a:avLst/>
            <a:gdLst/>
            <a:ahLst/>
            <a:cxnLst/>
            <a:rect l="l" t="t" r="r" b="b"/>
            <a:pathLst>
              <a:path w="3470275">
                <a:moveTo>
                  <a:pt x="0" y="0"/>
                </a:moveTo>
                <a:lnTo>
                  <a:pt x="3469727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426372" y="6197601"/>
            <a:ext cx="3515995" cy="0"/>
          </a:xfrm>
          <a:custGeom>
            <a:avLst/>
            <a:gdLst/>
            <a:ahLst/>
            <a:cxnLst/>
            <a:rect l="l" t="t" r="r" b="b"/>
            <a:pathLst>
              <a:path w="3515995">
                <a:moveTo>
                  <a:pt x="0" y="0"/>
                </a:moveTo>
                <a:lnTo>
                  <a:pt x="3515447" y="0"/>
                </a:lnTo>
              </a:path>
            </a:pathLst>
          </a:custGeom>
          <a:ln w="6353">
            <a:solidFill>
              <a:srgbClr val="999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98493" y="6200775"/>
            <a:ext cx="3535045" cy="0"/>
          </a:xfrm>
          <a:custGeom>
            <a:avLst/>
            <a:gdLst/>
            <a:ahLst/>
            <a:cxnLst/>
            <a:rect l="l" t="t" r="r" b="b"/>
            <a:pathLst>
              <a:path w="3535045">
                <a:moveTo>
                  <a:pt x="0" y="0"/>
                </a:moveTo>
                <a:lnTo>
                  <a:pt x="3534631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60406" y="6204584"/>
            <a:ext cx="3569970" cy="0"/>
          </a:xfrm>
          <a:custGeom>
            <a:avLst/>
            <a:gdLst/>
            <a:ahLst/>
            <a:cxnLst/>
            <a:rect l="l" t="t" r="r" b="b"/>
            <a:pathLst>
              <a:path w="3569970">
                <a:moveTo>
                  <a:pt x="0" y="0"/>
                </a:moveTo>
                <a:lnTo>
                  <a:pt x="3569504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322320" y="6208395"/>
            <a:ext cx="3604895" cy="0"/>
          </a:xfrm>
          <a:custGeom>
            <a:avLst/>
            <a:gdLst/>
            <a:ahLst/>
            <a:cxnLst/>
            <a:rect l="l" t="t" r="r" b="b"/>
            <a:pathLst>
              <a:path w="3604895">
                <a:moveTo>
                  <a:pt x="0" y="0"/>
                </a:moveTo>
                <a:lnTo>
                  <a:pt x="3604377" y="0"/>
                </a:lnTo>
              </a:path>
            </a:pathLst>
          </a:custGeom>
          <a:ln w="507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277864" y="6212204"/>
            <a:ext cx="3646170" cy="0"/>
          </a:xfrm>
          <a:custGeom>
            <a:avLst/>
            <a:gdLst/>
            <a:ahLst/>
            <a:cxnLst/>
            <a:rect l="l" t="t" r="r" b="b"/>
            <a:pathLst>
              <a:path w="3646170">
                <a:moveTo>
                  <a:pt x="0" y="0"/>
                </a:moveTo>
                <a:lnTo>
                  <a:pt x="3645618" y="0"/>
                </a:lnTo>
              </a:path>
            </a:pathLst>
          </a:custGeom>
          <a:ln w="5079">
            <a:solidFill>
              <a:srgbClr val="A0A0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233410" y="6216015"/>
            <a:ext cx="3687445" cy="0"/>
          </a:xfrm>
          <a:custGeom>
            <a:avLst/>
            <a:gdLst/>
            <a:ahLst/>
            <a:cxnLst/>
            <a:rect l="l" t="t" r="r" b="b"/>
            <a:pathLst>
              <a:path w="3687445">
                <a:moveTo>
                  <a:pt x="0" y="0"/>
                </a:moveTo>
                <a:lnTo>
                  <a:pt x="3686859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93815" y="6219188"/>
            <a:ext cx="3824604" cy="0"/>
          </a:xfrm>
          <a:custGeom>
            <a:avLst/>
            <a:gdLst/>
            <a:ahLst/>
            <a:cxnLst/>
            <a:rect l="l" t="t" r="r" b="b"/>
            <a:pathLst>
              <a:path w="3824604">
                <a:moveTo>
                  <a:pt x="0" y="0"/>
                </a:moveTo>
                <a:lnTo>
                  <a:pt x="3824314" y="0"/>
                </a:lnTo>
              </a:path>
            </a:pathLst>
          </a:custGeom>
          <a:ln w="6353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00902" y="6222360"/>
            <a:ext cx="3914140" cy="0"/>
          </a:xfrm>
          <a:custGeom>
            <a:avLst/>
            <a:gdLst/>
            <a:ahLst/>
            <a:cxnLst/>
            <a:rect l="l" t="t" r="r" b="b"/>
            <a:pathLst>
              <a:path w="3914140">
                <a:moveTo>
                  <a:pt x="0" y="0"/>
                </a:moveTo>
                <a:lnTo>
                  <a:pt x="3914013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861310" y="6226171"/>
            <a:ext cx="4050665" cy="0"/>
          </a:xfrm>
          <a:custGeom>
            <a:avLst/>
            <a:gdLst/>
            <a:ahLst/>
            <a:cxnLst/>
            <a:rect l="l" t="t" r="r" b="b"/>
            <a:pathLst>
              <a:path w="4050665">
                <a:moveTo>
                  <a:pt x="0" y="0"/>
                </a:moveTo>
                <a:lnTo>
                  <a:pt x="4050391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809244" y="6229980"/>
            <a:ext cx="4099560" cy="0"/>
          </a:xfrm>
          <a:custGeom>
            <a:avLst/>
            <a:gdLst/>
            <a:ahLst/>
            <a:cxnLst/>
            <a:rect l="l" t="t" r="r" b="b"/>
            <a:pathLst>
              <a:path w="4099559">
                <a:moveTo>
                  <a:pt x="0" y="0"/>
                </a:moveTo>
                <a:lnTo>
                  <a:pt x="4099243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762250" y="6233790"/>
            <a:ext cx="4143375" cy="0"/>
          </a:xfrm>
          <a:custGeom>
            <a:avLst/>
            <a:gdLst/>
            <a:ahLst/>
            <a:cxnLst/>
            <a:rect l="l" t="t" r="r" b="b"/>
            <a:pathLst>
              <a:path w="4143375">
                <a:moveTo>
                  <a:pt x="0" y="0"/>
                </a:moveTo>
                <a:lnTo>
                  <a:pt x="4143023" y="0"/>
                </a:lnTo>
              </a:path>
            </a:pathLst>
          </a:custGeom>
          <a:ln w="5079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753355" y="6237601"/>
            <a:ext cx="4149090" cy="0"/>
          </a:xfrm>
          <a:custGeom>
            <a:avLst/>
            <a:gdLst/>
            <a:ahLst/>
            <a:cxnLst/>
            <a:rect l="l" t="t" r="r" b="b"/>
            <a:pathLst>
              <a:path w="4149090">
                <a:moveTo>
                  <a:pt x="0" y="0"/>
                </a:moveTo>
                <a:lnTo>
                  <a:pt x="4148703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753355" y="6240779"/>
            <a:ext cx="4146550" cy="0"/>
          </a:xfrm>
          <a:custGeom>
            <a:avLst/>
            <a:gdLst/>
            <a:ahLst/>
            <a:cxnLst/>
            <a:rect l="l" t="t" r="r" b="b"/>
            <a:pathLst>
              <a:path w="4146550">
                <a:moveTo>
                  <a:pt x="0" y="0"/>
                </a:moveTo>
                <a:lnTo>
                  <a:pt x="4146554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757166" y="6243959"/>
            <a:ext cx="4100195" cy="0"/>
          </a:xfrm>
          <a:custGeom>
            <a:avLst/>
            <a:gdLst/>
            <a:ahLst/>
            <a:cxnLst/>
            <a:rect l="l" t="t" r="r" b="b"/>
            <a:pathLst>
              <a:path w="4100195">
                <a:moveTo>
                  <a:pt x="0" y="0"/>
                </a:moveTo>
                <a:lnTo>
                  <a:pt x="4100050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776216" y="6247769"/>
            <a:ext cx="4020820" cy="0"/>
          </a:xfrm>
          <a:custGeom>
            <a:avLst/>
            <a:gdLst/>
            <a:ahLst/>
            <a:cxnLst/>
            <a:rect l="l" t="t" r="r" b="b"/>
            <a:pathLst>
              <a:path w="4020820">
                <a:moveTo>
                  <a:pt x="0" y="0"/>
                </a:moveTo>
                <a:lnTo>
                  <a:pt x="4020303" y="0"/>
                </a:lnTo>
              </a:path>
            </a:pathLst>
          </a:custGeom>
          <a:ln w="5079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834168" y="6251579"/>
            <a:ext cx="3875404" cy="0"/>
          </a:xfrm>
          <a:custGeom>
            <a:avLst/>
            <a:gdLst/>
            <a:ahLst/>
            <a:cxnLst/>
            <a:rect l="l" t="t" r="r" b="b"/>
            <a:pathLst>
              <a:path w="3875404">
                <a:moveTo>
                  <a:pt x="0" y="0"/>
                </a:moveTo>
                <a:lnTo>
                  <a:pt x="387493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124472" y="6255389"/>
            <a:ext cx="2515870" cy="0"/>
          </a:xfrm>
          <a:custGeom>
            <a:avLst/>
            <a:gdLst/>
            <a:ahLst/>
            <a:cxnLst/>
            <a:rect l="l" t="t" r="r" b="b"/>
            <a:pathLst>
              <a:path w="2515870">
                <a:moveTo>
                  <a:pt x="0" y="0"/>
                </a:moveTo>
                <a:lnTo>
                  <a:pt x="2515370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381262" y="6259198"/>
            <a:ext cx="2189480" cy="0"/>
          </a:xfrm>
          <a:custGeom>
            <a:avLst/>
            <a:gdLst/>
            <a:ahLst/>
            <a:cxnLst/>
            <a:rect l="l" t="t" r="r" b="b"/>
            <a:pathLst>
              <a:path w="2189479">
                <a:moveTo>
                  <a:pt x="0" y="0"/>
                </a:moveTo>
                <a:lnTo>
                  <a:pt x="2189316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552188" y="6262372"/>
            <a:ext cx="1972310" cy="0"/>
          </a:xfrm>
          <a:custGeom>
            <a:avLst/>
            <a:gdLst/>
            <a:ahLst/>
            <a:cxnLst/>
            <a:rect l="l" t="t" r="r" b="b"/>
            <a:pathLst>
              <a:path w="1972309">
                <a:moveTo>
                  <a:pt x="0" y="0"/>
                </a:moveTo>
                <a:lnTo>
                  <a:pt x="1972287" y="0"/>
                </a:lnTo>
              </a:path>
            </a:pathLst>
          </a:custGeom>
          <a:ln w="6353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532188" y="6265545"/>
            <a:ext cx="923290" cy="0"/>
          </a:xfrm>
          <a:custGeom>
            <a:avLst/>
            <a:gdLst/>
            <a:ahLst/>
            <a:cxnLst/>
            <a:rect l="l" t="t" r="r" b="b"/>
            <a:pathLst>
              <a:path w="923289">
                <a:moveTo>
                  <a:pt x="0" y="0"/>
                </a:moveTo>
                <a:lnTo>
                  <a:pt x="923024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593394" y="6269354"/>
            <a:ext cx="793115" cy="0"/>
          </a:xfrm>
          <a:custGeom>
            <a:avLst/>
            <a:gdLst/>
            <a:ahLst/>
            <a:cxnLst/>
            <a:rect l="l" t="t" r="r" b="b"/>
            <a:pathLst>
              <a:path w="793114">
                <a:moveTo>
                  <a:pt x="0" y="0"/>
                </a:moveTo>
                <a:lnTo>
                  <a:pt x="792554" y="0"/>
                </a:lnTo>
              </a:path>
            </a:pathLst>
          </a:custGeom>
          <a:ln w="507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647473" y="6273165"/>
            <a:ext cx="669290" cy="0"/>
          </a:xfrm>
          <a:custGeom>
            <a:avLst/>
            <a:gdLst/>
            <a:ahLst/>
            <a:cxnLst/>
            <a:rect l="l" t="t" r="r" b="b"/>
            <a:pathLst>
              <a:path w="669289">
                <a:moveTo>
                  <a:pt x="0" y="0"/>
                </a:moveTo>
                <a:lnTo>
                  <a:pt x="669212" y="0"/>
                </a:lnTo>
              </a:path>
            </a:pathLst>
          </a:custGeom>
          <a:ln w="5079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701551" y="6276975"/>
            <a:ext cx="546100" cy="0"/>
          </a:xfrm>
          <a:custGeom>
            <a:avLst/>
            <a:gdLst/>
            <a:ahLst/>
            <a:cxnLst/>
            <a:rect l="l" t="t" r="r" b="b"/>
            <a:pathLst>
              <a:path w="546100">
                <a:moveTo>
                  <a:pt x="0" y="0"/>
                </a:moveTo>
                <a:lnTo>
                  <a:pt x="545869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755630" y="6280784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>
                <a:moveTo>
                  <a:pt x="0" y="0"/>
                </a:moveTo>
                <a:lnTo>
                  <a:pt x="411283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801242" y="6283321"/>
            <a:ext cx="308610" cy="0"/>
          </a:xfrm>
          <a:custGeom>
            <a:avLst/>
            <a:gdLst/>
            <a:ahLst/>
            <a:cxnLst/>
            <a:rect l="l" t="t" r="r" b="b"/>
            <a:pathLst>
              <a:path w="308610">
                <a:moveTo>
                  <a:pt x="0" y="0"/>
                </a:moveTo>
                <a:lnTo>
                  <a:pt x="308325" y="0"/>
                </a:lnTo>
              </a:path>
            </a:pathLst>
          </a:custGeom>
          <a:ln w="5079">
            <a:solidFill>
              <a:srgbClr val="C3C3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0" y="6186172"/>
            <a:ext cx="2872740" cy="0"/>
          </a:xfrm>
          <a:custGeom>
            <a:avLst/>
            <a:gdLst/>
            <a:ahLst/>
            <a:cxnLst/>
            <a:rect l="l" t="t" r="r" b="b"/>
            <a:pathLst>
              <a:path w="2872740">
                <a:moveTo>
                  <a:pt x="0" y="0"/>
                </a:moveTo>
                <a:lnTo>
                  <a:pt x="2872740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0" y="6188071"/>
            <a:ext cx="2903220" cy="0"/>
          </a:xfrm>
          <a:custGeom>
            <a:avLst/>
            <a:gdLst/>
            <a:ahLst/>
            <a:cxnLst/>
            <a:rect l="l" t="t" r="r" b="b"/>
            <a:pathLst>
              <a:path w="2903220">
                <a:moveTo>
                  <a:pt x="0" y="0"/>
                </a:moveTo>
                <a:lnTo>
                  <a:pt x="2903191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0" y="6192518"/>
            <a:ext cx="2959735" cy="0"/>
          </a:xfrm>
          <a:custGeom>
            <a:avLst/>
            <a:gdLst/>
            <a:ahLst/>
            <a:cxnLst/>
            <a:rect l="l" t="t" r="r" b="b"/>
            <a:pathLst>
              <a:path w="2959735">
                <a:moveTo>
                  <a:pt x="0" y="0"/>
                </a:moveTo>
                <a:lnTo>
                  <a:pt x="2959652" y="0"/>
                </a:lnTo>
              </a:path>
            </a:pathLst>
          </a:custGeom>
          <a:ln w="6353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0" y="6195690"/>
            <a:ext cx="2981325" cy="0"/>
          </a:xfrm>
          <a:custGeom>
            <a:avLst/>
            <a:gdLst/>
            <a:ahLst/>
            <a:cxnLst/>
            <a:rect l="l" t="t" r="r" b="b"/>
            <a:pathLst>
              <a:path w="2981325">
                <a:moveTo>
                  <a:pt x="0" y="0"/>
                </a:moveTo>
                <a:lnTo>
                  <a:pt x="2980972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0" y="6199501"/>
            <a:ext cx="3013075" cy="0"/>
          </a:xfrm>
          <a:custGeom>
            <a:avLst/>
            <a:gdLst/>
            <a:ahLst/>
            <a:cxnLst/>
            <a:rect l="l" t="t" r="r" b="b"/>
            <a:pathLst>
              <a:path w="3013075">
                <a:moveTo>
                  <a:pt x="0" y="0"/>
                </a:moveTo>
                <a:lnTo>
                  <a:pt x="3013005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0" y="6203310"/>
            <a:ext cx="3045460" cy="0"/>
          </a:xfrm>
          <a:custGeom>
            <a:avLst/>
            <a:gdLst/>
            <a:ahLst/>
            <a:cxnLst/>
            <a:rect l="l" t="t" r="r" b="b"/>
            <a:pathLst>
              <a:path w="3045460">
                <a:moveTo>
                  <a:pt x="0" y="0"/>
                </a:moveTo>
                <a:lnTo>
                  <a:pt x="3045038" y="0"/>
                </a:lnTo>
              </a:path>
            </a:pathLst>
          </a:custGeom>
          <a:ln w="5079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0" y="6207121"/>
            <a:ext cx="3077210" cy="0"/>
          </a:xfrm>
          <a:custGeom>
            <a:avLst/>
            <a:gdLst/>
            <a:ahLst/>
            <a:cxnLst/>
            <a:rect l="l" t="t" r="r" b="b"/>
            <a:pathLst>
              <a:path w="3077210">
                <a:moveTo>
                  <a:pt x="0" y="0"/>
                </a:moveTo>
                <a:lnTo>
                  <a:pt x="3077070" y="0"/>
                </a:lnTo>
              </a:path>
            </a:pathLst>
          </a:custGeom>
          <a:ln w="5079">
            <a:solidFill>
              <a:srgbClr val="A1A1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0" y="6210930"/>
            <a:ext cx="3109595" cy="0"/>
          </a:xfrm>
          <a:custGeom>
            <a:avLst/>
            <a:gdLst/>
            <a:ahLst/>
            <a:cxnLst/>
            <a:rect l="l" t="t" r="r" b="b"/>
            <a:pathLst>
              <a:path w="3109595">
                <a:moveTo>
                  <a:pt x="0" y="0"/>
                </a:moveTo>
                <a:lnTo>
                  <a:pt x="3109103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0" y="6214740"/>
            <a:ext cx="3141345" cy="0"/>
          </a:xfrm>
          <a:custGeom>
            <a:avLst/>
            <a:gdLst/>
            <a:ahLst/>
            <a:cxnLst/>
            <a:rect l="l" t="t" r="r" b="b"/>
            <a:pathLst>
              <a:path w="3141345">
                <a:moveTo>
                  <a:pt x="0" y="0"/>
                </a:moveTo>
                <a:lnTo>
                  <a:pt x="3141135" y="0"/>
                </a:lnTo>
              </a:path>
            </a:pathLst>
          </a:custGeom>
          <a:ln w="507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0" y="6218551"/>
            <a:ext cx="3173730" cy="0"/>
          </a:xfrm>
          <a:custGeom>
            <a:avLst/>
            <a:gdLst/>
            <a:ahLst/>
            <a:cxnLst/>
            <a:rect l="l" t="t" r="r" b="b"/>
            <a:pathLst>
              <a:path w="3173730">
                <a:moveTo>
                  <a:pt x="0" y="0"/>
                </a:moveTo>
                <a:lnTo>
                  <a:pt x="3173168" y="0"/>
                </a:lnTo>
              </a:path>
            </a:pathLst>
          </a:custGeom>
          <a:ln w="5079">
            <a:solidFill>
              <a:srgbClr val="A6A6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0" y="6222360"/>
            <a:ext cx="3197860" cy="0"/>
          </a:xfrm>
          <a:custGeom>
            <a:avLst/>
            <a:gdLst/>
            <a:ahLst/>
            <a:cxnLst/>
            <a:rect l="l" t="t" r="r" b="b"/>
            <a:pathLst>
              <a:path w="3197860">
                <a:moveTo>
                  <a:pt x="0" y="0"/>
                </a:moveTo>
                <a:lnTo>
                  <a:pt x="3197411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0" y="6226171"/>
            <a:ext cx="3219450" cy="0"/>
          </a:xfrm>
          <a:custGeom>
            <a:avLst/>
            <a:gdLst/>
            <a:ahLst/>
            <a:cxnLst/>
            <a:rect l="l" t="t" r="r" b="b"/>
            <a:pathLst>
              <a:path w="3219450">
                <a:moveTo>
                  <a:pt x="0" y="0"/>
                </a:moveTo>
                <a:lnTo>
                  <a:pt x="3219450" y="0"/>
                </a:lnTo>
              </a:path>
            </a:pathLst>
          </a:custGeom>
          <a:ln w="5079">
            <a:solidFill>
              <a:srgbClr val="AAAA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0" y="6229980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0" y="6233159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0" y="6237601"/>
            <a:ext cx="3205480" cy="0"/>
          </a:xfrm>
          <a:custGeom>
            <a:avLst/>
            <a:gdLst/>
            <a:ahLst/>
            <a:cxnLst/>
            <a:rect l="l" t="t" r="r" b="b"/>
            <a:pathLst>
              <a:path w="3205480">
                <a:moveTo>
                  <a:pt x="0" y="0"/>
                </a:moveTo>
                <a:lnTo>
                  <a:pt x="3205489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0" y="6240779"/>
            <a:ext cx="3157220" cy="0"/>
          </a:xfrm>
          <a:custGeom>
            <a:avLst/>
            <a:gdLst/>
            <a:ahLst/>
            <a:cxnLst/>
            <a:rect l="l" t="t" r="r" b="b"/>
            <a:pathLst>
              <a:path w="3157220">
                <a:moveTo>
                  <a:pt x="0" y="0"/>
                </a:moveTo>
                <a:lnTo>
                  <a:pt x="3157209" y="0"/>
                </a:lnTo>
              </a:path>
            </a:pathLst>
          </a:custGeom>
          <a:ln w="6341">
            <a:solidFill>
              <a:srgbClr val="B1B1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1209" y="6244589"/>
            <a:ext cx="2950845" cy="0"/>
          </a:xfrm>
          <a:custGeom>
            <a:avLst/>
            <a:gdLst/>
            <a:ahLst/>
            <a:cxnLst/>
            <a:rect l="l" t="t" r="r" b="b"/>
            <a:pathLst>
              <a:path w="2950845">
                <a:moveTo>
                  <a:pt x="0" y="0"/>
                </a:moveTo>
                <a:lnTo>
                  <a:pt x="2950686" y="0"/>
                </a:lnTo>
              </a:path>
            </a:pathLst>
          </a:custGeom>
          <a:ln w="6342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2420" y="6248400"/>
            <a:ext cx="2744470" cy="0"/>
          </a:xfrm>
          <a:custGeom>
            <a:avLst/>
            <a:gdLst/>
            <a:ahLst/>
            <a:cxnLst/>
            <a:rect l="l" t="t" r="r" b="b"/>
            <a:pathLst>
              <a:path w="2744470">
                <a:moveTo>
                  <a:pt x="0" y="0"/>
                </a:moveTo>
                <a:lnTo>
                  <a:pt x="2744155" y="0"/>
                </a:lnTo>
              </a:path>
            </a:pathLst>
          </a:custGeom>
          <a:ln w="6342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62666" y="6251579"/>
            <a:ext cx="2528570" cy="0"/>
          </a:xfrm>
          <a:custGeom>
            <a:avLst/>
            <a:gdLst/>
            <a:ahLst/>
            <a:cxnLst/>
            <a:rect l="l" t="t" r="r" b="b"/>
            <a:pathLst>
              <a:path w="2528570">
                <a:moveTo>
                  <a:pt x="0" y="0"/>
                </a:moveTo>
                <a:lnTo>
                  <a:pt x="2528582" y="0"/>
                </a:lnTo>
              </a:path>
            </a:pathLst>
          </a:custGeom>
          <a:ln w="5079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27381" y="6255389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547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92096" y="6259198"/>
            <a:ext cx="2088514" cy="0"/>
          </a:xfrm>
          <a:custGeom>
            <a:avLst/>
            <a:gdLst/>
            <a:ahLst/>
            <a:cxnLst/>
            <a:rect l="l" t="t" r="r" b="b"/>
            <a:pathLst>
              <a:path w="2088514">
                <a:moveTo>
                  <a:pt x="0" y="0"/>
                </a:moveTo>
                <a:lnTo>
                  <a:pt x="2088511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01928" y="6263009"/>
            <a:ext cx="1823720" cy="0"/>
          </a:xfrm>
          <a:custGeom>
            <a:avLst/>
            <a:gdLst/>
            <a:ahLst/>
            <a:cxnLst/>
            <a:rect l="l" t="t" r="r" b="b"/>
            <a:pathLst>
              <a:path w="1823720">
                <a:moveTo>
                  <a:pt x="0" y="0"/>
                </a:moveTo>
                <a:lnTo>
                  <a:pt x="1823360" y="0"/>
                </a:lnTo>
              </a:path>
            </a:pathLst>
          </a:custGeom>
          <a:ln w="507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11759" y="6266819"/>
            <a:ext cx="1558290" cy="0"/>
          </a:xfrm>
          <a:custGeom>
            <a:avLst/>
            <a:gdLst/>
            <a:ahLst/>
            <a:cxnLst/>
            <a:rect l="l" t="t" r="r" b="b"/>
            <a:pathLst>
              <a:path w="1558289">
                <a:moveTo>
                  <a:pt x="0" y="0"/>
                </a:moveTo>
                <a:lnTo>
                  <a:pt x="1558208" y="0"/>
                </a:lnTo>
              </a:path>
            </a:pathLst>
          </a:custGeom>
          <a:ln w="5079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21591" y="6270629"/>
            <a:ext cx="1293495" cy="0"/>
          </a:xfrm>
          <a:custGeom>
            <a:avLst/>
            <a:gdLst/>
            <a:ahLst/>
            <a:cxnLst/>
            <a:rect l="l" t="t" r="r" b="b"/>
            <a:pathLst>
              <a:path w="1293495">
                <a:moveTo>
                  <a:pt x="0" y="0"/>
                </a:moveTo>
                <a:lnTo>
                  <a:pt x="1293057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922573" y="6274439"/>
            <a:ext cx="836930" cy="0"/>
          </a:xfrm>
          <a:custGeom>
            <a:avLst/>
            <a:gdLst/>
            <a:ahLst/>
            <a:cxnLst/>
            <a:rect l="l" t="t" r="r" b="b"/>
            <a:pathLst>
              <a:path w="836930">
                <a:moveTo>
                  <a:pt x="0" y="0"/>
                </a:moveTo>
                <a:lnTo>
                  <a:pt x="836754" y="0"/>
                </a:lnTo>
              </a:path>
            </a:pathLst>
          </a:custGeom>
          <a:ln w="5079">
            <a:solidFill>
              <a:srgbClr val="C3C3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2300">
              <a:lnSpc>
                <a:spcPct val="100000"/>
              </a:lnSpc>
              <a:tabLst>
                <a:tab pos="1353185" algn="l"/>
                <a:tab pos="2328545" algn="l"/>
                <a:tab pos="5742305" algn="l"/>
                <a:tab pos="7205345" algn="l"/>
              </a:tabLst>
            </a:pPr>
            <a:r>
              <a:rPr sz="3200" spc="-5" dirty="0"/>
              <a:t>A</a:t>
            </a:r>
            <a:r>
              <a:rPr sz="3200" dirty="0"/>
              <a:t>T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spc="-5" dirty="0"/>
              <a:t>TH</a:t>
            </a:r>
            <a:r>
              <a:rPr sz="3200" dirty="0"/>
              <a:t>E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spc="-5" dirty="0"/>
              <a:t>REFRIGERATIO</a:t>
            </a:r>
            <a:r>
              <a:rPr sz="3200" dirty="0"/>
              <a:t>N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spc="-5" dirty="0"/>
              <a:t>PLAN</a:t>
            </a:r>
            <a:r>
              <a:rPr sz="3200" dirty="0"/>
              <a:t>T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spc="-5" dirty="0"/>
              <a:t>AREA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624840" y="1134109"/>
            <a:ext cx="229870" cy="2298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624840" y="2503180"/>
            <a:ext cx="229870" cy="2298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624840" y="3870961"/>
            <a:ext cx="229870" cy="2298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24840" y="5240018"/>
            <a:ext cx="229870" cy="2298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 txBox="1"/>
          <p:nvPr/>
        </p:nvSpPr>
        <p:spPr>
          <a:xfrm>
            <a:off x="955040" y="1119504"/>
            <a:ext cx="7884160" cy="50201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2800" spc="-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su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sz="2800" spc="5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qua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f </a:t>
            </a:r>
            <a:r>
              <a:rPr sz="2800" spc="-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hi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d 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r </a:t>
            </a:r>
            <a:r>
              <a:rPr sz="2800" spc="-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an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d </a:t>
            </a:r>
            <a:r>
              <a:rPr sz="2800" spc="-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oli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at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r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28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av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idanc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sz="28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pas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8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8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sz="28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sz="28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of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sz="28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idle 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qu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pm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nt.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ct val="100000"/>
              </a:lnSpc>
              <a:spcBef>
                <a:spcPts val="700"/>
              </a:spcBef>
            </a:pPr>
            <a:r>
              <a:rPr sz="2800" spc="-5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nim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z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spc="3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pa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sz="2800" spc="3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oa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sz="2800" spc="3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op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at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io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800" spc="3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sz="2800" spc="3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atch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ing</a:t>
            </a:r>
            <a:r>
              <a:rPr sz="2800" spc="3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sz="2800" spc="5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800" spc="3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and p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an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t </a:t>
            </a:r>
            <a:r>
              <a:rPr sz="2800" spc="-25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apa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ty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sz="2800" spc="-25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e,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5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adop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g </a:t>
            </a:r>
            <a:r>
              <a:rPr sz="2800" spc="-2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ar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iable </a:t>
            </a:r>
            <a:r>
              <a:rPr sz="2800" spc="-2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sp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d </a:t>
            </a:r>
            <a:r>
              <a:rPr sz="2800" spc="-25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5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ar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yi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ce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load.</a:t>
            </a:r>
          </a:p>
          <a:p>
            <a:pPr marL="12700" marR="5715" algn="just">
              <a:lnSpc>
                <a:spcPct val="100000"/>
              </a:lnSpc>
              <a:spcBef>
                <a:spcPts val="700"/>
              </a:spcBef>
            </a:pPr>
            <a:r>
              <a:rPr sz="2800" spc="-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su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eff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or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ts</a:t>
            </a:r>
            <a:r>
              <a:rPr sz="28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8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nt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ou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ly</a:t>
            </a:r>
            <a:r>
              <a:rPr sz="28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pt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z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ond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ns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8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apor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r </a:t>
            </a:r>
            <a:r>
              <a:rPr sz="2800" spc="-2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pa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am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et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r </a:t>
            </a:r>
            <a:r>
              <a:rPr sz="2800" spc="-2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nim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zing </a:t>
            </a:r>
            <a:r>
              <a:rPr sz="2800" spc="-2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sp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cif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ic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5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ons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um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pt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 an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d 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ax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zing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apa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.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marL="12700" marR="227329">
              <a:lnSpc>
                <a:spcPts val="3350"/>
              </a:lnSpc>
              <a:spcBef>
                <a:spcPts val="819"/>
              </a:spcBef>
            </a:pPr>
            <a:r>
              <a:rPr sz="2800" dirty="0">
                <a:latin typeface="Times New Roman" pitchFamily="18" charset="0"/>
                <a:cs typeface="Times New Roman" pitchFamily="18" charset="0"/>
              </a:rPr>
              <a:t>Adopt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 V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AR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em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ec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onom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ics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it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non 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CF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on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265" y="66615"/>
            <a:ext cx="9019659" cy="66993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8469" y="0"/>
            <a:ext cx="6222365" cy="108077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 marR="5080">
              <a:lnSpc>
                <a:spcPts val="3990"/>
              </a:lnSpc>
              <a:spcBef>
                <a:spcPts val="505"/>
              </a:spcBef>
            </a:pPr>
            <a:r>
              <a:rPr sz="3600" spc="-5" dirty="0"/>
              <a:t>Clean Development Mechanism  </a:t>
            </a:r>
            <a:r>
              <a:rPr sz="3600" dirty="0"/>
              <a:t>(CDM)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95019" y="2326640"/>
            <a:ext cx="1838325" cy="1974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2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32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32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op</a:t>
            </a:r>
            <a:r>
              <a:rPr sz="32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d  country  (needs  CC)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72809" y="2739390"/>
            <a:ext cx="1812289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" marR="5080" indent="-11430">
              <a:lnSpc>
                <a:spcPct val="100000"/>
              </a:lnSpc>
              <a:spcBef>
                <a:spcPts val="100"/>
              </a:spcBef>
              <a:tabLst>
                <a:tab pos="351155" algn="l"/>
              </a:tabLst>
            </a:pPr>
            <a:r>
              <a:rPr sz="3200" b="1" spc="105" dirty="0">
                <a:solidFill>
                  <a:srgbClr val="9A2C1E"/>
                </a:solidFill>
                <a:latin typeface="Perpetua"/>
                <a:cs typeface="Perpetua"/>
              </a:rPr>
              <a:t>D</a:t>
            </a:r>
            <a:r>
              <a:rPr sz="3200" b="1" spc="45" dirty="0">
                <a:solidFill>
                  <a:srgbClr val="9A2C1E"/>
                </a:solidFill>
                <a:latin typeface="Perpetua"/>
                <a:cs typeface="Perpetua"/>
              </a:rPr>
              <a:t>e</a:t>
            </a:r>
            <a:r>
              <a:rPr sz="3200" b="1" spc="-5" dirty="0">
                <a:solidFill>
                  <a:srgbClr val="9A2C1E"/>
                </a:solidFill>
                <a:latin typeface="Perpetua"/>
                <a:cs typeface="Perpetua"/>
              </a:rPr>
              <a:t>v</a:t>
            </a:r>
            <a:r>
              <a:rPr sz="3200" b="1" spc="55" dirty="0">
                <a:solidFill>
                  <a:srgbClr val="9A2C1E"/>
                </a:solidFill>
                <a:latin typeface="Perpetua"/>
                <a:cs typeface="Perpetua"/>
              </a:rPr>
              <a:t>e</a:t>
            </a:r>
            <a:r>
              <a:rPr sz="3200" b="1" spc="90" dirty="0">
                <a:solidFill>
                  <a:srgbClr val="9A2C1E"/>
                </a:solidFill>
                <a:latin typeface="Perpetua"/>
                <a:cs typeface="Perpetua"/>
              </a:rPr>
              <a:t>l</a:t>
            </a:r>
            <a:r>
              <a:rPr sz="3200" b="1" spc="-5" dirty="0">
                <a:solidFill>
                  <a:srgbClr val="9A2C1E"/>
                </a:solidFill>
                <a:latin typeface="Perpetua"/>
                <a:cs typeface="Perpetua"/>
              </a:rPr>
              <a:t>o</a:t>
            </a:r>
            <a:r>
              <a:rPr sz="3200" b="1" spc="-105" dirty="0">
                <a:solidFill>
                  <a:srgbClr val="9A2C1E"/>
                </a:solidFill>
                <a:latin typeface="Perpetua"/>
                <a:cs typeface="Perpetua"/>
              </a:rPr>
              <a:t>p</a:t>
            </a:r>
            <a:r>
              <a:rPr sz="3200" b="1" spc="50" dirty="0">
                <a:solidFill>
                  <a:srgbClr val="9A2C1E"/>
                </a:solidFill>
                <a:latin typeface="Perpetua"/>
                <a:cs typeface="Perpetua"/>
              </a:rPr>
              <a:t>i</a:t>
            </a:r>
            <a:r>
              <a:rPr sz="3200" b="1" spc="-204" dirty="0">
                <a:solidFill>
                  <a:srgbClr val="9A2C1E"/>
                </a:solidFill>
                <a:latin typeface="Perpetua"/>
                <a:cs typeface="Perpetua"/>
              </a:rPr>
              <a:t>n  </a:t>
            </a:r>
            <a:r>
              <a:rPr sz="3200" b="1" spc="-300" dirty="0">
                <a:solidFill>
                  <a:srgbClr val="9A2C1E"/>
                </a:solidFill>
                <a:latin typeface="Perpetua"/>
                <a:cs typeface="Perpetua"/>
              </a:rPr>
              <a:t>g</a:t>
            </a:r>
            <a:r>
              <a:rPr sz="3200" b="1" dirty="0">
                <a:solidFill>
                  <a:srgbClr val="9A2C1E"/>
                </a:solidFill>
                <a:latin typeface="Perpetua"/>
                <a:cs typeface="Perpetua"/>
              </a:rPr>
              <a:t>	</a:t>
            </a:r>
            <a:r>
              <a:rPr sz="3200" b="1" spc="260" dirty="0">
                <a:latin typeface="Perpetua"/>
                <a:cs typeface="Perpetua"/>
              </a:rPr>
              <a:t>C</a:t>
            </a:r>
            <a:r>
              <a:rPr sz="3200" b="1" spc="-5" dirty="0">
                <a:latin typeface="Perpetua"/>
                <a:cs typeface="Perpetua"/>
              </a:rPr>
              <a:t>o</a:t>
            </a:r>
            <a:r>
              <a:rPr sz="3200" b="1" spc="-75" dirty="0">
                <a:latin typeface="Perpetua"/>
                <a:cs typeface="Perpetua"/>
              </a:rPr>
              <a:t>u</a:t>
            </a:r>
            <a:r>
              <a:rPr sz="3200" b="1" spc="-85" dirty="0">
                <a:latin typeface="Perpetua"/>
                <a:cs typeface="Perpetua"/>
              </a:rPr>
              <a:t>n</a:t>
            </a:r>
            <a:r>
              <a:rPr sz="3200" b="1" spc="105" dirty="0">
                <a:latin typeface="Perpetua"/>
                <a:cs typeface="Perpetua"/>
              </a:rPr>
              <a:t>t</a:t>
            </a:r>
            <a:r>
              <a:rPr sz="3200" b="1" spc="55" dirty="0">
                <a:latin typeface="Perpetua"/>
                <a:cs typeface="Perpetua"/>
              </a:rPr>
              <a:t>r</a:t>
            </a:r>
            <a:r>
              <a:rPr sz="3200" b="1" spc="-270" dirty="0">
                <a:latin typeface="Perpetua"/>
                <a:cs typeface="Perpetua"/>
              </a:rPr>
              <a:t>y</a:t>
            </a:r>
            <a:endParaRPr sz="3200">
              <a:latin typeface="Perpetua"/>
              <a:cs typeface="Perpet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27650" y="4248150"/>
            <a:ext cx="3816350" cy="2171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986779" y="4140200"/>
            <a:ext cx="2392680" cy="2462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  <a:tabLst>
                <a:tab pos="1116330" algn="l"/>
                <a:tab pos="1360170" algn="l"/>
              </a:tabLst>
            </a:pPr>
            <a:r>
              <a:rPr sz="3200" b="1" spc="10" dirty="0">
                <a:latin typeface="Perpetua"/>
                <a:cs typeface="Perpetua"/>
              </a:rPr>
              <a:t>Earns	</a:t>
            </a:r>
            <a:r>
              <a:rPr sz="3200" b="1" spc="-65" dirty="0">
                <a:latin typeface="Perpetua"/>
                <a:cs typeface="Perpetua"/>
              </a:rPr>
              <a:t>carbon  </a:t>
            </a:r>
            <a:r>
              <a:rPr sz="3200" b="1" spc="-10" dirty="0">
                <a:latin typeface="Perpetua"/>
                <a:cs typeface="Perpetua"/>
              </a:rPr>
              <a:t>c</a:t>
            </a:r>
            <a:r>
              <a:rPr sz="3200" b="1" spc="65" dirty="0">
                <a:latin typeface="Perpetua"/>
                <a:cs typeface="Perpetua"/>
              </a:rPr>
              <a:t>r</a:t>
            </a:r>
            <a:r>
              <a:rPr sz="3200" b="1" spc="55" dirty="0">
                <a:latin typeface="Perpetua"/>
                <a:cs typeface="Perpetua"/>
              </a:rPr>
              <a:t>e</a:t>
            </a:r>
            <a:r>
              <a:rPr sz="3200" b="1" spc="-105" dirty="0">
                <a:latin typeface="Perpetua"/>
                <a:cs typeface="Perpetua"/>
              </a:rPr>
              <a:t>d</a:t>
            </a:r>
            <a:r>
              <a:rPr sz="3200" b="1" spc="50" dirty="0">
                <a:latin typeface="Perpetua"/>
                <a:cs typeface="Perpetua"/>
              </a:rPr>
              <a:t>i</a:t>
            </a:r>
            <a:r>
              <a:rPr sz="3200" b="1" spc="95" dirty="0">
                <a:latin typeface="Perpetua"/>
                <a:cs typeface="Perpetua"/>
              </a:rPr>
              <a:t>t</a:t>
            </a:r>
            <a:r>
              <a:rPr sz="3200" b="1" spc="-170" dirty="0">
                <a:latin typeface="Perpetua"/>
                <a:cs typeface="Perpetua"/>
              </a:rPr>
              <a:t>s</a:t>
            </a:r>
            <a:r>
              <a:rPr sz="3200" b="1" dirty="0">
                <a:latin typeface="Perpetua"/>
                <a:cs typeface="Perpetua"/>
              </a:rPr>
              <a:t>	</a:t>
            </a:r>
            <a:r>
              <a:rPr sz="3200" b="1" spc="-10" dirty="0">
                <a:latin typeface="Perpetua"/>
                <a:cs typeface="Perpetua"/>
              </a:rPr>
              <a:t>c</a:t>
            </a:r>
            <a:r>
              <a:rPr sz="3200" b="1" spc="-30" dirty="0">
                <a:latin typeface="Perpetua"/>
                <a:cs typeface="Perpetua"/>
              </a:rPr>
              <a:t>a</a:t>
            </a:r>
            <a:r>
              <a:rPr sz="3200" b="1" spc="90" dirty="0">
                <a:latin typeface="Perpetua"/>
                <a:cs typeface="Perpetua"/>
              </a:rPr>
              <a:t>l</a:t>
            </a:r>
            <a:r>
              <a:rPr sz="3200" b="1" spc="100" dirty="0">
                <a:latin typeface="Perpetua"/>
                <a:cs typeface="Perpetua"/>
              </a:rPr>
              <a:t>l</a:t>
            </a:r>
            <a:r>
              <a:rPr sz="3200" b="1" spc="45" dirty="0">
                <a:latin typeface="Perpetua"/>
                <a:cs typeface="Perpetua"/>
              </a:rPr>
              <a:t>e</a:t>
            </a:r>
            <a:r>
              <a:rPr sz="3200" b="1" spc="-220" dirty="0">
                <a:latin typeface="Perpetua"/>
                <a:cs typeface="Perpetua"/>
              </a:rPr>
              <a:t>d  </a:t>
            </a:r>
            <a:r>
              <a:rPr sz="3200" b="1" spc="40" dirty="0">
                <a:solidFill>
                  <a:srgbClr val="9A2C1E"/>
                </a:solidFill>
                <a:latin typeface="Perpetua"/>
                <a:cs typeface="Perpetua"/>
              </a:rPr>
              <a:t>Certified</a:t>
            </a:r>
            <a:endParaRPr sz="3200">
              <a:latin typeface="Perpetua"/>
              <a:cs typeface="Perpetua"/>
            </a:endParaRPr>
          </a:p>
          <a:p>
            <a:pPr marL="301625" marR="293370" indent="635" algn="ctr">
              <a:lnSpc>
                <a:spcPct val="100000"/>
              </a:lnSpc>
            </a:pPr>
            <a:r>
              <a:rPr sz="3200" b="1" spc="25" dirty="0">
                <a:solidFill>
                  <a:srgbClr val="9A2C1E"/>
                </a:solidFill>
                <a:latin typeface="Perpetua"/>
                <a:cs typeface="Perpetua"/>
              </a:rPr>
              <a:t>Emission  </a:t>
            </a:r>
            <a:r>
              <a:rPr sz="3200" b="1" spc="65" dirty="0">
                <a:solidFill>
                  <a:srgbClr val="9A2C1E"/>
                </a:solidFill>
                <a:latin typeface="Perpetua"/>
                <a:cs typeface="Perpetua"/>
              </a:rPr>
              <a:t>R</a:t>
            </a:r>
            <a:r>
              <a:rPr sz="3200" b="1" spc="55" dirty="0">
                <a:solidFill>
                  <a:srgbClr val="9A2C1E"/>
                </a:solidFill>
                <a:latin typeface="Perpetua"/>
                <a:cs typeface="Perpetua"/>
              </a:rPr>
              <a:t>e</a:t>
            </a:r>
            <a:r>
              <a:rPr sz="3200" b="1" spc="-105" dirty="0">
                <a:solidFill>
                  <a:srgbClr val="9A2C1E"/>
                </a:solidFill>
                <a:latin typeface="Perpetua"/>
                <a:cs typeface="Perpetua"/>
              </a:rPr>
              <a:t>d</a:t>
            </a:r>
            <a:r>
              <a:rPr sz="3200" b="1" spc="-75" dirty="0">
                <a:solidFill>
                  <a:srgbClr val="9A2C1E"/>
                </a:solidFill>
                <a:latin typeface="Perpetua"/>
                <a:cs typeface="Perpetua"/>
              </a:rPr>
              <a:t>u</a:t>
            </a:r>
            <a:r>
              <a:rPr sz="3200" b="1" spc="-10" dirty="0">
                <a:solidFill>
                  <a:srgbClr val="9A2C1E"/>
                </a:solidFill>
                <a:latin typeface="Perpetua"/>
                <a:cs typeface="Perpetua"/>
              </a:rPr>
              <a:t>c</a:t>
            </a:r>
            <a:r>
              <a:rPr sz="3200" b="1" spc="95" dirty="0">
                <a:solidFill>
                  <a:srgbClr val="9A2C1E"/>
                </a:solidFill>
                <a:latin typeface="Perpetua"/>
                <a:cs typeface="Perpetua"/>
              </a:rPr>
              <a:t>t</a:t>
            </a:r>
            <a:r>
              <a:rPr sz="3200" b="1" spc="60" dirty="0">
                <a:solidFill>
                  <a:srgbClr val="9A2C1E"/>
                </a:solidFill>
                <a:latin typeface="Perpetua"/>
                <a:cs typeface="Perpetua"/>
              </a:rPr>
              <a:t>i</a:t>
            </a:r>
            <a:r>
              <a:rPr sz="3200" b="1" spc="-15" dirty="0">
                <a:solidFill>
                  <a:srgbClr val="9A2C1E"/>
                </a:solidFill>
                <a:latin typeface="Perpetua"/>
                <a:cs typeface="Perpetua"/>
              </a:rPr>
              <a:t>o</a:t>
            </a:r>
            <a:r>
              <a:rPr sz="3200" b="1" spc="-340" dirty="0">
                <a:solidFill>
                  <a:srgbClr val="9A2C1E"/>
                </a:solidFill>
                <a:latin typeface="Perpetua"/>
                <a:cs typeface="Perpetua"/>
              </a:rPr>
              <a:t>n</a:t>
            </a:r>
            <a:endParaRPr sz="3200">
              <a:latin typeface="Perpetua"/>
              <a:cs typeface="Perpetu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90600" y="4191000"/>
            <a:ext cx="4267200" cy="1905000"/>
          </a:xfrm>
          <a:custGeom>
            <a:avLst/>
            <a:gdLst/>
            <a:ahLst/>
            <a:cxnLst/>
            <a:rect l="l" t="t" r="r" b="b"/>
            <a:pathLst>
              <a:path w="4267200" h="1905000">
                <a:moveTo>
                  <a:pt x="713739" y="476250"/>
                </a:moveTo>
                <a:lnTo>
                  <a:pt x="237490" y="476250"/>
                </a:lnTo>
                <a:lnTo>
                  <a:pt x="237490" y="1070610"/>
                </a:lnTo>
                <a:lnTo>
                  <a:pt x="238759" y="1115060"/>
                </a:lnTo>
                <a:lnTo>
                  <a:pt x="242569" y="1158240"/>
                </a:lnTo>
                <a:lnTo>
                  <a:pt x="247650" y="1201420"/>
                </a:lnTo>
                <a:lnTo>
                  <a:pt x="256540" y="1244600"/>
                </a:lnTo>
                <a:lnTo>
                  <a:pt x="266700" y="1286510"/>
                </a:lnTo>
                <a:lnTo>
                  <a:pt x="278130" y="1328420"/>
                </a:lnTo>
                <a:lnTo>
                  <a:pt x="293369" y="1370330"/>
                </a:lnTo>
                <a:lnTo>
                  <a:pt x="309880" y="1409700"/>
                </a:lnTo>
                <a:lnTo>
                  <a:pt x="328930" y="1449070"/>
                </a:lnTo>
                <a:lnTo>
                  <a:pt x="349250" y="1487170"/>
                </a:lnTo>
                <a:lnTo>
                  <a:pt x="372109" y="1525270"/>
                </a:lnTo>
                <a:lnTo>
                  <a:pt x="396240" y="1560830"/>
                </a:lnTo>
                <a:lnTo>
                  <a:pt x="422909" y="1595120"/>
                </a:lnTo>
                <a:lnTo>
                  <a:pt x="452119" y="1628139"/>
                </a:lnTo>
                <a:lnTo>
                  <a:pt x="481330" y="1659889"/>
                </a:lnTo>
                <a:lnTo>
                  <a:pt x="513080" y="1690370"/>
                </a:lnTo>
                <a:lnTo>
                  <a:pt x="546100" y="1718310"/>
                </a:lnTo>
                <a:lnTo>
                  <a:pt x="581660" y="1744980"/>
                </a:lnTo>
                <a:lnTo>
                  <a:pt x="617219" y="1770380"/>
                </a:lnTo>
                <a:lnTo>
                  <a:pt x="654050" y="1793239"/>
                </a:lnTo>
                <a:lnTo>
                  <a:pt x="692150" y="1813560"/>
                </a:lnTo>
                <a:lnTo>
                  <a:pt x="731519" y="1832610"/>
                </a:lnTo>
                <a:lnTo>
                  <a:pt x="772160" y="1849120"/>
                </a:lnTo>
                <a:lnTo>
                  <a:pt x="814069" y="1864360"/>
                </a:lnTo>
                <a:lnTo>
                  <a:pt x="855980" y="1875789"/>
                </a:lnTo>
                <a:lnTo>
                  <a:pt x="897889" y="1885950"/>
                </a:lnTo>
                <a:lnTo>
                  <a:pt x="941069" y="1893570"/>
                </a:lnTo>
                <a:lnTo>
                  <a:pt x="984250" y="1899920"/>
                </a:lnTo>
                <a:lnTo>
                  <a:pt x="1027430" y="1903730"/>
                </a:lnTo>
                <a:lnTo>
                  <a:pt x="1070610" y="1905000"/>
                </a:lnTo>
                <a:lnTo>
                  <a:pt x="4267200" y="1905000"/>
                </a:lnTo>
                <a:lnTo>
                  <a:pt x="4267200" y="1428750"/>
                </a:lnTo>
                <a:lnTo>
                  <a:pt x="1070610" y="1428750"/>
                </a:lnTo>
                <a:lnTo>
                  <a:pt x="1033780" y="1426210"/>
                </a:lnTo>
                <a:lnTo>
                  <a:pt x="979169" y="1416050"/>
                </a:lnTo>
                <a:lnTo>
                  <a:pt x="942339" y="1404620"/>
                </a:lnTo>
                <a:lnTo>
                  <a:pt x="892810" y="1380490"/>
                </a:lnTo>
                <a:lnTo>
                  <a:pt x="847089" y="1348740"/>
                </a:lnTo>
                <a:lnTo>
                  <a:pt x="819150" y="1323340"/>
                </a:lnTo>
                <a:lnTo>
                  <a:pt x="805180" y="1310640"/>
                </a:lnTo>
                <a:lnTo>
                  <a:pt x="793750" y="1295400"/>
                </a:lnTo>
                <a:lnTo>
                  <a:pt x="782319" y="1281430"/>
                </a:lnTo>
                <a:lnTo>
                  <a:pt x="772160" y="1264920"/>
                </a:lnTo>
                <a:lnTo>
                  <a:pt x="745489" y="1216660"/>
                </a:lnTo>
                <a:lnTo>
                  <a:pt x="731519" y="1181100"/>
                </a:lnTo>
                <a:lnTo>
                  <a:pt x="718819" y="1126490"/>
                </a:lnTo>
                <a:lnTo>
                  <a:pt x="716280" y="1108710"/>
                </a:lnTo>
                <a:lnTo>
                  <a:pt x="713739" y="1089660"/>
                </a:lnTo>
                <a:lnTo>
                  <a:pt x="713739" y="476250"/>
                </a:lnTo>
                <a:close/>
              </a:path>
              <a:path w="4267200" h="1905000">
                <a:moveTo>
                  <a:pt x="476250" y="0"/>
                </a:moveTo>
                <a:lnTo>
                  <a:pt x="0" y="476250"/>
                </a:lnTo>
                <a:lnTo>
                  <a:pt x="952500" y="476250"/>
                </a:lnTo>
                <a:lnTo>
                  <a:pt x="47625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0600" y="4191000"/>
            <a:ext cx="4267200" cy="1905000"/>
          </a:xfrm>
          <a:custGeom>
            <a:avLst/>
            <a:gdLst/>
            <a:ahLst/>
            <a:cxnLst/>
            <a:rect l="l" t="t" r="r" b="b"/>
            <a:pathLst>
              <a:path w="4267200" h="1905000">
                <a:moveTo>
                  <a:pt x="4267200" y="1905000"/>
                </a:moveTo>
                <a:lnTo>
                  <a:pt x="1070610" y="1905000"/>
                </a:lnTo>
                <a:lnTo>
                  <a:pt x="1027430" y="1903730"/>
                </a:lnTo>
                <a:lnTo>
                  <a:pt x="984250" y="1899920"/>
                </a:lnTo>
                <a:lnTo>
                  <a:pt x="941069" y="1893570"/>
                </a:lnTo>
                <a:lnTo>
                  <a:pt x="897889" y="1885950"/>
                </a:lnTo>
                <a:lnTo>
                  <a:pt x="855980" y="1875789"/>
                </a:lnTo>
                <a:lnTo>
                  <a:pt x="814069" y="1864360"/>
                </a:lnTo>
                <a:lnTo>
                  <a:pt x="772160" y="1849120"/>
                </a:lnTo>
                <a:lnTo>
                  <a:pt x="731519" y="1832610"/>
                </a:lnTo>
                <a:lnTo>
                  <a:pt x="692150" y="1813560"/>
                </a:lnTo>
                <a:lnTo>
                  <a:pt x="654050" y="1793239"/>
                </a:lnTo>
                <a:lnTo>
                  <a:pt x="617219" y="1770380"/>
                </a:lnTo>
                <a:lnTo>
                  <a:pt x="581660" y="1744980"/>
                </a:lnTo>
                <a:lnTo>
                  <a:pt x="546100" y="1718310"/>
                </a:lnTo>
                <a:lnTo>
                  <a:pt x="513080" y="1690370"/>
                </a:lnTo>
                <a:lnTo>
                  <a:pt x="481330" y="1659889"/>
                </a:lnTo>
                <a:lnTo>
                  <a:pt x="452119" y="1628139"/>
                </a:lnTo>
                <a:lnTo>
                  <a:pt x="422909" y="1595120"/>
                </a:lnTo>
                <a:lnTo>
                  <a:pt x="396240" y="1560830"/>
                </a:lnTo>
                <a:lnTo>
                  <a:pt x="372109" y="1525270"/>
                </a:lnTo>
                <a:lnTo>
                  <a:pt x="349250" y="1487170"/>
                </a:lnTo>
                <a:lnTo>
                  <a:pt x="328930" y="1449070"/>
                </a:lnTo>
                <a:lnTo>
                  <a:pt x="309880" y="1409700"/>
                </a:lnTo>
                <a:lnTo>
                  <a:pt x="293369" y="1370330"/>
                </a:lnTo>
                <a:lnTo>
                  <a:pt x="278130" y="1328420"/>
                </a:lnTo>
                <a:lnTo>
                  <a:pt x="266700" y="1286510"/>
                </a:lnTo>
                <a:lnTo>
                  <a:pt x="256540" y="1244600"/>
                </a:lnTo>
                <a:lnTo>
                  <a:pt x="247650" y="1201420"/>
                </a:lnTo>
                <a:lnTo>
                  <a:pt x="242569" y="1158240"/>
                </a:lnTo>
                <a:lnTo>
                  <a:pt x="238759" y="1115060"/>
                </a:lnTo>
                <a:lnTo>
                  <a:pt x="237490" y="1070610"/>
                </a:lnTo>
                <a:lnTo>
                  <a:pt x="237490" y="476250"/>
                </a:lnTo>
                <a:lnTo>
                  <a:pt x="0" y="476250"/>
                </a:lnTo>
                <a:lnTo>
                  <a:pt x="476250" y="0"/>
                </a:lnTo>
                <a:lnTo>
                  <a:pt x="952500" y="476250"/>
                </a:lnTo>
                <a:lnTo>
                  <a:pt x="713739" y="476250"/>
                </a:lnTo>
                <a:lnTo>
                  <a:pt x="713739" y="1070610"/>
                </a:lnTo>
                <a:lnTo>
                  <a:pt x="713739" y="1089660"/>
                </a:lnTo>
                <a:lnTo>
                  <a:pt x="716280" y="1108710"/>
                </a:lnTo>
                <a:lnTo>
                  <a:pt x="718819" y="1126490"/>
                </a:lnTo>
                <a:lnTo>
                  <a:pt x="721360" y="1145540"/>
                </a:lnTo>
                <a:lnTo>
                  <a:pt x="726439" y="1163320"/>
                </a:lnTo>
                <a:lnTo>
                  <a:pt x="745489" y="1216660"/>
                </a:lnTo>
                <a:lnTo>
                  <a:pt x="772160" y="1264920"/>
                </a:lnTo>
                <a:lnTo>
                  <a:pt x="782319" y="1281430"/>
                </a:lnTo>
                <a:lnTo>
                  <a:pt x="793750" y="1295400"/>
                </a:lnTo>
                <a:lnTo>
                  <a:pt x="805180" y="1310640"/>
                </a:lnTo>
                <a:lnTo>
                  <a:pt x="819150" y="1323340"/>
                </a:lnTo>
                <a:lnTo>
                  <a:pt x="861060" y="1360170"/>
                </a:lnTo>
                <a:lnTo>
                  <a:pt x="909319" y="1389380"/>
                </a:lnTo>
                <a:lnTo>
                  <a:pt x="925830" y="1397000"/>
                </a:lnTo>
                <a:lnTo>
                  <a:pt x="942339" y="1404620"/>
                </a:lnTo>
                <a:lnTo>
                  <a:pt x="960119" y="1410970"/>
                </a:lnTo>
                <a:lnTo>
                  <a:pt x="979169" y="1416050"/>
                </a:lnTo>
                <a:lnTo>
                  <a:pt x="996950" y="1419860"/>
                </a:lnTo>
                <a:lnTo>
                  <a:pt x="1014730" y="1423670"/>
                </a:lnTo>
                <a:lnTo>
                  <a:pt x="1033780" y="1426210"/>
                </a:lnTo>
                <a:lnTo>
                  <a:pt x="1052830" y="1427480"/>
                </a:lnTo>
                <a:lnTo>
                  <a:pt x="1070610" y="1428750"/>
                </a:lnTo>
                <a:lnTo>
                  <a:pt x="4267200" y="1428750"/>
                </a:lnTo>
                <a:lnTo>
                  <a:pt x="4267200" y="1905000"/>
                </a:lnTo>
                <a:close/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508250" y="4834890"/>
            <a:ext cx="214566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635" marR="5080" indent="-36957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Times New Roman"/>
                <a:cs typeface="Times New Roman"/>
              </a:rPr>
              <a:t>Sells</a:t>
            </a:r>
            <a:r>
              <a:rPr sz="3200" b="1" spc="-80" dirty="0">
                <a:latin typeface="Times New Roman"/>
                <a:cs typeface="Times New Roman"/>
              </a:rPr>
              <a:t> </a:t>
            </a:r>
            <a:r>
              <a:rPr sz="3200" b="1" spc="5" dirty="0">
                <a:latin typeface="Times New Roman"/>
                <a:cs typeface="Times New Roman"/>
              </a:rPr>
              <a:t>carbon  </a:t>
            </a:r>
            <a:r>
              <a:rPr sz="3200" b="1" dirty="0">
                <a:latin typeface="Times New Roman"/>
                <a:cs typeface="Times New Roman"/>
              </a:rPr>
              <a:t>credits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98900" y="1634490"/>
            <a:ext cx="127127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811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Times New Roman"/>
                <a:cs typeface="Times New Roman"/>
              </a:rPr>
              <a:t>Sets a  </a:t>
            </a:r>
            <a:r>
              <a:rPr sz="3200" b="1" spc="-5" dirty="0">
                <a:latin typeface="Times New Roman"/>
                <a:cs typeface="Times New Roman"/>
              </a:rPr>
              <a:t>p</a:t>
            </a:r>
            <a:r>
              <a:rPr sz="3200" b="1" spc="10" dirty="0">
                <a:latin typeface="Times New Roman"/>
                <a:cs typeface="Times New Roman"/>
              </a:rPr>
              <a:t>r</a:t>
            </a:r>
            <a:r>
              <a:rPr sz="3200" b="1" spc="5" dirty="0">
                <a:latin typeface="Times New Roman"/>
                <a:cs typeface="Times New Roman"/>
              </a:rPr>
              <a:t>o</a:t>
            </a:r>
            <a:r>
              <a:rPr sz="3200" b="1" dirty="0">
                <a:latin typeface="Times New Roman"/>
                <a:cs typeface="Times New Roman"/>
              </a:rPr>
              <a:t>je</a:t>
            </a:r>
            <a:r>
              <a:rPr sz="3200" b="1" spc="10" dirty="0">
                <a:latin typeface="Times New Roman"/>
                <a:cs typeface="Times New Roman"/>
              </a:rPr>
              <a:t>c</a:t>
            </a:r>
            <a:r>
              <a:rPr sz="3200" b="1" dirty="0">
                <a:latin typeface="Times New Roman"/>
                <a:cs typeface="Times New Roman"/>
              </a:rPr>
              <a:t>t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957059" y="3898900"/>
            <a:ext cx="171450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49109" y="4171950"/>
            <a:ext cx="171450" cy="1714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34834" y="3886200"/>
            <a:ext cx="0" cy="320040"/>
          </a:xfrm>
          <a:custGeom>
            <a:avLst/>
            <a:gdLst/>
            <a:ahLst/>
            <a:cxnLst/>
            <a:rect l="l" t="t" r="r" b="b"/>
            <a:pathLst>
              <a:path h="320039">
                <a:moveTo>
                  <a:pt x="0" y="0"/>
                </a:moveTo>
                <a:lnTo>
                  <a:pt x="0" y="320039"/>
                </a:lnTo>
              </a:path>
            </a:pathLst>
          </a:custGeom>
          <a:ln w="393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80795" y="386724"/>
            <a:ext cx="2851400" cy="17815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6070" y="648970"/>
            <a:ext cx="39439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Concept </a:t>
            </a:r>
            <a:r>
              <a:rPr spc="5" dirty="0"/>
              <a:t>of</a:t>
            </a:r>
            <a:r>
              <a:rPr spc="-70" dirty="0"/>
              <a:t> </a:t>
            </a:r>
            <a:r>
              <a:rPr spc="-10" dirty="0"/>
              <a:t>VER’s</a:t>
            </a:r>
          </a:p>
        </p:txBody>
      </p:sp>
      <p:sp>
        <p:nvSpPr>
          <p:cNvPr id="4" name="object 4"/>
          <p:cNvSpPr/>
          <p:nvPr/>
        </p:nvSpPr>
        <p:spPr>
          <a:xfrm>
            <a:off x="1772920" y="1419860"/>
            <a:ext cx="4226559" cy="1859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56659" y="3213100"/>
            <a:ext cx="171450" cy="304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48709" y="3200400"/>
            <a:ext cx="171450" cy="304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52929" y="3455670"/>
            <a:ext cx="4377690" cy="24142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32859" y="5803900"/>
            <a:ext cx="171450" cy="304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24909" y="5791200"/>
            <a:ext cx="171450" cy="304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508250" y="1671320"/>
            <a:ext cx="3060700" cy="4911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250" marR="389890" indent="-3175" algn="ctr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latin typeface="Times New Roman"/>
                <a:cs typeface="Times New Roman"/>
              </a:rPr>
              <a:t>Countries </a:t>
            </a:r>
            <a:r>
              <a:rPr sz="2800" b="1" dirty="0">
                <a:latin typeface="Times New Roman"/>
                <a:cs typeface="Times New Roman"/>
              </a:rPr>
              <a:t>not  </a:t>
            </a:r>
            <a:r>
              <a:rPr sz="2800" b="1" spc="-5" dirty="0">
                <a:latin typeface="Times New Roman"/>
                <a:cs typeface="Times New Roman"/>
              </a:rPr>
              <a:t>committed to</a:t>
            </a:r>
            <a:r>
              <a:rPr sz="2800" b="1" spc="-7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the  </a:t>
            </a:r>
            <a:r>
              <a:rPr sz="2800" b="1" spc="-5" dirty="0">
                <a:latin typeface="Times New Roman"/>
                <a:cs typeface="Times New Roman"/>
              </a:rPr>
              <a:t>protocol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200">
              <a:latin typeface="Times New Roman"/>
              <a:cs typeface="Times New Roman"/>
            </a:endParaRPr>
          </a:p>
          <a:p>
            <a:pPr marL="749300" marR="5080" indent="-736600">
              <a:lnSpc>
                <a:spcPct val="100000"/>
              </a:lnSpc>
            </a:pPr>
            <a:r>
              <a:rPr sz="2800" b="1" dirty="0">
                <a:latin typeface="Times New Roman"/>
                <a:cs typeface="Times New Roman"/>
              </a:rPr>
              <a:t>Voluntary</a:t>
            </a:r>
            <a:r>
              <a:rPr sz="2800" b="1" spc="-7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Emission  Reduction</a:t>
            </a:r>
            <a:endParaRPr sz="2800">
              <a:latin typeface="Times New Roman"/>
              <a:cs typeface="Times New Roman"/>
            </a:endParaRPr>
          </a:p>
          <a:p>
            <a:pPr marR="1254760" algn="r">
              <a:lnSpc>
                <a:spcPct val="100000"/>
              </a:lnSpc>
            </a:pPr>
            <a:r>
              <a:rPr sz="2800" b="1" dirty="0">
                <a:latin typeface="Times New Roman"/>
                <a:cs typeface="Times New Roman"/>
              </a:rPr>
              <a:t>OR</a:t>
            </a:r>
            <a:endParaRPr sz="2800">
              <a:latin typeface="Times New Roman"/>
              <a:cs typeface="Times New Roman"/>
            </a:endParaRPr>
          </a:p>
          <a:p>
            <a:pPr marL="798195" marR="165735" indent="-626110">
              <a:lnSpc>
                <a:spcPct val="100000"/>
              </a:lnSpc>
            </a:pPr>
            <a:r>
              <a:rPr sz="2800" b="1" spc="-5" dirty="0">
                <a:latin typeface="Times New Roman"/>
                <a:cs typeface="Times New Roman"/>
              </a:rPr>
              <a:t>Verified</a:t>
            </a:r>
            <a:r>
              <a:rPr sz="2800" b="1" spc="-7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Emission  reduction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900">
              <a:latin typeface="Times New Roman"/>
              <a:cs typeface="Times New Roman"/>
            </a:endParaRPr>
          </a:p>
          <a:p>
            <a:pPr marR="1299210" algn="r">
              <a:lnSpc>
                <a:spcPct val="100000"/>
              </a:lnSpc>
            </a:pPr>
            <a:r>
              <a:rPr sz="2800" b="1" spc="-15" dirty="0">
                <a:latin typeface="Times New Roman"/>
                <a:cs typeface="Times New Roman"/>
              </a:rPr>
              <a:t>V</a:t>
            </a:r>
            <a:r>
              <a:rPr sz="2800" b="1" spc="-10" dirty="0">
                <a:latin typeface="Times New Roman"/>
                <a:cs typeface="Times New Roman"/>
              </a:rPr>
              <a:t>E</a:t>
            </a:r>
            <a:r>
              <a:rPr sz="2800" b="1" dirty="0">
                <a:latin typeface="Times New Roman"/>
                <a:cs typeface="Times New Roman"/>
              </a:rPr>
              <a:t>R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"/>
            <a:ext cx="2743200" cy="259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77770" y="739140"/>
            <a:ext cx="5423535" cy="108077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5600" marR="5080" indent="-342900">
              <a:lnSpc>
                <a:spcPts val="3990"/>
              </a:lnSpc>
              <a:spcBef>
                <a:spcPts val="505"/>
              </a:spcBef>
            </a:pPr>
            <a:r>
              <a:rPr sz="3600" dirty="0"/>
              <a:t>What </a:t>
            </a:r>
            <a:r>
              <a:rPr sz="3600" spc="-5" dirty="0"/>
              <a:t>should be </a:t>
            </a:r>
            <a:r>
              <a:rPr sz="3600" dirty="0"/>
              <a:t>the </a:t>
            </a:r>
            <a:r>
              <a:rPr sz="3600" spc="-5" dirty="0"/>
              <a:t>price</a:t>
            </a:r>
            <a:r>
              <a:rPr sz="3600" spc="-70" dirty="0"/>
              <a:t> </a:t>
            </a:r>
            <a:r>
              <a:rPr sz="3600" dirty="0"/>
              <a:t>of  </a:t>
            </a:r>
            <a:r>
              <a:rPr sz="3600" spc="-5" dirty="0"/>
              <a:t>carbon????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1295400" y="2743200"/>
            <a:ext cx="6934200" cy="1905000"/>
          </a:xfrm>
          <a:custGeom>
            <a:avLst/>
            <a:gdLst/>
            <a:ahLst/>
            <a:cxnLst/>
            <a:rect l="l" t="t" r="r" b="b"/>
            <a:pathLst>
              <a:path w="6934200" h="1905000">
                <a:moveTo>
                  <a:pt x="6814820" y="0"/>
                </a:moveTo>
                <a:lnTo>
                  <a:pt x="6771183" y="10259"/>
                </a:lnTo>
                <a:lnTo>
                  <a:pt x="6733381" y="37306"/>
                </a:lnTo>
                <a:lnTo>
                  <a:pt x="6706770" y="75545"/>
                </a:lnTo>
                <a:lnTo>
                  <a:pt x="6696709" y="119379"/>
                </a:lnTo>
                <a:lnTo>
                  <a:pt x="6696709" y="237489"/>
                </a:lnTo>
                <a:lnTo>
                  <a:pt x="118109" y="237489"/>
                </a:lnTo>
                <a:lnTo>
                  <a:pt x="75009" y="247749"/>
                </a:lnTo>
                <a:lnTo>
                  <a:pt x="37147" y="274796"/>
                </a:lnTo>
                <a:lnTo>
                  <a:pt x="10239" y="313035"/>
                </a:lnTo>
                <a:lnTo>
                  <a:pt x="0" y="356870"/>
                </a:lnTo>
                <a:lnTo>
                  <a:pt x="0" y="1786889"/>
                </a:lnTo>
                <a:lnTo>
                  <a:pt x="10239" y="1829990"/>
                </a:lnTo>
                <a:lnTo>
                  <a:pt x="37147" y="1867852"/>
                </a:lnTo>
                <a:lnTo>
                  <a:pt x="75009" y="1894760"/>
                </a:lnTo>
                <a:lnTo>
                  <a:pt x="118109" y="1905000"/>
                </a:lnTo>
                <a:lnTo>
                  <a:pt x="161944" y="1894760"/>
                </a:lnTo>
                <a:lnTo>
                  <a:pt x="200183" y="1867852"/>
                </a:lnTo>
                <a:lnTo>
                  <a:pt x="227230" y="1829990"/>
                </a:lnTo>
                <a:lnTo>
                  <a:pt x="237490" y="1786889"/>
                </a:lnTo>
                <a:lnTo>
                  <a:pt x="237490" y="1667510"/>
                </a:lnTo>
                <a:lnTo>
                  <a:pt x="6814820" y="1667510"/>
                </a:lnTo>
                <a:lnTo>
                  <a:pt x="6858654" y="1657250"/>
                </a:lnTo>
                <a:lnTo>
                  <a:pt x="6896893" y="1630203"/>
                </a:lnTo>
                <a:lnTo>
                  <a:pt x="6923940" y="1591964"/>
                </a:lnTo>
                <a:lnTo>
                  <a:pt x="6934200" y="1548130"/>
                </a:lnTo>
                <a:lnTo>
                  <a:pt x="6934200" y="119379"/>
                </a:lnTo>
                <a:lnTo>
                  <a:pt x="6923940" y="75545"/>
                </a:lnTo>
                <a:lnTo>
                  <a:pt x="6896893" y="37306"/>
                </a:lnTo>
                <a:lnTo>
                  <a:pt x="6858654" y="10259"/>
                </a:lnTo>
                <a:lnTo>
                  <a:pt x="681482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95400" y="2743200"/>
            <a:ext cx="6934200" cy="1905000"/>
          </a:xfrm>
          <a:custGeom>
            <a:avLst/>
            <a:gdLst/>
            <a:ahLst/>
            <a:cxnLst/>
            <a:rect l="l" t="t" r="r" b="b"/>
            <a:pathLst>
              <a:path w="6934200" h="1905000">
                <a:moveTo>
                  <a:pt x="0" y="356870"/>
                </a:moveTo>
                <a:lnTo>
                  <a:pt x="10239" y="313035"/>
                </a:lnTo>
                <a:lnTo>
                  <a:pt x="37147" y="274796"/>
                </a:lnTo>
                <a:lnTo>
                  <a:pt x="75009" y="247749"/>
                </a:lnTo>
                <a:lnTo>
                  <a:pt x="118109" y="237489"/>
                </a:lnTo>
                <a:lnTo>
                  <a:pt x="6696709" y="237489"/>
                </a:lnTo>
                <a:lnTo>
                  <a:pt x="6696709" y="119379"/>
                </a:lnTo>
                <a:lnTo>
                  <a:pt x="6706770" y="75545"/>
                </a:lnTo>
                <a:lnTo>
                  <a:pt x="6733381" y="37306"/>
                </a:lnTo>
                <a:lnTo>
                  <a:pt x="6771183" y="10259"/>
                </a:lnTo>
                <a:lnTo>
                  <a:pt x="6814820" y="0"/>
                </a:lnTo>
                <a:lnTo>
                  <a:pt x="6858654" y="10259"/>
                </a:lnTo>
                <a:lnTo>
                  <a:pt x="6896893" y="37306"/>
                </a:lnTo>
                <a:lnTo>
                  <a:pt x="6923940" y="75545"/>
                </a:lnTo>
                <a:lnTo>
                  <a:pt x="6934200" y="119379"/>
                </a:lnTo>
                <a:lnTo>
                  <a:pt x="6934200" y="1548130"/>
                </a:lnTo>
                <a:lnTo>
                  <a:pt x="6923940" y="1591964"/>
                </a:lnTo>
                <a:lnTo>
                  <a:pt x="6896893" y="1630203"/>
                </a:lnTo>
                <a:lnTo>
                  <a:pt x="6858654" y="1657250"/>
                </a:lnTo>
                <a:lnTo>
                  <a:pt x="6814820" y="1667510"/>
                </a:lnTo>
                <a:lnTo>
                  <a:pt x="237490" y="1667510"/>
                </a:lnTo>
                <a:lnTo>
                  <a:pt x="237490" y="1786889"/>
                </a:lnTo>
                <a:lnTo>
                  <a:pt x="227230" y="1829990"/>
                </a:lnTo>
                <a:lnTo>
                  <a:pt x="200183" y="1867852"/>
                </a:lnTo>
                <a:lnTo>
                  <a:pt x="161944" y="1894760"/>
                </a:lnTo>
                <a:lnTo>
                  <a:pt x="118109" y="1905000"/>
                </a:lnTo>
                <a:lnTo>
                  <a:pt x="75009" y="1894760"/>
                </a:lnTo>
                <a:lnTo>
                  <a:pt x="37147" y="1867852"/>
                </a:lnTo>
                <a:lnTo>
                  <a:pt x="10239" y="1829990"/>
                </a:lnTo>
                <a:lnTo>
                  <a:pt x="0" y="1786889"/>
                </a:lnTo>
                <a:lnTo>
                  <a:pt x="0" y="356870"/>
                </a:lnTo>
                <a:close/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13510" y="3040379"/>
            <a:ext cx="119380" cy="179070"/>
          </a:xfrm>
          <a:custGeom>
            <a:avLst/>
            <a:gdLst/>
            <a:ahLst/>
            <a:cxnLst/>
            <a:rect l="l" t="t" r="r" b="b"/>
            <a:pathLst>
              <a:path w="119380" h="179069">
                <a:moveTo>
                  <a:pt x="60959" y="0"/>
                </a:moveTo>
                <a:lnTo>
                  <a:pt x="38576" y="5218"/>
                </a:lnTo>
                <a:lnTo>
                  <a:pt x="19050" y="18891"/>
                </a:lnTo>
                <a:lnTo>
                  <a:pt x="5238" y="38040"/>
                </a:lnTo>
                <a:lnTo>
                  <a:pt x="0" y="59690"/>
                </a:lnTo>
                <a:lnTo>
                  <a:pt x="0" y="179070"/>
                </a:lnTo>
                <a:lnTo>
                  <a:pt x="43834" y="168810"/>
                </a:lnTo>
                <a:lnTo>
                  <a:pt x="82073" y="141763"/>
                </a:lnTo>
                <a:lnTo>
                  <a:pt x="109120" y="103524"/>
                </a:lnTo>
                <a:lnTo>
                  <a:pt x="119380" y="59690"/>
                </a:lnTo>
                <a:lnTo>
                  <a:pt x="114359" y="38040"/>
                </a:lnTo>
                <a:lnTo>
                  <a:pt x="101123" y="18891"/>
                </a:lnTo>
                <a:lnTo>
                  <a:pt x="82411" y="5218"/>
                </a:lnTo>
                <a:lnTo>
                  <a:pt x="60959" y="0"/>
                </a:lnTo>
                <a:close/>
              </a:path>
            </a:pathLst>
          </a:custGeom>
          <a:solidFill>
            <a:srgbClr val="DADA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13510" y="3040379"/>
            <a:ext cx="119380" cy="179070"/>
          </a:xfrm>
          <a:custGeom>
            <a:avLst/>
            <a:gdLst/>
            <a:ahLst/>
            <a:cxnLst/>
            <a:rect l="l" t="t" r="r" b="b"/>
            <a:pathLst>
              <a:path w="119380" h="179069">
                <a:moveTo>
                  <a:pt x="0" y="59690"/>
                </a:moveTo>
                <a:lnTo>
                  <a:pt x="5238" y="38040"/>
                </a:lnTo>
                <a:lnTo>
                  <a:pt x="19050" y="18891"/>
                </a:lnTo>
                <a:lnTo>
                  <a:pt x="38576" y="5218"/>
                </a:lnTo>
                <a:lnTo>
                  <a:pt x="60959" y="0"/>
                </a:lnTo>
                <a:lnTo>
                  <a:pt x="82411" y="5218"/>
                </a:lnTo>
                <a:lnTo>
                  <a:pt x="101123" y="18891"/>
                </a:lnTo>
                <a:lnTo>
                  <a:pt x="114359" y="38040"/>
                </a:lnTo>
                <a:lnTo>
                  <a:pt x="119380" y="59690"/>
                </a:lnTo>
                <a:lnTo>
                  <a:pt x="109120" y="103524"/>
                </a:lnTo>
                <a:lnTo>
                  <a:pt x="82073" y="141763"/>
                </a:lnTo>
                <a:lnTo>
                  <a:pt x="43834" y="168810"/>
                </a:lnTo>
                <a:lnTo>
                  <a:pt x="0" y="179070"/>
                </a:lnTo>
                <a:lnTo>
                  <a:pt x="0" y="59690"/>
                </a:lnTo>
                <a:close/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92109" y="2743200"/>
            <a:ext cx="237490" cy="237490"/>
          </a:xfrm>
          <a:custGeom>
            <a:avLst/>
            <a:gdLst/>
            <a:ahLst/>
            <a:cxnLst/>
            <a:rect l="l" t="t" r="r" b="b"/>
            <a:pathLst>
              <a:path w="237490" h="237489">
                <a:moveTo>
                  <a:pt x="237490" y="119379"/>
                </a:moveTo>
                <a:lnTo>
                  <a:pt x="118110" y="119379"/>
                </a:lnTo>
                <a:lnTo>
                  <a:pt x="118110" y="237489"/>
                </a:lnTo>
                <a:lnTo>
                  <a:pt x="161944" y="227250"/>
                </a:lnTo>
                <a:lnTo>
                  <a:pt x="200183" y="200342"/>
                </a:lnTo>
                <a:lnTo>
                  <a:pt x="227230" y="162480"/>
                </a:lnTo>
                <a:lnTo>
                  <a:pt x="237490" y="119379"/>
                </a:lnTo>
                <a:close/>
              </a:path>
              <a:path w="237490" h="237489">
                <a:moveTo>
                  <a:pt x="118110" y="0"/>
                </a:moveTo>
                <a:lnTo>
                  <a:pt x="74473" y="10259"/>
                </a:lnTo>
                <a:lnTo>
                  <a:pt x="36671" y="37306"/>
                </a:lnTo>
                <a:lnTo>
                  <a:pt x="10060" y="75545"/>
                </a:lnTo>
                <a:lnTo>
                  <a:pt x="0" y="119379"/>
                </a:lnTo>
                <a:lnTo>
                  <a:pt x="0" y="179070"/>
                </a:lnTo>
                <a:lnTo>
                  <a:pt x="43100" y="173851"/>
                </a:lnTo>
                <a:lnTo>
                  <a:pt x="80962" y="160178"/>
                </a:lnTo>
                <a:lnTo>
                  <a:pt x="107870" y="141029"/>
                </a:lnTo>
                <a:lnTo>
                  <a:pt x="118110" y="119379"/>
                </a:lnTo>
                <a:lnTo>
                  <a:pt x="237490" y="119379"/>
                </a:lnTo>
                <a:lnTo>
                  <a:pt x="227230" y="75545"/>
                </a:lnTo>
                <a:lnTo>
                  <a:pt x="200183" y="37306"/>
                </a:lnTo>
                <a:lnTo>
                  <a:pt x="161944" y="10259"/>
                </a:lnTo>
                <a:lnTo>
                  <a:pt x="118110" y="0"/>
                </a:lnTo>
                <a:close/>
              </a:path>
            </a:pathLst>
          </a:custGeom>
          <a:solidFill>
            <a:srgbClr val="DADA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92109" y="2743200"/>
            <a:ext cx="237490" cy="237490"/>
          </a:xfrm>
          <a:custGeom>
            <a:avLst/>
            <a:gdLst/>
            <a:ahLst/>
            <a:cxnLst/>
            <a:rect l="l" t="t" r="r" b="b"/>
            <a:pathLst>
              <a:path w="237490" h="237489">
                <a:moveTo>
                  <a:pt x="118110" y="119379"/>
                </a:moveTo>
                <a:lnTo>
                  <a:pt x="107870" y="141029"/>
                </a:lnTo>
                <a:lnTo>
                  <a:pt x="80962" y="160178"/>
                </a:lnTo>
                <a:lnTo>
                  <a:pt x="43100" y="173851"/>
                </a:lnTo>
                <a:lnTo>
                  <a:pt x="0" y="179070"/>
                </a:lnTo>
                <a:lnTo>
                  <a:pt x="0" y="156884"/>
                </a:lnTo>
                <a:lnTo>
                  <a:pt x="0" y="137794"/>
                </a:lnTo>
                <a:lnTo>
                  <a:pt x="0" y="124420"/>
                </a:lnTo>
                <a:lnTo>
                  <a:pt x="0" y="119379"/>
                </a:lnTo>
                <a:lnTo>
                  <a:pt x="10060" y="75545"/>
                </a:lnTo>
                <a:lnTo>
                  <a:pt x="36671" y="37306"/>
                </a:lnTo>
                <a:lnTo>
                  <a:pt x="74473" y="10259"/>
                </a:lnTo>
                <a:lnTo>
                  <a:pt x="118110" y="0"/>
                </a:lnTo>
                <a:lnTo>
                  <a:pt x="161944" y="10259"/>
                </a:lnTo>
                <a:lnTo>
                  <a:pt x="200183" y="37306"/>
                </a:lnTo>
                <a:lnTo>
                  <a:pt x="227230" y="75545"/>
                </a:lnTo>
                <a:lnTo>
                  <a:pt x="237490" y="119379"/>
                </a:lnTo>
                <a:lnTo>
                  <a:pt x="227230" y="162480"/>
                </a:lnTo>
                <a:lnTo>
                  <a:pt x="200183" y="200342"/>
                </a:lnTo>
                <a:lnTo>
                  <a:pt x="161944" y="227250"/>
                </a:lnTo>
                <a:lnTo>
                  <a:pt x="118110" y="237489"/>
                </a:lnTo>
                <a:lnTo>
                  <a:pt x="118110" y="119379"/>
                </a:lnTo>
                <a:close/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5400" y="3100070"/>
            <a:ext cx="118110" cy="119380"/>
          </a:xfrm>
          <a:custGeom>
            <a:avLst/>
            <a:gdLst/>
            <a:ahLst/>
            <a:cxnLst/>
            <a:rect l="l" t="t" r="r" b="b"/>
            <a:pathLst>
              <a:path w="118109" h="119380">
                <a:moveTo>
                  <a:pt x="0" y="0"/>
                </a:moveTo>
                <a:lnTo>
                  <a:pt x="10239" y="43834"/>
                </a:lnTo>
                <a:lnTo>
                  <a:pt x="37147" y="82073"/>
                </a:lnTo>
                <a:lnTo>
                  <a:pt x="75009" y="109120"/>
                </a:lnTo>
                <a:lnTo>
                  <a:pt x="118109" y="119379"/>
                </a:lnTo>
                <a:lnTo>
                  <a:pt x="0" y="0"/>
                </a:lnTo>
                <a:close/>
              </a:path>
            </a:pathLst>
          </a:custGeom>
          <a:solidFill>
            <a:srgbClr val="DADA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95400" y="3100070"/>
            <a:ext cx="118110" cy="119380"/>
          </a:xfrm>
          <a:custGeom>
            <a:avLst/>
            <a:gdLst/>
            <a:ahLst/>
            <a:cxnLst/>
            <a:rect l="l" t="t" r="r" b="b"/>
            <a:pathLst>
              <a:path w="118109" h="119380">
                <a:moveTo>
                  <a:pt x="118109" y="119379"/>
                </a:moveTo>
                <a:lnTo>
                  <a:pt x="75009" y="109120"/>
                </a:lnTo>
                <a:lnTo>
                  <a:pt x="37147" y="82073"/>
                </a:lnTo>
                <a:lnTo>
                  <a:pt x="10239" y="43834"/>
                </a:lnTo>
                <a:lnTo>
                  <a:pt x="0" y="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92109" y="2980689"/>
            <a:ext cx="118110" cy="0"/>
          </a:xfrm>
          <a:custGeom>
            <a:avLst/>
            <a:gdLst/>
            <a:ahLst/>
            <a:cxnLst/>
            <a:rect l="l" t="t" r="r" b="b"/>
            <a:pathLst>
              <a:path w="118109">
                <a:moveTo>
                  <a:pt x="0" y="0"/>
                </a:moveTo>
                <a:lnTo>
                  <a:pt x="118110" y="0"/>
                </a:lnTo>
              </a:path>
            </a:pathLst>
          </a:custGeom>
          <a:ln w="3175">
            <a:solidFill>
              <a:srgbClr val="DADAA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2109" y="2980689"/>
            <a:ext cx="118110" cy="0"/>
          </a:xfrm>
          <a:custGeom>
            <a:avLst/>
            <a:gdLst/>
            <a:ahLst/>
            <a:cxnLst/>
            <a:rect l="l" t="t" r="r" b="b"/>
            <a:pathLst>
              <a:path w="118109">
                <a:moveTo>
                  <a:pt x="118110" y="0"/>
                </a:moveTo>
                <a:lnTo>
                  <a:pt x="0" y="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32889" y="3100070"/>
            <a:ext cx="0" cy="1430020"/>
          </a:xfrm>
          <a:custGeom>
            <a:avLst/>
            <a:gdLst/>
            <a:ahLst/>
            <a:cxnLst/>
            <a:rect l="l" t="t" r="r" b="b"/>
            <a:pathLst>
              <a:path h="1430020">
                <a:moveTo>
                  <a:pt x="0" y="0"/>
                </a:moveTo>
                <a:lnTo>
                  <a:pt x="0" y="1430019"/>
                </a:lnTo>
              </a:path>
            </a:pathLst>
          </a:custGeom>
          <a:ln w="3175">
            <a:solidFill>
              <a:srgbClr val="DADAA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32889" y="3100070"/>
            <a:ext cx="0" cy="1430020"/>
          </a:xfrm>
          <a:custGeom>
            <a:avLst/>
            <a:gdLst/>
            <a:ahLst/>
            <a:cxnLst/>
            <a:rect l="l" t="t" r="r" b="b"/>
            <a:pathLst>
              <a:path h="1430020">
                <a:moveTo>
                  <a:pt x="0" y="0"/>
                </a:moveTo>
                <a:lnTo>
                  <a:pt x="0" y="1430019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644650" y="3195320"/>
            <a:ext cx="613473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4920" marR="5080" indent="-125222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Times New Roman"/>
                <a:cs typeface="Times New Roman"/>
              </a:rPr>
              <a:t>At </a:t>
            </a:r>
            <a:r>
              <a:rPr sz="3200" b="1" dirty="0">
                <a:latin typeface="Times New Roman"/>
                <a:cs typeface="Times New Roman"/>
              </a:rPr>
              <a:t>present, price of 1 </a:t>
            </a:r>
            <a:r>
              <a:rPr sz="3200" b="1" spc="5" dirty="0">
                <a:latin typeface="Times New Roman"/>
                <a:cs typeface="Times New Roman"/>
              </a:rPr>
              <a:t>carbon credit  </a:t>
            </a:r>
            <a:r>
              <a:rPr sz="3200" b="1" dirty="0">
                <a:latin typeface="Times New Roman"/>
                <a:cs typeface="Times New Roman"/>
              </a:rPr>
              <a:t>is 10 Euro to 15 </a:t>
            </a:r>
            <a:r>
              <a:rPr sz="3200" b="1" spc="5" dirty="0">
                <a:latin typeface="Times New Roman"/>
                <a:cs typeface="Times New Roman"/>
              </a:rPr>
              <a:t>Euro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914400"/>
            <a:ext cx="2590800" cy="22110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43200" y="1219200"/>
            <a:ext cx="3657600" cy="388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67400" y="457200"/>
            <a:ext cx="2819400" cy="22110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06070" y="1177290"/>
            <a:ext cx="322707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Birth </a:t>
            </a:r>
            <a:r>
              <a:rPr sz="4000" b="1" spc="5" dirty="0">
                <a:solidFill>
                  <a:srgbClr val="9A2C1E"/>
                </a:solidFill>
                <a:latin typeface="Times New Roman"/>
                <a:cs typeface="Times New Roman"/>
              </a:rPr>
              <a:t>of  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Carbon</a:t>
            </a:r>
            <a:r>
              <a:rPr sz="4000" b="1" spc="-75" dirty="0">
                <a:solidFill>
                  <a:srgbClr val="9A2C1E"/>
                </a:solidFill>
                <a:latin typeface="Times New Roman"/>
                <a:cs typeface="Times New Roman"/>
              </a:rPr>
              <a:t> 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Credit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9870" y="4682490"/>
            <a:ext cx="377761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Growth 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of  Carbon 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Credit</a:t>
            </a:r>
            <a:r>
              <a:rPr sz="4000" b="1" spc="-105" dirty="0">
                <a:solidFill>
                  <a:srgbClr val="9A2C1E"/>
                </a:solidFill>
                <a:latin typeface="Times New Roman"/>
                <a:cs typeface="Times New Roman"/>
              </a:rPr>
              <a:t> 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&amp;  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India’s</a:t>
            </a:r>
            <a:r>
              <a:rPr sz="4000" b="1" spc="-20" dirty="0">
                <a:solidFill>
                  <a:srgbClr val="9A2C1E"/>
                </a:solidFill>
                <a:latin typeface="Times New Roman"/>
                <a:cs typeface="Times New Roman"/>
              </a:rPr>
              <a:t> 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Position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52490" y="4758690"/>
            <a:ext cx="273685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1120" algn="r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Concern</a:t>
            </a:r>
            <a:r>
              <a:rPr sz="4000" b="1" spc="-80" dirty="0">
                <a:solidFill>
                  <a:srgbClr val="9A2C1E"/>
                </a:solidFill>
                <a:latin typeface="Times New Roman"/>
                <a:cs typeface="Times New Roman"/>
              </a:rPr>
              <a:t> 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for  </a:t>
            </a:r>
            <a:r>
              <a:rPr sz="4000" b="1" spc="-10" dirty="0">
                <a:solidFill>
                  <a:srgbClr val="9A2C1E"/>
                </a:solidFill>
                <a:latin typeface="Times New Roman"/>
                <a:cs typeface="Times New Roman"/>
              </a:rPr>
              <a:t>C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h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a</a:t>
            </a:r>
            <a:r>
              <a:rPr sz="4000" b="1" spc="5" dirty="0">
                <a:solidFill>
                  <a:srgbClr val="9A2C1E"/>
                </a:solidFill>
                <a:latin typeface="Times New Roman"/>
                <a:cs typeface="Times New Roman"/>
              </a:rPr>
              <a:t>r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te</a:t>
            </a:r>
            <a:r>
              <a:rPr sz="4000" b="1" spc="5" dirty="0">
                <a:solidFill>
                  <a:srgbClr val="9A2C1E"/>
                </a:solidFill>
                <a:latin typeface="Times New Roman"/>
                <a:cs typeface="Times New Roman"/>
              </a:rPr>
              <a:t>r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ed  </a:t>
            </a:r>
            <a:r>
              <a:rPr sz="4000" b="1" spc="-10" dirty="0">
                <a:solidFill>
                  <a:srgbClr val="9A2C1E"/>
                </a:solidFill>
                <a:latin typeface="Times New Roman"/>
                <a:cs typeface="Times New Roman"/>
              </a:rPr>
              <a:t>A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c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c</a:t>
            </a:r>
            <a:r>
              <a:rPr sz="4000" b="1" spc="5" dirty="0">
                <a:solidFill>
                  <a:srgbClr val="9A2C1E"/>
                </a:solidFill>
                <a:latin typeface="Times New Roman"/>
                <a:cs typeface="Times New Roman"/>
              </a:rPr>
              <a:t>o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un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ta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n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ts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66995" marR="5080" indent="845819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Concept</a:t>
            </a:r>
            <a:r>
              <a:rPr spc="-80" dirty="0"/>
              <a:t> </a:t>
            </a:r>
            <a:r>
              <a:rPr dirty="0"/>
              <a:t>of  </a:t>
            </a:r>
            <a:r>
              <a:rPr spc="-5" dirty="0"/>
              <a:t>Carbon</a:t>
            </a:r>
            <a:r>
              <a:rPr spc="-80" dirty="0"/>
              <a:t> </a:t>
            </a:r>
            <a:r>
              <a:rPr spc="-5" dirty="0"/>
              <a:t>Credit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8469" y="572770"/>
            <a:ext cx="71488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Market </a:t>
            </a:r>
            <a:r>
              <a:rPr dirty="0"/>
              <a:t>for </a:t>
            </a:r>
            <a:r>
              <a:rPr spc="-5" dirty="0"/>
              <a:t>Carbon</a:t>
            </a:r>
            <a:r>
              <a:rPr spc="-40" dirty="0"/>
              <a:t> </a:t>
            </a:r>
            <a:r>
              <a:rPr spc="-5" dirty="0"/>
              <a:t>Trading……</a:t>
            </a:r>
          </a:p>
        </p:txBody>
      </p:sp>
      <p:sp>
        <p:nvSpPr>
          <p:cNvPr id="3" name="object 3"/>
          <p:cNvSpPr/>
          <p:nvPr/>
        </p:nvSpPr>
        <p:spPr>
          <a:xfrm>
            <a:off x="376237" y="2809460"/>
            <a:ext cx="1957387" cy="13994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77000" y="2590800"/>
            <a:ext cx="1714500" cy="1219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17490" y="3505200"/>
            <a:ext cx="1892709" cy="11083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5257800"/>
            <a:ext cx="2819400" cy="1371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06500" y="1405890"/>
            <a:ext cx="665416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509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Times New Roman"/>
                <a:cs typeface="Times New Roman"/>
              </a:rPr>
              <a:t>Currently there </a:t>
            </a:r>
            <a:r>
              <a:rPr sz="3200" b="1" spc="5" dirty="0">
                <a:latin typeface="Times New Roman"/>
                <a:cs typeface="Times New Roman"/>
              </a:rPr>
              <a:t>are </a:t>
            </a:r>
            <a:r>
              <a:rPr sz="3200" b="1" dirty="0">
                <a:latin typeface="Times New Roman"/>
                <a:cs typeface="Times New Roman"/>
              </a:rPr>
              <a:t>5 Environmental  Exchanges, trading in Carbon</a:t>
            </a:r>
            <a:r>
              <a:rPr sz="3200" b="1" spc="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Credits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02917" y="5367475"/>
            <a:ext cx="2587045" cy="12982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294120" y="3843020"/>
            <a:ext cx="2334260" cy="1442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spc="80" dirty="0">
                <a:latin typeface="Perpetua"/>
                <a:cs typeface="Perpetua"/>
              </a:rPr>
              <a:t>EUROPEAN </a:t>
            </a:r>
            <a:r>
              <a:rPr sz="1800" b="1" spc="45" dirty="0">
                <a:latin typeface="Perpetua"/>
                <a:cs typeface="Perpetua"/>
              </a:rPr>
              <a:t>CLIMATE  </a:t>
            </a:r>
            <a:r>
              <a:rPr sz="1800" b="1" spc="75" dirty="0">
                <a:latin typeface="Perpetua"/>
                <a:cs typeface="Perpetua"/>
              </a:rPr>
              <a:t>EXCHANGE</a:t>
            </a:r>
            <a:endParaRPr sz="1800">
              <a:latin typeface="Perpetua"/>
              <a:cs typeface="Perpetua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50">
              <a:latin typeface="Times New Roman"/>
              <a:cs typeface="Times New Roman"/>
            </a:endParaRPr>
          </a:p>
          <a:p>
            <a:pPr marL="20955" algn="ctr">
              <a:lnSpc>
                <a:spcPct val="100000"/>
              </a:lnSpc>
            </a:pPr>
            <a:r>
              <a:rPr sz="1800" b="1" spc="85" dirty="0">
                <a:latin typeface="Perpetua"/>
                <a:cs typeface="Perpetua"/>
              </a:rPr>
              <a:t>POWER</a:t>
            </a:r>
            <a:r>
              <a:rPr sz="1800" b="1" spc="295" dirty="0">
                <a:latin typeface="Perpetua"/>
                <a:cs typeface="Perpetua"/>
              </a:rPr>
              <a:t> </a:t>
            </a:r>
            <a:r>
              <a:rPr sz="1800" b="1" spc="85" dirty="0">
                <a:latin typeface="Perpetua"/>
                <a:cs typeface="Perpetua"/>
              </a:rPr>
              <a:t>NEXT</a:t>
            </a:r>
            <a:endParaRPr sz="1800">
              <a:latin typeface="Perpetua"/>
              <a:cs typeface="Perpetua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6630" y="2486659"/>
            <a:ext cx="71932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India’s </a:t>
            </a:r>
            <a:r>
              <a:rPr spc="-5" dirty="0"/>
              <a:t>Stance </a:t>
            </a:r>
            <a:r>
              <a:rPr dirty="0"/>
              <a:t>in </a:t>
            </a:r>
            <a:r>
              <a:rPr spc="-5" dirty="0"/>
              <a:t>Carbon</a:t>
            </a:r>
            <a:r>
              <a:rPr spc="-60" dirty="0"/>
              <a:t> </a:t>
            </a:r>
            <a:r>
              <a:rPr spc="-5" dirty="0"/>
              <a:t>Credits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2399" y="1365577"/>
            <a:ext cx="6658139" cy="4818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0850" y="224790"/>
            <a:ext cx="8322309" cy="63347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1100" y="262890"/>
            <a:ext cx="7128509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9560" marR="5080" indent="-154686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000000"/>
                </a:solidFill>
              </a:rPr>
              <a:t>India along with China, lead countries </a:t>
            </a:r>
            <a:r>
              <a:rPr sz="3200" spc="-5" dirty="0">
                <a:solidFill>
                  <a:srgbClr val="000000"/>
                </a:solidFill>
              </a:rPr>
              <a:t>in  </a:t>
            </a:r>
            <a:r>
              <a:rPr sz="3200" dirty="0">
                <a:solidFill>
                  <a:srgbClr val="000000"/>
                </a:solidFill>
              </a:rPr>
              <a:t>earning </a:t>
            </a:r>
            <a:r>
              <a:rPr sz="3200" dirty="0">
                <a:solidFill>
                  <a:srgbClr val="D24716"/>
                </a:solidFill>
              </a:rPr>
              <a:t>Carbon</a:t>
            </a:r>
            <a:r>
              <a:rPr sz="3200" spc="5" dirty="0">
                <a:solidFill>
                  <a:srgbClr val="D24716"/>
                </a:solidFill>
              </a:rPr>
              <a:t> </a:t>
            </a:r>
            <a:r>
              <a:rPr sz="3200" dirty="0">
                <a:solidFill>
                  <a:srgbClr val="D24716"/>
                </a:solidFill>
              </a:rPr>
              <a:t>Credit</a:t>
            </a:r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1600200" y="4572000"/>
            <a:ext cx="1676400" cy="1600200"/>
          </a:xfrm>
          <a:custGeom>
            <a:avLst/>
            <a:gdLst/>
            <a:ahLst/>
            <a:cxnLst/>
            <a:rect l="l" t="t" r="r" b="b"/>
            <a:pathLst>
              <a:path w="1676400" h="1600200">
                <a:moveTo>
                  <a:pt x="838200" y="1600200"/>
                </a:moveTo>
                <a:lnTo>
                  <a:pt x="788887" y="1598842"/>
                </a:lnTo>
                <a:lnTo>
                  <a:pt x="740332" y="1594818"/>
                </a:lnTo>
                <a:lnTo>
                  <a:pt x="692614" y="1588203"/>
                </a:lnTo>
                <a:lnTo>
                  <a:pt x="645811" y="1579072"/>
                </a:lnTo>
                <a:lnTo>
                  <a:pt x="600001" y="1567501"/>
                </a:lnTo>
                <a:lnTo>
                  <a:pt x="555261" y="1553563"/>
                </a:lnTo>
                <a:lnTo>
                  <a:pt x="511671" y="1537334"/>
                </a:lnTo>
                <a:lnTo>
                  <a:pt x="469307" y="1518890"/>
                </a:lnTo>
                <a:lnTo>
                  <a:pt x="428249" y="1498304"/>
                </a:lnTo>
                <a:lnTo>
                  <a:pt x="388574" y="1475652"/>
                </a:lnTo>
                <a:lnTo>
                  <a:pt x="350360" y="1451010"/>
                </a:lnTo>
                <a:lnTo>
                  <a:pt x="313686" y="1424451"/>
                </a:lnTo>
                <a:lnTo>
                  <a:pt x="278629" y="1396051"/>
                </a:lnTo>
                <a:lnTo>
                  <a:pt x="245268" y="1365885"/>
                </a:lnTo>
                <a:lnTo>
                  <a:pt x="213681" y="1334027"/>
                </a:lnTo>
                <a:lnTo>
                  <a:pt x="183946" y="1300554"/>
                </a:lnTo>
                <a:lnTo>
                  <a:pt x="156141" y="1265539"/>
                </a:lnTo>
                <a:lnTo>
                  <a:pt x="130343" y="1229058"/>
                </a:lnTo>
                <a:lnTo>
                  <a:pt x="106632" y="1191185"/>
                </a:lnTo>
                <a:lnTo>
                  <a:pt x="85086" y="1151997"/>
                </a:lnTo>
                <a:lnTo>
                  <a:pt x="65782" y="1111567"/>
                </a:lnTo>
                <a:lnTo>
                  <a:pt x="48798" y="1069971"/>
                </a:lnTo>
                <a:lnTo>
                  <a:pt x="34213" y="1027283"/>
                </a:lnTo>
                <a:lnTo>
                  <a:pt x="22104" y="983579"/>
                </a:lnTo>
                <a:lnTo>
                  <a:pt x="12551" y="938934"/>
                </a:lnTo>
                <a:lnTo>
                  <a:pt x="5630" y="893422"/>
                </a:lnTo>
                <a:lnTo>
                  <a:pt x="1420" y="847119"/>
                </a:lnTo>
                <a:lnTo>
                  <a:pt x="0" y="800100"/>
                </a:lnTo>
                <a:lnTo>
                  <a:pt x="1420" y="753080"/>
                </a:lnTo>
                <a:lnTo>
                  <a:pt x="5630" y="706777"/>
                </a:lnTo>
                <a:lnTo>
                  <a:pt x="12551" y="661265"/>
                </a:lnTo>
                <a:lnTo>
                  <a:pt x="22104" y="616620"/>
                </a:lnTo>
                <a:lnTo>
                  <a:pt x="34213" y="572916"/>
                </a:lnTo>
                <a:lnTo>
                  <a:pt x="48798" y="530228"/>
                </a:lnTo>
                <a:lnTo>
                  <a:pt x="65782" y="488632"/>
                </a:lnTo>
                <a:lnTo>
                  <a:pt x="85086" y="448202"/>
                </a:lnTo>
                <a:lnTo>
                  <a:pt x="106632" y="409014"/>
                </a:lnTo>
                <a:lnTo>
                  <a:pt x="130343" y="371141"/>
                </a:lnTo>
                <a:lnTo>
                  <a:pt x="156141" y="334660"/>
                </a:lnTo>
                <a:lnTo>
                  <a:pt x="183946" y="299645"/>
                </a:lnTo>
                <a:lnTo>
                  <a:pt x="213681" y="266172"/>
                </a:lnTo>
                <a:lnTo>
                  <a:pt x="245268" y="234315"/>
                </a:lnTo>
                <a:lnTo>
                  <a:pt x="278629" y="204148"/>
                </a:lnTo>
                <a:lnTo>
                  <a:pt x="313686" y="175748"/>
                </a:lnTo>
                <a:lnTo>
                  <a:pt x="350360" y="149189"/>
                </a:lnTo>
                <a:lnTo>
                  <a:pt x="388574" y="124547"/>
                </a:lnTo>
                <a:lnTo>
                  <a:pt x="428249" y="101895"/>
                </a:lnTo>
                <a:lnTo>
                  <a:pt x="469307" y="81309"/>
                </a:lnTo>
                <a:lnTo>
                  <a:pt x="511671" y="62865"/>
                </a:lnTo>
                <a:lnTo>
                  <a:pt x="555261" y="46636"/>
                </a:lnTo>
                <a:lnTo>
                  <a:pt x="600001" y="32698"/>
                </a:lnTo>
                <a:lnTo>
                  <a:pt x="645811" y="21127"/>
                </a:lnTo>
                <a:lnTo>
                  <a:pt x="692614" y="11996"/>
                </a:lnTo>
                <a:lnTo>
                  <a:pt x="740332" y="5381"/>
                </a:lnTo>
                <a:lnTo>
                  <a:pt x="788887" y="1357"/>
                </a:lnTo>
                <a:lnTo>
                  <a:pt x="838200" y="0"/>
                </a:lnTo>
                <a:lnTo>
                  <a:pt x="887386" y="1357"/>
                </a:lnTo>
                <a:lnTo>
                  <a:pt x="935832" y="5381"/>
                </a:lnTo>
                <a:lnTo>
                  <a:pt x="983459" y="11996"/>
                </a:lnTo>
                <a:lnTo>
                  <a:pt x="1030188" y="21127"/>
                </a:lnTo>
                <a:lnTo>
                  <a:pt x="1075939" y="32698"/>
                </a:lnTo>
                <a:lnTo>
                  <a:pt x="1120634" y="46636"/>
                </a:lnTo>
                <a:lnTo>
                  <a:pt x="1164193" y="62864"/>
                </a:lnTo>
                <a:lnTo>
                  <a:pt x="1206537" y="81309"/>
                </a:lnTo>
                <a:lnTo>
                  <a:pt x="1247586" y="101895"/>
                </a:lnTo>
                <a:lnTo>
                  <a:pt x="1287263" y="124547"/>
                </a:lnTo>
                <a:lnTo>
                  <a:pt x="1325487" y="149189"/>
                </a:lnTo>
                <a:lnTo>
                  <a:pt x="1362180" y="175748"/>
                </a:lnTo>
                <a:lnTo>
                  <a:pt x="1397262" y="204148"/>
                </a:lnTo>
                <a:lnTo>
                  <a:pt x="1430654" y="234314"/>
                </a:lnTo>
                <a:lnTo>
                  <a:pt x="1462278" y="266172"/>
                </a:lnTo>
                <a:lnTo>
                  <a:pt x="1492053" y="299645"/>
                </a:lnTo>
                <a:lnTo>
                  <a:pt x="1519901" y="334660"/>
                </a:lnTo>
                <a:lnTo>
                  <a:pt x="1545743" y="371141"/>
                </a:lnTo>
                <a:lnTo>
                  <a:pt x="1569499" y="409014"/>
                </a:lnTo>
                <a:lnTo>
                  <a:pt x="1591091" y="448202"/>
                </a:lnTo>
                <a:lnTo>
                  <a:pt x="1610439" y="488632"/>
                </a:lnTo>
                <a:lnTo>
                  <a:pt x="1627464" y="530228"/>
                </a:lnTo>
                <a:lnTo>
                  <a:pt x="1642087" y="572916"/>
                </a:lnTo>
                <a:lnTo>
                  <a:pt x="1654228" y="616620"/>
                </a:lnTo>
                <a:lnTo>
                  <a:pt x="1663809" y="661265"/>
                </a:lnTo>
                <a:lnTo>
                  <a:pt x="1670751" y="706777"/>
                </a:lnTo>
                <a:lnTo>
                  <a:pt x="1674974" y="753080"/>
                </a:lnTo>
                <a:lnTo>
                  <a:pt x="1676400" y="800100"/>
                </a:lnTo>
                <a:lnTo>
                  <a:pt x="1674974" y="847119"/>
                </a:lnTo>
                <a:lnTo>
                  <a:pt x="1670751" y="893422"/>
                </a:lnTo>
                <a:lnTo>
                  <a:pt x="1663809" y="938934"/>
                </a:lnTo>
                <a:lnTo>
                  <a:pt x="1654228" y="983579"/>
                </a:lnTo>
                <a:lnTo>
                  <a:pt x="1642087" y="1027283"/>
                </a:lnTo>
                <a:lnTo>
                  <a:pt x="1627464" y="1069971"/>
                </a:lnTo>
                <a:lnTo>
                  <a:pt x="1610439" y="1111567"/>
                </a:lnTo>
                <a:lnTo>
                  <a:pt x="1591091" y="1151997"/>
                </a:lnTo>
                <a:lnTo>
                  <a:pt x="1569499" y="1191185"/>
                </a:lnTo>
                <a:lnTo>
                  <a:pt x="1545743" y="1229058"/>
                </a:lnTo>
                <a:lnTo>
                  <a:pt x="1519901" y="1265539"/>
                </a:lnTo>
                <a:lnTo>
                  <a:pt x="1492053" y="1300554"/>
                </a:lnTo>
                <a:lnTo>
                  <a:pt x="1462278" y="1334027"/>
                </a:lnTo>
                <a:lnTo>
                  <a:pt x="1430654" y="1365884"/>
                </a:lnTo>
                <a:lnTo>
                  <a:pt x="1397262" y="1396051"/>
                </a:lnTo>
                <a:lnTo>
                  <a:pt x="1362180" y="1424451"/>
                </a:lnTo>
                <a:lnTo>
                  <a:pt x="1325487" y="1451010"/>
                </a:lnTo>
                <a:lnTo>
                  <a:pt x="1287263" y="1475652"/>
                </a:lnTo>
                <a:lnTo>
                  <a:pt x="1247586" y="1498304"/>
                </a:lnTo>
                <a:lnTo>
                  <a:pt x="1206537" y="1518890"/>
                </a:lnTo>
                <a:lnTo>
                  <a:pt x="1164193" y="1537334"/>
                </a:lnTo>
                <a:lnTo>
                  <a:pt x="1120634" y="1553563"/>
                </a:lnTo>
                <a:lnTo>
                  <a:pt x="1075939" y="1567501"/>
                </a:lnTo>
                <a:lnTo>
                  <a:pt x="1030188" y="1579072"/>
                </a:lnTo>
                <a:lnTo>
                  <a:pt x="983459" y="1588203"/>
                </a:lnTo>
                <a:lnTo>
                  <a:pt x="935832" y="1594818"/>
                </a:lnTo>
                <a:lnTo>
                  <a:pt x="887386" y="1598842"/>
                </a:lnTo>
                <a:lnTo>
                  <a:pt x="838200" y="1600200"/>
                </a:lnTo>
                <a:close/>
              </a:path>
            </a:pathLst>
          </a:custGeom>
          <a:ln w="5714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19800" y="3733800"/>
            <a:ext cx="1676400" cy="1600200"/>
          </a:xfrm>
          <a:custGeom>
            <a:avLst/>
            <a:gdLst/>
            <a:ahLst/>
            <a:cxnLst/>
            <a:rect l="l" t="t" r="r" b="b"/>
            <a:pathLst>
              <a:path w="1676400" h="1600200">
                <a:moveTo>
                  <a:pt x="838200" y="1600200"/>
                </a:moveTo>
                <a:lnTo>
                  <a:pt x="788887" y="1598842"/>
                </a:lnTo>
                <a:lnTo>
                  <a:pt x="740332" y="1594818"/>
                </a:lnTo>
                <a:lnTo>
                  <a:pt x="692614" y="1588203"/>
                </a:lnTo>
                <a:lnTo>
                  <a:pt x="645811" y="1579072"/>
                </a:lnTo>
                <a:lnTo>
                  <a:pt x="600001" y="1567501"/>
                </a:lnTo>
                <a:lnTo>
                  <a:pt x="555261" y="1553563"/>
                </a:lnTo>
                <a:lnTo>
                  <a:pt x="511671" y="1537335"/>
                </a:lnTo>
                <a:lnTo>
                  <a:pt x="469307" y="1518890"/>
                </a:lnTo>
                <a:lnTo>
                  <a:pt x="428249" y="1498304"/>
                </a:lnTo>
                <a:lnTo>
                  <a:pt x="388574" y="1475652"/>
                </a:lnTo>
                <a:lnTo>
                  <a:pt x="350360" y="1451010"/>
                </a:lnTo>
                <a:lnTo>
                  <a:pt x="313686" y="1424451"/>
                </a:lnTo>
                <a:lnTo>
                  <a:pt x="278629" y="1396051"/>
                </a:lnTo>
                <a:lnTo>
                  <a:pt x="245268" y="1365885"/>
                </a:lnTo>
                <a:lnTo>
                  <a:pt x="213681" y="1334027"/>
                </a:lnTo>
                <a:lnTo>
                  <a:pt x="183946" y="1300554"/>
                </a:lnTo>
                <a:lnTo>
                  <a:pt x="156141" y="1265539"/>
                </a:lnTo>
                <a:lnTo>
                  <a:pt x="130343" y="1229058"/>
                </a:lnTo>
                <a:lnTo>
                  <a:pt x="106632" y="1191185"/>
                </a:lnTo>
                <a:lnTo>
                  <a:pt x="85086" y="1151997"/>
                </a:lnTo>
                <a:lnTo>
                  <a:pt x="65782" y="1111567"/>
                </a:lnTo>
                <a:lnTo>
                  <a:pt x="48798" y="1069971"/>
                </a:lnTo>
                <a:lnTo>
                  <a:pt x="34213" y="1027283"/>
                </a:lnTo>
                <a:lnTo>
                  <a:pt x="22104" y="983579"/>
                </a:lnTo>
                <a:lnTo>
                  <a:pt x="12551" y="938934"/>
                </a:lnTo>
                <a:lnTo>
                  <a:pt x="5630" y="893422"/>
                </a:lnTo>
                <a:lnTo>
                  <a:pt x="1420" y="847119"/>
                </a:lnTo>
                <a:lnTo>
                  <a:pt x="0" y="800100"/>
                </a:lnTo>
                <a:lnTo>
                  <a:pt x="1420" y="753080"/>
                </a:lnTo>
                <a:lnTo>
                  <a:pt x="5630" y="706777"/>
                </a:lnTo>
                <a:lnTo>
                  <a:pt x="12551" y="661265"/>
                </a:lnTo>
                <a:lnTo>
                  <a:pt x="22104" y="616620"/>
                </a:lnTo>
                <a:lnTo>
                  <a:pt x="34213" y="572916"/>
                </a:lnTo>
                <a:lnTo>
                  <a:pt x="48798" y="530228"/>
                </a:lnTo>
                <a:lnTo>
                  <a:pt x="65782" y="488632"/>
                </a:lnTo>
                <a:lnTo>
                  <a:pt x="85086" y="448202"/>
                </a:lnTo>
                <a:lnTo>
                  <a:pt x="106632" y="409014"/>
                </a:lnTo>
                <a:lnTo>
                  <a:pt x="130343" y="371141"/>
                </a:lnTo>
                <a:lnTo>
                  <a:pt x="156141" y="334660"/>
                </a:lnTo>
                <a:lnTo>
                  <a:pt x="183946" y="299645"/>
                </a:lnTo>
                <a:lnTo>
                  <a:pt x="213681" y="266172"/>
                </a:lnTo>
                <a:lnTo>
                  <a:pt x="245268" y="234315"/>
                </a:lnTo>
                <a:lnTo>
                  <a:pt x="278629" y="204148"/>
                </a:lnTo>
                <a:lnTo>
                  <a:pt x="313686" y="175748"/>
                </a:lnTo>
                <a:lnTo>
                  <a:pt x="350360" y="149189"/>
                </a:lnTo>
                <a:lnTo>
                  <a:pt x="388574" y="124547"/>
                </a:lnTo>
                <a:lnTo>
                  <a:pt x="428249" y="101895"/>
                </a:lnTo>
                <a:lnTo>
                  <a:pt x="469307" y="81309"/>
                </a:lnTo>
                <a:lnTo>
                  <a:pt x="511671" y="62865"/>
                </a:lnTo>
                <a:lnTo>
                  <a:pt x="555261" y="46636"/>
                </a:lnTo>
                <a:lnTo>
                  <a:pt x="600001" y="32698"/>
                </a:lnTo>
                <a:lnTo>
                  <a:pt x="645811" y="21127"/>
                </a:lnTo>
                <a:lnTo>
                  <a:pt x="692614" y="11996"/>
                </a:lnTo>
                <a:lnTo>
                  <a:pt x="740332" y="5381"/>
                </a:lnTo>
                <a:lnTo>
                  <a:pt x="788887" y="1357"/>
                </a:lnTo>
                <a:lnTo>
                  <a:pt x="838200" y="0"/>
                </a:lnTo>
                <a:lnTo>
                  <a:pt x="887512" y="1357"/>
                </a:lnTo>
                <a:lnTo>
                  <a:pt x="936067" y="5381"/>
                </a:lnTo>
                <a:lnTo>
                  <a:pt x="983785" y="11996"/>
                </a:lnTo>
                <a:lnTo>
                  <a:pt x="1030588" y="21127"/>
                </a:lnTo>
                <a:lnTo>
                  <a:pt x="1076398" y="32698"/>
                </a:lnTo>
                <a:lnTo>
                  <a:pt x="1121138" y="46636"/>
                </a:lnTo>
                <a:lnTo>
                  <a:pt x="1164728" y="62864"/>
                </a:lnTo>
                <a:lnTo>
                  <a:pt x="1207092" y="81309"/>
                </a:lnTo>
                <a:lnTo>
                  <a:pt x="1248150" y="101895"/>
                </a:lnTo>
                <a:lnTo>
                  <a:pt x="1287825" y="124547"/>
                </a:lnTo>
                <a:lnTo>
                  <a:pt x="1326039" y="149189"/>
                </a:lnTo>
                <a:lnTo>
                  <a:pt x="1362713" y="175748"/>
                </a:lnTo>
                <a:lnTo>
                  <a:pt x="1397770" y="204148"/>
                </a:lnTo>
                <a:lnTo>
                  <a:pt x="1431131" y="234314"/>
                </a:lnTo>
                <a:lnTo>
                  <a:pt x="1462718" y="266172"/>
                </a:lnTo>
                <a:lnTo>
                  <a:pt x="1492453" y="299645"/>
                </a:lnTo>
                <a:lnTo>
                  <a:pt x="1520258" y="334660"/>
                </a:lnTo>
                <a:lnTo>
                  <a:pt x="1546056" y="371141"/>
                </a:lnTo>
                <a:lnTo>
                  <a:pt x="1569767" y="409014"/>
                </a:lnTo>
                <a:lnTo>
                  <a:pt x="1591313" y="448202"/>
                </a:lnTo>
                <a:lnTo>
                  <a:pt x="1610617" y="488632"/>
                </a:lnTo>
                <a:lnTo>
                  <a:pt x="1627601" y="530228"/>
                </a:lnTo>
                <a:lnTo>
                  <a:pt x="1642186" y="572916"/>
                </a:lnTo>
                <a:lnTo>
                  <a:pt x="1654295" y="616620"/>
                </a:lnTo>
                <a:lnTo>
                  <a:pt x="1663848" y="661265"/>
                </a:lnTo>
                <a:lnTo>
                  <a:pt x="1670769" y="706777"/>
                </a:lnTo>
                <a:lnTo>
                  <a:pt x="1674979" y="753080"/>
                </a:lnTo>
                <a:lnTo>
                  <a:pt x="1676400" y="800100"/>
                </a:lnTo>
                <a:lnTo>
                  <a:pt x="1674979" y="847119"/>
                </a:lnTo>
                <a:lnTo>
                  <a:pt x="1670769" y="893422"/>
                </a:lnTo>
                <a:lnTo>
                  <a:pt x="1663848" y="938934"/>
                </a:lnTo>
                <a:lnTo>
                  <a:pt x="1654295" y="983579"/>
                </a:lnTo>
                <a:lnTo>
                  <a:pt x="1642186" y="1027283"/>
                </a:lnTo>
                <a:lnTo>
                  <a:pt x="1627601" y="1069971"/>
                </a:lnTo>
                <a:lnTo>
                  <a:pt x="1610617" y="1111567"/>
                </a:lnTo>
                <a:lnTo>
                  <a:pt x="1591313" y="1151997"/>
                </a:lnTo>
                <a:lnTo>
                  <a:pt x="1569767" y="1191185"/>
                </a:lnTo>
                <a:lnTo>
                  <a:pt x="1546056" y="1229058"/>
                </a:lnTo>
                <a:lnTo>
                  <a:pt x="1520258" y="1265539"/>
                </a:lnTo>
                <a:lnTo>
                  <a:pt x="1492453" y="1300554"/>
                </a:lnTo>
                <a:lnTo>
                  <a:pt x="1462718" y="1334027"/>
                </a:lnTo>
                <a:lnTo>
                  <a:pt x="1431131" y="1365884"/>
                </a:lnTo>
                <a:lnTo>
                  <a:pt x="1397770" y="1396051"/>
                </a:lnTo>
                <a:lnTo>
                  <a:pt x="1362713" y="1424451"/>
                </a:lnTo>
                <a:lnTo>
                  <a:pt x="1326039" y="1451010"/>
                </a:lnTo>
                <a:lnTo>
                  <a:pt x="1287825" y="1475652"/>
                </a:lnTo>
                <a:lnTo>
                  <a:pt x="1248150" y="1498304"/>
                </a:lnTo>
                <a:lnTo>
                  <a:pt x="1207092" y="1518890"/>
                </a:lnTo>
                <a:lnTo>
                  <a:pt x="1164728" y="1537334"/>
                </a:lnTo>
                <a:lnTo>
                  <a:pt x="1121138" y="1553563"/>
                </a:lnTo>
                <a:lnTo>
                  <a:pt x="1076398" y="1567501"/>
                </a:lnTo>
                <a:lnTo>
                  <a:pt x="1030588" y="1579072"/>
                </a:lnTo>
                <a:lnTo>
                  <a:pt x="983785" y="1588203"/>
                </a:lnTo>
                <a:lnTo>
                  <a:pt x="936067" y="1594818"/>
                </a:lnTo>
                <a:lnTo>
                  <a:pt x="887512" y="1598842"/>
                </a:lnTo>
                <a:lnTo>
                  <a:pt x="838200" y="1600200"/>
                </a:lnTo>
                <a:close/>
              </a:path>
            </a:pathLst>
          </a:custGeom>
          <a:ln w="5714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95240" y="3962400"/>
            <a:ext cx="4048760" cy="2686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06780"/>
            <a:ext cx="4578350" cy="28727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6070" y="1065529"/>
            <a:ext cx="8119745" cy="479552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873500" marR="5080" indent="60960">
              <a:lnSpc>
                <a:spcPct val="92500"/>
              </a:lnSpc>
              <a:spcBef>
                <a:spcPts val="385"/>
              </a:spcBef>
            </a:pPr>
            <a:r>
              <a:rPr sz="3200" b="1" dirty="0">
                <a:latin typeface="Times New Roman"/>
                <a:cs typeface="Times New Roman"/>
              </a:rPr>
              <a:t>India </a:t>
            </a:r>
            <a:r>
              <a:rPr sz="3200" b="1" spc="5" dirty="0">
                <a:latin typeface="Times New Roman"/>
                <a:cs typeface="Times New Roman"/>
              </a:rPr>
              <a:t>pocketed </a:t>
            </a:r>
            <a:r>
              <a:rPr sz="32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Rs </a:t>
            </a:r>
            <a:r>
              <a:rPr sz="3200" b="1" dirty="0">
                <a:solidFill>
                  <a:srgbClr val="9A2C1E"/>
                </a:solidFill>
                <a:latin typeface="Times New Roman"/>
                <a:cs typeface="Times New Roman"/>
              </a:rPr>
              <a:t>1,500  </a:t>
            </a:r>
            <a:r>
              <a:rPr sz="3200" b="1" spc="5" dirty="0">
                <a:solidFill>
                  <a:srgbClr val="9A2C1E"/>
                </a:solidFill>
                <a:latin typeface="Times New Roman"/>
                <a:cs typeface="Times New Roman"/>
              </a:rPr>
              <a:t>crores </a:t>
            </a:r>
            <a:r>
              <a:rPr sz="3200" b="1" dirty="0">
                <a:latin typeface="Times New Roman"/>
                <a:cs typeface="Times New Roman"/>
              </a:rPr>
              <a:t>in </a:t>
            </a:r>
            <a:r>
              <a:rPr sz="3200" b="1" spc="-5" dirty="0">
                <a:latin typeface="Times New Roman"/>
                <a:cs typeface="Times New Roman"/>
              </a:rPr>
              <a:t>the </a:t>
            </a:r>
            <a:r>
              <a:rPr sz="3200" b="1" dirty="0">
                <a:latin typeface="Times New Roman"/>
                <a:cs typeface="Times New Roman"/>
              </a:rPr>
              <a:t>year 2005  just by selling </a:t>
            </a:r>
            <a:r>
              <a:rPr sz="3200" b="1" spc="5" dirty="0">
                <a:latin typeface="Times New Roman"/>
                <a:cs typeface="Times New Roman"/>
              </a:rPr>
              <a:t>carbon  </a:t>
            </a:r>
            <a:r>
              <a:rPr sz="3200" b="1" dirty="0">
                <a:latin typeface="Times New Roman"/>
                <a:cs typeface="Times New Roman"/>
              </a:rPr>
              <a:t>credits to</a:t>
            </a:r>
            <a:r>
              <a:rPr sz="3200" b="1" spc="-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developed-</a:t>
            </a:r>
            <a:endParaRPr sz="3200">
              <a:latin typeface="Times New Roman"/>
              <a:cs typeface="Times New Roman"/>
            </a:endParaRPr>
          </a:p>
          <a:p>
            <a:pPr marL="4787900">
              <a:lnSpc>
                <a:spcPts val="3560"/>
              </a:lnSpc>
              <a:tabLst>
                <a:tab pos="6353175" algn="l"/>
              </a:tabLst>
            </a:pPr>
            <a:r>
              <a:rPr sz="3200" b="1" dirty="0">
                <a:latin typeface="Times New Roman"/>
                <a:cs typeface="Times New Roman"/>
              </a:rPr>
              <a:t>country	clients.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00">
              <a:latin typeface="Times New Roman"/>
              <a:cs typeface="Times New Roman"/>
            </a:endParaRPr>
          </a:p>
          <a:p>
            <a:pPr marL="12700" marR="2819400">
              <a:lnSpc>
                <a:spcPct val="107400"/>
              </a:lnSpc>
              <a:spcBef>
                <a:spcPts val="3105"/>
              </a:spcBef>
            </a:pPr>
            <a:r>
              <a:rPr sz="3200" b="1" dirty="0">
                <a:latin typeface="Times New Roman"/>
                <a:cs typeface="Times New Roman"/>
              </a:rPr>
              <a:t>India has generated </a:t>
            </a:r>
            <a:r>
              <a:rPr sz="3200" b="1" dirty="0">
                <a:solidFill>
                  <a:srgbClr val="D24716"/>
                </a:solidFill>
                <a:latin typeface="Times New Roman"/>
                <a:cs typeface="Times New Roman"/>
              </a:rPr>
              <a:t>30 </a:t>
            </a:r>
            <a:r>
              <a:rPr sz="3200" b="1" spc="-5" dirty="0">
                <a:solidFill>
                  <a:srgbClr val="D24716"/>
                </a:solidFill>
                <a:latin typeface="Times New Roman"/>
                <a:cs typeface="Times New Roman"/>
              </a:rPr>
              <a:t>million  </a:t>
            </a:r>
            <a:r>
              <a:rPr sz="3200" b="1" dirty="0">
                <a:latin typeface="Times New Roman"/>
                <a:cs typeface="Times New Roman"/>
              </a:rPr>
              <a:t>Carbon credits &amp; </a:t>
            </a:r>
            <a:r>
              <a:rPr sz="3200" b="1" dirty="0">
                <a:solidFill>
                  <a:srgbClr val="D24716"/>
                </a:solidFill>
                <a:latin typeface="Times New Roman"/>
                <a:cs typeface="Times New Roman"/>
              </a:rPr>
              <a:t>140 </a:t>
            </a:r>
            <a:r>
              <a:rPr sz="3200" b="1" spc="-5" dirty="0">
                <a:solidFill>
                  <a:srgbClr val="D24716"/>
                </a:solidFill>
                <a:latin typeface="Times New Roman"/>
                <a:cs typeface="Times New Roman"/>
              </a:rPr>
              <a:t>million  </a:t>
            </a:r>
            <a:r>
              <a:rPr sz="3200" b="1" dirty="0">
                <a:latin typeface="Times New Roman"/>
                <a:cs typeface="Times New Roman"/>
              </a:rPr>
              <a:t>are in</a:t>
            </a:r>
            <a:r>
              <a:rPr sz="3200" b="1" spc="1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pipeline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7700" y="434340"/>
            <a:ext cx="7850505" cy="108077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660400" marR="5080" indent="-647700">
              <a:lnSpc>
                <a:spcPts val="3990"/>
              </a:lnSpc>
              <a:spcBef>
                <a:spcPts val="505"/>
              </a:spcBef>
            </a:pPr>
            <a:r>
              <a:rPr sz="3600" spc="-5" dirty="0"/>
              <a:t>Some </a:t>
            </a:r>
            <a:r>
              <a:rPr sz="3600" dirty="0"/>
              <a:t>of the </a:t>
            </a:r>
            <a:r>
              <a:rPr sz="3600" spc="-5" dirty="0"/>
              <a:t>Leading companies </a:t>
            </a:r>
            <a:r>
              <a:rPr sz="3600" dirty="0"/>
              <a:t>of India  </a:t>
            </a:r>
            <a:r>
              <a:rPr sz="3600" spc="-5" dirty="0"/>
              <a:t>using </a:t>
            </a:r>
            <a:r>
              <a:rPr sz="3600" dirty="0"/>
              <a:t>&amp; </a:t>
            </a:r>
            <a:r>
              <a:rPr sz="3600" spc="-5" dirty="0"/>
              <a:t>selling Carbon</a:t>
            </a:r>
            <a:r>
              <a:rPr sz="3600" spc="-10" dirty="0"/>
              <a:t> </a:t>
            </a:r>
            <a:r>
              <a:rPr sz="3600" spc="-5" dirty="0"/>
              <a:t>Credits…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685800" y="2057400"/>
            <a:ext cx="2133600" cy="17143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0859" y="4718050"/>
            <a:ext cx="2146300" cy="1616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57800" y="2209800"/>
            <a:ext cx="2967990" cy="16433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50459" y="4491990"/>
            <a:ext cx="3365499" cy="17322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361179" y="6206490"/>
            <a:ext cx="4761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55" dirty="0">
                <a:latin typeface="Perpetua"/>
                <a:cs typeface="Perpetua"/>
              </a:rPr>
              <a:t>GUJARAT </a:t>
            </a:r>
            <a:r>
              <a:rPr sz="2400" b="1" spc="110" dirty="0">
                <a:latin typeface="Perpetua"/>
                <a:cs typeface="Perpetua"/>
              </a:rPr>
              <a:t>FLOUROCARBONS</a:t>
            </a:r>
            <a:r>
              <a:rPr sz="2400" b="1" spc="114" dirty="0">
                <a:latin typeface="Perpetua"/>
                <a:cs typeface="Perpetua"/>
              </a:rPr>
              <a:t> </a:t>
            </a:r>
            <a:r>
              <a:rPr sz="2400" b="1" spc="-15" dirty="0">
                <a:latin typeface="Perpetua"/>
                <a:cs typeface="Perpetua"/>
              </a:rPr>
              <a:t>Ltd</a:t>
            </a:r>
            <a:endParaRPr sz="2400">
              <a:latin typeface="Perpetua"/>
              <a:cs typeface="Perpetua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304800"/>
            <a:ext cx="8686800" cy="62281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4901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S</a:t>
            </a:r>
            <a:r>
              <a:rPr spc="5" dirty="0"/>
              <a:t>R</a:t>
            </a:r>
            <a:r>
              <a:rPr dirty="0"/>
              <a:t>F</a:t>
            </a:r>
            <a:r>
              <a:rPr spc="-10" dirty="0"/>
              <a:t>…</a:t>
            </a:r>
            <a:r>
              <a:rPr sz="3900" dirty="0"/>
              <a:t>.</a:t>
            </a:r>
            <a:endParaRPr sz="3900"/>
          </a:p>
        </p:txBody>
      </p:sp>
      <p:sp>
        <p:nvSpPr>
          <p:cNvPr id="4" name="object 4"/>
          <p:cNvSpPr txBox="1">
            <a:spLocks noGrp="1"/>
          </p:cNvSpPr>
          <p:nvPr>
            <p:ph type="subTitle" idx="4294967295"/>
          </p:nvPr>
        </p:nvSpPr>
        <p:spPr>
          <a:xfrm>
            <a:off x="304799" y="3611879"/>
            <a:ext cx="8534400" cy="1414779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3134995" marR="5080" indent="-1099820">
              <a:lnSpc>
                <a:spcPts val="5180"/>
              </a:lnSpc>
              <a:spcBef>
                <a:spcPts val="755"/>
              </a:spcBef>
              <a:tabLst>
                <a:tab pos="8013065" algn="l"/>
              </a:tabLst>
            </a:pPr>
            <a:r>
              <a:rPr spc="5" dirty="0"/>
              <a:t>T</a:t>
            </a:r>
            <a:r>
              <a:rPr spc="-15" dirty="0"/>
              <a:t>h</a:t>
            </a:r>
            <a:r>
              <a:rPr dirty="0"/>
              <a:t>e</a:t>
            </a:r>
            <a:r>
              <a:rPr spc="10" dirty="0"/>
              <a:t> </a:t>
            </a:r>
            <a:r>
              <a:rPr spc="-10" dirty="0"/>
              <a:t>m</a:t>
            </a:r>
            <a:r>
              <a:rPr dirty="0"/>
              <a:t>ajor</a:t>
            </a:r>
            <a:r>
              <a:rPr spc="10" dirty="0"/>
              <a:t> </a:t>
            </a:r>
            <a:r>
              <a:rPr spc="-15" dirty="0"/>
              <a:t>b</a:t>
            </a:r>
            <a:r>
              <a:rPr spc="10" dirty="0"/>
              <a:t>e</a:t>
            </a:r>
            <a:r>
              <a:rPr spc="-15" dirty="0"/>
              <a:t>n</a:t>
            </a:r>
            <a:r>
              <a:rPr spc="10" dirty="0"/>
              <a:t>e</a:t>
            </a:r>
            <a:r>
              <a:rPr spc="-10" dirty="0"/>
              <a:t>f</a:t>
            </a:r>
            <a:r>
              <a:rPr spc="5" dirty="0"/>
              <a:t>i</a:t>
            </a:r>
            <a:r>
              <a:rPr dirty="0"/>
              <a:t>c</a:t>
            </a:r>
            <a:r>
              <a:rPr spc="-5" dirty="0"/>
              <a:t>ia</a:t>
            </a:r>
            <a:r>
              <a:rPr spc="10" dirty="0"/>
              <a:t>r</a:t>
            </a:r>
            <a:r>
              <a:rPr dirty="0"/>
              <a:t>y	of  </a:t>
            </a:r>
            <a:r>
              <a:rPr spc="-5" dirty="0"/>
              <a:t>reducing </a:t>
            </a:r>
            <a:r>
              <a:rPr spc="-10" dirty="0"/>
              <a:t>GHG</a:t>
            </a:r>
            <a:r>
              <a:rPr spc="-85" dirty="0"/>
              <a:t> </a:t>
            </a:r>
            <a:r>
              <a:rPr dirty="0"/>
              <a:t>gases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224790"/>
            <a:ext cx="4658360" cy="29819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9" y="0"/>
            <a:ext cx="9136380" cy="756920"/>
          </a:xfrm>
          <a:custGeom>
            <a:avLst/>
            <a:gdLst/>
            <a:ahLst/>
            <a:cxnLst/>
            <a:rect l="l" t="t" r="r" b="b"/>
            <a:pathLst>
              <a:path w="9136380" h="756920">
                <a:moveTo>
                  <a:pt x="9136380" y="708659"/>
                </a:moveTo>
                <a:lnTo>
                  <a:pt x="6868149" y="708659"/>
                </a:lnTo>
                <a:lnTo>
                  <a:pt x="7653009" y="756909"/>
                </a:lnTo>
                <a:lnTo>
                  <a:pt x="9136380" y="738021"/>
                </a:lnTo>
                <a:lnTo>
                  <a:pt x="9136380" y="708659"/>
                </a:lnTo>
              </a:path>
              <a:path w="9136380" h="756920">
                <a:moveTo>
                  <a:pt x="9136380" y="0"/>
                </a:moveTo>
                <a:lnTo>
                  <a:pt x="5083" y="0"/>
                </a:lnTo>
                <a:lnTo>
                  <a:pt x="0" y="713750"/>
                </a:lnTo>
                <a:lnTo>
                  <a:pt x="1927859" y="737859"/>
                </a:lnTo>
                <a:lnTo>
                  <a:pt x="2900683" y="713750"/>
                </a:lnTo>
                <a:lnTo>
                  <a:pt x="3307966" y="713750"/>
                </a:lnTo>
                <a:lnTo>
                  <a:pt x="3633459" y="699759"/>
                </a:lnTo>
                <a:lnTo>
                  <a:pt x="9136380" y="699759"/>
                </a:lnTo>
                <a:lnTo>
                  <a:pt x="9136380" y="0"/>
                </a:lnTo>
              </a:path>
              <a:path w="9136380" h="756920">
                <a:moveTo>
                  <a:pt x="6418092" y="723899"/>
                </a:moveTo>
                <a:lnTo>
                  <a:pt x="5424159" y="723899"/>
                </a:lnTo>
                <a:lnTo>
                  <a:pt x="6005840" y="737859"/>
                </a:lnTo>
                <a:lnTo>
                  <a:pt x="6418092" y="723899"/>
                </a:lnTo>
              </a:path>
              <a:path w="9136380" h="756920">
                <a:moveTo>
                  <a:pt x="9136380" y="699759"/>
                </a:moveTo>
                <a:lnTo>
                  <a:pt x="3633459" y="699759"/>
                </a:lnTo>
                <a:lnTo>
                  <a:pt x="3891290" y="718809"/>
                </a:lnTo>
                <a:lnTo>
                  <a:pt x="4719309" y="727709"/>
                </a:lnTo>
                <a:lnTo>
                  <a:pt x="6418092" y="723899"/>
                </a:lnTo>
                <a:lnTo>
                  <a:pt x="6868149" y="708659"/>
                </a:lnTo>
                <a:lnTo>
                  <a:pt x="9136380" y="708659"/>
                </a:lnTo>
                <a:lnTo>
                  <a:pt x="9136380" y="699759"/>
                </a:lnTo>
              </a:path>
              <a:path w="9136380" h="756920">
                <a:moveTo>
                  <a:pt x="3307966" y="713750"/>
                </a:moveTo>
                <a:lnTo>
                  <a:pt x="2900683" y="713750"/>
                </a:lnTo>
                <a:lnTo>
                  <a:pt x="3190250" y="718809"/>
                </a:lnTo>
                <a:lnTo>
                  <a:pt x="3307966" y="713750"/>
                </a:lnTo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20" y="0"/>
            <a:ext cx="1488435" cy="730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5193" y="266700"/>
            <a:ext cx="156845" cy="0"/>
          </a:xfrm>
          <a:custGeom>
            <a:avLst/>
            <a:gdLst/>
            <a:ahLst/>
            <a:cxnLst/>
            <a:rect l="l" t="t" r="r" b="b"/>
            <a:pathLst>
              <a:path w="156845">
                <a:moveTo>
                  <a:pt x="0" y="0"/>
                </a:moveTo>
                <a:lnTo>
                  <a:pt x="156320" y="0"/>
                </a:lnTo>
              </a:path>
            </a:pathLst>
          </a:custGeom>
          <a:ln w="8889">
            <a:solidFill>
              <a:srgbClr val="B7B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2819" y="274320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070" y="0"/>
                </a:lnTo>
              </a:path>
            </a:pathLst>
          </a:custGeom>
          <a:ln w="8889">
            <a:solidFill>
              <a:srgbClr val="B8B8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918" y="281940"/>
            <a:ext cx="153670" cy="0"/>
          </a:xfrm>
          <a:custGeom>
            <a:avLst/>
            <a:gdLst/>
            <a:ahLst/>
            <a:cxnLst/>
            <a:rect l="l" t="t" r="r" b="b"/>
            <a:pathLst>
              <a:path w="153670">
                <a:moveTo>
                  <a:pt x="0" y="0"/>
                </a:moveTo>
                <a:lnTo>
                  <a:pt x="153349" y="0"/>
                </a:lnTo>
              </a:path>
            </a:pathLst>
          </a:custGeom>
          <a:ln w="888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9016" y="289560"/>
            <a:ext cx="153035" cy="0"/>
          </a:xfrm>
          <a:custGeom>
            <a:avLst/>
            <a:gdLst/>
            <a:ahLst/>
            <a:cxnLst/>
            <a:rect l="l" t="t" r="r" b="b"/>
            <a:pathLst>
              <a:path w="153034">
                <a:moveTo>
                  <a:pt x="0" y="0"/>
                </a:moveTo>
                <a:lnTo>
                  <a:pt x="152635" y="0"/>
                </a:lnTo>
              </a:path>
            </a:pathLst>
          </a:custGeom>
          <a:ln w="888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7985" y="29718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5">
                <a:moveTo>
                  <a:pt x="0" y="0"/>
                </a:moveTo>
                <a:lnTo>
                  <a:pt x="151254" y="0"/>
                </a:lnTo>
              </a:path>
            </a:pathLst>
          </a:custGeom>
          <a:ln w="888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7825" y="304800"/>
            <a:ext cx="149225" cy="0"/>
          </a:xfrm>
          <a:custGeom>
            <a:avLst/>
            <a:gdLst/>
            <a:ahLst/>
            <a:cxnLst/>
            <a:rect l="l" t="t" r="r" b="b"/>
            <a:pathLst>
              <a:path w="149225">
                <a:moveTo>
                  <a:pt x="0" y="0"/>
                </a:moveTo>
                <a:lnTo>
                  <a:pt x="149001" y="0"/>
                </a:lnTo>
              </a:path>
            </a:pathLst>
          </a:custGeom>
          <a:ln w="888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98704" y="0"/>
            <a:ext cx="1906255" cy="616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86018" y="619118"/>
            <a:ext cx="272415" cy="0"/>
          </a:xfrm>
          <a:custGeom>
            <a:avLst/>
            <a:gdLst/>
            <a:ahLst/>
            <a:cxnLst/>
            <a:rect l="l" t="t" r="r" b="b"/>
            <a:pathLst>
              <a:path w="272414">
                <a:moveTo>
                  <a:pt x="0" y="0"/>
                </a:moveTo>
                <a:lnTo>
                  <a:pt x="272050" y="0"/>
                </a:lnTo>
              </a:path>
            </a:pathLst>
          </a:custGeom>
          <a:ln w="10152">
            <a:solidFill>
              <a:srgbClr val="A7A7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9220" y="626120"/>
            <a:ext cx="278765" cy="0"/>
          </a:xfrm>
          <a:custGeom>
            <a:avLst/>
            <a:gdLst/>
            <a:ahLst/>
            <a:cxnLst/>
            <a:rect l="l" t="t" r="r" b="b"/>
            <a:pathLst>
              <a:path w="278764">
                <a:moveTo>
                  <a:pt x="0" y="0"/>
                </a:moveTo>
                <a:lnTo>
                  <a:pt x="278664" y="0"/>
                </a:lnTo>
              </a:path>
            </a:pathLst>
          </a:custGeom>
          <a:ln w="888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12400" y="633740"/>
            <a:ext cx="289560" cy="0"/>
          </a:xfrm>
          <a:custGeom>
            <a:avLst/>
            <a:gdLst/>
            <a:ahLst/>
            <a:cxnLst/>
            <a:rect l="l" t="t" r="r" b="b"/>
            <a:pathLst>
              <a:path w="289560">
                <a:moveTo>
                  <a:pt x="0" y="0"/>
                </a:moveTo>
                <a:lnTo>
                  <a:pt x="289187" y="0"/>
                </a:lnTo>
              </a:path>
            </a:pathLst>
          </a:custGeom>
          <a:ln w="8889">
            <a:solidFill>
              <a:srgbClr val="A5A5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23377" y="640723"/>
            <a:ext cx="302260" cy="0"/>
          </a:xfrm>
          <a:custGeom>
            <a:avLst/>
            <a:gdLst/>
            <a:ahLst/>
            <a:cxnLst/>
            <a:rect l="l" t="t" r="r" b="b"/>
            <a:pathLst>
              <a:path w="302260">
                <a:moveTo>
                  <a:pt x="0" y="0"/>
                </a:moveTo>
                <a:lnTo>
                  <a:pt x="301912" y="0"/>
                </a:lnTo>
              </a:path>
            </a:pathLst>
          </a:custGeom>
          <a:ln w="10163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38260" y="647700"/>
            <a:ext cx="309880" cy="0"/>
          </a:xfrm>
          <a:custGeom>
            <a:avLst/>
            <a:gdLst/>
            <a:ahLst/>
            <a:cxnLst/>
            <a:rect l="l" t="t" r="r" b="b"/>
            <a:pathLst>
              <a:path w="309879">
                <a:moveTo>
                  <a:pt x="0" y="0"/>
                </a:moveTo>
                <a:lnTo>
                  <a:pt x="309543" y="0"/>
                </a:lnTo>
              </a:path>
            </a:pathLst>
          </a:custGeom>
          <a:ln w="888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53500" y="655320"/>
            <a:ext cx="321945" cy="0"/>
          </a:xfrm>
          <a:custGeom>
            <a:avLst/>
            <a:gdLst/>
            <a:ahLst/>
            <a:cxnLst/>
            <a:rect l="l" t="t" r="r" b="b"/>
            <a:pathLst>
              <a:path w="321945">
                <a:moveTo>
                  <a:pt x="0" y="0"/>
                </a:moveTo>
                <a:lnTo>
                  <a:pt x="321362" y="0"/>
                </a:lnTo>
              </a:path>
            </a:pathLst>
          </a:custGeom>
          <a:ln w="888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66192" y="662303"/>
            <a:ext cx="335915" cy="0"/>
          </a:xfrm>
          <a:custGeom>
            <a:avLst/>
            <a:gdLst/>
            <a:ahLst/>
            <a:cxnLst/>
            <a:rect l="l" t="t" r="r" b="b"/>
            <a:pathLst>
              <a:path w="335914">
                <a:moveTo>
                  <a:pt x="0" y="0"/>
                </a:moveTo>
                <a:lnTo>
                  <a:pt x="335729" y="0"/>
                </a:lnTo>
              </a:path>
            </a:pathLst>
          </a:custGeom>
          <a:ln w="10163">
            <a:solidFill>
              <a:srgbClr val="A1A1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81641" y="669279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559" y="0"/>
                </a:lnTo>
              </a:path>
            </a:pathLst>
          </a:custGeom>
          <a:ln w="8889">
            <a:solidFill>
              <a:srgbClr val="A0A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98226" y="676899"/>
            <a:ext cx="343535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3034" y="0"/>
                </a:lnTo>
              </a:path>
            </a:pathLst>
          </a:custGeom>
          <a:ln w="8889">
            <a:solidFill>
              <a:srgbClr val="9F9F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14811" y="684519"/>
            <a:ext cx="343535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2953" y="0"/>
                </a:lnTo>
              </a:path>
            </a:pathLst>
          </a:custGeom>
          <a:ln w="888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28590" y="691508"/>
            <a:ext cx="346710" cy="0"/>
          </a:xfrm>
          <a:custGeom>
            <a:avLst/>
            <a:gdLst/>
            <a:ahLst/>
            <a:cxnLst/>
            <a:rect l="l" t="t" r="r" b="b"/>
            <a:pathLst>
              <a:path w="346710">
                <a:moveTo>
                  <a:pt x="0" y="0"/>
                </a:moveTo>
                <a:lnTo>
                  <a:pt x="346517" y="0"/>
                </a:lnTo>
              </a:path>
            </a:pathLst>
          </a:custGeom>
          <a:ln w="10152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44840" y="698510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469" y="0"/>
                </a:lnTo>
              </a:path>
            </a:pathLst>
          </a:custGeom>
          <a:ln w="888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5542" y="706130"/>
            <a:ext cx="328930" cy="0"/>
          </a:xfrm>
          <a:custGeom>
            <a:avLst/>
            <a:gdLst/>
            <a:ahLst/>
            <a:cxnLst/>
            <a:rect l="l" t="t" r="r" b="b"/>
            <a:pathLst>
              <a:path w="328929">
                <a:moveTo>
                  <a:pt x="0" y="0"/>
                </a:moveTo>
                <a:lnTo>
                  <a:pt x="328668" y="0"/>
                </a:lnTo>
              </a:path>
            </a:pathLst>
          </a:custGeom>
          <a:ln w="8889">
            <a:solidFill>
              <a:srgbClr val="9B9B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83513" y="713113"/>
            <a:ext cx="312420" cy="0"/>
          </a:xfrm>
          <a:custGeom>
            <a:avLst/>
            <a:gdLst/>
            <a:ahLst/>
            <a:cxnLst/>
            <a:rect l="l" t="t" r="r" b="b"/>
            <a:pathLst>
              <a:path w="312420">
                <a:moveTo>
                  <a:pt x="0" y="0"/>
                </a:moveTo>
                <a:lnTo>
                  <a:pt x="311946" y="0"/>
                </a:lnTo>
              </a:path>
            </a:pathLst>
          </a:custGeom>
          <a:ln w="10163">
            <a:solidFill>
              <a:srgbClr val="9A9A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09950" y="720090"/>
            <a:ext cx="284480" cy="0"/>
          </a:xfrm>
          <a:custGeom>
            <a:avLst/>
            <a:gdLst/>
            <a:ahLst/>
            <a:cxnLst/>
            <a:rect l="l" t="t" r="r" b="b"/>
            <a:pathLst>
              <a:path w="284479">
                <a:moveTo>
                  <a:pt x="0" y="0"/>
                </a:moveTo>
                <a:lnTo>
                  <a:pt x="284260" y="0"/>
                </a:lnTo>
              </a:path>
            </a:pathLst>
          </a:custGeom>
          <a:ln w="8889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44493" y="727069"/>
            <a:ext cx="224790" cy="0"/>
          </a:xfrm>
          <a:custGeom>
            <a:avLst/>
            <a:gdLst/>
            <a:ahLst/>
            <a:cxnLst/>
            <a:rect l="l" t="t" r="r" b="b"/>
            <a:pathLst>
              <a:path w="224789">
                <a:moveTo>
                  <a:pt x="0" y="0"/>
                </a:moveTo>
                <a:lnTo>
                  <a:pt x="224294" y="0"/>
                </a:lnTo>
              </a:path>
            </a:pathLst>
          </a:custGeom>
          <a:ln w="7609">
            <a:solidFill>
              <a:srgbClr val="989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24350" y="520689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70" h="59054">
                <a:moveTo>
                  <a:pt x="13959" y="0"/>
                </a:moveTo>
                <a:lnTo>
                  <a:pt x="11430" y="3810"/>
                </a:lnTo>
                <a:lnTo>
                  <a:pt x="6339" y="8900"/>
                </a:lnTo>
                <a:lnTo>
                  <a:pt x="6339" y="11430"/>
                </a:lnTo>
                <a:lnTo>
                  <a:pt x="3810" y="12710"/>
                </a:lnTo>
                <a:lnTo>
                  <a:pt x="2529" y="17800"/>
                </a:lnTo>
                <a:lnTo>
                  <a:pt x="1280" y="20330"/>
                </a:lnTo>
                <a:lnTo>
                  <a:pt x="1280" y="22860"/>
                </a:lnTo>
                <a:lnTo>
                  <a:pt x="0" y="25420"/>
                </a:lnTo>
                <a:lnTo>
                  <a:pt x="0" y="35570"/>
                </a:lnTo>
                <a:lnTo>
                  <a:pt x="1280" y="38100"/>
                </a:lnTo>
                <a:lnTo>
                  <a:pt x="1280" y="41910"/>
                </a:lnTo>
                <a:lnTo>
                  <a:pt x="2529" y="45720"/>
                </a:lnTo>
                <a:lnTo>
                  <a:pt x="3810" y="48280"/>
                </a:lnTo>
                <a:lnTo>
                  <a:pt x="6339" y="50810"/>
                </a:lnTo>
                <a:lnTo>
                  <a:pt x="7620" y="53340"/>
                </a:lnTo>
                <a:lnTo>
                  <a:pt x="10149" y="55900"/>
                </a:lnTo>
                <a:lnTo>
                  <a:pt x="13965" y="58436"/>
                </a:lnTo>
                <a:lnTo>
                  <a:pt x="1395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37060" y="516565"/>
            <a:ext cx="15240" cy="71120"/>
          </a:xfrm>
          <a:custGeom>
            <a:avLst/>
            <a:gdLst/>
            <a:ahLst/>
            <a:cxnLst/>
            <a:rect l="l" t="t" r="r" b="b"/>
            <a:pathLst>
              <a:path w="15239" h="71120">
                <a:moveTo>
                  <a:pt x="15239" y="0"/>
                </a:moveTo>
                <a:lnTo>
                  <a:pt x="13960" y="314"/>
                </a:lnTo>
                <a:lnTo>
                  <a:pt x="6340" y="2874"/>
                </a:lnTo>
                <a:lnTo>
                  <a:pt x="3810" y="4124"/>
                </a:lnTo>
                <a:lnTo>
                  <a:pt x="1249" y="4124"/>
                </a:lnTo>
                <a:lnTo>
                  <a:pt x="0" y="6006"/>
                </a:lnTo>
                <a:lnTo>
                  <a:pt x="0" y="61724"/>
                </a:lnTo>
                <a:lnTo>
                  <a:pt x="1249" y="62554"/>
                </a:lnTo>
                <a:lnTo>
                  <a:pt x="3810" y="65084"/>
                </a:lnTo>
                <a:lnTo>
                  <a:pt x="6340" y="66364"/>
                </a:lnTo>
                <a:lnTo>
                  <a:pt x="10150" y="67644"/>
                </a:lnTo>
                <a:lnTo>
                  <a:pt x="15239" y="70538"/>
                </a:lnTo>
                <a:lnTo>
                  <a:pt x="1523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51020" y="514349"/>
            <a:ext cx="15240" cy="78105"/>
          </a:xfrm>
          <a:custGeom>
            <a:avLst/>
            <a:gdLst/>
            <a:ahLst/>
            <a:cxnLst/>
            <a:rect l="l" t="t" r="r" b="b"/>
            <a:pathLst>
              <a:path w="15239" h="78104">
                <a:moveTo>
                  <a:pt x="15239" y="0"/>
                </a:moveTo>
                <a:lnTo>
                  <a:pt x="12710" y="0"/>
                </a:lnTo>
                <a:lnTo>
                  <a:pt x="7620" y="1280"/>
                </a:lnTo>
                <a:lnTo>
                  <a:pt x="5090" y="1280"/>
                </a:lnTo>
                <a:lnTo>
                  <a:pt x="0" y="2529"/>
                </a:lnTo>
                <a:lnTo>
                  <a:pt x="0" y="72025"/>
                </a:lnTo>
                <a:lnTo>
                  <a:pt x="5090" y="74919"/>
                </a:lnTo>
                <a:lnTo>
                  <a:pt x="13960" y="77480"/>
                </a:lnTo>
                <a:lnTo>
                  <a:pt x="15239" y="77959"/>
                </a:lnTo>
                <a:lnTo>
                  <a:pt x="15239" y="0"/>
                </a:lnTo>
                <a:close/>
              </a:path>
            </a:pathLst>
          </a:custGeom>
          <a:solidFill>
            <a:srgbClr val="C6C6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64979" y="514349"/>
            <a:ext cx="13970" cy="82550"/>
          </a:xfrm>
          <a:custGeom>
            <a:avLst/>
            <a:gdLst/>
            <a:ahLst/>
            <a:cxnLst/>
            <a:rect l="l" t="t" r="r" b="b"/>
            <a:pathLst>
              <a:path w="13970" h="82550">
                <a:moveTo>
                  <a:pt x="3810" y="0"/>
                </a:moveTo>
                <a:lnTo>
                  <a:pt x="0" y="0"/>
                </a:lnTo>
                <a:lnTo>
                  <a:pt x="0" y="77480"/>
                </a:lnTo>
                <a:lnTo>
                  <a:pt x="10180" y="81290"/>
                </a:lnTo>
                <a:lnTo>
                  <a:pt x="13977" y="82217"/>
                </a:lnTo>
                <a:lnTo>
                  <a:pt x="13977" y="1280"/>
                </a:lnTo>
                <a:lnTo>
                  <a:pt x="10180" y="1280"/>
                </a:lnTo>
                <a:lnTo>
                  <a:pt x="381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77689" y="515629"/>
            <a:ext cx="15240" cy="84455"/>
          </a:xfrm>
          <a:custGeom>
            <a:avLst/>
            <a:gdLst/>
            <a:ahLst/>
            <a:cxnLst/>
            <a:rect l="l" t="t" r="r" b="b"/>
            <a:pathLst>
              <a:path w="15239" h="84454">
                <a:moveTo>
                  <a:pt x="3810" y="0"/>
                </a:moveTo>
                <a:lnTo>
                  <a:pt x="0" y="0"/>
                </a:lnTo>
                <a:lnTo>
                  <a:pt x="0" y="80627"/>
                </a:lnTo>
                <a:lnTo>
                  <a:pt x="15239" y="84350"/>
                </a:lnTo>
                <a:lnTo>
                  <a:pt x="15239" y="1023"/>
                </a:lnTo>
                <a:lnTo>
                  <a:pt x="3810" y="0"/>
                </a:lnTo>
                <a:close/>
              </a:path>
            </a:pathLst>
          </a:custGeom>
          <a:solidFill>
            <a:srgbClr val="C4C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91649" y="516538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39" h="86995">
                <a:moveTo>
                  <a:pt x="0" y="0"/>
                </a:moveTo>
                <a:lnTo>
                  <a:pt x="0" y="83129"/>
                </a:lnTo>
                <a:lnTo>
                  <a:pt x="15239" y="86851"/>
                </a:lnTo>
                <a:lnTo>
                  <a:pt x="15239" y="3037"/>
                </a:lnTo>
                <a:lnTo>
                  <a:pt x="3810" y="341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05639" y="519281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3803"/>
                </a:lnTo>
                <a:lnTo>
                  <a:pt x="13966" y="8721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2C2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18319" y="522272"/>
            <a:ext cx="15240" cy="88265"/>
          </a:xfrm>
          <a:custGeom>
            <a:avLst/>
            <a:gdLst/>
            <a:ahLst/>
            <a:cxnLst/>
            <a:rect l="l" t="t" r="r" b="b"/>
            <a:pathLst>
              <a:path w="15239" h="88265">
                <a:moveTo>
                  <a:pt x="0" y="0"/>
                </a:moveTo>
                <a:lnTo>
                  <a:pt x="0" y="83909"/>
                </a:lnTo>
                <a:lnTo>
                  <a:pt x="13990" y="87327"/>
                </a:lnTo>
                <a:lnTo>
                  <a:pt x="15239" y="87709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C1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32310" y="525573"/>
            <a:ext cx="13970" cy="88900"/>
          </a:xfrm>
          <a:custGeom>
            <a:avLst/>
            <a:gdLst/>
            <a:ahLst/>
            <a:cxnLst/>
            <a:rect l="l" t="t" r="r" b="b"/>
            <a:pathLst>
              <a:path w="13970" h="88900">
                <a:moveTo>
                  <a:pt x="0" y="0"/>
                </a:moveTo>
                <a:lnTo>
                  <a:pt x="0" y="84026"/>
                </a:lnTo>
                <a:lnTo>
                  <a:pt x="13966" y="8829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0C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46270" y="528866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5000"/>
                </a:lnTo>
                <a:lnTo>
                  <a:pt x="13966" y="8926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EBE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58980" y="531864"/>
            <a:ext cx="15240" cy="90805"/>
          </a:xfrm>
          <a:custGeom>
            <a:avLst/>
            <a:gdLst/>
            <a:ahLst/>
            <a:cxnLst/>
            <a:rect l="l" t="t" r="r" b="b"/>
            <a:pathLst>
              <a:path w="15239" h="90804">
                <a:moveTo>
                  <a:pt x="0" y="0"/>
                </a:moveTo>
                <a:lnTo>
                  <a:pt x="0" y="85887"/>
                </a:lnTo>
                <a:lnTo>
                  <a:pt x="15239" y="90545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BDB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72939" y="535158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6860"/>
                </a:lnTo>
                <a:lnTo>
                  <a:pt x="13966" y="9112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CBC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86899" y="538451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87834"/>
                </a:lnTo>
                <a:lnTo>
                  <a:pt x="13977" y="92107"/>
                </a:lnTo>
                <a:lnTo>
                  <a:pt x="13977" y="3297"/>
                </a:lnTo>
                <a:lnTo>
                  <a:pt x="0" y="0"/>
                </a:lnTo>
                <a:close/>
              </a:path>
            </a:pathLst>
          </a:custGeom>
          <a:solidFill>
            <a:srgbClr val="BBBB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99609" y="541449"/>
            <a:ext cx="15240" cy="93980"/>
          </a:xfrm>
          <a:custGeom>
            <a:avLst/>
            <a:gdLst/>
            <a:ahLst/>
            <a:cxnLst/>
            <a:rect l="l" t="t" r="r" b="b"/>
            <a:pathLst>
              <a:path w="15239" h="93979">
                <a:moveTo>
                  <a:pt x="0" y="0"/>
                </a:moveTo>
                <a:lnTo>
                  <a:pt x="0" y="88721"/>
                </a:lnTo>
                <a:lnTo>
                  <a:pt x="15239" y="93379"/>
                </a:lnTo>
                <a:lnTo>
                  <a:pt x="15239" y="3778"/>
                </a:lnTo>
                <a:lnTo>
                  <a:pt x="8900" y="2099"/>
                </a:lnTo>
                <a:lnTo>
                  <a:pt x="0" y="0"/>
                </a:lnTo>
                <a:close/>
              </a:path>
            </a:pathLst>
          </a:custGeom>
          <a:solidFill>
            <a:srgbClr val="BAB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13569" y="544889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89548"/>
                </a:lnTo>
                <a:lnTo>
                  <a:pt x="10180" y="92660"/>
                </a:lnTo>
                <a:lnTo>
                  <a:pt x="13977" y="93720"/>
                </a:lnTo>
                <a:lnTo>
                  <a:pt x="13977" y="3701"/>
                </a:lnTo>
                <a:lnTo>
                  <a:pt x="0" y="0"/>
                </a:lnTo>
                <a:close/>
              </a:path>
            </a:pathLst>
          </a:custGeom>
          <a:solidFill>
            <a:srgbClr val="B9B9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27560" y="548594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90018"/>
                </a:lnTo>
                <a:lnTo>
                  <a:pt x="13966" y="93917"/>
                </a:lnTo>
                <a:lnTo>
                  <a:pt x="13966" y="3698"/>
                </a:lnTo>
                <a:lnTo>
                  <a:pt x="0" y="0"/>
                </a:lnTo>
                <a:close/>
              </a:path>
            </a:pathLst>
          </a:custGeom>
          <a:solidFill>
            <a:srgbClr val="B8B8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40239" y="551952"/>
            <a:ext cx="15240" cy="94615"/>
          </a:xfrm>
          <a:custGeom>
            <a:avLst/>
            <a:gdLst/>
            <a:ahLst/>
            <a:cxnLst/>
            <a:rect l="l" t="t" r="r" b="b"/>
            <a:pathLst>
              <a:path w="15239" h="94615">
                <a:moveTo>
                  <a:pt x="0" y="0"/>
                </a:moveTo>
                <a:lnTo>
                  <a:pt x="0" y="90200"/>
                </a:lnTo>
                <a:lnTo>
                  <a:pt x="15239" y="94455"/>
                </a:lnTo>
                <a:lnTo>
                  <a:pt x="15239" y="4103"/>
                </a:lnTo>
                <a:lnTo>
                  <a:pt x="11430" y="3027"/>
                </a:lnTo>
                <a:lnTo>
                  <a:pt x="0" y="0"/>
                </a:lnTo>
                <a:close/>
              </a:path>
            </a:pathLst>
          </a:custGeom>
          <a:solidFill>
            <a:srgbClr val="B7B7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554230" y="555702"/>
            <a:ext cx="13970" cy="94615"/>
          </a:xfrm>
          <a:custGeom>
            <a:avLst/>
            <a:gdLst/>
            <a:ahLst/>
            <a:cxnLst/>
            <a:rect l="l" t="t" r="r" b="b"/>
            <a:pathLst>
              <a:path w="13970" h="94615">
                <a:moveTo>
                  <a:pt x="0" y="0"/>
                </a:moveTo>
                <a:lnTo>
                  <a:pt x="0" y="90356"/>
                </a:lnTo>
                <a:lnTo>
                  <a:pt x="13966" y="94255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6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566909" y="559284"/>
            <a:ext cx="15240" cy="94615"/>
          </a:xfrm>
          <a:custGeom>
            <a:avLst/>
            <a:gdLst/>
            <a:ahLst/>
            <a:cxnLst/>
            <a:rect l="l" t="t" r="r" b="b"/>
            <a:pathLst>
              <a:path w="15239" h="94615">
                <a:moveTo>
                  <a:pt x="0" y="0"/>
                </a:moveTo>
                <a:lnTo>
                  <a:pt x="0" y="90314"/>
                </a:lnTo>
                <a:lnTo>
                  <a:pt x="11430" y="93505"/>
                </a:lnTo>
                <a:lnTo>
                  <a:pt x="15239" y="94230"/>
                </a:lnTo>
                <a:lnTo>
                  <a:pt x="15239" y="4304"/>
                </a:lnTo>
                <a:lnTo>
                  <a:pt x="0" y="0"/>
                </a:lnTo>
                <a:close/>
              </a:path>
            </a:pathLst>
          </a:custGeom>
          <a:solidFill>
            <a:srgbClr val="B5B5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580900" y="563236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90041"/>
                </a:lnTo>
                <a:lnTo>
                  <a:pt x="13966" y="92698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4B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594859" y="567179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8754"/>
                </a:lnTo>
                <a:lnTo>
                  <a:pt x="13966" y="91411"/>
                </a:lnTo>
                <a:lnTo>
                  <a:pt x="13966" y="3647"/>
                </a:lnTo>
                <a:lnTo>
                  <a:pt x="6340" y="1790"/>
                </a:lnTo>
                <a:lnTo>
                  <a:pt x="0" y="0"/>
                </a:lnTo>
                <a:close/>
              </a:path>
            </a:pathLst>
          </a:custGeom>
          <a:solidFill>
            <a:srgbClr val="B3B3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607569" y="570520"/>
            <a:ext cx="15240" cy="90805"/>
          </a:xfrm>
          <a:custGeom>
            <a:avLst/>
            <a:gdLst/>
            <a:ahLst/>
            <a:cxnLst/>
            <a:rect l="l" t="t" r="r" b="b"/>
            <a:pathLst>
              <a:path w="15239" h="90804">
                <a:moveTo>
                  <a:pt x="0" y="0"/>
                </a:moveTo>
                <a:lnTo>
                  <a:pt x="0" y="87831"/>
                </a:lnTo>
                <a:lnTo>
                  <a:pt x="15239" y="90731"/>
                </a:lnTo>
                <a:lnTo>
                  <a:pt x="15239" y="3709"/>
                </a:lnTo>
                <a:lnTo>
                  <a:pt x="0" y="0"/>
                </a:lnTo>
                <a:close/>
              </a:path>
            </a:pathLst>
          </a:custGeom>
          <a:solidFill>
            <a:srgbClr val="B2B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21529" y="573918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7089"/>
                </a:lnTo>
                <a:lnTo>
                  <a:pt x="10150" y="89021"/>
                </a:lnTo>
                <a:lnTo>
                  <a:pt x="13966" y="89403"/>
                </a:lnTo>
                <a:lnTo>
                  <a:pt x="13966" y="3399"/>
                </a:lnTo>
                <a:lnTo>
                  <a:pt x="0" y="0"/>
                </a:lnTo>
                <a:close/>
              </a:path>
            </a:pathLst>
          </a:custGeom>
          <a:solidFill>
            <a:srgbClr val="B1B1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35489" y="577316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6004"/>
                </a:lnTo>
                <a:lnTo>
                  <a:pt x="13977" y="87405"/>
                </a:lnTo>
                <a:lnTo>
                  <a:pt x="13977" y="3402"/>
                </a:lnTo>
                <a:lnTo>
                  <a:pt x="0" y="0"/>
                </a:lnTo>
                <a:close/>
              </a:path>
            </a:pathLst>
          </a:custGeom>
          <a:solidFill>
            <a:srgbClr val="B0B0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648200" y="580410"/>
            <a:ext cx="15240" cy="85725"/>
          </a:xfrm>
          <a:custGeom>
            <a:avLst/>
            <a:gdLst/>
            <a:ahLst/>
            <a:cxnLst/>
            <a:rect l="l" t="t" r="r" b="b"/>
            <a:pathLst>
              <a:path w="15239" h="85725">
                <a:moveTo>
                  <a:pt x="0" y="0"/>
                </a:moveTo>
                <a:lnTo>
                  <a:pt x="0" y="84184"/>
                </a:lnTo>
                <a:lnTo>
                  <a:pt x="15239" y="85710"/>
                </a:lnTo>
                <a:lnTo>
                  <a:pt x="15239" y="3089"/>
                </a:lnTo>
                <a:lnTo>
                  <a:pt x="5090" y="1239"/>
                </a:lnTo>
                <a:lnTo>
                  <a:pt x="0" y="0"/>
                </a:lnTo>
                <a:close/>
              </a:path>
            </a:pathLst>
          </a:custGeom>
          <a:solidFill>
            <a:srgbClr val="AF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662159" y="583266"/>
            <a:ext cx="13970" cy="84455"/>
          </a:xfrm>
          <a:custGeom>
            <a:avLst/>
            <a:gdLst/>
            <a:ahLst/>
            <a:cxnLst/>
            <a:rect l="l" t="t" r="r" b="b"/>
            <a:pathLst>
              <a:path w="13970" h="84454">
                <a:moveTo>
                  <a:pt x="0" y="0"/>
                </a:moveTo>
                <a:lnTo>
                  <a:pt x="0" y="82726"/>
                </a:lnTo>
                <a:lnTo>
                  <a:pt x="13977" y="84126"/>
                </a:lnTo>
                <a:lnTo>
                  <a:pt x="13977" y="2548"/>
                </a:lnTo>
                <a:lnTo>
                  <a:pt x="0" y="0"/>
                </a:lnTo>
                <a:close/>
              </a:path>
            </a:pathLst>
          </a:custGeom>
          <a:solidFill>
            <a:srgbClr val="AEAE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676150" y="585817"/>
            <a:ext cx="13970" cy="83185"/>
          </a:xfrm>
          <a:custGeom>
            <a:avLst/>
            <a:gdLst/>
            <a:ahLst/>
            <a:cxnLst/>
            <a:rect l="l" t="t" r="r" b="b"/>
            <a:pathLst>
              <a:path w="13970" h="83184">
                <a:moveTo>
                  <a:pt x="0" y="0"/>
                </a:moveTo>
                <a:lnTo>
                  <a:pt x="0" y="81577"/>
                </a:lnTo>
                <a:lnTo>
                  <a:pt x="6340" y="82212"/>
                </a:lnTo>
                <a:lnTo>
                  <a:pt x="13966" y="82744"/>
                </a:lnTo>
                <a:lnTo>
                  <a:pt x="13966" y="2194"/>
                </a:lnTo>
                <a:lnTo>
                  <a:pt x="5059" y="922"/>
                </a:lnTo>
                <a:lnTo>
                  <a:pt x="0" y="0"/>
                </a:lnTo>
                <a:close/>
              </a:path>
            </a:pathLst>
          </a:custGeom>
          <a:solidFill>
            <a:srgbClr val="ADAD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688829" y="587828"/>
            <a:ext cx="15240" cy="81915"/>
          </a:xfrm>
          <a:custGeom>
            <a:avLst/>
            <a:gdLst/>
            <a:ahLst/>
            <a:cxnLst/>
            <a:rect l="l" t="t" r="r" b="b"/>
            <a:pathLst>
              <a:path w="15239" h="81915">
                <a:moveTo>
                  <a:pt x="0" y="0"/>
                </a:moveTo>
                <a:lnTo>
                  <a:pt x="0" y="80643"/>
                </a:lnTo>
                <a:lnTo>
                  <a:pt x="15239" y="81706"/>
                </a:lnTo>
                <a:lnTo>
                  <a:pt x="15239" y="2177"/>
                </a:lnTo>
                <a:lnTo>
                  <a:pt x="0" y="0"/>
                </a:lnTo>
                <a:close/>
              </a:path>
            </a:pathLst>
          </a:custGeom>
          <a:solidFill>
            <a:srgbClr val="ACAC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702819" y="589826"/>
            <a:ext cx="13970" cy="80645"/>
          </a:xfrm>
          <a:custGeom>
            <a:avLst/>
            <a:gdLst/>
            <a:ahLst/>
            <a:cxnLst/>
            <a:rect l="l" t="t" r="r" b="b"/>
            <a:pathLst>
              <a:path w="13970" h="80645">
                <a:moveTo>
                  <a:pt x="0" y="0"/>
                </a:moveTo>
                <a:lnTo>
                  <a:pt x="0" y="79621"/>
                </a:lnTo>
                <a:lnTo>
                  <a:pt x="13966" y="80595"/>
                </a:lnTo>
                <a:lnTo>
                  <a:pt x="13966" y="1493"/>
                </a:lnTo>
                <a:lnTo>
                  <a:pt x="5059" y="722"/>
                </a:lnTo>
                <a:lnTo>
                  <a:pt x="0" y="0"/>
                </a:lnTo>
                <a:close/>
              </a:path>
            </a:pathLst>
          </a:custGeom>
          <a:solidFill>
            <a:srgbClr val="ABAB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715499" y="591209"/>
            <a:ext cx="15240" cy="80645"/>
          </a:xfrm>
          <a:custGeom>
            <a:avLst/>
            <a:gdLst/>
            <a:ahLst/>
            <a:cxnLst/>
            <a:rect l="l" t="t" r="r" b="b"/>
            <a:pathLst>
              <a:path w="15239" h="80645">
                <a:moveTo>
                  <a:pt x="0" y="0"/>
                </a:moveTo>
                <a:lnTo>
                  <a:pt x="0" y="79123"/>
                </a:lnTo>
                <a:lnTo>
                  <a:pt x="15239" y="80186"/>
                </a:lnTo>
                <a:lnTo>
                  <a:pt x="15239" y="1318"/>
                </a:lnTo>
                <a:lnTo>
                  <a:pt x="0" y="0"/>
                </a:lnTo>
                <a:close/>
              </a:path>
            </a:pathLst>
          </a:custGeom>
          <a:solidFill>
            <a:srgbClr val="AA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729489" y="592420"/>
            <a:ext cx="13970" cy="80010"/>
          </a:xfrm>
          <a:custGeom>
            <a:avLst/>
            <a:gdLst/>
            <a:ahLst/>
            <a:cxnLst/>
            <a:rect l="l" t="t" r="r" b="b"/>
            <a:pathLst>
              <a:path w="13970" h="80009">
                <a:moveTo>
                  <a:pt x="0" y="0"/>
                </a:moveTo>
                <a:lnTo>
                  <a:pt x="0" y="78888"/>
                </a:lnTo>
                <a:lnTo>
                  <a:pt x="7620" y="79419"/>
                </a:lnTo>
                <a:lnTo>
                  <a:pt x="13966" y="79584"/>
                </a:lnTo>
                <a:lnTo>
                  <a:pt x="13966" y="926"/>
                </a:lnTo>
                <a:lnTo>
                  <a:pt x="7620" y="659"/>
                </a:lnTo>
                <a:lnTo>
                  <a:pt x="0" y="0"/>
                </a:lnTo>
                <a:close/>
              </a:path>
            </a:pathLst>
          </a:custGeom>
          <a:solidFill>
            <a:srgbClr val="A9A9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750432" y="593345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19"/>
                </a:lnTo>
              </a:path>
            </a:pathLst>
          </a:custGeom>
          <a:ln w="15236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756160" y="593879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0" y="0"/>
                </a:moveTo>
                <a:lnTo>
                  <a:pt x="0" y="78453"/>
                </a:lnTo>
                <a:lnTo>
                  <a:pt x="15239" y="78848"/>
                </a:lnTo>
                <a:lnTo>
                  <a:pt x="15239" y="480"/>
                </a:lnTo>
                <a:lnTo>
                  <a:pt x="11430" y="480"/>
                </a:lnTo>
                <a:lnTo>
                  <a:pt x="0" y="0"/>
                </a:lnTo>
                <a:close/>
              </a:path>
              <a:path w="15239" h="79375">
                <a:moveTo>
                  <a:pt x="15239" y="402"/>
                </a:moveTo>
                <a:lnTo>
                  <a:pt x="11430" y="480"/>
                </a:lnTo>
                <a:lnTo>
                  <a:pt x="15239" y="48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777739" y="593998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91"/>
                </a:lnTo>
              </a:path>
            </a:pathLst>
          </a:custGeom>
          <a:ln w="1650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784079" y="593740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77" y="0"/>
                </a:moveTo>
                <a:lnTo>
                  <a:pt x="0" y="284"/>
                </a:lnTo>
                <a:lnTo>
                  <a:pt x="0" y="79316"/>
                </a:lnTo>
                <a:lnTo>
                  <a:pt x="1280" y="79349"/>
                </a:lnTo>
                <a:lnTo>
                  <a:pt x="13977" y="78958"/>
                </a:lnTo>
                <a:lnTo>
                  <a:pt x="13977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804409" y="593456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281"/>
                </a:lnTo>
              </a:path>
            </a:pathLst>
          </a:custGeom>
          <a:ln w="1650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818369" y="593172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136"/>
                </a:lnTo>
              </a:path>
            </a:pathLst>
          </a:custGeom>
          <a:ln w="1650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824739" y="592914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66" y="0"/>
                </a:moveTo>
                <a:lnTo>
                  <a:pt x="0" y="283"/>
                </a:lnTo>
                <a:lnTo>
                  <a:pt x="0" y="78964"/>
                </a:lnTo>
                <a:lnTo>
                  <a:pt x="1249" y="78925"/>
                </a:lnTo>
                <a:lnTo>
                  <a:pt x="13966" y="78925"/>
                </a:lnTo>
                <a:lnTo>
                  <a:pt x="1396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837419" y="592630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15239" y="0"/>
                </a:moveTo>
                <a:lnTo>
                  <a:pt x="0" y="309"/>
                </a:lnTo>
                <a:lnTo>
                  <a:pt x="0" y="79209"/>
                </a:lnTo>
                <a:lnTo>
                  <a:pt x="6370" y="79209"/>
                </a:lnTo>
                <a:lnTo>
                  <a:pt x="15239" y="77832"/>
                </a:lnTo>
                <a:lnTo>
                  <a:pt x="15239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851410" y="592371"/>
            <a:ext cx="13970" cy="78740"/>
          </a:xfrm>
          <a:custGeom>
            <a:avLst/>
            <a:gdLst/>
            <a:ahLst/>
            <a:cxnLst/>
            <a:rect l="l" t="t" r="r" b="b"/>
            <a:pathLst>
              <a:path w="13970" h="78740">
                <a:moveTo>
                  <a:pt x="13966" y="0"/>
                </a:moveTo>
                <a:lnTo>
                  <a:pt x="0" y="283"/>
                </a:lnTo>
                <a:lnTo>
                  <a:pt x="0" y="78284"/>
                </a:lnTo>
                <a:lnTo>
                  <a:pt x="8869" y="76907"/>
                </a:lnTo>
                <a:lnTo>
                  <a:pt x="13966" y="76452"/>
                </a:lnTo>
                <a:lnTo>
                  <a:pt x="13966" y="0"/>
                </a:lnTo>
                <a:close/>
              </a:path>
            </a:pathLst>
          </a:custGeom>
          <a:solidFill>
            <a:srgbClr val="A0A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864089" y="592088"/>
            <a:ext cx="15240" cy="77470"/>
          </a:xfrm>
          <a:custGeom>
            <a:avLst/>
            <a:gdLst/>
            <a:ahLst/>
            <a:cxnLst/>
            <a:rect l="l" t="t" r="r" b="b"/>
            <a:pathLst>
              <a:path w="15239" h="77470">
                <a:moveTo>
                  <a:pt x="15239" y="0"/>
                </a:moveTo>
                <a:lnTo>
                  <a:pt x="0" y="309"/>
                </a:lnTo>
                <a:lnTo>
                  <a:pt x="0" y="76850"/>
                </a:lnTo>
                <a:lnTo>
                  <a:pt x="10180" y="75941"/>
                </a:lnTo>
                <a:lnTo>
                  <a:pt x="15239" y="75430"/>
                </a:lnTo>
                <a:lnTo>
                  <a:pt x="15239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878080" y="591765"/>
            <a:ext cx="15240" cy="76200"/>
          </a:xfrm>
          <a:custGeom>
            <a:avLst/>
            <a:gdLst/>
            <a:ahLst/>
            <a:cxnLst/>
            <a:rect l="l" t="t" r="r" b="b"/>
            <a:pathLst>
              <a:path w="15239" h="76200">
                <a:moveTo>
                  <a:pt x="15239" y="0"/>
                </a:moveTo>
                <a:lnTo>
                  <a:pt x="13960" y="64"/>
                </a:lnTo>
                <a:lnTo>
                  <a:pt x="0" y="348"/>
                </a:lnTo>
                <a:lnTo>
                  <a:pt x="0" y="75879"/>
                </a:lnTo>
                <a:lnTo>
                  <a:pt x="8869" y="74984"/>
                </a:lnTo>
                <a:lnTo>
                  <a:pt x="15239" y="72600"/>
                </a:lnTo>
                <a:lnTo>
                  <a:pt x="15239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892039" y="591125"/>
            <a:ext cx="13970" cy="74295"/>
          </a:xfrm>
          <a:custGeom>
            <a:avLst/>
            <a:gdLst/>
            <a:ahLst/>
            <a:cxnLst/>
            <a:rect l="l" t="t" r="r" b="b"/>
            <a:pathLst>
              <a:path w="13970" h="74295">
                <a:moveTo>
                  <a:pt x="13966" y="0"/>
                </a:moveTo>
                <a:lnTo>
                  <a:pt x="0" y="704"/>
                </a:lnTo>
                <a:lnTo>
                  <a:pt x="0" y="73719"/>
                </a:lnTo>
                <a:lnTo>
                  <a:pt x="5090" y="71813"/>
                </a:lnTo>
                <a:lnTo>
                  <a:pt x="13966" y="69849"/>
                </a:lnTo>
                <a:lnTo>
                  <a:pt x="13966" y="0"/>
                </a:lnTo>
                <a:close/>
              </a:path>
            </a:pathLst>
          </a:custGeom>
          <a:solidFill>
            <a:srgbClr val="9D9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904750" y="590549"/>
            <a:ext cx="15240" cy="71120"/>
          </a:xfrm>
          <a:custGeom>
            <a:avLst/>
            <a:gdLst/>
            <a:ahLst/>
            <a:cxnLst/>
            <a:rect l="l" t="t" r="r" b="b"/>
            <a:pathLst>
              <a:path w="15239" h="71120">
                <a:moveTo>
                  <a:pt x="15239" y="0"/>
                </a:moveTo>
                <a:lnTo>
                  <a:pt x="12679" y="0"/>
                </a:lnTo>
                <a:lnTo>
                  <a:pt x="0" y="639"/>
                </a:lnTo>
                <a:lnTo>
                  <a:pt x="0" y="70703"/>
                </a:lnTo>
                <a:lnTo>
                  <a:pt x="3810" y="69860"/>
                </a:lnTo>
                <a:lnTo>
                  <a:pt x="12679" y="66050"/>
                </a:lnTo>
                <a:lnTo>
                  <a:pt x="15239" y="65092"/>
                </a:lnTo>
                <a:lnTo>
                  <a:pt x="15239" y="0"/>
                </a:lnTo>
                <a:close/>
              </a:path>
            </a:pathLst>
          </a:custGeom>
          <a:solidFill>
            <a:srgbClr val="9C9C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918709" y="590549"/>
            <a:ext cx="15240" cy="66040"/>
          </a:xfrm>
          <a:custGeom>
            <a:avLst/>
            <a:gdLst/>
            <a:ahLst/>
            <a:cxnLst/>
            <a:rect l="l" t="t" r="r" b="b"/>
            <a:pathLst>
              <a:path w="15239" h="66040">
                <a:moveTo>
                  <a:pt x="15239" y="0"/>
                </a:moveTo>
                <a:lnTo>
                  <a:pt x="0" y="0"/>
                </a:lnTo>
                <a:lnTo>
                  <a:pt x="0" y="65571"/>
                </a:lnTo>
                <a:lnTo>
                  <a:pt x="8900" y="62240"/>
                </a:lnTo>
                <a:lnTo>
                  <a:pt x="15239" y="58005"/>
                </a:lnTo>
                <a:lnTo>
                  <a:pt x="15239" y="0"/>
                </a:lnTo>
                <a:close/>
              </a:path>
            </a:pathLst>
          </a:custGeom>
          <a:solidFill>
            <a:srgbClr val="9B9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932669" y="590549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70" h="59054">
                <a:moveTo>
                  <a:pt x="3810" y="0"/>
                </a:moveTo>
                <a:lnTo>
                  <a:pt x="0" y="0"/>
                </a:lnTo>
                <a:lnTo>
                  <a:pt x="0" y="58860"/>
                </a:lnTo>
                <a:lnTo>
                  <a:pt x="2560" y="57150"/>
                </a:lnTo>
                <a:lnTo>
                  <a:pt x="7620" y="54620"/>
                </a:lnTo>
                <a:lnTo>
                  <a:pt x="10180" y="50810"/>
                </a:lnTo>
                <a:lnTo>
                  <a:pt x="13977" y="47012"/>
                </a:lnTo>
                <a:lnTo>
                  <a:pt x="13977" y="569"/>
                </a:lnTo>
                <a:lnTo>
                  <a:pt x="3810" y="0"/>
                </a:lnTo>
                <a:close/>
              </a:path>
            </a:pathLst>
          </a:custGeom>
          <a:solidFill>
            <a:srgbClr val="9A9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945379" y="591048"/>
            <a:ext cx="15240" cy="48260"/>
          </a:xfrm>
          <a:custGeom>
            <a:avLst/>
            <a:gdLst/>
            <a:ahLst/>
            <a:cxnLst/>
            <a:rect l="l" t="t" r="r" b="b"/>
            <a:pathLst>
              <a:path w="15239" h="48259">
                <a:moveTo>
                  <a:pt x="0" y="0"/>
                </a:moveTo>
                <a:lnTo>
                  <a:pt x="0" y="47782"/>
                </a:lnTo>
                <a:lnTo>
                  <a:pt x="5090" y="42691"/>
                </a:lnTo>
                <a:lnTo>
                  <a:pt x="11430" y="35071"/>
                </a:lnTo>
                <a:lnTo>
                  <a:pt x="15239" y="29368"/>
                </a:lnTo>
                <a:lnTo>
                  <a:pt x="15239" y="781"/>
                </a:lnTo>
                <a:lnTo>
                  <a:pt x="13960" y="781"/>
                </a:lnTo>
                <a:lnTo>
                  <a:pt x="0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959339" y="591829"/>
            <a:ext cx="11430" cy="31115"/>
          </a:xfrm>
          <a:custGeom>
            <a:avLst/>
            <a:gdLst/>
            <a:ahLst/>
            <a:cxnLst/>
            <a:rect l="l" t="t" r="r" b="b"/>
            <a:pathLst>
              <a:path w="11429" h="31115">
                <a:moveTo>
                  <a:pt x="0" y="0"/>
                </a:moveTo>
                <a:lnTo>
                  <a:pt x="0" y="30503"/>
                </a:lnTo>
                <a:lnTo>
                  <a:pt x="2560" y="26670"/>
                </a:lnTo>
                <a:lnTo>
                  <a:pt x="6370" y="17769"/>
                </a:lnTo>
                <a:lnTo>
                  <a:pt x="7620" y="16489"/>
                </a:lnTo>
                <a:lnTo>
                  <a:pt x="8900" y="12679"/>
                </a:lnTo>
                <a:lnTo>
                  <a:pt x="10180" y="10149"/>
                </a:lnTo>
                <a:lnTo>
                  <a:pt x="10180" y="5059"/>
                </a:lnTo>
                <a:lnTo>
                  <a:pt x="11430" y="5059"/>
                </a:lnTo>
                <a:lnTo>
                  <a:pt x="11430" y="1249"/>
                </a:lnTo>
                <a:lnTo>
                  <a:pt x="8900" y="1249"/>
                </a:lnTo>
                <a:lnTo>
                  <a:pt x="6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024110" y="702319"/>
            <a:ext cx="3810" cy="635"/>
          </a:xfrm>
          <a:custGeom>
            <a:avLst/>
            <a:gdLst/>
            <a:ahLst/>
            <a:cxnLst/>
            <a:rect l="l" t="t" r="r" b="b"/>
            <a:pathLst>
              <a:path w="3810" h="634">
                <a:moveTo>
                  <a:pt x="0" y="118"/>
                </a:moveTo>
                <a:lnTo>
                  <a:pt x="3822" y="118"/>
                </a:lnTo>
              </a:path>
            </a:pathLst>
          </a:custGeom>
          <a:ln w="317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027919" y="700038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5083" y="0"/>
                </a:moveTo>
                <a:lnTo>
                  <a:pt x="1280" y="2281"/>
                </a:lnTo>
                <a:lnTo>
                  <a:pt x="0" y="2281"/>
                </a:lnTo>
                <a:lnTo>
                  <a:pt x="0" y="2519"/>
                </a:lnTo>
                <a:lnTo>
                  <a:pt x="5083" y="2835"/>
                </a:lnTo>
                <a:lnTo>
                  <a:pt x="5083" y="0"/>
                </a:lnTo>
                <a:close/>
              </a:path>
            </a:pathLst>
          </a:custGeom>
          <a:solidFill>
            <a:srgbClr val="9696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033009" y="696984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83" y="0"/>
                </a:moveTo>
                <a:lnTo>
                  <a:pt x="0" y="3050"/>
                </a:lnTo>
                <a:lnTo>
                  <a:pt x="0" y="5889"/>
                </a:lnTo>
                <a:lnTo>
                  <a:pt x="5083" y="6206"/>
                </a:lnTo>
                <a:lnTo>
                  <a:pt x="5083" y="0"/>
                </a:lnTo>
                <a:close/>
              </a:path>
            </a:pathLst>
          </a:custGeom>
          <a:solidFill>
            <a:srgbClr val="9797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38100" y="693937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59">
                <a:moveTo>
                  <a:pt x="5072" y="0"/>
                </a:moveTo>
                <a:lnTo>
                  <a:pt x="0" y="3042"/>
                </a:lnTo>
                <a:lnTo>
                  <a:pt x="0" y="9253"/>
                </a:lnTo>
                <a:lnTo>
                  <a:pt x="5072" y="9568"/>
                </a:lnTo>
                <a:lnTo>
                  <a:pt x="5072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043159" y="690894"/>
            <a:ext cx="5080" cy="13335"/>
          </a:xfrm>
          <a:custGeom>
            <a:avLst/>
            <a:gdLst/>
            <a:ahLst/>
            <a:cxnLst/>
            <a:rect l="l" t="t" r="r" b="b"/>
            <a:pathLst>
              <a:path w="5079" h="13334">
                <a:moveTo>
                  <a:pt x="5083" y="0"/>
                </a:moveTo>
                <a:lnTo>
                  <a:pt x="0" y="3050"/>
                </a:lnTo>
                <a:lnTo>
                  <a:pt x="0" y="12610"/>
                </a:lnTo>
                <a:lnTo>
                  <a:pt x="5083" y="12927"/>
                </a:lnTo>
                <a:lnTo>
                  <a:pt x="5083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048250" y="687840"/>
            <a:ext cx="5080" cy="16510"/>
          </a:xfrm>
          <a:custGeom>
            <a:avLst/>
            <a:gdLst/>
            <a:ahLst/>
            <a:cxnLst/>
            <a:rect l="l" t="t" r="r" b="b"/>
            <a:pathLst>
              <a:path w="5079" h="16509">
                <a:moveTo>
                  <a:pt x="5083" y="0"/>
                </a:moveTo>
                <a:lnTo>
                  <a:pt x="0" y="3050"/>
                </a:lnTo>
                <a:lnTo>
                  <a:pt x="0" y="15981"/>
                </a:lnTo>
                <a:lnTo>
                  <a:pt x="5083" y="16298"/>
                </a:lnTo>
                <a:lnTo>
                  <a:pt x="5083" y="0"/>
                </a:lnTo>
                <a:close/>
              </a:path>
            </a:pathLst>
          </a:custGeom>
          <a:solidFill>
            <a:srgbClr val="9A9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053339" y="684794"/>
            <a:ext cx="5080" cy="19685"/>
          </a:xfrm>
          <a:custGeom>
            <a:avLst/>
            <a:gdLst/>
            <a:ahLst/>
            <a:cxnLst/>
            <a:rect l="l" t="t" r="r" b="b"/>
            <a:pathLst>
              <a:path w="5079" h="19684">
                <a:moveTo>
                  <a:pt x="5072" y="0"/>
                </a:moveTo>
                <a:lnTo>
                  <a:pt x="0" y="3042"/>
                </a:lnTo>
                <a:lnTo>
                  <a:pt x="0" y="19345"/>
                </a:lnTo>
                <a:lnTo>
                  <a:pt x="5072" y="19660"/>
                </a:lnTo>
                <a:lnTo>
                  <a:pt x="5072" y="0"/>
                </a:lnTo>
                <a:close/>
              </a:path>
            </a:pathLst>
          </a:custGeom>
          <a:solidFill>
            <a:srgbClr val="9B9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058399" y="681751"/>
            <a:ext cx="5080" cy="23495"/>
          </a:xfrm>
          <a:custGeom>
            <a:avLst/>
            <a:gdLst/>
            <a:ahLst/>
            <a:cxnLst/>
            <a:rect l="l" t="t" r="r" b="b"/>
            <a:pathLst>
              <a:path w="5079" h="23495">
                <a:moveTo>
                  <a:pt x="5083" y="0"/>
                </a:moveTo>
                <a:lnTo>
                  <a:pt x="0" y="3050"/>
                </a:lnTo>
                <a:lnTo>
                  <a:pt x="0" y="22702"/>
                </a:lnTo>
                <a:lnTo>
                  <a:pt x="5083" y="23019"/>
                </a:lnTo>
                <a:lnTo>
                  <a:pt x="5083" y="0"/>
                </a:lnTo>
                <a:close/>
              </a:path>
            </a:pathLst>
          </a:custGeom>
          <a:solidFill>
            <a:srgbClr val="9C9C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063489" y="678697"/>
            <a:ext cx="5080" cy="26670"/>
          </a:xfrm>
          <a:custGeom>
            <a:avLst/>
            <a:gdLst/>
            <a:ahLst/>
            <a:cxnLst/>
            <a:rect l="l" t="t" r="r" b="b"/>
            <a:pathLst>
              <a:path w="5079" h="26670">
                <a:moveTo>
                  <a:pt x="5083" y="0"/>
                </a:moveTo>
                <a:lnTo>
                  <a:pt x="0" y="3050"/>
                </a:lnTo>
                <a:lnTo>
                  <a:pt x="0" y="26073"/>
                </a:lnTo>
                <a:lnTo>
                  <a:pt x="5083" y="26389"/>
                </a:lnTo>
                <a:lnTo>
                  <a:pt x="5083" y="0"/>
                </a:lnTo>
                <a:close/>
              </a:path>
            </a:pathLst>
          </a:custGeom>
          <a:solidFill>
            <a:srgbClr val="9D9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068580" y="675650"/>
            <a:ext cx="5080" cy="29845"/>
          </a:xfrm>
          <a:custGeom>
            <a:avLst/>
            <a:gdLst/>
            <a:ahLst/>
            <a:cxnLst/>
            <a:rect l="l" t="t" r="r" b="b"/>
            <a:pathLst>
              <a:path w="5079" h="29845">
                <a:moveTo>
                  <a:pt x="5072" y="0"/>
                </a:moveTo>
                <a:lnTo>
                  <a:pt x="0" y="3042"/>
                </a:lnTo>
                <a:lnTo>
                  <a:pt x="0" y="29436"/>
                </a:lnTo>
                <a:lnTo>
                  <a:pt x="5072" y="29752"/>
                </a:lnTo>
                <a:lnTo>
                  <a:pt x="5072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073639" y="672608"/>
            <a:ext cx="5080" cy="33655"/>
          </a:xfrm>
          <a:custGeom>
            <a:avLst/>
            <a:gdLst/>
            <a:ahLst/>
            <a:cxnLst/>
            <a:rect l="l" t="t" r="r" b="b"/>
            <a:pathLst>
              <a:path w="5079" h="33654">
                <a:moveTo>
                  <a:pt x="5083" y="0"/>
                </a:moveTo>
                <a:lnTo>
                  <a:pt x="0" y="3050"/>
                </a:lnTo>
                <a:lnTo>
                  <a:pt x="0" y="32794"/>
                </a:lnTo>
                <a:lnTo>
                  <a:pt x="5083" y="33111"/>
                </a:lnTo>
                <a:lnTo>
                  <a:pt x="5083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078729" y="669554"/>
            <a:ext cx="5080" cy="36830"/>
          </a:xfrm>
          <a:custGeom>
            <a:avLst/>
            <a:gdLst/>
            <a:ahLst/>
            <a:cxnLst/>
            <a:rect l="l" t="t" r="r" b="b"/>
            <a:pathLst>
              <a:path w="5079" h="36829">
                <a:moveTo>
                  <a:pt x="5083" y="0"/>
                </a:moveTo>
                <a:lnTo>
                  <a:pt x="0" y="3050"/>
                </a:lnTo>
                <a:lnTo>
                  <a:pt x="0" y="36165"/>
                </a:lnTo>
                <a:lnTo>
                  <a:pt x="5083" y="36481"/>
                </a:lnTo>
                <a:lnTo>
                  <a:pt x="5083" y="0"/>
                </a:lnTo>
                <a:close/>
              </a:path>
            </a:pathLst>
          </a:custGeom>
          <a:solidFill>
            <a:srgbClr val="A0A0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083819" y="666507"/>
            <a:ext cx="5080" cy="40005"/>
          </a:xfrm>
          <a:custGeom>
            <a:avLst/>
            <a:gdLst/>
            <a:ahLst/>
            <a:cxnLst/>
            <a:rect l="l" t="t" r="r" b="b"/>
            <a:pathLst>
              <a:path w="5079" h="40004">
                <a:moveTo>
                  <a:pt x="5072" y="0"/>
                </a:moveTo>
                <a:lnTo>
                  <a:pt x="0" y="3042"/>
                </a:lnTo>
                <a:lnTo>
                  <a:pt x="0" y="39528"/>
                </a:lnTo>
                <a:lnTo>
                  <a:pt x="5072" y="39844"/>
                </a:lnTo>
                <a:lnTo>
                  <a:pt x="5072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087630" y="663457"/>
            <a:ext cx="6350" cy="43815"/>
          </a:xfrm>
          <a:custGeom>
            <a:avLst/>
            <a:gdLst/>
            <a:ahLst/>
            <a:cxnLst/>
            <a:rect l="l" t="t" r="r" b="b"/>
            <a:pathLst>
              <a:path w="6350" h="43815">
                <a:moveTo>
                  <a:pt x="6346" y="0"/>
                </a:moveTo>
                <a:lnTo>
                  <a:pt x="0" y="3807"/>
                </a:lnTo>
                <a:lnTo>
                  <a:pt x="0" y="42816"/>
                </a:lnTo>
                <a:lnTo>
                  <a:pt x="6346" y="43211"/>
                </a:lnTo>
                <a:lnTo>
                  <a:pt x="634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092689" y="660414"/>
            <a:ext cx="6350" cy="46990"/>
          </a:xfrm>
          <a:custGeom>
            <a:avLst/>
            <a:gdLst/>
            <a:ahLst/>
            <a:cxnLst/>
            <a:rect l="l" t="t" r="r" b="b"/>
            <a:pathLst>
              <a:path w="6350" h="46990">
                <a:moveTo>
                  <a:pt x="6357" y="0"/>
                </a:moveTo>
                <a:lnTo>
                  <a:pt x="0" y="3814"/>
                </a:lnTo>
                <a:lnTo>
                  <a:pt x="0" y="46173"/>
                </a:lnTo>
                <a:lnTo>
                  <a:pt x="6357" y="46569"/>
                </a:lnTo>
                <a:lnTo>
                  <a:pt x="6357" y="0"/>
                </a:lnTo>
                <a:close/>
              </a:path>
            </a:pathLst>
          </a:custGeom>
          <a:solidFill>
            <a:srgbClr val="A3A3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097779" y="657368"/>
            <a:ext cx="6350" cy="50165"/>
          </a:xfrm>
          <a:custGeom>
            <a:avLst/>
            <a:gdLst/>
            <a:ahLst/>
            <a:cxnLst/>
            <a:rect l="l" t="t" r="r" b="b"/>
            <a:pathLst>
              <a:path w="6350" h="50165">
                <a:moveTo>
                  <a:pt x="6346" y="0"/>
                </a:moveTo>
                <a:lnTo>
                  <a:pt x="0" y="3807"/>
                </a:lnTo>
                <a:lnTo>
                  <a:pt x="0" y="49537"/>
                </a:lnTo>
                <a:lnTo>
                  <a:pt x="6346" y="49932"/>
                </a:lnTo>
                <a:lnTo>
                  <a:pt x="6346" y="0"/>
                </a:lnTo>
                <a:close/>
              </a:path>
            </a:pathLst>
          </a:custGeom>
          <a:solidFill>
            <a:srgbClr val="A4A4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102869" y="654314"/>
            <a:ext cx="6350" cy="53340"/>
          </a:xfrm>
          <a:custGeom>
            <a:avLst/>
            <a:gdLst/>
            <a:ahLst/>
            <a:cxnLst/>
            <a:rect l="l" t="t" r="r" b="b"/>
            <a:pathLst>
              <a:path w="6350" h="53340">
                <a:moveTo>
                  <a:pt x="6346" y="0"/>
                </a:moveTo>
                <a:lnTo>
                  <a:pt x="0" y="3807"/>
                </a:lnTo>
                <a:lnTo>
                  <a:pt x="0" y="52907"/>
                </a:lnTo>
                <a:lnTo>
                  <a:pt x="2530" y="53065"/>
                </a:lnTo>
                <a:lnTo>
                  <a:pt x="6346" y="53213"/>
                </a:lnTo>
                <a:lnTo>
                  <a:pt x="6346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107929" y="651271"/>
            <a:ext cx="6350" cy="56515"/>
          </a:xfrm>
          <a:custGeom>
            <a:avLst/>
            <a:gdLst/>
            <a:ahLst/>
            <a:cxnLst/>
            <a:rect l="l" t="t" r="r" b="b"/>
            <a:pathLst>
              <a:path w="6350" h="56515">
                <a:moveTo>
                  <a:pt x="6357" y="0"/>
                </a:moveTo>
                <a:lnTo>
                  <a:pt x="0" y="3814"/>
                </a:lnTo>
                <a:lnTo>
                  <a:pt x="0" y="56206"/>
                </a:lnTo>
                <a:lnTo>
                  <a:pt x="6357" y="56452"/>
                </a:lnTo>
                <a:lnTo>
                  <a:pt x="6357" y="0"/>
                </a:lnTo>
                <a:close/>
              </a:path>
            </a:pathLst>
          </a:custGeom>
          <a:solidFill>
            <a:srgbClr val="A6A6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113020" y="648224"/>
            <a:ext cx="6350" cy="59690"/>
          </a:xfrm>
          <a:custGeom>
            <a:avLst/>
            <a:gdLst/>
            <a:ahLst/>
            <a:cxnLst/>
            <a:rect l="l" t="t" r="r" b="b"/>
            <a:pathLst>
              <a:path w="6350" h="59690">
                <a:moveTo>
                  <a:pt x="6346" y="0"/>
                </a:moveTo>
                <a:lnTo>
                  <a:pt x="0" y="3807"/>
                </a:lnTo>
                <a:lnTo>
                  <a:pt x="0" y="59450"/>
                </a:lnTo>
                <a:lnTo>
                  <a:pt x="6346" y="59696"/>
                </a:lnTo>
                <a:lnTo>
                  <a:pt x="6346" y="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120645" y="645935"/>
            <a:ext cx="0" cy="62230"/>
          </a:xfrm>
          <a:custGeom>
            <a:avLst/>
            <a:gdLst/>
            <a:ahLst/>
            <a:cxnLst/>
            <a:rect l="l" t="t" r="r" b="b"/>
            <a:pathLst>
              <a:path h="62229">
                <a:moveTo>
                  <a:pt x="0" y="0"/>
                </a:moveTo>
                <a:lnTo>
                  <a:pt x="0" y="62133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125711" y="642892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73"/>
                </a:lnTo>
              </a:path>
            </a:pathLst>
          </a:custGeom>
          <a:ln w="6353">
            <a:solidFill>
              <a:srgbClr val="A9A9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130801" y="639838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8624"/>
                </a:lnTo>
              </a:path>
            </a:pathLst>
          </a:custGeom>
          <a:ln w="6353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135886" y="636792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1867"/>
                </a:lnTo>
              </a:path>
            </a:pathLst>
          </a:custGeom>
          <a:ln w="6342">
            <a:solidFill>
              <a:srgbClr val="ABAB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140951" y="6337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10"/>
                </a:lnTo>
              </a:path>
            </a:pathLst>
          </a:custGeom>
          <a:ln w="6353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146041" y="630695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536"/>
                </a:lnTo>
              </a:path>
            </a:pathLst>
          </a:custGeom>
          <a:ln w="6353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151125" y="627648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0"/>
                </a:moveTo>
                <a:lnTo>
                  <a:pt x="0" y="80155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156191" y="624688"/>
            <a:ext cx="0" cy="83185"/>
          </a:xfrm>
          <a:custGeom>
            <a:avLst/>
            <a:gdLst/>
            <a:ahLst/>
            <a:cxnLst/>
            <a:rect l="l" t="t" r="r" b="b"/>
            <a:pathLst>
              <a:path h="83184">
                <a:moveTo>
                  <a:pt x="0" y="0"/>
                </a:moveTo>
                <a:lnTo>
                  <a:pt x="0" y="82690"/>
                </a:lnTo>
              </a:path>
            </a:pathLst>
          </a:custGeom>
          <a:ln w="6353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161281" y="62180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578"/>
                </a:lnTo>
              </a:path>
            </a:pathLst>
          </a:custGeom>
          <a:ln w="6353">
            <a:solidFill>
              <a:srgbClr val="B0B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166366" y="618921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58"/>
                </a:lnTo>
              </a:path>
            </a:pathLst>
          </a:custGeom>
          <a:ln w="6342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170813" y="616037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202"/>
                </a:lnTo>
              </a:path>
            </a:pathLst>
          </a:custGeom>
          <a:ln w="7616">
            <a:solidFill>
              <a:srgbClr val="B2B2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175878" y="613160"/>
            <a:ext cx="0" cy="93980"/>
          </a:xfrm>
          <a:custGeom>
            <a:avLst/>
            <a:gdLst/>
            <a:ahLst/>
            <a:cxnLst/>
            <a:rect l="l" t="t" r="r" b="b"/>
            <a:pathLst>
              <a:path h="93979">
                <a:moveTo>
                  <a:pt x="0" y="0"/>
                </a:moveTo>
                <a:lnTo>
                  <a:pt x="0" y="93525"/>
                </a:lnTo>
              </a:path>
            </a:pathLst>
          </a:custGeom>
          <a:ln w="7627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180962" y="610280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849"/>
                </a:lnTo>
              </a:path>
            </a:pathLst>
          </a:custGeom>
          <a:ln w="7616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186053" y="607393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7039"/>
                </a:lnTo>
              </a:path>
            </a:pathLst>
          </a:custGeom>
          <a:ln w="7616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191118" y="604516"/>
            <a:ext cx="0" cy="98425"/>
          </a:xfrm>
          <a:custGeom>
            <a:avLst/>
            <a:gdLst/>
            <a:ahLst/>
            <a:cxnLst/>
            <a:rect l="l" t="t" r="r" b="b"/>
            <a:pathLst>
              <a:path h="98425">
                <a:moveTo>
                  <a:pt x="0" y="0"/>
                </a:moveTo>
                <a:lnTo>
                  <a:pt x="0" y="98229"/>
                </a:lnTo>
              </a:path>
            </a:pathLst>
          </a:custGeom>
          <a:ln w="7627">
            <a:solidFill>
              <a:srgbClr val="B6B6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196202" y="60069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5">
                <a:moveTo>
                  <a:pt x="0" y="0"/>
                </a:moveTo>
                <a:lnTo>
                  <a:pt x="0" y="100662"/>
                </a:lnTo>
              </a:path>
            </a:pathLst>
          </a:custGeom>
          <a:ln w="7616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200650" y="599449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632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205721" y="596889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6353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210811" y="596889"/>
            <a:ext cx="0" cy="94615"/>
          </a:xfrm>
          <a:custGeom>
            <a:avLst/>
            <a:gdLst/>
            <a:ahLst/>
            <a:cxnLst/>
            <a:rect l="l" t="t" r="r" b="b"/>
            <a:pathLst>
              <a:path h="94615">
                <a:moveTo>
                  <a:pt x="0" y="0"/>
                </a:moveTo>
                <a:lnTo>
                  <a:pt x="0" y="94000"/>
                </a:lnTo>
              </a:path>
            </a:pathLst>
          </a:custGeom>
          <a:ln w="6353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215895" y="596889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607"/>
                </a:lnTo>
              </a:path>
            </a:pathLst>
          </a:custGeom>
          <a:ln w="6342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220961" y="596889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233"/>
                </a:lnTo>
              </a:path>
            </a:pathLst>
          </a:custGeom>
          <a:ln w="6353">
            <a:solidFill>
              <a:srgbClr val="BCBC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226051" y="596889"/>
            <a:ext cx="0" cy="81915"/>
          </a:xfrm>
          <a:custGeom>
            <a:avLst/>
            <a:gdLst/>
            <a:ahLst/>
            <a:cxnLst/>
            <a:rect l="l" t="t" r="r" b="b"/>
            <a:pathLst>
              <a:path h="81915">
                <a:moveTo>
                  <a:pt x="0" y="0"/>
                </a:moveTo>
                <a:lnTo>
                  <a:pt x="0" y="81612"/>
                </a:lnTo>
              </a:path>
            </a:pathLst>
          </a:custGeom>
          <a:ln w="6353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231136" y="5994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20"/>
                </a:lnTo>
              </a:path>
            </a:pathLst>
          </a:custGeom>
          <a:ln w="6342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236201" y="601129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9208"/>
                </a:lnTo>
              </a:path>
            </a:pathLst>
          </a:custGeom>
          <a:ln w="6353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241291" y="603659"/>
            <a:ext cx="0" cy="60960"/>
          </a:xfrm>
          <a:custGeom>
            <a:avLst/>
            <a:gdLst/>
            <a:ahLst/>
            <a:cxnLst/>
            <a:rect l="l" t="t" r="r" b="b"/>
            <a:pathLst>
              <a:path h="60959">
                <a:moveTo>
                  <a:pt x="0" y="0"/>
                </a:moveTo>
                <a:lnTo>
                  <a:pt x="0" y="60560"/>
                </a:lnTo>
              </a:path>
            </a:pathLst>
          </a:custGeom>
          <a:ln w="6353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43839" y="606437"/>
            <a:ext cx="5080" cy="53975"/>
          </a:xfrm>
          <a:custGeom>
            <a:avLst/>
            <a:gdLst/>
            <a:ahLst/>
            <a:cxnLst/>
            <a:rect l="l" t="t" r="r" b="b"/>
            <a:pathLst>
              <a:path w="5079" h="53975">
                <a:moveTo>
                  <a:pt x="2536" y="0"/>
                </a:moveTo>
                <a:lnTo>
                  <a:pt x="2536" y="53527"/>
                </a:lnTo>
              </a:path>
            </a:pathLst>
          </a:custGeom>
          <a:ln w="6342">
            <a:solidFill>
              <a:srgbClr val="C2C2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8899" y="611279"/>
            <a:ext cx="5080" cy="43815"/>
          </a:xfrm>
          <a:custGeom>
            <a:avLst/>
            <a:gdLst/>
            <a:ahLst/>
            <a:cxnLst/>
            <a:rect l="l" t="t" r="r" b="b"/>
            <a:pathLst>
              <a:path w="5079" h="43815">
                <a:moveTo>
                  <a:pt x="0" y="0"/>
                </a:moveTo>
                <a:lnTo>
                  <a:pt x="0" y="43529"/>
                </a:lnTo>
                <a:lnTo>
                  <a:pt x="3810" y="38950"/>
                </a:lnTo>
                <a:lnTo>
                  <a:pt x="5083" y="37043"/>
                </a:lnTo>
                <a:lnTo>
                  <a:pt x="5083" y="4676"/>
                </a:lnTo>
                <a:lnTo>
                  <a:pt x="3810" y="3410"/>
                </a:lnTo>
                <a:lnTo>
                  <a:pt x="1280" y="850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53989" y="615962"/>
            <a:ext cx="5080" cy="32384"/>
          </a:xfrm>
          <a:custGeom>
            <a:avLst/>
            <a:gdLst/>
            <a:ahLst/>
            <a:cxnLst/>
            <a:rect l="l" t="t" r="r" b="b"/>
            <a:pathLst>
              <a:path w="5079" h="32384">
                <a:moveTo>
                  <a:pt x="0" y="0"/>
                </a:moveTo>
                <a:lnTo>
                  <a:pt x="0" y="32351"/>
                </a:lnTo>
                <a:lnTo>
                  <a:pt x="3810" y="26647"/>
                </a:lnTo>
                <a:lnTo>
                  <a:pt x="5083" y="24130"/>
                </a:lnTo>
                <a:lnTo>
                  <a:pt x="5083" y="6350"/>
                </a:lnTo>
                <a:lnTo>
                  <a:pt x="3810" y="3787"/>
                </a:lnTo>
                <a:lnTo>
                  <a:pt x="0" y="0"/>
                </a:lnTo>
                <a:close/>
              </a:path>
            </a:pathLst>
          </a:custGeom>
          <a:solidFill>
            <a:srgbClr val="C4C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259080" y="622324"/>
            <a:ext cx="2540" cy="17780"/>
          </a:xfrm>
          <a:custGeom>
            <a:avLst/>
            <a:gdLst/>
            <a:ahLst/>
            <a:cxnLst/>
            <a:rect l="l" t="t" r="r" b="b"/>
            <a:pathLst>
              <a:path w="2539" h="17779">
                <a:moveTo>
                  <a:pt x="0" y="0"/>
                </a:moveTo>
                <a:lnTo>
                  <a:pt x="0" y="17754"/>
                </a:lnTo>
                <a:lnTo>
                  <a:pt x="1249" y="12664"/>
                </a:lnTo>
                <a:lnTo>
                  <a:pt x="2530" y="11415"/>
                </a:lnTo>
                <a:lnTo>
                  <a:pt x="2530" y="3795"/>
                </a:lnTo>
                <a:lnTo>
                  <a:pt x="1249" y="2514"/>
                </a:lnTo>
                <a:lnTo>
                  <a:pt x="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417820" y="426719"/>
            <a:ext cx="821679" cy="313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689610" y="78100"/>
            <a:ext cx="3454389" cy="6470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945880" y="6205222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7155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749675" y="6208395"/>
            <a:ext cx="2327275" cy="0"/>
          </a:xfrm>
          <a:custGeom>
            <a:avLst/>
            <a:gdLst/>
            <a:ahLst/>
            <a:cxnLst/>
            <a:rect l="l" t="t" r="r" b="b"/>
            <a:pathLst>
              <a:path w="2327275">
                <a:moveTo>
                  <a:pt x="0" y="0"/>
                </a:moveTo>
                <a:lnTo>
                  <a:pt x="2327009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676400" y="6212204"/>
            <a:ext cx="2428240" cy="0"/>
          </a:xfrm>
          <a:custGeom>
            <a:avLst/>
            <a:gdLst/>
            <a:ahLst/>
            <a:cxnLst/>
            <a:rect l="l" t="t" r="r" b="b"/>
            <a:pathLst>
              <a:path w="2428240">
                <a:moveTo>
                  <a:pt x="0" y="0"/>
                </a:moveTo>
                <a:lnTo>
                  <a:pt x="2427822" y="0"/>
                </a:lnTo>
              </a:path>
            </a:pathLst>
          </a:custGeom>
          <a:ln w="5079">
            <a:solidFill>
              <a:srgbClr val="999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631930" y="6216015"/>
            <a:ext cx="2488565" cy="0"/>
          </a:xfrm>
          <a:custGeom>
            <a:avLst/>
            <a:gdLst/>
            <a:ahLst/>
            <a:cxnLst/>
            <a:rect l="l" t="t" r="r" b="b"/>
            <a:pathLst>
              <a:path w="2488565">
                <a:moveTo>
                  <a:pt x="0" y="0"/>
                </a:moveTo>
                <a:lnTo>
                  <a:pt x="2488570" y="0"/>
                </a:lnTo>
              </a:path>
            </a:pathLst>
          </a:custGeom>
          <a:ln w="5079">
            <a:solidFill>
              <a:srgbClr val="9A9A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598626" y="6219825"/>
            <a:ext cx="2533015" cy="0"/>
          </a:xfrm>
          <a:custGeom>
            <a:avLst/>
            <a:gdLst/>
            <a:ahLst/>
            <a:cxnLst/>
            <a:rect l="l" t="t" r="r" b="b"/>
            <a:pathLst>
              <a:path w="2533015">
                <a:moveTo>
                  <a:pt x="0" y="0"/>
                </a:moveTo>
                <a:lnTo>
                  <a:pt x="2532663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573542" y="6223634"/>
            <a:ext cx="2564130" cy="0"/>
          </a:xfrm>
          <a:custGeom>
            <a:avLst/>
            <a:gdLst/>
            <a:ahLst/>
            <a:cxnLst/>
            <a:rect l="l" t="t" r="r" b="b"/>
            <a:pathLst>
              <a:path w="2564129">
                <a:moveTo>
                  <a:pt x="0" y="0"/>
                </a:moveTo>
                <a:lnTo>
                  <a:pt x="2564118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552587" y="6226807"/>
            <a:ext cx="2591435" cy="0"/>
          </a:xfrm>
          <a:custGeom>
            <a:avLst/>
            <a:gdLst/>
            <a:ahLst/>
            <a:cxnLst/>
            <a:rect l="l" t="t" r="r" b="b"/>
            <a:pathLst>
              <a:path w="2591434">
                <a:moveTo>
                  <a:pt x="0" y="0"/>
                </a:moveTo>
                <a:lnTo>
                  <a:pt x="2591412" y="0"/>
                </a:lnTo>
              </a:path>
            </a:pathLst>
          </a:custGeom>
          <a:ln w="6353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540167" y="6229980"/>
            <a:ext cx="2604135" cy="0"/>
          </a:xfrm>
          <a:custGeom>
            <a:avLst/>
            <a:gdLst/>
            <a:ahLst/>
            <a:cxnLst/>
            <a:rect l="l" t="t" r="r" b="b"/>
            <a:pathLst>
              <a:path w="2604134">
                <a:moveTo>
                  <a:pt x="0" y="0"/>
                </a:moveTo>
                <a:lnTo>
                  <a:pt x="2603832" y="0"/>
                </a:lnTo>
              </a:path>
            </a:pathLst>
          </a:custGeom>
          <a:ln w="5079">
            <a:solidFill>
              <a:srgbClr val="A0A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523823" y="6233790"/>
            <a:ext cx="2620645" cy="0"/>
          </a:xfrm>
          <a:custGeom>
            <a:avLst/>
            <a:gdLst/>
            <a:ahLst/>
            <a:cxnLst/>
            <a:rect l="l" t="t" r="r" b="b"/>
            <a:pathLst>
              <a:path w="2620645">
                <a:moveTo>
                  <a:pt x="0" y="0"/>
                </a:moveTo>
                <a:lnTo>
                  <a:pt x="2620176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507480" y="6237601"/>
            <a:ext cx="2636520" cy="0"/>
          </a:xfrm>
          <a:custGeom>
            <a:avLst/>
            <a:gdLst/>
            <a:ahLst/>
            <a:cxnLst/>
            <a:rect l="l" t="t" r="r" b="b"/>
            <a:pathLst>
              <a:path w="2636520">
                <a:moveTo>
                  <a:pt x="0" y="0"/>
                </a:moveTo>
                <a:lnTo>
                  <a:pt x="2636519" y="0"/>
                </a:lnTo>
              </a:path>
            </a:pathLst>
          </a:custGeom>
          <a:ln w="507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492240" y="6241410"/>
            <a:ext cx="2651760" cy="0"/>
          </a:xfrm>
          <a:custGeom>
            <a:avLst/>
            <a:gdLst/>
            <a:ahLst/>
            <a:cxnLst/>
            <a:rect l="l" t="t" r="r" b="b"/>
            <a:pathLst>
              <a:path w="2651759">
                <a:moveTo>
                  <a:pt x="0" y="0"/>
                </a:moveTo>
                <a:lnTo>
                  <a:pt x="2651759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477000" y="6245221"/>
            <a:ext cx="2667000" cy="0"/>
          </a:xfrm>
          <a:custGeom>
            <a:avLst/>
            <a:gdLst/>
            <a:ahLst/>
            <a:cxnLst/>
            <a:rect l="l" t="t" r="r" b="b"/>
            <a:pathLst>
              <a:path w="2667000">
                <a:moveTo>
                  <a:pt x="0" y="0"/>
                </a:moveTo>
                <a:lnTo>
                  <a:pt x="2666999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462534" y="6248400"/>
            <a:ext cx="2681605" cy="0"/>
          </a:xfrm>
          <a:custGeom>
            <a:avLst/>
            <a:gdLst/>
            <a:ahLst/>
            <a:cxnLst/>
            <a:rect l="l" t="t" r="r" b="b"/>
            <a:pathLst>
              <a:path w="2681604">
                <a:moveTo>
                  <a:pt x="0" y="0"/>
                </a:moveTo>
                <a:lnTo>
                  <a:pt x="2681465" y="0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452860" y="6251579"/>
            <a:ext cx="2691130" cy="0"/>
          </a:xfrm>
          <a:custGeom>
            <a:avLst/>
            <a:gdLst/>
            <a:ahLst/>
            <a:cxnLst/>
            <a:rect l="l" t="t" r="r" b="b"/>
            <a:pathLst>
              <a:path w="2691129">
                <a:moveTo>
                  <a:pt x="0" y="0"/>
                </a:moveTo>
                <a:lnTo>
                  <a:pt x="2691139" y="0"/>
                </a:lnTo>
              </a:path>
            </a:pathLst>
          </a:custGeom>
          <a:ln w="5079">
            <a:solidFill>
              <a:srgbClr val="AAAA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443990" y="6255389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700009" y="0"/>
                </a:lnTo>
              </a:path>
            </a:pathLst>
          </a:custGeom>
          <a:ln w="5079">
            <a:solidFill>
              <a:srgbClr val="ABAB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442710" y="6259198"/>
            <a:ext cx="2701290" cy="0"/>
          </a:xfrm>
          <a:custGeom>
            <a:avLst/>
            <a:gdLst/>
            <a:ahLst/>
            <a:cxnLst/>
            <a:rect l="l" t="t" r="r" b="b"/>
            <a:pathLst>
              <a:path w="2701290">
                <a:moveTo>
                  <a:pt x="0" y="0"/>
                </a:moveTo>
                <a:lnTo>
                  <a:pt x="2701289" y="0"/>
                </a:lnTo>
              </a:path>
            </a:pathLst>
          </a:custGeom>
          <a:ln w="5079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024360" y="6263009"/>
            <a:ext cx="2119630" cy="0"/>
          </a:xfrm>
          <a:custGeom>
            <a:avLst/>
            <a:gdLst/>
            <a:ahLst/>
            <a:cxnLst/>
            <a:rect l="l" t="t" r="r" b="b"/>
            <a:pathLst>
              <a:path w="2119629">
                <a:moveTo>
                  <a:pt x="0" y="0"/>
                </a:moveTo>
                <a:lnTo>
                  <a:pt x="2119639" y="0"/>
                </a:lnTo>
              </a:path>
            </a:pathLst>
          </a:custGeom>
          <a:ln w="5079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049343" y="6266819"/>
            <a:ext cx="2094864" cy="0"/>
          </a:xfrm>
          <a:custGeom>
            <a:avLst/>
            <a:gdLst/>
            <a:ahLst/>
            <a:cxnLst/>
            <a:rect l="l" t="t" r="r" b="b"/>
            <a:pathLst>
              <a:path w="2094865">
                <a:moveTo>
                  <a:pt x="0" y="0"/>
                </a:moveTo>
                <a:lnTo>
                  <a:pt x="2094656" y="0"/>
                </a:lnTo>
              </a:path>
            </a:pathLst>
          </a:custGeom>
          <a:ln w="5079">
            <a:solidFill>
              <a:srgbClr val="B0B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074327" y="6270629"/>
            <a:ext cx="2070100" cy="0"/>
          </a:xfrm>
          <a:custGeom>
            <a:avLst/>
            <a:gdLst/>
            <a:ahLst/>
            <a:cxnLst/>
            <a:rect l="l" t="t" r="r" b="b"/>
            <a:pathLst>
              <a:path w="2070100">
                <a:moveTo>
                  <a:pt x="0" y="0"/>
                </a:moveTo>
                <a:lnTo>
                  <a:pt x="2069672" y="0"/>
                </a:lnTo>
              </a:path>
            </a:pathLst>
          </a:custGeom>
          <a:ln w="5079">
            <a:solidFill>
              <a:srgbClr val="B1B1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099310" y="6274439"/>
            <a:ext cx="2044700" cy="0"/>
          </a:xfrm>
          <a:custGeom>
            <a:avLst/>
            <a:gdLst/>
            <a:ahLst/>
            <a:cxnLst/>
            <a:rect l="l" t="t" r="r" b="b"/>
            <a:pathLst>
              <a:path w="2044700">
                <a:moveTo>
                  <a:pt x="0" y="0"/>
                </a:moveTo>
                <a:lnTo>
                  <a:pt x="204468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120890" y="6276975"/>
            <a:ext cx="2023110" cy="0"/>
          </a:xfrm>
          <a:custGeom>
            <a:avLst/>
            <a:gdLst/>
            <a:ahLst/>
            <a:cxnLst/>
            <a:rect l="l" t="t" r="r" b="b"/>
            <a:pathLst>
              <a:path w="2023109">
                <a:moveTo>
                  <a:pt x="0" y="0"/>
                </a:moveTo>
                <a:lnTo>
                  <a:pt x="2023109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159889" y="6280784"/>
            <a:ext cx="1984375" cy="0"/>
          </a:xfrm>
          <a:custGeom>
            <a:avLst/>
            <a:gdLst/>
            <a:ahLst/>
            <a:cxnLst/>
            <a:rect l="l" t="t" r="r" b="b"/>
            <a:pathLst>
              <a:path w="1984375">
                <a:moveTo>
                  <a:pt x="0" y="0"/>
                </a:moveTo>
                <a:lnTo>
                  <a:pt x="1984110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237586" y="6284595"/>
            <a:ext cx="1906905" cy="0"/>
          </a:xfrm>
          <a:custGeom>
            <a:avLst/>
            <a:gdLst/>
            <a:ahLst/>
            <a:cxnLst/>
            <a:rect l="l" t="t" r="r" b="b"/>
            <a:pathLst>
              <a:path w="1906904">
                <a:moveTo>
                  <a:pt x="0" y="0"/>
                </a:moveTo>
                <a:lnTo>
                  <a:pt x="1906413" y="0"/>
                </a:lnTo>
              </a:path>
            </a:pathLst>
          </a:custGeom>
          <a:ln w="507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366248" y="6288404"/>
            <a:ext cx="1778000" cy="0"/>
          </a:xfrm>
          <a:custGeom>
            <a:avLst/>
            <a:gdLst/>
            <a:ahLst/>
            <a:cxnLst/>
            <a:rect l="l" t="t" r="r" b="b"/>
            <a:pathLst>
              <a:path w="1778000">
                <a:moveTo>
                  <a:pt x="0" y="0"/>
                </a:moveTo>
                <a:lnTo>
                  <a:pt x="1777751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4911" y="6292215"/>
            <a:ext cx="1649095" cy="0"/>
          </a:xfrm>
          <a:custGeom>
            <a:avLst/>
            <a:gdLst/>
            <a:ahLst/>
            <a:cxnLst/>
            <a:rect l="l" t="t" r="r" b="b"/>
            <a:pathLst>
              <a:path w="1649095">
                <a:moveTo>
                  <a:pt x="0" y="0"/>
                </a:moveTo>
                <a:lnTo>
                  <a:pt x="1649088" y="0"/>
                </a:lnTo>
              </a:path>
            </a:pathLst>
          </a:custGeom>
          <a:ln w="5079">
            <a:solidFill>
              <a:srgbClr val="BBBB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623574" y="6296025"/>
            <a:ext cx="1520825" cy="0"/>
          </a:xfrm>
          <a:custGeom>
            <a:avLst/>
            <a:gdLst/>
            <a:ahLst/>
            <a:cxnLst/>
            <a:rect l="l" t="t" r="r" b="b"/>
            <a:pathLst>
              <a:path w="1520825">
                <a:moveTo>
                  <a:pt x="0" y="0"/>
                </a:moveTo>
                <a:lnTo>
                  <a:pt x="1520426" y="0"/>
                </a:lnTo>
              </a:path>
            </a:pathLst>
          </a:custGeom>
          <a:ln w="507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709211" y="6298560"/>
            <a:ext cx="1435100" cy="0"/>
          </a:xfrm>
          <a:custGeom>
            <a:avLst/>
            <a:gdLst/>
            <a:ahLst/>
            <a:cxnLst/>
            <a:rect l="l" t="t" r="r" b="b"/>
            <a:pathLst>
              <a:path w="1435100">
                <a:moveTo>
                  <a:pt x="0" y="0"/>
                </a:moveTo>
                <a:lnTo>
                  <a:pt x="1434788" y="0"/>
                </a:lnTo>
              </a:path>
            </a:pathLst>
          </a:custGeom>
          <a:ln w="5079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087348" y="6302371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6651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099094" y="6304276"/>
            <a:ext cx="45085" cy="3810"/>
          </a:xfrm>
          <a:custGeom>
            <a:avLst/>
            <a:gdLst/>
            <a:ahLst/>
            <a:cxnLst/>
            <a:rect l="l" t="t" r="r" b="b"/>
            <a:pathLst>
              <a:path w="45084" h="3810">
                <a:moveTo>
                  <a:pt x="0" y="1904"/>
                </a:moveTo>
                <a:lnTo>
                  <a:pt x="44906" y="1904"/>
                </a:lnTo>
              </a:path>
            </a:pathLst>
          </a:custGeom>
          <a:ln w="5079">
            <a:solidFill>
              <a:srgbClr val="C2C2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112215" y="6308085"/>
            <a:ext cx="29845" cy="3810"/>
          </a:xfrm>
          <a:custGeom>
            <a:avLst/>
            <a:gdLst/>
            <a:ahLst/>
            <a:cxnLst/>
            <a:rect l="l" t="t" r="r" b="b"/>
            <a:pathLst>
              <a:path w="29845" h="3810">
                <a:moveTo>
                  <a:pt x="29254" y="0"/>
                </a:moveTo>
                <a:lnTo>
                  <a:pt x="0" y="0"/>
                </a:lnTo>
                <a:lnTo>
                  <a:pt x="7644" y="2548"/>
                </a:lnTo>
                <a:lnTo>
                  <a:pt x="12734" y="3809"/>
                </a:lnTo>
                <a:lnTo>
                  <a:pt x="20354" y="3809"/>
                </a:lnTo>
                <a:lnTo>
                  <a:pt x="21634" y="2548"/>
                </a:lnTo>
                <a:lnTo>
                  <a:pt x="24164" y="2548"/>
                </a:lnTo>
                <a:lnTo>
                  <a:pt x="29254" y="0"/>
                </a:lnTo>
                <a:close/>
              </a:path>
            </a:pathLst>
          </a:custGeom>
          <a:solidFill>
            <a:srgbClr val="C3C3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527315" y="619125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4">
                <a:moveTo>
                  <a:pt x="0" y="0"/>
                </a:moveTo>
                <a:lnTo>
                  <a:pt x="151666" y="0"/>
                </a:lnTo>
              </a:path>
            </a:pathLst>
          </a:custGeom>
          <a:ln w="3818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472092" y="6194429"/>
            <a:ext cx="3470275" cy="0"/>
          </a:xfrm>
          <a:custGeom>
            <a:avLst/>
            <a:gdLst/>
            <a:ahLst/>
            <a:cxnLst/>
            <a:rect l="l" t="t" r="r" b="b"/>
            <a:pathLst>
              <a:path w="3470275">
                <a:moveTo>
                  <a:pt x="0" y="0"/>
                </a:moveTo>
                <a:lnTo>
                  <a:pt x="3469727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426372" y="6197601"/>
            <a:ext cx="3515995" cy="0"/>
          </a:xfrm>
          <a:custGeom>
            <a:avLst/>
            <a:gdLst/>
            <a:ahLst/>
            <a:cxnLst/>
            <a:rect l="l" t="t" r="r" b="b"/>
            <a:pathLst>
              <a:path w="3515995">
                <a:moveTo>
                  <a:pt x="0" y="0"/>
                </a:moveTo>
                <a:lnTo>
                  <a:pt x="3515447" y="0"/>
                </a:lnTo>
              </a:path>
            </a:pathLst>
          </a:custGeom>
          <a:ln w="6353">
            <a:solidFill>
              <a:srgbClr val="999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98493" y="6200775"/>
            <a:ext cx="3535045" cy="0"/>
          </a:xfrm>
          <a:custGeom>
            <a:avLst/>
            <a:gdLst/>
            <a:ahLst/>
            <a:cxnLst/>
            <a:rect l="l" t="t" r="r" b="b"/>
            <a:pathLst>
              <a:path w="3535045">
                <a:moveTo>
                  <a:pt x="0" y="0"/>
                </a:moveTo>
                <a:lnTo>
                  <a:pt x="3534631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60406" y="6204584"/>
            <a:ext cx="3569970" cy="0"/>
          </a:xfrm>
          <a:custGeom>
            <a:avLst/>
            <a:gdLst/>
            <a:ahLst/>
            <a:cxnLst/>
            <a:rect l="l" t="t" r="r" b="b"/>
            <a:pathLst>
              <a:path w="3569970">
                <a:moveTo>
                  <a:pt x="0" y="0"/>
                </a:moveTo>
                <a:lnTo>
                  <a:pt x="3569504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322320" y="6208395"/>
            <a:ext cx="3604895" cy="0"/>
          </a:xfrm>
          <a:custGeom>
            <a:avLst/>
            <a:gdLst/>
            <a:ahLst/>
            <a:cxnLst/>
            <a:rect l="l" t="t" r="r" b="b"/>
            <a:pathLst>
              <a:path w="3604895">
                <a:moveTo>
                  <a:pt x="0" y="0"/>
                </a:moveTo>
                <a:lnTo>
                  <a:pt x="3604377" y="0"/>
                </a:lnTo>
              </a:path>
            </a:pathLst>
          </a:custGeom>
          <a:ln w="507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277864" y="6212204"/>
            <a:ext cx="3646170" cy="0"/>
          </a:xfrm>
          <a:custGeom>
            <a:avLst/>
            <a:gdLst/>
            <a:ahLst/>
            <a:cxnLst/>
            <a:rect l="l" t="t" r="r" b="b"/>
            <a:pathLst>
              <a:path w="3646170">
                <a:moveTo>
                  <a:pt x="0" y="0"/>
                </a:moveTo>
                <a:lnTo>
                  <a:pt x="3645618" y="0"/>
                </a:lnTo>
              </a:path>
            </a:pathLst>
          </a:custGeom>
          <a:ln w="5079">
            <a:solidFill>
              <a:srgbClr val="A0A0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233410" y="6216015"/>
            <a:ext cx="3687445" cy="0"/>
          </a:xfrm>
          <a:custGeom>
            <a:avLst/>
            <a:gdLst/>
            <a:ahLst/>
            <a:cxnLst/>
            <a:rect l="l" t="t" r="r" b="b"/>
            <a:pathLst>
              <a:path w="3687445">
                <a:moveTo>
                  <a:pt x="0" y="0"/>
                </a:moveTo>
                <a:lnTo>
                  <a:pt x="3686859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93815" y="6219188"/>
            <a:ext cx="3824604" cy="0"/>
          </a:xfrm>
          <a:custGeom>
            <a:avLst/>
            <a:gdLst/>
            <a:ahLst/>
            <a:cxnLst/>
            <a:rect l="l" t="t" r="r" b="b"/>
            <a:pathLst>
              <a:path w="3824604">
                <a:moveTo>
                  <a:pt x="0" y="0"/>
                </a:moveTo>
                <a:lnTo>
                  <a:pt x="3824314" y="0"/>
                </a:lnTo>
              </a:path>
            </a:pathLst>
          </a:custGeom>
          <a:ln w="6353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00902" y="6222360"/>
            <a:ext cx="3914140" cy="0"/>
          </a:xfrm>
          <a:custGeom>
            <a:avLst/>
            <a:gdLst/>
            <a:ahLst/>
            <a:cxnLst/>
            <a:rect l="l" t="t" r="r" b="b"/>
            <a:pathLst>
              <a:path w="3914140">
                <a:moveTo>
                  <a:pt x="0" y="0"/>
                </a:moveTo>
                <a:lnTo>
                  <a:pt x="3914013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861310" y="6226171"/>
            <a:ext cx="4050665" cy="0"/>
          </a:xfrm>
          <a:custGeom>
            <a:avLst/>
            <a:gdLst/>
            <a:ahLst/>
            <a:cxnLst/>
            <a:rect l="l" t="t" r="r" b="b"/>
            <a:pathLst>
              <a:path w="4050665">
                <a:moveTo>
                  <a:pt x="0" y="0"/>
                </a:moveTo>
                <a:lnTo>
                  <a:pt x="4050391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809244" y="6229980"/>
            <a:ext cx="4099560" cy="0"/>
          </a:xfrm>
          <a:custGeom>
            <a:avLst/>
            <a:gdLst/>
            <a:ahLst/>
            <a:cxnLst/>
            <a:rect l="l" t="t" r="r" b="b"/>
            <a:pathLst>
              <a:path w="4099559">
                <a:moveTo>
                  <a:pt x="0" y="0"/>
                </a:moveTo>
                <a:lnTo>
                  <a:pt x="4099243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762250" y="6233790"/>
            <a:ext cx="4143375" cy="0"/>
          </a:xfrm>
          <a:custGeom>
            <a:avLst/>
            <a:gdLst/>
            <a:ahLst/>
            <a:cxnLst/>
            <a:rect l="l" t="t" r="r" b="b"/>
            <a:pathLst>
              <a:path w="4143375">
                <a:moveTo>
                  <a:pt x="0" y="0"/>
                </a:moveTo>
                <a:lnTo>
                  <a:pt x="4143023" y="0"/>
                </a:lnTo>
              </a:path>
            </a:pathLst>
          </a:custGeom>
          <a:ln w="5079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753355" y="6237601"/>
            <a:ext cx="4149090" cy="0"/>
          </a:xfrm>
          <a:custGeom>
            <a:avLst/>
            <a:gdLst/>
            <a:ahLst/>
            <a:cxnLst/>
            <a:rect l="l" t="t" r="r" b="b"/>
            <a:pathLst>
              <a:path w="4149090">
                <a:moveTo>
                  <a:pt x="0" y="0"/>
                </a:moveTo>
                <a:lnTo>
                  <a:pt x="4148703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753355" y="6240779"/>
            <a:ext cx="4146550" cy="0"/>
          </a:xfrm>
          <a:custGeom>
            <a:avLst/>
            <a:gdLst/>
            <a:ahLst/>
            <a:cxnLst/>
            <a:rect l="l" t="t" r="r" b="b"/>
            <a:pathLst>
              <a:path w="4146550">
                <a:moveTo>
                  <a:pt x="0" y="0"/>
                </a:moveTo>
                <a:lnTo>
                  <a:pt x="4146554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757166" y="6243959"/>
            <a:ext cx="4100195" cy="0"/>
          </a:xfrm>
          <a:custGeom>
            <a:avLst/>
            <a:gdLst/>
            <a:ahLst/>
            <a:cxnLst/>
            <a:rect l="l" t="t" r="r" b="b"/>
            <a:pathLst>
              <a:path w="4100195">
                <a:moveTo>
                  <a:pt x="0" y="0"/>
                </a:moveTo>
                <a:lnTo>
                  <a:pt x="4100050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776216" y="6247769"/>
            <a:ext cx="4020820" cy="0"/>
          </a:xfrm>
          <a:custGeom>
            <a:avLst/>
            <a:gdLst/>
            <a:ahLst/>
            <a:cxnLst/>
            <a:rect l="l" t="t" r="r" b="b"/>
            <a:pathLst>
              <a:path w="4020820">
                <a:moveTo>
                  <a:pt x="0" y="0"/>
                </a:moveTo>
                <a:lnTo>
                  <a:pt x="4020303" y="0"/>
                </a:lnTo>
              </a:path>
            </a:pathLst>
          </a:custGeom>
          <a:ln w="5079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834168" y="6251579"/>
            <a:ext cx="3875404" cy="0"/>
          </a:xfrm>
          <a:custGeom>
            <a:avLst/>
            <a:gdLst/>
            <a:ahLst/>
            <a:cxnLst/>
            <a:rect l="l" t="t" r="r" b="b"/>
            <a:pathLst>
              <a:path w="3875404">
                <a:moveTo>
                  <a:pt x="0" y="0"/>
                </a:moveTo>
                <a:lnTo>
                  <a:pt x="387493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124472" y="6255389"/>
            <a:ext cx="2515870" cy="0"/>
          </a:xfrm>
          <a:custGeom>
            <a:avLst/>
            <a:gdLst/>
            <a:ahLst/>
            <a:cxnLst/>
            <a:rect l="l" t="t" r="r" b="b"/>
            <a:pathLst>
              <a:path w="2515870">
                <a:moveTo>
                  <a:pt x="0" y="0"/>
                </a:moveTo>
                <a:lnTo>
                  <a:pt x="2515370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381262" y="6259198"/>
            <a:ext cx="2189480" cy="0"/>
          </a:xfrm>
          <a:custGeom>
            <a:avLst/>
            <a:gdLst/>
            <a:ahLst/>
            <a:cxnLst/>
            <a:rect l="l" t="t" r="r" b="b"/>
            <a:pathLst>
              <a:path w="2189479">
                <a:moveTo>
                  <a:pt x="0" y="0"/>
                </a:moveTo>
                <a:lnTo>
                  <a:pt x="2189316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552188" y="6262372"/>
            <a:ext cx="1972310" cy="0"/>
          </a:xfrm>
          <a:custGeom>
            <a:avLst/>
            <a:gdLst/>
            <a:ahLst/>
            <a:cxnLst/>
            <a:rect l="l" t="t" r="r" b="b"/>
            <a:pathLst>
              <a:path w="1972309">
                <a:moveTo>
                  <a:pt x="0" y="0"/>
                </a:moveTo>
                <a:lnTo>
                  <a:pt x="1972287" y="0"/>
                </a:lnTo>
              </a:path>
            </a:pathLst>
          </a:custGeom>
          <a:ln w="6353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532188" y="6265545"/>
            <a:ext cx="923290" cy="0"/>
          </a:xfrm>
          <a:custGeom>
            <a:avLst/>
            <a:gdLst/>
            <a:ahLst/>
            <a:cxnLst/>
            <a:rect l="l" t="t" r="r" b="b"/>
            <a:pathLst>
              <a:path w="923289">
                <a:moveTo>
                  <a:pt x="0" y="0"/>
                </a:moveTo>
                <a:lnTo>
                  <a:pt x="923024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593394" y="6269354"/>
            <a:ext cx="793115" cy="0"/>
          </a:xfrm>
          <a:custGeom>
            <a:avLst/>
            <a:gdLst/>
            <a:ahLst/>
            <a:cxnLst/>
            <a:rect l="l" t="t" r="r" b="b"/>
            <a:pathLst>
              <a:path w="793114">
                <a:moveTo>
                  <a:pt x="0" y="0"/>
                </a:moveTo>
                <a:lnTo>
                  <a:pt x="792554" y="0"/>
                </a:lnTo>
              </a:path>
            </a:pathLst>
          </a:custGeom>
          <a:ln w="507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647473" y="6273165"/>
            <a:ext cx="669290" cy="0"/>
          </a:xfrm>
          <a:custGeom>
            <a:avLst/>
            <a:gdLst/>
            <a:ahLst/>
            <a:cxnLst/>
            <a:rect l="l" t="t" r="r" b="b"/>
            <a:pathLst>
              <a:path w="669289">
                <a:moveTo>
                  <a:pt x="0" y="0"/>
                </a:moveTo>
                <a:lnTo>
                  <a:pt x="669212" y="0"/>
                </a:lnTo>
              </a:path>
            </a:pathLst>
          </a:custGeom>
          <a:ln w="5079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701551" y="6276975"/>
            <a:ext cx="546100" cy="0"/>
          </a:xfrm>
          <a:custGeom>
            <a:avLst/>
            <a:gdLst/>
            <a:ahLst/>
            <a:cxnLst/>
            <a:rect l="l" t="t" r="r" b="b"/>
            <a:pathLst>
              <a:path w="546100">
                <a:moveTo>
                  <a:pt x="0" y="0"/>
                </a:moveTo>
                <a:lnTo>
                  <a:pt x="545869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755630" y="6280784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>
                <a:moveTo>
                  <a:pt x="0" y="0"/>
                </a:moveTo>
                <a:lnTo>
                  <a:pt x="411283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801242" y="6283321"/>
            <a:ext cx="308610" cy="0"/>
          </a:xfrm>
          <a:custGeom>
            <a:avLst/>
            <a:gdLst/>
            <a:ahLst/>
            <a:cxnLst/>
            <a:rect l="l" t="t" r="r" b="b"/>
            <a:pathLst>
              <a:path w="308610">
                <a:moveTo>
                  <a:pt x="0" y="0"/>
                </a:moveTo>
                <a:lnTo>
                  <a:pt x="308325" y="0"/>
                </a:lnTo>
              </a:path>
            </a:pathLst>
          </a:custGeom>
          <a:ln w="5079">
            <a:solidFill>
              <a:srgbClr val="C3C3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0" y="6186172"/>
            <a:ext cx="2872740" cy="0"/>
          </a:xfrm>
          <a:custGeom>
            <a:avLst/>
            <a:gdLst/>
            <a:ahLst/>
            <a:cxnLst/>
            <a:rect l="l" t="t" r="r" b="b"/>
            <a:pathLst>
              <a:path w="2872740">
                <a:moveTo>
                  <a:pt x="0" y="0"/>
                </a:moveTo>
                <a:lnTo>
                  <a:pt x="2872740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0" y="6188071"/>
            <a:ext cx="2903220" cy="0"/>
          </a:xfrm>
          <a:custGeom>
            <a:avLst/>
            <a:gdLst/>
            <a:ahLst/>
            <a:cxnLst/>
            <a:rect l="l" t="t" r="r" b="b"/>
            <a:pathLst>
              <a:path w="2903220">
                <a:moveTo>
                  <a:pt x="0" y="0"/>
                </a:moveTo>
                <a:lnTo>
                  <a:pt x="2903191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0" y="6192518"/>
            <a:ext cx="2959735" cy="0"/>
          </a:xfrm>
          <a:custGeom>
            <a:avLst/>
            <a:gdLst/>
            <a:ahLst/>
            <a:cxnLst/>
            <a:rect l="l" t="t" r="r" b="b"/>
            <a:pathLst>
              <a:path w="2959735">
                <a:moveTo>
                  <a:pt x="0" y="0"/>
                </a:moveTo>
                <a:lnTo>
                  <a:pt x="2959652" y="0"/>
                </a:lnTo>
              </a:path>
            </a:pathLst>
          </a:custGeom>
          <a:ln w="6353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0" y="6195690"/>
            <a:ext cx="2981325" cy="0"/>
          </a:xfrm>
          <a:custGeom>
            <a:avLst/>
            <a:gdLst/>
            <a:ahLst/>
            <a:cxnLst/>
            <a:rect l="l" t="t" r="r" b="b"/>
            <a:pathLst>
              <a:path w="2981325">
                <a:moveTo>
                  <a:pt x="0" y="0"/>
                </a:moveTo>
                <a:lnTo>
                  <a:pt x="2980972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0" y="6199501"/>
            <a:ext cx="3013075" cy="0"/>
          </a:xfrm>
          <a:custGeom>
            <a:avLst/>
            <a:gdLst/>
            <a:ahLst/>
            <a:cxnLst/>
            <a:rect l="l" t="t" r="r" b="b"/>
            <a:pathLst>
              <a:path w="3013075">
                <a:moveTo>
                  <a:pt x="0" y="0"/>
                </a:moveTo>
                <a:lnTo>
                  <a:pt x="3013005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0" y="6203310"/>
            <a:ext cx="3045460" cy="0"/>
          </a:xfrm>
          <a:custGeom>
            <a:avLst/>
            <a:gdLst/>
            <a:ahLst/>
            <a:cxnLst/>
            <a:rect l="l" t="t" r="r" b="b"/>
            <a:pathLst>
              <a:path w="3045460">
                <a:moveTo>
                  <a:pt x="0" y="0"/>
                </a:moveTo>
                <a:lnTo>
                  <a:pt x="3045038" y="0"/>
                </a:lnTo>
              </a:path>
            </a:pathLst>
          </a:custGeom>
          <a:ln w="5079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0" y="6207121"/>
            <a:ext cx="3077210" cy="0"/>
          </a:xfrm>
          <a:custGeom>
            <a:avLst/>
            <a:gdLst/>
            <a:ahLst/>
            <a:cxnLst/>
            <a:rect l="l" t="t" r="r" b="b"/>
            <a:pathLst>
              <a:path w="3077210">
                <a:moveTo>
                  <a:pt x="0" y="0"/>
                </a:moveTo>
                <a:lnTo>
                  <a:pt x="3077070" y="0"/>
                </a:lnTo>
              </a:path>
            </a:pathLst>
          </a:custGeom>
          <a:ln w="5079">
            <a:solidFill>
              <a:srgbClr val="A1A1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0" y="6210930"/>
            <a:ext cx="3109595" cy="0"/>
          </a:xfrm>
          <a:custGeom>
            <a:avLst/>
            <a:gdLst/>
            <a:ahLst/>
            <a:cxnLst/>
            <a:rect l="l" t="t" r="r" b="b"/>
            <a:pathLst>
              <a:path w="3109595">
                <a:moveTo>
                  <a:pt x="0" y="0"/>
                </a:moveTo>
                <a:lnTo>
                  <a:pt x="3109103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0" y="6214740"/>
            <a:ext cx="3141345" cy="0"/>
          </a:xfrm>
          <a:custGeom>
            <a:avLst/>
            <a:gdLst/>
            <a:ahLst/>
            <a:cxnLst/>
            <a:rect l="l" t="t" r="r" b="b"/>
            <a:pathLst>
              <a:path w="3141345">
                <a:moveTo>
                  <a:pt x="0" y="0"/>
                </a:moveTo>
                <a:lnTo>
                  <a:pt x="3141135" y="0"/>
                </a:lnTo>
              </a:path>
            </a:pathLst>
          </a:custGeom>
          <a:ln w="507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0" y="6218551"/>
            <a:ext cx="3173730" cy="0"/>
          </a:xfrm>
          <a:custGeom>
            <a:avLst/>
            <a:gdLst/>
            <a:ahLst/>
            <a:cxnLst/>
            <a:rect l="l" t="t" r="r" b="b"/>
            <a:pathLst>
              <a:path w="3173730">
                <a:moveTo>
                  <a:pt x="0" y="0"/>
                </a:moveTo>
                <a:lnTo>
                  <a:pt x="3173168" y="0"/>
                </a:lnTo>
              </a:path>
            </a:pathLst>
          </a:custGeom>
          <a:ln w="5079">
            <a:solidFill>
              <a:srgbClr val="A6A6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0" y="6222360"/>
            <a:ext cx="3197860" cy="0"/>
          </a:xfrm>
          <a:custGeom>
            <a:avLst/>
            <a:gdLst/>
            <a:ahLst/>
            <a:cxnLst/>
            <a:rect l="l" t="t" r="r" b="b"/>
            <a:pathLst>
              <a:path w="3197860">
                <a:moveTo>
                  <a:pt x="0" y="0"/>
                </a:moveTo>
                <a:lnTo>
                  <a:pt x="3197411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0" y="6226171"/>
            <a:ext cx="3219450" cy="0"/>
          </a:xfrm>
          <a:custGeom>
            <a:avLst/>
            <a:gdLst/>
            <a:ahLst/>
            <a:cxnLst/>
            <a:rect l="l" t="t" r="r" b="b"/>
            <a:pathLst>
              <a:path w="3219450">
                <a:moveTo>
                  <a:pt x="0" y="0"/>
                </a:moveTo>
                <a:lnTo>
                  <a:pt x="3219450" y="0"/>
                </a:lnTo>
              </a:path>
            </a:pathLst>
          </a:custGeom>
          <a:ln w="5079">
            <a:solidFill>
              <a:srgbClr val="AAAA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0" y="6229980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0" y="6233159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0" y="6237601"/>
            <a:ext cx="3205480" cy="0"/>
          </a:xfrm>
          <a:custGeom>
            <a:avLst/>
            <a:gdLst/>
            <a:ahLst/>
            <a:cxnLst/>
            <a:rect l="l" t="t" r="r" b="b"/>
            <a:pathLst>
              <a:path w="3205480">
                <a:moveTo>
                  <a:pt x="0" y="0"/>
                </a:moveTo>
                <a:lnTo>
                  <a:pt x="3205489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0" y="6240779"/>
            <a:ext cx="3157220" cy="0"/>
          </a:xfrm>
          <a:custGeom>
            <a:avLst/>
            <a:gdLst/>
            <a:ahLst/>
            <a:cxnLst/>
            <a:rect l="l" t="t" r="r" b="b"/>
            <a:pathLst>
              <a:path w="3157220">
                <a:moveTo>
                  <a:pt x="0" y="0"/>
                </a:moveTo>
                <a:lnTo>
                  <a:pt x="3157209" y="0"/>
                </a:lnTo>
              </a:path>
            </a:pathLst>
          </a:custGeom>
          <a:ln w="6341">
            <a:solidFill>
              <a:srgbClr val="B1B1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1209" y="6244589"/>
            <a:ext cx="2950845" cy="0"/>
          </a:xfrm>
          <a:custGeom>
            <a:avLst/>
            <a:gdLst/>
            <a:ahLst/>
            <a:cxnLst/>
            <a:rect l="l" t="t" r="r" b="b"/>
            <a:pathLst>
              <a:path w="2950845">
                <a:moveTo>
                  <a:pt x="0" y="0"/>
                </a:moveTo>
                <a:lnTo>
                  <a:pt x="2950686" y="0"/>
                </a:lnTo>
              </a:path>
            </a:pathLst>
          </a:custGeom>
          <a:ln w="6342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2420" y="6248400"/>
            <a:ext cx="2744470" cy="0"/>
          </a:xfrm>
          <a:custGeom>
            <a:avLst/>
            <a:gdLst/>
            <a:ahLst/>
            <a:cxnLst/>
            <a:rect l="l" t="t" r="r" b="b"/>
            <a:pathLst>
              <a:path w="2744470">
                <a:moveTo>
                  <a:pt x="0" y="0"/>
                </a:moveTo>
                <a:lnTo>
                  <a:pt x="2744155" y="0"/>
                </a:lnTo>
              </a:path>
            </a:pathLst>
          </a:custGeom>
          <a:ln w="6342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62666" y="6251579"/>
            <a:ext cx="2528570" cy="0"/>
          </a:xfrm>
          <a:custGeom>
            <a:avLst/>
            <a:gdLst/>
            <a:ahLst/>
            <a:cxnLst/>
            <a:rect l="l" t="t" r="r" b="b"/>
            <a:pathLst>
              <a:path w="2528570">
                <a:moveTo>
                  <a:pt x="0" y="0"/>
                </a:moveTo>
                <a:lnTo>
                  <a:pt x="2528582" y="0"/>
                </a:lnTo>
              </a:path>
            </a:pathLst>
          </a:custGeom>
          <a:ln w="5079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27381" y="6255389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547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92096" y="6259198"/>
            <a:ext cx="2088514" cy="0"/>
          </a:xfrm>
          <a:custGeom>
            <a:avLst/>
            <a:gdLst/>
            <a:ahLst/>
            <a:cxnLst/>
            <a:rect l="l" t="t" r="r" b="b"/>
            <a:pathLst>
              <a:path w="2088514">
                <a:moveTo>
                  <a:pt x="0" y="0"/>
                </a:moveTo>
                <a:lnTo>
                  <a:pt x="2088511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01928" y="6263009"/>
            <a:ext cx="1823720" cy="0"/>
          </a:xfrm>
          <a:custGeom>
            <a:avLst/>
            <a:gdLst/>
            <a:ahLst/>
            <a:cxnLst/>
            <a:rect l="l" t="t" r="r" b="b"/>
            <a:pathLst>
              <a:path w="1823720">
                <a:moveTo>
                  <a:pt x="0" y="0"/>
                </a:moveTo>
                <a:lnTo>
                  <a:pt x="1823360" y="0"/>
                </a:lnTo>
              </a:path>
            </a:pathLst>
          </a:custGeom>
          <a:ln w="507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11759" y="6266819"/>
            <a:ext cx="1558290" cy="0"/>
          </a:xfrm>
          <a:custGeom>
            <a:avLst/>
            <a:gdLst/>
            <a:ahLst/>
            <a:cxnLst/>
            <a:rect l="l" t="t" r="r" b="b"/>
            <a:pathLst>
              <a:path w="1558289">
                <a:moveTo>
                  <a:pt x="0" y="0"/>
                </a:moveTo>
                <a:lnTo>
                  <a:pt x="1558208" y="0"/>
                </a:lnTo>
              </a:path>
            </a:pathLst>
          </a:custGeom>
          <a:ln w="5079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21591" y="6270629"/>
            <a:ext cx="1293495" cy="0"/>
          </a:xfrm>
          <a:custGeom>
            <a:avLst/>
            <a:gdLst/>
            <a:ahLst/>
            <a:cxnLst/>
            <a:rect l="l" t="t" r="r" b="b"/>
            <a:pathLst>
              <a:path w="1293495">
                <a:moveTo>
                  <a:pt x="0" y="0"/>
                </a:moveTo>
                <a:lnTo>
                  <a:pt x="1293057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922573" y="6274439"/>
            <a:ext cx="836930" cy="0"/>
          </a:xfrm>
          <a:custGeom>
            <a:avLst/>
            <a:gdLst/>
            <a:ahLst/>
            <a:cxnLst/>
            <a:rect l="l" t="t" r="r" b="b"/>
            <a:pathLst>
              <a:path w="836930">
                <a:moveTo>
                  <a:pt x="0" y="0"/>
                </a:moveTo>
                <a:lnTo>
                  <a:pt x="836754" y="0"/>
                </a:lnTo>
              </a:path>
            </a:pathLst>
          </a:custGeom>
          <a:ln w="5079">
            <a:solidFill>
              <a:srgbClr val="C3C3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 txBox="1"/>
          <p:nvPr/>
        </p:nvSpPr>
        <p:spPr>
          <a:xfrm>
            <a:off x="894080" y="260125"/>
            <a:ext cx="246380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718945" algn="l"/>
              </a:tabLst>
            </a:pPr>
            <a:r>
              <a:rPr sz="3200" b="1" spc="-5" dirty="0">
                <a:solidFill>
                  <a:srgbClr val="650065"/>
                </a:solidFill>
                <a:latin typeface="Courier New"/>
                <a:cs typeface="Courier New"/>
              </a:rPr>
              <a:t>SELEC</a:t>
            </a:r>
            <a:r>
              <a:rPr sz="3200" b="1" dirty="0">
                <a:solidFill>
                  <a:srgbClr val="650065"/>
                </a:solidFill>
                <a:latin typeface="Courier New"/>
                <a:cs typeface="Courier New"/>
              </a:rPr>
              <a:t>T</a:t>
            </a:r>
            <a:r>
              <a:rPr sz="32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3200" b="1" spc="-5" dirty="0">
                <a:solidFill>
                  <a:srgbClr val="650065"/>
                </a:solidFill>
                <a:latin typeface="Courier New"/>
                <a:cs typeface="Courier New"/>
              </a:rPr>
              <a:t>THE</a:t>
            </a:r>
            <a:endParaRPr sz="3200">
              <a:latin typeface="Courier New"/>
              <a:cs typeface="Courier New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3576323" y="247425"/>
            <a:ext cx="1244600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650065"/>
                </a:solidFill>
                <a:latin typeface="Courier New"/>
                <a:cs typeface="Courier New"/>
              </a:rPr>
              <a:t>RIGHT</a:t>
            </a:r>
            <a:endParaRPr sz="3200">
              <a:latin typeface="Courier New"/>
              <a:cs typeface="Courier New"/>
            </a:endParaRPr>
          </a:p>
        </p:txBody>
      </p:sp>
      <p:sp>
        <p:nvSpPr>
          <p:cNvPr id="209" name="object 209"/>
          <p:cNvSpPr txBox="1"/>
          <p:nvPr/>
        </p:nvSpPr>
        <p:spPr>
          <a:xfrm>
            <a:off x="4955547" y="247425"/>
            <a:ext cx="3522979" cy="1316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ct val="100000"/>
              </a:lnSpc>
              <a:tabLst>
                <a:tab pos="2046605" algn="l"/>
              </a:tabLst>
            </a:pPr>
            <a:r>
              <a:rPr sz="3200" b="1" spc="-5" dirty="0">
                <a:solidFill>
                  <a:srgbClr val="650065"/>
                </a:solidFill>
                <a:latin typeface="Courier New"/>
                <a:cs typeface="Courier New"/>
              </a:rPr>
              <a:t>COOLIN</a:t>
            </a:r>
            <a:r>
              <a:rPr sz="3200" b="1" dirty="0">
                <a:solidFill>
                  <a:srgbClr val="650065"/>
                </a:solidFill>
                <a:latin typeface="Courier New"/>
                <a:cs typeface="Courier New"/>
              </a:rPr>
              <a:t>G</a:t>
            </a:r>
            <a:r>
              <a:rPr sz="32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3200" b="1" spc="-5" dirty="0">
                <a:solidFill>
                  <a:srgbClr val="650065"/>
                </a:solidFill>
                <a:latin typeface="Courier New"/>
                <a:cs typeface="Courier New"/>
              </a:rPr>
              <a:t>MEDIUM</a:t>
            </a:r>
            <a:endParaRPr sz="32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b="1" u="heavy" spc="-35" dirty="0">
                <a:solidFill>
                  <a:srgbClr val="535371"/>
                </a:solidFill>
                <a:latin typeface="Garamond"/>
                <a:cs typeface="Garamond"/>
              </a:rPr>
              <a:t>P</a:t>
            </a:r>
            <a:r>
              <a:rPr sz="2800" b="1" u="heavy" spc="-25" dirty="0">
                <a:solidFill>
                  <a:srgbClr val="535371"/>
                </a:solidFill>
                <a:latin typeface="Garamond"/>
                <a:cs typeface="Garamond"/>
              </a:rPr>
              <a:t>o</a:t>
            </a:r>
            <a:r>
              <a:rPr sz="2800" b="1" u="heavy" spc="-5" dirty="0">
                <a:solidFill>
                  <a:srgbClr val="535371"/>
                </a:solidFill>
                <a:latin typeface="Garamond"/>
                <a:cs typeface="Garamond"/>
              </a:rPr>
              <a:t>w</a:t>
            </a:r>
            <a:r>
              <a:rPr sz="2800" b="1" u="heavy" spc="-20" dirty="0">
                <a:solidFill>
                  <a:srgbClr val="535371"/>
                </a:solidFill>
                <a:latin typeface="Garamond"/>
                <a:cs typeface="Garamond"/>
              </a:rPr>
              <a:t>e</a:t>
            </a:r>
            <a:r>
              <a:rPr sz="2800" b="1" u="heavy" spc="-10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r>
              <a:rPr sz="2800" b="1" u="heavy" spc="-5" dirty="0">
                <a:solidFill>
                  <a:srgbClr val="535371"/>
                </a:solidFill>
                <a:latin typeface="Garamond"/>
                <a:cs typeface="Garamond"/>
              </a:rPr>
              <a:t> </a:t>
            </a:r>
            <a:r>
              <a:rPr sz="2800" b="1" u="heavy" spc="-10" dirty="0">
                <a:solidFill>
                  <a:srgbClr val="535371"/>
                </a:solidFill>
                <a:latin typeface="Garamond"/>
                <a:cs typeface="Garamond"/>
              </a:rPr>
              <a:t>C</a:t>
            </a:r>
            <a:r>
              <a:rPr sz="2800" b="1" u="heavy" spc="-20" dirty="0">
                <a:solidFill>
                  <a:srgbClr val="535371"/>
                </a:solidFill>
                <a:latin typeface="Garamond"/>
                <a:cs typeface="Garamond"/>
              </a:rPr>
              <a:t>o</a:t>
            </a:r>
            <a:r>
              <a:rPr sz="2800" b="1" u="heavy" spc="-10" dirty="0">
                <a:solidFill>
                  <a:srgbClr val="535371"/>
                </a:solidFill>
                <a:latin typeface="Garamond"/>
                <a:cs typeface="Garamond"/>
              </a:rPr>
              <a:t>n</a:t>
            </a:r>
            <a:r>
              <a:rPr sz="2800" b="1" u="heavy" spc="-15" dirty="0">
                <a:solidFill>
                  <a:srgbClr val="535371"/>
                </a:solidFill>
                <a:latin typeface="Garamond"/>
                <a:cs typeface="Garamond"/>
              </a:rPr>
              <a:t>s</a:t>
            </a:r>
            <a:r>
              <a:rPr sz="2800" b="1" u="heavy" dirty="0">
                <a:solidFill>
                  <a:srgbClr val="535371"/>
                </a:solidFill>
                <a:latin typeface="Garamond"/>
                <a:cs typeface="Garamond"/>
              </a:rPr>
              <a:t>u</a:t>
            </a:r>
            <a:r>
              <a:rPr sz="2800" b="1" u="heavy" spc="-30" dirty="0">
                <a:solidFill>
                  <a:srgbClr val="535371"/>
                </a:solidFill>
                <a:latin typeface="Garamond"/>
                <a:cs typeface="Garamond"/>
              </a:rPr>
              <a:t>m</a:t>
            </a:r>
            <a:r>
              <a:rPr sz="2800" b="1" u="heavy" dirty="0">
                <a:solidFill>
                  <a:srgbClr val="535371"/>
                </a:solidFill>
                <a:latin typeface="Garamond"/>
                <a:cs typeface="Garamond"/>
              </a:rPr>
              <a:t>p</a:t>
            </a:r>
            <a:r>
              <a:rPr sz="2800" b="1" u="heavy" spc="-15" dirty="0">
                <a:solidFill>
                  <a:srgbClr val="535371"/>
                </a:solidFill>
                <a:latin typeface="Garamond"/>
                <a:cs typeface="Garamond"/>
              </a:rPr>
              <a:t>t</a:t>
            </a:r>
            <a:r>
              <a:rPr sz="2800" b="1" u="heavy" spc="-5" dirty="0">
                <a:solidFill>
                  <a:srgbClr val="535371"/>
                </a:solidFill>
                <a:latin typeface="Garamond"/>
                <a:cs typeface="Garamond"/>
              </a:rPr>
              <a:t>io</a:t>
            </a:r>
            <a:r>
              <a:rPr sz="2800" b="1" u="heavy" dirty="0">
                <a:solidFill>
                  <a:srgbClr val="535371"/>
                </a:solidFill>
                <a:latin typeface="Garamond"/>
                <a:cs typeface="Garamond"/>
              </a:rPr>
              <a:t>n</a:t>
            </a:r>
            <a:endParaRPr sz="2800" dirty="0">
              <a:latin typeface="Garamond"/>
              <a:cs typeface="Garamond"/>
            </a:endParaRPr>
          </a:p>
        </p:txBody>
      </p:sp>
      <p:sp>
        <p:nvSpPr>
          <p:cNvPr id="210" name="object 210"/>
          <p:cNvSpPr txBox="1"/>
          <p:nvPr/>
        </p:nvSpPr>
        <p:spPr>
          <a:xfrm>
            <a:off x="736596" y="1195704"/>
            <a:ext cx="322580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u="heavy" spc="-25" dirty="0">
                <a:latin typeface="Garamond"/>
                <a:cs typeface="Garamond"/>
              </a:rPr>
              <a:t>Ty</a:t>
            </a:r>
            <a:r>
              <a:rPr sz="2800" b="1" u="heavy" dirty="0">
                <a:latin typeface="Garamond"/>
                <a:cs typeface="Garamond"/>
              </a:rPr>
              <a:t>p</a:t>
            </a:r>
            <a:r>
              <a:rPr sz="2800" b="1" u="heavy" spc="-15" dirty="0">
                <a:latin typeface="Garamond"/>
                <a:cs typeface="Garamond"/>
              </a:rPr>
              <a:t>e </a:t>
            </a:r>
            <a:r>
              <a:rPr sz="2800" b="1" u="heavy" spc="-25" dirty="0">
                <a:latin typeface="Garamond"/>
                <a:cs typeface="Garamond"/>
              </a:rPr>
              <a:t>o</a:t>
            </a:r>
            <a:r>
              <a:rPr sz="2800" b="1" u="heavy" dirty="0">
                <a:latin typeface="Garamond"/>
                <a:cs typeface="Garamond"/>
              </a:rPr>
              <a:t>f</a:t>
            </a:r>
            <a:r>
              <a:rPr sz="2800" b="1" u="heavy" spc="-10" dirty="0">
                <a:latin typeface="Garamond"/>
                <a:cs typeface="Garamond"/>
              </a:rPr>
              <a:t> </a:t>
            </a:r>
            <a:r>
              <a:rPr sz="2800" b="1" u="heavy" spc="-20" dirty="0">
                <a:latin typeface="Garamond"/>
                <a:cs typeface="Garamond"/>
              </a:rPr>
              <a:t>c</a:t>
            </a:r>
            <a:r>
              <a:rPr sz="2800" b="1" u="heavy" spc="-25" dirty="0">
                <a:latin typeface="Garamond"/>
                <a:cs typeface="Garamond"/>
              </a:rPr>
              <a:t>oo</a:t>
            </a:r>
            <a:r>
              <a:rPr sz="2800" b="1" u="heavy" spc="-5" dirty="0">
                <a:latin typeface="Garamond"/>
                <a:cs typeface="Garamond"/>
              </a:rPr>
              <a:t>li</a:t>
            </a:r>
            <a:r>
              <a:rPr sz="2800" b="1" u="heavy" dirty="0">
                <a:latin typeface="Garamond"/>
                <a:cs typeface="Garamond"/>
              </a:rPr>
              <a:t>n</a:t>
            </a:r>
            <a:r>
              <a:rPr sz="2800" b="1" u="heavy" spc="-20" dirty="0">
                <a:latin typeface="Garamond"/>
                <a:cs typeface="Garamond"/>
              </a:rPr>
              <a:t>g</a:t>
            </a:r>
            <a:endParaRPr sz="2800" dirty="0">
              <a:latin typeface="Garamond"/>
              <a:cs typeface="Garamond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383540" y="2212975"/>
            <a:ext cx="4278630" cy="1472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30200">
              <a:lnSpc>
                <a:spcPct val="100000"/>
              </a:lnSpc>
              <a:buClr>
                <a:srgbClr val="535371"/>
              </a:buClr>
              <a:buFont typeface="Garamond"/>
              <a:buAutoNum type="arabicPeriod"/>
              <a:tabLst>
                <a:tab pos="343535" algn="l"/>
              </a:tabLst>
            </a:pPr>
            <a:r>
              <a:rPr sz="2800" spc="-5" dirty="0">
                <a:latin typeface="Garamond"/>
                <a:cs typeface="Garamond"/>
              </a:rPr>
              <a:t>Coo</a:t>
            </a:r>
            <a:r>
              <a:rPr sz="2800" spc="-15" dirty="0">
                <a:latin typeface="Garamond"/>
                <a:cs typeface="Garamond"/>
              </a:rPr>
              <a:t>l</a:t>
            </a:r>
            <a:r>
              <a:rPr sz="2800" dirty="0">
                <a:latin typeface="Garamond"/>
                <a:cs typeface="Garamond"/>
              </a:rPr>
              <a:t>i</a:t>
            </a:r>
            <a:r>
              <a:rPr sz="2800" spc="-10" dirty="0">
                <a:latin typeface="Garamond"/>
                <a:cs typeface="Garamond"/>
              </a:rPr>
              <a:t>n</a:t>
            </a:r>
            <a:r>
              <a:rPr sz="2800" spc="-15" dirty="0">
                <a:latin typeface="Garamond"/>
                <a:cs typeface="Garamond"/>
              </a:rPr>
              <a:t>g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Garamond"/>
                <a:cs typeface="Garamond"/>
              </a:rPr>
              <a:t>to</a:t>
            </a:r>
            <a:r>
              <a:rPr sz="2800" spc="-30" dirty="0">
                <a:latin typeface="Garamond"/>
                <a:cs typeface="Garamond"/>
              </a:rPr>
              <a:t>w</a:t>
            </a:r>
            <a:r>
              <a:rPr sz="2800" spc="-15" dirty="0">
                <a:latin typeface="Garamond"/>
                <a:cs typeface="Garamond"/>
              </a:rPr>
              <a:t>e</a:t>
            </a:r>
            <a:r>
              <a:rPr sz="2800" dirty="0">
                <a:latin typeface="Garamond"/>
                <a:cs typeface="Garamond"/>
              </a:rPr>
              <a:t>r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Garamond"/>
                <a:cs typeface="Garamond"/>
              </a:rPr>
              <a:t>w</a:t>
            </a:r>
            <a:r>
              <a:rPr sz="2800" spc="-20" dirty="0">
                <a:latin typeface="Garamond"/>
                <a:cs typeface="Garamond"/>
              </a:rPr>
              <a:t>a</a:t>
            </a:r>
            <a:r>
              <a:rPr sz="2800" spc="-10" dirty="0">
                <a:latin typeface="Garamond"/>
                <a:cs typeface="Garamond"/>
              </a:rPr>
              <a:t>t</a:t>
            </a:r>
            <a:r>
              <a:rPr sz="2800" spc="-25" dirty="0">
                <a:latin typeface="Garamond"/>
                <a:cs typeface="Garamond"/>
              </a:rPr>
              <a:t>e</a:t>
            </a:r>
            <a:r>
              <a:rPr sz="2800" dirty="0">
                <a:latin typeface="Garamond"/>
                <a:cs typeface="Garamond"/>
              </a:rPr>
              <a:t>r</a:t>
            </a:r>
          </a:p>
          <a:p>
            <a:pPr marL="342900" indent="-330200">
              <a:lnSpc>
                <a:spcPct val="100000"/>
              </a:lnSpc>
              <a:spcBef>
                <a:spcPts val="700"/>
              </a:spcBef>
              <a:buClr>
                <a:srgbClr val="535371"/>
              </a:buClr>
              <a:buFont typeface="Garamond"/>
              <a:buAutoNum type="arabicPeriod"/>
              <a:tabLst>
                <a:tab pos="343535" algn="l"/>
              </a:tabLst>
            </a:pPr>
            <a:r>
              <a:rPr sz="2800" spc="-5" dirty="0">
                <a:latin typeface="Garamond"/>
                <a:cs typeface="Garamond"/>
              </a:rPr>
              <a:t>Chi</a:t>
            </a:r>
            <a:r>
              <a:rPr sz="2800" spc="-15" dirty="0">
                <a:latin typeface="Garamond"/>
                <a:cs typeface="Garamond"/>
              </a:rPr>
              <a:t>l</a:t>
            </a:r>
            <a:r>
              <a:rPr sz="2800" spc="-10" dirty="0">
                <a:latin typeface="Garamond"/>
                <a:cs typeface="Garamond"/>
              </a:rPr>
              <a:t>l</a:t>
            </a:r>
            <a:r>
              <a:rPr sz="2800" spc="-25" dirty="0">
                <a:latin typeface="Garamond"/>
                <a:cs typeface="Garamond"/>
              </a:rPr>
              <a:t>e</a:t>
            </a:r>
            <a:r>
              <a:rPr sz="2800" dirty="0">
                <a:latin typeface="Garamond"/>
                <a:cs typeface="Garamond"/>
              </a:rPr>
              <a:t>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Garamond"/>
                <a:cs typeface="Garamond"/>
              </a:rPr>
              <a:t>w</a:t>
            </a:r>
            <a:r>
              <a:rPr sz="2800" spc="-20" dirty="0">
                <a:latin typeface="Garamond"/>
                <a:cs typeface="Garamond"/>
              </a:rPr>
              <a:t>a</a:t>
            </a:r>
            <a:r>
              <a:rPr sz="2800" spc="-10" dirty="0">
                <a:latin typeface="Garamond"/>
                <a:cs typeface="Garamond"/>
              </a:rPr>
              <a:t>t</a:t>
            </a:r>
            <a:r>
              <a:rPr sz="2800" spc="-25" dirty="0">
                <a:latin typeface="Garamond"/>
                <a:cs typeface="Garamond"/>
              </a:rPr>
              <a:t>e</a:t>
            </a:r>
            <a:r>
              <a:rPr sz="2800" dirty="0">
                <a:latin typeface="Garamond"/>
                <a:cs typeface="Garamond"/>
              </a:rPr>
              <a:t>r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Garamond"/>
                <a:cs typeface="Garamond"/>
              </a:rPr>
              <a:t>Sy</a:t>
            </a:r>
            <a:r>
              <a:rPr sz="2800" spc="-20" dirty="0">
                <a:latin typeface="Garamond"/>
                <a:cs typeface="Garamond"/>
              </a:rPr>
              <a:t>s</a:t>
            </a:r>
            <a:r>
              <a:rPr sz="2800" spc="-10" dirty="0">
                <a:latin typeface="Garamond"/>
                <a:cs typeface="Garamond"/>
              </a:rPr>
              <a:t>t</a:t>
            </a:r>
            <a:r>
              <a:rPr sz="2800" spc="-25" dirty="0">
                <a:latin typeface="Garamond"/>
                <a:cs typeface="Garamond"/>
              </a:rPr>
              <a:t>em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Garamond"/>
                <a:cs typeface="Garamond"/>
              </a:rPr>
              <a:t>a</a:t>
            </a:r>
            <a:r>
              <a:rPr sz="2800" spc="-10" dirty="0">
                <a:latin typeface="Garamond"/>
                <a:cs typeface="Garamond"/>
              </a:rPr>
              <a:t>t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Garamond"/>
                <a:cs typeface="Garamond"/>
              </a:rPr>
              <a:t>1</a:t>
            </a:r>
            <a:r>
              <a:rPr sz="2800" dirty="0">
                <a:latin typeface="Garamond"/>
                <a:cs typeface="Garamond"/>
              </a:rPr>
              <a:t>0</a:t>
            </a:r>
            <a:r>
              <a:rPr sz="2400" spc="-517" baseline="29513" dirty="0">
                <a:latin typeface="Garamond"/>
                <a:cs typeface="Garamond"/>
              </a:rPr>
              <a:t>o</a:t>
            </a:r>
            <a:r>
              <a:rPr sz="2800" dirty="0">
                <a:latin typeface="Garamond"/>
                <a:cs typeface="Garamond"/>
              </a:rPr>
              <a:t>C</a:t>
            </a:r>
          </a:p>
          <a:p>
            <a:pPr marL="342900" indent="-330200">
              <a:lnSpc>
                <a:spcPct val="100000"/>
              </a:lnSpc>
              <a:spcBef>
                <a:spcPts val="690"/>
              </a:spcBef>
              <a:buClr>
                <a:srgbClr val="535371"/>
              </a:buClr>
              <a:buFont typeface="Garamond"/>
              <a:buAutoNum type="arabicPeriod"/>
              <a:tabLst>
                <a:tab pos="343535" algn="l"/>
                <a:tab pos="2327910" algn="l"/>
              </a:tabLst>
            </a:pPr>
            <a:r>
              <a:rPr sz="2800" spc="-25" dirty="0">
                <a:latin typeface="Garamond"/>
                <a:cs typeface="Garamond"/>
              </a:rPr>
              <a:t>B</a:t>
            </a:r>
            <a:r>
              <a:rPr sz="2800" spc="-5" dirty="0">
                <a:latin typeface="Garamond"/>
                <a:cs typeface="Garamond"/>
              </a:rPr>
              <a:t>r</a:t>
            </a:r>
            <a:r>
              <a:rPr sz="2800" spc="-15" dirty="0">
                <a:latin typeface="Garamond"/>
                <a:cs typeface="Garamond"/>
              </a:rPr>
              <a:t>ine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Garamond"/>
                <a:cs typeface="Garamond"/>
              </a:rPr>
              <a:t>Sy</a:t>
            </a:r>
            <a:r>
              <a:rPr sz="2800" spc="-20" dirty="0">
                <a:latin typeface="Garamond"/>
                <a:cs typeface="Garamond"/>
              </a:rPr>
              <a:t>stem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20" dirty="0">
                <a:latin typeface="Garamond"/>
                <a:cs typeface="Garamond"/>
              </a:rPr>
              <a:t>a</a:t>
            </a:r>
            <a:r>
              <a:rPr sz="2800" spc="-10" dirty="0">
                <a:latin typeface="Garamond"/>
                <a:cs typeface="Garamond"/>
              </a:rPr>
              <a:t>t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Garamond"/>
                <a:cs typeface="Garamond"/>
              </a:rPr>
              <a:t>-</a:t>
            </a:r>
            <a:r>
              <a:rPr sz="2800" spc="-20" dirty="0">
                <a:latin typeface="Garamond"/>
                <a:cs typeface="Garamond"/>
              </a:rPr>
              <a:t>2</a:t>
            </a:r>
            <a:r>
              <a:rPr sz="2800" dirty="0">
                <a:latin typeface="Garamond"/>
                <a:cs typeface="Garamond"/>
              </a:rPr>
              <a:t>0</a:t>
            </a:r>
            <a:r>
              <a:rPr sz="2400" spc="-517" baseline="29513" dirty="0">
                <a:latin typeface="Garamond"/>
                <a:cs typeface="Garamond"/>
              </a:rPr>
              <a:t>o</a:t>
            </a:r>
            <a:r>
              <a:rPr sz="2800" dirty="0">
                <a:latin typeface="Garamond"/>
                <a:cs typeface="Garamond"/>
              </a:rPr>
              <a:t>C</a:t>
            </a:r>
          </a:p>
        </p:txBody>
      </p:sp>
      <p:sp>
        <p:nvSpPr>
          <p:cNvPr id="212" name="object 212"/>
          <p:cNvSpPr txBox="1"/>
          <p:nvPr/>
        </p:nvSpPr>
        <p:spPr>
          <a:xfrm>
            <a:off x="5869944" y="2212975"/>
            <a:ext cx="1717039" cy="1472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30" dirty="0">
                <a:latin typeface="Garamond"/>
                <a:cs typeface="Garamond"/>
              </a:rPr>
              <a:t>0</a:t>
            </a:r>
            <a:r>
              <a:rPr sz="2800" spc="-15" dirty="0">
                <a:latin typeface="Garamond"/>
                <a:cs typeface="Garamond"/>
              </a:rPr>
              <a:t>.1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40" dirty="0">
                <a:latin typeface="Garamond"/>
                <a:cs typeface="Garamond"/>
              </a:rPr>
              <a:t>K</a:t>
            </a:r>
            <a:r>
              <a:rPr sz="2800" spc="-5" dirty="0">
                <a:latin typeface="Garamond"/>
                <a:cs typeface="Garamond"/>
              </a:rPr>
              <a:t>W/</a:t>
            </a:r>
            <a:r>
              <a:rPr sz="2800" spc="-10" dirty="0">
                <a:latin typeface="Garamond"/>
                <a:cs typeface="Garamond"/>
              </a:rPr>
              <a:t>T</a:t>
            </a:r>
            <a:r>
              <a:rPr sz="2800" dirty="0">
                <a:latin typeface="Garamond"/>
                <a:cs typeface="Garamond"/>
              </a:rPr>
              <a:t>R</a:t>
            </a: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800" spc="-30" dirty="0">
                <a:latin typeface="Garamond"/>
                <a:cs typeface="Garamond"/>
              </a:rPr>
              <a:t>0</a:t>
            </a:r>
            <a:r>
              <a:rPr sz="2800" spc="-15" dirty="0">
                <a:latin typeface="Garamond"/>
                <a:cs typeface="Garamond"/>
              </a:rPr>
              <a:t>.7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40" dirty="0">
                <a:latin typeface="Garamond"/>
                <a:cs typeface="Garamond"/>
              </a:rPr>
              <a:t>K</a:t>
            </a:r>
            <a:r>
              <a:rPr sz="2800" spc="-5" dirty="0">
                <a:latin typeface="Garamond"/>
                <a:cs typeface="Garamond"/>
              </a:rPr>
              <a:t>W/</a:t>
            </a:r>
            <a:r>
              <a:rPr sz="2800" spc="-10" dirty="0">
                <a:latin typeface="Garamond"/>
                <a:cs typeface="Garamond"/>
              </a:rPr>
              <a:t>T</a:t>
            </a:r>
            <a:r>
              <a:rPr sz="2800" dirty="0">
                <a:latin typeface="Garamond"/>
                <a:cs typeface="Garamond"/>
              </a:rPr>
              <a:t>R</a:t>
            </a: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2800" spc="-30" dirty="0">
                <a:latin typeface="Garamond"/>
                <a:cs typeface="Garamond"/>
              </a:rPr>
              <a:t>1</a:t>
            </a:r>
            <a:r>
              <a:rPr sz="2800" spc="-15" dirty="0">
                <a:latin typeface="Garamond"/>
                <a:cs typeface="Garamond"/>
              </a:rPr>
              <a:t>.8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40" dirty="0">
                <a:latin typeface="Garamond"/>
                <a:cs typeface="Garamond"/>
              </a:rPr>
              <a:t>K</a:t>
            </a:r>
            <a:r>
              <a:rPr sz="2800" spc="-5" dirty="0">
                <a:latin typeface="Garamond"/>
                <a:cs typeface="Garamond"/>
              </a:rPr>
              <a:t>W/</a:t>
            </a:r>
            <a:r>
              <a:rPr sz="2800" spc="-10" dirty="0">
                <a:latin typeface="Garamond"/>
                <a:cs typeface="Garamond"/>
              </a:rPr>
              <a:t>T</a:t>
            </a:r>
            <a:r>
              <a:rPr sz="2800" dirty="0">
                <a:latin typeface="Garamond"/>
                <a:cs typeface="Garamond"/>
              </a:rPr>
              <a:t>R</a:t>
            </a:r>
          </a:p>
        </p:txBody>
      </p:sp>
      <p:sp>
        <p:nvSpPr>
          <p:cNvPr id="213" name="object 213"/>
          <p:cNvSpPr txBox="1"/>
          <p:nvPr/>
        </p:nvSpPr>
        <p:spPr>
          <a:xfrm>
            <a:off x="228600" y="4689169"/>
            <a:ext cx="2790825" cy="7210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0500"/>
              </a:lnSpc>
            </a:pPr>
            <a:r>
              <a:rPr sz="2000" u="heavy" spc="-10" dirty="0">
                <a:latin typeface="Garamond"/>
                <a:cs typeface="Garamond"/>
              </a:rPr>
              <a:t>O</a:t>
            </a:r>
            <a:r>
              <a:rPr sz="2000" u="heavy" dirty="0">
                <a:latin typeface="Garamond"/>
                <a:cs typeface="Garamond"/>
              </a:rPr>
              <a:t>r</a:t>
            </a:r>
            <a:r>
              <a:rPr sz="2000" u="heavy" spc="-15" dirty="0">
                <a:latin typeface="Garamond"/>
                <a:cs typeface="Garamond"/>
              </a:rPr>
              <a:t>de</a:t>
            </a:r>
            <a:r>
              <a:rPr sz="2000" u="heavy" dirty="0">
                <a:latin typeface="Garamond"/>
                <a:cs typeface="Garamond"/>
              </a:rPr>
              <a:t>r</a:t>
            </a:r>
            <a:r>
              <a:rPr sz="2000" u="heavy" spc="-5" dirty="0">
                <a:latin typeface="Garamond"/>
                <a:cs typeface="Garamond"/>
              </a:rPr>
              <a:t> of</a:t>
            </a:r>
            <a:r>
              <a:rPr sz="2000" u="heavy" spc="-20" dirty="0">
                <a:latin typeface="Garamond"/>
                <a:cs typeface="Garamond"/>
              </a:rPr>
              <a:t> </a:t>
            </a:r>
            <a:r>
              <a:rPr sz="2000" u="heavy" spc="-5" dirty="0">
                <a:latin typeface="Garamond"/>
                <a:cs typeface="Garamond"/>
              </a:rPr>
              <a:t>p</a:t>
            </a:r>
            <a:r>
              <a:rPr sz="2000" u="heavy" dirty="0">
                <a:latin typeface="Garamond"/>
                <a:cs typeface="Garamond"/>
              </a:rPr>
              <a:t>r</a:t>
            </a:r>
            <a:r>
              <a:rPr sz="2000" u="heavy" spc="-25" dirty="0">
                <a:latin typeface="Garamond"/>
                <a:cs typeface="Garamond"/>
              </a:rPr>
              <a:t>e</a:t>
            </a:r>
            <a:r>
              <a:rPr sz="2000" u="heavy" spc="-15" dirty="0">
                <a:latin typeface="Garamond"/>
                <a:cs typeface="Garamond"/>
              </a:rPr>
              <a:t>f</a:t>
            </a:r>
            <a:r>
              <a:rPr sz="2000" u="heavy" spc="-25" dirty="0">
                <a:latin typeface="Garamond"/>
                <a:cs typeface="Garamond"/>
              </a:rPr>
              <a:t>e</a:t>
            </a:r>
            <a:r>
              <a:rPr sz="2000" u="heavy" dirty="0">
                <a:latin typeface="Garamond"/>
                <a:cs typeface="Garamond"/>
              </a:rPr>
              <a:t>r</a:t>
            </a:r>
            <a:r>
              <a:rPr sz="2000" u="heavy" spc="-25" dirty="0">
                <a:latin typeface="Garamond"/>
                <a:cs typeface="Garamond"/>
              </a:rPr>
              <a:t>e</a:t>
            </a:r>
            <a:r>
              <a:rPr sz="2000" u="heavy" spc="-20" dirty="0">
                <a:latin typeface="Garamond"/>
                <a:cs typeface="Garamond"/>
              </a:rPr>
              <a:t>n</a:t>
            </a:r>
            <a:r>
              <a:rPr sz="2000" u="heavy" spc="-15" dirty="0">
                <a:latin typeface="Garamond"/>
                <a:cs typeface="Garamond"/>
              </a:rPr>
              <a:t>ce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C</a:t>
            </a:r>
            <a:r>
              <a:rPr sz="2000" spc="-10" dirty="0">
                <a:latin typeface="Garamond"/>
                <a:cs typeface="Garamond"/>
              </a:rPr>
              <a:t>o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spc="-15" dirty="0">
                <a:latin typeface="Garamond"/>
                <a:cs typeface="Garamond"/>
              </a:rPr>
              <a:t>l</a:t>
            </a:r>
            <a:r>
              <a:rPr sz="2000" dirty="0">
                <a:latin typeface="Garamond"/>
                <a:cs typeface="Garamond"/>
              </a:rPr>
              <a:t>ing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Garamond"/>
                <a:cs typeface="Garamond"/>
              </a:rPr>
              <a:t>w</a:t>
            </a:r>
            <a:r>
              <a:rPr sz="2000" spc="-10" dirty="0">
                <a:latin typeface="Garamond"/>
                <a:cs typeface="Garamond"/>
              </a:rPr>
              <a:t>at</a:t>
            </a:r>
            <a:r>
              <a:rPr sz="2000" spc="-25" dirty="0">
                <a:latin typeface="Garamond"/>
                <a:cs typeface="Garamond"/>
              </a:rPr>
              <a:t>e</a:t>
            </a:r>
            <a:r>
              <a:rPr sz="2000" dirty="0">
                <a:latin typeface="Garamond"/>
                <a:cs typeface="Garamond"/>
              </a:rPr>
              <a:t>r</a:t>
            </a:r>
          </a:p>
        </p:txBody>
      </p:sp>
      <p:sp>
        <p:nvSpPr>
          <p:cNvPr id="214" name="object 214"/>
          <p:cNvSpPr txBox="1"/>
          <p:nvPr/>
        </p:nvSpPr>
        <p:spPr>
          <a:xfrm>
            <a:off x="3963036" y="4648200"/>
            <a:ext cx="182816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latin typeface="Garamond"/>
                <a:cs typeface="Garamond"/>
              </a:rPr>
              <a:t>C</a:t>
            </a:r>
            <a:r>
              <a:rPr sz="2800" spc="-10" dirty="0">
                <a:latin typeface="Garamond"/>
                <a:cs typeface="Garamond"/>
              </a:rPr>
              <a:t>h</a:t>
            </a:r>
            <a:r>
              <a:rPr sz="2800" dirty="0">
                <a:latin typeface="Garamond"/>
                <a:cs typeface="Garamond"/>
              </a:rPr>
              <a:t>i</a:t>
            </a:r>
            <a:r>
              <a:rPr sz="2800" spc="-15" dirty="0">
                <a:latin typeface="Garamond"/>
                <a:cs typeface="Garamond"/>
              </a:rPr>
              <a:t>l</a:t>
            </a:r>
            <a:r>
              <a:rPr sz="2800" spc="-10" dirty="0">
                <a:latin typeface="Garamond"/>
                <a:cs typeface="Garamond"/>
              </a:rPr>
              <a:t>l</a:t>
            </a:r>
            <a:r>
              <a:rPr sz="2800" spc="-25" dirty="0">
                <a:latin typeface="Garamond"/>
                <a:cs typeface="Garamond"/>
              </a:rPr>
              <a:t>e</a:t>
            </a:r>
            <a:r>
              <a:rPr sz="2800" spc="5" dirty="0">
                <a:latin typeface="Garamond"/>
                <a:cs typeface="Garamond"/>
              </a:rPr>
              <a:t>d</a:t>
            </a:r>
            <a:r>
              <a:rPr sz="2800" spc="-10" dirty="0">
                <a:latin typeface="Garamond"/>
                <a:cs typeface="Garamond"/>
              </a:rPr>
              <a:t>W</a:t>
            </a:r>
            <a:r>
              <a:rPr sz="2800" spc="-20" dirty="0">
                <a:latin typeface="Garamond"/>
                <a:cs typeface="Garamond"/>
              </a:rPr>
              <a:t>at</a:t>
            </a:r>
            <a:r>
              <a:rPr sz="2800" spc="-15" dirty="0">
                <a:latin typeface="Garamond"/>
                <a:cs typeface="Garamond"/>
              </a:rPr>
              <a:t>e</a:t>
            </a:r>
            <a:r>
              <a:rPr sz="2800" dirty="0">
                <a:latin typeface="Garamond"/>
                <a:cs typeface="Garamond"/>
              </a:rPr>
              <a:t>r</a:t>
            </a:r>
          </a:p>
        </p:txBody>
      </p:sp>
      <p:sp>
        <p:nvSpPr>
          <p:cNvPr id="215" name="object 215"/>
          <p:cNvSpPr txBox="1"/>
          <p:nvPr/>
        </p:nvSpPr>
        <p:spPr>
          <a:xfrm>
            <a:off x="7382119" y="4788537"/>
            <a:ext cx="77279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25" dirty="0">
                <a:latin typeface="Garamond"/>
                <a:cs typeface="Garamond"/>
              </a:rPr>
              <a:t>B</a:t>
            </a:r>
            <a:r>
              <a:rPr sz="2800" spc="-5" dirty="0">
                <a:latin typeface="Garamond"/>
                <a:cs typeface="Garamond"/>
              </a:rPr>
              <a:t>r</a:t>
            </a:r>
            <a:r>
              <a:rPr sz="2800" spc="-15" dirty="0">
                <a:latin typeface="Garamond"/>
                <a:cs typeface="Garamond"/>
              </a:rPr>
              <a:t>ine</a:t>
            </a:r>
            <a:endParaRPr sz="2800" dirty="0">
              <a:latin typeface="Garamond"/>
              <a:cs typeface="Garamond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2472689" y="4724400"/>
            <a:ext cx="1372870" cy="381000"/>
          </a:xfrm>
          <a:custGeom>
            <a:avLst/>
            <a:gdLst/>
            <a:ahLst/>
            <a:cxnLst/>
            <a:rect l="l" t="t" r="r" b="b"/>
            <a:pathLst>
              <a:path w="1372870" h="381000">
                <a:moveTo>
                  <a:pt x="1029980" y="0"/>
                </a:moveTo>
                <a:lnTo>
                  <a:pt x="1029980" y="95249"/>
                </a:lnTo>
                <a:lnTo>
                  <a:pt x="0" y="95249"/>
                </a:lnTo>
                <a:lnTo>
                  <a:pt x="0" y="285749"/>
                </a:lnTo>
                <a:lnTo>
                  <a:pt x="1029980" y="285749"/>
                </a:lnTo>
                <a:lnTo>
                  <a:pt x="1029980" y="380999"/>
                </a:lnTo>
                <a:lnTo>
                  <a:pt x="1372880" y="190499"/>
                </a:lnTo>
                <a:lnTo>
                  <a:pt x="1029980" y="0"/>
                </a:lnTo>
                <a:close/>
              </a:path>
            </a:pathLst>
          </a:custGeom>
          <a:solidFill>
            <a:srgbClr val="A6CC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2472689" y="4724400"/>
            <a:ext cx="1372870" cy="381000"/>
          </a:xfrm>
          <a:custGeom>
            <a:avLst/>
            <a:gdLst/>
            <a:ahLst/>
            <a:cxnLst/>
            <a:rect l="l" t="t" r="r" b="b"/>
            <a:pathLst>
              <a:path w="1372870" h="381000">
                <a:moveTo>
                  <a:pt x="0" y="95249"/>
                </a:moveTo>
                <a:lnTo>
                  <a:pt x="1029980" y="95249"/>
                </a:lnTo>
                <a:lnTo>
                  <a:pt x="1029980" y="0"/>
                </a:lnTo>
                <a:lnTo>
                  <a:pt x="1372880" y="190499"/>
                </a:lnTo>
                <a:lnTo>
                  <a:pt x="1029980" y="380999"/>
                </a:lnTo>
                <a:lnTo>
                  <a:pt x="1029980" y="285749"/>
                </a:lnTo>
                <a:lnTo>
                  <a:pt x="0" y="285749"/>
                </a:lnTo>
                <a:lnTo>
                  <a:pt x="0" y="95249"/>
                </a:lnTo>
                <a:close/>
              </a:path>
            </a:pathLst>
          </a:custGeom>
          <a:ln w="9344">
            <a:solidFill>
              <a:srgbClr val="5353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2472689" y="47244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5353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3845569" y="51054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5353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5867400" y="4724400"/>
            <a:ext cx="1371600" cy="381000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1028699" y="0"/>
                </a:moveTo>
                <a:lnTo>
                  <a:pt x="1028699" y="95249"/>
                </a:lnTo>
                <a:lnTo>
                  <a:pt x="0" y="95249"/>
                </a:lnTo>
                <a:lnTo>
                  <a:pt x="0" y="285749"/>
                </a:lnTo>
                <a:lnTo>
                  <a:pt x="1028699" y="285749"/>
                </a:lnTo>
                <a:lnTo>
                  <a:pt x="1028699" y="380999"/>
                </a:lnTo>
                <a:lnTo>
                  <a:pt x="1371599" y="190499"/>
                </a:lnTo>
                <a:lnTo>
                  <a:pt x="1028699" y="0"/>
                </a:lnTo>
                <a:close/>
              </a:path>
            </a:pathLst>
          </a:custGeom>
          <a:solidFill>
            <a:srgbClr val="A6CC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5867400" y="4724400"/>
            <a:ext cx="1371600" cy="381000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0" y="95249"/>
                </a:moveTo>
                <a:lnTo>
                  <a:pt x="1028699" y="95249"/>
                </a:lnTo>
                <a:lnTo>
                  <a:pt x="1028699" y="0"/>
                </a:lnTo>
                <a:lnTo>
                  <a:pt x="1371599" y="190499"/>
                </a:lnTo>
                <a:lnTo>
                  <a:pt x="1028699" y="380999"/>
                </a:lnTo>
                <a:lnTo>
                  <a:pt x="1028699" y="285749"/>
                </a:lnTo>
                <a:lnTo>
                  <a:pt x="0" y="285749"/>
                </a:lnTo>
                <a:lnTo>
                  <a:pt x="0" y="95249"/>
                </a:lnTo>
                <a:close/>
              </a:path>
            </a:pathLst>
          </a:custGeom>
          <a:ln w="9344">
            <a:solidFill>
              <a:srgbClr val="5353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5867400" y="47244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5353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239000" y="51054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5353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0" y="685800"/>
            <a:ext cx="2592070" cy="22110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267200"/>
            <a:ext cx="2592070" cy="22110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4800" y="914400"/>
            <a:ext cx="2590800" cy="22110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76600" y="1219200"/>
            <a:ext cx="2592070" cy="38426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06070" y="1177290"/>
            <a:ext cx="322707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Birth </a:t>
            </a:r>
            <a:r>
              <a:rPr sz="4000" b="1" spc="5" dirty="0">
                <a:solidFill>
                  <a:srgbClr val="9A2C1E"/>
                </a:solidFill>
                <a:latin typeface="Times New Roman"/>
                <a:cs typeface="Times New Roman"/>
              </a:rPr>
              <a:t>of  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Carbon</a:t>
            </a:r>
            <a:r>
              <a:rPr sz="4000" b="1" spc="-75" dirty="0">
                <a:solidFill>
                  <a:srgbClr val="9A2C1E"/>
                </a:solidFill>
                <a:latin typeface="Times New Roman"/>
                <a:cs typeface="Times New Roman"/>
              </a:rPr>
              <a:t> 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Credit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9870" y="4682490"/>
            <a:ext cx="377761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Growth 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of  Carbon 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Credit</a:t>
            </a:r>
            <a:r>
              <a:rPr sz="4000" b="1" spc="-105" dirty="0">
                <a:solidFill>
                  <a:srgbClr val="9A2C1E"/>
                </a:solidFill>
                <a:latin typeface="Times New Roman"/>
                <a:cs typeface="Times New Roman"/>
              </a:rPr>
              <a:t> 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&amp;  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India’s</a:t>
            </a:r>
            <a:r>
              <a:rPr sz="4000" b="1" spc="-20" dirty="0">
                <a:solidFill>
                  <a:srgbClr val="9A2C1E"/>
                </a:solidFill>
                <a:latin typeface="Times New Roman"/>
                <a:cs typeface="Times New Roman"/>
              </a:rPr>
              <a:t> 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Position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52490" y="4758690"/>
            <a:ext cx="273685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1120" algn="r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Concern</a:t>
            </a:r>
            <a:r>
              <a:rPr sz="4000" b="1" spc="-80" dirty="0">
                <a:solidFill>
                  <a:srgbClr val="9A2C1E"/>
                </a:solidFill>
                <a:latin typeface="Times New Roman"/>
                <a:cs typeface="Times New Roman"/>
              </a:rPr>
              <a:t> 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for  </a:t>
            </a:r>
            <a:r>
              <a:rPr sz="4000" b="1" spc="-10" dirty="0">
                <a:solidFill>
                  <a:srgbClr val="9A2C1E"/>
                </a:solidFill>
                <a:latin typeface="Times New Roman"/>
                <a:cs typeface="Times New Roman"/>
              </a:rPr>
              <a:t>C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h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a</a:t>
            </a:r>
            <a:r>
              <a:rPr sz="4000" b="1" spc="5" dirty="0">
                <a:solidFill>
                  <a:srgbClr val="9A2C1E"/>
                </a:solidFill>
                <a:latin typeface="Times New Roman"/>
                <a:cs typeface="Times New Roman"/>
              </a:rPr>
              <a:t>r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te</a:t>
            </a:r>
            <a:r>
              <a:rPr sz="4000" b="1" spc="5" dirty="0">
                <a:solidFill>
                  <a:srgbClr val="9A2C1E"/>
                </a:solidFill>
                <a:latin typeface="Times New Roman"/>
                <a:cs typeface="Times New Roman"/>
              </a:rPr>
              <a:t>r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ed  </a:t>
            </a:r>
            <a:r>
              <a:rPr sz="4000" b="1" spc="-10" dirty="0">
                <a:solidFill>
                  <a:srgbClr val="9A2C1E"/>
                </a:solidFill>
                <a:latin typeface="Times New Roman"/>
                <a:cs typeface="Times New Roman"/>
              </a:rPr>
              <a:t>A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c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c</a:t>
            </a:r>
            <a:r>
              <a:rPr sz="4000" b="1" spc="5" dirty="0">
                <a:solidFill>
                  <a:srgbClr val="9A2C1E"/>
                </a:solidFill>
                <a:latin typeface="Times New Roman"/>
                <a:cs typeface="Times New Roman"/>
              </a:rPr>
              <a:t>o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un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ta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n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ts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66995" marR="5080" indent="845819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Concept</a:t>
            </a:r>
            <a:r>
              <a:rPr spc="-80" dirty="0"/>
              <a:t> </a:t>
            </a:r>
            <a:r>
              <a:rPr dirty="0"/>
              <a:t>of  </a:t>
            </a:r>
            <a:r>
              <a:rPr spc="-5" dirty="0"/>
              <a:t>Carbon</a:t>
            </a:r>
            <a:r>
              <a:rPr spc="-80" dirty="0"/>
              <a:t> </a:t>
            </a:r>
            <a:r>
              <a:rPr spc="-5" dirty="0"/>
              <a:t>Credit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070" y="1705609"/>
            <a:ext cx="398335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Concern</a:t>
            </a:r>
            <a:r>
              <a:rPr sz="6000" b="1" spc="-75" dirty="0">
                <a:solidFill>
                  <a:srgbClr val="9A2C1E"/>
                </a:solidFill>
                <a:latin typeface="Times New Roman"/>
                <a:cs typeface="Times New Roman"/>
              </a:rPr>
              <a:t> </a:t>
            </a:r>
            <a:r>
              <a:rPr sz="6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for</a:t>
            </a:r>
            <a:endParaRPr sz="6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22850" y="529590"/>
            <a:ext cx="3597909" cy="2755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4790" y="3729990"/>
            <a:ext cx="3535679" cy="2773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039870" y="3733800"/>
            <a:ext cx="4091304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The  Chartered  A</a:t>
            </a:r>
            <a:r>
              <a:rPr sz="6000" b="1" spc="10" dirty="0">
                <a:solidFill>
                  <a:srgbClr val="9A2C1E"/>
                </a:solidFill>
                <a:latin typeface="Times New Roman"/>
                <a:cs typeface="Times New Roman"/>
              </a:rPr>
              <a:t>c</a:t>
            </a:r>
            <a:r>
              <a:rPr sz="6000" b="1" spc="-10" dirty="0">
                <a:solidFill>
                  <a:srgbClr val="9A2C1E"/>
                </a:solidFill>
                <a:latin typeface="Times New Roman"/>
                <a:cs typeface="Times New Roman"/>
              </a:rPr>
              <a:t>co</a:t>
            </a:r>
            <a:r>
              <a:rPr sz="6000" b="1" dirty="0">
                <a:solidFill>
                  <a:srgbClr val="9A2C1E"/>
                </a:solidFill>
                <a:latin typeface="Times New Roman"/>
                <a:cs typeface="Times New Roman"/>
              </a:rPr>
              <a:t>u</a:t>
            </a:r>
            <a:r>
              <a:rPr sz="6000" b="1" spc="-10" dirty="0">
                <a:solidFill>
                  <a:srgbClr val="9A2C1E"/>
                </a:solidFill>
                <a:latin typeface="Times New Roman"/>
                <a:cs typeface="Times New Roman"/>
              </a:rPr>
              <a:t>n</a:t>
            </a:r>
            <a:r>
              <a:rPr sz="6000" b="1" spc="10" dirty="0">
                <a:solidFill>
                  <a:srgbClr val="9A2C1E"/>
                </a:solidFill>
                <a:latin typeface="Times New Roman"/>
                <a:cs typeface="Times New Roman"/>
              </a:rPr>
              <a:t>t</a:t>
            </a:r>
            <a:r>
              <a:rPr sz="6000" b="1" dirty="0">
                <a:solidFill>
                  <a:srgbClr val="9A2C1E"/>
                </a:solidFill>
                <a:latin typeface="Times New Roman"/>
                <a:cs typeface="Times New Roman"/>
              </a:rPr>
              <a:t>a</a:t>
            </a:r>
            <a:r>
              <a:rPr sz="6000" b="1" spc="-10" dirty="0">
                <a:solidFill>
                  <a:srgbClr val="9A2C1E"/>
                </a:solidFill>
                <a:latin typeface="Times New Roman"/>
                <a:cs typeface="Times New Roman"/>
              </a:rPr>
              <a:t>n</a:t>
            </a:r>
            <a:r>
              <a:rPr sz="6000" b="1" spc="10" dirty="0">
                <a:solidFill>
                  <a:srgbClr val="9A2C1E"/>
                </a:solidFill>
                <a:latin typeface="Times New Roman"/>
                <a:cs typeface="Times New Roman"/>
              </a:rPr>
              <a:t>t</a:t>
            </a:r>
            <a:r>
              <a:rPr sz="6000" b="1" dirty="0">
                <a:solidFill>
                  <a:srgbClr val="9A2C1E"/>
                </a:solidFill>
                <a:latin typeface="Times New Roman"/>
                <a:cs typeface="Times New Roman"/>
              </a:rPr>
              <a:t>s</a:t>
            </a:r>
            <a:endParaRPr sz="6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469" y="5074920"/>
            <a:ext cx="3910329" cy="131572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4880"/>
              </a:lnSpc>
              <a:spcBef>
                <a:spcPts val="595"/>
              </a:spcBef>
            </a:pPr>
            <a:r>
              <a:rPr sz="4400" b="1" dirty="0">
                <a:solidFill>
                  <a:srgbClr val="9A2C1E"/>
                </a:solidFill>
                <a:latin typeface="Times New Roman"/>
                <a:cs typeface="Times New Roman"/>
              </a:rPr>
              <a:t>ACC</a:t>
            </a:r>
            <a:r>
              <a:rPr sz="44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O</a:t>
            </a:r>
            <a:r>
              <a:rPr sz="4400" b="1" dirty="0">
                <a:solidFill>
                  <a:srgbClr val="9A2C1E"/>
                </a:solidFill>
                <a:latin typeface="Times New Roman"/>
                <a:cs typeface="Times New Roman"/>
              </a:rPr>
              <a:t>UNT</a:t>
            </a:r>
            <a:r>
              <a:rPr sz="4400" b="1" spc="5" dirty="0">
                <a:solidFill>
                  <a:srgbClr val="9A2C1E"/>
                </a:solidFill>
                <a:latin typeface="Times New Roman"/>
                <a:cs typeface="Times New Roman"/>
              </a:rPr>
              <a:t>I</a:t>
            </a:r>
            <a:r>
              <a:rPr sz="4400" b="1" dirty="0">
                <a:solidFill>
                  <a:srgbClr val="9A2C1E"/>
                </a:solidFill>
                <a:latin typeface="Times New Roman"/>
                <a:cs typeface="Times New Roman"/>
              </a:rPr>
              <a:t>NG  TREATMENT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1000" y="152400"/>
            <a:ext cx="8534400" cy="487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2350" y="1689100"/>
            <a:ext cx="6934200" cy="1270"/>
          </a:xfrm>
          <a:custGeom>
            <a:avLst/>
            <a:gdLst/>
            <a:ahLst/>
            <a:cxnLst/>
            <a:rect l="l" t="t" r="r" b="b"/>
            <a:pathLst>
              <a:path w="6934200" h="1269">
                <a:moveTo>
                  <a:pt x="0" y="0"/>
                </a:moveTo>
                <a:lnTo>
                  <a:pt x="6934200" y="1270"/>
                </a:lnTo>
              </a:path>
            </a:pathLst>
          </a:custGeom>
          <a:ln w="38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400" y="1676400"/>
            <a:ext cx="6934200" cy="1270"/>
          </a:xfrm>
          <a:custGeom>
            <a:avLst/>
            <a:gdLst/>
            <a:ahLst/>
            <a:cxnLst/>
            <a:rect l="l" t="t" r="r" b="b"/>
            <a:pathLst>
              <a:path w="6934200" h="1269">
                <a:moveTo>
                  <a:pt x="0" y="0"/>
                </a:moveTo>
                <a:lnTo>
                  <a:pt x="6934200" y="1270"/>
                </a:lnTo>
              </a:path>
            </a:pathLst>
          </a:custGeom>
          <a:ln w="38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7260" y="1690370"/>
            <a:ext cx="171450" cy="3797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29310" y="1677670"/>
            <a:ext cx="171450" cy="3797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42459" y="1689100"/>
            <a:ext cx="171450" cy="38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34509" y="1676400"/>
            <a:ext cx="171450" cy="381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71459" y="1689100"/>
            <a:ext cx="171450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63509" y="1962150"/>
            <a:ext cx="171450" cy="1714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49234" y="1676400"/>
            <a:ext cx="0" cy="320040"/>
          </a:xfrm>
          <a:custGeom>
            <a:avLst/>
            <a:gdLst/>
            <a:ahLst/>
            <a:cxnLst/>
            <a:rect l="l" t="t" r="r" b="b"/>
            <a:pathLst>
              <a:path h="320039">
                <a:moveTo>
                  <a:pt x="0" y="0"/>
                </a:moveTo>
                <a:lnTo>
                  <a:pt x="0" y="320039"/>
                </a:lnTo>
              </a:path>
            </a:pathLst>
          </a:custGeom>
          <a:ln w="393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8920" y="1998979"/>
            <a:ext cx="2322830" cy="11277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27050" y="2113279"/>
            <a:ext cx="173545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880">
              <a:lnSpc>
                <a:spcPct val="100000"/>
              </a:lnSpc>
              <a:spcBef>
                <a:spcPts val="100"/>
              </a:spcBef>
              <a:tabLst>
                <a:tab pos="1020444" algn="l"/>
              </a:tabLst>
            </a:pPr>
            <a:r>
              <a:rPr sz="2800" b="1" spc="20" dirty="0">
                <a:latin typeface="Perpetua"/>
                <a:cs typeface="Perpetua"/>
              </a:rPr>
              <a:t>Treatment  </a:t>
            </a:r>
            <a:r>
              <a:rPr sz="2800" b="1" spc="-70" dirty="0">
                <a:latin typeface="Perpetua"/>
                <a:cs typeface="Perpetua"/>
              </a:rPr>
              <a:t>u</a:t>
            </a:r>
            <a:r>
              <a:rPr sz="2800" b="1" spc="-60" dirty="0">
                <a:latin typeface="Perpetua"/>
                <a:cs typeface="Perpetua"/>
              </a:rPr>
              <a:t>n</a:t>
            </a:r>
            <a:r>
              <a:rPr sz="2800" b="1" spc="-100" dirty="0">
                <a:latin typeface="Perpetua"/>
                <a:cs typeface="Perpetua"/>
              </a:rPr>
              <a:t>d</a:t>
            </a:r>
            <a:r>
              <a:rPr sz="2800" b="1" spc="50" dirty="0">
                <a:latin typeface="Perpetua"/>
                <a:cs typeface="Perpetua"/>
              </a:rPr>
              <a:t>e</a:t>
            </a:r>
            <a:r>
              <a:rPr sz="2800" b="1" spc="-175" dirty="0">
                <a:latin typeface="Perpetua"/>
                <a:cs typeface="Perpetua"/>
              </a:rPr>
              <a:t>r</a:t>
            </a:r>
            <a:r>
              <a:rPr sz="2800" b="1" dirty="0">
                <a:latin typeface="Perpetua"/>
                <a:cs typeface="Perpetua"/>
              </a:rPr>
              <a:t>	</a:t>
            </a:r>
            <a:r>
              <a:rPr sz="2800" b="1" spc="-60" dirty="0">
                <a:latin typeface="Perpetua"/>
                <a:cs typeface="Perpetua"/>
              </a:rPr>
              <a:t>I</a:t>
            </a:r>
            <a:r>
              <a:rPr sz="2800" b="1" spc="165" dirty="0">
                <a:latin typeface="Perpetua"/>
                <a:cs typeface="Perpetua"/>
              </a:rPr>
              <a:t>F</a:t>
            </a:r>
            <a:r>
              <a:rPr sz="2800" b="1" spc="35" dirty="0">
                <a:latin typeface="Perpetua"/>
                <a:cs typeface="Perpetua"/>
              </a:rPr>
              <a:t>R</a:t>
            </a:r>
            <a:r>
              <a:rPr sz="2800" b="1" spc="-114" dirty="0">
                <a:latin typeface="Perpetua"/>
                <a:cs typeface="Perpetua"/>
              </a:rPr>
              <a:t>S</a:t>
            </a:r>
            <a:endParaRPr sz="2800">
              <a:latin typeface="Perpetua"/>
              <a:cs typeface="Perpetu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92120" y="2072639"/>
            <a:ext cx="3183889" cy="11341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241039" y="2189479"/>
            <a:ext cx="263207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2759" marR="5080" indent="-480059">
              <a:lnSpc>
                <a:spcPct val="100000"/>
              </a:lnSpc>
              <a:spcBef>
                <a:spcPts val="100"/>
              </a:spcBef>
              <a:tabLst>
                <a:tab pos="1043305" algn="l"/>
                <a:tab pos="1747520" algn="l"/>
              </a:tabLst>
            </a:pPr>
            <a:r>
              <a:rPr sz="2800" b="1" spc="220" dirty="0">
                <a:latin typeface="Perpetua"/>
                <a:cs typeface="Perpetua"/>
              </a:rPr>
              <a:t>T</a:t>
            </a:r>
            <a:r>
              <a:rPr sz="2800" b="1" spc="35" dirty="0">
                <a:latin typeface="Perpetua"/>
                <a:cs typeface="Perpetua"/>
              </a:rPr>
              <a:t>r</a:t>
            </a:r>
            <a:r>
              <a:rPr sz="2800" b="1" spc="50" dirty="0">
                <a:latin typeface="Perpetua"/>
                <a:cs typeface="Perpetua"/>
              </a:rPr>
              <a:t>e</a:t>
            </a:r>
            <a:r>
              <a:rPr sz="2800" b="1" spc="-35" dirty="0">
                <a:latin typeface="Perpetua"/>
                <a:cs typeface="Perpetua"/>
              </a:rPr>
              <a:t>a</a:t>
            </a:r>
            <a:r>
              <a:rPr sz="2800" b="1" spc="70" dirty="0">
                <a:latin typeface="Perpetua"/>
                <a:cs typeface="Perpetua"/>
              </a:rPr>
              <a:t>t</a:t>
            </a:r>
            <a:r>
              <a:rPr sz="2800" b="1" dirty="0">
                <a:latin typeface="Perpetua"/>
                <a:cs typeface="Perpetua"/>
              </a:rPr>
              <a:t>m</a:t>
            </a:r>
            <a:r>
              <a:rPr sz="2800" b="1" spc="50" dirty="0">
                <a:latin typeface="Perpetua"/>
                <a:cs typeface="Perpetua"/>
              </a:rPr>
              <a:t>e</a:t>
            </a:r>
            <a:r>
              <a:rPr sz="2800" b="1" spc="-70" dirty="0">
                <a:latin typeface="Perpetua"/>
                <a:cs typeface="Perpetua"/>
              </a:rPr>
              <a:t>n</a:t>
            </a:r>
            <a:r>
              <a:rPr sz="2800" b="1" spc="-150" dirty="0">
                <a:latin typeface="Perpetua"/>
                <a:cs typeface="Perpetua"/>
              </a:rPr>
              <a:t>t</a:t>
            </a:r>
            <a:r>
              <a:rPr sz="2800" b="1" dirty="0">
                <a:latin typeface="Perpetua"/>
                <a:cs typeface="Perpetua"/>
              </a:rPr>
              <a:t>	</a:t>
            </a:r>
            <a:r>
              <a:rPr sz="2800" b="1" spc="-70" dirty="0">
                <a:latin typeface="Perpetua"/>
                <a:cs typeface="Perpetua"/>
              </a:rPr>
              <a:t>un</a:t>
            </a:r>
            <a:r>
              <a:rPr sz="2800" b="1" spc="-100" dirty="0">
                <a:latin typeface="Perpetua"/>
                <a:cs typeface="Perpetua"/>
              </a:rPr>
              <a:t>d</a:t>
            </a:r>
            <a:r>
              <a:rPr sz="2800" b="1" spc="50" dirty="0">
                <a:latin typeface="Perpetua"/>
                <a:cs typeface="Perpetua"/>
              </a:rPr>
              <a:t>e</a:t>
            </a:r>
            <a:r>
              <a:rPr sz="2800" b="1" spc="-125" dirty="0">
                <a:latin typeface="Perpetua"/>
                <a:cs typeface="Perpetua"/>
              </a:rPr>
              <a:t>r  </a:t>
            </a:r>
            <a:r>
              <a:rPr sz="2800" b="1" spc="-25" dirty="0">
                <a:latin typeface="Perpetua"/>
                <a:cs typeface="Perpetua"/>
              </a:rPr>
              <a:t>US	</a:t>
            </a:r>
            <a:r>
              <a:rPr sz="2800" b="1" spc="40" dirty="0">
                <a:latin typeface="Perpetua"/>
                <a:cs typeface="Perpetua"/>
              </a:rPr>
              <a:t>GAAPS</a:t>
            </a:r>
            <a:endParaRPr sz="2800">
              <a:latin typeface="Perpetua"/>
              <a:cs typeface="Perpetu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497320" y="2072639"/>
            <a:ext cx="2409189" cy="11341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874509" y="2189479"/>
            <a:ext cx="162369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01600">
              <a:lnSpc>
                <a:spcPct val="100000"/>
              </a:lnSpc>
              <a:spcBef>
                <a:spcPts val="100"/>
              </a:spcBef>
              <a:tabLst>
                <a:tab pos="1122045" algn="l"/>
              </a:tabLst>
            </a:pPr>
            <a:r>
              <a:rPr sz="2800" b="1" spc="220" dirty="0">
                <a:latin typeface="Perpetua"/>
                <a:cs typeface="Perpetua"/>
              </a:rPr>
              <a:t>T</a:t>
            </a:r>
            <a:r>
              <a:rPr sz="2800" b="1" spc="50" dirty="0">
                <a:latin typeface="Perpetua"/>
                <a:cs typeface="Perpetua"/>
              </a:rPr>
              <a:t>re</a:t>
            </a:r>
            <a:r>
              <a:rPr sz="2800" b="1" spc="-35" dirty="0">
                <a:latin typeface="Perpetua"/>
                <a:cs typeface="Perpetua"/>
              </a:rPr>
              <a:t>a</a:t>
            </a:r>
            <a:r>
              <a:rPr sz="2800" b="1" spc="70" dirty="0">
                <a:latin typeface="Perpetua"/>
                <a:cs typeface="Perpetua"/>
              </a:rPr>
              <a:t>t</a:t>
            </a:r>
            <a:r>
              <a:rPr sz="2800" b="1" spc="-10" dirty="0">
                <a:latin typeface="Perpetua"/>
                <a:cs typeface="Perpetua"/>
              </a:rPr>
              <a:t>m</a:t>
            </a:r>
            <a:r>
              <a:rPr sz="2800" b="1" spc="50" dirty="0">
                <a:latin typeface="Perpetua"/>
                <a:cs typeface="Perpetua"/>
              </a:rPr>
              <a:t>e</a:t>
            </a:r>
            <a:r>
              <a:rPr sz="2800" b="1" spc="-70" dirty="0">
                <a:latin typeface="Perpetua"/>
                <a:cs typeface="Perpetua"/>
              </a:rPr>
              <a:t>n</a:t>
            </a:r>
            <a:r>
              <a:rPr sz="2800" b="1" spc="-114" dirty="0">
                <a:latin typeface="Perpetua"/>
                <a:cs typeface="Perpetua"/>
              </a:rPr>
              <a:t>t  </a:t>
            </a:r>
            <a:r>
              <a:rPr sz="2800" b="1" spc="-75" dirty="0">
                <a:latin typeface="Perpetua"/>
                <a:cs typeface="Perpetua"/>
              </a:rPr>
              <a:t>under	</a:t>
            </a:r>
            <a:r>
              <a:rPr sz="2800" b="1" spc="-50" dirty="0">
                <a:latin typeface="Perpetua"/>
                <a:cs typeface="Perpetua"/>
              </a:rPr>
              <a:t>AS</a:t>
            </a:r>
            <a:endParaRPr sz="2800">
              <a:latin typeface="Perpetua"/>
              <a:cs typeface="Perpetu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88389" y="3061970"/>
            <a:ext cx="171450" cy="533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80439" y="3411220"/>
            <a:ext cx="171450" cy="1714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66800" y="3049270"/>
            <a:ext cx="0" cy="396240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406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70190" y="3138170"/>
            <a:ext cx="171450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762240" y="3411220"/>
            <a:ext cx="171450" cy="17145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848600" y="3125470"/>
            <a:ext cx="0" cy="320040"/>
          </a:xfrm>
          <a:custGeom>
            <a:avLst/>
            <a:gdLst/>
            <a:ahLst/>
            <a:cxnLst/>
            <a:rect l="l" t="t" r="r" b="b"/>
            <a:pathLst>
              <a:path h="320039">
                <a:moveTo>
                  <a:pt x="0" y="0"/>
                </a:moveTo>
                <a:lnTo>
                  <a:pt x="0" y="320039"/>
                </a:lnTo>
              </a:path>
            </a:pathLst>
          </a:custGeom>
          <a:ln w="40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41190" y="3138170"/>
            <a:ext cx="171450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33240" y="3411220"/>
            <a:ext cx="171450" cy="17145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19600" y="3125470"/>
            <a:ext cx="0" cy="320040"/>
          </a:xfrm>
          <a:custGeom>
            <a:avLst/>
            <a:gdLst/>
            <a:ahLst/>
            <a:cxnLst/>
            <a:rect l="l" t="t" r="r" b="b"/>
            <a:pathLst>
              <a:path h="320039">
                <a:moveTo>
                  <a:pt x="0" y="0"/>
                </a:moveTo>
                <a:lnTo>
                  <a:pt x="0" y="320039"/>
                </a:lnTo>
              </a:path>
            </a:pathLst>
          </a:custGeom>
          <a:ln w="40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8929" y="3554729"/>
            <a:ext cx="2616200" cy="17068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52450" y="3728720"/>
            <a:ext cx="206692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645795" algn="l"/>
              </a:tabLst>
            </a:pPr>
            <a:r>
              <a:rPr sz="2800" b="1" spc="-55" dirty="0">
                <a:latin typeface="Perpetua"/>
                <a:cs typeface="Perpetua"/>
              </a:rPr>
              <a:t>IAS	</a:t>
            </a:r>
            <a:r>
              <a:rPr sz="2800" b="1" spc="110" dirty="0">
                <a:latin typeface="Perpetua"/>
                <a:cs typeface="Perpetua"/>
              </a:rPr>
              <a:t>20</a:t>
            </a:r>
            <a:endParaRPr sz="2800">
              <a:latin typeface="Perpetua"/>
              <a:cs typeface="Perpetua"/>
            </a:endParaRPr>
          </a:p>
          <a:p>
            <a:pPr marL="12700" marR="5080" algn="ctr">
              <a:lnSpc>
                <a:spcPct val="100000"/>
              </a:lnSpc>
            </a:pPr>
            <a:r>
              <a:rPr sz="2800" b="1" spc="70" dirty="0">
                <a:latin typeface="Perpetua"/>
                <a:cs typeface="Perpetua"/>
              </a:rPr>
              <a:t>(</a:t>
            </a:r>
            <a:r>
              <a:rPr sz="2800" b="1" spc="195" dirty="0">
                <a:latin typeface="Perpetua"/>
                <a:cs typeface="Perpetua"/>
              </a:rPr>
              <a:t>G</a:t>
            </a:r>
            <a:r>
              <a:rPr sz="2800" b="1" spc="-15" dirty="0">
                <a:latin typeface="Perpetua"/>
                <a:cs typeface="Perpetua"/>
              </a:rPr>
              <a:t>ov</a:t>
            </a:r>
            <a:r>
              <a:rPr sz="2800" b="1" spc="50" dirty="0">
                <a:latin typeface="Perpetua"/>
                <a:cs typeface="Perpetua"/>
              </a:rPr>
              <a:t>er</a:t>
            </a:r>
            <a:r>
              <a:rPr sz="2800" b="1" spc="-70" dirty="0">
                <a:latin typeface="Perpetua"/>
                <a:cs typeface="Perpetua"/>
              </a:rPr>
              <a:t>n</a:t>
            </a:r>
            <a:r>
              <a:rPr sz="2800" b="1" spc="-10" dirty="0">
                <a:latin typeface="Perpetua"/>
                <a:cs typeface="Perpetua"/>
              </a:rPr>
              <a:t>m</a:t>
            </a:r>
            <a:r>
              <a:rPr sz="2800" b="1" spc="50" dirty="0">
                <a:latin typeface="Perpetua"/>
                <a:cs typeface="Perpetua"/>
              </a:rPr>
              <a:t>e</a:t>
            </a:r>
            <a:r>
              <a:rPr sz="2800" b="1" spc="-70" dirty="0">
                <a:latin typeface="Perpetua"/>
                <a:cs typeface="Perpetua"/>
              </a:rPr>
              <a:t>n</a:t>
            </a:r>
            <a:r>
              <a:rPr sz="2800" b="1" spc="-114" dirty="0">
                <a:latin typeface="Perpetua"/>
                <a:cs typeface="Perpetua"/>
              </a:rPr>
              <a:t>t  </a:t>
            </a:r>
            <a:r>
              <a:rPr sz="2800" b="1" spc="-15" dirty="0">
                <a:latin typeface="Perpetua"/>
                <a:cs typeface="Perpetua"/>
              </a:rPr>
              <a:t>grants)</a:t>
            </a:r>
            <a:endParaRPr sz="2800">
              <a:latin typeface="Perpetua"/>
              <a:cs typeface="Perpetu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296920" y="3577590"/>
            <a:ext cx="2854960" cy="15303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630929" y="3690620"/>
            <a:ext cx="215582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9855" algn="ctr">
              <a:lnSpc>
                <a:spcPct val="100000"/>
              </a:lnSpc>
              <a:spcBef>
                <a:spcPts val="100"/>
              </a:spcBef>
              <a:tabLst>
                <a:tab pos="1481455" algn="l"/>
                <a:tab pos="1679575" algn="l"/>
              </a:tabLst>
            </a:pPr>
            <a:r>
              <a:rPr sz="2800" b="1" spc="-10" dirty="0">
                <a:latin typeface="Perpetua"/>
                <a:cs typeface="Perpetua"/>
              </a:rPr>
              <a:t>currently	</a:t>
            </a:r>
            <a:r>
              <a:rPr sz="2800" b="1" spc="-150" dirty="0">
                <a:latin typeface="Perpetua"/>
                <a:cs typeface="Perpetua"/>
              </a:rPr>
              <a:t>no  </a:t>
            </a:r>
            <a:r>
              <a:rPr sz="2800" b="1" spc="-40" dirty="0">
                <a:latin typeface="Perpetua"/>
                <a:cs typeface="Perpetua"/>
              </a:rPr>
              <a:t>g</a:t>
            </a:r>
            <a:r>
              <a:rPr sz="2800" b="1" spc="-70" dirty="0">
                <a:latin typeface="Perpetua"/>
                <a:cs typeface="Perpetua"/>
              </a:rPr>
              <a:t>u</a:t>
            </a:r>
            <a:r>
              <a:rPr sz="2800" b="1" spc="45" dirty="0">
                <a:latin typeface="Perpetua"/>
                <a:cs typeface="Perpetua"/>
              </a:rPr>
              <a:t>i</a:t>
            </a:r>
            <a:r>
              <a:rPr sz="2800" b="1" spc="-100" dirty="0">
                <a:latin typeface="Perpetua"/>
                <a:cs typeface="Perpetua"/>
              </a:rPr>
              <a:t>d</a:t>
            </a:r>
            <a:r>
              <a:rPr sz="2800" b="1" spc="-35" dirty="0">
                <a:latin typeface="Perpetua"/>
                <a:cs typeface="Perpetua"/>
              </a:rPr>
              <a:t>a</a:t>
            </a:r>
            <a:r>
              <a:rPr sz="2800" b="1" spc="-70" dirty="0">
                <a:latin typeface="Perpetua"/>
                <a:cs typeface="Perpetua"/>
              </a:rPr>
              <a:t>n</a:t>
            </a:r>
            <a:r>
              <a:rPr sz="2800" b="1" spc="-10" dirty="0">
                <a:latin typeface="Perpetua"/>
                <a:cs typeface="Perpetua"/>
              </a:rPr>
              <a:t>c</a:t>
            </a:r>
            <a:r>
              <a:rPr sz="2800" b="1" spc="-180" dirty="0">
                <a:latin typeface="Perpetua"/>
                <a:cs typeface="Perpetua"/>
              </a:rPr>
              <a:t>e</a:t>
            </a:r>
            <a:r>
              <a:rPr sz="2800" b="1" dirty="0">
                <a:latin typeface="Perpetua"/>
                <a:cs typeface="Perpetua"/>
              </a:rPr>
              <a:t>	</a:t>
            </a:r>
            <a:r>
              <a:rPr sz="2800" b="1" spc="-70" dirty="0">
                <a:latin typeface="Perpetua"/>
                <a:cs typeface="Perpetua"/>
              </a:rPr>
              <a:t>n</a:t>
            </a:r>
            <a:r>
              <a:rPr sz="2800" b="1" spc="-5" dirty="0">
                <a:latin typeface="Perpetua"/>
                <a:cs typeface="Perpetua"/>
              </a:rPr>
              <a:t>o</a:t>
            </a:r>
            <a:r>
              <a:rPr sz="2800" b="1" spc="70" dirty="0">
                <a:latin typeface="Perpetua"/>
                <a:cs typeface="Perpetua"/>
              </a:rPr>
              <a:t>t</a:t>
            </a:r>
            <a:r>
              <a:rPr sz="2800" b="1" spc="-120" dirty="0">
                <a:latin typeface="Perpetua"/>
                <a:cs typeface="Perpetua"/>
              </a:rPr>
              <a:t>e  </a:t>
            </a:r>
            <a:r>
              <a:rPr sz="2800" b="1" spc="-20" dirty="0">
                <a:latin typeface="Perpetua"/>
                <a:cs typeface="Perpetua"/>
              </a:rPr>
              <a:t>available</a:t>
            </a:r>
            <a:endParaRPr sz="2800">
              <a:latin typeface="Perpetua"/>
              <a:cs typeface="Perpetu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424929" y="3627120"/>
            <a:ext cx="2567939" cy="201803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805930" y="3530600"/>
            <a:ext cx="1674495" cy="215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8495" marR="64135" indent="-47879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latin typeface="Perpetua"/>
                <a:cs typeface="Perpetua"/>
              </a:rPr>
              <a:t>c</a:t>
            </a:r>
            <a:r>
              <a:rPr sz="2800" b="1" spc="-60" dirty="0">
                <a:latin typeface="Perpetua"/>
                <a:cs typeface="Perpetua"/>
              </a:rPr>
              <a:t>u</a:t>
            </a:r>
            <a:r>
              <a:rPr sz="2800" b="1" spc="35" dirty="0">
                <a:latin typeface="Perpetua"/>
                <a:cs typeface="Perpetua"/>
              </a:rPr>
              <a:t>r</a:t>
            </a:r>
            <a:r>
              <a:rPr sz="2800" b="1" spc="50" dirty="0">
                <a:latin typeface="Perpetua"/>
                <a:cs typeface="Perpetua"/>
              </a:rPr>
              <a:t>re</a:t>
            </a:r>
            <a:r>
              <a:rPr sz="2800" b="1" spc="-70" dirty="0">
                <a:latin typeface="Perpetua"/>
                <a:cs typeface="Perpetua"/>
              </a:rPr>
              <a:t>n</a:t>
            </a:r>
            <a:r>
              <a:rPr sz="2800" b="1" spc="70" dirty="0">
                <a:latin typeface="Perpetua"/>
                <a:cs typeface="Perpetua"/>
              </a:rPr>
              <a:t>t</a:t>
            </a:r>
            <a:r>
              <a:rPr sz="2800" b="1" spc="90" dirty="0">
                <a:latin typeface="Perpetua"/>
                <a:cs typeface="Perpetua"/>
              </a:rPr>
              <a:t>l</a:t>
            </a:r>
            <a:r>
              <a:rPr sz="2800" b="1" spc="-150" dirty="0">
                <a:latin typeface="Perpetua"/>
                <a:cs typeface="Perpetua"/>
              </a:rPr>
              <a:t>y  </a:t>
            </a:r>
            <a:r>
              <a:rPr sz="2800" b="1" spc="-155" dirty="0">
                <a:latin typeface="Perpetua"/>
                <a:cs typeface="Perpetua"/>
              </a:rPr>
              <a:t>no</a:t>
            </a:r>
            <a:endParaRPr sz="2800">
              <a:latin typeface="Perpetua"/>
              <a:cs typeface="Perpetua"/>
            </a:endParaRPr>
          </a:p>
          <a:p>
            <a:pPr marL="175260" marR="5080" indent="-162560">
              <a:lnSpc>
                <a:spcPct val="100000"/>
              </a:lnSpc>
            </a:pPr>
            <a:r>
              <a:rPr sz="2800" b="1" spc="-35" dirty="0">
                <a:latin typeface="Perpetua"/>
                <a:cs typeface="Perpetua"/>
              </a:rPr>
              <a:t>a</a:t>
            </a:r>
            <a:r>
              <a:rPr sz="2800" b="1" spc="-10" dirty="0">
                <a:latin typeface="Perpetua"/>
                <a:cs typeface="Perpetua"/>
              </a:rPr>
              <a:t>c</a:t>
            </a:r>
            <a:r>
              <a:rPr sz="2800" b="1" spc="-20" dirty="0">
                <a:latin typeface="Perpetua"/>
                <a:cs typeface="Perpetua"/>
              </a:rPr>
              <a:t>c</a:t>
            </a:r>
            <a:r>
              <a:rPr sz="2800" b="1" spc="-5" dirty="0">
                <a:latin typeface="Perpetua"/>
                <a:cs typeface="Perpetua"/>
              </a:rPr>
              <a:t>o</a:t>
            </a:r>
            <a:r>
              <a:rPr sz="2800" b="1" spc="-70" dirty="0">
                <a:latin typeface="Perpetua"/>
                <a:cs typeface="Perpetua"/>
              </a:rPr>
              <a:t>un</a:t>
            </a:r>
            <a:r>
              <a:rPr sz="2800" b="1" spc="70" dirty="0">
                <a:latin typeface="Perpetua"/>
                <a:cs typeface="Perpetua"/>
              </a:rPr>
              <a:t>t</a:t>
            </a:r>
            <a:r>
              <a:rPr sz="2800" b="1" spc="35" dirty="0">
                <a:latin typeface="Perpetua"/>
                <a:cs typeface="Perpetua"/>
              </a:rPr>
              <a:t>i</a:t>
            </a:r>
            <a:r>
              <a:rPr sz="2800" b="1" spc="-60" dirty="0">
                <a:latin typeface="Perpetua"/>
                <a:cs typeface="Perpetua"/>
              </a:rPr>
              <a:t>n</a:t>
            </a:r>
            <a:r>
              <a:rPr sz="2800" b="1" spc="-165" dirty="0">
                <a:latin typeface="Perpetua"/>
                <a:cs typeface="Perpetua"/>
              </a:rPr>
              <a:t>g  </a:t>
            </a:r>
            <a:r>
              <a:rPr sz="2800" b="1" spc="-45" dirty="0">
                <a:latin typeface="Perpetua"/>
                <a:cs typeface="Perpetua"/>
              </a:rPr>
              <a:t>standard  </a:t>
            </a:r>
            <a:r>
              <a:rPr sz="2800" b="1" spc="-20" dirty="0">
                <a:latin typeface="Perpetua"/>
                <a:cs typeface="Perpetua"/>
              </a:rPr>
              <a:t>available</a:t>
            </a:r>
            <a:endParaRPr sz="2800">
              <a:latin typeface="Perpetua"/>
              <a:cs typeface="Perpetua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610869" y="316229"/>
            <a:ext cx="4271010" cy="119761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 marR="5080">
              <a:lnSpc>
                <a:spcPts val="4430"/>
              </a:lnSpc>
              <a:spcBef>
                <a:spcPts val="555"/>
              </a:spcBef>
            </a:pPr>
            <a:r>
              <a:rPr spc="-5" dirty="0"/>
              <a:t>Present</a:t>
            </a:r>
            <a:r>
              <a:rPr spc="-60" dirty="0"/>
              <a:t> </a:t>
            </a:r>
            <a:r>
              <a:rPr spc="-5" dirty="0"/>
              <a:t>Accounting  treatment…..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96790" y="1059180"/>
            <a:ext cx="4347210" cy="5426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71700" y="387350"/>
            <a:ext cx="525589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3835" algn="l"/>
              </a:tabLst>
            </a:pPr>
            <a:r>
              <a:rPr sz="6000" spc="5" dirty="0"/>
              <a:t>T</a:t>
            </a:r>
            <a:r>
              <a:rPr sz="6000" dirty="0"/>
              <a:t>ax	</a:t>
            </a:r>
            <a:r>
              <a:rPr sz="6000" spc="5" dirty="0"/>
              <a:t>T</a:t>
            </a:r>
            <a:r>
              <a:rPr sz="6000" spc="-10" dirty="0"/>
              <a:t>r</a:t>
            </a:r>
            <a:r>
              <a:rPr sz="6000" spc="5" dirty="0"/>
              <a:t>e</a:t>
            </a:r>
            <a:r>
              <a:rPr sz="6000" dirty="0"/>
              <a:t>at</a:t>
            </a:r>
            <a:r>
              <a:rPr sz="6000" spc="10" dirty="0"/>
              <a:t>m</a:t>
            </a:r>
            <a:r>
              <a:rPr sz="6000" spc="-10" dirty="0"/>
              <a:t>e</a:t>
            </a:r>
            <a:r>
              <a:rPr sz="6000" dirty="0"/>
              <a:t>nts</a:t>
            </a:r>
            <a:endParaRPr sz="6000"/>
          </a:p>
        </p:txBody>
      </p:sp>
      <p:sp>
        <p:nvSpPr>
          <p:cNvPr id="4" name="object 4"/>
          <p:cNvSpPr/>
          <p:nvPr/>
        </p:nvSpPr>
        <p:spPr>
          <a:xfrm>
            <a:off x="1174750" y="4051300"/>
            <a:ext cx="3810000" cy="1143000"/>
          </a:xfrm>
          <a:custGeom>
            <a:avLst/>
            <a:gdLst/>
            <a:ahLst/>
            <a:cxnLst/>
            <a:rect l="l" t="t" r="r" b="b"/>
            <a:pathLst>
              <a:path w="3810000" h="1143000">
                <a:moveTo>
                  <a:pt x="3637279" y="0"/>
                </a:moveTo>
                <a:lnTo>
                  <a:pt x="172719" y="0"/>
                </a:lnTo>
                <a:lnTo>
                  <a:pt x="154940" y="3810"/>
                </a:lnTo>
                <a:lnTo>
                  <a:pt x="104140" y="24130"/>
                </a:lnTo>
                <a:lnTo>
                  <a:pt x="59690" y="58419"/>
                </a:lnTo>
                <a:lnTo>
                  <a:pt x="25400" y="102869"/>
                </a:lnTo>
                <a:lnTo>
                  <a:pt x="3809" y="153669"/>
                </a:lnTo>
                <a:lnTo>
                  <a:pt x="0" y="189230"/>
                </a:lnTo>
                <a:lnTo>
                  <a:pt x="0" y="952500"/>
                </a:lnTo>
                <a:lnTo>
                  <a:pt x="8890" y="1004569"/>
                </a:lnTo>
                <a:lnTo>
                  <a:pt x="35559" y="1054100"/>
                </a:lnTo>
                <a:lnTo>
                  <a:pt x="73659" y="1096010"/>
                </a:lnTo>
                <a:lnTo>
                  <a:pt x="120650" y="1126489"/>
                </a:lnTo>
                <a:lnTo>
                  <a:pt x="172719" y="1141730"/>
                </a:lnTo>
                <a:lnTo>
                  <a:pt x="190500" y="1143000"/>
                </a:lnTo>
                <a:lnTo>
                  <a:pt x="3619500" y="1143000"/>
                </a:lnTo>
                <a:lnTo>
                  <a:pt x="3672840" y="1132839"/>
                </a:lnTo>
                <a:lnTo>
                  <a:pt x="3722370" y="1107439"/>
                </a:lnTo>
                <a:lnTo>
                  <a:pt x="3764279" y="1069339"/>
                </a:lnTo>
                <a:lnTo>
                  <a:pt x="3793490" y="1022350"/>
                </a:lnTo>
                <a:lnTo>
                  <a:pt x="3810000" y="970280"/>
                </a:lnTo>
                <a:lnTo>
                  <a:pt x="3810000" y="171450"/>
                </a:lnTo>
                <a:lnTo>
                  <a:pt x="3806190" y="153669"/>
                </a:lnTo>
                <a:lnTo>
                  <a:pt x="3801110" y="137160"/>
                </a:lnTo>
                <a:lnTo>
                  <a:pt x="3793490" y="120650"/>
                </a:lnTo>
                <a:lnTo>
                  <a:pt x="3785870" y="102869"/>
                </a:lnTo>
                <a:lnTo>
                  <a:pt x="3737610" y="45719"/>
                </a:lnTo>
                <a:lnTo>
                  <a:pt x="3705860" y="24130"/>
                </a:lnTo>
                <a:lnTo>
                  <a:pt x="3655060" y="3810"/>
                </a:lnTo>
                <a:lnTo>
                  <a:pt x="3637279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4750" y="4051300"/>
            <a:ext cx="3810000" cy="1143000"/>
          </a:xfrm>
          <a:custGeom>
            <a:avLst/>
            <a:gdLst/>
            <a:ahLst/>
            <a:cxnLst/>
            <a:rect l="l" t="t" r="r" b="b"/>
            <a:pathLst>
              <a:path w="3810000" h="1143000">
                <a:moveTo>
                  <a:pt x="190500" y="0"/>
                </a:moveTo>
                <a:lnTo>
                  <a:pt x="143315" y="7402"/>
                </a:lnTo>
                <a:lnTo>
                  <a:pt x="98777" y="27892"/>
                </a:lnTo>
                <a:lnTo>
                  <a:pt x="59531" y="58896"/>
                </a:lnTo>
                <a:lnTo>
                  <a:pt x="28222" y="97837"/>
                </a:lnTo>
                <a:lnTo>
                  <a:pt x="7496" y="142140"/>
                </a:lnTo>
                <a:lnTo>
                  <a:pt x="0" y="189230"/>
                </a:lnTo>
                <a:lnTo>
                  <a:pt x="0" y="952500"/>
                </a:lnTo>
                <a:lnTo>
                  <a:pt x="7496" y="999684"/>
                </a:lnTo>
                <a:lnTo>
                  <a:pt x="28222" y="1044222"/>
                </a:lnTo>
                <a:lnTo>
                  <a:pt x="59531" y="1083468"/>
                </a:lnTo>
                <a:lnTo>
                  <a:pt x="98777" y="1114777"/>
                </a:lnTo>
                <a:lnTo>
                  <a:pt x="143315" y="1135503"/>
                </a:lnTo>
                <a:lnTo>
                  <a:pt x="190500" y="1143000"/>
                </a:lnTo>
                <a:lnTo>
                  <a:pt x="3619500" y="1143000"/>
                </a:lnTo>
                <a:lnTo>
                  <a:pt x="3666684" y="1135503"/>
                </a:lnTo>
                <a:lnTo>
                  <a:pt x="3711222" y="1114777"/>
                </a:lnTo>
                <a:lnTo>
                  <a:pt x="3750468" y="1083468"/>
                </a:lnTo>
                <a:lnTo>
                  <a:pt x="3781777" y="1044222"/>
                </a:lnTo>
                <a:lnTo>
                  <a:pt x="3802503" y="999684"/>
                </a:lnTo>
                <a:lnTo>
                  <a:pt x="3810000" y="952500"/>
                </a:lnTo>
                <a:lnTo>
                  <a:pt x="3810000" y="189230"/>
                </a:lnTo>
                <a:lnTo>
                  <a:pt x="3802503" y="142140"/>
                </a:lnTo>
                <a:lnTo>
                  <a:pt x="3781777" y="97837"/>
                </a:lnTo>
                <a:lnTo>
                  <a:pt x="3750468" y="58896"/>
                </a:lnTo>
                <a:lnTo>
                  <a:pt x="3711222" y="27892"/>
                </a:lnTo>
                <a:lnTo>
                  <a:pt x="3666684" y="7402"/>
                </a:lnTo>
                <a:lnTo>
                  <a:pt x="3619500" y="0"/>
                </a:lnTo>
                <a:lnTo>
                  <a:pt x="19050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7300" y="5181600"/>
            <a:ext cx="3430270" cy="0"/>
          </a:xfrm>
          <a:custGeom>
            <a:avLst/>
            <a:gdLst/>
            <a:ahLst/>
            <a:cxnLst/>
            <a:rect l="l" t="t" r="r" b="b"/>
            <a:pathLst>
              <a:path w="3430270">
                <a:moveTo>
                  <a:pt x="0" y="0"/>
                </a:moveTo>
                <a:lnTo>
                  <a:pt x="3430270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39519" y="5181600"/>
            <a:ext cx="3465829" cy="0"/>
          </a:xfrm>
          <a:custGeom>
            <a:avLst/>
            <a:gdLst/>
            <a:ahLst/>
            <a:cxnLst/>
            <a:rect l="l" t="t" r="r" b="b"/>
            <a:pathLst>
              <a:path w="3465829">
                <a:moveTo>
                  <a:pt x="0" y="0"/>
                </a:moveTo>
                <a:lnTo>
                  <a:pt x="3465829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97610" y="5170804"/>
            <a:ext cx="3548379" cy="0"/>
          </a:xfrm>
          <a:custGeom>
            <a:avLst/>
            <a:gdLst/>
            <a:ahLst/>
            <a:cxnLst/>
            <a:rect l="l" t="t" r="r" b="b"/>
            <a:pathLst>
              <a:path w="3548379">
                <a:moveTo>
                  <a:pt x="0" y="0"/>
                </a:moveTo>
                <a:lnTo>
                  <a:pt x="3548379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95069" y="5169534"/>
            <a:ext cx="3553460" cy="0"/>
          </a:xfrm>
          <a:custGeom>
            <a:avLst/>
            <a:gdLst/>
            <a:ahLst/>
            <a:cxnLst/>
            <a:rect l="l" t="t" r="r" b="b"/>
            <a:pathLst>
              <a:path w="3553460">
                <a:moveTo>
                  <a:pt x="0" y="0"/>
                </a:moveTo>
                <a:lnTo>
                  <a:pt x="3553459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15389" y="5177154"/>
            <a:ext cx="3510279" cy="0"/>
          </a:xfrm>
          <a:custGeom>
            <a:avLst/>
            <a:gdLst/>
            <a:ahLst/>
            <a:cxnLst/>
            <a:rect l="l" t="t" r="r" b="b"/>
            <a:pathLst>
              <a:path w="3510279">
                <a:moveTo>
                  <a:pt x="0" y="0"/>
                </a:moveTo>
                <a:lnTo>
                  <a:pt x="3510279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11580" y="5175884"/>
            <a:ext cx="3519170" cy="0"/>
          </a:xfrm>
          <a:custGeom>
            <a:avLst/>
            <a:gdLst/>
            <a:ahLst/>
            <a:cxnLst/>
            <a:rect l="l" t="t" r="r" b="b"/>
            <a:pathLst>
              <a:path w="3519170">
                <a:moveTo>
                  <a:pt x="0" y="0"/>
                </a:moveTo>
                <a:lnTo>
                  <a:pt x="3519170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06500" y="5174615"/>
            <a:ext cx="3528060" cy="0"/>
          </a:xfrm>
          <a:custGeom>
            <a:avLst/>
            <a:gdLst/>
            <a:ahLst/>
            <a:cxnLst/>
            <a:rect l="l" t="t" r="r" b="b"/>
            <a:pathLst>
              <a:path w="3528060">
                <a:moveTo>
                  <a:pt x="0" y="0"/>
                </a:moveTo>
                <a:lnTo>
                  <a:pt x="3528060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03960" y="5173345"/>
            <a:ext cx="3536950" cy="0"/>
          </a:xfrm>
          <a:custGeom>
            <a:avLst/>
            <a:gdLst/>
            <a:ahLst/>
            <a:cxnLst/>
            <a:rect l="l" t="t" r="r" b="b"/>
            <a:pathLst>
              <a:path w="3536950">
                <a:moveTo>
                  <a:pt x="0" y="0"/>
                </a:moveTo>
                <a:lnTo>
                  <a:pt x="3536950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00150" y="5172075"/>
            <a:ext cx="3543300" cy="0"/>
          </a:xfrm>
          <a:custGeom>
            <a:avLst/>
            <a:gdLst/>
            <a:ahLst/>
            <a:cxnLst/>
            <a:rect l="l" t="t" r="r" b="b"/>
            <a:pathLst>
              <a:path w="3543300">
                <a:moveTo>
                  <a:pt x="0" y="0"/>
                </a:moveTo>
                <a:lnTo>
                  <a:pt x="3543300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39519" y="5180965"/>
            <a:ext cx="3465829" cy="0"/>
          </a:xfrm>
          <a:custGeom>
            <a:avLst/>
            <a:gdLst/>
            <a:ahLst/>
            <a:cxnLst/>
            <a:rect l="l" t="t" r="r" b="b"/>
            <a:pathLst>
              <a:path w="3465829">
                <a:moveTo>
                  <a:pt x="0" y="0"/>
                </a:moveTo>
                <a:lnTo>
                  <a:pt x="3465829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26819" y="5179695"/>
            <a:ext cx="3483610" cy="0"/>
          </a:xfrm>
          <a:custGeom>
            <a:avLst/>
            <a:gdLst/>
            <a:ahLst/>
            <a:cxnLst/>
            <a:rect l="l" t="t" r="r" b="b"/>
            <a:pathLst>
              <a:path w="3483610">
                <a:moveTo>
                  <a:pt x="0" y="0"/>
                </a:moveTo>
                <a:lnTo>
                  <a:pt x="3483609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21739" y="5178425"/>
            <a:ext cx="3501390" cy="0"/>
          </a:xfrm>
          <a:custGeom>
            <a:avLst/>
            <a:gdLst/>
            <a:ahLst/>
            <a:cxnLst/>
            <a:rect l="l" t="t" r="r" b="b"/>
            <a:pathLst>
              <a:path w="3501390">
                <a:moveTo>
                  <a:pt x="0" y="0"/>
                </a:moveTo>
                <a:lnTo>
                  <a:pt x="3501390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72210" y="5158104"/>
            <a:ext cx="3599179" cy="0"/>
          </a:xfrm>
          <a:custGeom>
            <a:avLst/>
            <a:gdLst/>
            <a:ahLst/>
            <a:cxnLst/>
            <a:rect l="l" t="t" r="r" b="b"/>
            <a:pathLst>
              <a:path w="3599179">
                <a:moveTo>
                  <a:pt x="0" y="0"/>
                </a:moveTo>
                <a:lnTo>
                  <a:pt x="3599179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0939" y="5156834"/>
            <a:ext cx="3602990" cy="0"/>
          </a:xfrm>
          <a:custGeom>
            <a:avLst/>
            <a:gdLst/>
            <a:ahLst/>
            <a:cxnLst/>
            <a:rect l="l" t="t" r="r" b="b"/>
            <a:pathLst>
              <a:path w="3602990">
                <a:moveTo>
                  <a:pt x="0" y="0"/>
                </a:moveTo>
                <a:lnTo>
                  <a:pt x="3602990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68400" y="5155565"/>
            <a:ext cx="3606800" cy="0"/>
          </a:xfrm>
          <a:custGeom>
            <a:avLst/>
            <a:gdLst/>
            <a:ahLst/>
            <a:cxnLst/>
            <a:rect l="l" t="t" r="r" b="b"/>
            <a:pathLst>
              <a:path w="3606800">
                <a:moveTo>
                  <a:pt x="0" y="0"/>
                </a:moveTo>
                <a:lnTo>
                  <a:pt x="3606800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910" y="5164454"/>
            <a:ext cx="3573779" cy="0"/>
          </a:xfrm>
          <a:custGeom>
            <a:avLst/>
            <a:gdLst/>
            <a:ahLst/>
            <a:cxnLst/>
            <a:rect l="l" t="t" r="r" b="b"/>
            <a:pathLst>
              <a:path w="3573779">
                <a:moveTo>
                  <a:pt x="0" y="0"/>
                </a:moveTo>
                <a:lnTo>
                  <a:pt x="3573779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2369" y="5163184"/>
            <a:ext cx="3578860" cy="0"/>
          </a:xfrm>
          <a:custGeom>
            <a:avLst/>
            <a:gdLst/>
            <a:ahLst/>
            <a:cxnLst/>
            <a:rect l="l" t="t" r="r" b="b"/>
            <a:pathLst>
              <a:path w="3578860">
                <a:moveTo>
                  <a:pt x="0" y="0"/>
                </a:moveTo>
                <a:lnTo>
                  <a:pt x="3578859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79830" y="5161915"/>
            <a:ext cx="3583940" cy="0"/>
          </a:xfrm>
          <a:custGeom>
            <a:avLst/>
            <a:gdLst/>
            <a:ahLst/>
            <a:cxnLst/>
            <a:rect l="l" t="t" r="r" b="b"/>
            <a:pathLst>
              <a:path w="3583940">
                <a:moveTo>
                  <a:pt x="0" y="0"/>
                </a:moveTo>
                <a:lnTo>
                  <a:pt x="3583940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77289" y="5160645"/>
            <a:ext cx="3589020" cy="0"/>
          </a:xfrm>
          <a:custGeom>
            <a:avLst/>
            <a:gdLst/>
            <a:ahLst/>
            <a:cxnLst/>
            <a:rect l="l" t="t" r="r" b="b"/>
            <a:pathLst>
              <a:path w="3589020">
                <a:moveTo>
                  <a:pt x="0" y="0"/>
                </a:moveTo>
                <a:lnTo>
                  <a:pt x="3589020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4750" y="5159375"/>
            <a:ext cx="3594100" cy="0"/>
          </a:xfrm>
          <a:custGeom>
            <a:avLst/>
            <a:gdLst/>
            <a:ahLst/>
            <a:cxnLst/>
            <a:rect l="l" t="t" r="r" b="b"/>
            <a:pathLst>
              <a:path w="3594100">
                <a:moveTo>
                  <a:pt x="0" y="0"/>
                </a:moveTo>
                <a:lnTo>
                  <a:pt x="3594100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92530" y="5168265"/>
            <a:ext cx="3558540" cy="0"/>
          </a:xfrm>
          <a:custGeom>
            <a:avLst/>
            <a:gdLst/>
            <a:ahLst/>
            <a:cxnLst/>
            <a:rect l="l" t="t" r="r" b="b"/>
            <a:pathLst>
              <a:path w="3558540">
                <a:moveTo>
                  <a:pt x="0" y="0"/>
                </a:moveTo>
                <a:lnTo>
                  <a:pt x="3558540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89989" y="5166995"/>
            <a:ext cx="3563620" cy="0"/>
          </a:xfrm>
          <a:custGeom>
            <a:avLst/>
            <a:gdLst/>
            <a:ahLst/>
            <a:cxnLst/>
            <a:rect l="l" t="t" r="r" b="b"/>
            <a:pathLst>
              <a:path w="3563620">
                <a:moveTo>
                  <a:pt x="0" y="0"/>
                </a:moveTo>
                <a:lnTo>
                  <a:pt x="3563620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87450" y="5165725"/>
            <a:ext cx="3569970" cy="0"/>
          </a:xfrm>
          <a:custGeom>
            <a:avLst/>
            <a:gdLst/>
            <a:ahLst/>
            <a:cxnLst/>
            <a:rect l="l" t="t" r="r" b="b"/>
            <a:pathLst>
              <a:path w="3569970">
                <a:moveTo>
                  <a:pt x="0" y="0"/>
                </a:moveTo>
                <a:lnTo>
                  <a:pt x="3569970" y="0"/>
                </a:lnTo>
              </a:path>
            </a:pathLst>
          </a:custGeom>
          <a:ln w="3175">
            <a:solidFill>
              <a:srgbClr val="EFE8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53160" y="5145404"/>
            <a:ext cx="3638550" cy="0"/>
          </a:xfrm>
          <a:custGeom>
            <a:avLst/>
            <a:gdLst/>
            <a:ahLst/>
            <a:cxnLst/>
            <a:rect l="l" t="t" r="r" b="b"/>
            <a:pathLst>
              <a:path w="3638550">
                <a:moveTo>
                  <a:pt x="0" y="0"/>
                </a:moveTo>
                <a:lnTo>
                  <a:pt x="3638550" y="0"/>
                </a:lnTo>
              </a:path>
            </a:pathLst>
          </a:custGeom>
          <a:ln w="3175">
            <a:solidFill>
              <a:srgbClr val="EEE7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50619" y="5144134"/>
            <a:ext cx="3642360" cy="0"/>
          </a:xfrm>
          <a:custGeom>
            <a:avLst/>
            <a:gdLst/>
            <a:ahLst/>
            <a:cxnLst/>
            <a:rect l="l" t="t" r="r" b="b"/>
            <a:pathLst>
              <a:path w="3642360">
                <a:moveTo>
                  <a:pt x="0" y="0"/>
                </a:moveTo>
                <a:lnTo>
                  <a:pt x="3642359" y="0"/>
                </a:lnTo>
              </a:path>
            </a:pathLst>
          </a:custGeom>
          <a:ln w="3175">
            <a:solidFill>
              <a:srgbClr val="EEE7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49350" y="5142865"/>
            <a:ext cx="3646170" cy="0"/>
          </a:xfrm>
          <a:custGeom>
            <a:avLst/>
            <a:gdLst/>
            <a:ahLst/>
            <a:cxnLst/>
            <a:rect l="l" t="t" r="r" b="b"/>
            <a:pathLst>
              <a:path w="3646170">
                <a:moveTo>
                  <a:pt x="0" y="0"/>
                </a:moveTo>
                <a:lnTo>
                  <a:pt x="3646170" y="0"/>
                </a:lnTo>
              </a:path>
            </a:pathLst>
          </a:custGeom>
          <a:ln w="3175">
            <a:solidFill>
              <a:srgbClr val="EEE7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48080" y="5141595"/>
            <a:ext cx="3648710" cy="0"/>
          </a:xfrm>
          <a:custGeom>
            <a:avLst/>
            <a:gdLst/>
            <a:ahLst/>
            <a:cxnLst/>
            <a:rect l="l" t="t" r="r" b="b"/>
            <a:pathLst>
              <a:path w="3648710">
                <a:moveTo>
                  <a:pt x="0" y="0"/>
                </a:moveTo>
                <a:lnTo>
                  <a:pt x="3648710" y="0"/>
                </a:lnTo>
              </a:path>
            </a:pathLst>
          </a:custGeom>
          <a:ln w="3175">
            <a:solidFill>
              <a:srgbClr val="EEE7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62050" y="5151754"/>
            <a:ext cx="3619500" cy="0"/>
          </a:xfrm>
          <a:custGeom>
            <a:avLst/>
            <a:gdLst/>
            <a:ahLst/>
            <a:cxnLst/>
            <a:rect l="l" t="t" r="r" b="b"/>
            <a:pathLst>
              <a:path w="3619500">
                <a:moveTo>
                  <a:pt x="0" y="0"/>
                </a:moveTo>
                <a:lnTo>
                  <a:pt x="3619500" y="0"/>
                </a:lnTo>
              </a:path>
            </a:pathLst>
          </a:custGeom>
          <a:ln w="3175">
            <a:solidFill>
              <a:srgbClr val="EEE7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60780" y="5150484"/>
            <a:ext cx="3623310" cy="0"/>
          </a:xfrm>
          <a:custGeom>
            <a:avLst/>
            <a:gdLst/>
            <a:ahLst/>
            <a:cxnLst/>
            <a:rect l="l" t="t" r="r" b="b"/>
            <a:pathLst>
              <a:path w="3623310">
                <a:moveTo>
                  <a:pt x="0" y="0"/>
                </a:moveTo>
                <a:lnTo>
                  <a:pt x="3623310" y="0"/>
                </a:lnTo>
              </a:path>
            </a:pathLst>
          </a:custGeom>
          <a:ln w="3175">
            <a:solidFill>
              <a:srgbClr val="EEE7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58239" y="5149215"/>
            <a:ext cx="3627120" cy="0"/>
          </a:xfrm>
          <a:custGeom>
            <a:avLst/>
            <a:gdLst/>
            <a:ahLst/>
            <a:cxnLst/>
            <a:rect l="l" t="t" r="r" b="b"/>
            <a:pathLst>
              <a:path w="3627120">
                <a:moveTo>
                  <a:pt x="0" y="0"/>
                </a:moveTo>
                <a:lnTo>
                  <a:pt x="3627120" y="0"/>
                </a:lnTo>
              </a:path>
            </a:pathLst>
          </a:custGeom>
          <a:ln w="3175">
            <a:solidFill>
              <a:srgbClr val="EEE7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55700" y="5147945"/>
            <a:ext cx="3632200" cy="0"/>
          </a:xfrm>
          <a:custGeom>
            <a:avLst/>
            <a:gdLst/>
            <a:ahLst/>
            <a:cxnLst/>
            <a:rect l="l" t="t" r="r" b="b"/>
            <a:pathLst>
              <a:path w="3632200">
                <a:moveTo>
                  <a:pt x="0" y="0"/>
                </a:moveTo>
                <a:lnTo>
                  <a:pt x="3632200" y="0"/>
                </a:lnTo>
              </a:path>
            </a:pathLst>
          </a:custGeom>
          <a:ln w="3175">
            <a:solidFill>
              <a:srgbClr val="EEE7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54430" y="5146675"/>
            <a:ext cx="3636010" cy="0"/>
          </a:xfrm>
          <a:custGeom>
            <a:avLst/>
            <a:gdLst/>
            <a:ahLst/>
            <a:cxnLst/>
            <a:rect l="l" t="t" r="r" b="b"/>
            <a:pathLst>
              <a:path w="3636010">
                <a:moveTo>
                  <a:pt x="0" y="0"/>
                </a:moveTo>
                <a:lnTo>
                  <a:pt x="3636010" y="0"/>
                </a:lnTo>
              </a:path>
            </a:pathLst>
          </a:custGeom>
          <a:ln w="3175">
            <a:solidFill>
              <a:srgbClr val="EEE7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65860" y="5154295"/>
            <a:ext cx="3611879" cy="0"/>
          </a:xfrm>
          <a:custGeom>
            <a:avLst/>
            <a:gdLst/>
            <a:ahLst/>
            <a:cxnLst/>
            <a:rect l="l" t="t" r="r" b="b"/>
            <a:pathLst>
              <a:path w="3611879">
                <a:moveTo>
                  <a:pt x="0" y="0"/>
                </a:moveTo>
                <a:lnTo>
                  <a:pt x="3611879" y="0"/>
                </a:lnTo>
              </a:path>
            </a:pathLst>
          </a:custGeom>
          <a:ln w="3175">
            <a:solidFill>
              <a:srgbClr val="EEE7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64589" y="5153025"/>
            <a:ext cx="3615690" cy="0"/>
          </a:xfrm>
          <a:custGeom>
            <a:avLst/>
            <a:gdLst/>
            <a:ahLst/>
            <a:cxnLst/>
            <a:rect l="l" t="t" r="r" b="b"/>
            <a:pathLst>
              <a:path w="3615690">
                <a:moveTo>
                  <a:pt x="0" y="0"/>
                </a:moveTo>
                <a:lnTo>
                  <a:pt x="3615690" y="0"/>
                </a:lnTo>
              </a:path>
            </a:pathLst>
          </a:custGeom>
          <a:ln w="3175">
            <a:solidFill>
              <a:srgbClr val="EEE7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37919" y="5132704"/>
            <a:ext cx="3670300" cy="0"/>
          </a:xfrm>
          <a:custGeom>
            <a:avLst/>
            <a:gdLst/>
            <a:ahLst/>
            <a:cxnLst/>
            <a:rect l="l" t="t" r="r" b="b"/>
            <a:pathLst>
              <a:path w="3670300">
                <a:moveTo>
                  <a:pt x="0" y="0"/>
                </a:moveTo>
                <a:lnTo>
                  <a:pt x="3670300" y="0"/>
                </a:lnTo>
              </a:path>
            </a:pathLst>
          </a:custGeom>
          <a:ln w="3175">
            <a:solidFill>
              <a:srgbClr val="EDE6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36650" y="5131434"/>
            <a:ext cx="3672840" cy="0"/>
          </a:xfrm>
          <a:custGeom>
            <a:avLst/>
            <a:gdLst/>
            <a:ahLst/>
            <a:cxnLst/>
            <a:rect l="l" t="t" r="r" b="b"/>
            <a:pathLst>
              <a:path w="3672840">
                <a:moveTo>
                  <a:pt x="0" y="0"/>
                </a:moveTo>
                <a:lnTo>
                  <a:pt x="3672840" y="0"/>
                </a:lnTo>
              </a:path>
            </a:pathLst>
          </a:custGeom>
          <a:ln w="3175">
            <a:solidFill>
              <a:srgbClr val="EDE6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35380" y="5130165"/>
            <a:ext cx="3675379" cy="0"/>
          </a:xfrm>
          <a:custGeom>
            <a:avLst/>
            <a:gdLst/>
            <a:ahLst/>
            <a:cxnLst/>
            <a:rect l="l" t="t" r="r" b="b"/>
            <a:pathLst>
              <a:path w="3675379">
                <a:moveTo>
                  <a:pt x="0" y="0"/>
                </a:moveTo>
                <a:lnTo>
                  <a:pt x="3675379" y="0"/>
                </a:lnTo>
              </a:path>
            </a:pathLst>
          </a:custGeom>
          <a:ln w="3175">
            <a:solidFill>
              <a:srgbClr val="EDE6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32839" y="5128895"/>
            <a:ext cx="3679190" cy="0"/>
          </a:xfrm>
          <a:custGeom>
            <a:avLst/>
            <a:gdLst/>
            <a:ahLst/>
            <a:cxnLst/>
            <a:rect l="l" t="t" r="r" b="b"/>
            <a:pathLst>
              <a:path w="3679190">
                <a:moveTo>
                  <a:pt x="0" y="0"/>
                </a:moveTo>
                <a:lnTo>
                  <a:pt x="3679190" y="0"/>
                </a:lnTo>
              </a:path>
            </a:pathLst>
          </a:custGeom>
          <a:ln w="3175">
            <a:solidFill>
              <a:srgbClr val="EDE6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31569" y="5127625"/>
            <a:ext cx="3681729" cy="0"/>
          </a:xfrm>
          <a:custGeom>
            <a:avLst/>
            <a:gdLst/>
            <a:ahLst/>
            <a:cxnLst/>
            <a:rect l="l" t="t" r="r" b="b"/>
            <a:pathLst>
              <a:path w="3681729">
                <a:moveTo>
                  <a:pt x="0" y="0"/>
                </a:moveTo>
                <a:lnTo>
                  <a:pt x="3681729" y="0"/>
                </a:lnTo>
              </a:path>
            </a:pathLst>
          </a:custGeom>
          <a:ln w="3175">
            <a:solidFill>
              <a:srgbClr val="EDE6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45539" y="5139054"/>
            <a:ext cx="3655060" cy="0"/>
          </a:xfrm>
          <a:custGeom>
            <a:avLst/>
            <a:gdLst/>
            <a:ahLst/>
            <a:cxnLst/>
            <a:rect l="l" t="t" r="r" b="b"/>
            <a:pathLst>
              <a:path w="3655060">
                <a:moveTo>
                  <a:pt x="0" y="0"/>
                </a:moveTo>
                <a:lnTo>
                  <a:pt x="3655060" y="0"/>
                </a:lnTo>
              </a:path>
            </a:pathLst>
          </a:custGeom>
          <a:ln w="3175">
            <a:solidFill>
              <a:srgbClr val="EDE6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43000" y="5137784"/>
            <a:ext cx="3658870" cy="0"/>
          </a:xfrm>
          <a:custGeom>
            <a:avLst/>
            <a:gdLst/>
            <a:ahLst/>
            <a:cxnLst/>
            <a:rect l="l" t="t" r="r" b="b"/>
            <a:pathLst>
              <a:path w="3658870">
                <a:moveTo>
                  <a:pt x="0" y="0"/>
                </a:moveTo>
                <a:lnTo>
                  <a:pt x="3658870" y="0"/>
                </a:lnTo>
              </a:path>
            </a:pathLst>
          </a:custGeom>
          <a:ln w="3175">
            <a:solidFill>
              <a:srgbClr val="EDE6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41730" y="5136515"/>
            <a:ext cx="3661410" cy="0"/>
          </a:xfrm>
          <a:custGeom>
            <a:avLst/>
            <a:gdLst/>
            <a:ahLst/>
            <a:cxnLst/>
            <a:rect l="l" t="t" r="r" b="b"/>
            <a:pathLst>
              <a:path w="3661410">
                <a:moveTo>
                  <a:pt x="0" y="0"/>
                </a:moveTo>
                <a:lnTo>
                  <a:pt x="3661410" y="0"/>
                </a:lnTo>
              </a:path>
            </a:pathLst>
          </a:custGeom>
          <a:ln w="3175">
            <a:solidFill>
              <a:srgbClr val="EDE6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40460" y="5135245"/>
            <a:ext cx="3665220" cy="0"/>
          </a:xfrm>
          <a:custGeom>
            <a:avLst/>
            <a:gdLst/>
            <a:ahLst/>
            <a:cxnLst/>
            <a:rect l="l" t="t" r="r" b="b"/>
            <a:pathLst>
              <a:path w="3665220">
                <a:moveTo>
                  <a:pt x="0" y="0"/>
                </a:moveTo>
                <a:lnTo>
                  <a:pt x="3665220" y="0"/>
                </a:lnTo>
              </a:path>
            </a:pathLst>
          </a:custGeom>
          <a:ln w="3175">
            <a:solidFill>
              <a:srgbClr val="EDE6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39189" y="5133975"/>
            <a:ext cx="3667760" cy="0"/>
          </a:xfrm>
          <a:custGeom>
            <a:avLst/>
            <a:gdLst/>
            <a:ahLst/>
            <a:cxnLst/>
            <a:rect l="l" t="t" r="r" b="b"/>
            <a:pathLst>
              <a:path w="3667760">
                <a:moveTo>
                  <a:pt x="0" y="0"/>
                </a:moveTo>
                <a:lnTo>
                  <a:pt x="3667760" y="0"/>
                </a:lnTo>
              </a:path>
            </a:pathLst>
          </a:custGeom>
          <a:ln w="3175">
            <a:solidFill>
              <a:srgbClr val="EDE6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46810" y="5140325"/>
            <a:ext cx="3651250" cy="0"/>
          </a:xfrm>
          <a:custGeom>
            <a:avLst/>
            <a:gdLst/>
            <a:ahLst/>
            <a:cxnLst/>
            <a:rect l="l" t="t" r="r" b="b"/>
            <a:pathLst>
              <a:path w="3651250">
                <a:moveTo>
                  <a:pt x="0" y="0"/>
                </a:moveTo>
                <a:lnTo>
                  <a:pt x="3651250" y="0"/>
                </a:lnTo>
              </a:path>
            </a:pathLst>
          </a:custGeom>
          <a:ln w="3175">
            <a:solidFill>
              <a:srgbClr val="EDE6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18869" y="5113654"/>
            <a:ext cx="3708400" cy="0"/>
          </a:xfrm>
          <a:custGeom>
            <a:avLst/>
            <a:gdLst/>
            <a:ahLst/>
            <a:cxnLst/>
            <a:rect l="l" t="t" r="r" b="b"/>
            <a:pathLst>
              <a:path w="3708400">
                <a:moveTo>
                  <a:pt x="0" y="0"/>
                </a:moveTo>
                <a:lnTo>
                  <a:pt x="3708400" y="0"/>
                </a:lnTo>
              </a:path>
            </a:pathLst>
          </a:custGeom>
          <a:ln w="3175">
            <a:solidFill>
              <a:srgbClr val="ECE5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123950" y="5120004"/>
            <a:ext cx="3696970" cy="0"/>
          </a:xfrm>
          <a:custGeom>
            <a:avLst/>
            <a:gdLst/>
            <a:ahLst/>
            <a:cxnLst/>
            <a:rect l="l" t="t" r="r" b="b"/>
            <a:pathLst>
              <a:path w="3696970">
                <a:moveTo>
                  <a:pt x="0" y="0"/>
                </a:moveTo>
                <a:lnTo>
                  <a:pt x="3696970" y="0"/>
                </a:lnTo>
              </a:path>
            </a:pathLst>
          </a:custGeom>
          <a:ln w="3175">
            <a:solidFill>
              <a:srgbClr val="ECE5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22680" y="5118734"/>
            <a:ext cx="3699510" cy="0"/>
          </a:xfrm>
          <a:custGeom>
            <a:avLst/>
            <a:gdLst/>
            <a:ahLst/>
            <a:cxnLst/>
            <a:rect l="l" t="t" r="r" b="b"/>
            <a:pathLst>
              <a:path w="3699510">
                <a:moveTo>
                  <a:pt x="0" y="0"/>
                </a:moveTo>
                <a:lnTo>
                  <a:pt x="3699510" y="0"/>
                </a:lnTo>
              </a:path>
            </a:pathLst>
          </a:custGeom>
          <a:ln w="3175">
            <a:solidFill>
              <a:srgbClr val="ECE5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21410" y="5117465"/>
            <a:ext cx="3702050" cy="0"/>
          </a:xfrm>
          <a:custGeom>
            <a:avLst/>
            <a:gdLst/>
            <a:ahLst/>
            <a:cxnLst/>
            <a:rect l="l" t="t" r="r" b="b"/>
            <a:pathLst>
              <a:path w="3702050">
                <a:moveTo>
                  <a:pt x="0" y="0"/>
                </a:moveTo>
                <a:lnTo>
                  <a:pt x="3702050" y="0"/>
                </a:lnTo>
              </a:path>
            </a:pathLst>
          </a:custGeom>
          <a:ln w="3175">
            <a:solidFill>
              <a:srgbClr val="ECE5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20139" y="5116195"/>
            <a:ext cx="3704590" cy="0"/>
          </a:xfrm>
          <a:custGeom>
            <a:avLst/>
            <a:gdLst/>
            <a:ahLst/>
            <a:cxnLst/>
            <a:rect l="l" t="t" r="r" b="b"/>
            <a:pathLst>
              <a:path w="3704590">
                <a:moveTo>
                  <a:pt x="0" y="0"/>
                </a:moveTo>
                <a:lnTo>
                  <a:pt x="3704590" y="0"/>
                </a:lnTo>
              </a:path>
            </a:pathLst>
          </a:custGeom>
          <a:ln w="3175">
            <a:solidFill>
              <a:srgbClr val="ECE5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120139" y="5114925"/>
            <a:ext cx="3705860" cy="0"/>
          </a:xfrm>
          <a:custGeom>
            <a:avLst/>
            <a:gdLst/>
            <a:ahLst/>
            <a:cxnLst/>
            <a:rect l="l" t="t" r="r" b="b"/>
            <a:pathLst>
              <a:path w="3705860">
                <a:moveTo>
                  <a:pt x="0" y="0"/>
                </a:moveTo>
                <a:lnTo>
                  <a:pt x="3705860" y="0"/>
                </a:lnTo>
              </a:path>
            </a:pathLst>
          </a:custGeom>
          <a:ln w="3175">
            <a:solidFill>
              <a:srgbClr val="ECE5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30300" y="5126354"/>
            <a:ext cx="3684270" cy="0"/>
          </a:xfrm>
          <a:custGeom>
            <a:avLst/>
            <a:gdLst/>
            <a:ahLst/>
            <a:cxnLst/>
            <a:rect l="l" t="t" r="r" b="b"/>
            <a:pathLst>
              <a:path w="3684270">
                <a:moveTo>
                  <a:pt x="0" y="0"/>
                </a:moveTo>
                <a:lnTo>
                  <a:pt x="3684270" y="0"/>
                </a:lnTo>
              </a:path>
            </a:pathLst>
          </a:custGeom>
          <a:ln w="3175">
            <a:solidFill>
              <a:srgbClr val="ECE5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29030" y="5125084"/>
            <a:ext cx="3686810" cy="0"/>
          </a:xfrm>
          <a:custGeom>
            <a:avLst/>
            <a:gdLst/>
            <a:ahLst/>
            <a:cxnLst/>
            <a:rect l="l" t="t" r="r" b="b"/>
            <a:pathLst>
              <a:path w="3686810">
                <a:moveTo>
                  <a:pt x="0" y="0"/>
                </a:moveTo>
                <a:lnTo>
                  <a:pt x="3686810" y="0"/>
                </a:lnTo>
              </a:path>
            </a:pathLst>
          </a:custGeom>
          <a:ln w="3175">
            <a:solidFill>
              <a:srgbClr val="ECE5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127760" y="5123815"/>
            <a:ext cx="3689350" cy="0"/>
          </a:xfrm>
          <a:custGeom>
            <a:avLst/>
            <a:gdLst/>
            <a:ahLst/>
            <a:cxnLst/>
            <a:rect l="l" t="t" r="r" b="b"/>
            <a:pathLst>
              <a:path w="3689350">
                <a:moveTo>
                  <a:pt x="0" y="0"/>
                </a:moveTo>
                <a:lnTo>
                  <a:pt x="3689350" y="0"/>
                </a:lnTo>
              </a:path>
            </a:pathLst>
          </a:custGeom>
          <a:ln w="3175">
            <a:solidFill>
              <a:srgbClr val="ECE5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126489" y="5122545"/>
            <a:ext cx="3691890" cy="0"/>
          </a:xfrm>
          <a:custGeom>
            <a:avLst/>
            <a:gdLst/>
            <a:ahLst/>
            <a:cxnLst/>
            <a:rect l="l" t="t" r="r" b="b"/>
            <a:pathLst>
              <a:path w="3691890">
                <a:moveTo>
                  <a:pt x="0" y="0"/>
                </a:moveTo>
                <a:lnTo>
                  <a:pt x="3691890" y="0"/>
                </a:lnTo>
              </a:path>
            </a:pathLst>
          </a:custGeom>
          <a:ln w="3175">
            <a:solidFill>
              <a:srgbClr val="ECE5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125219" y="5121275"/>
            <a:ext cx="3694429" cy="0"/>
          </a:xfrm>
          <a:custGeom>
            <a:avLst/>
            <a:gdLst/>
            <a:ahLst/>
            <a:cxnLst/>
            <a:rect l="l" t="t" r="r" b="b"/>
            <a:pathLst>
              <a:path w="3694429">
                <a:moveTo>
                  <a:pt x="0" y="0"/>
                </a:moveTo>
                <a:lnTo>
                  <a:pt x="3694429" y="0"/>
                </a:lnTo>
              </a:path>
            </a:pathLst>
          </a:custGeom>
          <a:ln w="3175">
            <a:solidFill>
              <a:srgbClr val="ECE5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08710" y="5100954"/>
            <a:ext cx="3729990" cy="0"/>
          </a:xfrm>
          <a:custGeom>
            <a:avLst/>
            <a:gdLst/>
            <a:ahLst/>
            <a:cxnLst/>
            <a:rect l="l" t="t" r="r" b="b"/>
            <a:pathLst>
              <a:path w="3729990">
                <a:moveTo>
                  <a:pt x="0" y="0"/>
                </a:moveTo>
                <a:lnTo>
                  <a:pt x="3729990" y="0"/>
                </a:lnTo>
              </a:path>
            </a:pathLst>
          </a:custGeom>
          <a:ln w="3175">
            <a:solidFill>
              <a:srgbClr val="EBE4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12519" y="5107304"/>
            <a:ext cx="3721100" cy="0"/>
          </a:xfrm>
          <a:custGeom>
            <a:avLst/>
            <a:gdLst/>
            <a:ahLst/>
            <a:cxnLst/>
            <a:rect l="l" t="t" r="r" b="b"/>
            <a:pathLst>
              <a:path w="3721100">
                <a:moveTo>
                  <a:pt x="0" y="0"/>
                </a:moveTo>
                <a:lnTo>
                  <a:pt x="3721100" y="0"/>
                </a:lnTo>
              </a:path>
            </a:pathLst>
          </a:custGeom>
          <a:ln w="3175">
            <a:solidFill>
              <a:srgbClr val="EBE4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12519" y="5106034"/>
            <a:ext cx="3722370" cy="0"/>
          </a:xfrm>
          <a:custGeom>
            <a:avLst/>
            <a:gdLst/>
            <a:ahLst/>
            <a:cxnLst/>
            <a:rect l="l" t="t" r="r" b="b"/>
            <a:pathLst>
              <a:path w="3722370">
                <a:moveTo>
                  <a:pt x="0" y="0"/>
                </a:moveTo>
                <a:lnTo>
                  <a:pt x="3722370" y="0"/>
                </a:lnTo>
              </a:path>
            </a:pathLst>
          </a:custGeom>
          <a:ln w="3175">
            <a:solidFill>
              <a:srgbClr val="EBE4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1250" y="5104765"/>
            <a:ext cx="3723640" cy="0"/>
          </a:xfrm>
          <a:custGeom>
            <a:avLst/>
            <a:gdLst/>
            <a:ahLst/>
            <a:cxnLst/>
            <a:rect l="l" t="t" r="r" b="b"/>
            <a:pathLst>
              <a:path w="3723640">
                <a:moveTo>
                  <a:pt x="0" y="0"/>
                </a:moveTo>
                <a:lnTo>
                  <a:pt x="3723640" y="0"/>
                </a:lnTo>
              </a:path>
            </a:pathLst>
          </a:custGeom>
          <a:ln w="3175">
            <a:solidFill>
              <a:srgbClr val="EBE4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109980" y="5103495"/>
            <a:ext cx="3726179" cy="0"/>
          </a:xfrm>
          <a:custGeom>
            <a:avLst/>
            <a:gdLst/>
            <a:ahLst/>
            <a:cxnLst/>
            <a:rect l="l" t="t" r="r" b="b"/>
            <a:pathLst>
              <a:path w="3726179">
                <a:moveTo>
                  <a:pt x="0" y="0"/>
                </a:moveTo>
                <a:lnTo>
                  <a:pt x="3726179" y="0"/>
                </a:lnTo>
              </a:path>
            </a:pathLst>
          </a:custGeom>
          <a:ln w="3175">
            <a:solidFill>
              <a:srgbClr val="EBE4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108710" y="5102225"/>
            <a:ext cx="3728720" cy="0"/>
          </a:xfrm>
          <a:custGeom>
            <a:avLst/>
            <a:gdLst/>
            <a:ahLst/>
            <a:cxnLst/>
            <a:rect l="l" t="t" r="r" b="b"/>
            <a:pathLst>
              <a:path w="3728720">
                <a:moveTo>
                  <a:pt x="0" y="0"/>
                </a:moveTo>
                <a:lnTo>
                  <a:pt x="3728720" y="0"/>
                </a:lnTo>
              </a:path>
            </a:pathLst>
          </a:custGeom>
          <a:ln w="3175">
            <a:solidFill>
              <a:srgbClr val="EBE4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117600" y="5112384"/>
            <a:ext cx="3710940" cy="0"/>
          </a:xfrm>
          <a:custGeom>
            <a:avLst/>
            <a:gdLst/>
            <a:ahLst/>
            <a:cxnLst/>
            <a:rect l="l" t="t" r="r" b="b"/>
            <a:pathLst>
              <a:path w="3710940">
                <a:moveTo>
                  <a:pt x="0" y="0"/>
                </a:moveTo>
                <a:lnTo>
                  <a:pt x="3710940" y="0"/>
                </a:lnTo>
              </a:path>
            </a:pathLst>
          </a:custGeom>
          <a:ln w="3175">
            <a:solidFill>
              <a:srgbClr val="EBE4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116330" y="5111115"/>
            <a:ext cx="3713479" cy="0"/>
          </a:xfrm>
          <a:custGeom>
            <a:avLst/>
            <a:gdLst/>
            <a:ahLst/>
            <a:cxnLst/>
            <a:rect l="l" t="t" r="r" b="b"/>
            <a:pathLst>
              <a:path w="3713479">
                <a:moveTo>
                  <a:pt x="0" y="0"/>
                </a:moveTo>
                <a:lnTo>
                  <a:pt x="3713479" y="0"/>
                </a:lnTo>
              </a:path>
            </a:pathLst>
          </a:custGeom>
          <a:ln w="3175">
            <a:solidFill>
              <a:srgbClr val="EBE4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115060" y="5109845"/>
            <a:ext cx="3716020" cy="0"/>
          </a:xfrm>
          <a:custGeom>
            <a:avLst/>
            <a:gdLst/>
            <a:ahLst/>
            <a:cxnLst/>
            <a:rect l="l" t="t" r="r" b="b"/>
            <a:pathLst>
              <a:path w="3716020">
                <a:moveTo>
                  <a:pt x="0" y="0"/>
                </a:moveTo>
                <a:lnTo>
                  <a:pt x="3716020" y="0"/>
                </a:lnTo>
              </a:path>
            </a:pathLst>
          </a:custGeom>
          <a:ln w="3175">
            <a:solidFill>
              <a:srgbClr val="EBE4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113789" y="5108575"/>
            <a:ext cx="3718560" cy="0"/>
          </a:xfrm>
          <a:custGeom>
            <a:avLst/>
            <a:gdLst/>
            <a:ahLst/>
            <a:cxnLst/>
            <a:rect l="l" t="t" r="r" b="b"/>
            <a:pathLst>
              <a:path w="3718560">
                <a:moveTo>
                  <a:pt x="0" y="0"/>
                </a:moveTo>
                <a:lnTo>
                  <a:pt x="3718560" y="0"/>
                </a:lnTo>
              </a:path>
            </a:pathLst>
          </a:custGeom>
          <a:ln w="3175">
            <a:solidFill>
              <a:srgbClr val="EBE4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98550" y="5088254"/>
            <a:ext cx="3749040" cy="0"/>
          </a:xfrm>
          <a:custGeom>
            <a:avLst/>
            <a:gdLst/>
            <a:ahLst/>
            <a:cxnLst/>
            <a:rect l="l" t="t" r="r" b="b"/>
            <a:pathLst>
              <a:path w="3749040">
                <a:moveTo>
                  <a:pt x="0" y="0"/>
                </a:moveTo>
                <a:lnTo>
                  <a:pt x="3749040" y="0"/>
                </a:lnTo>
              </a:path>
            </a:pathLst>
          </a:custGeom>
          <a:ln w="3175">
            <a:solidFill>
              <a:srgbClr val="EAE3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97280" y="5086984"/>
            <a:ext cx="3750310" cy="0"/>
          </a:xfrm>
          <a:custGeom>
            <a:avLst/>
            <a:gdLst/>
            <a:ahLst/>
            <a:cxnLst/>
            <a:rect l="l" t="t" r="r" b="b"/>
            <a:pathLst>
              <a:path w="3750310">
                <a:moveTo>
                  <a:pt x="0" y="0"/>
                </a:moveTo>
                <a:lnTo>
                  <a:pt x="3750310" y="0"/>
                </a:lnTo>
              </a:path>
            </a:pathLst>
          </a:custGeom>
          <a:ln w="3175">
            <a:solidFill>
              <a:srgbClr val="EAE3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103630" y="5094604"/>
            <a:ext cx="3738879" cy="0"/>
          </a:xfrm>
          <a:custGeom>
            <a:avLst/>
            <a:gdLst/>
            <a:ahLst/>
            <a:cxnLst/>
            <a:rect l="l" t="t" r="r" b="b"/>
            <a:pathLst>
              <a:path w="3738879">
                <a:moveTo>
                  <a:pt x="0" y="0"/>
                </a:moveTo>
                <a:lnTo>
                  <a:pt x="3738879" y="0"/>
                </a:lnTo>
              </a:path>
            </a:pathLst>
          </a:custGeom>
          <a:ln w="3175">
            <a:solidFill>
              <a:srgbClr val="EAE3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102360" y="5093334"/>
            <a:ext cx="3741420" cy="0"/>
          </a:xfrm>
          <a:custGeom>
            <a:avLst/>
            <a:gdLst/>
            <a:ahLst/>
            <a:cxnLst/>
            <a:rect l="l" t="t" r="r" b="b"/>
            <a:pathLst>
              <a:path w="3741420">
                <a:moveTo>
                  <a:pt x="0" y="0"/>
                </a:moveTo>
                <a:lnTo>
                  <a:pt x="3741420" y="0"/>
                </a:lnTo>
              </a:path>
            </a:pathLst>
          </a:custGeom>
          <a:ln w="3175">
            <a:solidFill>
              <a:srgbClr val="EAE3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101089" y="5091429"/>
            <a:ext cx="3743960" cy="0"/>
          </a:xfrm>
          <a:custGeom>
            <a:avLst/>
            <a:gdLst/>
            <a:ahLst/>
            <a:cxnLst/>
            <a:rect l="l" t="t" r="r" b="b"/>
            <a:pathLst>
              <a:path w="3743960">
                <a:moveTo>
                  <a:pt x="0" y="0"/>
                </a:moveTo>
                <a:lnTo>
                  <a:pt x="3743960" y="0"/>
                </a:lnTo>
              </a:path>
            </a:pathLst>
          </a:custGeom>
          <a:ln w="3175">
            <a:solidFill>
              <a:srgbClr val="EAE3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099819" y="5089525"/>
            <a:ext cx="3746500" cy="0"/>
          </a:xfrm>
          <a:custGeom>
            <a:avLst/>
            <a:gdLst/>
            <a:ahLst/>
            <a:cxnLst/>
            <a:rect l="l" t="t" r="r" b="b"/>
            <a:pathLst>
              <a:path w="3746500">
                <a:moveTo>
                  <a:pt x="0" y="0"/>
                </a:moveTo>
                <a:lnTo>
                  <a:pt x="3746500" y="0"/>
                </a:lnTo>
              </a:path>
            </a:pathLst>
          </a:custGeom>
          <a:ln w="3175">
            <a:solidFill>
              <a:srgbClr val="EAE3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107439" y="5099684"/>
            <a:ext cx="3731260" cy="0"/>
          </a:xfrm>
          <a:custGeom>
            <a:avLst/>
            <a:gdLst/>
            <a:ahLst/>
            <a:cxnLst/>
            <a:rect l="l" t="t" r="r" b="b"/>
            <a:pathLst>
              <a:path w="3731260">
                <a:moveTo>
                  <a:pt x="0" y="0"/>
                </a:moveTo>
                <a:lnTo>
                  <a:pt x="3731260" y="0"/>
                </a:lnTo>
              </a:path>
            </a:pathLst>
          </a:custGeom>
          <a:ln w="3175">
            <a:solidFill>
              <a:srgbClr val="EAE3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106169" y="5098415"/>
            <a:ext cx="3733800" cy="0"/>
          </a:xfrm>
          <a:custGeom>
            <a:avLst/>
            <a:gdLst/>
            <a:ahLst/>
            <a:cxnLst/>
            <a:rect l="l" t="t" r="r" b="b"/>
            <a:pathLst>
              <a:path w="3733800">
                <a:moveTo>
                  <a:pt x="0" y="0"/>
                </a:moveTo>
                <a:lnTo>
                  <a:pt x="3733800" y="0"/>
                </a:lnTo>
              </a:path>
            </a:pathLst>
          </a:custGeom>
          <a:ln w="3175">
            <a:solidFill>
              <a:srgbClr val="EAE3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104900" y="5097145"/>
            <a:ext cx="3736340" cy="0"/>
          </a:xfrm>
          <a:custGeom>
            <a:avLst/>
            <a:gdLst/>
            <a:ahLst/>
            <a:cxnLst/>
            <a:rect l="l" t="t" r="r" b="b"/>
            <a:pathLst>
              <a:path w="3736340">
                <a:moveTo>
                  <a:pt x="0" y="0"/>
                </a:moveTo>
                <a:lnTo>
                  <a:pt x="3736340" y="0"/>
                </a:lnTo>
              </a:path>
            </a:pathLst>
          </a:custGeom>
          <a:ln w="3175">
            <a:solidFill>
              <a:srgbClr val="EAE3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104900" y="5095875"/>
            <a:ext cx="3737610" cy="0"/>
          </a:xfrm>
          <a:custGeom>
            <a:avLst/>
            <a:gdLst/>
            <a:ahLst/>
            <a:cxnLst/>
            <a:rect l="l" t="t" r="r" b="b"/>
            <a:pathLst>
              <a:path w="3737610">
                <a:moveTo>
                  <a:pt x="0" y="0"/>
                </a:moveTo>
                <a:lnTo>
                  <a:pt x="3737610" y="0"/>
                </a:lnTo>
              </a:path>
            </a:pathLst>
          </a:custGeom>
          <a:ln w="3175">
            <a:solidFill>
              <a:srgbClr val="EAE3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089660" y="5074920"/>
            <a:ext cx="3765550" cy="0"/>
          </a:xfrm>
          <a:custGeom>
            <a:avLst/>
            <a:gdLst/>
            <a:ahLst/>
            <a:cxnLst/>
            <a:rect l="l" t="t" r="r" b="b"/>
            <a:pathLst>
              <a:path w="3765550">
                <a:moveTo>
                  <a:pt x="0" y="0"/>
                </a:moveTo>
                <a:lnTo>
                  <a:pt x="3765550" y="0"/>
                </a:lnTo>
              </a:path>
            </a:pathLst>
          </a:custGeom>
          <a:ln w="3175">
            <a:solidFill>
              <a:srgbClr val="E9E2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088389" y="5073015"/>
            <a:ext cx="3768090" cy="0"/>
          </a:xfrm>
          <a:custGeom>
            <a:avLst/>
            <a:gdLst/>
            <a:ahLst/>
            <a:cxnLst/>
            <a:rect l="l" t="t" r="r" b="b"/>
            <a:pathLst>
              <a:path w="3768090">
                <a:moveTo>
                  <a:pt x="0" y="0"/>
                </a:moveTo>
                <a:lnTo>
                  <a:pt x="3768090" y="0"/>
                </a:lnTo>
              </a:path>
            </a:pathLst>
          </a:custGeom>
          <a:ln w="3175">
            <a:solidFill>
              <a:srgbClr val="E9E2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093469" y="5081904"/>
            <a:ext cx="3757929" cy="0"/>
          </a:xfrm>
          <a:custGeom>
            <a:avLst/>
            <a:gdLst/>
            <a:ahLst/>
            <a:cxnLst/>
            <a:rect l="l" t="t" r="r" b="b"/>
            <a:pathLst>
              <a:path w="3757929">
                <a:moveTo>
                  <a:pt x="0" y="0"/>
                </a:moveTo>
                <a:lnTo>
                  <a:pt x="3757929" y="0"/>
                </a:lnTo>
              </a:path>
            </a:pathLst>
          </a:custGeom>
          <a:ln w="3175">
            <a:solidFill>
              <a:srgbClr val="E9E2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093469" y="5080634"/>
            <a:ext cx="3759200" cy="0"/>
          </a:xfrm>
          <a:custGeom>
            <a:avLst/>
            <a:gdLst/>
            <a:ahLst/>
            <a:cxnLst/>
            <a:rect l="l" t="t" r="r" b="b"/>
            <a:pathLst>
              <a:path w="3759200">
                <a:moveTo>
                  <a:pt x="0" y="0"/>
                </a:moveTo>
                <a:lnTo>
                  <a:pt x="3759200" y="0"/>
                </a:lnTo>
              </a:path>
            </a:pathLst>
          </a:custGeom>
          <a:ln w="3175">
            <a:solidFill>
              <a:srgbClr val="E9E2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092200" y="5079365"/>
            <a:ext cx="3760470" cy="0"/>
          </a:xfrm>
          <a:custGeom>
            <a:avLst/>
            <a:gdLst/>
            <a:ahLst/>
            <a:cxnLst/>
            <a:rect l="l" t="t" r="r" b="b"/>
            <a:pathLst>
              <a:path w="3760470">
                <a:moveTo>
                  <a:pt x="0" y="0"/>
                </a:moveTo>
                <a:lnTo>
                  <a:pt x="3760470" y="0"/>
                </a:lnTo>
              </a:path>
            </a:pathLst>
          </a:custGeom>
          <a:ln w="3175">
            <a:solidFill>
              <a:srgbClr val="E9E2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090930" y="5077459"/>
            <a:ext cx="3763010" cy="0"/>
          </a:xfrm>
          <a:custGeom>
            <a:avLst/>
            <a:gdLst/>
            <a:ahLst/>
            <a:cxnLst/>
            <a:rect l="l" t="t" r="r" b="b"/>
            <a:pathLst>
              <a:path w="3763010">
                <a:moveTo>
                  <a:pt x="0" y="0"/>
                </a:moveTo>
                <a:lnTo>
                  <a:pt x="3763010" y="0"/>
                </a:lnTo>
              </a:path>
            </a:pathLst>
          </a:custGeom>
          <a:ln w="3175">
            <a:solidFill>
              <a:srgbClr val="E9E2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097280" y="5085715"/>
            <a:ext cx="3751579" cy="0"/>
          </a:xfrm>
          <a:custGeom>
            <a:avLst/>
            <a:gdLst/>
            <a:ahLst/>
            <a:cxnLst/>
            <a:rect l="l" t="t" r="r" b="b"/>
            <a:pathLst>
              <a:path w="3751579">
                <a:moveTo>
                  <a:pt x="0" y="0"/>
                </a:moveTo>
                <a:lnTo>
                  <a:pt x="3751579" y="0"/>
                </a:lnTo>
              </a:path>
            </a:pathLst>
          </a:custGeom>
          <a:ln w="3175">
            <a:solidFill>
              <a:srgbClr val="E9E2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096010" y="5084445"/>
            <a:ext cx="3754120" cy="0"/>
          </a:xfrm>
          <a:custGeom>
            <a:avLst/>
            <a:gdLst/>
            <a:ahLst/>
            <a:cxnLst/>
            <a:rect l="l" t="t" r="r" b="b"/>
            <a:pathLst>
              <a:path w="3754120">
                <a:moveTo>
                  <a:pt x="0" y="0"/>
                </a:moveTo>
                <a:lnTo>
                  <a:pt x="3754120" y="0"/>
                </a:lnTo>
              </a:path>
            </a:pathLst>
          </a:custGeom>
          <a:ln w="3175">
            <a:solidFill>
              <a:srgbClr val="E9E2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094739" y="5083175"/>
            <a:ext cx="3755390" cy="0"/>
          </a:xfrm>
          <a:custGeom>
            <a:avLst/>
            <a:gdLst/>
            <a:ahLst/>
            <a:cxnLst/>
            <a:rect l="l" t="t" r="r" b="b"/>
            <a:pathLst>
              <a:path w="3755390">
                <a:moveTo>
                  <a:pt x="0" y="0"/>
                </a:moveTo>
                <a:lnTo>
                  <a:pt x="3755390" y="0"/>
                </a:lnTo>
              </a:path>
            </a:pathLst>
          </a:custGeom>
          <a:ln w="3175">
            <a:solidFill>
              <a:srgbClr val="E9E2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083310" y="5061584"/>
            <a:ext cx="3778250" cy="0"/>
          </a:xfrm>
          <a:custGeom>
            <a:avLst/>
            <a:gdLst/>
            <a:ahLst/>
            <a:cxnLst/>
            <a:rect l="l" t="t" r="r" b="b"/>
            <a:pathLst>
              <a:path w="3778250">
                <a:moveTo>
                  <a:pt x="0" y="0"/>
                </a:moveTo>
                <a:lnTo>
                  <a:pt x="3778250" y="0"/>
                </a:lnTo>
              </a:path>
            </a:pathLst>
          </a:custGeom>
          <a:ln w="3809">
            <a:solidFill>
              <a:srgbClr val="E8E1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082039" y="5059045"/>
            <a:ext cx="3780790" cy="0"/>
          </a:xfrm>
          <a:custGeom>
            <a:avLst/>
            <a:gdLst/>
            <a:ahLst/>
            <a:cxnLst/>
            <a:rect l="l" t="t" r="r" b="b"/>
            <a:pathLst>
              <a:path w="3780790">
                <a:moveTo>
                  <a:pt x="0" y="0"/>
                </a:moveTo>
                <a:lnTo>
                  <a:pt x="3780790" y="0"/>
                </a:lnTo>
              </a:path>
            </a:pathLst>
          </a:custGeom>
          <a:ln w="3175">
            <a:solidFill>
              <a:srgbClr val="E8E1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085850" y="5067300"/>
            <a:ext cx="3773170" cy="0"/>
          </a:xfrm>
          <a:custGeom>
            <a:avLst/>
            <a:gdLst/>
            <a:ahLst/>
            <a:cxnLst/>
            <a:rect l="l" t="t" r="r" b="b"/>
            <a:pathLst>
              <a:path w="3773170">
                <a:moveTo>
                  <a:pt x="0" y="0"/>
                </a:moveTo>
                <a:lnTo>
                  <a:pt x="3773170" y="0"/>
                </a:lnTo>
              </a:path>
            </a:pathLst>
          </a:custGeom>
          <a:ln w="3175">
            <a:solidFill>
              <a:srgbClr val="E8E1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084580" y="5064759"/>
            <a:ext cx="3775710" cy="0"/>
          </a:xfrm>
          <a:custGeom>
            <a:avLst/>
            <a:gdLst/>
            <a:ahLst/>
            <a:cxnLst/>
            <a:rect l="l" t="t" r="r" b="b"/>
            <a:pathLst>
              <a:path w="3775710">
                <a:moveTo>
                  <a:pt x="0" y="0"/>
                </a:moveTo>
                <a:lnTo>
                  <a:pt x="3775710" y="0"/>
                </a:lnTo>
              </a:path>
            </a:pathLst>
          </a:custGeom>
          <a:ln w="3175">
            <a:solidFill>
              <a:srgbClr val="E8E1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088389" y="5071745"/>
            <a:ext cx="3768090" cy="0"/>
          </a:xfrm>
          <a:custGeom>
            <a:avLst/>
            <a:gdLst/>
            <a:ahLst/>
            <a:cxnLst/>
            <a:rect l="l" t="t" r="r" b="b"/>
            <a:pathLst>
              <a:path w="3768090">
                <a:moveTo>
                  <a:pt x="0" y="0"/>
                </a:moveTo>
                <a:lnTo>
                  <a:pt x="3768090" y="0"/>
                </a:lnTo>
              </a:path>
            </a:pathLst>
          </a:custGeom>
          <a:ln w="3175">
            <a:solidFill>
              <a:srgbClr val="E8E1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087119" y="5069840"/>
            <a:ext cx="3770629" cy="0"/>
          </a:xfrm>
          <a:custGeom>
            <a:avLst/>
            <a:gdLst/>
            <a:ahLst/>
            <a:cxnLst/>
            <a:rect l="l" t="t" r="r" b="b"/>
            <a:pathLst>
              <a:path w="3770629">
                <a:moveTo>
                  <a:pt x="0" y="0"/>
                </a:moveTo>
                <a:lnTo>
                  <a:pt x="3770629" y="0"/>
                </a:lnTo>
              </a:path>
            </a:pathLst>
          </a:custGeom>
          <a:ln w="3175">
            <a:solidFill>
              <a:srgbClr val="E8E1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080769" y="5055870"/>
            <a:ext cx="3783329" cy="0"/>
          </a:xfrm>
          <a:custGeom>
            <a:avLst/>
            <a:gdLst/>
            <a:ahLst/>
            <a:cxnLst/>
            <a:rect l="l" t="t" r="r" b="b"/>
            <a:pathLst>
              <a:path w="3783329">
                <a:moveTo>
                  <a:pt x="0" y="0"/>
                </a:moveTo>
                <a:lnTo>
                  <a:pt x="3783329" y="0"/>
                </a:lnTo>
              </a:path>
            </a:pathLst>
          </a:custGeom>
          <a:ln w="3175">
            <a:solidFill>
              <a:srgbClr val="E7E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079500" y="5052695"/>
            <a:ext cx="3785870" cy="0"/>
          </a:xfrm>
          <a:custGeom>
            <a:avLst/>
            <a:gdLst/>
            <a:ahLst/>
            <a:cxnLst/>
            <a:rect l="l" t="t" r="r" b="b"/>
            <a:pathLst>
              <a:path w="3785870">
                <a:moveTo>
                  <a:pt x="0" y="0"/>
                </a:moveTo>
                <a:lnTo>
                  <a:pt x="3785870" y="0"/>
                </a:lnTo>
              </a:path>
            </a:pathLst>
          </a:custGeom>
          <a:ln w="3810">
            <a:solidFill>
              <a:srgbClr val="E7E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078230" y="5049520"/>
            <a:ext cx="3788410" cy="0"/>
          </a:xfrm>
          <a:custGeom>
            <a:avLst/>
            <a:gdLst/>
            <a:ahLst/>
            <a:cxnLst/>
            <a:rect l="l" t="t" r="r" b="b"/>
            <a:pathLst>
              <a:path w="3788410">
                <a:moveTo>
                  <a:pt x="0" y="0"/>
                </a:moveTo>
                <a:lnTo>
                  <a:pt x="3788410" y="0"/>
                </a:lnTo>
              </a:path>
            </a:pathLst>
          </a:custGeom>
          <a:ln w="3175">
            <a:solidFill>
              <a:srgbClr val="E7E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076960" y="5046979"/>
            <a:ext cx="3790950" cy="0"/>
          </a:xfrm>
          <a:custGeom>
            <a:avLst/>
            <a:gdLst/>
            <a:ahLst/>
            <a:cxnLst/>
            <a:rect l="l" t="t" r="r" b="b"/>
            <a:pathLst>
              <a:path w="3790950">
                <a:moveTo>
                  <a:pt x="0" y="0"/>
                </a:moveTo>
                <a:lnTo>
                  <a:pt x="3790950" y="0"/>
                </a:lnTo>
              </a:path>
            </a:pathLst>
          </a:custGeom>
          <a:ln w="3175">
            <a:solidFill>
              <a:srgbClr val="E7E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075689" y="5045075"/>
            <a:ext cx="3793490" cy="0"/>
          </a:xfrm>
          <a:custGeom>
            <a:avLst/>
            <a:gdLst/>
            <a:ahLst/>
            <a:cxnLst/>
            <a:rect l="l" t="t" r="r" b="b"/>
            <a:pathLst>
              <a:path w="3793490">
                <a:moveTo>
                  <a:pt x="0" y="0"/>
                </a:moveTo>
                <a:lnTo>
                  <a:pt x="3793490" y="0"/>
                </a:lnTo>
              </a:path>
            </a:pathLst>
          </a:custGeom>
          <a:ln w="3175">
            <a:solidFill>
              <a:srgbClr val="E7E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082039" y="5057775"/>
            <a:ext cx="3780790" cy="0"/>
          </a:xfrm>
          <a:custGeom>
            <a:avLst/>
            <a:gdLst/>
            <a:ahLst/>
            <a:cxnLst/>
            <a:rect l="l" t="t" r="r" b="b"/>
            <a:pathLst>
              <a:path w="3780790">
                <a:moveTo>
                  <a:pt x="0" y="0"/>
                </a:moveTo>
                <a:lnTo>
                  <a:pt x="3780790" y="0"/>
                </a:lnTo>
              </a:path>
            </a:pathLst>
          </a:custGeom>
          <a:ln w="3175">
            <a:solidFill>
              <a:srgbClr val="E7E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075689" y="5043170"/>
            <a:ext cx="3793490" cy="0"/>
          </a:xfrm>
          <a:custGeom>
            <a:avLst/>
            <a:gdLst/>
            <a:ahLst/>
            <a:cxnLst/>
            <a:rect l="l" t="t" r="r" b="b"/>
            <a:pathLst>
              <a:path w="3793490">
                <a:moveTo>
                  <a:pt x="0" y="0"/>
                </a:moveTo>
                <a:lnTo>
                  <a:pt x="3793490" y="0"/>
                </a:lnTo>
              </a:path>
            </a:pathLst>
          </a:custGeom>
          <a:ln w="3175">
            <a:solidFill>
              <a:srgbClr val="E6DF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074419" y="5039995"/>
            <a:ext cx="3796029" cy="0"/>
          </a:xfrm>
          <a:custGeom>
            <a:avLst/>
            <a:gdLst/>
            <a:ahLst/>
            <a:cxnLst/>
            <a:rect l="l" t="t" r="r" b="b"/>
            <a:pathLst>
              <a:path w="3796029">
                <a:moveTo>
                  <a:pt x="0" y="0"/>
                </a:moveTo>
                <a:lnTo>
                  <a:pt x="3796029" y="0"/>
                </a:lnTo>
              </a:path>
            </a:pathLst>
          </a:custGeom>
          <a:ln w="3810">
            <a:solidFill>
              <a:srgbClr val="E6DF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073150" y="5035550"/>
            <a:ext cx="3798570" cy="0"/>
          </a:xfrm>
          <a:custGeom>
            <a:avLst/>
            <a:gdLst/>
            <a:ahLst/>
            <a:cxnLst/>
            <a:rect l="l" t="t" r="r" b="b"/>
            <a:pathLst>
              <a:path w="3798570">
                <a:moveTo>
                  <a:pt x="0" y="0"/>
                </a:moveTo>
                <a:lnTo>
                  <a:pt x="3798570" y="0"/>
                </a:lnTo>
              </a:path>
            </a:pathLst>
          </a:custGeom>
          <a:ln w="5079">
            <a:solidFill>
              <a:srgbClr val="E6DF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071880" y="5031740"/>
            <a:ext cx="3801110" cy="0"/>
          </a:xfrm>
          <a:custGeom>
            <a:avLst/>
            <a:gdLst/>
            <a:ahLst/>
            <a:cxnLst/>
            <a:rect l="l" t="t" r="r" b="b"/>
            <a:pathLst>
              <a:path w="3801110">
                <a:moveTo>
                  <a:pt x="0" y="0"/>
                </a:moveTo>
                <a:lnTo>
                  <a:pt x="3801110" y="0"/>
                </a:lnTo>
              </a:path>
            </a:pathLst>
          </a:custGeom>
          <a:ln w="3175">
            <a:solidFill>
              <a:srgbClr val="E6DF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071880" y="5029834"/>
            <a:ext cx="3801110" cy="0"/>
          </a:xfrm>
          <a:custGeom>
            <a:avLst/>
            <a:gdLst/>
            <a:ahLst/>
            <a:cxnLst/>
            <a:rect l="l" t="t" r="r" b="b"/>
            <a:pathLst>
              <a:path w="3801110">
                <a:moveTo>
                  <a:pt x="0" y="0"/>
                </a:moveTo>
                <a:lnTo>
                  <a:pt x="3801110" y="0"/>
                </a:lnTo>
              </a:path>
            </a:pathLst>
          </a:custGeom>
          <a:ln w="3175">
            <a:solidFill>
              <a:srgbClr val="E5D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070610" y="5026659"/>
            <a:ext cx="3803650" cy="0"/>
          </a:xfrm>
          <a:custGeom>
            <a:avLst/>
            <a:gdLst/>
            <a:ahLst/>
            <a:cxnLst/>
            <a:rect l="l" t="t" r="r" b="b"/>
            <a:pathLst>
              <a:path w="3803650">
                <a:moveTo>
                  <a:pt x="0" y="0"/>
                </a:moveTo>
                <a:lnTo>
                  <a:pt x="3803650" y="0"/>
                </a:lnTo>
              </a:path>
            </a:pathLst>
          </a:custGeom>
          <a:ln w="5080">
            <a:solidFill>
              <a:srgbClr val="E5D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070610" y="5023484"/>
            <a:ext cx="3804920" cy="0"/>
          </a:xfrm>
          <a:custGeom>
            <a:avLst/>
            <a:gdLst/>
            <a:ahLst/>
            <a:cxnLst/>
            <a:rect l="l" t="t" r="r" b="b"/>
            <a:pathLst>
              <a:path w="3804920">
                <a:moveTo>
                  <a:pt x="0" y="0"/>
                </a:moveTo>
                <a:lnTo>
                  <a:pt x="3804920" y="0"/>
                </a:lnTo>
              </a:path>
            </a:pathLst>
          </a:custGeom>
          <a:ln w="3175">
            <a:solidFill>
              <a:srgbClr val="E5D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069339" y="5020945"/>
            <a:ext cx="3806190" cy="0"/>
          </a:xfrm>
          <a:custGeom>
            <a:avLst/>
            <a:gdLst/>
            <a:ahLst/>
            <a:cxnLst/>
            <a:rect l="l" t="t" r="r" b="b"/>
            <a:pathLst>
              <a:path w="3806190">
                <a:moveTo>
                  <a:pt x="0" y="0"/>
                </a:moveTo>
                <a:lnTo>
                  <a:pt x="3806190" y="0"/>
                </a:lnTo>
              </a:path>
            </a:pathLst>
          </a:custGeom>
          <a:ln w="3810">
            <a:solidFill>
              <a:srgbClr val="E5D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069339" y="5017770"/>
            <a:ext cx="3807460" cy="0"/>
          </a:xfrm>
          <a:custGeom>
            <a:avLst/>
            <a:gdLst/>
            <a:ahLst/>
            <a:cxnLst/>
            <a:rect l="l" t="t" r="r" b="b"/>
            <a:pathLst>
              <a:path w="3807460">
                <a:moveTo>
                  <a:pt x="0" y="0"/>
                </a:moveTo>
                <a:lnTo>
                  <a:pt x="3807460" y="0"/>
                </a:lnTo>
              </a:path>
            </a:pathLst>
          </a:custGeom>
          <a:ln w="3175">
            <a:solidFill>
              <a:srgbClr val="E5D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068069" y="5007609"/>
            <a:ext cx="3810000" cy="0"/>
          </a:xfrm>
          <a:custGeom>
            <a:avLst/>
            <a:gdLst/>
            <a:ahLst/>
            <a:cxnLst/>
            <a:rect l="l" t="t" r="r" b="b"/>
            <a:pathLst>
              <a:path w="3810000">
                <a:moveTo>
                  <a:pt x="0" y="0"/>
                </a:moveTo>
                <a:lnTo>
                  <a:pt x="3810000" y="0"/>
                </a:lnTo>
              </a:path>
            </a:pathLst>
          </a:custGeom>
          <a:ln w="10159">
            <a:solidFill>
              <a:srgbClr val="E4DD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069339" y="5015229"/>
            <a:ext cx="3807460" cy="0"/>
          </a:xfrm>
          <a:custGeom>
            <a:avLst/>
            <a:gdLst/>
            <a:ahLst/>
            <a:cxnLst/>
            <a:rect l="l" t="t" r="r" b="b"/>
            <a:pathLst>
              <a:path w="3807460">
                <a:moveTo>
                  <a:pt x="0" y="0"/>
                </a:moveTo>
                <a:lnTo>
                  <a:pt x="3807460" y="0"/>
                </a:lnTo>
              </a:path>
            </a:pathLst>
          </a:custGeom>
          <a:ln w="3175">
            <a:solidFill>
              <a:srgbClr val="E4DD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068069" y="5013325"/>
            <a:ext cx="3808729" cy="0"/>
          </a:xfrm>
          <a:custGeom>
            <a:avLst/>
            <a:gdLst/>
            <a:ahLst/>
            <a:cxnLst/>
            <a:rect l="l" t="t" r="r" b="b"/>
            <a:pathLst>
              <a:path w="3808729">
                <a:moveTo>
                  <a:pt x="0" y="0"/>
                </a:moveTo>
                <a:lnTo>
                  <a:pt x="3808729" y="0"/>
                </a:lnTo>
              </a:path>
            </a:pathLst>
          </a:custGeom>
          <a:ln w="3175">
            <a:solidFill>
              <a:srgbClr val="E4DD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068069" y="5001259"/>
            <a:ext cx="3810000" cy="0"/>
          </a:xfrm>
          <a:custGeom>
            <a:avLst/>
            <a:gdLst/>
            <a:ahLst/>
            <a:cxnLst/>
            <a:rect l="l" t="t" r="r" b="b"/>
            <a:pathLst>
              <a:path w="3810000">
                <a:moveTo>
                  <a:pt x="0" y="0"/>
                </a:moveTo>
                <a:lnTo>
                  <a:pt x="3810000" y="0"/>
                </a:lnTo>
              </a:path>
            </a:pathLst>
          </a:custGeom>
          <a:ln w="3175">
            <a:solidFill>
              <a:srgbClr val="E3D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066800" y="4994909"/>
            <a:ext cx="3811270" cy="0"/>
          </a:xfrm>
          <a:custGeom>
            <a:avLst/>
            <a:gdLst/>
            <a:ahLst/>
            <a:cxnLst/>
            <a:rect l="l" t="t" r="r" b="b"/>
            <a:pathLst>
              <a:path w="3811270">
                <a:moveTo>
                  <a:pt x="0" y="0"/>
                </a:moveTo>
                <a:lnTo>
                  <a:pt x="3811270" y="0"/>
                </a:lnTo>
              </a:path>
            </a:pathLst>
          </a:custGeom>
          <a:ln w="10159">
            <a:solidFill>
              <a:srgbClr val="E3D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066800" y="4975859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E2DB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066800" y="496189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E1D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066800" y="494792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E0D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066800" y="493395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DFD8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066800" y="4919979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DED7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066800" y="4906009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DDD6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066800" y="4893309"/>
            <a:ext cx="3811270" cy="12700"/>
          </a:xfrm>
          <a:custGeom>
            <a:avLst/>
            <a:gdLst/>
            <a:ahLst/>
            <a:cxnLst/>
            <a:rect l="l" t="t" r="r" b="b"/>
            <a:pathLst>
              <a:path w="3811270" h="12700">
                <a:moveTo>
                  <a:pt x="0" y="12700"/>
                </a:moveTo>
                <a:lnTo>
                  <a:pt x="3811270" y="12700"/>
                </a:lnTo>
                <a:lnTo>
                  <a:pt x="381127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DCD5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066800" y="487934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DBD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066800" y="486537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DAD4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066800" y="485140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D9D3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066800" y="4837429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D8D2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066800" y="4823459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D7D1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066800" y="480949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D6D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066800" y="479552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D5C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066800" y="4782820"/>
            <a:ext cx="3811270" cy="12700"/>
          </a:xfrm>
          <a:custGeom>
            <a:avLst/>
            <a:gdLst/>
            <a:ahLst/>
            <a:cxnLst/>
            <a:rect l="l" t="t" r="r" b="b"/>
            <a:pathLst>
              <a:path w="3811270" h="12700">
                <a:moveTo>
                  <a:pt x="0" y="12699"/>
                </a:moveTo>
                <a:lnTo>
                  <a:pt x="3811270" y="12699"/>
                </a:lnTo>
                <a:lnTo>
                  <a:pt x="3811270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D4CE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066800" y="476885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D3CD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066800" y="4754879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D2CC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066800" y="4740909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D1CC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066800" y="472694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D0CA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066800" y="471297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CFC9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066800" y="469900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CEC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066800" y="4686300"/>
            <a:ext cx="3811270" cy="12700"/>
          </a:xfrm>
          <a:custGeom>
            <a:avLst/>
            <a:gdLst/>
            <a:ahLst/>
            <a:cxnLst/>
            <a:rect l="l" t="t" r="r" b="b"/>
            <a:pathLst>
              <a:path w="3811270" h="12700">
                <a:moveTo>
                  <a:pt x="0" y="12700"/>
                </a:moveTo>
                <a:lnTo>
                  <a:pt x="3811270" y="12700"/>
                </a:lnTo>
                <a:lnTo>
                  <a:pt x="381127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CDC7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066800" y="4672329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CCC6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066800" y="4658359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CCC5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066800" y="464439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CAC4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066800" y="463042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C9C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066800" y="461645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C8C2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066800" y="4602479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C7C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066800" y="4589779"/>
            <a:ext cx="3811270" cy="12700"/>
          </a:xfrm>
          <a:custGeom>
            <a:avLst/>
            <a:gdLst/>
            <a:ahLst/>
            <a:cxnLst/>
            <a:rect l="l" t="t" r="r" b="b"/>
            <a:pathLst>
              <a:path w="3811270" h="12700">
                <a:moveTo>
                  <a:pt x="0" y="12700"/>
                </a:moveTo>
                <a:lnTo>
                  <a:pt x="3811270" y="12700"/>
                </a:lnTo>
                <a:lnTo>
                  <a:pt x="381127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C6C0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066800" y="4575809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C5C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066800" y="456184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C4BF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066800" y="454787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C3BE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066800" y="453390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C2BD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066800" y="4519929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C1B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066800" y="4505959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C0BB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066800" y="449199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BFBA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066800" y="4479290"/>
            <a:ext cx="3811270" cy="12700"/>
          </a:xfrm>
          <a:custGeom>
            <a:avLst/>
            <a:gdLst/>
            <a:ahLst/>
            <a:cxnLst/>
            <a:rect l="l" t="t" r="r" b="b"/>
            <a:pathLst>
              <a:path w="3811270" h="12700">
                <a:moveTo>
                  <a:pt x="0" y="12700"/>
                </a:moveTo>
                <a:lnTo>
                  <a:pt x="3811270" y="12700"/>
                </a:lnTo>
                <a:lnTo>
                  <a:pt x="381127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BEB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066800" y="446532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BDB8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066800" y="445135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BCB7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066800" y="4437379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BBB6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066800" y="4423409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BAB5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066800" y="440944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B9B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066800" y="439547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B8B3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066800" y="4382770"/>
            <a:ext cx="3811270" cy="12700"/>
          </a:xfrm>
          <a:custGeom>
            <a:avLst/>
            <a:gdLst/>
            <a:ahLst/>
            <a:cxnLst/>
            <a:rect l="l" t="t" r="r" b="b"/>
            <a:pathLst>
              <a:path w="3811270" h="12700">
                <a:moveTo>
                  <a:pt x="0" y="12699"/>
                </a:moveTo>
                <a:lnTo>
                  <a:pt x="3811270" y="12699"/>
                </a:lnTo>
                <a:lnTo>
                  <a:pt x="3811270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B7B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066800" y="436880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B6B1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066800" y="4354829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B5B0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066800" y="4340859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B4AF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066800" y="432689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B3AE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066800" y="431292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B2AD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066800" y="429895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B1AC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066800" y="4284979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B0A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066800" y="4272279"/>
            <a:ext cx="3811270" cy="12700"/>
          </a:xfrm>
          <a:custGeom>
            <a:avLst/>
            <a:gdLst/>
            <a:ahLst/>
            <a:cxnLst/>
            <a:rect l="l" t="t" r="r" b="b"/>
            <a:pathLst>
              <a:path w="3811270" h="12700">
                <a:moveTo>
                  <a:pt x="0" y="12700"/>
                </a:moveTo>
                <a:lnTo>
                  <a:pt x="3811270" y="12700"/>
                </a:lnTo>
                <a:lnTo>
                  <a:pt x="381127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AFAB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066800" y="4258309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AEA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066800" y="424434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ADA9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066800" y="4230370"/>
            <a:ext cx="3811270" cy="13970"/>
          </a:xfrm>
          <a:custGeom>
            <a:avLst/>
            <a:gdLst/>
            <a:ahLst/>
            <a:cxnLst/>
            <a:rect l="l" t="t" r="r" b="b"/>
            <a:pathLst>
              <a:path w="3811270" h="13970">
                <a:moveTo>
                  <a:pt x="0" y="13970"/>
                </a:moveTo>
                <a:lnTo>
                  <a:pt x="3811270" y="13970"/>
                </a:lnTo>
                <a:lnTo>
                  <a:pt x="381127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ACA8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066800" y="4225290"/>
            <a:ext cx="3811270" cy="0"/>
          </a:xfrm>
          <a:custGeom>
            <a:avLst/>
            <a:gdLst/>
            <a:ahLst/>
            <a:cxnLst/>
            <a:rect l="l" t="t" r="r" b="b"/>
            <a:pathLst>
              <a:path w="3811270">
                <a:moveTo>
                  <a:pt x="0" y="0"/>
                </a:moveTo>
                <a:lnTo>
                  <a:pt x="3811270" y="0"/>
                </a:lnTo>
              </a:path>
            </a:pathLst>
          </a:custGeom>
          <a:ln w="10160">
            <a:solidFill>
              <a:srgbClr val="ABA7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068069" y="4218304"/>
            <a:ext cx="3810000" cy="0"/>
          </a:xfrm>
          <a:custGeom>
            <a:avLst/>
            <a:gdLst/>
            <a:ahLst/>
            <a:cxnLst/>
            <a:rect l="l" t="t" r="r" b="b"/>
            <a:pathLst>
              <a:path w="3810000">
                <a:moveTo>
                  <a:pt x="0" y="0"/>
                </a:moveTo>
                <a:lnTo>
                  <a:pt x="3810000" y="0"/>
                </a:lnTo>
              </a:path>
            </a:pathLst>
          </a:custGeom>
          <a:ln w="3809">
            <a:solidFill>
              <a:srgbClr val="ABA7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069339" y="4204334"/>
            <a:ext cx="3807460" cy="0"/>
          </a:xfrm>
          <a:custGeom>
            <a:avLst/>
            <a:gdLst/>
            <a:ahLst/>
            <a:cxnLst/>
            <a:rect l="l" t="t" r="r" b="b"/>
            <a:pathLst>
              <a:path w="3807460">
                <a:moveTo>
                  <a:pt x="0" y="0"/>
                </a:moveTo>
                <a:lnTo>
                  <a:pt x="3807460" y="0"/>
                </a:lnTo>
              </a:path>
            </a:pathLst>
          </a:custGeom>
          <a:ln w="3809">
            <a:solidFill>
              <a:srgbClr val="AAA6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068069" y="4211954"/>
            <a:ext cx="3810000" cy="0"/>
          </a:xfrm>
          <a:custGeom>
            <a:avLst/>
            <a:gdLst/>
            <a:ahLst/>
            <a:cxnLst/>
            <a:rect l="l" t="t" r="r" b="b"/>
            <a:pathLst>
              <a:path w="3810000">
                <a:moveTo>
                  <a:pt x="0" y="0"/>
                </a:moveTo>
                <a:lnTo>
                  <a:pt x="3810000" y="0"/>
                </a:lnTo>
              </a:path>
            </a:pathLst>
          </a:custGeom>
          <a:ln w="8890">
            <a:solidFill>
              <a:srgbClr val="AAA6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068069" y="4206875"/>
            <a:ext cx="3808729" cy="0"/>
          </a:xfrm>
          <a:custGeom>
            <a:avLst/>
            <a:gdLst/>
            <a:ahLst/>
            <a:cxnLst/>
            <a:rect l="l" t="t" r="r" b="b"/>
            <a:pathLst>
              <a:path w="3808729">
                <a:moveTo>
                  <a:pt x="0" y="0"/>
                </a:moveTo>
                <a:lnTo>
                  <a:pt x="3808729" y="0"/>
                </a:lnTo>
              </a:path>
            </a:pathLst>
          </a:custGeom>
          <a:ln w="3175">
            <a:solidFill>
              <a:srgbClr val="AAA6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069339" y="4200525"/>
            <a:ext cx="3806190" cy="0"/>
          </a:xfrm>
          <a:custGeom>
            <a:avLst/>
            <a:gdLst/>
            <a:ahLst/>
            <a:cxnLst/>
            <a:rect l="l" t="t" r="r" b="b"/>
            <a:pathLst>
              <a:path w="3806190">
                <a:moveTo>
                  <a:pt x="0" y="0"/>
                </a:moveTo>
                <a:lnTo>
                  <a:pt x="3806190" y="0"/>
                </a:lnTo>
              </a:path>
            </a:pathLst>
          </a:custGeom>
          <a:ln w="3809">
            <a:solidFill>
              <a:srgbClr val="A9A59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070610" y="4197984"/>
            <a:ext cx="3804920" cy="0"/>
          </a:xfrm>
          <a:custGeom>
            <a:avLst/>
            <a:gdLst/>
            <a:ahLst/>
            <a:cxnLst/>
            <a:rect l="l" t="t" r="r" b="b"/>
            <a:pathLst>
              <a:path w="3804920">
                <a:moveTo>
                  <a:pt x="0" y="0"/>
                </a:moveTo>
                <a:lnTo>
                  <a:pt x="3804920" y="0"/>
                </a:lnTo>
              </a:path>
            </a:pathLst>
          </a:custGeom>
          <a:ln w="3175">
            <a:solidFill>
              <a:srgbClr val="A9A59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070610" y="4194809"/>
            <a:ext cx="3803650" cy="0"/>
          </a:xfrm>
          <a:custGeom>
            <a:avLst/>
            <a:gdLst/>
            <a:ahLst/>
            <a:cxnLst/>
            <a:rect l="l" t="t" r="r" b="b"/>
            <a:pathLst>
              <a:path w="3803650">
                <a:moveTo>
                  <a:pt x="0" y="0"/>
                </a:moveTo>
                <a:lnTo>
                  <a:pt x="3803650" y="0"/>
                </a:lnTo>
              </a:path>
            </a:pathLst>
          </a:custGeom>
          <a:ln w="5080">
            <a:solidFill>
              <a:srgbClr val="A9A59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071880" y="4190365"/>
            <a:ext cx="3801110" cy="0"/>
          </a:xfrm>
          <a:custGeom>
            <a:avLst/>
            <a:gdLst/>
            <a:ahLst/>
            <a:cxnLst/>
            <a:rect l="l" t="t" r="r" b="b"/>
            <a:pathLst>
              <a:path w="3801110">
                <a:moveTo>
                  <a:pt x="0" y="0"/>
                </a:moveTo>
                <a:lnTo>
                  <a:pt x="3801110" y="0"/>
                </a:lnTo>
              </a:path>
            </a:pathLst>
          </a:custGeom>
          <a:ln w="3809">
            <a:solidFill>
              <a:srgbClr val="A9A59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071880" y="4187825"/>
            <a:ext cx="3801110" cy="0"/>
          </a:xfrm>
          <a:custGeom>
            <a:avLst/>
            <a:gdLst/>
            <a:ahLst/>
            <a:cxnLst/>
            <a:rect l="l" t="t" r="r" b="b"/>
            <a:pathLst>
              <a:path w="3801110">
                <a:moveTo>
                  <a:pt x="0" y="0"/>
                </a:moveTo>
                <a:lnTo>
                  <a:pt x="3801110" y="0"/>
                </a:lnTo>
              </a:path>
            </a:pathLst>
          </a:custGeom>
          <a:ln w="3175">
            <a:solidFill>
              <a:srgbClr val="A8A4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073150" y="4185284"/>
            <a:ext cx="3798570" cy="0"/>
          </a:xfrm>
          <a:custGeom>
            <a:avLst/>
            <a:gdLst/>
            <a:ahLst/>
            <a:cxnLst/>
            <a:rect l="l" t="t" r="r" b="b"/>
            <a:pathLst>
              <a:path w="3798570">
                <a:moveTo>
                  <a:pt x="0" y="0"/>
                </a:moveTo>
                <a:lnTo>
                  <a:pt x="3798570" y="0"/>
                </a:lnTo>
              </a:path>
            </a:pathLst>
          </a:custGeom>
          <a:ln w="3809">
            <a:solidFill>
              <a:srgbClr val="A8A4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074419" y="4180840"/>
            <a:ext cx="3796029" cy="0"/>
          </a:xfrm>
          <a:custGeom>
            <a:avLst/>
            <a:gdLst/>
            <a:ahLst/>
            <a:cxnLst/>
            <a:rect l="l" t="t" r="r" b="b"/>
            <a:pathLst>
              <a:path w="3796029">
                <a:moveTo>
                  <a:pt x="0" y="0"/>
                </a:moveTo>
                <a:lnTo>
                  <a:pt x="3796029" y="0"/>
                </a:lnTo>
              </a:path>
            </a:pathLst>
          </a:custGeom>
          <a:ln w="5080">
            <a:solidFill>
              <a:srgbClr val="A8A4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075689" y="4177029"/>
            <a:ext cx="3793490" cy="0"/>
          </a:xfrm>
          <a:custGeom>
            <a:avLst/>
            <a:gdLst/>
            <a:ahLst/>
            <a:cxnLst/>
            <a:rect l="l" t="t" r="r" b="b"/>
            <a:pathLst>
              <a:path w="3793490">
                <a:moveTo>
                  <a:pt x="0" y="0"/>
                </a:moveTo>
                <a:lnTo>
                  <a:pt x="3793490" y="0"/>
                </a:lnTo>
              </a:path>
            </a:pathLst>
          </a:custGeom>
          <a:ln w="3175">
            <a:solidFill>
              <a:srgbClr val="A8A4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080769" y="4165600"/>
            <a:ext cx="3783329" cy="0"/>
          </a:xfrm>
          <a:custGeom>
            <a:avLst/>
            <a:gdLst/>
            <a:ahLst/>
            <a:cxnLst/>
            <a:rect l="l" t="t" r="r" b="b"/>
            <a:pathLst>
              <a:path w="3783329">
                <a:moveTo>
                  <a:pt x="0" y="0"/>
                </a:moveTo>
                <a:lnTo>
                  <a:pt x="3783329" y="0"/>
                </a:lnTo>
              </a:path>
            </a:pathLst>
          </a:custGeom>
          <a:ln w="3175">
            <a:solidFill>
              <a:srgbClr val="A7A3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082039" y="4163059"/>
            <a:ext cx="3780790" cy="0"/>
          </a:xfrm>
          <a:custGeom>
            <a:avLst/>
            <a:gdLst/>
            <a:ahLst/>
            <a:cxnLst/>
            <a:rect l="l" t="t" r="r" b="b"/>
            <a:pathLst>
              <a:path w="3780790">
                <a:moveTo>
                  <a:pt x="0" y="0"/>
                </a:moveTo>
                <a:lnTo>
                  <a:pt x="3780790" y="0"/>
                </a:lnTo>
              </a:path>
            </a:pathLst>
          </a:custGeom>
          <a:ln w="3175">
            <a:solidFill>
              <a:srgbClr val="A7A3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075689" y="4175125"/>
            <a:ext cx="3793490" cy="0"/>
          </a:xfrm>
          <a:custGeom>
            <a:avLst/>
            <a:gdLst/>
            <a:ahLst/>
            <a:cxnLst/>
            <a:rect l="l" t="t" r="r" b="b"/>
            <a:pathLst>
              <a:path w="3793490">
                <a:moveTo>
                  <a:pt x="0" y="0"/>
                </a:moveTo>
                <a:lnTo>
                  <a:pt x="3793490" y="0"/>
                </a:lnTo>
              </a:path>
            </a:pathLst>
          </a:custGeom>
          <a:ln w="3175">
            <a:solidFill>
              <a:srgbClr val="A7A3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076960" y="4173220"/>
            <a:ext cx="3790950" cy="0"/>
          </a:xfrm>
          <a:custGeom>
            <a:avLst/>
            <a:gdLst/>
            <a:ahLst/>
            <a:cxnLst/>
            <a:rect l="l" t="t" r="r" b="b"/>
            <a:pathLst>
              <a:path w="3790950">
                <a:moveTo>
                  <a:pt x="0" y="0"/>
                </a:moveTo>
                <a:lnTo>
                  <a:pt x="3790950" y="0"/>
                </a:lnTo>
              </a:path>
            </a:pathLst>
          </a:custGeom>
          <a:ln w="3175">
            <a:solidFill>
              <a:srgbClr val="A7A3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078230" y="4170679"/>
            <a:ext cx="3788410" cy="0"/>
          </a:xfrm>
          <a:custGeom>
            <a:avLst/>
            <a:gdLst/>
            <a:ahLst/>
            <a:cxnLst/>
            <a:rect l="l" t="t" r="r" b="b"/>
            <a:pathLst>
              <a:path w="3788410">
                <a:moveTo>
                  <a:pt x="0" y="0"/>
                </a:moveTo>
                <a:lnTo>
                  <a:pt x="3788410" y="0"/>
                </a:lnTo>
              </a:path>
            </a:pathLst>
          </a:custGeom>
          <a:ln w="3175">
            <a:solidFill>
              <a:srgbClr val="A7A3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079500" y="4168140"/>
            <a:ext cx="3785870" cy="0"/>
          </a:xfrm>
          <a:custGeom>
            <a:avLst/>
            <a:gdLst/>
            <a:ahLst/>
            <a:cxnLst/>
            <a:rect l="l" t="t" r="r" b="b"/>
            <a:pathLst>
              <a:path w="3785870">
                <a:moveTo>
                  <a:pt x="0" y="0"/>
                </a:moveTo>
                <a:lnTo>
                  <a:pt x="3785870" y="0"/>
                </a:lnTo>
              </a:path>
            </a:pathLst>
          </a:custGeom>
          <a:ln w="3175">
            <a:solidFill>
              <a:srgbClr val="A7A3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085850" y="4154170"/>
            <a:ext cx="3773170" cy="0"/>
          </a:xfrm>
          <a:custGeom>
            <a:avLst/>
            <a:gdLst/>
            <a:ahLst/>
            <a:cxnLst/>
            <a:rect l="l" t="t" r="r" b="b"/>
            <a:pathLst>
              <a:path w="3773170">
                <a:moveTo>
                  <a:pt x="0" y="0"/>
                </a:moveTo>
                <a:lnTo>
                  <a:pt x="3773170" y="0"/>
                </a:lnTo>
              </a:path>
            </a:pathLst>
          </a:custGeom>
          <a:ln w="3175">
            <a:solidFill>
              <a:srgbClr val="A6A2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087119" y="4151629"/>
            <a:ext cx="3770629" cy="0"/>
          </a:xfrm>
          <a:custGeom>
            <a:avLst/>
            <a:gdLst/>
            <a:ahLst/>
            <a:cxnLst/>
            <a:rect l="l" t="t" r="r" b="b"/>
            <a:pathLst>
              <a:path w="3770629">
                <a:moveTo>
                  <a:pt x="0" y="0"/>
                </a:moveTo>
                <a:lnTo>
                  <a:pt x="3770629" y="0"/>
                </a:lnTo>
              </a:path>
            </a:pathLst>
          </a:custGeom>
          <a:ln w="3175">
            <a:solidFill>
              <a:srgbClr val="A6A2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088389" y="4149090"/>
            <a:ext cx="3768090" cy="0"/>
          </a:xfrm>
          <a:custGeom>
            <a:avLst/>
            <a:gdLst/>
            <a:ahLst/>
            <a:cxnLst/>
            <a:rect l="l" t="t" r="r" b="b"/>
            <a:pathLst>
              <a:path w="3768090">
                <a:moveTo>
                  <a:pt x="0" y="0"/>
                </a:moveTo>
                <a:lnTo>
                  <a:pt x="3768090" y="0"/>
                </a:lnTo>
              </a:path>
            </a:pathLst>
          </a:custGeom>
          <a:ln w="3175">
            <a:solidFill>
              <a:srgbClr val="A6A2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083310" y="4159884"/>
            <a:ext cx="3778250" cy="0"/>
          </a:xfrm>
          <a:custGeom>
            <a:avLst/>
            <a:gdLst/>
            <a:ahLst/>
            <a:cxnLst/>
            <a:rect l="l" t="t" r="r" b="b"/>
            <a:pathLst>
              <a:path w="3778250">
                <a:moveTo>
                  <a:pt x="0" y="0"/>
                </a:moveTo>
                <a:lnTo>
                  <a:pt x="3778250" y="0"/>
                </a:lnTo>
              </a:path>
            </a:pathLst>
          </a:custGeom>
          <a:ln w="3809">
            <a:solidFill>
              <a:srgbClr val="A6A2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084580" y="4156709"/>
            <a:ext cx="3775710" cy="0"/>
          </a:xfrm>
          <a:custGeom>
            <a:avLst/>
            <a:gdLst/>
            <a:ahLst/>
            <a:cxnLst/>
            <a:rect l="l" t="t" r="r" b="b"/>
            <a:pathLst>
              <a:path w="3775710">
                <a:moveTo>
                  <a:pt x="0" y="0"/>
                </a:moveTo>
                <a:lnTo>
                  <a:pt x="3775710" y="0"/>
                </a:lnTo>
              </a:path>
            </a:pathLst>
          </a:custGeom>
          <a:ln w="3175">
            <a:solidFill>
              <a:srgbClr val="A6A2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096010" y="4135754"/>
            <a:ext cx="375285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850" y="0"/>
                </a:lnTo>
              </a:path>
            </a:pathLst>
          </a:custGeom>
          <a:ln w="3175">
            <a:solidFill>
              <a:srgbClr val="A5A1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097280" y="4134484"/>
            <a:ext cx="3751579" cy="0"/>
          </a:xfrm>
          <a:custGeom>
            <a:avLst/>
            <a:gdLst/>
            <a:ahLst/>
            <a:cxnLst/>
            <a:rect l="l" t="t" r="r" b="b"/>
            <a:pathLst>
              <a:path w="3751579">
                <a:moveTo>
                  <a:pt x="0" y="0"/>
                </a:moveTo>
                <a:lnTo>
                  <a:pt x="3751579" y="0"/>
                </a:lnTo>
              </a:path>
            </a:pathLst>
          </a:custGeom>
          <a:ln w="3175">
            <a:solidFill>
              <a:srgbClr val="A5A1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092200" y="4141470"/>
            <a:ext cx="3760470" cy="0"/>
          </a:xfrm>
          <a:custGeom>
            <a:avLst/>
            <a:gdLst/>
            <a:ahLst/>
            <a:cxnLst/>
            <a:rect l="l" t="t" r="r" b="b"/>
            <a:pathLst>
              <a:path w="3760470">
                <a:moveTo>
                  <a:pt x="0" y="0"/>
                </a:moveTo>
                <a:lnTo>
                  <a:pt x="3760470" y="0"/>
                </a:lnTo>
              </a:path>
            </a:pathLst>
          </a:custGeom>
          <a:ln w="3175">
            <a:solidFill>
              <a:srgbClr val="A5A1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93469" y="4139565"/>
            <a:ext cx="3757929" cy="0"/>
          </a:xfrm>
          <a:custGeom>
            <a:avLst/>
            <a:gdLst/>
            <a:ahLst/>
            <a:cxnLst/>
            <a:rect l="l" t="t" r="r" b="b"/>
            <a:pathLst>
              <a:path w="3757929">
                <a:moveTo>
                  <a:pt x="0" y="0"/>
                </a:moveTo>
                <a:lnTo>
                  <a:pt x="3757929" y="0"/>
                </a:lnTo>
              </a:path>
            </a:pathLst>
          </a:custGeom>
          <a:ln w="3175">
            <a:solidFill>
              <a:srgbClr val="A5A1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094739" y="4138295"/>
            <a:ext cx="3756660" cy="0"/>
          </a:xfrm>
          <a:custGeom>
            <a:avLst/>
            <a:gdLst/>
            <a:ahLst/>
            <a:cxnLst/>
            <a:rect l="l" t="t" r="r" b="b"/>
            <a:pathLst>
              <a:path w="3756660">
                <a:moveTo>
                  <a:pt x="0" y="0"/>
                </a:moveTo>
                <a:lnTo>
                  <a:pt x="3756660" y="0"/>
                </a:lnTo>
              </a:path>
            </a:pathLst>
          </a:custGeom>
          <a:ln w="3175">
            <a:solidFill>
              <a:srgbClr val="A5A1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094739" y="4137025"/>
            <a:ext cx="3755390" cy="0"/>
          </a:xfrm>
          <a:custGeom>
            <a:avLst/>
            <a:gdLst/>
            <a:ahLst/>
            <a:cxnLst/>
            <a:rect l="l" t="t" r="r" b="b"/>
            <a:pathLst>
              <a:path w="3755390">
                <a:moveTo>
                  <a:pt x="0" y="0"/>
                </a:moveTo>
                <a:lnTo>
                  <a:pt x="3755390" y="0"/>
                </a:lnTo>
              </a:path>
            </a:pathLst>
          </a:custGeom>
          <a:ln w="3175">
            <a:solidFill>
              <a:srgbClr val="A5A1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089660" y="4146550"/>
            <a:ext cx="3765550" cy="0"/>
          </a:xfrm>
          <a:custGeom>
            <a:avLst/>
            <a:gdLst/>
            <a:ahLst/>
            <a:cxnLst/>
            <a:rect l="l" t="t" r="r" b="b"/>
            <a:pathLst>
              <a:path w="3765550">
                <a:moveTo>
                  <a:pt x="0" y="0"/>
                </a:moveTo>
                <a:lnTo>
                  <a:pt x="3765550" y="0"/>
                </a:lnTo>
              </a:path>
            </a:pathLst>
          </a:custGeom>
          <a:ln w="3175">
            <a:solidFill>
              <a:srgbClr val="A5A1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090930" y="4144009"/>
            <a:ext cx="3763010" cy="0"/>
          </a:xfrm>
          <a:custGeom>
            <a:avLst/>
            <a:gdLst/>
            <a:ahLst/>
            <a:cxnLst/>
            <a:rect l="l" t="t" r="r" b="b"/>
            <a:pathLst>
              <a:path w="3763010">
                <a:moveTo>
                  <a:pt x="0" y="0"/>
                </a:moveTo>
                <a:lnTo>
                  <a:pt x="3763010" y="0"/>
                </a:lnTo>
              </a:path>
            </a:pathLst>
          </a:custGeom>
          <a:ln w="3175">
            <a:solidFill>
              <a:srgbClr val="A5A1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104900" y="4123054"/>
            <a:ext cx="3736340" cy="0"/>
          </a:xfrm>
          <a:custGeom>
            <a:avLst/>
            <a:gdLst/>
            <a:ahLst/>
            <a:cxnLst/>
            <a:rect l="l" t="t" r="r" b="b"/>
            <a:pathLst>
              <a:path w="3736340">
                <a:moveTo>
                  <a:pt x="0" y="0"/>
                </a:moveTo>
                <a:lnTo>
                  <a:pt x="3736340" y="0"/>
                </a:lnTo>
              </a:path>
            </a:pathLst>
          </a:custGeom>
          <a:ln w="3175">
            <a:solidFill>
              <a:srgbClr val="A4A0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106169" y="4121784"/>
            <a:ext cx="3733800" cy="0"/>
          </a:xfrm>
          <a:custGeom>
            <a:avLst/>
            <a:gdLst/>
            <a:ahLst/>
            <a:cxnLst/>
            <a:rect l="l" t="t" r="r" b="b"/>
            <a:pathLst>
              <a:path w="3733800">
                <a:moveTo>
                  <a:pt x="0" y="0"/>
                </a:moveTo>
                <a:lnTo>
                  <a:pt x="3733800" y="0"/>
                </a:lnTo>
              </a:path>
            </a:pathLst>
          </a:custGeom>
          <a:ln w="3175">
            <a:solidFill>
              <a:srgbClr val="A4A0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107439" y="4120515"/>
            <a:ext cx="3731260" cy="0"/>
          </a:xfrm>
          <a:custGeom>
            <a:avLst/>
            <a:gdLst/>
            <a:ahLst/>
            <a:cxnLst/>
            <a:rect l="l" t="t" r="r" b="b"/>
            <a:pathLst>
              <a:path w="3731260">
                <a:moveTo>
                  <a:pt x="0" y="0"/>
                </a:moveTo>
                <a:lnTo>
                  <a:pt x="3731260" y="0"/>
                </a:lnTo>
              </a:path>
            </a:pathLst>
          </a:custGeom>
          <a:ln w="3175">
            <a:solidFill>
              <a:srgbClr val="A4A0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101089" y="4128770"/>
            <a:ext cx="3743960" cy="0"/>
          </a:xfrm>
          <a:custGeom>
            <a:avLst/>
            <a:gdLst/>
            <a:ahLst/>
            <a:cxnLst/>
            <a:rect l="l" t="t" r="r" b="b"/>
            <a:pathLst>
              <a:path w="3743960">
                <a:moveTo>
                  <a:pt x="0" y="0"/>
                </a:moveTo>
                <a:lnTo>
                  <a:pt x="3743960" y="0"/>
                </a:lnTo>
              </a:path>
            </a:pathLst>
          </a:custGeom>
          <a:ln w="3175">
            <a:solidFill>
              <a:srgbClr val="A4A0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102360" y="4126865"/>
            <a:ext cx="3741420" cy="0"/>
          </a:xfrm>
          <a:custGeom>
            <a:avLst/>
            <a:gdLst/>
            <a:ahLst/>
            <a:cxnLst/>
            <a:rect l="l" t="t" r="r" b="b"/>
            <a:pathLst>
              <a:path w="3741420">
                <a:moveTo>
                  <a:pt x="0" y="0"/>
                </a:moveTo>
                <a:lnTo>
                  <a:pt x="3741420" y="0"/>
                </a:lnTo>
              </a:path>
            </a:pathLst>
          </a:custGeom>
          <a:ln w="3175">
            <a:solidFill>
              <a:srgbClr val="A4A0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103630" y="4125595"/>
            <a:ext cx="3738879" cy="0"/>
          </a:xfrm>
          <a:custGeom>
            <a:avLst/>
            <a:gdLst/>
            <a:ahLst/>
            <a:cxnLst/>
            <a:rect l="l" t="t" r="r" b="b"/>
            <a:pathLst>
              <a:path w="3738879">
                <a:moveTo>
                  <a:pt x="0" y="0"/>
                </a:moveTo>
                <a:lnTo>
                  <a:pt x="3738879" y="0"/>
                </a:lnTo>
              </a:path>
            </a:pathLst>
          </a:custGeom>
          <a:ln w="3175">
            <a:solidFill>
              <a:srgbClr val="A4A0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103630" y="4124325"/>
            <a:ext cx="3737610" cy="0"/>
          </a:xfrm>
          <a:custGeom>
            <a:avLst/>
            <a:gdLst/>
            <a:ahLst/>
            <a:cxnLst/>
            <a:rect l="l" t="t" r="r" b="b"/>
            <a:pathLst>
              <a:path w="3737610">
                <a:moveTo>
                  <a:pt x="0" y="0"/>
                </a:moveTo>
                <a:lnTo>
                  <a:pt x="3737610" y="0"/>
                </a:lnTo>
              </a:path>
            </a:pathLst>
          </a:custGeom>
          <a:ln w="3175">
            <a:solidFill>
              <a:srgbClr val="A4A0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098550" y="4133215"/>
            <a:ext cx="3749040" cy="0"/>
          </a:xfrm>
          <a:custGeom>
            <a:avLst/>
            <a:gdLst/>
            <a:ahLst/>
            <a:cxnLst/>
            <a:rect l="l" t="t" r="r" b="b"/>
            <a:pathLst>
              <a:path w="3749040">
                <a:moveTo>
                  <a:pt x="0" y="0"/>
                </a:moveTo>
                <a:lnTo>
                  <a:pt x="3749040" y="0"/>
                </a:lnTo>
              </a:path>
            </a:pathLst>
          </a:custGeom>
          <a:ln w="3175">
            <a:solidFill>
              <a:srgbClr val="A4A0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098550" y="4131945"/>
            <a:ext cx="3747770" cy="0"/>
          </a:xfrm>
          <a:custGeom>
            <a:avLst/>
            <a:gdLst/>
            <a:ahLst/>
            <a:cxnLst/>
            <a:rect l="l" t="t" r="r" b="b"/>
            <a:pathLst>
              <a:path w="3747770">
                <a:moveTo>
                  <a:pt x="0" y="0"/>
                </a:moveTo>
                <a:lnTo>
                  <a:pt x="3747770" y="0"/>
                </a:lnTo>
              </a:path>
            </a:pathLst>
          </a:custGeom>
          <a:ln w="3175">
            <a:solidFill>
              <a:srgbClr val="A4A0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099819" y="4130675"/>
            <a:ext cx="3746500" cy="0"/>
          </a:xfrm>
          <a:custGeom>
            <a:avLst/>
            <a:gdLst/>
            <a:ahLst/>
            <a:cxnLst/>
            <a:rect l="l" t="t" r="r" b="b"/>
            <a:pathLst>
              <a:path w="3746500">
                <a:moveTo>
                  <a:pt x="0" y="0"/>
                </a:moveTo>
                <a:lnTo>
                  <a:pt x="3746500" y="0"/>
                </a:lnTo>
              </a:path>
            </a:pathLst>
          </a:custGeom>
          <a:ln w="3175">
            <a:solidFill>
              <a:srgbClr val="A4A0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115060" y="4110354"/>
            <a:ext cx="3716020" cy="0"/>
          </a:xfrm>
          <a:custGeom>
            <a:avLst/>
            <a:gdLst/>
            <a:ahLst/>
            <a:cxnLst/>
            <a:rect l="l" t="t" r="r" b="b"/>
            <a:pathLst>
              <a:path w="3716020">
                <a:moveTo>
                  <a:pt x="0" y="0"/>
                </a:moveTo>
                <a:lnTo>
                  <a:pt x="3716020" y="0"/>
                </a:lnTo>
              </a:path>
            </a:pathLst>
          </a:custGeom>
          <a:ln w="3175">
            <a:solidFill>
              <a:srgbClr val="A39F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116330" y="4109084"/>
            <a:ext cx="3713479" cy="0"/>
          </a:xfrm>
          <a:custGeom>
            <a:avLst/>
            <a:gdLst/>
            <a:ahLst/>
            <a:cxnLst/>
            <a:rect l="l" t="t" r="r" b="b"/>
            <a:pathLst>
              <a:path w="3713479">
                <a:moveTo>
                  <a:pt x="0" y="0"/>
                </a:moveTo>
                <a:lnTo>
                  <a:pt x="3713479" y="0"/>
                </a:lnTo>
              </a:path>
            </a:pathLst>
          </a:custGeom>
          <a:ln w="3175">
            <a:solidFill>
              <a:srgbClr val="A39F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117600" y="4107815"/>
            <a:ext cx="3710940" cy="0"/>
          </a:xfrm>
          <a:custGeom>
            <a:avLst/>
            <a:gdLst/>
            <a:ahLst/>
            <a:cxnLst/>
            <a:rect l="l" t="t" r="r" b="b"/>
            <a:pathLst>
              <a:path w="3710940">
                <a:moveTo>
                  <a:pt x="0" y="0"/>
                </a:moveTo>
                <a:lnTo>
                  <a:pt x="3710940" y="0"/>
                </a:lnTo>
              </a:path>
            </a:pathLst>
          </a:custGeom>
          <a:ln w="3175">
            <a:solidFill>
              <a:srgbClr val="A39F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118869" y="4106545"/>
            <a:ext cx="3708400" cy="0"/>
          </a:xfrm>
          <a:custGeom>
            <a:avLst/>
            <a:gdLst/>
            <a:ahLst/>
            <a:cxnLst/>
            <a:rect l="l" t="t" r="r" b="b"/>
            <a:pathLst>
              <a:path w="3708400">
                <a:moveTo>
                  <a:pt x="0" y="0"/>
                </a:moveTo>
                <a:lnTo>
                  <a:pt x="3708400" y="0"/>
                </a:lnTo>
              </a:path>
            </a:pathLst>
          </a:custGeom>
          <a:ln w="3175">
            <a:solidFill>
              <a:srgbClr val="A39F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109980" y="4116704"/>
            <a:ext cx="3726179" cy="0"/>
          </a:xfrm>
          <a:custGeom>
            <a:avLst/>
            <a:gdLst/>
            <a:ahLst/>
            <a:cxnLst/>
            <a:rect l="l" t="t" r="r" b="b"/>
            <a:pathLst>
              <a:path w="3726179">
                <a:moveTo>
                  <a:pt x="0" y="0"/>
                </a:moveTo>
                <a:lnTo>
                  <a:pt x="3726179" y="0"/>
                </a:lnTo>
              </a:path>
            </a:pathLst>
          </a:custGeom>
          <a:ln w="3175">
            <a:solidFill>
              <a:srgbClr val="A39F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111250" y="4115434"/>
            <a:ext cx="3723640" cy="0"/>
          </a:xfrm>
          <a:custGeom>
            <a:avLst/>
            <a:gdLst/>
            <a:ahLst/>
            <a:cxnLst/>
            <a:rect l="l" t="t" r="r" b="b"/>
            <a:pathLst>
              <a:path w="3723640">
                <a:moveTo>
                  <a:pt x="0" y="0"/>
                </a:moveTo>
                <a:lnTo>
                  <a:pt x="3723640" y="0"/>
                </a:lnTo>
              </a:path>
            </a:pathLst>
          </a:custGeom>
          <a:ln w="3175">
            <a:solidFill>
              <a:srgbClr val="A39F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111250" y="4114165"/>
            <a:ext cx="3722370" cy="0"/>
          </a:xfrm>
          <a:custGeom>
            <a:avLst/>
            <a:gdLst/>
            <a:ahLst/>
            <a:cxnLst/>
            <a:rect l="l" t="t" r="r" b="b"/>
            <a:pathLst>
              <a:path w="3722370">
                <a:moveTo>
                  <a:pt x="0" y="0"/>
                </a:moveTo>
                <a:lnTo>
                  <a:pt x="3722370" y="0"/>
                </a:lnTo>
              </a:path>
            </a:pathLst>
          </a:custGeom>
          <a:ln w="3175">
            <a:solidFill>
              <a:srgbClr val="A39F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112519" y="4112895"/>
            <a:ext cx="3721100" cy="0"/>
          </a:xfrm>
          <a:custGeom>
            <a:avLst/>
            <a:gdLst/>
            <a:ahLst/>
            <a:cxnLst/>
            <a:rect l="l" t="t" r="r" b="b"/>
            <a:pathLst>
              <a:path w="3721100">
                <a:moveTo>
                  <a:pt x="0" y="0"/>
                </a:moveTo>
                <a:lnTo>
                  <a:pt x="3721100" y="0"/>
                </a:lnTo>
              </a:path>
            </a:pathLst>
          </a:custGeom>
          <a:ln w="3175">
            <a:solidFill>
              <a:srgbClr val="A39F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113789" y="4111625"/>
            <a:ext cx="3718560" cy="0"/>
          </a:xfrm>
          <a:custGeom>
            <a:avLst/>
            <a:gdLst/>
            <a:ahLst/>
            <a:cxnLst/>
            <a:rect l="l" t="t" r="r" b="b"/>
            <a:pathLst>
              <a:path w="3718560">
                <a:moveTo>
                  <a:pt x="0" y="0"/>
                </a:moveTo>
                <a:lnTo>
                  <a:pt x="3718560" y="0"/>
                </a:lnTo>
              </a:path>
            </a:pathLst>
          </a:custGeom>
          <a:ln w="3175">
            <a:solidFill>
              <a:srgbClr val="A39F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107439" y="4119245"/>
            <a:ext cx="3729990" cy="0"/>
          </a:xfrm>
          <a:custGeom>
            <a:avLst/>
            <a:gdLst/>
            <a:ahLst/>
            <a:cxnLst/>
            <a:rect l="l" t="t" r="r" b="b"/>
            <a:pathLst>
              <a:path w="3729990">
                <a:moveTo>
                  <a:pt x="0" y="0"/>
                </a:moveTo>
                <a:lnTo>
                  <a:pt x="3729990" y="0"/>
                </a:lnTo>
              </a:path>
            </a:pathLst>
          </a:custGeom>
          <a:ln w="3175">
            <a:solidFill>
              <a:srgbClr val="A39F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108710" y="4117975"/>
            <a:ext cx="3728720" cy="0"/>
          </a:xfrm>
          <a:custGeom>
            <a:avLst/>
            <a:gdLst/>
            <a:ahLst/>
            <a:cxnLst/>
            <a:rect l="l" t="t" r="r" b="b"/>
            <a:pathLst>
              <a:path w="3728720">
                <a:moveTo>
                  <a:pt x="0" y="0"/>
                </a:moveTo>
                <a:lnTo>
                  <a:pt x="3728720" y="0"/>
                </a:lnTo>
              </a:path>
            </a:pathLst>
          </a:custGeom>
          <a:ln w="3175">
            <a:solidFill>
              <a:srgbClr val="A39F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126489" y="4097654"/>
            <a:ext cx="3691890" cy="0"/>
          </a:xfrm>
          <a:custGeom>
            <a:avLst/>
            <a:gdLst/>
            <a:ahLst/>
            <a:cxnLst/>
            <a:rect l="l" t="t" r="r" b="b"/>
            <a:pathLst>
              <a:path w="3691890">
                <a:moveTo>
                  <a:pt x="0" y="0"/>
                </a:moveTo>
                <a:lnTo>
                  <a:pt x="3691890" y="0"/>
                </a:lnTo>
              </a:path>
            </a:pathLst>
          </a:custGeom>
          <a:ln w="3175">
            <a:solidFill>
              <a:srgbClr val="A29E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127760" y="4096384"/>
            <a:ext cx="3689350" cy="0"/>
          </a:xfrm>
          <a:custGeom>
            <a:avLst/>
            <a:gdLst/>
            <a:ahLst/>
            <a:cxnLst/>
            <a:rect l="l" t="t" r="r" b="b"/>
            <a:pathLst>
              <a:path w="3689350">
                <a:moveTo>
                  <a:pt x="0" y="0"/>
                </a:moveTo>
                <a:lnTo>
                  <a:pt x="3689350" y="0"/>
                </a:lnTo>
              </a:path>
            </a:pathLst>
          </a:custGeom>
          <a:ln w="3175">
            <a:solidFill>
              <a:srgbClr val="A29E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129030" y="4095115"/>
            <a:ext cx="3686810" cy="0"/>
          </a:xfrm>
          <a:custGeom>
            <a:avLst/>
            <a:gdLst/>
            <a:ahLst/>
            <a:cxnLst/>
            <a:rect l="l" t="t" r="r" b="b"/>
            <a:pathLst>
              <a:path w="3686810">
                <a:moveTo>
                  <a:pt x="0" y="0"/>
                </a:moveTo>
                <a:lnTo>
                  <a:pt x="3686810" y="0"/>
                </a:lnTo>
              </a:path>
            </a:pathLst>
          </a:custGeom>
          <a:ln w="3175">
            <a:solidFill>
              <a:srgbClr val="A29E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130300" y="4093845"/>
            <a:ext cx="3684270" cy="0"/>
          </a:xfrm>
          <a:custGeom>
            <a:avLst/>
            <a:gdLst/>
            <a:ahLst/>
            <a:cxnLst/>
            <a:rect l="l" t="t" r="r" b="b"/>
            <a:pathLst>
              <a:path w="3684270">
                <a:moveTo>
                  <a:pt x="0" y="0"/>
                </a:moveTo>
                <a:lnTo>
                  <a:pt x="3684270" y="0"/>
                </a:lnTo>
              </a:path>
            </a:pathLst>
          </a:custGeom>
          <a:ln w="3175">
            <a:solidFill>
              <a:srgbClr val="A29E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131569" y="4092575"/>
            <a:ext cx="3681729" cy="0"/>
          </a:xfrm>
          <a:custGeom>
            <a:avLst/>
            <a:gdLst/>
            <a:ahLst/>
            <a:cxnLst/>
            <a:rect l="l" t="t" r="r" b="b"/>
            <a:pathLst>
              <a:path w="3681729">
                <a:moveTo>
                  <a:pt x="0" y="0"/>
                </a:moveTo>
                <a:lnTo>
                  <a:pt x="3681729" y="0"/>
                </a:lnTo>
              </a:path>
            </a:pathLst>
          </a:custGeom>
          <a:ln w="3175">
            <a:solidFill>
              <a:srgbClr val="A29E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120139" y="4104004"/>
            <a:ext cx="3704590" cy="0"/>
          </a:xfrm>
          <a:custGeom>
            <a:avLst/>
            <a:gdLst/>
            <a:ahLst/>
            <a:cxnLst/>
            <a:rect l="l" t="t" r="r" b="b"/>
            <a:pathLst>
              <a:path w="3704590">
                <a:moveTo>
                  <a:pt x="0" y="0"/>
                </a:moveTo>
                <a:lnTo>
                  <a:pt x="3704590" y="0"/>
                </a:lnTo>
              </a:path>
            </a:pathLst>
          </a:custGeom>
          <a:ln w="3175">
            <a:solidFill>
              <a:srgbClr val="A29E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121410" y="4102734"/>
            <a:ext cx="3702050" cy="0"/>
          </a:xfrm>
          <a:custGeom>
            <a:avLst/>
            <a:gdLst/>
            <a:ahLst/>
            <a:cxnLst/>
            <a:rect l="l" t="t" r="r" b="b"/>
            <a:pathLst>
              <a:path w="3702050">
                <a:moveTo>
                  <a:pt x="0" y="0"/>
                </a:moveTo>
                <a:lnTo>
                  <a:pt x="3702050" y="0"/>
                </a:lnTo>
              </a:path>
            </a:pathLst>
          </a:custGeom>
          <a:ln w="3175">
            <a:solidFill>
              <a:srgbClr val="A29E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122680" y="4101465"/>
            <a:ext cx="3699510" cy="0"/>
          </a:xfrm>
          <a:custGeom>
            <a:avLst/>
            <a:gdLst/>
            <a:ahLst/>
            <a:cxnLst/>
            <a:rect l="l" t="t" r="r" b="b"/>
            <a:pathLst>
              <a:path w="3699510">
                <a:moveTo>
                  <a:pt x="0" y="0"/>
                </a:moveTo>
                <a:lnTo>
                  <a:pt x="3699510" y="0"/>
                </a:lnTo>
              </a:path>
            </a:pathLst>
          </a:custGeom>
          <a:ln w="3175">
            <a:solidFill>
              <a:srgbClr val="A29E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123950" y="4100195"/>
            <a:ext cx="3696970" cy="0"/>
          </a:xfrm>
          <a:custGeom>
            <a:avLst/>
            <a:gdLst/>
            <a:ahLst/>
            <a:cxnLst/>
            <a:rect l="l" t="t" r="r" b="b"/>
            <a:pathLst>
              <a:path w="3696970">
                <a:moveTo>
                  <a:pt x="0" y="0"/>
                </a:moveTo>
                <a:lnTo>
                  <a:pt x="3696970" y="0"/>
                </a:lnTo>
              </a:path>
            </a:pathLst>
          </a:custGeom>
          <a:ln w="3175">
            <a:solidFill>
              <a:srgbClr val="A29E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125219" y="4098925"/>
            <a:ext cx="3694429" cy="0"/>
          </a:xfrm>
          <a:custGeom>
            <a:avLst/>
            <a:gdLst/>
            <a:ahLst/>
            <a:cxnLst/>
            <a:rect l="l" t="t" r="r" b="b"/>
            <a:pathLst>
              <a:path w="3694429">
                <a:moveTo>
                  <a:pt x="0" y="0"/>
                </a:moveTo>
                <a:lnTo>
                  <a:pt x="3694429" y="0"/>
                </a:lnTo>
              </a:path>
            </a:pathLst>
          </a:custGeom>
          <a:ln w="3175">
            <a:solidFill>
              <a:srgbClr val="A29E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120139" y="4105275"/>
            <a:ext cx="3705860" cy="0"/>
          </a:xfrm>
          <a:custGeom>
            <a:avLst/>
            <a:gdLst/>
            <a:ahLst/>
            <a:cxnLst/>
            <a:rect l="l" t="t" r="r" b="b"/>
            <a:pathLst>
              <a:path w="3705860">
                <a:moveTo>
                  <a:pt x="0" y="0"/>
                </a:moveTo>
                <a:lnTo>
                  <a:pt x="3705860" y="0"/>
                </a:lnTo>
              </a:path>
            </a:pathLst>
          </a:custGeom>
          <a:ln w="3175">
            <a:solidFill>
              <a:srgbClr val="A29E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146810" y="4079875"/>
            <a:ext cx="3652520" cy="0"/>
          </a:xfrm>
          <a:custGeom>
            <a:avLst/>
            <a:gdLst/>
            <a:ahLst/>
            <a:cxnLst/>
            <a:rect l="l" t="t" r="r" b="b"/>
            <a:pathLst>
              <a:path w="3652520">
                <a:moveTo>
                  <a:pt x="0" y="0"/>
                </a:moveTo>
                <a:lnTo>
                  <a:pt x="3652520" y="0"/>
                </a:lnTo>
              </a:path>
            </a:pathLst>
          </a:custGeom>
          <a:ln w="3175">
            <a:solidFill>
              <a:srgbClr val="A19D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134110" y="4091304"/>
            <a:ext cx="3677920" cy="0"/>
          </a:xfrm>
          <a:custGeom>
            <a:avLst/>
            <a:gdLst/>
            <a:ahLst/>
            <a:cxnLst/>
            <a:rect l="l" t="t" r="r" b="b"/>
            <a:pathLst>
              <a:path w="3677920">
                <a:moveTo>
                  <a:pt x="0" y="0"/>
                </a:moveTo>
                <a:lnTo>
                  <a:pt x="3677920" y="0"/>
                </a:lnTo>
              </a:path>
            </a:pathLst>
          </a:custGeom>
          <a:ln w="3175">
            <a:solidFill>
              <a:srgbClr val="A19D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135380" y="4090034"/>
            <a:ext cx="3675379" cy="0"/>
          </a:xfrm>
          <a:custGeom>
            <a:avLst/>
            <a:gdLst/>
            <a:ahLst/>
            <a:cxnLst/>
            <a:rect l="l" t="t" r="r" b="b"/>
            <a:pathLst>
              <a:path w="3675379">
                <a:moveTo>
                  <a:pt x="0" y="0"/>
                </a:moveTo>
                <a:lnTo>
                  <a:pt x="3675379" y="0"/>
                </a:lnTo>
              </a:path>
            </a:pathLst>
          </a:custGeom>
          <a:ln w="3175">
            <a:solidFill>
              <a:srgbClr val="A19D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136650" y="4088765"/>
            <a:ext cx="3672840" cy="0"/>
          </a:xfrm>
          <a:custGeom>
            <a:avLst/>
            <a:gdLst/>
            <a:ahLst/>
            <a:cxnLst/>
            <a:rect l="l" t="t" r="r" b="b"/>
            <a:pathLst>
              <a:path w="3672840">
                <a:moveTo>
                  <a:pt x="0" y="0"/>
                </a:moveTo>
                <a:lnTo>
                  <a:pt x="3672840" y="0"/>
                </a:lnTo>
              </a:path>
            </a:pathLst>
          </a:custGeom>
          <a:ln w="3175">
            <a:solidFill>
              <a:srgbClr val="A19D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137919" y="4087495"/>
            <a:ext cx="3670300" cy="0"/>
          </a:xfrm>
          <a:custGeom>
            <a:avLst/>
            <a:gdLst/>
            <a:ahLst/>
            <a:cxnLst/>
            <a:rect l="l" t="t" r="r" b="b"/>
            <a:pathLst>
              <a:path w="3670300">
                <a:moveTo>
                  <a:pt x="0" y="0"/>
                </a:moveTo>
                <a:lnTo>
                  <a:pt x="3670300" y="0"/>
                </a:lnTo>
              </a:path>
            </a:pathLst>
          </a:custGeom>
          <a:ln w="3175">
            <a:solidFill>
              <a:srgbClr val="A19D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139189" y="4086225"/>
            <a:ext cx="3667760" cy="0"/>
          </a:xfrm>
          <a:custGeom>
            <a:avLst/>
            <a:gdLst/>
            <a:ahLst/>
            <a:cxnLst/>
            <a:rect l="l" t="t" r="r" b="b"/>
            <a:pathLst>
              <a:path w="3667760">
                <a:moveTo>
                  <a:pt x="0" y="0"/>
                </a:moveTo>
                <a:lnTo>
                  <a:pt x="3667760" y="0"/>
                </a:lnTo>
              </a:path>
            </a:pathLst>
          </a:custGeom>
          <a:ln w="3175">
            <a:solidFill>
              <a:srgbClr val="A19D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167130" y="4065904"/>
            <a:ext cx="3611879" cy="0"/>
          </a:xfrm>
          <a:custGeom>
            <a:avLst/>
            <a:gdLst/>
            <a:ahLst/>
            <a:cxnLst/>
            <a:rect l="l" t="t" r="r" b="b"/>
            <a:pathLst>
              <a:path w="3611879">
                <a:moveTo>
                  <a:pt x="0" y="0"/>
                </a:moveTo>
                <a:lnTo>
                  <a:pt x="3611879" y="0"/>
                </a:lnTo>
              </a:path>
            </a:pathLst>
          </a:custGeom>
          <a:ln w="3175">
            <a:solidFill>
              <a:srgbClr val="A09C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159510" y="4070984"/>
            <a:ext cx="3627120" cy="0"/>
          </a:xfrm>
          <a:custGeom>
            <a:avLst/>
            <a:gdLst/>
            <a:ahLst/>
            <a:cxnLst/>
            <a:rect l="l" t="t" r="r" b="b"/>
            <a:pathLst>
              <a:path w="3627120">
                <a:moveTo>
                  <a:pt x="0" y="0"/>
                </a:moveTo>
                <a:lnTo>
                  <a:pt x="3627120" y="0"/>
                </a:lnTo>
              </a:path>
            </a:pathLst>
          </a:custGeom>
          <a:ln w="3175">
            <a:solidFill>
              <a:srgbClr val="A09C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160780" y="4069715"/>
            <a:ext cx="3623310" cy="0"/>
          </a:xfrm>
          <a:custGeom>
            <a:avLst/>
            <a:gdLst/>
            <a:ahLst/>
            <a:cxnLst/>
            <a:rect l="l" t="t" r="r" b="b"/>
            <a:pathLst>
              <a:path w="3623310">
                <a:moveTo>
                  <a:pt x="0" y="0"/>
                </a:moveTo>
                <a:lnTo>
                  <a:pt x="3623310" y="0"/>
                </a:lnTo>
              </a:path>
            </a:pathLst>
          </a:custGeom>
          <a:ln w="3175">
            <a:solidFill>
              <a:srgbClr val="A09C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163319" y="4068445"/>
            <a:ext cx="3619500" cy="0"/>
          </a:xfrm>
          <a:custGeom>
            <a:avLst/>
            <a:gdLst/>
            <a:ahLst/>
            <a:cxnLst/>
            <a:rect l="l" t="t" r="r" b="b"/>
            <a:pathLst>
              <a:path w="3619500">
                <a:moveTo>
                  <a:pt x="0" y="0"/>
                </a:moveTo>
                <a:lnTo>
                  <a:pt x="3619500" y="0"/>
                </a:lnTo>
              </a:path>
            </a:pathLst>
          </a:custGeom>
          <a:ln w="3175">
            <a:solidFill>
              <a:srgbClr val="A09C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164589" y="4067175"/>
            <a:ext cx="3615690" cy="0"/>
          </a:xfrm>
          <a:custGeom>
            <a:avLst/>
            <a:gdLst/>
            <a:ahLst/>
            <a:cxnLst/>
            <a:rect l="l" t="t" r="r" b="b"/>
            <a:pathLst>
              <a:path w="3615690">
                <a:moveTo>
                  <a:pt x="0" y="0"/>
                </a:moveTo>
                <a:lnTo>
                  <a:pt x="3615690" y="0"/>
                </a:lnTo>
              </a:path>
            </a:pathLst>
          </a:custGeom>
          <a:ln w="3175">
            <a:solidFill>
              <a:srgbClr val="A09C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191260" y="4053204"/>
            <a:ext cx="3563620" cy="0"/>
          </a:xfrm>
          <a:custGeom>
            <a:avLst/>
            <a:gdLst/>
            <a:ahLst/>
            <a:cxnLst/>
            <a:rect l="l" t="t" r="r" b="b"/>
            <a:pathLst>
              <a:path w="3563620">
                <a:moveTo>
                  <a:pt x="0" y="0"/>
                </a:moveTo>
                <a:lnTo>
                  <a:pt x="3563620" y="0"/>
                </a:lnTo>
              </a:path>
            </a:pathLst>
          </a:custGeom>
          <a:ln w="3175">
            <a:solidFill>
              <a:srgbClr val="9F9B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195069" y="4051934"/>
            <a:ext cx="3557270" cy="0"/>
          </a:xfrm>
          <a:custGeom>
            <a:avLst/>
            <a:gdLst/>
            <a:ahLst/>
            <a:cxnLst/>
            <a:rect l="l" t="t" r="r" b="b"/>
            <a:pathLst>
              <a:path w="3557270">
                <a:moveTo>
                  <a:pt x="0" y="0"/>
                </a:moveTo>
                <a:lnTo>
                  <a:pt x="3557270" y="0"/>
                </a:lnTo>
              </a:path>
            </a:pathLst>
          </a:custGeom>
          <a:ln w="3175">
            <a:solidFill>
              <a:srgbClr val="9F9B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178560" y="4059554"/>
            <a:ext cx="3589020" cy="0"/>
          </a:xfrm>
          <a:custGeom>
            <a:avLst/>
            <a:gdLst/>
            <a:ahLst/>
            <a:cxnLst/>
            <a:rect l="l" t="t" r="r" b="b"/>
            <a:pathLst>
              <a:path w="3589020">
                <a:moveTo>
                  <a:pt x="0" y="0"/>
                </a:moveTo>
                <a:lnTo>
                  <a:pt x="3589020" y="0"/>
                </a:lnTo>
              </a:path>
            </a:pathLst>
          </a:custGeom>
          <a:ln w="3175">
            <a:solidFill>
              <a:srgbClr val="9F9B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181100" y="4058284"/>
            <a:ext cx="3583940" cy="0"/>
          </a:xfrm>
          <a:custGeom>
            <a:avLst/>
            <a:gdLst/>
            <a:ahLst/>
            <a:cxnLst/>
            <a:rect l="l" t="t" r="r" b="b"/>
            <a:pathLst>
              <a:path w="3583940">
                <a:moveTo>
                  <a:pt x="0" y="0"/>
                </a:moveTo>
                <a:lnTo>
                  <a:pt x="3583940" y="0"/>
                </a:lnTo>
              </a:path>
            </a:pathLst>
          </a:custGeom>
          <a:ln w="3175">
            <a:solidFill>
              <a:srgbClr val="9F9B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183639" y="4057015"/>
            <a:ext cx="3578860" cy="0"/>
          </a:xfrm>
          <a:custGeom>
            <a:avLst/>
            <a:gdLst/>
            <a:ahLst/>
            <a:cxnLst/>
            <a:rect l="l" t="t" r="r" b="b"/>
            <a:pathLst>
              <a:path w="3578860">
                <a:moveTo>
                  <a:pt x="0" y="0"/>
                </a:moveTo>
                <a:lnTo>
                  <a:pt x="3578860" y="0"/>
                </a:lnTo>
              </a:path>
            </a:pathLst>
          </a:custGeom>
          <a:ln w="3175">
            <a:solidFill>
              <a:srgbClr val="9F9B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186180" y="4055745"/>
            <a:ext cx="3573779" cy="0"/>
          </a:xfrm>
          <a:custGeom>
            <a:avLst/>
            <a:gdLst/>
            <a:ahLst/>
            <a:cxnLst/>
            <a:rect l="l" t="t" r="r" b="b"/>
            <a:pathLst>
              <a:path w="3573779">
                <a:moveTo>
                  <a:pt x="0" y="0"/>
                </a:moveTo>
                <a:lnTo>
                  <a:pt x="3573779" y="0"/>
                </a:lnTo>
              </a:path>
            </a:pathLst>
          </a:custGeom>
          <a:ln w="3175">
            <a:solidFill>
              <a:srgbClr val="9F9B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187450" y="4054475"/>
            <a:ext cx="3569970" cy="0"/>
          </a:xfrm>
          <a:custGeom>
            <a:avLst/>
            <a:gdLst/>
            <a:ahLst/>
            <a:cxnLst/>
            <a:rect l="l" t="t" r="r" b="b"/>
            <a:pathLst>
              <a:path w="3569970">
                <a:moveTo>
                  <a:pt x="0" y="0"/>
                </a:moveTo>
                <a:lnTo>
                  <a:pt x="3569970" y="0"/>
                </a:lnTo>
              </a:path>
            </a:pathLst>
          </a:custGeom>
          <a:ln w="3175">
            <a:solidFill>
              <a:srgbClr val="9F9B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169669" y="4064634"/>
            <a:ext cx="3606800" cy="0"/>
          </a:xfrm>
          <a:custGeom>
            <a:avLst/>
            <a:gdLst/>
            <a:ahLst/>
            <a:cxnLst/>
            <a:rect l="l" t="t" r="r" b="b"/>
            <a:pathLst>
              <a:path w="3606800">
                <a:moveTo>
                  <a:pt x="0" y="0"/>
                </a:moveTo>
                <a:lnTo>
                  <a:pt x="3606800" y="0"/>
                </a:lnTo>
              </a:path>
            </a:pathLst>
          </a:custGeom>
          <a:ln w="3175">
            <a:solidFill>
              <a:srgbClr val="9F9B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170939" y="4063365"/>
            <a:ext cx="3602990" cy="0"/>
          </a:xfrm>
          <a:custGeom>
            <a:avLst/>
            <a:gdLst/>
            <a:ahLst/>
            <a:cxnLst/>
            <a:rect l="l" t="t" r="r" b="b"/>
            <a:pathLst>
              <a:path w="3602990">
                <a:moveTo>
                  <a:pt x="0" y="0"/>
                </a:moveTo>
                <a:lnTo>
                  <a:pt x="3602990" y="0"/>
                </a:lnTo>
              </a:path>
            </a:pathLst>
          </a:custGeom>
          <a:ln w="3175">
            <a:solidFill>
              <a:srgbClr val="9F9B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173480" y="4062095"/>
            <a:ext cx="3599179" cy="0"/>
          </a:xfrm>
          <a:custGeom>
            <a:avLst/>
            <a:gdLst/>
            <a:ahLst/>
            <a:cxnLst/>
            <a:rect l="l" t="t" r="r" b="b"/>
            <a:pathLst>
              <a:path w="3599179">
                <a:moveTo>
                  <a:pt x="0" y="0"/>
                </a:moveTo>
                <a:lnTo>
                  <a:pt x="3599179" y="0"/>
                </a:lnTo>
              </a:path>
            </a:pathLst>
          </a:custGeom>
          <a:ln w="3175">
            <a:solidFill>
              <a:srgbClr val="9F9B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176019" y="4060825"/>
            <a:ext cx="3594100" cy="0"/>
          </a:xfrm>
          <a:custGeom>
            <a:avLst/>
            <a:gdLst/>
            <a:ahLst/>
            <a:cxnLst/>
            <a:rect l="l" t="t" r="r" b="b"/>
            <a:pathLst>
              <a:path w="3594100">
                <a:moveTo>
                  <a:pt x="0" y="0"/>
                </a:moveTo>
                <a:lnTo>
                  <a:pt x="3594100" y="0"/>
                </a:lnTo>
              </a:path>
            </a:pathLst>
          </a:custGeom>
          <a:ln w="3175">
            <a:solidFill>
              <a:srgbClr val="9F9B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235710" y="4040504"/>
            <a:ext cx="3478529" cy="0"/>
          </a:xfrm>
          <a:custGeom>
            <a:avLst/>
            <a:gdLst/>
            <a:ahLst/>
            <a:cxnLst/>
            <a:rect l="l" t="t" r="r" b="b"/>
            <a:pathLst>
              <a:path w="3478529">
                <a:moveTo>
                  <a:pt x="0" y="0"/>
                </a:moveTo>
                <a:lnTo>
                  <a:pt x="3478529" y="0"/>
                </a:lnTo>
              </a:path>
            </a:pathLst>
          </a:custGeom>
          <a:ln w="3175">
            <a:solidFill>
              <a:srgbClr val="9E9A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239519" y="4039234"/>
            <a:ext cx="3465829" cy="0"/>
          </a:xfrm>
          <a:custGeom>
            <a:avLst/>
            <a:gdLst/>
            <a:ahLst/>
            <a:cxnLst/>
            <a:rect l="l" t="t" r="r" b="b"/>
            <a:pathLst>
              <a:path w="3465829">
                <a:moveTo>
                  <a:pt x="0" y="0"/>
                </a:moveTo>
                <a:lnTo>
                  <a:pt x="3465829" y="0"/>
                </a:lnTo>
              </a:path>
            </a:pathLst>
          </a:custGeom>
          <a:ln w="3175">
            <a:solidFill>
              <a:srgbClr val="9E9A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210310" y="4046854"/>
            <a:ext cx="3528060" cy="0"/>
          </a:xfrm>
          <a:custGeom>
            <a:avLst/>
            <a:gdLst/>
            <a:ahLst/>
            <a:cxnLst/>
            <a:rect l="l" t="t" r="r" b="b"/>
            <a:pathLst>
              <a:path w="3528060">
                <a:moveTo>
                  <a:pt x="0" y="0"/>
                </a:moveTo>
                <a:lnTo>
                  <a:pt x="3528060" y="0"/>
                </a:lnTo>
              </a:path>
            </a:pathLst>
          </a:custGeom>
          <a:ln w="3175">
            <a:solidFill>
              <a:srgbClr val="9E9A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214119" y="4045584"/>
            <a:ext cx="3519170" cy="0"/>
          </a:xfrm>
          <a:custGeom>
            <a:avLst/>
            <a:gdLst/>
            <a:ahLst/>
            <a:cxnLst/>
            <a:rect l="l" t="t" r="r" b="b"/>
            <a:pathLst>
              <a:path w="3519170">
                <a:moveTo>
                  <a:pt x="0" y="0"/>
                </a:moveTo>
                <a:lnTo>
                  <a:pt x="3519170" y="0"/>
                </a:lnTo>
              </a:path>
            </a:pathLst>
          </a:custGeom>
          <a:ln w="3175">
            <a:solidFill>
              <a:srgbClr val="9E9A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219200" y="4044315"/>
            <a:ext cx="3510279" cy="0"/>
          </a:xfrm>
          <a:custGeom>
            <a:avLst/>
            <a:gdLst/>
            <a:ahLst/>
            <a:cxnLst/>
            <a:rect l="l" t="t" r="r" b="b"/>
            <a:pathLst>
              <a:path w="3510279">
                <a:moveTo>
                  <a:pt x="0" y="0"/>
                </a:moveTo>
                <a:lnTo>
                  <a:pt x="3510279" y="0"/>
                </a:lnTo>
              </a:path>
            </a:pathLst>
          </a:custGeom>
          <a:ln w="3175">
            <a:solidFill>
              <a:srgbClr val="9E9A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221739" y="4043045"/>
            <a:ext cx="3501390" cy="0"/>
          </a:xfrm>
          <a:custGeom>
            <a:avLst/>
            <a:gdLst/>
            <a:ahLst/>
            <a:cxnLst/>
            <a:rect l="l" t="t" r="r" b="b"/>
            <a:pathLst>
              <a:path w="3501390">
                <a:moveTo>
                  <a:pt x="0" y="0"/>
                </a:moveTo>
                <a:lnTo>
                  <a:pt x="3501390" y="0"/>
                </a:lnTo>
              </a:path>
            </a:pathLst>
          </a:custGeom>
          <a:ln w="3175">
            <a:solidFill>
              <a:srgbClr val="9E9A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230630" y="4041775"/>
            <a:ext cx="3488690" cy="0"/>
          </a:xfrm>
          <a:custGeom>
            <a:avLst/>
            <a:gdLst/>
            <a:ahLst/>
            <a:cxnLst/>
            <a:rect l="l" t="t" r="r" b="b"/>
            <a:pathLst>
              <a:path w="3488690">
                <a:moveTo>
                  <a:pt x="0" y="0"/>
                </a:moveTo>
                <a:lnTo>
                  <a:pt x="3488690" y="0"/>
                </a:lnTo>
              </a:path>
            </a:pathLst>
          </a:custGeom>
          <a:ln w="3175">
            <a:solidFill>
              <a:srgbClr val="9E9A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198880" y="4050665"/>
            <a:ext cx="3549650" cy="0"/>
          </a:xfrm>
          <a:custGeom>
            <a:avLst/>
            <a:gdLst/>
            <a:ahLst/>
            <a:cxnLst/>
            <a:rect l="l" t="t" r="r" b="b"/>
            <a:pathLst>
              <a:path w="3549650">
                <a:moveTo>
                  <a:pt x="0" y="0"/>
                </a:moveTo>
                <a:lnTo>
                  <a:pt x="3549650" y="0"/>
                </a:lnTo>
              </a:path>
            </a:pathLst>
          </a:custGeom>
          <a:ln w="3175">
            <a:solidFill>
              <a:srgbClr val="9E9A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201419" y="4049395"/>
            <a:ext cx="3543300" cy="0"/>
          </a:xfrm>
          <a:custGeom>
            <a:avLst/>
            <a:gdLst/>
            <a:ahLst/>
            <a:cxnLst/>
            <a:rect l="l" t="t" r="r" b="b"/>
            <a:pathLst>
              <a:path w="3543300">
                <a:moveTo>
                  <a:pt x="0" y="0"/>
                </a:moveTo>
                <a:lnTo>
                  <a:pt x="3543300" y="0"/>
                </a:lnTo>
              </a:path>
            </a:pathLst>
          </a:custGeom>
          <a:ln w="3175">
            <a:solidFill>
              <a:srgbClr val="9E9A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203960" y="4048125"/>
            <a:ext cx="3536950" cy="0"/>
          </a:xfrm>
          <a:custGeom>
            <a:avLst/>
            <a:gdLst/>
            <a:ahLst/>
            <a:cxnLst/>
            <a:rect l="l" t="t" r="r" b="b"/>
            <a:pathLst>
              <a:path w="3536950">
                <a:moveTo>
                  <a:pt x="0" y="0"/>
                </a:moveTo>
                <a:lnTo>
                  <a:pt x="3536950" y="0"/>
                </a:lnTo>
              </a:path>
            </a:pathLst>
          </a:custGeom>
          <a:ln w="3175">
            <a:solidFill>
              <a:srgbClr val="9E9A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066800" y="4038600"/>
            <a:ext cx="3810000" cy="1143000"/>
          </a:xfrm>
          <a:custGeom>
            <a:avLst/>
            <a:gdLst/>
            <a:ahLst/>
            <a:cxnLst/>
            <a:rect l="l" t="t" r="r" b="b"/>
            <a:pathLst>
              <a:path w="3810000" h="1143000">
                <a:moveTo>
                  <a:pt x="190500" y="0"/>
                </a:moveTo>
                <a:lnTo>
                  <a:pt x="143315" y="7408"/>
                </a:lnTo>
                <a:lnTo>
                  <a:pt x="98777" y="27940"/>
                </a:lnTo>
                <a:lnTo>
                  <a:pt x="59531" y="59055"/>
                </a:lnTo>
                <a:lnTo>
                  <a:pt x="28222" y="98213"/>
                </a:lnTo>
                <a:lnTo>
                  <a:pt x="7496" y="142875"/>
                </a:lnTo>
                <a:lnTo>
                  <a:pt x="0" y="190500"/>
                </a:lnTo>
                <a:lnTo>
                  <a:pt x="0" y="952500"/>
                </a:lnTo>
                <a:lnTo>
                  <a:pt x="7496" y="999684"/>
                </a:lnTo>
                <a:lnTo>
                  <a:pt x="28222" y="1044222"/>
                </a:lnTo>
                <a:lnTo>
                  <a:pt x="59531" y="1083468"/>
                </a:lnTo>
                <a:lnTo>
                  <a:pt x="98777" y="1114777"/>
                </a:lnTo>
                <a:lnTo>
                  <a:pt x="143315" y="1135503"/>
                </a:lnTo>
                <a:lnTo>
                  <a:pt x="190500" y="1143000"/>
                </a:lnTo>
                <a:lnTo>
                  <a:pt x="3619500" y="1143000"/>
                </a:lnTo>
                <a:lnTo>
                  <a:pt x="3666684" y="1135503"/>
                </a:lnTo>
                <a:lnTo>
                  <a:pt x="3711222" y="1114777"/>
                </a:lnTo>
                <a:lnTo>
                  <a:pt x="3750468" y="1083468"/>
                </a:lnTo>
                <a:lnTo>
                  <a:pt x="3781777" y="1044222"/>
                </a:lnTo>
                <a:lnTo>
                  <a:pt x="3802503" y="999684"/>
                </a:lnTo>
                <a:lnTo>
                  <a:pt x="3810000" y="952500"/>
                </a:lnTo>
                <a:lnTo>
                  <a:pt x="3810000" y="190500"/>
                </a:lnTo>
                <a:lnTo>
                  <a:pt x="3802503" y="142875"/>
                </a:lnTo>
                <a:lnTo>
                  <a:pt x="3781777" y="98213"/>
                </a:lnTo>
                <a:lnTo>
                  <a:pt x="3750468" y="59054"/>
                </a:lnTo>
                <a:lnTo>
                  <a:pt x="3711222" y="27939"/>
                </a:lnTo>
                <a:lnTo>
                  <a:pt x="3666684" y="7408"/>
                </a:lnTo>
                <a:lnTo>
                  <a:pt x="3619500" y="0"/>
                </a:lnTo>
                <a:lnTo>
                  <a:pt x="190500" y="0"/>
                </a:lnTo>
                <a:close/>
              </a:path>
            </a:pathLst>
          </a:custGeom>
          <a:ln w="9344">
            <a:solidFill>
              <a:srgbClr val="7F1D1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 txBox="1"/>
          <p:nvPr/>
        </p:nvSpPr>
        <p:spPr>
          <a:xfrm>
            <a:off x="864869" y="1959609"/>
            <a:ext cx="5281295" cy="3150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5080" indent="-76200">
              <a:lnSpc>
                <a:spcPts val="5000"/>
              </a:lnSpc>
              <a:spcBef>
                <a:spcPts val="100"/>
              </a:spcBef>
              <a:tabLst>
                <a:tab pos="3740785" algn="l"/>
              </a:tabLst>
            </a:pPr>
            <a:r>
              <a:rPr sz="4000" b="1" dirty="0">
                <a:latin typeface="Times New Roman"/>
                <a:cs typeface="Times New Roman"/>
              </a:rPr>
              <a:t>Will </a:t>
            </a:r>
            <a:r>
              <a:rPr sz="4000" b="1" spc="-5" dirty="0">
                <a:latin typeface="Times New Roman"/>
                <a:cs typeface="Times New Roman"/>
              </a:rPr>
              <a:t>there be any </a:t>
            </a:r>
            <a:r>
              <a:rPr sz="4000" b="1" dirty="0">
                <a:latin typeface="Times New Roman"/>
                <a:cs typeface="Times New Roman"/>
              </a:rPr>
              <a:t>tax on  </a:t>
            </a:r>
            <a:r>
              <a:rPr sz="4000" b="1" spc="-10" dirty="0">
                <a:latin typeface="Times New Roman"/>
                <a:cs typeface="Times New Roman"/>
              </a:rPr>
              <a:t>C</a:t>
            </a:r>
            <a:r>
              <a:rPr sz="4000" b="1" spc="10" dirty="0">
                <a:latin typeface="Times New Roman"/>
                <a:cs typeface="Times New Roman"/>
              </a:rPr>
              <a:t>a</a:t>
            </a:r>
            <a:r>
              <a:rPr sz="4000" b="1" spc="-5" dirty="0">
                <a:latin typeface="Times New Roman"/>
                <a:cs typeface="Times New Roman"/>
              </a:rPr>
              <a:t>r</a:t>
            </a:r>
            <a:r>
              <a:rPr sz="4000" b="1" spc="-10" dirty="0">
                <a:latin typeface="Times New Roman"/>
                <a:cs typeface="Times New Roman"/>
              </a:rPr>
              <a:t>b</a:t>
            </a:r>
            <a:r>
              <a:rPr sz="4000" b="1" spc="10" dirty="0">
                <a:latin typeface="Times New Roman"/>
                <a:cs typeface="Times New Roman"/>
              </a:rPr>
              <a:t>o</a:t>
            </a:r>
            <a:r>
              <a:rPr sz="4000" b="1" dirty="0">
                <a:latin typeface="Times New Roman"/>
                <a:cs typeface="Times New Roman"/>
              </a:rPr>
              <a:t>n</a:t>
            </a:r>
            <a:r>
              <a:rPr sz="4000" b="1" spc="-15" dirty="0">
                <a:latin typeface="Times New Roman"/>
                <a:cs typeface="Times New Roman"/>
              </a:rPr>
              <a:t> </a:t>
            </a:r>
            <a:r>
              <a:rPr sz="4000" b="1" spc="-10" dirty="0">
                <a:latin typeface="Times New Roman"/>
                <a:cs typeface="Times New Roman"/>
              </a:rPr>
              <a:t>C</a:t>
            </a:r>
            <a:r>
              <a:rPr sz="4000" b="1" dirty="0">
                <a:latin typeface="Times New Roman"/>
                <a:cs typeface="Times New Roman"/>
              </a:rPr>
              <a:t>r</a:t>
            </a:r>
            <a:r>
              <a:rPr sz="4000" b="1" spc="-5" dirty="0">
                <a:latin typeface="Times New Roman"/>
                <a:cs typeface="Times New Roman"/>
              </a:rPr>
              <a:t>e</a:t>
            </a:r>
            <a:r>
              <a:rPr sz="4000" b="1" spc="-10" dirty="0">
                <a:latin typeface="Times New Roman"/>
                <a:cs typeface="Times New Roman"/>
              </a:rPr>
              <a:t>d</a:t>
            </a:r>
            <a:r>
              <a:rPr sz="4000" b="1" spc="5" dirty="0">
                <a:latin typeface="Times New Roman"/>
                <a:cs typeface="Times New Roman"/>
              </a:rPr>
              <a:t>i</a:t>
            </a:r>
            <a:r>
              <a:rPr sz="4000" b="1" dirty="0">
                <a:latin typeface="Times New Roman"/>
                <a:cs typeface="Times New Roman"/>
              </a:rPr>
              <a:t>ts	</a:t>
            </a:r>
            <a:r>
              <a:rPr sz="4000" b="1" spc="10" dirty="0">
                <a:latin typeface="Times New Roman"/>
                <a:cs typeface="Times New Roman"/>
              </a:rPr>
              <a:t>?</a:t>
            </a:r>
            <a:r>
              <a:rPr sz="4000" b="1" dirty="0">
                <a:latin typeface="Times New Roman"/>
                <a:cs typeface="Times New Roman"/>
              </a:rPr>
              <a:t>?</a:t>
            </a:r>
            <a:r>
              <a:rPr sz="4000" b="1" spc="10" dirty="0">
                <a:latin typeface="Times New Roman"/>
                <a:cs typeface="Times New Roman"/>
              </a:rPr>
              <a:t>?</a:t>
            </a:r>
            <a:r>
              <a:rPr sz="4000" b="1" dirty="0">
                <a:latin typeface="Times New Roman"/>
                <a:cs typeface="Times New Roman"/>
              </a:rPr>
              <a:t>???</a:t>
            </a: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0">
              <a:latin typeface="Times New Roman"/>
              <a:cs typeface="Times New Roman"/>
            </a:endParaRPr>
          </a:p>
          <a:p>
            <a:pPr marL="505459" marR="1564005" indent="90170">
              <a:lnSpc>
                <a:spcPct val="100000"/>
              </a:lnSpc>
            </a:pPr>
            <a:r>
              <a:rPr sz="3200" b="1" dirty="0">
                <a:solidFill>
                  <a:srgbClr val="9A2C1E"/>
                </a:solidFill>
                <a:latin typeface="Times New Roman"/>
                <a:cs typeface="Times New Roman"/>
              </a:rPr>
              <a:t>If there is income  there </a:t>
            </a:r>
            <a:r>
              <a:rPr sz="32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will </a:t>
            </a:r>
            <a:r>
              <a:rPr sz="3200" b="1" dirty="0">
                <a:solidFill>
                  <a:srgbClr val="9A2C1E"/>
                </a:solidFill>
                <a:latin typeface="Times New Roman"/>
                <a:cs typeface="Times New Roman"/>
              </a:rPr>
              <a:t>be</a:t>
            </a:r>
            <a:r>
              <a:rPr sz="3200" b="1" spc="-30" dirty="0">
                <a:solidFill>
                  <a:srgbClr val="9A2C1E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9A2C1E"/>
                </a:solidFill>
                <a:latin typeface="Times New Roman"/>
                <a:cs typeface="Times New Roman"/>
              </a:rPr>
              <a:t>tax…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71470" y="500380"/>
            <a:ext cx="3622039" cy="6464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2770" y="612140"/>
            <a:ext cx="31464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000000"/>
                </a:solidFill>
              </a:rPr>
              <a:t>TAX</a:t>
            </a:r>
            <a:r>
              <a:rPr sz="2800" spc="-80" dirty="0">
                <a:solidFill>
                  <a:srgbClr val="000000"/>
                </a:solidFill>
              </a:rPr>
              <a:t> </a:t>
            </a:r>
            <a:r>
              <a:rPr sz="2800" spc="-10" dirty="0">
                <a:solidFill>
                  <a:srgbClr val="000000"/>
                </a:solidFill>
              </a:rPr>
              <a:t>TREATMENT</a:t>
            </a:r>
            <a:endParaRPr sz="2800"/>
          </a:p>
        </p:txBody>
      </p:sp>
      <p:sp>
        <p:nvSpPr>
          <p:cNvPr id="4" name="object 4"/>
          <p:cNvSpPr/>
          <p:nvPr/>
        </p:nvSpPr>
        <p:spPr>
          <a:xfrm>
            <a:off x="4594859" y="1080769"/>
            <a:ext cx="171450" cy="30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86909" y="1068069"/>
            <a:ext cx="171450" cy="304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08150" y="1384300"/>
            <a:ext cx="6019800" cy="1270"/>
          </a:xfrm>
          <a:custGeom>
            <a:avLst/>
            <a:gdLst/>
            <a:ahLst/>
            <a:cxnLst/>
            <a:rect l="l" t="t" r="r" b="b"/>
            <a:pathLst>
              <a:path w="6019800" h="1269">
                <a:moveTo>
                  <a:pt x="0" y="0"/>
                </a:moveTo>
                <a:lnTo>
                  <a:pt x="6019800" y="1270"/>
                </a:lnTo>
              </a:path>
            </a:pathLst>
          </a:custGeom>
          <a:ln w="38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00200" y="1371600"/>
            <a:ext cx="6019800" cy="1270"/>
          </a:xfrm>
          <a:custGeom>
            <a:avLst/>
            <a:gdLst/>
            <a:ahLst/>
            <a:cxnLst/>
            <a:rect l="l" t="t" r="r" b="b"/>
            <a:pathLst>
              <a:path w="6019800" h="1269">
                <a:moveTo>
                  <a:pt x="0" y="0"/>
                </a:moveTo>
                <a:lnTo>
                  <a:pt x="6019800" y="1270"/>
                </a:lnTo>
              </a:path>
            </a:pathLst>
          </a:custGeom>
          <a:ln w="38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23060" y="1384300"/>
            <a:ext cx="171450" cy="3060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15110" y="1372869"/>
            <a:ext cx="171450" cy="304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41590" y="1385569"/>
            <a:ext cx="171450" cy="381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33640" y="1372869"/>
            <a:ext cx="171450" cy="381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00929" y="1639570"/>
            <a:ext cx="3384550" cy="6527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273040" y="1755140"/>
            <a:ext cx="26358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latin typeface="Times New Roman"/>
                <a:cs typeface="Times New Roman"/>
              </a:rPr>
              <a:t>INDIRECT</a:t>
            </a:r>
            <a:r>
              <a:rPr sz="2800" b="1" spc="-8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TAX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71450" y="1565910"/>
            <a:ext cx="2705100" cy="6464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46860" y="2146300"/>
            <a:ext cx="171450" cy="3048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38910" y="2133600"/>
            <a:ext cx="171450" cy="304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1330" y="2377439"/>
            <a:ext cx="2701290" cy="11341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21689" y="1465579"/>
            <a:ext cx="2000885" cy="19075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7025" marR="600710" indent="-314960">
              <a:lnSpc>
                <a:spcPct val="100000"/>
              </a:lnSpc>
              <a:spcBef>
                <a:spcPts val="100"/>
              </a:spcBef>
            </a:pPr>
            <a:r>
              <a:rPr sz="2800" b="1" spc="-15" dirty="0">
                <a:latin typeface="Times New Roman"/>
                <a:cs typeface="Times New Roman"/>
              </a:rPr>
              <a:t>D</a:t>
            </a:r>
            <a:r>
              <a:rPr sz="2800" b="1" spc="-5" dirty="0">
                <a:latin typeface="Times New Roman"/>
                <a:cs typeface="Times New Roman"/>
              </a:rPr>
              <a:t>IR</a:t>
            </a:r>
            <a:r>
              <a:rPr sz="2800" b="1" spc="-10" dirty="0">
                <a:latin typeface="Times New Roman"/>
                <a:cs typeface="Times New Roman"/>
              </a:rPr>
              <a:t>E</a:t>
            </a:r>
            <a:r>
              <a:rPr sz="2800" b="1" spc="-5" dirty="0">
                <a:latin typeface="Times New Roman"/>
                <a:cs typeface="Times New Roman"/>
              </a:rPr>
              <a:t>C</a:t>
            </a:r>
            <a:r>
              <a:rPr sz="2800" b="1" dirty="0">
                <a:latin typeface="Times New Roman"/>
                <a:cs typeface="Times New Roman"/>
              </a:rPr>
              <a:t>T  </a:t>
            </a:r>
            <a:r>
              <a:rPr sz="2800" b="1" spc="-5" dirty="0">
                <a:latin typeface="Times New Roman"/>
                <a:cs typeface="Times New Roman"/>
              </a:rPr>
              <a:t>TAX</a:t>
            </a:r>
            <a:endParaRPr sz="2800">
              <a:latin typeface="Times New Roman"/>
              <a:cs typeface="Times New Roman"/>
            </a:endParaRPr>
          </a:p>
          <a:p>
            <a:pPr marL="504190" marR="5080" indent="-478790">
              <a:lnSpc>
                <a:spcPct val="100000"/>
              </a:lnSpc>
              <a:spcBef>
                <a:spcPts val="1380"/>
              </a:spcBef>
            </a:pPr>
            <a:r>
              <a:rPr sz="2800" b="1" spc="-5" dirty="0">
                <a:latin typeface="Times New Roman"/>
                <a:cs typeface="Times New Roman"/>
              </a:rPr>
              <a:t>Income</a:t>
            </a:r>
            <a:r>
              <a:rPr sz="2800" b="1" spc="-11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from  </a:t>
            </a:r>
            <a:r>
              <a:rPr sz="2800" b="1" spc="-5" dirty="0">
                <a:latin typeface="Times New Roman"/>
                <a:cs typeface="Times New Roman"/>
              </a:rPr>
              <a:t>CER’s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80260" y="3517900"/>
            <a:ext cx="171450" cy="3048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72310" y="3505200"/>
            <a:ext cx="171450" cy="3048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22350" y="3822700"/>
            <a:ext cx="1905000" cy="1270"/>
          </a:xfrm>
          <a:custGeom>
            <a:avLst/>
            <a:gdLst/>
            <a:ahLst/>
            <a:cxnLst/>
            <a:rect l="l" t="t" r="r" b="b"/>
            <a:pathLst>
              <a:path w="1905000" h="1270">
                <a:moveTo>
                  <a:pt x="0" y="0"/>
                </a:moveTo>
                <a:lnTo>
                  <a:pt x="1905000" y="1269"/>
                </a:lnTo>
              </a:path>
            </a:pathLst>
          </a:custGeom>
          <a:ln w="38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4400" y="3810000"/>
            <a:ext cx="1905000" cy="1270"/>
          </a:xfrm>
          <a:custGeom>
            <a:avLst/>
            <a:gdLst/>
            <a:ahLst/>
            <a:cxnLst/>
            <a:rect l="l" t="t" r="r" b="b"/>
            <a:pathLst>
              <a:path w="1905000" h="1270">
                <a:moveTo>
                  <a:pt x="0" y="0"/>
                </a:moveTo>
                <a:lnTo>
                  <a:pt x="1905000" y="1269"/>
                </a:lnTo>
              </a:path>
            </a:pathLst>
          </a:custGeom>
          <a:ln w="38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77720" y="4084320"/>
            <a:ext cx="1865630" cy="140843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435860" y="4323079"/>
            <a:ext cx="115125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795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latin typeface="Times New Roman"/>
                <a:cs typeface="Times New Roman"/>
              </a:rPr>
              <a:t>Other  I</a:t>
            </a:r>
            <a:r>
              <a:rPr sz="2800" b="1" dirty="0">
                <a:latin typeface="Times New Roman"/>
                <a:cs typeface="Times New Roman"/>
              </a:rPr>
              <a:t>n</a:t>
            </a:r>
            <a:r>
              <a:rPr sz="2800" b="1" spc="-15" dirty="0">
                <a:latin typeface="Times New Roman"/>
                <a:cs typeface="Times New Roman"/>
              </a:rPr>
              <a:t>c</a:t>
            </a:r>
            <a:r>
              <a:rPr sz="2800" b="1" spc="10" dirty="0">
                <a:latin typeface="Times New Roman"/>
                <a:cs typeface="Times New Roman"/>
              </a:rPr>
              <a:t>o</a:t>
            </a:r>
            <a:r>
              <a:rPr sz="2800" b="1" spc="-5" dirty="0">
                <a:latin typeface="Times New Roman"/>
                <a:cs typeface="Times New Roman"/>
              </a:rPr>
              <a:t>m</a:t>
            </a:r>
            <a:r>
              <a:rPr sz="2800" b="1" dirty="0">
                <a:latin typeface="Times New Roman"/>
                <a:cs typeface="Times New Roman"/>
              </a:rPr>
              <a:t>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13359" y="4084320"/>
            <a:ext cx="1835150" cy="14808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09269" y="4147820"/>
            <a:ext cx="118999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latin typeface="Times New Roman"/>
                <a:cs typeface="Times New Roman"/>
              </a:rPr>
              <a:t>B</a:t>
            </a:r>
            <a:r>
              <a:rPr sz="2800" b="1" dirty="0">
                <a:latin typeface="Times New Roman"/>
                <a:cs typeface="Times New Roman"/>
              </a:rPr>
              <a:t>u</a:t>
            </a:r>
            <a:r>
              <a:rPr sz="2800" b="1" spc="-5" dirty="0">
                <a:latin typeface="Times New Roman"/>
                <a:cs typeface="Times New Roman"/>
              </a:rPr>
              <a:t>s</a:t>
            </a:r>
            <a:r>
              <a:rPr sz="2800" b="1" spc="5" dirty="0">
                <a:latin typeface="Times New Roman"/>
                <a:cs typeface="Times New Roman"/>
              </a:rPr>
              <a:t>i</a:t>
            </a:r>
            <a:r>
              <a:rPr sz="2800" b="1" dirty="0">
                <a:latin typeface="Times New Roman"/>
                <a:cs typeface="Times New Roman"/>
              </a:rPr>
              <a:t>n</a:t>
            </a:r>
            <a:r>
              <a:rPr sz="2800" b="1" spc="-15" dirty="0">
                <a:latin typeface="Times New Roman"/>
                <a:cs typeface="Times New Roman"/>
              </a:rPr>
              <a:t>e</a:t>
            </a:r>
            <a:r>
              <a:rPr sz="2800" b="1" dirty="0">
                <a:latin typeface="Times New Roman"/>
                <a:cs typeface="Times New Roman"/>
              </a:rPr>
              <a:t>s  s      </a:t>
            </a:r>
            <a:r>
              <a:rPr sz="2800" b="1" spc="-5" dirty="0">
                <a:latin typeface="Times New Roman"/>
                <a:cs typeface="Times New Roman"/>
              </a:rPr>
              <a:t>Income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37260" y="3822700"/>
            <a:ext cx="171450" cy="30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29310" y="3810000"/>
            <a:ext cx="171450" cy="3048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42260" y="3822700"/>
            <a:ext cx="171450" cy="30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34310" y="3810000"/>
            <a:ext cx="171450" cy="3048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957059" y="2222500"/>
            <a:ext cx="171450" cy="30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49109" y="2209800"/>
            <a:ext cx="171450" cy="3048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594350" y="2527300"/>
            <a:ext cx="2743200" cy="1270"/>
          </a:xfrm>
          <a:custGeom>
            <a:avLst/>
            <a:gdLst/>
            <a:ahLst/>
            <a:cxnLst/>
            <a:rect l="l" t="t" r="r" b="b"/>
            <a:pathLst>
              <a:path w="2743200" h="1269">
                <a:moveTo>
                  <a:pt x="0" y="0"/>
                </a:moveTo>
                <a:lnTo>
                  <a:pt x="2743200" y="1270"/>
                </a:lnTo>
              </a:path>
            </a:pathLst>
          </a:custGeom>
          <a:ln w="38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86400" y="2514600"/>
            <a:ext cx="2743200" cy="1270"/>
          </a:xfrm>
          <a:custGeom>
            <a:avLst/>
            <a:gdLst/>
            <a:ahLst/>
            <a:cxnLst/>
            <a:rect l="l" t="t" r="r" b="b"/>
            <a:pathLst>
              <a:path w="2743200" h="1269">
                <a:moveTo>
                  <a:pt x="0" y="0"/>
                </a:moveTo>
                <a:lnTo>
                  <a:pt x="2743200" y="1270"/>
                </a:lnTo>
              </a:path>
            </a:pathLst>
          </a:custGeom>
          <a:ln w="38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509259" y="2527300"/>
            <a:ext cx="171450" cy="30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401309" y="2514600"/>
            <a:ext cx="171450" cy="3048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252459" y="2527300"/>
            <a:ext cx="171450" cy="30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144509" y="2514600"/>
            <a:ext cx="171450" cy="3048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852670" y="2786379"/>
            <a:ext cx="1487170" cy="72517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5102859" y="2898140"/>
            <a:ext cx="99504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latin typeface="Times New Roman"/>
                <a:cs typeface="Times New Roman"/>
              </a:rPr>
              <a:t>G</a:t>
            </a:r>
            <a:r>
              <a:rPr sz="2800" b="1" spc="10" dirty="0">
                <a:latin typeface="Times New Roman"/>
                <a:cs typeface="Times New Roman"/>
              </a:rPr>
              <a:t>o</a:t>
            </a:r>
            <a:r>
              <a:rPr sz="2800" b="1" dirty="0">
                <a:latin typeface="Times New Roman"/>
                <a:cs typeface="Times New Roman"/>
              </a:rPr>
              <a:t>ods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205980" y="2786379"/>
            <a:ext cx="1743710" cy="72517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7430769" y="2898140"/>
            <a:ext cx="12642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105" dirty="0">
                <a:latin typeface="Perpetua"/>
                <a:cs typeface="Perpetua"/>
              </a:rPr>
              <a:t>S</a:t>
            </a:r>
            <a:r>
              <a:rPr sz="2800" b="1" spc="50" dirty="0">
                <a:latin typeface="Perpetua"/>
                <a:cs typeface="Perpetua"/>
              </a:rPr>
              <a:t>er</a:t>
            </a:r>
            <a:r>
              <a:rPr sz="2800" b="1" spc="-15" dirty="0">
                <a:latin typeface="Perpetua"/>
                <a:cs typeface="Perpetua"/>
              </a:rPr>
              <a:t>v</a:t>
            </a:r>
            <a:r>
              <a:rPr sz="2800" b="1" spc="45" dirty="0">
                <a:latin typeface="Perpetua"/>
                <a:cs typeface="Perpetua"/>
              </a:rPr>
              <a:t>i</a:t>
            </a:r>
            <a:r>
              <a:rPr sz="2800" b="1" spc="-20" dirty="0">
                <a:latin typeface="Perpetua"/>
                <a:cs typeface="Perpetua"/>
              </a:rPr>
              <a:t>c</a:t>
            </a:r>
            <a:r>
              <a:rPr sz="2800" b="1" spc="50" dirty="0">
                <a:latin typeface="Perpetua"/>
                <a:cs typeface="Perpetua"/>
              </a:rPr>
              <a:t>e</a:t>
            </a:r>
            <a:r>
              <a:rPr sz="2800" b="1" spc="-150" dirty="0">
                <a:latin typeface="Perpetua"/>
                <a:cs typeface="Perpetua"/>
              </a:rPr>
              <a:t>s</a:t>
            </a:r>
            <a:endParaRPr sz="2800">
              <a:latin typeface="Perpetua"/>
              <a:cs typeface="Perpetua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509259" y="3441700"/>
            <a:ext cx="171450" cy="30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01309" y="3429000"/>
            <a:ext cx="171450" cy="3048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820920" y="3700779"/>
            <a:ext cx="2092960" cy="72516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5175250" y="3812540"/>
            <a:ext cx="13830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latin typeface="Times New Roman"/>
                <a:cs typeface="Times New Roman"/>
              </a:rPr>
              <a:t>VAT,</a:t>
            </a:r>
            <a:r>
              <a:rPr sz="2800" b="1" spc="-9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etc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222490" y="3676650"/>
            <a:ext cx="1616709" cy="112776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7514590" y="3789679"/>
            <a:ext cx="97345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095" marR="5080" indent="-11303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Times New Roman"/>
                <a:cs typeface="Times New Roman"/>
              </a:rPr>
              <a:t>S</a:t>
            </a:r>
            <a:r>
              <a:rPr sz="2800" b="1" spc="-5" dirty="0">
                <a:latin typeface="Times New Roman"/>
                <a:cs typeface="Times New Roman"/>
              </a:rPr>
              <a:t>e</a:t>
            </a:r>
            <a:r>
              <a:rPr sz="2800" b="1" spc="-15" dirty="0">
                <a:latin typeface="Times New Roman"/>
                <a:cs typeface="Times New Roman"/>
              </a:rPr>
              <a:t>r</a:t>
            </a:r>
            <a:r>
              <a:rPr sz="2800" b="1" spc="10" dirty="0">
                <a:latin typeface="Times New Roman"/>
                <a:cs typeface="Times New Roman"/>
              </a:rPr>
              <a:t>v</a:t>
            </a:r>
            <a:r>
              <a:rPr sz="2800" b="1" dirty="0">
                <a:latin typeface="Times New Roman"/>
                <a:cs typeface="Times New Roman"/>
              </a:rPr>
              <a:t>ic  e</a:t>
            </a:r>
            <a:r>
              <a:rPr sz="2800" b="1" spc="-6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tax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252459" y="3441700"/>
            <a:ext cx="171450" cy="30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144509" y="3429000"/>
            <a:ext cx="171450" cy="3048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984750" y="5041900"/>
            <a:ext cx="2667000" cy="1800860"/>
          </a:xfrm>
          <a:custGeom>
            <a:avLst/>
            <a:gdLst/>
            <a:ahLst/>
            <a:cxnLst/>
            <a:rect l="l" t="t" r="r" b="b"/>
            <a:pathLst>
              <a:path w="2667000" h="1800859">
                <a:moveTo>
                  <a:pt x="0" y="0"/>
                </a:moveTo>
                <a:lnTo>
                  <a:pt x="2667000" y="0"/>
                </a:lnTo>
                <a:lnTo>
                  <a:pt x="2667000" y="1800860"/>
                </a:lnTo>
                <a:lnTo>
                  <a:pt x="0" y="18008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984750" y="5041900"/>
            <a:ext cx="2667000" cy="1800860"/>
          </a:xfrm>
          <a:custGeom>
            <a:avLst/>
            <a:gdLst/>
            <a:ahLst/>
            <a:cxnLst/>
            <a:rect l="l" t="t" r="r" b="b"/>
            <a:pathLst>
              <a:path w="2667000" h="1800859">
                <a:moveTo>
                  <a:pt x="0" y="0"/>
                </a:moveTo>
                <a:lnTo>
                  <a:pt x="2667000" y="0"/>
                </a:lnTo>
                <a:lnTo>
                  <a:pt x="2667000" y="1800860"/>
                </a:lnTo>
                <a:lnTo>
                  <a:pt x="0" y="1800860"/>
                </a:lnTo>
                <a:lnTo>
                  <a:pt x="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876800" y="5029200"/>
            <a:ext cx="2667000" cy="18008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876800" y="5029200"/>
            <a:ext cx="2667000" cy="1800860"/>
          </a:xfrm>
          <a:custGeom>
            <a:avLst/>
            <a:gdLst/>
            <a:ahLst/>
            <a:cxnLst/>
            <a:rect l="l" t="t" r="r" b="b"/>
            <a:pathLst>
              <a:path w="2667000" h="1800859">
                <a:moveTo>
                  <a:pt x="0" y="0"/>
                </a:moveTo>
                <a:lnTo>
                  <a:pt x="2667000" y="0"/>
                </a:lnTo>
                <a:lnTo>
                  <a:pt x="2667000" y="1800860"/>
                </a:lnTo>
                <a:lnTo>
                  <a:pt x="0" y="1800860"/>
                </a:lnTo>
                <a:lnTo>
                  <a:pt x="0" y="0"/>
                </a:lnTo>
                <a:close/>
              </a:path>
            </a:pathLst>
          </a:custGeom>
          <a:ln w="9344">
            <a:solidFill>
              <a:srgbClr val="AE33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4980077" y="5063490"/>
            <a:ext cx="2559050" cy="1732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6615" marR="946150" algn="ctr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OR  </a:t>
            </a:r>
            <a:r>
              <a:rPr sz="2800" b="1" spc="-15" dirty="0">
                <a:solidFill>
                  <a:srgbClr val="9A2C1E"/>
                </a:solidFill>
                <a:latin typeface="Times New Roman"/>
                <a:cs typeface="Times New Roman"/>
              </a:rPr>
              <a:t>C</a:t>
            </a:r>
            <a:r>
              <a:rPr sz="2800" b="1" spc="-10" dirty="0">
                <a:solidFill>
                  <a:srgbClr val="9A2C1E"/>
                </a:solidFill>
                <a:latin typeface="Times New Roman"/>
                <a:cs typeface="Times New Roman"/>
              </a:rPr>
              <a:t>E</a:t>
            </a:r>
            <a:r>
              <a:rPr sz="2800" b="1" dirty="0">
                <a:solidFill>
                  <a:srgbClr val="9A2C1E"/>
                </a:solidFill>
                <a:latin typeface="Times New Roman"/>
                <a:cs typeface="Times New Roman"/>
              </a:rPr>
              <a:t>R</a:t>
            </a:r>
            <a:endParaRPr sz="2800">
              <a:latin typeface="Times New Roman"/>
              <a:cs typeface="Times New Roman"/>
            </a:endParaRPr>
          </a:p>
          <a:p>
            <a:pPr marL="311785" marR="401320" algn="ctr">
              <a:lnSpc>
                <a:spcPct val="100000"/>
              </a:lnSpc>
            </a:pPr>
            <a:r>
              <a:rPr sz="2800" b="1" spc="-10" dirty="0">
                <a:solidFill>
                  <a:srgbClr val="9A2C1E"/>
                </a:solidFill>
                <a:latin typeface="Times New Roman"/>
                <a:cs typeface="Times New Roman"/>
              </a:rPr>
              <a:t>T</a:t>
            </a:r>
            <a:r>
              <a:rPr sz="2800" b="1" spc="-15" dirty="0">
                <a:solidFill>
                  <a:srgbClr val="9A2C1E"/>
                </a:solidFill>
                <a:latin typeface="Times New Roman"/>
                <a:cs typeface="Times New Roman"/>
              </a:rPr>
              <a:t>r</a:t>
            </a:r>
            <a:r>
              <a:rPr sz="2800" b="1" spc="10" dirty="0">
                <a:solidFill>
                  <a:srgbClr val="9A2C1E"/>
                </a:solidFill>
                <a:latin typeface="Times New Roman"/>
                <a:cs typeface="Times New Roman"/>
              </a:rPr>
              <a:t>a</a:t>
            </a:r>
            <a:r>
              <a:rPr sz="2800" b="1" dirty="0">
                <a:solidFill>
                  <a:srgbClr val="9A2C1E"/>
                </a:solidFill>
                <a:latin typeface="Times New Roman"/>
                <a:cs typeface="Times New Roman"/>
              </a:rPr>
              <a:t>n</a:t>
            </a:r>
            <a:r>
              <a:rPr sz="28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sac</a:t>
            </a:r>
            <a:r>
              <a:rPr sz="2800" b="1" spc="5" dirty="0">
                <a:solidFill>
                  <a:srgbClr val="9A2C1E"/>
                </a:solidFill>
                <a:latin typeface="Times New Roman"/>
                <a:cs typeface="Times New Roman"/>
              </a:rPr>
              <a:t>t</a:t>
            </a:r>
            <a:r>
              <a:rPr sz="2800" b="1" dirty="0">
                <a:solidFill>
                  <a:srgbClr val="9A2C1E"/>
                </a:solidFill>
                <a:latin typeface="Times New Roman"/>
                <a:cs typeface="Times New Roman"/>
              </a:rPr>
              <a:t>ion  </a:t>
            </a:r>
            <a:r>
              <a:rPr sz="28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Tax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27150" y="3365500"/>
            <a:ext cx="7162800" cy="2819400"/>
          </a:xfrm>
          <a:custGeom>
            <a:avLst/>
            <a:gdLst/>
            <a:ahLst/>
            <a:cxnLst/>
            <a:rect l="l" t="t" r="r" b="b"/>
            <a:pathLst>
              <a:path w="7162800" h="2819400">
                <a:moveTo>
                  <a:pt x="6986270" y="0"/>
                </a:moveTo>
                <a:lnTo>
                  <a:pt x="6938009" y="8889"/>
                </a:lnTo>
                <a:lnTo>
                  <a:pt x="6892290" y="31750"/>
                </a:lnTo>
                <a:lnTo>
                  <a:pt x="6852920" y="67310"/>
                </a:lnTo>
                <a:lnTo>
                  <a:pt x="6833870" y="96520"/>
                </a:lnTo>
                <a:lnTo>
                  <a:pt x="6824980" y="110489"/>
                </a:lnTo>
                <a:lnTo>
                  <a:pt x="6818630" y="127000"/>
                </a:lnTo>
                <a:lnTo>
                  <a:pt x="6814820" y="143510"/>
                </a:lnTo>
                <a:lnTo>
                  <a:pt x="6811009" y="158750"/>
                </a:lnTo>
                <a:lnTo>
                  <a:pt x="6809740" y="175260"/>
                </a:lnTo>
                <a:lnTo>
                  <a:pt x="6809740" y="351789"/>
                </a:lnTo>
                <a:lnTo>
                  <a:pt x="176530" y="351789"/>
                </a:lnTo>
                <a:lnTo>
                  <a:pt x="127000" y="360680"/>
                </a:lnTo>
                <a:lnTo>
                  <a:pt x="81280" y="384810"/>
                </a:lnTo>
                <a:lnTo>
                  <a:pt x="55880" y="407669"/>
                </a:lnTo>
                <a:lnTo>
                  <a:pt x="43180" y="420369"/>
                </a:lnTo>
                <a:lnTo>
                  <a:pt x="15240" y="463550"/>
                </a:lnTo>
                <a:lnTo>
                  <a:pt x="1269" y="511810"/>
                </a:lnTo>
                <a:lnTo>
                  <a:pt x="0" y="528319"/>
                </a:lnTo>
                <a:lnTo>
                  <a:pt x="0" y="2642870"/>
                </a:lnTo>
                <a:lnTo>
                  <a:pt x="8890" y="2692400"/>
                </a:lnTo>
                <a:lnTo>
                  <a:pt x="33019" y="2738120"/>
                </a:lnTo>
                <a:lnTo>
                  <a:pt x="67309" y="2776220"/>
                </a:lnTo>
                <a:lnTo>
                  <a:pt x="111759" y="2804160"/>
                </a:lnTo>
                <a:lnTo>
                  <a:pt x="160019" y="2818130"/>
                </a:lnTo>
                <a:lnTo>
                  <a:pt x="176530" y="2819400"/>
                </a:lnTo>
                <a:lnTo>
                  <a:pt x="193040" y="2818130"/>
                </a:lnTo>
                <a:lnTo>
                  <a:pt x="241300" y="2804160"/>
                </a:lnTo>
                <a:lnTo>
                  <a:pt x="284480" y="2776220"/>
                </a:lnTo>
                <a:lnTo>
                  <a:pt x="320039" y="2738120"/>
                </a:lnTo>
                <a:lnTo>
                  <a:pt x="344169" y="2692400"/>
                </a:lnTo>
                <a:lnTo>
                  <a:pt x="353060" y="2642870"/>
                </a:lnTo>
                <a:lnTo>
                  <a:pt x="353060" y="2466340"/>
                </a:lnTo>
                <a:lnTo>
                  <a:pt x="7002780" y="2466340"/>
                </a:lnTo>
                <a:lnTo>
                  <a:pt x="7051040" y="2452370"/>
                </a:lnTo>
                <a:lnTo>
                  <a:pt x="7095490" y="2423160"/>
                </a:lnTo>
                <a:lnTo>
                  <a:pt x="7131050" y="2385060"/>
                </a:lnTo>
                <a:lnTo>
                  <a:pt x="7153909" y="2339340"/>
                </a:lnTo>
                <a:lnTo>
                  <a:pt x="7162800" y="2291080"/>
                </a:lnTo>
                <a:lnTo>
                  <a:pt x="7162800" y="175260"/>
                </a:lnTo>
                <a:lnTo>
                  <a:pt x="7153909" y="127000"/>
                </a:lnTo>
                <a:lnTo>
                  <a:pt x="7131050" y="81279"/>
                </a:lnTo>
                <a:lnTo>
                  <a:pt x="7095490" y="43179"/>
                </a:lnTo>
                <a:lnTo>
                  <a:pt x="7051040" y="15239"/>
                </a:lnTo>
                <a:lnTo>
                  <a:pt x="7002780" y="1270"/>
                </a:lnTo>
                <a:lnTo>
                  <a:pt x="698627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27150" y="3365500"/>
            <a:ext cx="7162800" cy="2819400"/>
          </a:xfrm>
          <a:custGeom>
            <a:avLst/>
            <a:gdLst/>
            <a:ahLst/>
            <a:cxnLst/>
            <a:rect l="l" t="t" r="r" b="b"/>
            <a:pathLst>
              <a:path w="7162800" h="2819400">
                <a:moveTo>
                  <a:pt x="0" y="528319"/>
                </a:moveTo>
                <a:lnTo>
                  <a:pt x="6902" y="484816"/>
                </a:lnTo>
                <a:lnTo>
                  <a:pt x="26011" y="443606"/>
                </a:lnTo>
                <a:lnTo>
                  <a:pt x="54927" y="407193"/>
                </a:lnTo>
                <a:lnTo>
                  <a:pt x="91251" y="378083"/>
                </a:lnTo>
                <a:lnTo>
                  <a:pt x="132585" y="358780"/>
                </a:lnTo>
                <a:lnTo>
                  <a:pt x="176530" y="351789"/>
                </a:lnTo>
                <a:lnTo>
                  <a:pt x="6809740" y="351789"/>
                </a:lnTo>
                <a:lnTo>
                  <a:pt x="6809740" y="175260"/>
                </a:lnTo>
                <a:lnTo>
                  <a:pt x="6816730" y="131850"/>
                </a:lnTo>
                <a:lnTo>
                  <a:pt x="6836033" y="90875"/>
                </a:lnTo>
                <a:lnTo>
                  <a:pt x="6865143" y="54768"/>
                </a:lnTo>
                <a:lnTo>
                  <a:pt x="6901556" y="25964"/>
                </a:lnTo>
                <a:lnTo>
                  <a:pt x="6942766" y="6896"/>
                </a:lnTo>
                <a:lnTo>
                  <a:pt x="6986270" y="0"/>
                </a:lnTo>
                <a:lnTo>
                  <a:pt x="7030214" y="6896"/>
                </a:lnTo>
                <a:lnTo>
                  <a:pt x="7071548" y="25964"/>
                </a:lnTo>
                <a:lnTo>
                  <a:pt x="7107872" y="54768"/>
                </a:lnTo>
                <a:lnTo>
                  <a:pt x="7136788" y="90875"/>
                </a:lnTo>
                <a:lnTo>
                  <a:pt x="7155897" y="131850"/>
                </a:lnTo>
                <a:lnTo>
                  <a:pt x="7162800" y="175260"/>
                </a:lnTo>
                <a:lnTo>
                  <a:pt x="7162800" y="2291080"/>
                </a:lnTo>
                <a:lnTo>
                  <a:pt x="7155897" y="2334489"/>
                </a:lnTo>
                <a:lnTo>
                  <a:pt x="7136788" y="2375464"/>
                </a:lnTo>
                <a:lnTo>
                  <a:pt x="7107872" y="2411571"/>
                </a:lnTo>
                <a:lnTo>
                  <a:pt x="7071548" y="2440375"/>
                </a:lnTo>
                <a:lnTo>
                  <a:pt x="7030214" y="2459443"/>
                </a:lnTo>
                <a:lnTo>
                  <a:pt x="6986270" y="2466340"/>
                </a:lnTo>
                <a:lnTo>
                  <a:pt x="353060" y="2466340"/>
                </a:lnTo>
                <a:lnTo>
                  <a:pt x="353060" y="2642870"/>
                </a:lnTo>
                <a:lnTo>
                  <a:pt x="346069" y="2686814"/>
                </a:lnTo>
                <a:lnTo>
                  <a:pt x="326766" y="2728148"/>
                </a:lnTo>
                <a:lnTo>
                  <a:pt x="297656" y="2764472"/>
                </a:lnTo>
                <a:lnTo>
                  <a:pt x="261243" y="2793388"/>
                </a:lnTo>
                <a:lnTo>
                  <a:pt x="220033" y="2812497"/>
                </a:lnTo>
                <a:lnTo>
                  <a:pt x="176530" y="2819400"/>
                </a:lnTo>
                <a:lnTo>
                  <a:pt x="132585" y="2812497"/>
                </a:lnTo>
                <a:lnTo>
                  <a:pt x="91251" y="2793388"/>
                </a:lnTo>
                <a:lnTo>
                  <a:pt x="54927" y="2764472"/>
                </a:lnTo>
                <a:lnTo>
                  <a:pt x="26011" y="2728148"/>
                </a:lnTo>
                <a:lnTo>
                  <a:pt x="6902" y="2686814"/>
                </a:lnTo>
                <a:lnTo>
                  <a:pt x="0" y="2642870"/>
                </a:lnTo>
                <a:lnTo>
                  <a:pt x="0" y="528319"/>
                </a:lnTo>
                <a:close/>
              </a:path>
            </a:pathLst>
          </a:custGeom>
          <a:ln w="38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03680" y="3806190"/>
            <a:ext cx="176530" cy="264160"/>
          </a:xfrm>
          <a:custGeom>
            <a:avLst/>
            <a:gdLst/>
            <a:ahLst/>
            <a:cxnLst/>
            <a:rect l="l" t="t" r="r" b="b"/>
            <a:pathLst>
              <a:path w="176530" h="264160">
                <a:moveTo>
                  <a:pt x="96519" y="0"/>
                </a:moveTo>
                <a:lnTo>
                  <a:pt x="80009" y="0"/>
                </a:lnTo>
                <a:lnTo>
                  <a:pt x="71119" y="1270"/>
                </a:lnTo>
                <a:lnTo>
                  <a:pt x="55879" y="6350"/>
                </a:lnTo>
                <a:lnTo>
                  <a:pt x="48259" y="11430"/>
                </a:lnTo>
                <a:lnTo>
                  <a:pt x="40639" y="15240"/>
                </a:lnTo>
                <a:lnTo>
                  <a:pt x="33019" y="21590"/>
                </a:lnTo>
                <a:lnTo>
                  <a:pt x="26669" y="26670"/>
                </a:lnTo>
                <a:lnTo>
                  <a:pt x="21589" y="33020"/>
                </a:lnTo>
                <a:lnTo>
                  <a:pt x="16509" y="40640"/>
                </a:lnTo>
                <a:lnTo>
                  <a:pt x="11429" y="46990"/>
                </a:lnTo>
                <a:lnTo>
                  <a:pt x="7619" y="54610"/>
                </a:lnTo>
                <a:lnTo>
                  <a:pt x="3809" y="63500"/>
                </a:lnTo>
                <a:lnTo>
                  <a:pt x="1269" y="71120"/>
                </a:lnTo>
                <a:lnTo>
                  <a:pt x="0" y="78740"/>
                </a:lnTo>
                <a:lnTo>
                  <a:pt x="0" y="264160"/>
                </a:lnTo>
                <a:lnTo>
                  <a:pt x="48259" y="255270"/>
                </a:lnTo>
                <a:lnTo>
                  <a:pt x="107950" y="220980"/>
                </a:lnTo>
                <a:lnTo>
                  <a:pt x="143509" y="182880"/>
                </a:lnTo>
                <a:lnTo>
                  <a:pt x="167639" y="137160"/>
                </a:lnTo>
                <a:lnTo>
                  <a:pt x="176530" y="87630"/>
                </a:lnTo>
                <a:lnTo>
                  <a:pt x="175259" y="78740"/>
                </a:lnTo>
                <a:lnTo>
                  <a:pt x="173989" y="71120"/>
                </a:lnTo>
                <a:lnTo>
                  <a:pt x="171450" y="63500"/>
                </a:lnTo>
                <a:lnTo>
                  <a:pt x="168909" y="54610"/>
                </a:lnTo>
                <a:lnTo>
                  <a:pt x="165100" y="46990"/>
                </a:lnTo>
                <a:lnTo>
                  <a:pt x="160019" y="40640"/>
                </a:lnTo>
                <a:lnTo>
                  <a:pt x="154939" y="33020"/>
                </a:lnTo>
                <a:lnTo>
                  <a:pt x="148589" y="26670"/>
                </a:lnTo>
                <a:lnTo>
                  <a:pt x="142239" y="21590"/>
                </a:lnTo>
                <a:lnTo>
                  <a:pt x="134619" y="15240"/>
                </a:lnTo>
                <a:lnTo>
                  <a:pt x="128269" y="11430"/>
                </a:lnTo>
                <a:lnTo>
                  <a:pt x="120650" y="6350"/>
                </a:lnTo>
                <a:lnTo>
                  <a:pt x="111759" y="3810"/>
                </a:lnTo>
                <a:lnTo>
                  <a:pt x="104139" y="1270"/>
                </a:lnTo>
                <a:lnTo>
                  <a:pt x="96519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03680" y="3806190"/>
            <a:ext cx="176530" cy="264160"/>
          </a:xfrm>
          <a:custGeom>
            <a:avLst/>
            <a:gdLst/>
            <a:ahLst/>
            <a:cxnLst/>
            <a:rect l="l" t="t" r="r" b="b"/>
            <a:pathLst>
              <a:path w="176530" h="264160">
                <a:moveTo>
                  <a:pt x="0" y="87630"/>
                </a:moveTo>
                <a:lnTo>
                  <a:pt x="7441" y="55185"/>
                </a:lnTo>
                <a:lnTo>
                  <a:pt x="27146" y="27146"/>
                </a:lnTo>
                <a:lnTo>
                  <a:pt x="55185" y="7441"/>
                </a:lnTo>
                <a:lnTo>
                  <a:pt x="87629" y="0"/>
                </a:lnTo>
                <a:lnTo>
                  <a:pt x="120272" y="7441"/>
                </a:lnTo>
                <a:lnTo>
                  <a:pt x="148748" y="27146"/>
                </a:lnTo>
                <a:lnTo>
                  <a:pt x="168890" y="55185"/>
                </a:lnTo>
                <a:lnTo>
                  <a:pt x="176530" y="87630"/>
                </a:lnTo>
                <a:lnTo>
                  <a:pt x="169539" y="131133"/>
                </a:lnTo>
                <a:lnTo>
                  <a:pt x="150236" y="172343"/>
                </a:lnTo>
                <a:lnTo>
                  <a:pt x="121126" y="208756"/>
                </a:lnTo>
                <a:lnTo>
                  <a:pt x="84713" y="237866"/>
                </a:lnTo>
                <a:lnTo>
                  <a:pt x="43503" y="257169"/>
                </a:lnTo>
                <a:lnTo>
                  <a:pt x="0" y="264160"/>
                </a:lnTo>
                <a:lnTo>
                  <a:pt x="0" y="87630"/>
                </a:lnTo>
                <a:close/>
              </a:path>
            </a:pathLst>
          </a:custGeom>
          <a:ln w="38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36890" y="3365500"/>
            <a:ext cx="353060" cy="351790"/>
          </a:xfrm>
          <a:custGeom>
            <a:avLst/>
            <a:gdLst/>
            <a:ahLst/>
            <a:cxnLst/>
            <a:rect l="l" t="t" r="r" b="b"/>
            <a:pathLst>
              <a:path w="353059" h="351789">
                <a:moveTo>
                  <a:pt x="353059" y="175260"/>
                </a:moveTo>
                <a:lnTo>
                  <a:pt x="176529" y="175260"/>
                </a:lnTo>
                <a:lnTo>
                  <a:pt x="176529" y="351789"/>
                </a:lnTo>
                <a:lnTo>
                  <a:pt x="226059" y="344169"/>
                </a:lnTo>
                <a:lnTo>
                  <a:pt x="271779" y="320039"/>
                </a:lnTo>
                <a:lnTo>
                  <a:pt x="309879" y="284480"/>
                </a:lnTo>
                <a:lnTo>
                  <a:pt x="337819" y="240029"/>
                </a:lnTo>
                <a:lnTo>
                  <a:pt x="351789" y="191770"/>
                </a:lnTo>
                <a:lnTo>
                  <a:pt x="353059" y="175260"/>
                </a:lnTo>
                <a:close/>
              </a:path>
              <a:path w="353059" h="351789">
                <a:moveTo>
                  <a:pt x="176529" y="0"/>
                </a:moveTo>
                <a:lnTo>
                  <a:pt x="128269" y="8889"/>
                </a:lnTo>
                <a:lnTo>
                  <a:pt x="82550" y="31750"/>
                </a:lnTo>
                <a:lnTo>
                  <a:pt x="43179" y="67310"/>
                </a:lnTo>
                <a:lnTo>
                  <a:pt x="24129" y="96520"/>
                </a:lnTo>
                <a:lnTo>
                  <a:pt x="15239" y="110489"/>
                </a:lnTo>
                <a:lnTo>
                  <a:pt x="8889" y="127000"/>
                </a:lnTo>
                <a:lnTo>
                  <a:pt x="5079" y="143510"/>
                </a:lnTo>
                <a:lnTo>
                  <a:pt x="1269" y="158750"/>
                </a:lnTo>
                <a:lnTo>
                  <a:pt x="0" y="175260"/>
                </a:lnTo>
                <a:lnTo>
                  <a:pt x="0" y="264160"/>
                </a:lnTo>
                <a:lnTo>
                  <a:pt x="16509" y="264160"/>
                </a:lnTo>
                <a:lnTo>
                  <a:pt x="49529" y="259080"/>
                </a:lnTo>
                <a:lnTo>
                  <a:pt x="95250" y="247650"/>
                </a:lnTo>
                <a:lnTo>
                  <a:pt x="144779" y="223520"/>
                </a:lnTo>
                <a:lnTo>
                  <a:pt x="172719" y="191770"/>
                </a:lnTo>
                <a:lnTo>
                  <a:pt x="175259" y="187960"/>
                </a:lnTo>
                <a:lnTo>
                  <a:pt x="175259" y="184150"/>
                </a:lnTo>
                <a:lnTo>
                  <a:pt x="176529" y="180339"/>
                </a:lnTo>
                <a:lnTo>
                  <a:pt x="176529" y="175260"/>
                </a:lnTo>
                <a:lnTo>
                  <a:pt x="353059" y="175260"/>
                </a:lnTo>
                <a:lnTo>
                  <a:pt x="351789" y="158750"/>
                </a:lnTo>
                <a:lnTo>
                  <a:pt x="337819" y="110489"/>
                </a:lnTo>
                <a:lnTo>
                  <a:pt x="309879" y="67310"/>
                </a:lnTo>
                <a:lnTo>
                  <a:pt x="271779" y="31750"/>
                </a:lnTo>
                <a:lnTo>
                  <a:pt x="226059" y="8889"/>
                </a:lnTo>
                <a:lnTo>
                  <a:pt x="193039" y="1270"/>
                </a:lnTo>
                <a:lnTo>
                  <a:pt x="176529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36890" y="3365500"/>
            <a:ext cx="353060" cy="351790"/>
          </a:xfrm>
          <a:custGeom>
            <a:avLst/>
            <a:gdLst/>
            <a:ahLst/>
            <a:cxnLst/>
            <a:rect l="l" t="t" r="r" b="b"/>
            <a:pathLst>
              <a:path w="353059" h="351789">
                <a:moveTo>
                  <a:pt x="176529" y="175260"/>
                </a:moveTo>
                <a:lnTo>
                  <a:pt x="139994" y="225755"/>
                </a:lnTo>
                <a:lnTo>
                  <a:pt x="100543" y="245668"/>
                </a:lnTo>
                <a:lnTo>
                  <a:pt x="52496" y="259181"/>
                </a:lnTo>
                <a:lnTo>
                  <a:pt x="0" y="264160"/>
                </a:lnTo>
                <a:lnTo>
                  <a:pt x="0" y="231517"/>
                </a:lnTo>
                <a:lnTo>
                  <a:pt x="0" y="203041"/>
                </a:lnTo>
                <a:lnTo>
                  <a:pt x="0" y="182899"/>
                </a:lnTo>
                <a:lnTo>
                  <a:pt x="0" y="175260"/>
                </a:lnTo>
                <a:lnTo>
                  <a:pt x="6990" y="131850"/>
                </a:lnTo>
                <a:lnTo>
                  <a:pt x="26293" y="90875"/>
                </a:lnTo>
                <a:lnTo>
                  <a:pt x="55403" y="54768"/>
                </a:lnTo>
                <a:lnTo>
                  <a:pt x="91816" y="25964"/>
                </a:lnTo>
                <a:lnTo>
                  <a:pt x="133026" y="6896"/>
                </a:lnTo>
                <a:lnTo>
                  <a:pt x="176529" y="0"/>
                </a:lnTo>
                <a:lnTo>
                  <a:pt x="220474" y="6896"/>
                </a:lnTo>
                <a:lnTo>
                  <a:pt x="261808" y="25964"/>
                </a:lnTo>
                <a:lnTo>
                  <a:pt x="298132" y="54768"/>
                </a:lnTo>
                <a:lnTo>
                  <a:pt x="327048" y="90875"/>
                </a:lnTo>
                <a:lnTo>
                  <a:pt x="346157" y="131850"/>
                </a:lnTo>
                <a:lnTo>
                  <a:pt x="353059" y="175260"/>
                </a:lnTo>
                <a:lnTo>
                  <a:pt x="346157" y="219204"/>
                </a:lnTo>
                <a:lnTo>
                  <a:pt x="327048" y="260538"/>
                </a:lnTo>
                <a:lnTo>
                  <a:pt x="298132" y="296862"/>
                </a:lnTo>
                <a:lnTo>
                  <a:pt x="261808" y="325778"/>
                </a:lnTo>
                <a:lnTo>
                  <a:pt x="220474" y="344887"/>
                </a:lnTo>
                <a:lnTo>
                  <a:pt x="176529" y="351789"/>
                </a:lnTo>
                <a:lnTo>
                  <a:pt x="176529" y="175260"/>
                </a:lnTo>
                <a:close/>
              </a:path>
            </a:pathLst>
          </a:custGeom>
          <a:ln w="38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08101" y="3874771"/>
            <a:ext cx="214627" cy="2146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36890" y="3717290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5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36890" y="3717290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176529" y="0"/>
                </a:moveTo>
                <a:lnTo>
                  <a:pt x="0" y="0"/>
                </a:lnTo>
                <a:lnTo>
                  <a:pt x="176529" y="0"/>
                </a:lnTo>
                <a:close/>
              </a:path>
            </a:pathLst>
          </a:custGeom>
          <a:ln w="38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36890" y="3698241"/>
            <a:ext cx="176530" cy="38100"/>
          </a:xfrm>
          <a:custGeom>
            <a:avLst/>
            <a:gdLst/>
            <a:ahLst/>
            <a:cxnLst/>
            <a:rect l="l" t="t" r="r" b="b"/>
            <a:pathLst>
              <a:path w="176529" h="38100">
                <a:moveTo>
                  <a:pt x="0" y="38097"/>
                </a:moveTo>
                <a:lnTo>
                  <a:pt x="176529" y="38097"/>
                </a:lnTo>
                <a:lnTo>
                  <a:pt x="176529" y="0"/>
                </a:lnTo>
                <a:lnTo>
                  <a:pt x="0" y="0"/>
                </a:lnTo>
                <a:lnTo>
                  <a:pt x="0" y="38097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80210" y="3893820"/>
            <a:ext cx="0" cy="2114550"/>
          </a:xfrm>
          <a:custGeom>
            <a:avLst/>
            <a:gdLst/>
            <a:ahLst/>
            <a:cxnLst/>
            <a:rect l="l" t="t" r="r" b="b"/>
            <a:pathLst>
              <a:path h="2114550">
                <a:moveTo>
                  <a:pt x="0" y="0"/>
                </a:moveTo>
                <a:lnTo>
                  <a:pt x="0" y="211454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80210" y="3893820"/>
            <a:ext cx="0" cy="2114550"/>
          </a:xfrm>
          <a:custGeom>
            <a:avLst/>
            <a:gdLst/>
            <a:ahLst/>
            <a:cxnLst/>
            <a:rect l="l" t="t" r="r" b="b"/>
            <a:pathLst>
              <a:path h="2114550">
                <a:moveTo>
                  <a:pt x="0" y="0"/>
                </a:moveTo>
                <a:lnTo>
                  <a:pt x="0" y="2114549"/>
                </a:lnTo>
                <a:lnTo>
                  <a:pt x="0" y="0"/>
                </a:lnTo>
                <a:close/>
              </a:path>
            </a:pathLst>
          </a:custGeom>
          <a:ln w="38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61161" y="3893820"/>
            <a:ext cx="38100" cy="2114550"/>
          </a:xfrm>
          <a:custGeom>
            <a:avLst/>
            <a:gdLst/>
            <a:ahLst/>
            <a:cxnLst/>
            <a:rect l="l" t="t" r="r" b="b"/>
            <a:pathLst>
              <a:path w="38100" h="2114550">
                <a:moveTo>
                  <a:pt x="0" y="2114549"/>
                </a:moveTo>
                <a:lnTo>
                  <a:pt x="38097" y="2114549"/>
                </a:lnTo>
                <a:lnTo>
                  <a:pt x="38097" y="0"/>
                </a:lnTo>
                <a:lnTo>
                  <a:pt x="0" y="0"/>
                </a:lnTo>
                <a:lnTo>
                  <a:pt x="0" y="2114549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19200" y="3352800"/>
            <a:ext cx="7162800" cy="2819400"/>
          </a:xfrm>
          <a:custGeom>
            <a:avLst/>
            <a:gdLst/>
            <a:ahLst/>
            <a:cxnLst/>
            <a:rect l="l" t="t" r="r" b="b"/>
            <a:pathLst>
              <a:path w="7162800" h="2819400">
                <a:moveTo>
                  <a:pt x="6986270" y="0"/>
                </a:moveTo>
                <a:lnTo>
                  <a:pt x="6942766" y="6902"/>
                </a:lnTo>
                <a:lnTo>
                  <a:pt x="6901556" y="26011"/>
                </a:lnTo>
                <a:lnTo>
                  <a:pt x="6865143" y="54927"/>
                </a:lnTo>
                <a:lnTo>
                  <a:pt x="6836033" y="91251"/>
                </a:lnTo>
                <a:lnTo>
                  <a:pt x="6816730" y="132585"/>
                </a:lnTo>
                <a:lnTo>
                  <a:pt x="6809740" y="176529"/>
                </a:lnTo>
                <a:lnTo>
                  <a:pt x="6809740" y="351789"/>
                </a:lnTo>
                <a:lnTo>
                  <a:pt x="176530" y="351789"/>
                </a:lnTo>
                <a:lnTo>
                  <a:pt x="132585" y="358780"/>
                </a:lnTo>
                <a:lnTo>
                  <a:pt x="91251" y="378083"/>
                </a:lnTo>
                <a:lnTo>
                  <a:pt x="54927" y="407193"/>
                </a:lnTo>
                <a:lnTo>
                  <a:pt x="26011" y="443606"/>
                </a:lnTo>
                <a:lnTo>
                  <a:pt x="6902" y="484816"/>
                </a:lnTo>
                <a:lnTo>
                  <a:pt x="0" y="528319"/>
                </a:lnTo>
                <a:lnTo>
                  <a:pt x="0" y="2642870"/>
                </a:lnTo>
                <a:lnTo>
                  <a:pt x="6902" y="2686814"/>
                </a:lnTo>
                <a:lnTo>
                  <a:pt x="26011" y="2728148"/>
                </a:lnTo>
                <a:lnTo>
                  <a:pt x="54927" y="2764472"/>
                </a:lnTo>
                <a:lnTo>
                  <a:pt x="91251" y="2793388"/>
                </a:lnTo>
                <a:lnTo>
                  <a:pt x="132585" y="2812497"/>
                </a:lnTo>
                <a:lnTo>
                  <a:pt x="176530" y="2819400"/>
                </a:lnTo>
                <a:lnTo>
                  <a:pt x="220033" y="2812497"/>
                </a:lnTo>
                <a:lnTo>
                  <a:pt x="261243" y="2793388"/>
                </a:lnTo>
                <a:lnTo>
                  <a:pt x="297656" y="2764472"/>
                </a:lnTo>
                <a:lnTo>
                  <a:pt x="326766" y="2728148"/>
                </a:lnTo>
                <a:lnTo>
                  <a:pt x="346069" y="2686814"/>
                </a:lnTo>
                <a:lnTo>
                  <a:pt x="353059" y="2642870"/>
                </a:lnTo>
                <a:lnTo>
                  <a:pt x="353059" y="2466340"/>
                </a:lnTo>
                <a:lnTo>
                  <a:pt x="6986270" y="2466340"/>
                </a:lnTo>
                <a:lnTo>
                  <a:pt x="7030214" y="2459443"/>
                </a:lnTo>
                <a:lnTo>
                  <a:pt x="7071548" y="2440375"/>
                </a:lnTo>
                <a:lnTo>
                  <a:pt x="7107872" y="2411571"/>
                </a:lnTo>
                <a:lnTo>
                  <a:pt x="7136788" y="2375464"/>
                </a:lnTo>
                <a:lnTo>
                  <a:pt x="7155897" y="2334489"/>
                </a:lnTo>
                <a:lnTo>
                  <a:pt x="7162800" y="2291080"/>
                </a:lnTo>
                <a:lnTo>
                  <a:pt x="7162800" y="176529"/>
                </a:lnTo>
                <a:lnTo>
                  <a:pt x="7155897" y="132585"/>
                </a:lnTo>
                <a:lnTo>
                  <a:pt x="7136788" y="91251"/>
                </a:lnTo>
                <a:lnTo>
                  <a:pt x="7107872" y="54927"/>
                </a:lnTo>
                <a:lnTo>
                  <a:pt x="7071548" y="26011"/>
                </a:lnTo>
                <a:lnTo>
                  <a:pt x="7030214" y="6902"/>
                </a:lnTo>
                <a:lnTo>
                  <a:pt x="6986270" y="0"/>
                </a:lnTo>
                <a:close/>
              </a:path>
            </a:pathLst>
          </a:custGeom>
          <a:solidFill>
            <a:srgbClr val="9A2C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19200" y="3352800"/>
            <a:ext cx="7162800" cy="2819400"/>
          </a:xfrm>
          <a:custGeom>
            <a:avLst/>
            <a:gdLst/>
            <a:ahLst/>
            <a:cxnLst/>
            <a:rect l="l" t="t" r="r" b="b"/>
            <a:pathLst>
              <a:path w="7162800" h="2819400">
                <a:moveTo>
                  <a:pt x="0" y="528319"/>
                </a:moveTo>
                <a:lnTo>
                  <a:pt x="6902" y="484816"/>
                </a:lnTo>
                <a:lnTo>
                  <a:pt x="26011" y="443606"/>
                </a:lnTo>
                <a:lnTo>
                  <a:pt x="54927" y="407193"/>
                </a:lnTo>
                <a:lnTo>
                  <a:pt x="91251" y="378083"/>
                </a:lnTo>
                <a:lnTo>
                  <a:pt x="132585" y="358780"/>
                </a:lnTo>
                <a:lnTo>
                  <a:pt x="176530" y="351789"/>
                </a:lnTo>
                <a:lnTo>
                  <a:pt x="6809740" y="351789"/>
                </a:lnTo>
                <a:lnTo>
                  <a:pt x="6809740" y="176529"/>
                </a:lnTo>
                <a:lnTo>
                  <a:pt x="6816730" y="132585"/>
                </a:lnTo>
                <a:lnTo>
                  <a:pt x="6836033" y="91251"/>
                </a:lnTo>
                <a:lnTo>
                  <a:pt x="6865143" y="54927"/>
                </a:lnTo>
                <a:lnTo>
                  <a:pt x="6901556" y="26011"/>
                </a:lnTo>
                <a:lnTo>
                  <a:pt x="6942766" y="6902"/>
                </a:lnTo>
                <a:lnTo>
                  <a:pt x="6986270" y="0"/>
                </a:lnTo>
                <a:lnTo>
                  <a:pt x="7030214" y="6902"/>
                </a:lnTo>
                <a:lnTo>
                  <a:pt x="7071548" y="26011"/>
                </a:lnTo>
                <a:lnTo>
                  <a:pt x="7107872" y="54927"/>
                </a:lnTo>
                <a:lnTo>
                  <a:pt x="7136788" y="91251"/>
                </a:lnTo>
                <a:lnTo>
                  <a:pt x="7155897" y="132585"/>
                </a:lnTo>
                <a:lnTo>
                  <a:pt x="7162800" y="176529"/>
                </a:lnTo>
                <a:lnTo>
                  <a:pt x="7162800" y="2291080"/>
                </a:lnTo>
                <a:lnTo>
                  <a:pt x="7155897" y="2334489"/>
                </a:lnTo>
                <a:lnTo>
                  <a:pt x="7136788" y="2375464"/>
                </a:lnTo>
                <a:lnTo>
                  <a:pt x="7107872" y="2411571"/>
                </a:lnTo>
                <a:lnTo>
                  <a:pt x="7071548" y="2440375"/>
                </a:lnTo>
                <a:lnTo>
                  <a:pt x="7030214" y="2459443"/>
                </a:lnTo>
                <a:lnTo>
                  <a:pt x="6986270" y="2466340"/>
                </a:lnTo>
                <a:lnTo>
                  <a:pt x="353059" y="2466340"/>
                </a:lnTo>
                <a:lnTo>
                  <a:pt x="353059" y="2642870"/>
                </a:lnTo>
                <a:lnTo>
                  <a:pt x="346069" y="2686814"/>
                </a:lnTo>
                <a:lnTo>
                  <a:pt x="326766" y="2728148"/>
                </a:lnTo>
                <a:lnTo>
                  <a:pt x="297656" y="2764472"/>
                </a:lnTo>
                <a:lnTo>
                  <a:pt x="261243" y="2793388"/>
                </a:lnTo>
                <a:lnTo>
                  <a:pt x="220033" y="2812497"/>
                </a:lnTo>
                <a:lnTo>
                  <a:pt x="176530" y="2819400"/>
                </a:lnTo>
                <a:lnTo>
                  <a:pt x="132585" y="2812497"/>
                </a:lnTo>
                <a:lnTo>
                  <a:pt x="91251" y="2793388"/>
                </a:lnTo>
                <a:lnTo>
                  <a:pt x="54927" y="2764472"/>
                </a:lnTo>
                <a:lnTo>
                  <a:pt x="26011" y="2728148"/>
                </a:lnTo>
                <a:lnTo>
                  <a:pt x="6902" y="2686814"/>
                </a:lnTo>
                <a:lnTo>
                  <a:pt x="0" y="2642870"/>
                </a:lnTo>
                <a:lnTo>
                  <a:pt x="0" y="528319"/>
                </a:lnTo>
                <a:close/>
              </a:path>
            </a:pathLst>
          </a:custGeom>
          <a:ln w="38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95730" y="3793490"/>
            <a:ext cx="176530" cy="264160"/>
          </a:xfrm>
          <a:custGeom>
            <a:avLst/>
            <a:gdLst/>
            <a:ahLst/>
            <a:cxnLst/>
            <a:rect l="l" t="t" r="r" b="b"/>
            <a:pathLst>
              <a:path w="176530" h="264160">
                <a:moveTo>
                  <a:pt x="87629" y="0"/>
                </a:moveTo>
                <a:lnTo>
                  <a:pt x="55185" y="7441"/>
                </a:lnTo>
                <a:lnTo>
                  <a:pt x="27146" y="27146"/>
                </a:lnTo>
                <a:lnTo>
                  <a:pt x="7441" y="55185"/>
                </a:lnTo>
                <a:lnTo>
                  <a:pt x="0" y="87630"/>
                </a:lnTo>
                <a:lnTo>
                  <a:pt x="0" y="264160"/>
                </a:lnTo>
                <a:lnTo>
                  <a:pt x="43503" y="257169"/>
                </a:lnTo>
                <a:lnTo>
                  <a:pt x="84713" y="237866"/>
                </a:lnTo>
                <a:lnTo>
                  <a:pt x="121126" y="208756"/>
                </a:lnTo>
                <a:lnTo>
                  <a:pt x="150236" y="172343"/>
                </a:lnTo>
                <a:lnTo>
                  <a:pt x="169539" y="131133"/>
                </a:lnTo>
                <a:lnTo>
                  <a:pt x="176529" y="87630"/>
                </a:lnTo>
                <a:lnTo>
                  <a:pt x="168890" y="55185"/>
                </a:lnTo>
                <a:lnTo>
                  <a:pt x="148748" y="27146"/>
                </a:lnTo>
                <a:lnTo>
                  <a:pt x="120272" y="7441"/>
                </a:lnTo>
                <a:lnTo>
                  <a:pt x="87629" y="0"/>
                </a:lnTo>
                <a:close/>
              </a:path>
            </a:pathLst>
          </a:custGeom>
          <a:solidFill>
            <a:srgbClr val="8425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95730" y="3793490"/>
            <a:ext cx="176530" cy="264160"/>
          </a:xfrm>
          <a:custGeom>
            <a:avLst/>
            <a:gdLst/>
            <a:ahLst/>
            <a:cxnLst/>
            <a:rect l="l" t="t" r="r" b="b"/>
            <a:pathLst>
              <a:path w="176530" h="264160">
                <a:moveTo>
                  <a:pt x="0" y="87630"/>
                </a:moveTo>
                <a:lnTo>
                  <a:pt x="7441" y="55185"/>
                </a:lnTo>
                <a:lnTo>
                  <a:pt x="27146" y="27146"/>
                </a:lnTo>
                <a:lnTo>
                  <a:pt x="55185" y="7441"/>
                </a:lnTo>
                <a:lnTo>
                  <a:pt x="87629" y="0"/>
                </a:lnTo>
                <a:lnTo>
                  <a:pt x="120272" y="7441"/>
                </a:lnTo>
                <a:lnTo>
                  <a:pt x="148748" y="27146"/>
                </a:lnTo>
                <a:lnTo>
                  <a:pt x="168890" y="55185"/>
                </a:lnTo>
                <a:lnTo>
                  <a:pt x="176529" y="87630"/>
                </a:lnTo>
                <a:lnTo>
                  <a:pt x="169539" y="131133"/>
                </a:lnTo>
                <a:lnTo>
                  <a:pt x="150236" y="172343"/>
                </a:lnTo>
                <a:lnTo>
                  <a:pt x="121126" y="208756"/>
                </a:lnTo>
                <a:lnTo>
                  <a:pt x="84713" y="237866"/>
                </a:lnTo>
                <a:lnTo>
                  <a:pt x="43503" y="257169"/>
                </a:lnTo>
                <a:lnTo>
                  <a:pt x="0" y="264160"/>
                </a:lnTo>
                <a:lnTo>
                  <a:pt x="0" y="87630"/>
                </a:lnTo>
                <a:close/>
              </a:path>
            </a:pathLst>
          </a:custGeom>
          <a:ln w="38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28940" y="3352800"/>
            <a:ext cx="353060" cy="351790"/>
          </a:xfrm>
          <a:custGeom>
            <a:avLst/>
            <a:gdLst/>
            <a:ahLst/>
            <a:cxnLst/>
            <a:rect l="l" t="t" r="r" b="b"/>
            <a:pathLst>
              <a:path w="353059" h="351789">
                <a:moveTo>
                  <a:pt x="353059" y="176529"/>
                </a:moveTo>
                <a:lnTo>
                  <a:pt x="176529" y="176529"/>
                </a:lnTo>
                <a:lnTo>
                  <a:pt x="176529" y="351789"/>
                </a:lnTo>
                <a:lnTo>
                  <a:pt x="220474" y="344893"/>
                </a:lnTo>
                <a:lnTo>
                  <a:pt x="261808" y="325825"/>
                </a:lnTo>
                <a:lnTo>
                  <a:pt x="298132" y="297021"/>
                </a:lnTo>
                <a:lnTo>
                  <a:pt x="327048" y="260914"/>
                </a:lnTo>
                <a:lnTo>
                  <a:pt x="346157" y="219939"/>
                </a:lnTo>
                <a:lnTo>
                  <a:pt x="353059" y="176529"/>
                </a:lnTo>
                <a:close/>
              </a:path>
              <a:path w="353059" h="351789">
                <a:moveTo>
                  <a:pt x="176529" y="0"/>
                </a:moveTo>
                <a:lnTo>
                  <a:pt x="133026" y="6902"/>
                </a:lnTo>
                <a:lnTo>
                  <a:pt x="91816" y="26011"/>
                </a:lnTo>
                <a:lnTo>
                  <a:pt x="55403" y="54927"/>
                </a:lnTo>
                <a:lnTo>
                  <a:pt x="26293" y="91251"/>
                </a:lnTo>
                <a:lnTo>
                  <a:pt x="6990" y="132585"/>
                </a:lnTo>
                <a:lnTo>
                  <a:pt x="0" y="176529"/>
                </a:lnTo>
                <a:lnTo>
                  <a:pt x="0" y="264160"/>
                </a:lnTo>
                <a:lnTo>
                  <a:pt x="52496" y="259191"/>
                </a:lnTo>
                <a:lnTo>
                  <a:pt x="100543" y="245750"/>
                </a:lnTo>
                <a:lnTo>
                  <a:pt x="139994" y="226029"/>
                </a:lnTo>
                <a:lnTo>
                  <a:pt x="176529" y="176529"/>
                </a:lnTo>
                <a:lnTo>
                  <a:pt x="353059" y="176529"/>
                </a:lnTo>
                <a:lnTo>
                  <a:pt x="346157" y="132585"/>
                </a:lnTo>
                <a:lnTo>
                  <a:pt x="327048" y="91251"/>
                </a:lnTo>
                <a:lnTo>
                  <a:pt x="298132" y="54927"/>
                </a:lnTo>
                <a:lnTo>
                  <a:pt x="261808" y="26011"/>
                </a:lnTo>
                <a:lnTo>
                  <a:pt x="220474" y="6902"/>
                </a:lnTo>
                <a:lnTo>
                  <a:pt x="176529" y="0"/>
                </a:lnTo>
                <a:close/>
              </a:path>
            </a:pathLst>
          </a:custGeom>
          <a:solidFill>
            <a:srgbClr val="8425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28940" y="3352800"/>
            <a:ext cx="353060" cy="351790"/>
          </a:xfrm>
          <a:custGeom>
            <a:avLst/>
            <a:gdLst/>
            <a:ahLst/>
            <a:cxnLst/>
            <a:rect l="l" t="t" r="r" b="b"/>
            <a:pathLst>
              <a:path w="353059" h="351789">
                <a:moveTo>
                  <a:pt x="176529" y="176529"/>
                </a:moveTo>
                <a:lnTo>
                  <a:pt x="139994" y="226029"/>
                </a:lnTo>
                <a:lnTo>
                  <a:pt x="100543" y="245750"/>
                </a:lnTo>
                <a:lnTo>
                  <a:pt x="52496" y="259191"/>
                </a:lnTo>
                <a:lnTo>
                  <a:pt x="0" y="264160"/>
                </a:lnTo>
                <a:lnTo>
                  <a:pt x="0" y="231715"/>
                </a:lnTo>
                <a:lnTo>
                  <a:pt x="0" y="203676"/>
                </a:lnTo>
                <a:lnTo>
                  <a:pt x="0" y="183971"/>
                </a:lnTo>
                <a:lnTo>
                  <a:pt x="0" y="176529"/>
                </a:lnTo>
                <a:lnTo>
                  <a:pt x="6990" y="132585"/>
                </a:lnTo>
                <a:lnTo>
                  <a:pt x="26293" y="91251"/>
                </a:lnTo>
                <a:lnTo>
                  <a:pt x="55403" y="54927"/>
                </a:lnTo>
                <a:lnTo>
                  <a:pt x="91816" y="26011"/>
                </a:lnTo>
                <a:lnTo>
                  <a:pt x="133026" y="6902"/>
                </a:lnTo>
                <a:lnTo>
                  <a:pt x="176529" y="0"/>
                </a:lnTo>
                <a:lnTo>
                  <a:pt x="220474" y="6902"/>
                </a:lnTo>
                <a:lnTo>
                  <a:pt x="261808" y="26011"/>
                </a:lnTo>
                <a:lnTo>
                  <a:pt x="298132" y="54927"/>
                </a:lnTo>
                <a:lnTo>
                  <a:pt x="327048" y="91251"/>
                </a:lnTo>
                <a:lnTo>
                  <a:pt x="346157" y="132585"/>
                </a:lnTo>
                <a:lnTo>
                  <a:pt x="353059" y="176529"/>
                </a:lnTo>
                <a:lnTo>
                  <a:pt x="346157" y="219939"/>
                </a:lnTo>
                <a:lnTo>
                  <a:pt x="327048" y="260914"/>
                </a:lnTo>
                <a:lnTo>
                  <a:pt x="298132" y="297021"/>
                </a:lnTo>
                <a:lnTo>
                  <a:pt x="261808" y="325825"/>
                </a:lnTo>
                <a:lnTo>
                  <a:pt x="220474" y="344893"/>
                </a:lnTo>
                <a:lnTo>
                  <a:pt x="176529" y="351789"/>
                </a:lnTo>
                <a:lnTo>
                  <a:pt x="176529" y="176529"/>
                </a:lnTo>
                <a:close/>
              </a:path>
            </a:pathLst>
          </a:custGeom>
          <a:ln w="38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00151" y="3862071"/>
            <a:ext cx="214627" cy="214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28940" y="3704590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529" y="0"/>
                </a:lnTo>
              </a:path>
            </a:pathLst>
          </a:custGeom>
          <a:ln w="3175">
            <a:solidFill>
              <a:srgbClr val="84251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28940" y="3704590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176529" y="0"/>
                </a:moveTo>
                <a:lnTo>
                  <a:pt x="0" y="0"/>
                </a:lnTo>
              </a:path>
            </a:pathLst>
          </a:custGeom>
          <a:ln w="38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72260" y="3881120"/>
            <a:ext cx="0" cy="2114550"/>
          </a:xfrm>
          <a:custGeom>
            <a:avLst/>
            <a:gdLst/>
            <a:ahLst/>
            <a:cxnLst/>
            <a:rect l="l" t="t" r="r" b="b"/>
            <a:pathLst>
              <a:path h="2114550">
                <a:moveTo>
                  <a:pt x="0" y="0"/>
                </a:moveTo>
                <a:lnTo>
                  <a:pt x="0" y="2114549"/>
                </a:lnTo>
              </a:path>
            </a:pathLst>
          </a:custGeom>
          <a:ln w="3175">
            <a:solidFill>
              <a:srgbClr val="84251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72260" y="3881120"/>
            <a:ext cx="0" cy="2114550"/>
          </a:xfrm>
          <a:custGeom>
            <a:avLst/>
            <a:gdLst/>
            <a:ahLst/>
            <a:cxnLst/>
            <a:rect l="l" t="t" r="r" b="b"/>
            <a:pathLst>
              <a:path h="2114550">
                <a:moveTo>
                  <a:pt x="0" y="0"/>
                </a:moveTo>
                <a:lnTo>
                  <a:pt x="0" y="2114549"/>
                </a:lnTo>
              </a:path>
            </a:pathLst>
          </a:custGeom>
          <a:ln w="38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167889" y="3530600"/>
            <a:ext cx="5222875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8005" marR="539750" indent="-1270" algn="ctr">
              <a:lnSpc>
                <a:spcPct val="100000"/>
              </a:lnSpc>
              <a:spcBef>
                <a:spcPts val="100"/>
              </a:spcBef>
              <a:tabLst>
                <a:tab pos="2902585" algn="l"/>
                <a:tab pos="3234055" algn="l"/>
                <a:tab pos="3853815" algn="l"/>
                <a:tab pos="3885565" algn="l"/>
              </a:tabLst>
            </a:pPr>
            <a:r>
              <a:rPr sz="4000" b="1" spc="30" dirty="0">
                <a:solidFill>
                  <a:srgbClr val="FFFFFF"/>
                </a:solidFill>
                <a:latin typeface="Perpetua"/>
                <a:cs typeface="Perpetua"/>
              </a:rPr>
              <a:t>However,	</a:t>
            </a:r>
            <a:r>
              <a:rPr sz="4000" b="1" spc="180" dirty="0">
                <a:solidFill>
                  <a:srgbClr val="FFFFFF"/>
                </a:solidFill>
                <a:latin typeface="Perpetua"/>
                <a:cs typeface="Perpetua"/>
              </a:rPr>
              <a:t>NO	</a:t>
            </a:r>
            <a:r>
              <a:rPr sz="4000" b="1" spc="-5" dirty="0">
                <a:solidFill>
                  <a:srgbClr val="FFFFFF"/>
                </a:solidFill>
                <a:latin typeface="Perpetua"/>
                <a:cs typeface="Perpetua"/>
              </a:rPr>
              <a:t>set  </a:t>
            </a:r>
            <a:r>
              <a:rPr sz="4000" b="1" spc="40" dirty="0">
                <a:solidFill>
                  <a:srgbClr val="FFFFFF"/>
                </a:solidFill>
                <a:latin typeface="Perpetua"/>
                <a:cs typeface="Perpetua"/>
              </a:rPr>
              <a:t>A</a:t>
            </a:r>
            <a:r>
              <a:rPr sz="4000" b="1" spc="-10" dirty="0">
                <a:solidFill>
                  <a:srgbClr val="FFFFFF"/>
                </a:solidFill>
                <a:latin typeface="Perpetua"/>
                <a:cs typeface="Perpetua"/>
              </a:rPr>
              <a:t>c</a:t>
            </a:r>
            <a:r>
              <a:rPr sz="4000" b="1" dirty="0">
                <a:solidFill>
                  <a:srgbClr val="FFFFFF"/>
                </a:solidFill>
                <a:latin typeface="Perpetua"/>
                <a:cs typeface="Perpetua"/>
              </a:rPr>
              <a:t>co</a:t>
            </a:r>
            <a:r>
              <a:rPr sz="4000" b="1" spc="-80" dirty="0">
                <a:solidFill>
                  <a:srgbClr val="FFFFFF"/>
                </a:solidFill>
                <a:latin typeface="Perpetua"/>
                <a:cs typeface="Perpetua"/>
              </a:rPr>
              <a:t>un</a:t>
            </a:r>
            <a:r>
              <a:rPr sz="4000" b="1" spc="120" dirty="0">
                <a:solidFill>
                  <a:srgbClr val="FFFFFF"/>
                </a:solidFill>
                <a:latin typeface="Perpetua"/>
                <a:cs typeface="Perpetua"/>
              </a:rPr>
              <a:t>t</a:t>
            </a:r>
            <a:r>
              <a:rPr sz="4000" b="1" spc="80" dirty="0">
                <a:solidFill>
                  <a:srgbClr val="FFFFFF"/>
                </a:solidFill>
                <a:latin typeface="Perpetua"/>
                <a:cs typeface="Perpetua"/>
              </a:rPr>
              <a:t>i</a:t>
            </a:r>
            <a:r>
              <a:rPr sz="4000" b="1" spc="-80" dirty="0">
                <a:solidFill>
                  <a:srgbClr val="FFFFFF"/>
                </a:solidFill>
                <a:latin typeface="Perpetua"/>
                <a:cs typeface="Perpetua"/>
              </a:rPr>
              <a:t>n</a:t>
            </a:r>
            <a:r>
              <a:rPr sz="4000" b="1" spc="-375" dirty="0">
                <a:solidFill>
                  <a:srgbClr val="FFFFFF"/>
                </a:solidFill>
                <a:latin typeface="Perpetua"/>
                <a:cs typeface="Perpetua"/>
              </a:rPr>
              <a:t>g</a:t>
            </a:r>
            <a:r>
              <a:rPr sz="4000" b="1" dirty="0">
                <a:solidFill>
                  <a:srgbClr val="FFFFFF"/>
                </a:solidFill>
                <a:latin typeface="Perpetua"/>
                <a:cs typeface="Perpetua"/>
              </a:rPr>
              <a:t>	o</a:t>
            </a:r>
            <a:r>
              <a:rPr sz="4000" b="1" spc="-250" dirty="0">
                <a:solidFill>
                  <a:srgbClr val="FFFFFF"/>
                </a:solidFill>
                <a:latin typeface="Perpetua"/>
                <a:cs typeface="Perpetua"/>
              </a:rPr>
              <a:t>r</a:t>
            </a:r>
            <a:r>
              <a:rPr sz="4000" b="1" dirty="0">
                <a:solidFill>
                  <a:srgbClr val="FFFFFF"/>
                </a:solidFill>
                <a:latin typeface="Perpetua"/>
                <a:cs typeface="Perpetua"/>
              </a:rPr>
              <a:t>		</a:t>
            </a:r>
            <a:r>
              <a:rPr sz="4000" b="1" spc="325" dirty="0">
                <a:solidFill>
                  <a:srgbClr val="FFFFFF"/>
                </a:solidFill>
                <a:latin typeface="Perpetua"/>
                <a:cs typeface="Perpetua"/>
              </a:rPr>
              <a:t>T</a:t>
            </a:r>
            <a:r>
              <a:rPr sz="4000" b="1" spc="-40" dirty="0">
                <a:solidFill>
                  <a:srgbClr val="FFFFFF"/>
                </a:solidFill>
                <a:latin typeface="Perpetua"/>
                <a:cs typeface="Perpetua"/>
              </a:rPr>
              <a:t>a</a:t>
            </a:r>
            <a:r>
              <a:rPr sz="4000" b="1" spc="-375" dirty="0">
                <a:solidFill>
                  <a:srgbClr val="FFFFFF"/>
                </a:solidFill>
                <a:latin typeface="Perpetua"/>
                <a:cs typeface="Perpetua"/>
              </a:rPr>
              <a:t>x</a:t>
            </a:r>
            <a:endParaRPr sz="4000">
              <a:latin typeface="Perpetua"/>
              <a:cs typeface="Perpetua"/>
            </a:endParaRPr>
          </a:p>
          <a:p>
            <a:pPr marL="12065" marR="5080" algn="ctr">
              <a:lnSpc>
                <a:spcPct val="100000"/>
              </a:lnSpc>
              <a:tabLst>
                <a:tab pos="2506980" algn="l"/>
                <a:tab pos="3358515" algn="l"/>
                <a:tab pos="4210050" algn="l"/>
              </a:tabLst>
            </a:pPr>
            <a:r>
              <a:rPr sz="4000" b="1" spc="325" dirty="0">
                <a:solidFill>
                  <a:srgbClr val="FFFFFF"/>
                </a:solidFill>
                <a:latin typeface="Perpetua"/>
                <a:cs typeface="Perpetua"/>
              </a:rPr>
              <a:t>T</a:t>
            </a:r>
            <a:r>
              <a:rPr sz="4000" b="1" spc="90" dirty="0">
                <a:solidFill>
                  <a:srgbClr val="FFFFFF"/>
                </a:solidFill>
                <a:latin typeface="Perpetua"/>
                <a:cs typeface="Perpetua"/>
              </a:rPr>
              <a:t>r</a:t>
            </a:r>
            <a:r>
              <a:rPr sz="4000" b="1" spc="80" dirty="0">
                <a:solidFill>
                  <a:srgbClr val="FFFFFF"/>
                </a:solidFill>
                <a:latin typeface="Perpetua"/>
                <a:cs typeface="Perpetua"/>
              </a:rPr>
              <a:t>e</a:t>
            </a:r>
            <a:r>
              <a:rPr sz="4000" b="1" spc="-40" dirty="0">
                <a:solidFill>
                  <a:srgbClr val="FFFFFF"/>
                </a:solidFill>
                <a:latin typeface="Perpetua"/>
                <a:cs typeface="Perpetua"/>
              </a:rPr>
              <a:t>a</a:t>
            </a:r>
            <a:r>
              <a:rPr sz="4000" b="1" spc="120" dirty="0">
                <a:solidFill>
                  <a:srgbClr val="FFFFFF"/>
                </a:solidFill>
                <a:latin typeface="Perpetua"/>
                <a:cs typeface="Perpetua"/>
              </a:rPr>
              <a:t>t</a:t>
            </a:r>
            <a:r>
              <a:rPr sz="4000" b="1" dirty="0">
                <a:solidFill>
                  <a:srgbClr val="FFFFFF"/>
                </a:solidFill>
                <a:latin typeface="Perpetua"/>
                <a:cs typeface="Perpetua"/>
              </a:rPr>
              <a:t>m</a:t>
            </a:r>
            <a:r>
              <a:rPr sz="4000" b="1" spc="80" dirty="0">
                <a:solidFill>
                  <a:srgbClr val="FFFFFF"/>
                </a:solidFill>
                <a:latin typeface="Perpetua"/>
                <a:cs typeface="Perpetua"/>
              </a:rPr>
              <a:t>e</a:t>
            </a:r>
            <a:r>
              <a:rPr sz="4000" b="1" spc="-80" dirty="0">
                <a:solidFill>
                  <a:srgbClr val="FFFFFF"/>
                </a:solidFill>
                <a:latin typeface="Perpetua"/>
                <a:cs typeface="Perpetua"/>
              </a:rPr>
              <a:t>n</a:t>
            </a:r>
            <a:r>
              <a:rPr sz="4000" b="1" spc="-210" dirty="0">
                <a:solidFill>
                  <a:srgbClr val="FFFFFF"/>
                </a:solidFill>
                <a:latin typeface="Perpetua"/>
                <a:cs typeface="Perpetua"/>
              </a:rPr>
              <a:t>t</a:t>
            </a:r>
            <a:r>
              <a:rPr sz="4000" b="1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sz="4000" b="1" spc="-175" dirty="0">
                <a:solidFill>
                  <a:srgbClr val="FFFFFF"/>
                </a:solidFill>
                <a:latin typeface="Perpetua"/>
                <a:cs typeface="Perpetua"/>
              </a:rPr>
              <a:t>h</a:t>
            </a:r>
            <a:r>
              <a:rPr sz="4000" b="1" spc="-40" dirty="0">
                <a:solidFill>
                  <a:srgbClr val="FFFFFF"/>
                </a:solidFill>
                <a:latin typeface="Perpetua"/>
                <a:cs typeface="Perpetua"/>
              </a:rPr>
              <a:t>a</a:t>
            </a:r>
            <a:r>
              <a:rPr sz="4000" b="1" spc="-210" dirty="0">
                <a:solidFill>
                  <a:srgbClr val="FFFFFF"/>
                </a:solidFill>
                <a:latin typeface="Perpetua"/>
                <a:cs typeface="Perpetua"/>
              </a:rPr>
              <a:t>s</a:t>
            </a:r>
            <a:r>
              <a:rPr sz="4000" b="1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sz="4000" b="1" spc="5" dirty="0">
                <a:solidFill>
                  <a:srgbClr val="FFFFFF"/>
                </a:solidFill>
                <a:latin typeface="Perpetua"/>
                <a:cs typeface="Perpetua"/>
              </a:rPr>
              <a:t>y</a:t>
            </a:r>
            <a:r>
              <a:rPr sz="4000" b="1" spc="70" dirty="0">
                <a:solidFill>
                  <a:srgbClr val="FFFFFF"/>
                </a:solidFill>
                <a:latin typeface="Perpetua"/>
                <a:cs typeface="Perpetua"/>
              </a:rPr>
              <a:t>e</a:t>
            </a:r>
            <a:r>
              <a:rPr sz="4000" b="1" spc="-210" dirty="0">
                <a:solidFill>
                  <a:srgbClr val="FFFFFF"/>
                </a:solidFill>
                <a:latin typeface="Perpetua"/>
                <a:cs typeface="Perpetua"/>
              </a:rPr>
              <a:t>t</a:t>
            </a:r>
            <a:r>
              <a:rPr sz="4000" b="1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sz="4000" b="1" spc="-95" dirty="0">
                <a:solidFill>
                  <a:srgbClr val="FFFFFF"/>
                </a:solidFill>
                <a:latin typeface="Perpetua"/>
                <a:cs typeface="Perpetua"/>
              </a:rPr>
              <a:t>b</a:t>
            </a:r>
            <a:r>
              <a:rPr sz="4000" b="1" spc="80" dirty="0">
                <a:solidFill>
                  <a:srgbClr val="FFFFFF"/>
                </a:solidFill>
                <a:latin typeface="Perpetua"/>
                <a:cs typeface="Perpetua"/>
              </a:rPr>
              <a:t>ee</a:t>
            </a:r>
            <a:r>
              <a:rPr sz="4000" b="1" spc="-254" dirty="0">
                <a:solidFill>
                  <a:srgbClr val="FFFFFF"/>
                </a:solidFill>
                <a:latin typeface="Perpetua"/>
                <a:cs typeface="Perpetua"/>
              </a:rPr>
              <a:t>n  </a:t>
            </a:r>
            <a:r>
              <a:rPr sz="4000" b="1" spc="-70" dirty="0">
                <a:solidFill>
                  <a:srgbClr val="FFFFFF"/>
                </a:solidFill>
                <a:latin typeface="Perpetua"/>
                <a:cs typeface="Perpetua"/>
              </a:rPr>
              <a:t>decided</a:t>
            </a:r>
            <a:endParaRPr sz="4000">
              <a:latin typeface="Perpetua"/>
              <a:cs typeface="Perpetu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670050" y="298450"/>
            <a:ext cx="5579109" cy="30911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91200" y="1828800"/>
            <a:ext cx="3352800" cy="411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9215" y="2297396"/>
            <a:ext cx="3028769" cy="38748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19600" y="152400"/>
            <a:ext cx="3790950" cy="182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6137910" cy="143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540"/>
              </a:lnSpc>
              <a:spcBef>
                <a:spcPts val="100"/>
              </a:spcBef>
            </a:pPr>
            <a:r>
              <a:rPr sz="4800" spc="-5" dirty="0"/>
              <a:t>Scope</a:t>
            </a:r>
            <a:r>
              <a:rPr sz="4800" spc="5" dirty="0"/>
              <a:t> </a:t>
            </a:r>
            <a:r>
              <a:rPr sz="4800" spc="-5" dirty="0"/>
              <a:t>for</a:t>
            </a:r>
            <a:endParaRPr sz="4800" dirty="0"/>
          </a:p>
          <a:p>
            <a:pPr marL="12700">
              <a:lnSpc>
                <a:spcPts val="5540"/>
              </a:lnSpc>
            </a:pPr>
            <a:r>
              <a:rPr sz="4800" dirty="0"/>
              <a:t>Chartered</a:t>
            </a:r>
            <a:r>
              <a:rPr sz="4800" spc="-70" dirty="0"/>
              <a:t> </a:t>
            </a:r>
            <a:r>
              <a:rPr sz="4800" spc="-5" dirty="0"/>
              <a:t>Accountants</a:t>
            </a:r>
            <a:endParaRPr sz="4800" dirty="0"/>
          </a:p>
        </p:txBody>
      </p:sp>
      <p:sp>
        <p:nvSpPr>
          <p:cNvPr id="6" name="object 6"/>
          <p:cNvSpPr/>
          <p:nvPr/>
        </p:nvSpPr>
        <p:spPr>
          <a:xfrm>
            <a:off x="3346450" y="3956050"/>
            <a:ext cx="2414270" cy="1993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0869" y="509270"/>
            <a:ext cx="69049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/>
              <a:t>Other</a:t>
            </a:r>
            <a:r>
              <a:rPr sz="5400" spc="-40" dirty="0"/>
              <a:t> </a:t>
            </a:r>
            <a:r>
              <a:rPr sz="5400" spc="-5" dirty="0"/>
              <a:t>opportunities…..</a:t>
            </a:r>
            <a:endParaRPr sz="5400"/>
          </a:p>
        </p:txBody>
      </p:sp>
      <p:sp>
        <p:nvSpPr>
          <p:cNvPr id="3" name="object 3"/>
          <p:cNvSpPr/>
          <p:nvPr/>
        </p:nvSpPr>
        <p:spPr>
          <a:xfrm>
            <a:off x="0" y="1579880"/>
            <a:ext cx="6686550" cy="119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023870"/>
            <a:ext cx="5619750" cy="1193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395470"/>
            <a:ext cx="4170680" cy="1193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28600" y="1709420"/>
            <a:ext cx="4792345" cy="3820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4675" algn="l"/>
                <a:tab pos="1101725" algn="l"/>
              </a:tabLst>
            </a:pPr>
            <a:r>
              <a:rPr sz="3200" b="1" spc="-70" dirty="0">
                <a:solidFill>
                  <a:srgbClr val="FFFFFF"/>
                </a:solidFill>
                <a:latin typeface="Perpetua"/>
                <a:cs typeface="Perpetua"/>
              </a:rPr>
              <a:t>As	</a:t>
            </a:r>
            <a:r>
              <a:rPr sz="3200" b="1" spc="-185" dirty="0">
                <a:solidFill>
                  <a:srgbClr val="FFFFFF"/>
                </a:solidFill>
                <a:latin typeface="Perpetua"/>
                <a:cs typeface="Perpetua"/>
              </a:rPr>
              <a:t>an	</a:t>
            </a:r>
            <a:r>
              <a:rPr sz="3200" b="1" spc="40" dirty="0">
                <a:solidFill>
                  <a:srgbClr val="FFFFFF"/>
                </a:solidFill>
                <a:latin typeface="Perpetua"/>
                <a:cs typeface="Perpetua"/>
              </a:rPr>
              <a:t>auditor….</a:t>
            </a:r>
            <a:endParaRPr sz="3200">
              <a:latin typeface="Perpetua"/>
              <a:cs typeface="Perpetua"/>
            </a:endParaRPr>
          </a:p>
          <a:p>
            <a:pPr marL="12700">
              <a:lnSpc>
                <a:spcPct val="100000"/>
              </a:lnSpc>
              <a:tabLst>
                <a:tab pos="495300" algn="l"/>
                <a:tab pos="1521460" algn="l"/>
                <a:tab pos="2004695" algn="l"/>
                <a:tab pos="3425825" algn="l"/>
              </a:tabLst>
            </a:pPr>
            <a:r>
              <a:rPr sz="3200" b="1" spc="-85" dirty="0">
                <a:solidFill>
                  <a:srgbClr val="FFFFFF"/>
                </a:solidFill>
                <a:latin typeface="Perpetua"/>
                <a:cs typeface="Perpetua"/>
              </a:rPr>
              <a:t>I</a:t>
            </a:r>
            <a:r>
              <a:rPr sz="3200" b="1" spc="-340" dirty="0">
                <a:solidFill>
                  <a:srgbClr val="FFFFFF"/>
                </a:solidFill>
                <a:latin typeface="Perpetua"/>
                <a:cs typeface="Perpetua"/>
              </a:rPr>
              <a:t>n</a:t>
            </a:r>
            <a:r>
              <a:rPr sz="3200" b="1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sz="3200" b="1" spc="-30" dirty="0">
                <a:solidFill>
                  <a:srgbClr val="FFFFFF"/>
                </a:solidFill>
                <a:latin typeface="Perpetua"/>
                <a:cs typeface="Perpetua"/>
              </a:rPr>
              <a:t>a</a:t>
            </a:r>
            <a:r>
              <a:rPr sz="3200" b="1" spc="-75" dirty="0">
                <a:solidFill>
                  <a:srgbClr val="FFFFFF"/>
                </a:solidFill>
                <a:latin typeface="Perpetua"/>
                <a:cs typeface="Perpetua"/>
              </a:rPr>
              <a:t>u</a:t>
            </a:r>
            <a:r>
              <a:rPr sz="3200" b="1" spc="-105" dirty="0">
                <a:solidFill>
                  <a:srgbClr val="FFFFFF"/>
                </a:solidFill>
                <a:latin typeface="Perpetua"/>
                <a:cs typeface="Perpetua"/>
              </a:rPr>
              <a:t>d</a:t>
            </a:r>
            <a:r>
              <a:rPr sz="3200" b="1" spc="60" dirty="0">
                <a:solidFill>
                  <a:srgbClr val="FFFFFF"/>
                </a:solidFill>
                <a:latin typeface="Perpetua"/>
                <a:cs typeface="Perpetua"/>
              </a:rPr>
              <a:t>i</a:t>
            </a:r>
            <a:r>
              <a:rPr sz="3200" b="1" spc="-170" dirty="0">
                <a:solidFill>
                  <a:srgbClr val="FFFFFF"/>
                </a:solidFill>
                <a:latin typeface="Perpetua"/>
                <a:cs typeface="Perpetua"/>
              </a:rPr>
              <a:t>t</a:t>
            </a:r>
            <a:r>
              <a:rPr sz="3200" b="1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sz="3200" b="1" spc="-5" dirty="0">
                <a:solidFill>
                  <a:srgbClr val="FFFFFF"/>
                </a:solidFill>
                <a:latin typeface="Perpetua"/>
                <a:cs typeface="Perpetua"/>
              </a:rPr>
              <a:t>o</a:t>
            </a:r>
            <a:r>
              <a:rPr sz="3200" b="1" spc="-175" dirty="0">
                <a:solidFill>
                  <a:srgbClr val="FFFFFF"/>
                </a:solidFill>
                <a:latin typeface="Perpetua"/>
                <a:cs typeface="Perpetua"/>
              </a:rPr>
              <a:t>f</a:t>
            </a:r>
            <a:r>
              <a:rPr sz="3200" b="1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sz="3200" b="1" spc="260" dirty="0">
                <a:solidFill>
                  <a:srgbClr val="FFFFFF"/>
                </a:solidFill>
                <a:latin typeface="Perpetua"/>
                <a:cs typeface="Perpetua"/>
              </a:rPr>
              <a:t>C</a:t>
            </a:r>
            <a:r>
              <a:rPr sz="3200" b="1" spc="-30" dirty="0">
                <a:solidFill>
                  <a:srgbClr val="FFFFFF"/>
                </a:solidFill>
                <a:latin typeface="Perpetua"/>
                <a:cs typeface="Perpetua"/>
              </a:rPr>
              <a:t>a</a:t>
            </a:r>
            <a:r>
              <a:rPr sz="3200" b="1" spc="65" dirty="0">
                <a:solidFill>
                  <a:srgbClr val="FFFFFF"/>
                </a:solidFill>
                <a:latin typeface="Perpetua"/>
                <a:cs typeface="Perpetua"/>
              </a:rPr>
              <a:t>r</a:t>
            </a:r>
            <a:r>
              <a:rPr sz="3200" b="1" spc="-60" dirty="0">
                <a:solidFill>
                  <a:srgbClr val="FFFFFF"/>
                </a:solidFill>
                <a:latin typeface="Perpetua"/>
                <a:cs typeface="Perpetua"/>
              </a:rPr>
              <a:t>b</a:t>
            </a:r>
            <a:r>
              <a:rPr sz="3200" b="1" spc="-5" dirty="0">
                <a:solidFill>
                  <a:srgbClr val="FFFFFF"/>
                </a:solidFill>
                <a:latin typeface="Perpetua"/>
                <a:cs typeface="Perpetua"/>
              </a:rPr>
              <a:t>o</a:t>
            </a:r>
            <a:r>
              <a:rPr sz="3200" b="1" spc="-340" dirty="0">
                <a:solidFill>
                  <a:srgbClr val="FFFFFF"/>
                </a:solidFill>
                <a:latin typeface="Perpetua"/>
                <a:cs typeface="Perpetua"/>
              </a:rPr>
              <a:t>n</a:t>
            </a:r>
            <a:r>
              <a:rPr sz="3200" b="1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sz="3200" b="1" spc="254" dirty="0">
                <a:solidFill>
                  <a:srgbClr val="FFFFFF"/>
                </a:solidFill>
                <a:latin typeface="Perpetua"/>
                <a:cs typeface="Perpetua"/>
              </a:rPr>
              <a:t>T</a:t>
            </a:r>
            <a:r>
              <a:rPr sz="3200" b="1" spc="65" dirty="0">
                <a:solidFill>
                  <a:srgbClr val="FFFFFF"/>
                </a:solidFill>
                <a:latin typeface="Perpetua"/>
                <a:cs typeface="Perpetua"/>
              </a:rPr>
              <a:t>r</a:t>
            </a:r>
            <a:r>
              <a:rPr sz="3200" b="1" spc="-30" dirty="0">
                <a:solidFill>
                  <a:srgbClr val="FFFFFF"/>
                </a:solidFill>
                <a:latin typeface="Perpetua"/>
                <a:cs typeface="Perpetua"/>
              </a:rPr>
              <a:t>a</a:t>
            </a:r>
            <a:r>
              <a:rPr sz="3200" b="1" spc="-105" dirty="0">
                <a:solidFill>
                  <a:srgbClr val="FFFFFF"/>
                </a:solidFill>
                <a:latin typeface="Perpetua"/>
                <a:cs typeface="Perpetua"/>
              </a:rPr>
              <a:t>d</a:t>
            </a:r>
            <a:r>
              <a:rPr sz="3200" b="1" spc="50" dirty="0">
                <a:solidFill>
                  <a:srgbClr val="FFFFFF"/>
                </a:solidFill>
                <a:latin typeface="Perpetua"/>
                <a:cs typeface="Perpetua"/>
              </a:rPr>
              <a:t>i</a:t>
            </a:r>
            <a:r>
              <a:rPr sz="3200" b="1" spc="-75" dirty="0">
                <a:solidFill>
                  <a:srgbClr val="FFFFFF"/>
                </a:solidFill>
                <a:latin typeface="Perpetua"/>
                <a:cs typeface="Perpetua"/>
              </a:rPr>
              <a:t>n</a:t>
            </a:r>
            <a:r>
              <a:rPr sz="3200" b="1" spc="-300" dirty="0">
                <a:solidFill>
                  <a:srgbClr val="FFFFFF"/>
                </a:solidFill>
                <a:latin typeface="Perpetua"/>
                <a:cs typeface="Perpetua"/>
              </a:rPr>
              <a:t>g</a:t>
            </a:r>
            <a:endParaRPr sz="3200">
              <a:latin typeface="Perpetua"/>
              <a:cs typeface="Perpetu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00">
              <a:latin typeface="Times New Roman"/>
              <a:cs typeface="Times New Roman"/>
            </a:endParaRPr>
          </a:p>
          <a:p>
            <a:pPr marL="13970" marR="1125855">
              <a:lnSpc>
                <a:spcPct val="100000"/>
              </a:lnSpc>
              <a:tabLst>
                <a:tab pos="575945" algn="l"/>
                <a:tab pos="883285" algn="l"/>
                <a:tab pos="2304415" algn="l"/>
              </a:tabLst>
            </a:pPr>
            <a:r>
              <a:rPr sz="3200" b="1" spc="30" dirty="0">
                <a:solidFill>
                  <a:srgbClr val="FFFFFF"/>
                </a:solidFill>
                <a:latin typeface="Perpetua"/>
                <a:cs typeface="Perpetua"/>
              </a:rPr>
              <a:t>A</a:t>
            </a:r>
            <a:r>
              <a:rPr sz="3200" b="1" spc="-170" dirty="0">
                <a:solidFill>
                  <a:srgbClr val="FFFFFF"/>
                </a:solidFill>
                <a:latin typeface="Perpetua"/>
                <a:cs typeface="Perpetua"/>
              </a:rPr>
              <a:t>s</a:t>
            </a:r>
            <a:r>
              <a:rPr sz="3200" b="1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sz="3200" b="1" spc="-300" dirty="0">
                <a:solidFill>
                  <a:srgbClr val="FFFFFF"/>
                </a:solidFill>
                <a:latin typeface="Perpetua"/>
                <a:cs typeface="Perpetua"/>
              </a:rPr>
              <a:t>a</a:t>
            </a:r>
            <a:r>
              <a:rPr sz="3200" b="1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sz="3200" b="1" spc="270" dirty="0">
                <a:solidFill>
                  <a:srgbClr val="FFFFFF"/>
                </a:solidFill>
                <a:latin typeface="Perpetua"/>
                <a:cs typeface="Perpetua"/>
              </a:rPr>
              <a:t>C</a:t>
            </a:r>
            <a:r>
              <a:rPr sz="3200" b="1" spc="-30" dirty="0">
                <a:solidFill>
                  <a:srgbClr val="FFFFFF"/>
                </a:solidFill>
                <a:latin typeface="Perpetua"/>
                <a:cs typeface="Perpetua"/>
              </a:rPr>
              <a:t>a</a:t>
            </a:r>
            <a:r>
              <a:rPr sz="3200" b="1" spc="55" dirty="0">
                <a:solidFill>
                  <a:srgbClr val="FFFFFF"/>
                </a:solidFill>
                <a:latin typeface="Perpetua"/>
                <a:cs typeface="Perpetua"/>
              </a:rPr>
              <a:t>r</a:t>
            </a:r>
            <a:r>
              <a:rPr sz="3200" b="1" spc="-60" dirty="0">
                <a:solidFill>
                  <a:srgbClr val="FFFFFF"/>
                </a:solidFill>
                <a:latin typeface="Perpetua"/>
                <a:cs typeface="Perpetua"/>
              </a:rPr>
              <a:t>b</a:t>
            </a:r>
            <a:r>
              <a:rPr sz="3200" b="1" spc="-15" dirty="0">
                <a:solidFill>
                  <a:srgbClr val="FFFFFF"/>
                </a:solidFill>
                <a:latin typeface="Perpetua"/>
                <a:cs typeface="Perpetua"/>
              </a:rPr>
              <a:t>o</a:t>
            </a:r>
            <a:r>
              <a:rPr sz="3200" b="1" spc="-340" dirty="0">
                <a:solidFill>
                  <a:srgbClr val="FFFFFF"/>
                </a:solidFill>
                <a:latin typeface="Perpetua"/>
                <a:cs typeface="Perpetua"/>
              </a:rPr>
              <a:t>n</a:t>
            </a:r>
            <a:r>
              <a:rPr sz="3200" b="1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sz="3200" b="1" spc="254" dirty="0">
                <a:solidFill>
                  <a:srgbClr val="FFFFFF"/>
                </a:solidFill>
                <a:latin typeface="Perpetua"/>
                <a:cs typeface="Perpetua"/>
              </a:rPr>
              <a:t>T</a:t>
            </a:r>
            <a:r>
              <a:rPr sz="3200" b="1" spc="65" dirty="0">
                <a:solidFill>
                  <a:srgbClr val="FFFFFF"/>
                </a:solidFill>
                <a:latin typeface="Perpetua"/>
                <a:cs typeface="Perpetua"/>
              </a:rPr>
              <a:t>r</a:t>
            </a:r>
            <a:r>
              <a:rPr sz="3200" b="1" spc="-30" dirty="0">
                <a:solidFill>
                  <a:srgbClr val="FFFFFF"/>
                </a:solidFill>
                <a:latin typeface="Perpetua"/>
                <a:cs typeface="Perpetua"/>
              </a:rPr>
              <a:t>a</a:t>
            </a:r>
            <a:r>
              <a:rPr sz="3200" b="1" spc="-105" dirty="0">
                <a:solidFill>
                  <a:srgbClr val="FFFFFF"/>
                </a:solidFill>
                <a:latin typeface="Perpetua"/>
                <a:cs typeface="Perpetua"/>
              </a:rPr>
              <a:t>d</a:t>
            </a:r>
            <a:r>
              <a:rPr sz="3200" b="1" spc="50" dirty="0">
                <a:solidFill>
                  <a:srgbClr val="FFFFFF"/>
                </a:solidFill>
                <a:latin typeface="Perpetua"/>
                <a:cs typeface="Perpetua"/>
              </a:rPr>
              <a:t>i</a:t>
            </a:r>
            <a:r>
              <a:rPr sz="3200" b="1" spc="-75" dirty="0">
                <a:solidFill>
                  <a:srgbClr val="FFFFFF"/>
                </a:solidFill>
                <a:latin typeface="Perpetua"/>
                <a:cs typeface="Perpetua"/>
              </a:rPr>
              <a:t>n</a:t>
            </a:r>
            <a:r>
              <a:rPr sz="3200" b="1" spc="-190" dirty="0">
                <a:solidFill>
                  <a:srgbClr val="FFFFFF"/>
                </a:solidFill>
                <a:latin typeface="Perpetua"/>
                <a:cs typeface="Perpetua"/>
              </a:rPr>
              <a:t>g  </a:t>
            </a:r>
            <a:r>
              <a:rPr sz="3200" b="1" spc="10" dirty="0">
                <a:solidFill>
                  <a:srgbClr val="FFFFFF"/>
                </a:solidFill>
                <a:latin typeface="Perpetua"/>
                <a:cs typeface="Perpetua"/>
              </a:rPr>
              <a:t>Consultant</a:t>
            </a:r>
            <a:endParaRPr sz="3200">
              <a:latin typeface="Perpetua"/>
              <a:cs typeface="Perpetua"/>
            </a:endParaRPr>
          </a:p>
          <a:p>
            <a:pPr marL="13970" marR="1995805">
              <a:lnSpc>
                <a:spcPct val="100000"/>
              </a:lnSpc>
              <a:spcBef>
                <a:spcPts val="3120"/>
              </a:spcBef>
              <a:tabLst>
                <a:tab pos="1433830" algn="l"/>
              </a:tabLst>
            </a:pPr>
            <a:r>
              <a:rPr sz="3200" b="1" spc="260" dirty="0">
                <a:solidFill>
                  <a:srgbClr val="FFFFFF"/>
                </a:solidFill>
                <a:latin typeface="Perpetua"/>
                <a:cs typeface="Perpetua"/>
              </a:rPr>
              <a:t>C</a:t>
            </a:r>
            <a:r>
              <a:rPr sz="3200" b="1" spc="-30" dirty="0">
                <a:solidFill>
                  <a:srgbClr val="FFFFFF"/>
                </a:solidFill>
                <a:latin typeface="Perpetua"/>
                <a:cs typeface="Perpetua"/>
              </a:rPr>
              <a:t>a</a:t>
            </a:r>
            <a:r>
              <a:rPr sz="3200" b="1" spc="65" dirty="0">
                <a:solidFill>
                  <a:srgbClr val="FFFFFF"/>
                </a:solidFill>
                <a:latin typeface="Perpetua"/>
                <a:cs typeface="Perpetua"/>
              </a:rPr>
              <a:t>r</a:t>
            </a:r>
            <a:r>
              <a:rPr sz="3200" b="1" spc="-70" dirty="0">
                <a:solidFill>
                  <a:srgbClr val="FFFFFF"/>
                </a:solidFill>
                <a:latin typeface="Perpetua"/>
                <a:cs typeface="Perpetua"/>
              </a:rPr>
              <a:t>b</a:t>
            </a:r>
            <a:r>
              <a:rPr sz="3200" b="1" spc="-5" dirty="0">
                <a:solidFill>
                  <a:srgbClr val="FFFFFF"/>
                </a:solidFill>
                <a:latin typeface="Perpetua"/>
                <a:cs typeface="Perpetua"/>
              </a:rPr>
              <a:t>o</a:t>
            </a:r>
            <a:r>
              <a:rPr sz="3200" b="1" spc="-340" dirty="0">
                <a:solidFill>
                  <a:srgbClr val="FFFFFF"/>
                </a:solidFill>
                <a:latin typeface="Perpetua"/>
                <a:cs typeface="Perpetua"/>
              </a:rPr>
              <a:t>n</a:t>
            </a:r>
            <a:r>
              <a:rPr sz="3200" b="1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sz="3200" b="1" spc="265" dirty="0">
                <a:solidFill>
                  <a:srgbClr val="FFFFFF"/>
                </a:solidFill>
                <a:latin typeface="Perpetua"/>
                <a:cs typeface="Perpetua"/>
              </a:rPr>
              <a:t>T</a:t>
            </a:r>
            <a:r>
              <a:rPr sz="3200" b="1" spc="65" dirty="0">
                <a:solidFill>
                  <a:srgbClr val="FFFFFF"/>
                </a:solidFill>
                <a:latin typeface="Perpetua"/>
                <a:cs typeface="Perpetua"/>
              </a:rPr>
              <a:t>r</a:t>
            </a:r>
            <a:r>
              <a:rPr sz="3200" b="1" spc="-30" dirty="0">
                <a:solidFill>
                  <a:srgbClr val="FFFFFF"/>
                </a:solidFill>
                <a:latin typeface="Perpetua"/>
                <a:cs typeface="Perpetua"/>
              </a:rPr>
              <a:t>a</a:t>
            </a:r>
            <a:r>
              <a:rPr sz="3200" b="1" spc="-105" dirty="0">
                <a:solidFill>
                  <a:srgbClr val="FFFFFF"/>
                </a:solidFill>
                <a:latin typeface="Perpetua"/>
                <a:cs typeface="Perpetua"/>
              </a:rPr>
              <a:t>d</a:t>
            </a:r>
            <a:r>
              <a:rPr sz="3200" b="1" spc="50" dirty="0">
                <a:solidFill>
                  <a:srgbClr val="FFFFFF"/>
                </a:solidFill>
                <a:latin typeface="Perpetua"/>
                <a:cs typeface="Perpetua"/>
              </a:rPr>
              <a:t>i</a:t>
            </a:r>
            <a:r>
              <a:rPr sz="3200" b="1" spc="-75" dirty="0">
                <a:solidFill>
                  <a:srgbClr val="FFFFFF"/>
                </a:solidFill>
                <a:latin typeface="Perpetua"/>
                <a:cs typeface="Perpetua"/>
              </a:rPr>
              <a:t>n</a:t>
            </a:r>
            <a:r>
              <a:rPr sz="3200" b="1" spc="-190" dirty="0">
                <a:solidFill>
                  <a:srgbClr val="FFFFFF"/>
                </a:solidFill>
                <a:latin typeface="Perpetua"/>
                <a:cs typeface="Perpetua"/>
              </a:rPr>
              <a:t>g  </a:t>
            </a:r>
            <a:r>
              <a:rPr sz="3200" b="1" spc="-50" dirty="0">
                <a:solidFill>
                  <a:srgbClr val="FFFFFF"/>
                </a:solidFill>
                <a:latin typeface="Perpetua"/>
                <a:cs typeface="Perpetua"/>
              </a:rPr>
              <a:t>Broker</a:t>
            </a:r>
            <a:endParaRPr sz="3200">
              <a:latin typeface="Perpetua"/>
              <a:cs typeface="Perpet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25590" y="1443989"/>
            <a:ext cx="2518409" cy="1915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43400" y="5257800"/>
            <a:ext cx="1676400" cy="1600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77000" y="3886200"/>
            <a:ext cx="1905000" cy="1447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Question Bank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5257800"/>
          </a:xfrm>
        </p:spPr>
        <p:txBody>
          <a:bodyPr>
            <a:normAutofit fontScale="85000" lnSpcReduction="10000"/>
          </a:bodyPr>
          <a:lstStyle/>
          <a:p>
            <a:pPr marL="514350" lvl="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628650" algn="dec"/>
              </a:tabLst>
            </a:pPr>
            <a:r>
              <a:rPr lang="en-US" dirty="0" smtClean="0">
                <a:latin typeface="Calibri" pitchFamily="34" charset="0"/>
                <a:ea typeface="Calibri" pitchFamily="34" charset="0"/>
                <a:cs typeface="Times-Roman"/>
              </a:rPr>
              <a:t>Explain effect of climate change due to conventional energy utilization.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628650" algn="dec"/>
              </a:tabLst>
            </a:pPr>
            <a:r>
              <a:rPr lang="en-US" dirty="0" smtClean="0">
                <a:latin typeface="Calibri" pitchFamily="34" charset="0"/>
                <a:ea typeface="Calibri" pitchFamily="34" charset="0"/>
                <a:cs typeface="Times-Roman"/>
              </a:rPr>
              <a:t>Role of United Nations Framework Convention on Climate change (UNFCC) in climate change policy forming.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628650" algn="dec"/>
              </a:tabLst>
            </a:pPr>
            <a:r>
              <a:rPr lang="en-US" dirty="0" smtClean="0">
                <a:latin typeface="Calibri" pitchFamily="34" charset="0"/>
                <a:ea typeface="Calibri" pitchFamily="34" charset="0"/>
                <a:cs typeface="Times-Roman"/>
              </a:rPr>
              <a:t>Explain </a:t>
            </a:r>
            <a:r>
              <a:rPr lang="en-US" dirty="0" smtClean="0">
                <a:latin typeface="Calibri" pitchFamily="34" charset="0"/>
                <a:ea typeface="Calibri" pitchFamily="34" charset="0"/>
                <a:cs typeface="Times-Roman"/>
              </a:rPr>
              <a:t>in detail Kyoto Protocol</a:t>
            </a:r>
            <a:r>
              <a:rPr lang="en-US" dirty="0" smtClean="0">
                <a:latin typeface="Calibri" pitchFamily="34" charset="0"/>
                <a:ea typeface="Calibri" pitchFamily="34" charset="0"/>
                <a:cs typeface="Times-Roman"/>
              </a:rPr>
              <a:t>.</a:t>
            </a: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628650" algn="dec"/>
              </a:tabLst>
            </a:pPr>
            <a:r>
              <a:rPr lang="en-US" dirty="0" smtClean="0">
                <a:latin typeface="Calibri" pitchFamily="34" charset="0"/>
                <a:ea typeface="Calibri" pitchFamily="34" charset="0"/>
                <a:cs typeface="Times-Roman"/>
              </a:rPr>
              <a:t>Explain concept of carbon credit in detail.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628650" algn="dec"/>
              </a:tabLst>
            </a:pPr>
            <a:r>
              <a:rPr lang="en-US" dirty="0" smtClean="0">
                <a:latin typeface="Calibri" pitchFamily="34" charset="0"/>
                <a:ea typeface="Calibri" pitchFamily="34" charset="0"/>
                <a:cs typeface="Times-Roman"/>
              </a:rPr>
              <a:t>Explain following terms in detail.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628650" algn="dec"/>
              </a:tabLst>
            </a:pPr>
            <a:r>
              <a:rPr lang="en-US" dirty="0" smtClean="0">
                <a:latin typeface="Calibri" pitchFamily="34" charset="0"/>
                <a:ea typeface="Calibri" pitchFamily="34" charset="0"/>
                <a:cs typeface="Times-Roman"/>
              </a:rPr>
              <a:t>	(a) Conference of Parties (COP), (b) Clean Development Mechanism (c) Prototype Carbon Fund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6"/>
              <a:tabLst>
                <a:tab pos="628650" algn="dec"/>
              </a:tabLst>
            </a:pPr>
            <a:r>
              <a:rPr lang="en-US" dirty="0" smtClean="0">
                <a:latin typeface="Calibri" pitchFamily="34" charset="0"/>
                <a:ea typeface="Calibri" pitchFamily="34" charset="0"/>
                <a:cs typeface="Times-Roman"/>
              </a:rPr>
              <a:t>What are the national action plans for climate change?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6"/>
              <a:tabLst>
                <a:tab pos="628650" algn="dec"/>
              </a:tabLst>
            </a:pPr>
            <a:r>
              <a:rPr lang="en-US" dirty="0" smtClean="0">
                <a:latin typeface="Calibri" pitchFamily="34" charset="0"/>
                <a:ea typeface="Calibri" pitchFamily="34" charset="0"/>
                <a:cs typeface="Times-Roman"/>
              </a:rPr>
              <a:t>Write procedures case of CDM.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6"/>
              <a:tabLst>
                <a:tab pos="628650" algn="dec"/>
              </a:tabLst>
            </a:pPr>
            <a:r>
              <a:rPr lang="en-US" dirty="0" smtClean="0">
                <a:latin typeface="Calibri" pitchFamily="34" charset="0"/>
                <a:ea typeface="Calibri" pitchFamily="34" charset="0"/>
                <a:cs typeface="Times-Roman"/>
              </a:rPr>
              <a:t>Write short note on ECBC code for Building construction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9" y="0"/>
            <a:ext cx="9136380" cy="756920"/>
          </a:xfrm>
          <a:custGeom>
            <a:avLst/>
            <a:gdLst/>
            <a:ahLst/>
            <a:cxnLst/>
            <a:rect l="l" t="t" r="r" b="b"/>
            <a:pathLst>
              <a:path w="9136380" h="756920">
                <a:moveTo>
                  <a:pt x="9136380" y="708659"/>
                </a:moveTo>
                <a:lnTo>
                  <a:pt x="6868149" y="708659"/>
                </a:lnTo>
                <a:lnTo>
                  <a:pt x="7653009" y="756909"/>
                </a:lnTo>
                <a:lnTo>
                  <a:pt x="9136380" y="738021"/>
                </a:lnTo>
                <a:lnTo>
                  <a:pt x="9136380" y="708659"/>
                </a:lnTo>
              </a:path>
              <a:path w="9136380" h="756920">
                <a:moveTo>
                  <a:pt x="9136380" y="0"/>
                </a:moveTo>
                <a:lnTo>
                  <a:pt x="5083" y="0"/>
                </a:lnTo>
                <a:lnTo>
                  <a:pt x="0" y="713750"/>
                </a:lnTo>
                <a:lnTo>
                  <a:pt x="1927859" y="737859"/>
                </a:lnTo>
                <a:lnTo>
                  <a:pt x="2900683" y="713750"/>
                </a:lnTo>
                <a:lnTo>
                  <a:pt x="3307966" y="713750"/>
                </a:lnTo>
                <a:lnTo>
                  <a:pt x="3633459" y="699759"/>
                </a:lnTo>
                <a:lnTo>
                  <a:pt x="9136380" y="699759"/>
                </a:lnTo>
                <a:lnTo>
                  <a:pt x="9136380" y="0"/>
                </a:lnTo>
              </a:path>
              <a:path w="9136380" h="756920">
                <a:moveTo>
                  <a:pt x="6418092" y="723899"/>
                </a:moveTo>
                <a:lnTo>
                  <a:pt x="5424159" y="723899"/>
                </a:lnTo>
                <a:lnTo>
                  <a:pt x="6005840" y="737859"/>
                </a:lnTo>
                <a:lnTo>
                  <a:pt x="6418092" y="723899"/>
                </a:lnTo>
              </a:path>
              <a:path w="9136380" h="756920">
                <a:moveTo>
                  <a:pt x="9136380" y="699759"/>
                </a:moveTo>
                <a:lnTo>
                  <a:pt x="3633459" y="699759"/>
                </a:lnTo>
                <a:lnTo>
                  <a:pt x="3891290" y="718809"/>
                </a:lnTo>
                <a:lnTo>
                  <a:pt x="4719309" y="727709"/>
                </a:lnTo>
                <a:lnTo>
                  <a:pt x="6418092" y="723899"/>
                </a:lnTo>
                <a:lnTo>
                  <a:pt x="6868149" y="708659"/>
                </a:lnTo>
                <a:lnTo>
                  <a:pt x="9136380" y="708659"/>
                </a:lnTo>
                <a:lnTo>
                  <a:pt x="9136380" y="699759"/>
                </a:lnTo>
              </a:path>
              <a:path w="9136380" h="756920">
                <a:moveTo>
                  <a:pt x="3307966" y="713750"/>
                </a:moveTo>
                <a:lnTo>
                  <a:pt x="2900683" y="713750"/>
                </a:lnTo>
                <a:lnTo>
                  <a:pt x="3190250" y="718809"/>
                </a:lnTo>
                <a:lnTo>
                  <a:pt x="3307966" y="713750"/>
                </a:lnTo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20" y="0"/>
            <a:ext cx="1488435" cy="730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5193" y="266700"/>
            <a:ext cx="156845" cy="0"/>
          </a:xfrm>
          <a:custGeom>
            <a:avLst/>
            <a:gdLst/>
            <a:ahLst/>
            <a:cxnLst/>
            <a:rect l="l" t="t" r="r" b="b"/>
            <a:pathLst>
              <a:path w="156845">
                <a:moveTo>
                  <a:pt x="0" y="0"/>
                </a:moveTo>
                <a:lnTo>
                  <a:pt x="156320" y="0"/>
                </a:lnTo>
              </a:path>
            </a:pathLst>
          </a:custGeom>
          <a:ln w="8889">
            <a:solidFill>
              <a:srgbClr val="B7B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2819" y="274320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070" y="0"/>
                </a:lnTo>
              </a:path>
            </a:pathLst>
          </a:custGeom>
          <a:ln w="8889">
            <a:solidFill>
              <a:srgbClr val="B8B8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918" y="281940"/>
            <a:ext cx="153670" cy="0"/>
          </a:xfrm>
          <a:custGeom>
            <a:avLst/>
            <a:gdLst/>
            <a:ahLst/>
            <a:cxnLst/>
            <a:rect l="l" t="t" r="r" b="b"/>
            <a:pathLst>
              <a:path w="153670">
                <a:moveTo>
                  <a:pt x="0" y="0"/>
                </a:moveTo>
                <a:lnTo>
                  <a:pt x="153349" y="0"/>
                </a:lnTo>
              </a:path>
            </a:pathLst>
          </a:custGeom>
          <a:ln w="888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9016" y="289560"/>
            <a:ext cx="153035" cy="0"/>
          </a:xfrm>
          <a:custGeom>
            <a:avLst/>
            <a:gdLst/>
            <a:ahLst/>
            <a:cxnLst/>
            <a:rect l="l" t="t" r="r" b="b"/>
            <a:pathLst>
              <a:path w="153034">
                <a:moveTo>
                  <a:pt x="0" y="0"/>
                </a:moveTo>
                <a:lnTo>
                  <a:pt x="152635" y="0"/>
                </a:lnTo>
              </a:path>
            </a:pathLst>
          </a:custGeom>
          <a:ln w="888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7985" y="29718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5">
                <a:moveTo>
                  <a:pt x="0" y="0"/>
                </a:moveTo>
                <a:lnTo>
                  <a:pt x="151254" y="0"/>
                </a:lnTo>
              </a:path>
            </a:pathLst>
          </a:custGeom>
          <a:ln w="888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7825" y="304800"/>
            <a:ext cx="149225" cy="0"/>
          </a:xfrm>
          <a:custGeom>
            <a:avLst/>
            <a:gdLst/>
            <a:ahLst/>
            <a:cxnLst/>
            <a:rect l="l" t="t" r="r" b="b"/>
            <a:pathLst>
              <a:path w="149225">
                <a:moveTo>
                  <a:pt x="0" y="0"/>
                </a:moveTo>
                <a:lnTo>
                  <a:pt x="149001" y="0"/>
                </a:lnTo>
              </a:path>
            </a:pathLst>
          </a:custGeom>
          <a:ln w="888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98704" y="0"/>
            <a:ext cx="1906255" cy="616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86018" y="619118"/>
            <a:ext cx="272415" cy="0"/>
          </a:xfrm>
          <a:custGeom>
            <a:avLst/>
            <a:gdLst/>
            <a:ahLst/>
            <a:cxnLst/>
            <a:rect l="l" t="t" r="r" b="b"/>
            <a:pathLst>
              <a:path w="272414">
                <a:moveTo>
                  <a:pt x="0" y="0"/>
                </a:moveTo>
                <a:lnTo>
                  <a:pt x="272050" y="0"/>
                </a:lnTo>
              </a:path>
            </a:pathLst>
          </a:custGeom>
          <a:ln w="10152">
            <a:solidFill>
              <a:srgbClr val="A7A7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9220" y="626120"/>
            <a:ext cx="278765" cy="0"/>
          </a:xfrm>
          <a:custGeom>
            <a:avLst/>
            <a:gdLst/>
            <a:ahLst/>
            <a:cxnLst/>
            <a:rect l="l" t="t" r="r" b="b"/>
            <a:pathLst>
              <a:path w="278764">
                <a:moveTo>
                  <a:pt x="0" y="0"/>
                </a:moveTo>
                <a:lnTo>
                  <a:pt x="278664" y="0"/>
                </a:lnTo>
              </a:path>
            </a:pathLst>
          </a:custGeom>
          <a:ln w="888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12400" y="633740"/>
            <a:ext cx="289560" cy="0"/>
          </a:xfrm>
          <a:custGeom>
            <a:avLst/>
            <a:gdLst/>
            <a:ahLst/>
            <a:cxnLst/>
            <a:rect l="l" t="t" r="r" b="b"/>
            <a:pathLst>
              <a:path w="289560">
                <a:moveTo>
                  <a:pt x="0" y="0"/>
                </a:moveTo>
                <a:lnTo>
                  <a:pt x="289187" y="0"/>
                </a:lnTo>
              </a:path>
            </a:pathLst>
          </a:custGeom>
          <a:ln w="8889">
            <a:solidFill>
              <a:srgbClr val="A5A5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23377" y="640723"/>
            <a:ext cx="302260" cy="0"/>
          </a:xfrm>
          <a:custGeom>
            <a:avLst/>
            <a:gdLst/>
            <a:ahLst/>
            <a:cxnLst/>
            <a:rect l="l" t="t" r="r" b="b"/>
            <a:pathLst>
              <a:path w="302260">
                <a:moveTo>
                  <a:pt x="0" y="0"/>
                </a:moveTo>
                <a:lnTo>
                  <a:pt x="301912" y="0"/>
                </a:lnTo>
              </a:path>
            </a:pathLst>
          </a:custGeom>
          <a:ln w="10163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38260" y="647700"/>
            <a:ext cx="309880" cy="0"/>
          </a:xfrm>
          <a:custGeom>
            <a:avLst/>
            <a:gdLst/>
            <a:ahLst/>
            <a:cxnLst/>
            <a:rect l="l" t="t" r="r" b="b"/>
            <a:pathLst>
              <a:path w="309879">
                <a:moveTo>
                  <a:pt x="0" y="0"/>
                </a:moveTo>
                <a:lnTo>
                  <a:pt x="309543" y="0"/>
                </a:lnTo>
              </a:path>
            </a:pathLst>
          </a:custGeom>
          <a:ln w="888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53500" y="655320"/>
            <a:ext cx="321945" cy="0"/>
          </a:xfrm>
          <a:custGeom>
            <a:avLst/>
            <a:gdLst/>
            <a:ahLst/>
            <a:cxnLst/>
            <a:rect l="l" t="t" r="r" b="b"/>
            <a:pathLst>
              <a:path w="321945">
                <a:moveTo>
                  <a:pt x="0" y="0"/>
                </a:moveTo>
                <a:lnTo>
                  <a:pt x="321362" y="0"/>
                </a:lnTo>
              </a:path>
            </a:pathLst>
          </a:custGeom>
          <a:ln w="888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66192" y="662303"/>
            <a:ext cx="335915" cy="0"/>
          </a:xfrm>
          <a:custGeom>
            <a:avLst/>
            <a:gdLst/>
            <a:ahLst/>
            <a:cxnLst/>
            <a:rect l="l" t="t" r="r" b="b"/>
            <a:pathLst>
              <a:path w="335914">
                <a:moveTo>
                  <a:pt x="0" y="0"/>
                </a:moveTo>
                <a:lnTo>
                  <a:pt x="335729" y="0"/>
                </a:lnTo>
              </a:path>
            </a:pathLst>
          </a:custGeom>
          <a:ln w="10163">
            <a:solidFill>
              <a:srgbClr val="A1A1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81641" y="669279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559" y="0"/>
                </a:lnTo>
              </a:path>
            </a:pathLst>
          </a:custGeom>
          <a:ln w="8889">
            <a:solidFill>
              <a:srgbClr val="A0A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98226" y="676899"/>
            <a:ext cx="343535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3034" y="0"/>
                </a:lnTo>
              </a:path>
            </a:pathLst>
          </a:custGeom>
          <a:ln w="8889">
            <a:solidFill>
              <a:srgbClr val="9F9F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14811" y="684519"/>
            <a:ext cx="343535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2953" y="0"/>
                </a:lnTo>
              </a:path>
            </a:pathLst>
          </a:custGeom>
          <a:ln w="888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28590" y="691508"/>
            <a:ext cx="346710" cy="0"/>
          </a:xfrm>
          <a:custGeom>
            <a:avLst/>
            <a:gdLst/>
            <a:ahLst/>
            <a:cxnLst/>
            <a:rect l="l" t="t" r="r" b="b"/>
            <a:pathLst>
              <a:path w="346710">
                <a:moveTo>
                  <a:pt x="0" y="0"/>
                </a:moveTo>
                <a:lnTo>
                  <a:pt x="346517" y="0"/>
                </a:lnTo>
              </a:path>
            </a:pathLst>
          </a:custGeom>
          <a:ln w="10152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44840" y="698510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469" y="0"/>
                </a:lnTo>
              </a:path>
            </a:pathLst>
          </a:custGeom>
          <a:ln w="888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5542" y="706130"/>
            <a:ext cx="328930" cy="0"/>
          </a:xfrm>
          <a:custGeom>
            <a:avLst/>
            <a:gdLst/>
            <a:ahLst/>
            <a:cxnLst/>
            <a:rect l="l" t="t" r="r" b="b"/>
            <a:pathLst>
              <a:path w="328929">
                <a:moveTo>
                  <a:pt x="0" y="0"/>
                </a:moveTo>
                <a:lnTo>
                  <a:pt x="328668" y="0"/>
                </a:lnTo>
              </a:path>
            </a:pathLst>
          </a:custGeom>
          <a:ln w="8889">
            <a:solidFill>
              <a:srgbClr val="9B9B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83513" y="713113"/>
            <a:ext cx="312420" cy="0"/>
          </a:xfrm>
          <a:custGeom>
            <a:avLst/>
            <a:gdLst/>
            <a:ahLst/>
            <a:cxnLst/>
            <a:rect l="l" t="t" r="r" b="b"/>
            <a:pathLst>
              <a:path w="312420">
                <a:moveTo>
                  <a:pt x="0" y="0"/>
                </a:moveTo>
                <a:lnTo>
                  <a:pt x="311946" y="0"/>
                </a:lnTo>
              </a:path>
            </a:pathLst>
          </a:custGeom>
          <a:ln w="10163">
            <a:solidFill>
              <a:srgbClr val="9A9A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09950" y="720090"/>
            <a:ext cx="284480" cy="0"/>
          </a:xfrm>
          <a:custGeom>
            <a:avLst/>
            <a:gdLst/>
            <a:ahLst/>
            <a:cxnLst/>
            <a:rect l="l" t="t" r="r" b="b"/>
            <a:pathLst>
              <a:path w="284479">
                <a:moveTo>
                  <a:pt x="0" y="0"/>
                </a:moveTo>
                <a:lnTo>
                  <a:pt x="284260" y="0"/>
                </a:lnTo>
              </a:path>
            </a:pathLst>
          </a:custGeom>
          <a:ln w="8889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44493" y="727069"/>
            <a:ext cx="224790" cy="0"/>
          </a:xfrm>
          <a:custGeom>
            <a:avLst/>
            <a:gdLst/>
            <a:ahLst/>
            <a:cxnLst/>
            <a:rect l="l" t="t" r="r" b="b"/>
            <a:pathLst>
              <a:path w="224789">
                <a:moveTo>
                  <a:pt x="0" y="0"/>
                </a:moveTo>
                <a:lnTo>
                  <a:pt x="224294" y="0"/>
                </a:lnTo>
              </a:path>
            </a:pathLst>
          </a:custGeom>
          <a:ln w="7609">
            <a:solidFill>
              <a:srgbClr val="989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24350" y="520689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70" h="59054">
                <a:moveTo>
                  <a:pt x="13959" y="0"/>
                </a:moveTo>
                <a:lnTo>
                  <a:pt x="11430" y="3810"/>
                </a:lnTo>
                <a:lnTo>
                  <a:pt x="6339" y="8900"/>
                </a:lnTo>
                <a:lnTo>
                  <a:pt x="6339" y="11430"/>
                </a:lnTo>
                <a:lnTo>
                  <a:pt x="3810" y="12710"/>
                </a:lnTo>
                <a:lnTo>
                  <a:pt x="2529" y="17800"/>
                </a:lnTo>
                <a:lnTo>
                  <a:pt x="1280" y="20330"/>
                </a:lnTo>
                <a:lnTo>
                  <a:pt x="1280" y="22860"/>
                </a:lnTo>
                <a:lnTo>
                  <a:pt x="0" y="25420"/>
                </a:lnTo>
                <a:lnTo>
                  <a:pt x="0" y="35570"/>
                </a:lnTo>
                <a:lnTo>
                  <a:pt x="1280" y="38100"/>
                </a:lnTo>
                <a:lnTo>
                  <a:pt x="1280" y="41910"/>
                </a:lnTo>
                <a:lnTo>
                  <a:pt x="2529" y="45720"/>
                </a:lnTo>
                <a:lnTo>
                  <a:pt x="3810" y="48280"/>
                </a:lnTo>
                <a:lnTo>
                  <a:pt x="6339" y="50810"/>
                </a:lnTo>
                <a:lnTo>
                  <a:pt x="7620" y="53340"/>
                </a:lnTo>
                <a:lnTo>
                  <a:pt x="10149" y="55900"/>
                </a:lnTo>
                <a:lnTo>
                  <a:pt x="13965" y="58436"/>
                </a:lnTo>
                <a:lnTo>
                  <a:pt x="1395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37060" y="516565"/>
            <a:ext cx="15240" cy="71120"/>
          </a:xfrm>
          <a:custGeom>
            <a:avLst/>
            <a:gdLst/>
            <a:ahLst/>
            <a:cxnLst/>
            <a:rect l="l" t="t" r="r" b="b"/>
            <a:pathLst>
              <a:path w="15239" h="71120">
                <a:moveTo>
                  <a:pt x="15239" y="0"/>
                </a:moveTo>
                <a:lnTo>
                  <a:pt x="13960" y="314"/>
                </a:lnTo>
                <a:lnTo>
                  <a:pt x="6340" y="2874"/>
                </a:lnTo>
                <a:lnTo>
                  <a:pt x="3810" y="4124"/>
                </a:lnTo>
                <a:lnTo>
                  <a:pt x="1249" y="4124"/>
                </a:lnTo>
                <a:lnTo>
                  <a:pt x="0" y="6006"/>
                </a:lnTo>
                <a:lnTo>
                  <a:pt x="0" y="61724"/>
                </a:lnTo>
                <a:lnTo>
                  <a:pt x="1249" y="62554"/>
                </a:lnTo>
                <a:lnTo>
                  <a:pt x="3810" y="65084"/>
                </a:lnTo>
                <a:lnTo>
                  <a:pt x="6340" y="66364"/>
                </a:lnTo>
                <a:lnTo>
                  <a:pt x="10150" y="67644"/>
                </a:lnTo>
                <a:lnTo>
                  <a:pt x="15239" y="70538"/>
                </a:lnTo>
                <a:lnTo>
                  <a:pt x="1523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51020" y="514349"/>
            <a:ext cx="15240" cy="78105"/>
          </a:xfrm>
          <a:custGeom>
            <a:avLst/>
            <a:gdLst/>
            <a:ahLst/>
            <a:cxnLst/>
            <a:rect l="l" t="t" r="r" b="b"/>
            <a:pathLst>
              <a:path w="15239" h="78104">
                <a:moveTo>
                  <a:pt x="15239" y="0"/>
                </a:moveTo>
                <a:lnTo>
                  <a:pt x="12710" y="0"/>
                </a:lnTo>
                <a:lnTo>
                  <a:pt x="7620" y="1280"/>
                </a:lnTo>
                <a:lnTo>
                  <a:pt x="5090" y="1280"/>
                </a:lnTo>
                <a:lnTo>
                  <a:pt x="0" y="2529"/>
                </a:lnTo>
                <a:lnTo>
                  <a:pt x="0" y="72025"/>
                </a:lnTo>
                <a:lnTo>
                  <a:pt x="5090" y="74919"/>
                </a:lnTo>
                <a:lnTo>
                  <a:pt x="13960" y="77480"/>
                </a:lnTo>
                <a:lnTo>
                  <a:pt x="15239" y="77959"/>
                </a:lnTo>
                <a:lnTo>
                  <a:pt x="15239" y="0"/>
                </a:lnTo>
                <a:close/>
              </a:path>
            </a:pathLst>
          </a:custGeom>
          <a:solidFill>
            <a:srgbClr val="C6C6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64979" y="514349"/>
            <a:ext cx="13970" cy="82550"/>
          </a:xfrm>
          <a:custGeom>
            <a:avLst/>
            <a:gdLst/>
            <a:ahLst/>
            <a:cxnLst/>
            <a:rect l="l" t="t" r="r" b="b"/>
            <a:pathLst>
              <a:path w="13970" h="82550">
                <a:moveTo>
                  <a:pt x="3810" y="0"/>
                </a:moveTo>
                <a:lnTo>
                  <a:pt x="0" y="0"/>
                </a:lnTo>
                <a:lnTo>
                  <a:pt x="0" y="77480"/>
                </a:lnTo>
                <a:lnTo>
                  <a:pt x="10180" y="81290"/>
                </a:lnTo>
                <a:lnTo>
                  <a:pt x="13977" y="82217"/>
                </a:lnTo>
                <a:lnTo>
                  <a:pt x="13977" y="1280"/>
                </a:lnTo>
                <a:lnTo>
                  <a:pt x="10180" y="1280"/>
                </a:lnTo>
                <a:lnTo>
                  <a:pt x="381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77689" y="515629"/>
            <a:ext cx="15240" cy="84455"/>
          </a:xfrm>
          <a:custGeom>
            <a:avLst/>
            <a:gdLst/>
            <a:ahLst/>
            <a:cxnLst/>
            <a:rect l="l" t="t" r="r" b="b"/>
            <a:pathLst>
              <a:path w="15239" h="84454">
                <a:moveTo>
                  <a:pt x="3810" y="0"/>
                </a:moveTo>
                <a:lnTo>
                  <a:pt x="0" y="0"/>
                </a:lnTo>
                <a:lnTo>
                  <a:pt x="0" y="80627"/>
                </a:lnTo>
                <a:lnTo>
                  <a:pt x="15239" y="84350"/>
                </a:lnTo>
                <a:lnTo>
                  <a:pt x="15239" y="1023"/>
                </a:lnTo>
                <a:lnTo>
                  <a:pt x="3810" y="0"/>
                </a:lnTo>
                <a:close/>
              </a:path>
            </a:pathLst>
          </a:custGeom>
          <a:solidFill>
            <a:srgbClr val="C4C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91649" y="516538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39" h="86995">
                <a:moveTo>
                  <a:pt x="0" y="0"/>
                </a:moveTo>
                <a:lnTo>
                  <a:pt x="0" y="83129"/>
                </a:lnTo>
                <a:lnTo>
                  <a:pt x="15239" y="86851"/>
                </a:lnTo>
                <a:lnTo>
                  <a:pt x="15239" y="3037"/>
                </a:lnTo>
                <a:lnTo>
                  <a:pt x="3810" y="341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05639" y="519281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3803"/>
                </a:lnTo>
                <a:lnTo>
                  <a:pt x="13966" y="8721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2C2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18319" y="522272"/>
            <a:ext cx="15240" cy="88265"/>
          </a:xfrm>
          <a:custGeom>
            <a:avLst/>
            <a:gdLst/>
            <a:ahLst/>
            <a:cxnLst/>
            <a:rect l="l" t="t" r="r" b="b"/>
            <a:pathLst>
              <a:path w="15239" h="88265">
                <a:moveTo>
                  <a:pt x="0" y="0"/>
                </a:moveTo>
                <a:lnTo>
                  <a:pt x="0" y="83909"/>
                </a:lnTo>
                <a:lnTo>
                  <a:pt x="13990" y="87327"/>
                </a:lnTo>
                <a:lnTo>
                  <a:pt x="15239" y="87709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C1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32310" y="525573"/>
            <a:ext cx="13970" cy="88900"/>
          </a:xfrm>
          <a:custGeom>
            <a:avLst/>
            <a:gdLst/>
            <a:ahLst/>
            <a:cxnLst/>
            <a:rect l="l" t="t" r="r" b="b"/>
            <a:pathLst>
              <a:path w="13970" h="88900">
                <a:moveTo>
                  <a:pt x="0" y="0"/>
                </a:moveTo>
                <a:lnTo>
                  <a:pt x="0" y="84026"/>
                </a:lnTo>
                <a:lnTo>
                  <a:pt x="13966" y="8829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0C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46270" y="528866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5000"/>
                </a:lnTo>
                <a:lnTo>
                  <a:pt x="13966" y="8926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EBE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58980" y="531864"/>
            <a:ext cx="15240" cy="90805"/>
          </a:xfrm>
          <a:custGeom>
            <a:avLst/>
            <a:gdLst/>
            <a:ahLst/>
            <a:cxnLst/>
            <a:rect l="l" t="t" r="r" b="b"/>
            <a:pathLst>
              <a:path w="15239" h="90804">
                <a:moveTo>
                  <a:pt x="0" y="0"/>
                </a:moveTo>
                <a:lnTo>
                  <a:pt x="0" y="85887"/>
                </a:lnTo>
                <a:lnTo>
                  <a:pt x="15239" y="90545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BDB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72939" y="535158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6860"/>
                </a:lnTo>
                <a:lnTo>
                  <a:pt x="13966" y="9112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CBC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86899" y="538451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87834"/>
                </a:lnTo>
                <a:lnTo>
                  <a:pt x="13977" y="92107"/>
                </a:lnTo>
                <a:lnTo>
                  <a:pt x="13977" y="3297"/>
                </a:lnTo>
                <a:lnTo>
                  <a:pt x="0" y="0"/>
                </a:lnTo>
                <a:close/>
              </a:path>
            </a:pathLst>
          </a:custGeom>
          <a:solidFill>
            <a:srgbClr val="BBBB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99609" y="541449"/>
            <a:ext cx="15240" cy="93980"/>
          </a:xfrm>
          <a:custGeom>
            <a:avLst/>
            <a:gdLst/>
            <a:ahLst/>
            <a:cxnLst/>
            <a:rect l="l" t="t" r="r" b="b"/>
            <a:pathLst>
              <a:path w="15239" h="93979">
                <a:moveTo>
                  <a:pt x="0" y="0"/>
                </a:moveTo>
                <a:lnTo>
                  <a:pt x="0" y="88721"/>
                </a:lnTo>
                <a:lnTo>
                  <a:pt x="15239" y="93379"/>
                </a:lnTo>
                <a:lnTo>
                  <a:pt x="15239" y="3778"/>
                </a:lnTo>
                <a:lnTo>
                  <a:pt x="8900" y="2099"/>
                </a:lnTo>
                <a:lnTo>
                  <a:pt x="0" y="0"/>
                </a:lnTo>
                <a:close/>
              </a:path>
            </a:pathLst>
          </a:custGeom>
          <a:solidFill>
            <a:srgbClr val="BAB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13569" y="544889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89548"/>
                </a:lnTo>
                <a:lnTo>
                  <a:pt x="10180" y="92660"/>
                </a:lnTo>
                <a:lnTo>
                  <a:pt x="13977" y="93720"/>
                </a:lnTo>
                <a:lnTo>
                  <a:pt x="13977" y="3701"/>
                </a:lnTo>
                <a:lnTo>
                  <a:pt x="0" y="0"/>
                </a:lnTo>
                <a:close/>
              </a:path>
            </a:pathLst>
          </a:custGeom>
          <a:solidFill>
            <a:srgbClr val="B9B9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27560" y="548594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90018"/>
                </a:lnTo>
                <a:lnTo>
                  <a:pt x="13966" y="93917"/>
                </a:lnTo>
                <a:lnTo>
                  <a:pt x="13966" y="3698"/>
                </a:lnTo>
                <a:lnTo>
                  <a:pt x="0" y="0"/>
                </a:lnTo>
                <a:close/>
              </a:path>
            </a:pathLst>
          </a:custGeom>
          <a:solidFill>
            <a:srgbClr val="B8B8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40239" y="551952"/>
            <a:ext cx="15240" cy="94615"/>
          </a:xfrm>
          <a:custGeom>
            <a:avLst/>
            <a:gdLst/>
            <a:ahLst/>
            <a:cxnLst/>
            <a:rect l="l" t="t" r="r" b="b"/>
            <a:pathLst>
              <a:path w="15239" h="94615">
                <a:moveTo>
                  <a:pt x="0" y="0"/>
                </a:moveTo>
                <a:lnTo>
                  <a:pt x="0" y="90200"/>
                </a:lnTo>
                <a:lnTo>
                  <a:pt x="15239" y="94455"/>
                </a:lnTo>
                <a:lnTo>
                  <a:pt x="15239" y="4103"/>
                </a:lnTo>
                <a:lnTo>
                  <a:pt x="11430" y="3027"/>
                </a:lnTo>
                <a:lnTo>
                  <a:pt x="0" y="0"/>
                </a:lnTo>
                <a:close/>
              </a:path>
            </a:pathLst>
          </a:custGeom>
          <a:solidFill>
            <a:srgbClr val="B7B7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554230" y="555702"/>
            <a:ext cx="13970" cy="94615"/>
          </a:xfrm>
          <a:custGeom>
            <a:avLst/>
            <a:gdLst/>
            <a:ahLst/>
            <a:cxnLst/>
            <a:rect l="l" t="t" r="r" b="b"/>
            <a:pathLst>
              <a:path w="13970" h="94615">
                <a:moveTo>
                  <a:pt x="0" y="0"/>
                </a:moveTo>
                <a:lnTo>
                  <a:pt x="0" y="90356"/>
                </a:lnTo>
                <a:lnTo>
                  <a:pt x="13966" y="94255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6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566909" y="559284"/>
            <a:ext cx="15240" cy="94615"/>
          </a:xfrm>
          <a:custGeom>
            <a:avLst/>
            <a:gdLst/>
            <a:ahLst/>
            <a:cxnLst/>
            <a:rect l="l" t="t" r="r" b="b"/>
            <a:pathLst>
              <a:path w="15239" h="94615">
                <a:moveTo>
                  <a:pt x="0" y="0"/>
                </a:moveTo>
                <a:lnTo>
                  <a:pt x="0" y="90314"/>
                </a:lnTo>
                <a:lnTo>
                  <a:pt x="11430" y="93505"/>
                </a:lnTo>
                <a:lnTo>
                  <a:pt x="15239" y="94230"/>
                </a:lnTo>
                <a:lnTo>
                  <a:pt x="15239" y="4304"/>
                </a:lnTo>
                <a:lnTo>
                  <a:pt x="0" y="0"/>
                </a:lnTo>
                <a:close/>
              </a:path>
            </a:pathLst>
          </a:custGeom>
          <a:solidFill>
            <a:srgbClr val="B5B5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580900" y="563236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90041"/>
                </a:lnTo>
                <a:lnTo>
                  <a:pt x="13966" y="92698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4B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594859" y="567179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8754"/>
                </a:lnTo>
                <a:lnTo>
                  <a:pt x="13966" y="91411"/>
                </a:lnTo>
                <a:lnTo>
                  <a:pt x="13966" y="3647"/>
                </a:lnTo>
                <a:lnTo>
                  <a:pt x="6340" y="1790"/>
                </a:lnTo>
                <a:lnTo>
                  <a:pt x="0" y="0"/>
                </a:lnTo>
                <a:close/>
              </a:path>
            </a:pathLst>
          </a:custGeom>
          <a:solidFill>
            <a:srgbClr val="B3B3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607569" y="570520"/>
            <a:ext cx="15240" cy="90805"/>
          </a:xfrm>
          <a:custGeom>
            <a:avLst/>
            <a:gdLst/>
            <a:ahLst/>
            <a:cxnLst/>
            <a:rect l="l" t="t" r="r" b="b"/>
            <a:pathLst>
              <a:path w="15239" h="90804">
                <a:moveTo>
                  <a:pt x="0" y="0"/>
                </a:moveTo>
                <a:lnTo>
                  <a:pt x="0" y="87831"/>
                </a:lnTo>
                <a:lnTo>
                  <a:pt x="15239" y="90731"/>
                </a:lnTo>
                <a:lnTo>
                  <a:pt x="15239" y="3709"/>
                </a:lnTo>
                <a:lnTo>
                  <a:pt x="0" y="0"/>
                </a:lnTo>
                <a:close/>
              </a:path>
            </a:pathLst>
          </a:custGeom>
          <a:solidFill>
            <a:srgbClr val="B2B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21529" y="573918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7089"/>
                </a:lnTo>
                <a:lnTo>
                  <a:pt x="10150" y="89021"/>
                </a:lnTo>
                <a:lnTo>
                  <a:pt x="13966" y="89403"/>
                </a:lnTo>
                <a:lnTo>
                  <a:pt x="13966" y="3399"/>
                </a:lnTo>
                <a:lnTo>
                  <a:pt x="0" y="0"/>
                </a:lnTo>
                <a:close/>
              </a:path>
            </a:pathLst>
          </a:custGeom>
          <a:solidFill>
            <a:srgbClr val="B1B1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35489" y="577316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6004"/>
                </a:lnTo>
                <a:lnTo>
                  <a:pt x="13977" y="87405"/>
                </a:lnTo>
                <a:lnTo>
                  <a:pt x="13977" y="3402"/>
                </a:lnTo>
                <a:lnTo>
                  <a:pt x="0" y="0"/>
                </a:lnTo>
                <a:close/>
              </a:path>
            </a:pathLst>
          </a:custGeom>
          <a:solidFill>
            <a:srgbClr val="B0B0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648200" y="580410"/>
            <a:ext cx="15240" cy="85725"/>
          </a:xfrm>
          <a:custGeom>
            <a:avLst/>
            <a:gdLst/>
            <a:ahLst/>
            <a:cxnLst/>
            <a:rect l="l" t="t" r="r" b="b"/>
            <a:pathLst>
              <a:path w="15239" h="85725">
                <a:moveTo>
                  <a:pt x="0" y="0"/>
                </a:moveTo>
                <a:lnTo>
                  <a:pt x="0" y="84184"/>
                </a:lnTo>
                <a:lnTo>
                  <a:pt x="15239" y="85710"/>
                </a:lnTo>
                <a:lnTo>
                  <a:pt x="15239" y="3089"/>
                </a:lnTo>
                <a:lnTo>
                  <a:pt x="5090" y="1239"/>
                </a:lnTo>
                <a:lnTo>
                  <a:pt x="0" y="0"/>
                </a:lnTo>
                <a:close/>
              </a:path>
            </a:pathLst>
          </a:custGeom>
          <a:solidFill>
            <a:srgbClr val="AF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662159" y="583266"/>
            <a:ext cx="13970" cy="84455"/>
          </a:xfrm>
          <a:custGeom>
            <a:avLst/>
            <a:gdLst/>
            <a:ahLst/>
            <a:cxnLst/>
            <a:rect l="l" t="t" r="r" b="b"/>
            <a:pathLst>
              <a:path w="13970" h="84454">
                <a:moveTo>
                  <a:pt x="0" y="0"/>
                </a:moveTo>
                <a:lnTo>
                  <a:pt x="0" y="82726"/>
                </a:lnTo>
                <a:lnTo>
                  <a:pt x="13977" y="84126"/>
                </a:lnTo>
                <a:lnTo>
                  <a:pt x="13977" y="2548"/>
                </a:lnTo>
                <a:lnTo>
                  <a:pt x="0" y="0"/>
                </a:lnTo>
                <a:close/>
              </a:path>
            </a:pathLst>
          </a:custGeom>
          <a:solidFill>
            <a:srgbClr val="AEAE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676150" y="585817"/>
            <a:ext cx="13970" cy="83185"/>
          </a:xfrm>
          <a:custGeom>
            <a:avLst/>
            <a:gdLst/>
            <a:ahLst/>
            <a:cxnLst/>
            <a:rect l="l" t="t" r="r" b="b"/>
            <a:pathLst>
              <a:path w="13970" h="83184">
                <a:moveTo>
                  <a:pt x="0" y="0"/>
                </a:moveTo>
                <a:lnTo>
                  <a:pt x="0" y="81577"/>
                </a:lnTo>
                <a:lnTo>
                  <a:pt x="6340" y="82212"/>
                </a:lnTo>
                <a:lnTo>
                  <a:pt x="13966" y="82744"/>
                </a:lnTo>
                <a:lnTo>
                  <a:pt x="13966" y="2194"/>
                </a:lnTo>
                <a:lnTo>
                  <a:pt x="5059" y="922"/>
                </a:lnTo>
                <a:lnTo>
                  <a:pt x="0" y="0"/>
                </a:lnTo>
                <a:close/>
              </a:path>
            </a:pathLst>
          </a:custGeom>
          <a:solidFill>
            <a:srgbClr val="ADAD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688829" y="587828"/>
            <a:ext cx="15240" cy="81915"/>
          </a:xfrm>
          <a:custGeom>
            <a:avLst/>
            <a:gdLst/>
            <a:ahLst/>
            <a:cxnLst/>
            <a:rect l="l" t="t" r="r" b="b"/>
            <a:pathLst>
              <a:path w="15239" h="81915">
                <a:moveTo>
                  <a:pt x="0" y="0"/>
                </a:moveTo>
                <a:lnTo>
                  <a:pt x="0" y="80643"/>
                </a:lnTo>
                <a:lnTo>
                  <a:pt x="15239" y="81706"/>
                </a:lnTo>
                <a:lnTo>
                  <a:pt x="15239" y="2177"/>
                </a:lnTo>
                <a:lnTo>
                  <a:pt x="0" y="0"/>
                </a:lnTo>
                <a:close/>
              </a:path>
            </a:pathLst>
          </a:custGeom>
          <a:solidFill>
            <a:srgbClr val="ACAC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702819" y="589826"/>
            <a:ext cx="13970" cy="80645"/>
          </a:xfrm>
          <a:custGeom>
            <a:avLst/>
            <a:gdLst/>
            <a:ahLst/>
            <a:cxnLst/>
            <a:rect l="l" t="t" r="r" b="b"/>
            <a:pathLst>
              <a:path w="13970" h="80645">
                <a:moveTo>
                  <a:pt x="0" y="0"/>
                </a:moveTo>
                <a:lnTo>
                  <a:pt x="0" y="79621"/>
                </a:lnTo>
                <a:lnTo>
                  <a:pt x="13966" y="80595"/>
                </a:lnTo>
                <a:lnTo>
                  <a:pt x="13966" y="1493"/>
                </a:lnTo>
                <a:lnTo>
                  <a:pt x="5059" y="722"/>
                </a:lnTo>
                <a:lnTo>
                  <a:pt x="0" y="0"/>
                </a:lnTo>
                <a:close/>
              </a:path>
            </a:pathLst>
          </a:custGeom>
          <a:solidFill>
            <a:srgbClr val="ABAB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715499" y="591209"/>
            <a:ext cx="15240" cy="80645"/>
          </a:xfrm>
          <a:custGeom>
            <a:avLst/>
            <a:gdLst/>
            <a:ahLst/>
            <a:cxnLst/>
            <a:rect l="l" t="t" r="r" b="b"/>
            <a:pathLst>
              <a:path w="15239" h="80645">
                <a:moveTo>
                  <a:pt x="0" y="0"/>
                </a:moveTo>
                <a:lnTo>
                  <a:pt x="0" y="79123"/>
                </a:lnTo>
                <a:lnTo>
                  <a:pt x="15239" y="80186"/>
                </a:lnTo>
                <a:lnTo>
                  <a:pt x="15239" y="1318"/>
                </a:lnTo>
                <a:lnTo>
                  <a:pt x="0" y="0"/>
                </a:lnTo>
                <a:close/>
              </a:path>
            </a:pathLst>
          </a:custGeom>
          <a:solidFill>
            <a:srgbClr val="AA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729489" y="592420"/>
            <a:ext cx="13970" cy="80010"/>
          </a:xfrm>
          <a:custGeom>
            <a:avLst/>
            <a:gdLst/>
            <a:ahLst/>
            <a:cxnLst/>
            <a:rect l="l" t="t" r="r" b="b"/>
            <a:pathLst>
              <a:path w="13970" h="80009">
                <a:moveTo>
                  <a:pt x="0" y="0"/>
                </a:moveTo>
                <a:lnTo>
                  <a:pt x="0" y="78888"/>
                </a:lnTo>
                <a:lnTo>
                  <a:pt x="7620" y="79419"/>
                </a:lnTo>
                <a:lnTo>
                  <a:pt x="13966" y="79584"/>
                </a:lnTo>
                <a:lnTo>
                  <a:pt x="13966" y="926"/>
                </a:lnTo>
                <a:lnTo>
                  <a:pt x="7620" y="659"/>
                </a:lnTo>
                <a:lnTo>
                  <a:pt x="0" y="0"/>
                </a:lnTo>
                <a:close/>
              </a:path>
            </a:pathLst>
          </a:custGeom>
          <a:solidFill>
            <a:srgbClr val="A9A9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750432" y="593345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19"/>
                </a:lnTo>
              </a:path>
            </a:pathLst>
          </a:custGeom>
          <a:ln w="15236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756160" y="593879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0" y="0"/>
                </a:moveTo>
                <a:lnTo>
                  <a:pt x="0" y="78453"/>
                </a:lnTo>
                <a:lnTo>
                  <a:pt x="15239" y="78848"/>
                </a:lnTo>
                <a:lnTo>
                  <a:pt x="15239" y="480"/>
                </a:lnTo>
                <a:lnTo>
                  <a:pt x="11430" y="480"/>
                </a:lnTo>
                <a:lnTo>
                  <a:pt x="0" y="0"/>
                </a:lnTo>
                <a:close/>
              </a:path>
              <a:path w="15239" h="79375">
                <a:moveTo>
                  <a:pt x="15239" y="402"/>
                </a:moveTo>
                <a:lnTo>
                  <a:pt x="11430" y="480"/>
                </a:lnTo>
                <a:lnTo>
                  <a:pt x="15239" y="48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777739" y="593998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91"/>
                </a:lnTo>
              </a:path>
            </a:pathLst>
          </a:custGeom>
          <a:ln w="1650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784079" y="593740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77" y="0"/>
                </a:moveTo>
                <a:lnTo>
                  <a:pt x="0" y="284"/>
                </a:lnTo>
                <a:lnTo>
                  <a:pt x="0" y="79316"/>
                </a:lnTo>
                <a:lnTo>
                  <a:pt x="1280" y="79349"/>
                </a:lnTo>
                <a:lnTo>
                  <a:pt x="13977" y="78958"/>
                </a:lnTo>
                <a:lnTo>
                  <a:pt x="13977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804409" y="593456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281"/>
                </a:lnTo>
              </a:path>
            </a:pathLst>
          </a:custGeom>
          <a:ln w="1650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818369" y="593172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136"/>
                </a:lnTo>
              </a:path>
            </a:pathLst>
          </a:custGeom>
          <a:ln w="1650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824739" y="592914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66" y="0"/>
                </a:moveTo>
                <a:lnTo>
                  <a:pt x="0" y="283"/>
                </a:lnTo>
                <a:lnTo>
                  <a:pt x="0" y="78964"/>
                </a:lnTo>
                <a:lnTo>
                  <a:pt x="1249" y="78925"/>
                </a:lnTo>
                <a:lnTo>
                  <a:pt x="13966" y="78925"/>
                </a:lnTo>
                <a:lnTo>
                  <a:pt x="1396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837419" y="592630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15239" y="0"/>
                </a:moveTo>
                <a:lnTo>
                  <a:pt x="0" y="309"/>
                </a:lnTo>
                <a:lnTo>
                  <a:pt x="0" y="79209"/>
                </a:lnTo>
                <a:lnTo>
                  <a:pt x="6370" y="79209"/>
                </a:lnTo>
                <a:lnTo>
                  <a:pt x="15239" y="77832"/>
                </a:lnTo>
                <a:lnTo>
                  <a:pt x="15239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851410" y="592371"/>
            <a:ext cx="13970" cy="78740"/>
          </a:xfrm>
          <a:custGeom>
            <a:avLst/>
            <a:gdLst/>
            <a:ahLst/>
            <a:cxnLst/>
            <a:rect l="l" t="t" r="r" b="b"/>
            <a:pathLst>
              <a:path w="13970" h="78740">
                <a:moveTo>
                  <a:pt x="13966" y="0"/>
                </a:moveTo>
                <a:lnTo>
                  <a:pt x="0" y="283"/>
                </a:lnTo>
                <a:lnTo>
                  <a:pt x="0" y="78284"/>
                </a:lnTo>
                <a:lnTo>
                  <a:pt x="8869" y="76907"/>
                </a:lnTo>
                <a:lnTo>
                  <a:pt x="13966" y="76452"/>
                </a:lnTo>
                <a:lnTo>
                  <a:pt x="13966" y="0"/>
                </a:lnTo>
                <a:close/>
              </a:path>
            </a:pathLst>
          </a:custGeom>
          <a:solidFill>
            <a:srgbClr val="A0A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864089" y="592088"/>
            <a:ext cx="15240" cy="77470"/>
          </a:xfrm>
          <a:custGeom>
            <a:avLst/>
            <a:gdLst/>
            <a:ahLst/>
            <a:cxnLst/>
            <a:rect l="l" t="t" r="r" b="b"/>
            <a:pathLst>
              <a:path w="15239" h="77470">
                <a:moveTo>
                  <a:pt x="15239" y="0"/>
                </a:moveTo>
                <a:lnTo>
                  <a:pt x="0" y="309"/>
                </a:lnTo>
                <a:lnTo>
                  <a:pt x="0" y="76850"/>
                </a:lnTo>
                <a:lnTo>
                  <a:pt x="10180" y="75941"/>
                </a:lnTo>
                <a:lnTo>
                  <a:pt x="15239" y="75430"/>
                </a:lnTo>
                <a:lnTo>
                  <a:pt x="15239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878080" y="591765"/>
            <a:ext cx="15240" cy="76200"/>
          </a:xfrm>
          <a:custGeom>
            <a:avLst/>
            <a:gdLst/>
            <a:ahLst/>
            <a:cxnLst/>
            <a:rect l="l" t="t" r="r" b="b"/>
            <a:pathLst>
              <a:path w="15239" h="76200">
                <a:moveTo>
                  <a:pt x="15239" y="0"/>
                </a:moveTo>
                <a:lnTo>
                  <a:pt x="13960" y="64"/>
                </a:lnTo>
                <a:lnTo>
                  <a:pt x="0" y="348"/>
                </a:lnTo>
                <a:lnTo>
                  <a:pt x="0" y="75879"/>
                </a:lnTo>
                <a:lnTo>
                  <a:pt x="8869" y="74984"/>
                </a:lnTo>
                <a:lnTo>
                  <a:pt x="15239" y="72600"/>
                </a:lnTo>
                <a:lnTo>
                  <a:pt x="15239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892039" y="591125"/>
            <a:ext cx="13970" cy="74295"/>
          </a:xfrm>
          <a:custGeom>
            <a:avLst/>
            <a:gdLst/>
            <a:ahLst/>
            <a:cxnLst/>
            <a:rect l="l" t="t" r="r" b="b"/>
            <a:pathLst>
              <a:path w="13970" h="74295">
                <a:moveTo>
                  <a:pt x="13966" y="0"/>
                </a:moveTo>
                <a:lnTo>
                  <a:pt x="0" y="704"/>
                </a:lnTo>
                <a:lnTo>
                  <a:pt x="0" y="73719"/>
                </a:lnTo>
                <a:lnTo>
                  <a:pt x="5090" y="71813"/>
                </a:lnTo>
                <a:lnTo>
                  <a:pt x="13966" y="69849"/>
                </a:lnTo>
                <a:lnTo>
                  <a:pt x="13966" y="0"/>
                </a:lnTo>
                <a:close/>
              </a:path>
            </a:pathLst>
          </a:custGeom>
          <a:solidFill>
            <a:srgbClr val="9D9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904750" y="590549"/>
            <a:ext cx="15240" cy="71120"/>
          </a:xfrm>
          <a:custGeom>
            <a:avLst/>
            <a:gdLst/>
            <a:ahLst/>
            <a:cxnLst/>
            <a:rect l="l" t="t" r="r" b="b"/>
            <a:pathLst>
              <a:path w="15239" h="71120">
                <a:moveTo>
                  <a:pt x="15239" y="0"/>
                </a:moveTo>
                <a:lnTo>
                  <a:pt x="12679" y="0"/>
                </a:lnTo>
                <a:lnTo>
                  <a:pt x="0" y="639"/>
                </a:lnTo>
                <a:lnTo>
                  <a:pt x="0" y="70703"/>
                </a:lnTo>
                <a:lnTo>
                  <a:pt x="3810" y="69860"/>
                </a:lnTo>
                <a:lnTo>
                  <a:pt x="12679" y="66050"/>
                </a:lnTo>
                <a:lnTo>
                  <a:pt x="15239" y="65092"/>
                </a:lnTo>
                <a:lnTo>
                  <a:pt x="15239" y="0"/>
                </a:lnTo>
                <a:close/>
              </a:path>
            </a:pathLst>
          </a:custGeom>
          <a:solidFill>
            <a:srgbClr val="9C9C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918709" y="590549"/>
            <a:ext cx="15240" cy="66040"/>
          </a:xfrm>
          <a:custGeom>
            <a:avLst/>
            <a:gdLst/>
            <a:ahLst/>
            <a:cxnLst/>
            <a:rect l="l" t="t" r="r" b="b"/>
            <a:pathLst>
              <a:path w="15239" h="66040">
                <a:moveTo>
                  <a:pt x="15239" y="0"/>
                </a:moveTo>
                <a:lnTo>
                  <a:pt x="0" y="0"/>
                </a:lnTo>
                <a:lnTo>
                  <a:pt x="0" y="65571"/>
                </a:lnTo>
                <a:lnTo>
                  <a:pt x="8900" y="62240"/>
                </a:lnTo>
                <a:lnTo>
                  <a:pt x="15239" y="58005"/>
                </a:lnTo>
                <a:lnTo>
                  <a:pt x="15239" y="0"/>
                </a:lnTo>
                <a:close/>
              </a:path>
            </a:pathLst>
          </a:custGeom>
          <a:solidFill>
            <a:srgbClr val="9B9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932669" y="590549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70" h="59054">
                <a:moveTo>
                  <a:pt x="3810" y="0"/>
                </a:moveTo>
                <a:lnTo>
                  <a:pt x="0" y="0"/>
                </a:lnTo>
                <a:lnTo>
                  <a:pt x="0" y="58860"/>
                </a:lnTo>
                <a:lnTo>
                  <a:pt x="2560" y="57150"/>
                </a:lnTo>
                <a:lnTo>
                  <a:pt x="7620" y="54620"/>
                </a:lnTo>
                <a:lnTo>
                  <a:pt x="10180" y="50810"/>
                </a:lnTo>
                <a:lnTo>
                  <a:pt x="13977" y="47012"/>
                </a:lnTo>
                <a:lnTo>
                  <a:pt x="13977" y="569"/>
                </a:lnTo>
                <a:lnTo>
                  <a:pt x="3810" y="0"/>
                </a:lnTo>
                <a:close/>
              </a:path>
            </a:pathLst>
          </a:custGeom>
          <a:solidFill>
            <a:srgbClr val="9A9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945379" y="591048"/>
            <a:ext cx="15240" cy="48260"/>
          </a:xfrm>
          <a:custGeom>
            <a:avLst/>
            <a:gdLst/>
            <a:ahLst/>
            <a:cxnLst/>
            <a:rect l="l" t="t" r="r" b="b"/>
            <a:pathLst>
              <a:path w="15239" h="48259">
                <a:moveTo>
                  <a:pt x="0" y="0"/>
                </a:moveTo>
                <a:lnTo>
                  <a:pt x="0" y="47782"/>
                </a:lnTo>
                <a:lnTo>
                  <a:pt x="5090" y="42691"/>
                </a:lnTo>
                <a:lnTo>
                  <a:pt x="11430" y="35071"/>
                </a:lnTo>
                <a:lnTo>
                  <a:pt x="15239" y="29368"/>
                </a:lnTo>
                <a:lnTo>
                  <a:pt x="15239" y="781"/>
                </a:lnTo>
                <a:lnTo>
                  <a:pt x="13960" y="781"/>
                </a:lnTo>
                <a:lnTo>
                  <a:pt x="0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959339" y="591829"/>
            <a:ext cx="11430" cy="31115"/>
          </a:xfrm>
          <a:custGeom>
            <a:avLst/>
            <a:gdLst/>
            <a:ahLst/>
            <a:cxnLst/>
            <a:rect l="l" t="t" r="r" b="b"/>
            <a:pathLst>
              <a:path w="11429" h="31115">
                <a:moveTo>
                  <a:pt x="0" y="0"/>
                </a:moveTo>
                <a:lnTo>
                  <a:pt x="0" y="30503"/>
                </a:lnTo>
                <a:lnTo>
                  <a:pt x="2560" y="26670"/>
                </a:lnTo>
                <a:lnTo>
                  <a:pt x="6370" y="17769"/>
                </a:lnTo>
                <a:lnTo>
                  <a:pt x="7620" y="16489"/>
                </a:lnTo>
                <a:lnTo>
                  <a:pt x="8900" y="12679"/>
                </a:lnTo>
                <a:lnTo>
                  <a:pt x="10180" y="10149"/>
                </a:lnTo>
                <a:lnTo>
                  <a:pt x="10180" y="5059"/>
                </a:lnTo>
                <a:lnTo>
                  <a:pt x="11430" y="5059"/>
                </a:lnTo>
                <a:lnTo>
                  <a:pt x="11430" y="1249"/>
                </a:lnTo>
                <a:lnTo>
                  <a:pt x="8900" y="1249"/>
                </a:lnTo>
                <a:lnTo>
                  <a:pt x="6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024110" y="702319"/>
            <a:ext cx="3810" cy="635"/>
          </a:xfrm>
          <a:custGeom>
            <a:avLst/>
            <a:gdLst/>
            <a:ahLst/>
            <a:cxnLst/>
            <a:rect l="l" t="t" r="r" b="b"/>
            <a:pathLst>
              <a:path w="3810" h="634">
                <a:moveTo>
                  <a:pt x="0" y="118"/>
                </a:moveTo>
                <a:lnTo>
                  <a:pt x="3822" y="118"/>
                </a:lnTo>
              </a:path>
            </a:pathLst>
          </a:custGeom>
          <a:ln w="317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027919" y="700038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5083" y="0"/>
                </a:moveTo>
                <a:lnTo>
                  <a:pt x="1280" y="2281"/>
                </a:lnTo>
                <a:lnTo>
                  <a:pt x="0" y="2281"/>
                </a:lnTo>
                <a:lnTo>
                  <a:pt x="0" y="2519"/>
                </a:lnTo>
                <a:lnTo>
                  <a:pt x="5083" y="2835"/>
                </a:lnTo>
                <a:lnTo>
                  <a:pt x="5083" y="0"/>
                </a:lnTo>
                <a:close/>
              </a:path>
            </a:pathLst>
          </a:custGeom>
          <a:solidFill>
            <a:srgbClr val="9696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033009" y="696984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83" y="0"/>
                </a:moveTo>
                <a:lnTo>
                  <a:pt x="0" y="3050"/>
                </a:lnTo>
                <a:lnTo>
                  <a:pt x="0" y="5889"/>
                </a:lnTo>
                <a:lnTo>
                  <a:pt x="5083" y="6206"/>
                </a:lnTo>
                <a:lnTo>
                  <a:pt x="5083" y="0"/>
                </a:lnTo>
                <a:close/>
              </a:path>
            </a:pathLst>
          </a:custGeom>
          <a:solidFill>
            <a:srgbClr val="9797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38100" y="693937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59">
                <a:moveTo>
                  <a:pt x="5072" y="0"/>
                </a:moveTo>
                <a:lnTo>
                  <a:pt x="0" y="3042"/>
                </a:lnTo>
                <a:lnTo>
                  <a:pt x="0" y="9253"/>
                </a:lnTo>
                <a:lnTo>
                  <a:pt x="5072" y="9568"/>
                </a:lnTo>
                <a:lnTo>
                  <a:pt x="5072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043159" y="690894"/>
            <a:ext cx="5080" cy="13335"/>
          </a:xfrm>
          <a:custGeom>
            <a:avLst/>
            <a:gdLst/>
            <a:ahLst/>
            <a:cxnLst/>
            <a:rect l="l" t="t" r="r" b="b"/>
            <a:pathLst>
              <a:path w="5079" h="13334">
                <a:moveTo>
                  <a:pt x="5083" y="0"/>
                </a:moveTo>
                <a:lnTo>
                  <a:pt x="0" y="3050"/>
                </a:lnTo>
                <a:lnTo>
                  <a:pt x="0" y="12610"/>
                </a:lnTo>
                <a:lnTo>
                  <a:pt x="5083" y="12927"/>
                </a:lnTo>
                <a:lnTo>
                  <a:pt x="5083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048250" y="687840"/>
            <a:ext cx="5080" cy="16510"/>
          </a:xfrm>
          <a:custGeom>
            <a:avLst/>
            <a:gdLst/>
            <a:ahLst/>
            <a:cxnLst/>
            <a:rect l="l" t="t" r="r" b="b"/>
            <a:pathLst>
              <a:path w="5079" h="16509">
                <a:moveTo>
                  <a:pt x="5083" y="0"/>
                </a:moveTo>
                <a:lnTo>
                  <a:pt x="0" y="3050"/>
                </a:lnTo>
                <a:lnTo>
                  <a:pt x="0" y="15981"/>
                </a:lnTo>
                <a:lnTo>
                  <a:pt x="5083" y="16298"/>
                </a:lnTo>
                <a:lnTo>
                  <a:pt x="5083" y="0"/>
                </a:lnTo>
                <a:close/>
              </a:path>
            </a:pathLst>
          </a:custGeom>
          <a:solidFill>
            <a:srgbClr val="9A9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053339" y="684794"/>
            <a:ext cx="5080" cy="19685"/>
          </a:xfrm>
          <a:custGeom>
            <a:avLst/>
            <a:gdLst/>
            <a:ahLst/>
            <a:cxnLst/>
            <a:rect l="l" t="t" r="r" b="b"/>
            <a:pathLst>
              <a:path w="5079" h="19684">
                <a:moveTo>
                  <a:pt x="5072" y="0"/>
                </a:moveTo>
                <a:lnTo>
                  <a:pt x="0" y="3042"/>
                </a:lnTo>
                <a:lnTo>
                  <a:pt x="0" y="19345"/>
                </a:lnTo>
                <a:lnTo>
                  <a:pt x="5072" y="19660"/>
                </a:lnTo>
                <a:lnTo>
                  <a:pt x="5072" y="0"/>
                </a:lnTo>
                <a:close/>
              </a:path>
            </a:pathLst>
          </a:custGeom>
          <a:solidFill>
            <a:srgbClr val="9B9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058399" y="681751"/>
            <a:ext cx="5080" cy="23495"/>
          </a:xfrm>
          <a:custGeom>
            <a:avLst/>
            <a:gdLst/>
            <a:ahLst/>
            <a:cxnLst/>
            <a:rect l="l" t="t" r="r" b="b"/>
            <a:pathLst>
              <a:path w="5079" h="23495">
                <a:moveTo>
                  <a:pt x="5083" y="0"/>
                </a:moveTo>
                <a:lnTo>
                  <a:pt x="0" y="3050"/>
                </a:lnTo>
                <a:lnTo>
                  <a:pt x="0" y="22702"/>
                </a:lnTo>
                <a:lnTo>
                  <a:pt x="5083" y="23019"/>
                </a:lnTo>
                <a:lnTo>
                  <a:pt x="5083" y="0"/>
                </a:lnTo>
                <a:close/>
              </a:path>
            </a:pathLst>
          </a:custGeom>
          <a:solidFill>
            <a:srgbClr val="9C9C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063489" y="678697"/>
            <a:ext cx="5080" cy="26670"/>
          </a:xfrm>
          <a:custGeom>
            <a:avLst/>
            <a:gdLst/>
            <a:ahLst/>
            <a:cxnLst/>
            <a:rect l="l" t="t" r="r" b="b"/>
            <a:pathLst>
              <a:path w="5079" h="26670">
                <a:moveTo>
                  <a:pt x="5083" y="0"/>
                </a:moveTo>
                <a:lnTo>
                  <a:pt x="0" y="3050"/>
                </a:lnTo>
                <a:lnTo>
                  <a:pt x="0" y="26073"/>
                </a:lnTo>
                <a:lnTo>
                  <a:pt x="5083" y="26389"/>
                </a:lnTo>
                <a:lnTo>
                  <a:pt x="5083" y="0"/>
                </a:lnTo>
                <a:close/>
              </a:path>
            </a:pathLst>
          </a:custGeom>
          <a:solidFill>
            <a:srgbClr val="9D9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068580" y="675650"/>
            <a:ext cx="5080" cy="29845"/>
          </a:xfrm>
          <a:custGeom>
            <a:avLst/>
            <a:gdLst/>
            <a:ahLst/>
            <a:cxnLst/>
            <a:rect l="l" t="t" r="r" b="b"/>
            <a:pathLst>
              <a:path w="5079" h="29845">
                <a:moveTo>
                  <a:pt x="5072" y="0"/>
                </a:moveTo>
                <a:lnTo>
                  <a:pt x="0" y="3042"/>
                </a:lnTo>
                <a:lnTo>
                  <a:pt x="0" y="29436"/>
                </a:lnTo>
                <a:lnTo>
                  <a:pt x="5072" y="29752"/>
                </a:lnTo>
                <a:lnTo>
                  <a:pt x="5072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073639" y="672608"/>
            <a:ext cx="5080" cy="33655"/>
          </a:xfrm>
          <a:custGeom>
            <a:avLst/>
            <a:gdLst/>
            <a:ahLst/>
            <a:cxnLst/>
            <a:rect l="l" t="t" r="r" b="b"/>
            <a:pathLst>
              <a:path w="5079" h="33654">
                <a:moveTo>
                  <a:pt x="5083" y="0"/>
                </a:moveTo>
                <a:lnTo>
                  <a:pt x="0" y="3050"/>
                </a:lnTo>
                <a:lnTo>
                  <a:pt x="0" y="32794"/>
                </a:lnTo>
                <a:lnTo>
                  <a:pt x="5083" y="33111"/>
                </a:lnTo>
                <a:lnTo>
                  <a:pt x="5083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078729" y="669554"/>
            <a:ext cx="5080" cy="36830"/>
          </a:xfrm>
          <a:custGeom>
            <a:avLst/>
            <a:gdLst/>
            <a:ahLst/>
            <a:cxnLst/>
            <a:rect l="l" t="t" r="r" b="b"/>
            <a:pathLst>
              <a:path w="5079" h="36829">
                <a:moveTo>
                  <a:pt x="5083" y="0"/>
                </a:moveTo>
                <a:lnTo>
                  <a:pt x="0" y="3050"/>
                </a:lnTo>
                <a:lnTo>
                  <a:pt x="0" y="36165"/>
                </a:lnTo>
                <a:lnTo>
                  <a:pt x="5083" y="36481"/>
                </a:lnTo>
                <a:lnTo>
                  <a:pt x="5083" y="0"/>
                </a:lnTo>
                <a:close/>
              </a:path>
            </a:pathLst>
          </a:custGeom>
          <a:solidFill>
            <a:srgbClr val="A0A0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083819" y="666507"/>
            <a:ext cx="5080" cy="40005"/>
          </a:xfrm>
          <a:custGeom>
            <a:avLst/>
            <a:gdLst/>
            <a:ahLst/>
            <a:cxnLst/>
            <a:rect l="l" t="t" r="r" b="b"/>
            <a:pathLst>
              <a:path w="5079" h="40004">
                <a:moveTo>
                  <a:pt x="5072" y="0"/>
                </a:moveTo>
                <a:lnTo>
                  <a:pt x="0" y="3042"/>
                </a:lnTo>
                <a:lnTo>
                  <a:pt x="0" y="39528"/>
                </a:lnTo>
                <a:lnTo>
                  <a:pt x="5072" y="39844"/>
                </a:lnTo>
                <a:lnTo>
                  <a:pt x="5072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087630" y="663457"/>
            <a:ext cx="6350" cy="43815"/>
          </a:xfrm>
          <a:custGeom>
            <a:avLst/>
            <a:gdLst/>
            <a:ahLst/>
            <a:cxnLst/>
            <a:rect l="l" t="t" r="r" b="b"/>
            <a:pathLst>
              <a:path w="6350" h="43815">
                <a:moveTo>
                  <a:pt x="6346" y="0"/>
                </a:moveTo>
                <a:lnTo>
                  <a:pt x="0" y="3807"/>
                </a:lnTo>
                <a:lnTo>
                  <a:pt x="0" y="42816"/>
                </a:lnTo>
                <a:lnTo>
                  <a:pt x="6346" y="43211"/>
                </a:lnTo>
                <a:lnTo>
                  <a:pt x="634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092689" y="660414"/>
            <a:ext cx="6350" cy="46990"/>
          </a:xfrm>
          <a:custGeom>
            <a:avLst/>
            <a:gdLst/>
            <a:ahLst/>
            <a:cxnLst/>
            <a:rect l="l" t="t" r="r" b="b"/>
            <a:pathLst>
              <a:path w="6350" h="46990">
                <a:moveTo>
                  <a:pt x="6357" y="0"/>
                </a:moveTo>
                <a:lnTo>
                  <a:pt x="0" y="3814"/>
                </a:lnTo>
                <a:lnTo>
                  <a:pt x="0" y="46173"/>
                </a:lnTo>
                <a:lnTo>
                  <a:pt x="6357" y="46569"/>
                </a:lnTo>
                <a:lnTo>
                  <a:pt x="6357" y="0"/>
                </a:lnTo>
                <a:close/>
              </a:path>
            </a:pathLst>
          </a:custGeom>
          <a:solidFill>
            <a:srgbClr val="A3A3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097779" y="657368"/>
            <a:ext cx="6350" cy="50165"/>
          </a:xfrm>
          <a:custGeom>
            <a:avLst/>
            <a:gdLst/>
            <a:ahLst/>
            <a:cxnLst/>
            <a:rect l="l" t="t" r="r" b="b"/>
            <a:pathLst>
              <a:path w="6350" h="50165">
                <a:moveTo>
                  <a:pt x="6346" y="0"/>
                </a:moveTo>
                <a:lnTo>
                  <a:pt x="0" y="3807"/>
                </a:lnTo>
                <a:lnTo>
                  <a:pt x="0" y="49537"/>
                </a:lnTo>
                <a:lnTo>
                  <a:pt x="6346" y="49932"/>
                </a:lnTo>
                <a:lnTo>
                  <a:pt x="6346" y="0"/>
                </a:lnTo>
                <a:close/>
              </a:path>
            </a:pathLst>
          </a:custGeom>
          <a:solidFill>
            <a:srgbClr val="A4A4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102869" y="654314"/>
            <a:ext cx="6350" cy="53340"/>
          </a:xfrm>
          <a:custGeom>
            <a:avLst/>
            <a:gdLst/>
            <a:ahLst/>
            <a:cxnLst/>
            <a:rect l="l" t="t" r="r" b="b"/>
            <a:pathLst>
              <a:path w="6350" h="53340">
                <a:moveTo>
                  <a:pt x="6346" y="0"/>
                </a:moveTo>
                <a:lnTo>
                  <a:pt x="0" y="3807"/>
                </a:lnTo>
                <a:lnTo>
                  <a:pt x="0" y="52907"/>
                </a:lnTo>
                <a:lnTo>
                  <a:pt x="2530" y="53065"/>
                </a:lnTo>
                <a:lnTo>
                  <a:pt x="6346" y="53213"/>
                </a:lnTo>
                <a:lnTo>
                  <a:pt x="6346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107929" y="651271"/>
            <a:ext cx="6350" cy="56515"/>
          </a:xfrm>
          <a:custGeom>
            <a:avLst/>
            <a:gdLst/>
            <a:ahLst/>
            <a:cxnLst/>
            <a:rect l="l" t="t" r="r" b="b"/>
            <a:pathLst>
              <a:path w="6350" h="56515">
                <a:moveTo>
                  <a:pt x="6357" y="0"/>
                </a:moveTo>
                <a:lnTo>
                  <a:pt x="0" y="3814"/>
                </a:lnTo>
                <a:lnTo>
                  <a:pt x="0" y="56206"/>
                </a:lnTo>
                <a:lnTo>
                  <a:pt x="6357" y="56452"/>
                </a:lnTo>
                <a:lnTo>
                  <a:pt x="6357" y="0"/>
                </a:lnTo>
                <a:close/>
              </a:path>
            </a:pathLst>
          </a:custGeom>
          <a:solidFill>
            <a:srgbClr val="A6A6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113020" y="648224"/>
            <a:ext cx="6350" cy="59690"/>
          </a:xfrm>
          <a:custGeom>
            <a:avLst/>
            <a:gdLst/>
            <a:ahLst/>
            <a:cxnLst/>
            <a:rect l="l" t="t" r="r" b="b"/>
            <a:pathLst>
              <a:path w="6350" h="59690">
                <a:moveTo>
                  <a:pt x="6346" y="0"/>
                </a:moveTo>
                <a:lnTo>
                  <a:pt x="0" y="3807"/>
                </a:lnTo>
                <a:lnTo>
                  <a:pt x="0" y="59450"/>
                </a:lnTo>
                <a:lnTo>
                  <a:pt x="6346" y="59696"/>
                </a:lnTo>
                <a:lnTo>
                  <a:pt x="6346" y="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120645" y="645935"/>
            <a:ext cx="0" cy="62230"/>
          </a:xfrm>
          <a:custGeom>
            <a:avLst/>
            <a:gdLst/>
            <a:ahLst/>
            <a:cxnLst/>
            <a:rect l="l" t="t" r="r" b="b"/>
            <a:pathLst>
              <a:path h="62229">
                <a:moveTo>
                  <a:pt x="0" y="0"/>
                </a:moveTo>
                <a:lnTo>
                  <a:pt x="0" y="62133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125711" y="642892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73"/>
                </a:lnTo>
              </a:path>
            </a:pathLst>
          </a:custGeom>
          <a:ln w="6353">
            <a:solidFill>
              <a:srgbClr val="A9A9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130801" y="639838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8624"/>
                </a:lnTo>
              </a:path>
            </a:pathLst>
          </a:custGeom>
          <a:ln w="6353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135886" y="636792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1867"/>
                </a:lnTo>
              </a:path>
            </a:pathLst>
          </a:custGeom>
          <a:ln w="6342">
            <a:solidFill>
              <a:srgbClr val="ABAB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140951" y="6337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10"/>
                </a:lnTo>
              </a:path>
            </a:pathLst>
          </a:custGeom>
          <a:ln w="6353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146041" y="630695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536"/>
                </a:lnTo>
              </a:path>
            </a:pathLst>
          </a:custGeom>
          <a:ln w="6353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151125" y="627648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0"/>
                </a:moveTo>
                <a:lnTo>
                  <a:pt x="0" y="80155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156191" y="624688"/>
            <a:ext cx="0" cy="83185"/>
          </a:xfrm>
          <a:custGeom>
            <a:avLst/>
            <a:gdLst/>
            <a:ahLst/>
            <a:cxnLst/>
            <a:rect l="l" t="t" r="r" b="b"/>
            <a:pathLst>
              <a:path h="83184">
                <a:moveTo>
                  <a:pt x="0" y="0"/>
                </a:moveTo>
                <a:lnTo>
                  <a:pt x="0" y="82690"/>
                </a:lnTo>
              </a:path>
            </a:pathLst>
          </a:custGeom>
          <a:ln w="6353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161281" y="62180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578"/>
                </a:lnTo>
              </a:path>
            </a:pathLst>
          </a:custGeom>
          <a:ln w="6353">
            <a:solidFill>
              <a:srgbClr val="B0B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166366" y="618921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58"/>
                </a:lnTo>
              </a:path>
            </a:pathLst>
          </a:custGeom>
          <a:ln w="6342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170813" y="616037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202"/>
                </a:lnTo>
              </a:path>
            </a:pathLst>
          </a:custGeom>
          <a:ln w="7616">
            <a:solidFill>
              <a:srgbClr val="B2B2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175878" y="613160"/>
            <a:ext cx="0" cy="93980"/>
          </a:xfrm>
          <a:custGeom>
            <a:avLst/>
            <a:gdLst/>
            <a:ahLst/>
            <a:cxnLst/>
            <a:rect l="l" t="t" r="r" b="b"/>
            <a:pathLst>
              <a:path h="93979">
                <a:moveTo>
                  <a:pt x="0" y="0"/>
                </a:moveTo>
                <a:lnTo>
                  <a:pt x="0" y="93525"/>
                </a:lnTo>
              </a:path>
            </a:pathLst>
          </a:custGeom>
          <a:ln w="7627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180962" y="610280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849"/>
                </a:lnTo>
              </a:path>
            </a:pathLst>
          </a:custGeom>
          <a:ln w="7616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186053" y="607393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7039"/>
                </a:lnTo>
              </a:path>
            </a:pathLst>
          </a:custGeom>
          <a:ln w="7616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191118" y="604516"/>
            <a:ext cx="0" cy="98425"/>
          </a:xfrm>
          <a:custGeom>
            <a:avLst/>
            <a:gdLst/>
            <a:ahLst/>
            <a:cxnLst/>
            <a:rect l="l" t="t" r="r" b="b"/>
            <a:pathLst>
              <a:path h="98425">
                <a:moveTo>
                  <a:pt x="0" y="0"/>
                </a:moveTo>
                <a:lnTo>
                  <a:pt x="0" y="98229"/>
                </a:lnTo>
              </a:path>
            </a:pathLst>
          </a:custGeom>
          <a:ln w="7627">
            <a:solidFill>
              <a:srgbClr val="B6B6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196202" y="60069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5">
                <a:moveTo>
                  <a:pt x="0" y="0"/>
                </a:moveTo>
                <a:lnTo>
                  <a:pt x="0" y="100662"/>
                </a:lnTo>
              </a:path>
            </a:pathLst>
          </a:custGeom>
          <a:ln w="7616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200650" y="599449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632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205721" y="596889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6353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210811" y="596889"/>
            <a:ext cx="0" cy="94615"/>
          </a:xfrm>
          <a:custGeom>
            <a:avLst/>
            <a:gdLst/>
            <a:ahLst/>
            <a:cxnLst/>
            <a:rect l="l" t="t" r="r" b="b"/>
            <a:pathLst>
              <a:path h="94615">
                <a:moveTo>
                  <a:pt x="0" y="0"/>
                </a:moveTo>
                <a:lnTo>
                  <a:pt x="0" y="94000"/>
                </a:lnTo>
              </a:path>
            </a:pathLst>
          </a:custGeom>
          <a:ln w="6353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215895" y="596889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607"/>
                </a:lnTo>
              </a:path>
            </a:pathLst>
          </a:custGeom>
          <a:ln w="6342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220961" y="596889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233"/>
                </a:lnTo>
              </a:path>
            </a:pathLst>
          </a:custGeom>
          <a:ln w="6353">
            <a:solidFill>
              <a:srgbClr val="BCBC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226051" y="596889"/>
            <a:ext cx="0" cy="81915"/>
          </a:xfrm>
          <a:custGeom>
            <a:avLst/>
            <a:gdLst/>
            <a:ahLst/>
            <a:cxnLst/>
            <a:rect l="l" t="t" r="r" b="b"/>
            <a:pathLst>
              <a:path h="81915">
                <a:moveTo>
                  <a:pt x="0" y="0"/>
                </a:moveTo>
                <a:lnTo>
                  <a:pt x="0" y="81612"/>
                </a:lnTo>
              </a:path>
            </a:pathLst>
          </a:custGeom>
          <a:ln w="6353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231136" y="5994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20"/>
                </a:lnTo>
              </a:path>
            </a:pathLst>
          </a:custGeom>
          <a:ln w="6342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236201" y="601129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9208"/>
                </a:lnTo>
              </a:path>
            </a:pathLst>
          </a:custGeom>
          <a:ln w="6353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241291" y="603659"/>
            <a:ext cx="0" cy="60960"/>
          </a:xfrm>
          <a:custGeom>
            <a:avLst/>
            <a:gdLst/>
            <a:ahLst/>
            <a:cxnLst/>
            <a:rect l="l" t="t" r="r" b="b"/>
            <a:pathLst>
              <a:path h="60959">
                <a:moveTo>
                  <a:pt x="0" y="0"/>
                </a:moveTo>
                <a:lnTo>
                  <a:pt x="0" y="60560"/>
                </a:lnTo>
              </a:path>
            </a:pathLst>
          </a:custGeom>
          <a:ln w="6353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43839" y="606437"/>
            <a:ext cx="5080" cy="53975"/>
          </a:xfrm>
          <a:custGeom>
            <a:avLst/>
            <a:gdLst/>
            <a:ahLst/>
            <a:cxnLst/>
            <a:rect l="l" t="t" r="r" b="b"/>
            <a:pathLst>
              <a:path w="5079" h="53975">
                <a:moveTo>
                  <a:pt x="2536" y="0"/>
                </a:moveTo>
                <a:lnTo>
                  <a:pt x="2536" y="53527"/>
                </a:lnTo>
              </a:path>
            </a:pathLst>
          </a:custGeom>
          <a:ln w="6342">
            <a:solidFill>
              <a:srgbClr val="C2C2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8899" y="611279"/>
            <a:ext cx="5080" cy="43815"/>
          </a:xfrm>
          <a:custGeom>
            <a:avLst/>
            <a:gdLst/>
            <a:ahLst/>
            <a:cxnLst/>
            <a:rect l="l" t="t" r="r" b="b"/>
            <a:pathLst>
              <a:path w="5079" h="43815">
                <a:moveTo>
                  <a:pt x="0" y="0"/>
                </a:moveTo>
                <a:lnTo>
                  <a:pt x="0" y="43529"/>
                </a:lnTo>
                <a:lnTo>
                  <a:pt x="3810" y="38950"/>
                </a:lnTo>
                <a:lnTo>
                  <a:pt x="5083" y="37043"/>
                </a:lnTo>
                <a:lnTo>
                  <a:pt x="5083" y="4676"/>
                </a:lnTo>
                <a:lnTo>
                  <a:pt x="3810" y="3410"/>
                </a:lnTo>
                <a:lnTo>
                  <a:pt x="1280" y="850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53989" y="615962"/>
            <a:ext cx="5080" cy="32384"/>
          </a:xfrm>
          <a:custGeom>
            <a:avLst/>
            <a:gdLst/>
            <a:ahLst/>
            <a:cxnLst/>
            <a:rect l="l" t="t" r="r" b="b"/>
            <a:pathLst>
              <a:path w="5079" h="32384">
                <a:moveTo>
                  <a:pt x="0" y="0"/>
                </a:moveTo>
                <a:lnTo>
                  <a:pt x="0" y="32351"/>
                </a:lnTo>
                <a:lnTo>
                  <a:pt x="3810" y="26647"/>
                </a:lnTo>
                <a:lnTo>
                  <a:pt x="5083" y="24130"/>
                </a:lnTo>
                <a:lnTo>
                  <a:pt x="5083" y="6350"/>
                </a:lnTo>
                <a:lnTo>
                  <a:pt x="3810" y="3787"/>
                </a:lnTo>
                <a:lnTo>
                  <a:pt x="0" y="0"/>
                </a:lnTo>
                <a:close/>
              </a:path>
            </a:pathLst>
          </a:custGeom>
          <a:solidFill>
            <a:srgbClr val="C4C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259080" y="622324"/>
            <a:ext cx="2540" cy="17780"/>
          </a:xfrm>
          <a:custGeom>
            <a:avLst/>
            <a:gdLst/>
            <a:ahLst/>
            <a:cxnLst/>
            <a:rect l="l" t="t" r="r" b="b"/>
            <a:pathLst>
              <a:path w="2539" h="17779">
                <a:moveTo>
                  <a:pt x="0" y="0"/>
                </a:moveTo>
                <a:lnTo>
                  <a:pt x="0" y="17754"/>
                </a:lnTo>
                <a:lnTo>
                  <a:pt x="1249" y="12664"/>
                </a:lnTo>
                <a:lnTo>
                  <a:pt x="2530" y="11415"/>
                </a:lnTo>
                <a:lnTo>
                  <a:pt x="2530" y="3795"/>
                </a:lnTo>
                <a:lnTo>
                  <a:pt x="1249" y="2514"/>
                </a:lnTo>
                <a:lnTo>
                  <a:pt x="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417820" y="426719"/>
            <a:ext cx="821679" cy="313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689610" y="78100"/>
            <a:ext cx="3454389" cy="6470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945880" y="6205222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7155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749675" y="6208395"/>
            <a:ext cx="2327275" cy="0"/>
          </a:xfrm>
          <a:custGeom>
            <a:avLst/>
            <a:gdLst/>
            <a:ahLst/>
            <a:cxnLst/>
            <a:rect l="l" t="t" r="r" b="b"/>
            <a:pathLst>
              <a:path w="2327275">
                <a:moveTo>
                  <a:pt x="0" y="0"/>
                </a:moveTo>
                <a:lnTo>
                  <a:pt x="2327009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676400" y="6212204"/>
            <a:ext cx="2428240" cy="0"/>
          </a:xfrm>
          <a:custGeom>
            <a:avLst/>
            <a:gdLst/>
            <a:ahLst/>
            <a:cxnLst/>
            <a:rect l="l" t="t" r="r" b="b"/>
            <a:pathLst>
              <a:path w="2428240">
                <a:moveTo>
                  <a:pt x="0" y="0"/>
                </a:moveTo>
                <a:lnTo>
                  <a:pt x="2427822" y="0"/>
                </a:lnTo>
              </a:path>
            </a:pathLst>
          </a:custGeom>
          <a:ln w="5079">
            <a:solidFill>
              <a:srgbClr val="999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631930" y="6216015"/>
            <a:ext cx="2488565" cy="0"/>
          </a:xfrm>
          <a:custGeom>
            <a:avLst/>
            <a:gdLst/>
            <a:ahLst/>
            <a:cxnLst/>
            <a:rect l="l" t="t" r="r" b="b"/>
            <a:pathLst>
              <a:path w="2488565">
                <a:moveTo>
                  <a:pt x="0" y="0"/>
                </a:moveTo>
                <a:lnTo>
                  <a:pt x="2488570" y="0"/>
                </a:lnTo>
              </a:path>
            </a:pathLst>
          </a:custGeom>
          <a:ln w="5079">
            <a:solidFill>
              <a:srgbClr val="9A9A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598626" y="6219825"/>
            <a:ext cx="2533015" cy="0"/>
          </a:xfrm>
          <a:custGeom>
            <a:avLst/>
            <a:gdLst/>
            <a:ahLst/>
            <a:cxnLst/>
            <a:rect l="l" t="t" r="r" b="b"/>
            <a:pathLst>
              <a:path w="2533015">
                <a:moveTo>
                  <a:pt x="0" y="0"/>
                </a:moveTo>
                <a:lnTo>
                  <a:pt x="2532663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573542" y="6223634"/>
            <a:ext cx="2564130" cy="0"/>
          </a:xfrm>
          <a:custGeom>
            <a:avLst/>
            <a:gdLst/>
            <a:ahLst/>
            <a:cxnLst/>
            <a:rect l="l" t="t" r="r" b="b"/>
            <a:pathLst>
              <a:path w="2564129">
                <a:moveTo>
                  <a:pt x="0" y="0"/>
                </a:moveTo>
                <a:lnTo>
                  <a:pt x="2564118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552587" y="6226807"/>
            <a:ext cx="2591435" cy="0"/>
          </a:xfrm>
          <a:custGeom>
            <a:avLst/>
            <a:gdLst/>
            <a:ahLst/>
            <a:cxnLst/>
            <a:rect l="l" t="t" r="r" b="b"/>
            <a:pathLst>
              <a:path w="2591434">
                <a:moveTo>
                  <a:pt x="0" y="0"/>
                </a:moveTo>
                <a:lnTo>
                  <a:pt x="2591412" y="0"/>
                </a:lnTo>
              </a:path>
            </a:pathLst>
          </a:custGeom>
          <a:ln w="6353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540167" y="6229980"/>
            <a:ext cx="2604135" cy="0"/>
          </a:xfrm>
          <a:custGeom>
            <a:avLst/>
            <a:gdLst/>
            <a:ahLst/>
            <a:cxnLst/>
            <a:rect l="l" t="t" r="r" b="b"/>
            <a:pathLst>
              <a:path w="2604134">
                <a:moveTo>
                  <a:pt x="0" y="0"/>
                </a:moveTo>
                <a:lnTo>
                  <a:pt x="2603832" y="0"/>
                </a:lnTo>
              </a:path>
            </a:pathLst>
          </a:custGeom>
          <a:ln w="5079">
            <a:solidFill>
              <a:srgbClr val="A0A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523823" y="6233790"/>
            <a:ext cx="2620645" cy="0"/>
          </a:xfrm>
          <a:custGeom>
            <a:avLst/>
            <a:gdLst/>
            <a:ahLst/>
            <a:cxnLst/>
            <a:rect l="l" t="t" r="r" b="b"/>
            <a:pathLst>
              <a:path w="2620645">
                <a:moveTo>
                  <a:pt x="0" y="0"/>
                </a:moveTo>
                <a:lnTo>
                  <a:pt x="2620176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507480" y="6237601"/>
            <a:ext cx="2636520" cy="0"/>
          </a:xfrm>
          <a:custGeom>
            <a:avLst/>
            <a:gdLst/>
            <a:ahLst/>
            <a:cxnLst/>
            <a:rect l="l" t="t" r="r" b="b"/>
            <a:pathLst>
              <a:path w="2636520">
                <a:moveTo>
                  <a:pt x="0" y="0"/>
                </a:moveTo>
                <a:lnTo>
                  <a:pt x="2636519" y="0"/>
                </a:lnTo>
              </a:path>
            </a:pathLst>
          </a:custGeom>
          <a:ln w="507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492240" y="6241410"/>
            <a:ext cx="2651760" cy="0"/>
          </a:xfrm>
          <a:custGeom>
            <a:avLst/>
            <a:gdLst/>
            <a:ahLst/>
            <a:cxnLst/>
            <a:rect l="l" t="t" r="r" b="b"/>
            <a:pathLst>
              <a:path w="2651759">
                <a:moveTo>
                  <a:pt x="0" y="0"/>
                </a:moveTo>
                <a:lnTo>
                  <a:pt x="2651759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477000" y="6245221"/>
            <a:ext cx="2667000" cy="0"/>
          </a:xfrm>
          <a:custGeom>
            <a:avLst/>
            <a:gdLst/>
            <a:ahLst/>
            <a:cxnLst/>
            <a:rect l="l" t="t" r="r" b="b"/>
            <a:pathLst>
              <a:path w="2667000">
                <a:moveTo>
                  <a:pt x="0" y="0"/>
                </a:moveTo>
                <a:lnTo>
                  <a:pt x="2666999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462534" y="6248400"/>
            <a:ext cx="2681605" cy="0"/>
          </a:xfrm>
          <a:custGeom>
            <a:avLst/>
            <a:gdLst/>
            <a:ahLst/>
            <a:cxnLst/>
            <a:rect l="l" t="t" r="r" b="b"/>
            <a:pathLst>
              <a:path w="2681604">
                <a:moveTo>
                  <a:pt x="0" y="0"/>
                </a:moveTo>
                <a:lnTo>
                  <a:pt x="2681465" y="0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452860" y="6251579"/>
            <a:ext cx="2691130" cy="0"/>
          </a:xfrm>
          <a:custGeom>
            <a:avLst/>
            <a:gdLst/>
            <a:ahLst/>
            <a:cxnLst/>
            <a:rect l="l" t="t" r="r" b="b"/>
            <a:pathLst>
              <a:path w="2691129">
                <a:moveTo>
                  <a:pt x="0" y="0"/>
                </a:moveTo>
                <a:lnTo>
                  <a:pt x="2691139" y="0"/>
                </a:lnTo>
              </a:path>
            </a:pathLst>
          </a:custGeom>
          <a:ln w="5079">
            <a:solidFill>
              <a:srgbClr val="AAAA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443990" y="6255389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700009" y="0"/>
                </a:lnTo>
              </a:path>
            </a:pathLst>
          </a:custGeom>
          <a:ln w="5079">
            <a:solidFill>
              <a:srgbClr val="ABAB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442710" y="6259198"/>
            <a:ext cx="2701290" cy="0"/>
          </a:xfrm>
          <a:custGeom>
            <a:avLst/>
            <a:gdLst/>
            <a:ahLst/>
            <a:cxnLst/>
            <a:rect l="l" t="t" r="r" b="b"/>
            <a:pathLst>
              <a:path w="2701290">
                <a:moveTo>
                  <a:pt x="0" y="0"/>
                </a:moveTo>
                <a:lnTo>
                  <a:pt x="2701289" y="0"/>
                </a:lnTo>
              </a:path>
            </a:pathLst>
          </a:custGeom>
          <a:ln w="5079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024360" y="6263009"/>
            <a:ext cx="2119630" cy="0"/>
          </a:xfrm>
          <a:custGeom>
            <a:avLst/>
            <a:gdLst/>
            <a:ahLst/>
            <a:cxnLst/>
            <a:rect l="l" t="t" r="r" b="b"/>
            <a:pathLst>
              <a:path w="2119629">
                <a:moveTo>
                  <a:pt x="0" y="0"/>
                </a:moveTo>
                <a:lnTo>
                  <a:pt x="2119639" y="0"/>
                </a:lnTo>
              </a:path>
            </a:pathLst>
          </a:custGeom>
          <a:ln w="5079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049343" y="6266819"/>
            <a:ext cx="2094864" cy="0"/>
          </a:xfrm>
          <a:custGeom>
            <a:avLst/>
            <a:gdLst/>
            <a:ahLst/>
            <a:cxnLst/>
            <a:rect l="l" t="t" r="r" b="b"/>
            <a:pathLst>
              <a:path w="2094865">
                <a:moveTo>
                  <a:pt x="0" y="0"/>
                </a:moveTo>
                <a:lnTo>
                  <a:pt x="2094656" y="0"/>
                </a:lnTo>
              </a:path>
            </a:pathLst>
          </a:custGeom>
          <a:ln w="5079">
            <a:solidFill>
              <a:srgbClr val="B0B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074327" y="6270629"/>
            <a:ext cx="2070100" cy="0"/>
          </a:xfrm>
          <a:custGeom>
            <a:avLst/>
            <a:gdLst/>
            <a:ahLst/>
            <a:cxnLst/>
            <a:rect l="l" t="t" r="r" b="b"/>
            <a:pathLst>
              <a:path w="2070100">
                <a:moveTo>
                  <a:pt x="0" y="0"/>
                </a:moveTo>
                <a:lnTo>
                  <a:pt x="2069672" y="0"/>
                </a:lnTo>
              </a:path>
            </a:pathLst>
          </a:custGeom>
          <a:ln w="5079">
            <a:solidFill>
              <a:srgbClr val="B1B1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099310" y="6274439"/>
            <a:ext cx="2044700" cy="0"/>
          </a:xfrm>
          <a:custGeom>
            <a:avLst/>
            <a:gdLst/>
            <a:ahLst/>
            <a:cxnLst/>
            <a:rect l="l" t="t" r="r" b="b"/>
            <a:pathLst>
              <a:path w="2044700">
                <a:moveTo>
                  <a:pt x="0" y="0"/>
                </a:moveTo>
                <a:lnTo>
                  <a:pt x="204468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120890" y="6276975"/>
            <a:ext cx="2023110" cy="0"/>
          </a:xfrm>
          <a:custGeom>
            <a:avLst/>
            <a:gdLst/>
            <a:ahLst/>
            <a:cxnLst/>
            <a:rect l="l" t="t" r="r" b="b"/>
            <a:pathLst>
              <a:path w="2023109">
                <a:moveTo>
                  <a:pt x="0" y="0"/>
                </a:moveTo>
                <a:lnTo>
                  <a:pt x="2023109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159889" y="6280784"/>
            <a:ext cx="1984375" cy="0"/>
          </a:xfrm>
          <a:custGeom>
            <a:avLst/>
            <a:gdLst/>
            <a:ahLst/>
            <a:cxnLst/>
            <a:rect l="l" t="t" r="r" b="b"/>
            <a:pathLst>
              <a:path w="1984375">
                <a:moveTo>
                  <a:pt x="0" y="0"/>
                </a:moveTo>
                <a:lnTo>
                  <a:pt x="1984110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237586" y="6284595"/>
            <a:ext cx="1906905" cy="0"/>
          </a:xfrm>
          <a:custGeom>
            <a:avLst/>
            <a:gdLst/>
            <a:ahLst/>
            <a:cxnLst/>
            <a:rect l="l" t="t" r="r" b="b"/>
            <a:pathLst>
              <a:path w="1906904">
                <a:moveTo>
                  <a:pt x="0" y="0"/>
                </a:moveTo>
                <a:lnTo>
                  <a:pt x="1906413" y="0"/>
                </a:lnTo>
              </a:path>
            </a:pathLst>
          </a:custGeom>
          <a:ln w="507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366248" y="6288404"/>
            <a:ext cx="1778000" cy="0"/>
          </a:xfrm>
          <a:custGeom>
            <a:avLst/>
            <a:gdLst/>
            <a:ahLst/>
            <a:cxnLst/>
            <a:rect l="l" t="t" r="r" b="b"/>
            <a:pathLst>
              <a:path w="1778000">
                <a:moveTo>
                  <a:pt x="0" y="0"/>
                </a:moveTo>
                <a:lnTo>
                  <a:pt x="1777751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4911" y="6292215"/>
            <a:ext cx="1649095" cy="0"/>
          </a:xfrm>
          <a:custGeom>
            <a:avLst/>
            <a:gdLst/>
            <a:ahLst/>
            <a:cxnLst/>
            <a:rect l="l" t="t" r="r" b="b"/>
            <a:pathLst>
              <a:path w="1649095">
                <a:moveTo>
                  <a:pt x="0" y="0"/>
                </a:moveTo>
                <a:lnTo>
                  <a:pt x="1649088" y="0"/>
                </a:lnTo>
              </a:path>
            </a:pathLst>
          </a:custGeom>
          <a:ln w="5079">
            <a:solidFill>
              <a:srgbClr val="BBBB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623574" y="6296025"/>
            <a:ext cx="1520825" cy="0"/>
          </a:xfrm>
          <a:custGeom>
            <a:avLst/>
            <a:gdLst/>
            <a:ahLst/>
            <a:cxnLst/>
            <a:rect l="l" t="t" r="r" b="b"/>
            <a:pathLst>
              <a:path w="1520825">
                <a:moveTo>
                  <a:pt x="0" y="0"/>
                </a:moveTo>
                <a:lnTo>
                  <a:pt x="1520426" y="0"/>
                </a:lnTo>
              </a:path>
            </a:pathLst>
          </a:custGeom>
          <a:ln w="507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709211" y="6298560"/>
            <a:ext cx="1435100" cy="0"/>
          </a:xfrm>
          <a:custGeom>
            <a:avLst/>
            <a:gdLst/>
            <a:ahLst/>
            <a:cxnLst/>
            <a:rect l="l" t="t" r="r" b="b"/>
            <a:pathLst>
              <a:path w="1435100">
                <a:moveTo>
                  <a:pt x="0" y="0"/>
                </a:moveTo>
                <a:lnTo>
                  <a:pt x="1434788" y="0"/>
                </a:lnTo>
              </a:path>
            </a:pathLst>
          </a:custGeom>
          <a:ln w="5079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087348" y="6302371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6651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099094" y="6304276"/>
            <a:ext cx="45085" cy="3810"/>
          </a:xfrm>
          <a:custGeom>
            <a:avLst/>
            <a:gdLst/>
            <a:ahLst/>
            <a:cxnLst/>
            <a:rect l="l" t="t" r="r" b="b"/>
            <a:pathLst>
              <a:path w="45084" h="3810">
                <a:moveTo>
                  <a:pt x="0" y="1904"/>
                </a:moveTo>
                <a:lnTo>
                  <a:pt x="44906" y="1904"/>
                </a:lnTo>
              </a:path>
            </a:pathLst>
          </a:custGeom>
          <a:ln w="5079">
            <a:solidFill>
              <a:srgbClr val="C2C2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112215" y="6308085"/>
            <a:ext cx="29845" cy="3810"/>
          </a:xfrm>
          <a:custGeom>
            <a:avLst/>
            <a:gdLst/>
            <a:ahLst/>
            <a:cxnLst/>
            <a:rect l="l" t="t" r="r" b="b"/>
            <a:pathLst>
              <a:path w="29845" h="3810">
                <a:moveTo>
                  <a:pt x="29254" y="0"/>
                </a:moveTo>
                <a:lnTo>
                  <a:pt x="0" y="0"/>
                </a:lnTo>
                <a:lnTo>
                  <a:pt x="7644" y="2548"/>
                </a:lnTo>
                <a:lnTo>
                  <a:pt x="12734" y="3809"/>
                </a:lnTo>
                <a:lnTo>
                  <a:pt x="20354" y="3809"/>
                </a:lnTo>
                <a:lnTo>
                  <a:pt x="21634" y="2548"/>
                </a:lnTo>
                <a:lnTo>
                  <a:pt x="24164" y="2548"/>
                </a:lnTo>
                <a:lnTo>
                  <a:pt x="29254" y="0"/>
                </a:lnTo>
                <a:close/>
              </a:path>
            </a:pathLst>
          </a:custGeom>
          <a:solidFill>
            <a:srgbClr val="C3C3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527315" y="619125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4">
                <a:moveTo>
                  <a:pt x="0" y="0"/>
                </a:moveTo>
                <a:lnTo>
                  <a:pt x="151666" y="0"/>
                </a:lnTo>
              </a:path>
            </a:pathLst>
          </a:custGeom>
          <a:ln w="3818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472092" y="6194429"/>
            <a:ext cx="3470275" cy="0"/>
          </a:xfrm>
          <a:custGeom>
            <a:avLst/>
            <a:gdLst/>
            <a:ahLst/>
            <a:cxnLst/>
            <a:rect l="l" t="t" r="r" b="b"/>
            <a:pathLst>
              <a:path w="3470275">
                <a:moveTo>
                  <a:pt x="0" y="0"/>
                </a:moveTo>
                <a:lnTo>
                  <a:pt x="3469727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426372" y="6197601"/>
            <a:ext cx="3515995" cy="0"/>
          </a:xfrm>
          <a:custGeom>
            <a:avLst/>
            <a:gdLst/>
            <a:ahLst/>
            <a:cxnLst/>
            <a:rect l="l" t="t" r="r" b="b"/>
            <a:pathLst>
              <a:path w="3515995">
                <a:moveTo>
                  <a:pt x="0" y="0"/>
                </a:moveTo>
                <a:lnTo>
                  <a:pt x="3515447" y="0"/>
                </a:lnTo>
              </a:path>
            </a:pathLst>
          </a:custGeom>
          <a:ln w="6353">
            <a:solidFill>
              <a:srgbClr val="999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98493" y="6200775"/>
            <a:ext cx="3535045" cy="0"/>
          </a:xfrm>
          <a:custGeom>
            <a:avLst/>
            <a:gdLst/>
            <a:ahLst/>
            <a:cxnLst/>
            <a:rect l="l" t="t" r="r" b="b"/>
            <a:pathLst>
              <a:path w="3535045">
                <a:moveTo>
                  <a:pt x="0" y="0"/>
                </a:moveTo>
                <a:lnTo>
                  <a:pt x="3534631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60406" y="6204584"/>
            <a:ext cx="3569970" cy="0"/>
          </a:xfrm>
          <a:custGeom>
            <a:avLst/>
            <a:gdLst/>
            <a:ahLst/>
            <a:cxnLst/>
            <a:rect l="l" t="t" r="r" b="b"/>
            <a:pathLst>
              <a:path w="3569970">
                <a:moveTo>
                  <a:pt x="0" y="0"/>
                </a:moveTo>
                <a:lnTo>
                  <a:pt x="3569504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322320" y="6208395"/>
            <a:ext cx="3604895" cy="0"/>
          </a:xfrm>
          <a:custGeom>
            <a:avLst/>
            <a:gdLst/>
            <a:ahLst/>
            <a:cxnLst/>
            <a:rect l="l" t="t" r="r" b="b"/>
            <a:pathLst>
              <a:path w="3604895">
                <a:moveTo>
                  <a:pt x="0" y="0"/>
                </a:moveTo>
                <a:lnTo>
                  <a:pt x="3604377" y="0"/>
                </a:lnTo>
              </a:path>
            </a:pathLst>
          </a:custGeom>
          <a:ln w="507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277864" y="6212204"/>
            <a:ext cx="3646170" cy="0"/>
          </a:xfrm>
          <a:custGeom>
            <a:avLst/>
            <a:gdLst/>
            <a:ahLst/>
            <a:cxnLst/>
            <a:rect l="l" t="t" r="r" b="b"/>
            <a:pathLst>
              <a:path w="3646170">
                <a:moveTo>
                  <a:pt x="0" y="0"/>
                </a:moveTo>
                <a:lnTo>
                  <a:pt x="3645618" y="0"/>
                </a:lnTo>
              </a:path>
            </a:pathLst>
          </a:custGeom>
          <a:ln w="5079">
            <a:solidFill>
              <a:srgbClr val="A0A0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233410" y="6216015"/>
            <a:ext cx="3687445" cy="0"/>
          </a:xfrm>
          <a:custGeom>
            <a:avLst/>
            <a:gdLst/>
            <a:ahLst/>
            <a:cxnLst/>
            <a:rect l="l" t="t" r="r" b="b"/>
            <a:pathLst>
              <a:path w="3687445">
                <a:moveTo>
                  <a:pt x="0" y="0"/>
                </a:moveTo>
                <a:lnTo>
                  <a:pt x="3686859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93815" y="6219188"/>
            <a:ext cx="3824604" cy="0"/>
          </a:xfrm>
          <a:custGeom>
            <a:avLst/>
            <a:gdLst/>
            <a:ahLst/>
            <a:cxnLst/>
            <a:rect l="l" t="t" r="r" b="b"/>
            <a:pathLst>
              <a:path w="3824604">
                <a:moveTo>
                  <a:pt x="0" y="0"/>
                </a:moveTo>
                <a:lnTo>
                  <a:pt x="3824314" y="0"/>
                </a:lnTo>
              </a:path>
            </a:pathLst>
          </a:custGeom>
          <a:ln w="6353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00902" y="6222360"/>
            <a:ext cx="3914140" cy="0"/>
          </a:xfrm>
          <a:custGeom>
            <a:avLst/>
            <a:gdLst/>
            <a:ahLst/>
            <a:cxnLst/>
            <a:rect l="l" t="t" r="r" b="b"/>
            <a:pathLst>
              <a:path w="3914140">
                <a:moveTo>
                  <a:pt x="0" y="0"/>
                </a:moveTo>
                <a:lnTo>
                  <a:pt x="3914013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861310" y="6226171"/>
            <a:ext cx="4050665" cy="0"/>
          </a:xfrm>
          <a:custGeom>
            <a:avLst/>
            <a:gdLst/>
            <a:ahLst/>
            <a:cxnLst/>
            <a:rect l="l" t="t" r="r" b="b"/>
            <a:pathLst>
              <a:path w="4050665">
                <a:moveTo>
                  <a:pt x="0" y="0"/>
                </a:moveTo>
                <a:lnTo>
                  <a:pt x="4050391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809244" y="6229980"/>
            <a:ext cx="4099560" cy="0"/>
          </a:xfrm>
          <a:custGeom>
            <a:avLst/>
            <a:gdLst/>
            <a:ahLst/>
            <a:cxnLst/>
            <a:rect l="l" t="t" r="r" b="b"/>
            <a:pathLst>
              <a:path w="4099559">
                <a:moveTo>
                  <a:pt x="0" y="0"/>
                </a:moveTo>
                <a:lnTo>
                  <a:pt x="4099243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762250" y="6233790"/>
            <a:ext cx="4143375" cy="0"/>
          </a:xfrm>
          <a:custGeom>
            <a:avLst/>
            <a:gdLst/>
            <a:ahLst/>
            <a:cxnLst/>
            <a:rect l="l" t="t" r="r" b="b"/>
            <a:pathLst>
              <a:path w="4143375">
                <a:moveTo>
                  <a:pt x="0" y="0"/>
                </a:moveTo>
                <a:lnTo>
                  <a:pt x="4143023" y="0"/>
                </a:lnTo>
              </a:path>
            </a:pathLst>
          </a:custGeom>
          <a:ln w="5079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753355" y="6237601"/>
            <a:ext cx="4149090" cy="0"/>
          </a:xfrm>
          <a:custGeom>
            <a:avLst/>
            <a:gdLst/>
            <a:ahLst/>
            <a:cxnLst/>
            <a:rect l="l" t="t" r="r" b="b"/>
            <a:pathLst>
              <a:path w="4149090">
                <a:moveTo>
                  <a:pt x="0" y="0"/>
                </a:moveTo>
                <a:lnTo>
                  <a:pt x="4148703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753355" y="6240779"/>
            <a:ext cx="4146550" cy="0"/>
          </a:xfrm>
          <a:custGeom>
            <a:avLst/>
            <a:gdLst/>
            <a:ahLst/>
            <a:cxnLst/>
            <a:rect l="l" t="t" r="r" b="b"/>
            <a:pathLst>
              <a:path w="4146550">
                <a:moveTo>
                  <a:pt x="0" y="0"/>
                </a:moveTo>
                <a:lnTo>
                  <a:pt x="4146554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757166" y="6243959"/>
            <a:ext cx="4100195" cy="0"/>
          </a:xfrm>
          <a:custGeom>
            <a:avLst/>
            <a:gdLst/>
            <a:ahLst/>
            <a:cxnLst/>
            <a:rect l="l" t="t" r="r" b="b"/>
            <a:pathLst>
              <a:path w="4100195">
                <a:moveTo>
                  <a:pt x="0" y="0"/>
                </a:moveTo>
                <a:lnTo>
                  <a:pt x="4100050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776216" y="6247769"/>
            <a:ext cx="4020820" cy="0"/>
          </a:xfrm>
          <a:custGeom>
            <a:avLst/>
            <a:gdLst/>
            <a:ahLst/>
            <a:cxnLst/>
            <a:rect l="l" t="t" r="r" b="b"/>
            <a:pathLst>
              <a:path w="4020820">
                <a:moveTo>
                  <a:pt x="0" y="0"/>
                </a:moveTo>
                <a:lnTo>
                  <a:pt x="4020303" y="0"/>
                </a:lnTo>
              </a:path>
            </a:pathLst>
          </a:custGeom>
          <a:ln w="5079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834168" y="6251579"/>
            <a:ext cx="3875404" cy="0"/>
          </a:xfrm>
          <a:custGeom>
            <a:avLst/>
            <a:gdLst/>
            <a:ahLst/>
            <a:cxnLst/>
            <a:rect l="l" t="t" r="r" b="b"/>
            <a:pathLst>
              <a:path w="3875404">
                <a:moveTo>
                  <a:pt x="0" y="0"/>
                </a:moveTo>
                <a:lnTo>
                  <a:pt x="387493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124472" y="6255389"/>
            <a:ext cx="2515870" cy="0"/>
          </a:xfrm>
          <a:custGeom>
            <a:avLst/>
            <a:gdLst/>
            <a:ahLst/>
            <a:cxnLst/>
            <a:rect l="l" t="t" r="r" b="b"/>
            <a:pathLst>
              <a:path w="2515870">
                <a:moveTo>
                  <a:pt x="0" y="0"/>
                </a:moveTo>
                <a:lnTo>
                  <a:pt x="2515370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381262" y="6259198"/>
            <a:ext cx="2189480" cy="0"/>
          </a:xfrm>
          <a:custGeom>
            <a:avLst/>
            <a:gdLst/>
            <a:ahLst/>
            <a:cxnLst/>
            <a:rect l="l" t="t" r="r" b="b"/>
            <a:pathLst>
              <a:path w="2189479">
                <a:moveTo>
                  <a:pt x="0" y="0"/>
                </a:moveTo>
                <a:lnTo>
                  <a:pt x="2189316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552188" y="6262372"/>
            <a:ext cx="1972310" cy="0"/>
          </a:xfrm>
          <a:custGeom>
            <a:avLst/>
            <a:gdLst/>
            <a:ahLst/>
            <a:cxnLst/>
            <a:rect l="l" t="t" r="r" b="b"/>
            <a:pathLst>
              <a:path w="1972309">
                <a:moveTo>
                  <a:pt x="0" y="0"/>
                </a:moveTo>
                <a:lnTo>
                  <a:pt x="1972287" y="0"/>
                </a:lnTo>
              </a:path>
            </a:pathLst>
          </a:custGeom>
          <a:ln w="6353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532188" y="6265545"/>
            <a:ext cx="923290" cy="0"/>
          </a:xfrm>
          <a:custGeom>
            <a:avLst/>
            <a:gdLst/>
            <a:ahLst/>
            <a:cxnLst/>
            <a:rect l="l" t="t" r="r" b="b"/>
            <a:pathLst>
              <a:path w="923289">
                <a:moveTo>
                  <a:pt x="0" y="0"/>
                </a:moveTo>
                <a:lnTo>
                  <a:pt x="923024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593394" y="6269354"/>
            <a:ext cx="793115" cy="0"/>
          </a:xfrm>
          <a:custGeom>
            <a:avLst/>
            <a:gdLst/>
            <a:ahLst/>
            <a:cxnLst/>
            <a:rect l="l" t="t" r="r" b="b"/>
            <a:pathLst>
              <a:path w="793114">
                <a:moveTo>
                  <a:pt x="0" y="0"/>
                </a:moveTo>
                <a:lnTo>
                  <a:pt x="792554" y="0"/>
                </a:lnTo>
              </a:path>
            </a:pathLst>
          </a:custGeom>
          <a:ln w="507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647473" y="6273165"/>
            <a:ext cx="669290" cy="0"/>
          </a:xfrm>
          <a:custGeom>
            <a:avLst/>
            <a:gdLst/>
            <a:ahLst/>
            <a:cxnLst/>
            <a:rect l="l" t="t" r="r" b="b"/>
            <a:pathLst>
              <a:path w="669289">
                <a:moveTo>
                  <a:pt x="0" y="0"/>
                </a:moveTo>
                <a:lnTo>
                  <a:pt x="669212" y="0"/>
                </a:lnTo>
              </a:path>
            </a:pathLst>
          </a:custGeom>
          <a:ln w="5079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701551" y="6276975"/>
            <a:ext cx="546100" cy="0"/>
          </a:xfrm>
          <a:custGeom>
            <a:avLst/>
            <a:gdLst/>
            <a:ahLst/>
            <a:cxnLst/>
            <a:rect l="l" t="t" r="r" b="b"/>
            <a:pathLst>
              <a:path w="546100">
                <a:moveTo>
                  <a:pt x="0" y="0"/>
                </a:moveTo>
                <a:lnTo>
                  <a:pt x="545869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755630" y="6280784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>
                <a:moveTo>
                  <a:pt x="0" y="0"/>
                </a:moveTo>
                <a:lnTo>
                  <a:pt x="411283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801242" y="6283321"/>
            <a:ext cx="308610" cy="0"/>
          </a:xfrm>
          <a:custGeom>
            <a:avLst/>
            <a:gdLst/>
            <a:ahLst/>
            <a:cxnLst/>
            <a:rect l="l" t="t" r="r" b="b"/>
            <a:pathLst>
              <a:path w="308610">
                <a:moveTo>
                  <a:pt x="0" y="0"/>
                </a:moveTo>
                <a:lnTo>
                  <a:pt x="308325" y="0"/>
                </a:lnTo>
              </a:path>
            </a:pathLst>
          </a:custGeom>
          <a:ln w="5079">
            <a:solidFill>
              <a:srgbClr val="C3C3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0" y="6186172"/>
            <a:ext cx="2872740" cy="0"/>
          </a:xfrm>
          <a:custGeom>
            <a:avLst/>
            <a:gdLst/>
            <a:ahLst/>
            <a:cxnLst/>
            <a:rect l="l" t="t" r="r" b="b"/>
            <a:pathLst>
              <a:path w="2872740">
                <a:moveTo>
                  <a:pt x="0" y="0"/>
                </a:moveTo>
                <a:lnTo>
                  <a:pt x="2872740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0" y="6188071"/>
            <a:ext cx="2903220" cy="0"/>
          </a:xfrm>
          <a:custGeom>
            <a:avLst/>
            <a:gdLst/>
            <a:ahLst/>
            <a:cxnLst/>
            <a:rect l="l" t="t" r="r" b="b"/>
            <a:pathLst>
              <a:path w="2903220">
                <a:moveTo>
                  <a:pt x="0" y="0"/>
                </a:moveTo>
                <a:lnTo>
                  <a:pt x="2903191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0" y="6192518"/>
            <a:ext cx="2959735" cy="0"/>
          </a:xfrm>
          <a:custGeom>
            <a:avLst/>
            <a:gdLst/>
            <a:ahLst/>
            <a:cxnLst/>
            <a:rect l="l" t="t" r="r" b="b"/>
            <a:pathLst>
              <a:path w="2959735">
                <a:moveTo>
                  <a:pt x="0" y="0"/>
                </a:moveTo>
                <a:lnTo>
                  <a:pt x="2959652" y="0"/>
                </a:lnTo>
              </a:path>
            </a:pathLst>
          </a:custGeom>
          <a:ln w="6353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0" y="6195690"/>
            <a:ext cx="2981325" cy="0"/>
          </a:xfrm>
          <a:custGeom>
            <a:avLst/>
            <a:gdLst/>
            <a:ahLst/>
            <a:cxnLst/>
            <a:rect l="l" t="t" r="r" b="b"/>
            <a:pathLst>
              <a:path w="2981325">
                <a:moveTo>
                  <a:pt x="0" y="0"/>
                </a:moveTo>
                <a:lnTo>
                  <a:pt x="2980972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0" y="6199501"/>
            <a:ext cx="3013075" cy="0"/>
          </a:xfrm>
          <a:custGeom>
            <a:avLst/>
            <a:gdLst/>
            <a:ahLst/>
            <a:cxnLst/>
            <a:rect l="l" t="t" r="r" b="b"/>
            <a:pathLst>
              <a:path w="3013075">
                <a:moveTo>
                  <a:pt x="0" y="0"/>
                </a:moveTo>
                <a:lnTo>
                  <a:pt x="3013005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0" y="6203310"/>
            <a:ext cx="3045460" cy="0"/>
          </a:xfrm>
          <a:custGeom>
            <a:avLst/>
            <a:gdLst/>
            <a:ahLst/>
            <a:cxnLst/>
            <a:rect l="l" t="t" r="r" b="b"/>
            <a:pathLst>
              <a:path w="3045460">
                <a:moveTo>
                  <a:pt x="0" y="0"/>
                </a:moveTo>
                <a:lnTo>
                  <a:pt x="3045038" y="0"/>
                </a:lnTo>
              </a:path>
            </a:pathLst>
          </a:custGeom>
          <a:ln w="5079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0" y="6207121"/>
            <a:ext cx="3077210" cy="0"/>
          </a:xfrm>
          <a:custGeom>
            <a:avLst/>
            <a:gdLst/>
            <a:ahLst/>
            <a:cxnLst/>
            <a:rect l="l" t="t" r="r" b="b"/>
            <a:pathLst>
              <a:path w="3077210">
                <a:moveTo>
                  <a:pt x="0" y="0"/>
                </a:moveTo>
                <a:lnTo>
                  <a:pt x="3077070" y="0"/>
                </a:lnTo>
              </a:path>
            </a:pathLst>
          </a:custGeom>
          <a:ln w="5079">
            <a:solidFill>
              <a:srgbClr val="A1A1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0" y="6210930"/>
            <a:ext cx="3109595" cy="0"/>
          </a:xfrm>
          <a:custGeom>
            <a:avLst/>
            <a:gdLst/>
            <a:ahLst/>
            <a:cxnLst/>
            <a:rect l="l" t="t" r="r" b="b"/>
            <a:pathLst>
              <a:path w="3109595">
                <a:moveTo>
                  <a:pt x="0" y="0"/>
                </a:moveTo>
                <a:lnTo>
                  <a:pt x="3109103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0" y="6214740"/>
            <a:ext cx="3141345" cy="0"/>
          </a:xfrm>
          <a:custGeom>
            <a:avLst/>
            <a:gdLst/>
            <a:ahLst/>
            <a:cxnLst/>
            <a:rect l="l" t="t" r="r" b="b"/>
            <a:pathLst>
              <a:path w="3141345">
                <a:moveTo>
                  <a:pt x="0" y="0"/>
                </a:moveTo>
                <a:lnTo>
                  <a:pt x="3141135" y="0"/>
                </a:lnTo>
              </a:path>
            </a:pathLst>
          </a:custGeom>
          <a:ln w="507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0" y="6218551"/>
            <a:ext cx="3173730" cy="0"/>
          </a:xfrm>
          <a:custGeom>
            <a:avLst/>
            <a:gdLst/>
            <a:ahLst/>
            <a:cxnLst/>
            <a:rect l="l" t="t" r="r" b="b"/>
            <a:pathLst>
              <a:path w="3173730">
                <a:moveTo>
                  <a:pt x="0" y="0"/>
                </a:moveTo>
                <a:lnTo>
                  <a:pt x="3173168" y="0"/>
                </a:lnTo>
              </a:path>
            </a:pathLst>
          </a:custGeom>
          <a:ln w="5079">
            <a:solidFill>
              <a:srgbClr val="A6A6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0" y="6222360"/>
            <a:ext cx="3197860" cy="0"/>
          </a:xfrm>
          <a:custGeom>
            <a:avLst/>
            <a:gdLst/>
            <a:ahLst/>
            <a:cxnLst/>
            <a:rect l="l" t="t" r="r" b="b"/>
            <a:pathLst>
              <a:path w="3197860">
                <a:moveTo>
                  <a:pt x="0" y="0"/>
                </a:moveTo>
                <a:lnTo>
                  <a:pt x="3197411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0" y="6226171"/>
            <a:ext cx="3219450" cy="0"/>
          </a:xfrm>
          <a:custGeom>
            <a:avLst/>
            <a:gdLst/>
            <a:ahLst/>
            <a:cxnLst/>
            <a:rect l="l" t="t" r="r" b="b"/>
            <a:pathLst>
              <a:path w="3219450">
                <a:moveTo>
                  <a:pt x="0" y="0"/>
                </a:moveTo>
                <a:lnTo>
                  <a:pt x="3219450" y="0"/>
                </a:lnTo>
              </a:path>
            </a:pathLst>
          </a:custGeom>
          <a:ln w="5079">
            <a:solidFill>
              <a:srgbClr val="AAAA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0" y="6229980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0" y="6233159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0" y="6237601"/>
            <a:ext cx="3205480" cy="0"/>
          </a:xfrm>
          <a:custGeom>
            <a:avLst/>
            <a:gdLst/>
            <a:ahLst/>
            <a:cxnLst/>
            <a:rect l="l" t="t" r="r" b="b"/>
            <a:pathLst>
              <a:path w="3205480">
                <a:moveTo>
                  <a:pt x="0" y="0"/>
                </a:moveTo>
                <a:lnTo>
                  <a:pt x="3205489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0" y="6240779"/>
            <a:ext cx="3157220" cy="0"/>
          </a:xfrm>
          <a:custGeom>
            <a:avLst/>
            <a:gdLst/>
            <a:ahLst/>
            <a:cxnLst/>
            <a:rect l="l" t="t" r="r" b="b"/>
            <a:pathLst>
              <a:path w="3157220">
                <a:moveTo>
                  <a:pt x="0" y="0"/>
                </a:moveTo>
                <a:lnTo>
                  <a:pt x="3157209" y="0"/>
                </a:lnTo>
              </a:path>
            </a:pathLst>
          </a:custGeom>
          <a:ln w="6341">
            <a:solidFill>
              <a:srgbClr val="B1B1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1209" y="6244589"/>
            <a:ext cx="2950845" cy="0"/>
          </a:xfrm>
          <a:custGeom>
            <a:avLst/>
            <a:gdLst/>
            <a:ahLst/>
            <a:cxnLst/>
            <a:rect l="l" t="t" r="r" b="b"/>
            <a:pathLst>
              <a:path w="2950845">
                <a:moveTo>
                  <a:pt x="0" y="0"/>
                </a:moveTo>
                <a:lnTo>
                  <a:pt x="2950686" y="0"/>
                </a:lnTo>
              </a:path>
            </a:pathLst>
          </a:custGeom>
          <a:ln w="6342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2420" y="6248400"/>
            <a:ext cx="2744470" cy="0"/>
          </a:xfrm>
          <a:custGeom>
            <a:avLst/>
            <a:gdLst/>
            <a:ahLst/>
            <a:cxnLst/>
            <a:rect l="l" t="t" r="r" b="b"/>
            <a:pathLst>
              <a:path w="2744470">
                <a:moveTo>
                  <a:pt x="0" y="0"/>
                </a:moveTo>
                <a:lnTo>
                  <a:pt x="2744155" y="0"/>
                </a:lnTo>
              </a:path>
            </a:pathLst>
          </a:custGeom>
          <a:ln w="6342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62666" y="6251579"/>
            <a:ext cx="2528570" cy="0"/>
          </a:xfrm>
          <a:custGeom>
            <a:avLst/>
            <a:gdLst/>
            <a:ahLst/>
            <a:cxnLst/>
            <a:rect l="l" t="t" r="r" b="b"/>
            <a:pathLst>
              <a:path w="2528570">
                <a:moveTo>
                  <a:pt x="0" y="0"/>
                </a:moveTo>
                <a:lnTo>
                  <a:pt x="2528582" y="0"/>
                </a:lnTo>
              </a:path>
            </a:pathLst>
          </a:custGeom>
          <a:ln w="5079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27381" y="6255389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547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92096" y="6259198"/>
            <a:ext cx="2088514" cy="0"/>
          </a:xfrm>
          <a:custGeom>
            <a:avLst/>
            <a:gdLst/>
            <a:ahLst/>
            <a:cxnLst/>
            <a:rect l="l" t="t" r="r" b="b"/>
            <a:pathLst>
              <a:path w="2088514">
                <a:moveTo>
                  <a:pt x="0" y="0"/>
                </a:moveTo>
                <a:lnTo>
                  <a:pt x="2088511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01928" y="6263009"/>
            <a:ext cx="1823720" cy="0"/>
          </a:xfrm>
          <a:custGeom>
            <a:avLst/>
            <a:gdLst/>
            <a:ahLst/>
            <a:cxnLst/>
            <a:rect l="l" t="t" r="r" b="b"/>
            <a:pathLst>
              <a:path w="1823720">
                <a:moveTo>
                  <a:pt x="0" y="0"/>
                </a:moveTo>
                <a:lnTo>
                  <a:pt x="1823360" y="0"/>
                </a:lnTo>
              </a:path>
            </a:pathLst>
          </a:custGeom>
          <a:ln w="507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11759" y="6266819"/>
            <a:ext cx="1558290" cy="0"/>
          </a:xfrm>
          <a:custGeom>
            <a:avLst/>
            <a:gdLst/>
            <a:ahLst/>
            <a:cxnLst/>
            <a:rect l="l" t="t" r="r" b="b"/>
            <a:pathLst>
              <a:path w="1558289">
                <a:moveTo>
                  <a:pt x="0" y="0"/>
                </a:moveTo>
                <a:lnTo>
                  <a:pt x="1558208" y="0"/>
                </a:lnTo>
              </a:path>
            </a:pathLst>
          </a:custGeom>
          <a:ln w="5079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21591" y="6270629"/>
            <a:ext cx="1293495" cy="0"/>
          </a:xfrm>
          <a:custGeom>
            <a:avLst/>
            <a:gdLst/>
            <a:ahLst/>
            <a:cxnLst/>
            <a:rect l="l" t="t" r="r" b="b"/>
            <a:pathLst>
              <a:path w="1293495">
                <a:moveTo>
                  <a:pt x="0" y="0"/>
                </a:moveTo>
                <a:lnTo>
                  <a:pt x="1293057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922573" y="6274439"/>
            <a:ext cx="836930" cy="0"/>
          </a:xfrm>
          <a:custGeom>
            <a:avLst/>
            <a:gdLst/>
            <a:ahLst/>
            <a:cxnLst/>
            <a:rect l="l" t="t" r="r" b="b"/>
            <a:pathLst>
              <a:path w="836930">
                <a:moveTo>
                  <a:pt x="0" y="0"/>
                </a:moveTo>
                <a:lnTo>
                  <a:pt x="836754" y="0"/>
                </a:lnTo>
              </a:path>
            </a:pathLst>
          </a:custGeom>
          <a:ln w="5079">
            <a:solidFill>
              <a:srgbClr val="C3C3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 txBox="1">
            <a:spLocks noGrp="1"/>
          </p:cNvSpPr>
          <p:nvPr>
            <p:ph type="title"/>
          </p:nvPr>
        </p:nvSpPr>
        <p:spPr>
          <a:xfrm>
            <a:off x="457200" y="169030"/>
            <a:ext cx="822960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dirty="0" smtClean="0"/>
              <a:t/>
            </a:r>
            <a:br>
              <a:rPr lang="en-US" spc="-5" dirty="0" smtClean="0"/>
            </a:br>
            <a:r>
              <a:rPr spc="-5" dirty="0" smtClean="0"/>
              <a:t>ENERGY</a:t>
            </a:r>
            <a:endParaRPr spc="-5" dirty="0"/>
          </a:p>
        </p:txBody>
      </p:sp>
      <p:sp>
        <p:nvSpPr>
          <p:cNvPr id="208" name="object 208"/>
          <p:cNvSpPr txBox="1"/>
          <p:nvPr/>
        </p:nvSpPr>
        <p:spPr>
          <a:xfrm>
            <a:off x="1968501" y="294919"/>
            <a:ext cx="151892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SAVINGS</a:t>
            </a:r>
            <a:endParaRPr sz="2800">
              <a:latin typeface="Courier New"/>
              <a:cs typeface="Courier New"/>
            </a:endParaRPr>
          </a:p>
        </p:txBody>
      </p:sp>
      <p:sp>
        <p:nvSpPr>
          <p:cNvPr id="209" name="object 209"/>
          <p:cNvSpPr txBox="1"/>
          <p:nvPr/>
        </p:nvSpPr>
        <p:spPr>
          <a:xfrm>
            <a:off x="3675383" y="294919"/>
            <a:ext cx="343916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52145" algn="l"/>
              </a:tabLst>
            </a:pP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I</a:t>
            </a:r>
            <a:r>
              <a:rPr sz="2800" b="1" dirty="0">
                <a:solidFill>
                  <a:srgbClr val="650065"/>
                </a:solidFill>
                <a:latin typeface="Courier New"/>
                <a:cs typeface="Courier New"/>
              </a:rPr>
              <a:t>N</a:t>
            </a:r>
            <a:r>
              <a:rPr sz="28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REFRIGERATION</a:t>
            </a:r>
            <a:endParaRPr sz="2800" dirty="0">
              <a:latin typeface="Courier New"/>
              <a:cs typeface="Courier New"/>
            </a:endParaRPr>
          </a:p>
        </p:txBody>
      </p:sp>
      <p:sp>
        <p:nvSpPr>
          <p:cNvPr id="210" name="object 210"/>
          <p:cNvSpPr txBox="1"/>
          <p:nvPr/>
        </p:nvSpPr>
        <p:spPr>
          <a:xfrm>
            <a:off x="7302506" y="294919"/>
            <a:ext cx="151892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SYSTEMS</a:t>
            </a:r>
            <a:endParaRPr sz="2800">
              <a:latin typeface="Courier New"/>
              <a:cs typeface="Courier New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762000" y="1600200"/>
            <a:ext cx="7772400" cy="3352800"/>
          </a:xfrm>
          <a:custGeom>
            <a:avLst/>
            <a:gdLst/>
            <a:ahLst/>
            <a:cxnLst/>
            <a:rect l="l" t="t" r="r" b="b"/>
            <a:pathLst>
              <a:path w="7772400" h="3352800">
                <a:moveTo>
                  <a:pt x="3886199" y="3352799"/>
                </a:moveTo>
                <a:lnTo>
                  <a:pt x="0" y="3352799"/>
                </a:lnTo>
                <a:lnTo>
                  <a:pt x="0" y="0"/>
                </a:lnTo>
                <a:lnTo>
                  <a:pt x="7772399" y="0"/>
                </a:lnTo>
                <a:lnTo>
                  <a:pt x="7772399" y="3352799"/>
                </a:lnTo>
                <a:lnTo>
                  <a:pt x="3886199" y="3352799"/>
                </a:lnTo>
                <a:close/>
              </a:path>
            </a:pathLst>
          </a:custGeom>
          <a:ln w="9344">
            <a:solidFill>
              <a:srgbClr val="53537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 txBox="1"/>
          <p:nvPr/>
        </p:nvSpPr>
        <p:spPr>
          <a:xfrm>
            <a:off x="840740" y="1740173"/>
            <a:ext cx="7597140" cy="295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600" spc="-25" dirty="0">
                <a:latin typeface="Garamond"/>
                <a:cs typeface="Garamond"/>
              </a:rPr>
              <a:t>The</a:t>
            </a:r>
            <a:r>
              <a:rPr sz="3600" spc="-10" dirty="0">
                <a:latin typeface="Garamond"/>
                <a:cs typeface="Garamond"/>
              </a:rPr>
              <a:t>r</a:t>
            </a:r>
            <a:r>
              <a:rPr sz="3600" spc="-15" dirty="0">
                <a:latin typeface="Garamond"/>
                <a:cs typeface="Garamond"/>
              </a:rPr>
              <a:t>e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Garamond"/>
                <a:cs typeface="Garamond"/>
              </a:rPr>
              <a:t>ar</a:t>
            </a:r>
            <a:r>
              <a:rPr sz="3600" dirty="0">
                <a:latin typeface="Garamond"/>
                <a:cs typeface="Garamond"/>
              </a:rPr>
              <a:t>e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spc="-25" dirty="0">
                <a:latin typeface="Garamond"/>
                <a:cs typeface="Garamond"/>
              </a:rPr>
              <a:t>t</a:t>
            </a:r>
            <a:r>
              <a:rPr sz="3600" spc="-30" dirty="0">
                <a:latin typeface="Garamond"/>
                <a:cs typeface="Garamond"/>
              </a:rPr>
              <a:t>w</a:t>
            </a:r>
            <a:r>
              <a:rPr sz="3600" dirty="0">
                <a:latin typeface="Garamond"/>
                <a:cs typeface="Garamond"/>
              </a:rPr>
              <a:t>o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spc="-10" dirty="0">
                <a:latin typeface="Garamond"/>
                <a:cs typeface="Garamond"/>
              </a:rPr>
              <a:t>b</a:t>
            </a:r>
            <a:r>
              <a:rPr sz="3600" spc="-5" dirty="0">
                <a:latin typeface="Garamond"/>
                <a:cs typeface="Garamond"/>
              </a:rPr>
              <a:t>ro</a:t>
            </a:r>
            <a:r>
              <a:rPr sz="3600" dirty="0">
                <a:latin typeface="Garamond"/>
                <a:cs typeface="Garamond"/>
              </a:rPr>
              <a:t>ad</a:t>
            </a:r>
            <a:r>
              <a:rPr sz="3600" spc="-15" dirty="0">
                <a:latin typeface="Times New Roman"/>
                <a:cs typeface="Times New Roman"/>
              </a:rPr>
              <a:t> </a:t>
            </a:r>
            <a:r>
              <a:rPr sz="3600" spc="-20" dirty="0">
                <a:latin typeface="Garamond"/>
                <a:cs typeface="Garamond"/>
              </a:rPr>
              <a:t>way</a:t>
            </a:r>
            <a:r>
              <a:rPr sz="3600" spc="-15" dirty="0">
                <a:latin typeface="Garamond"/>
                <a:cs typeface="Garamond"/>
              </a:rPr>
              <a:t>s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spc="-10" dirty="0">
                <a:latin typeface="Garamond"/>
                <a:cs typeface="Garamond"/>
              </a:rPr>
              <a:t>b</a:t>
            </a:r>
            <a:r>
              <a:rPr sz="3600" spc="-15" dirty="0">
                <a:latin typeface="Garamond"/>
                <a:cs typeface="Garamond"/>
              </a:rPr>
              <a:t>y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spc="-30" dirty="0">
                <a:latin typeface="Garamond"/>
                <a:cs typeface="Garamond"/>
              </a:rPr>
              <a:t>w</a:t>
            </a:r>
            <a:r>
              <a:rPr sz="3600" spc="-5" dirty="0">
                <a:latin typeface="Garamond"/>
                <a:cs typeface="Garamond"/>
              </a:rPr>
              <a:t>h</a:t>
            </a:r>
            <a:r>
              <a:rPr sz="3600" dirty="0">
                <a:latin typeface="Garamond"/>
                <a:cs typeface="Garamond"/>
              </a:rPr>
              <a:t>i</a:t>
            </a:r>
            <a:r>
              <a:rPr sz="3600" spc="-20" dirty="0">
                <a:latin typeface="Garamond"/>
                <a:cs typeface="Garamond"/>
              </a:rPr>
              <a:t>c</a:t>
            </a:r>
            <a:r>
              <a:rPr sz="3600" dirty="0">
                <a:latin typeface="Garamond"/>
                <a:cs typeface="Garamond"/>
              </a:rPr>
              <a:t>h</a:t>
            </a:r>
            <a:r>
              <a:rPr sz="3600" spc="-10" dirty="0">
                <a:latin typeface="Times New Roman"/>
                <a:cs typeface="Times New Roman"/>
              </a:rPr>
              <a:t> </a:t>
            </a:r>
            <a:r>
              <a:rPr sz="3600" spc="-25" dirty="0">
                <a:latin typeface="Garamond"/>
                <a:cs typeface="Garamond"/>
              </a:rPr>
              <a:t>ene</a:t>
            </a:r>
            <a:r>
              <a:rPr sz="3600" spc="-5" dirty="0">
                <a:latin typeface="Garamond"/>
                <a:cs typeface="Garamond"/>
              </a:rPr>
              <a:t>rg</a:t>
            </a:r>
            <a:r>
              <a:rPr sz="3600" spc="-15" dirty="0">
                <a:latin typeface="Garamond"/>
                <a:cs typeface="Garamond"/>
              </a:rPr>
              <a:t>y</a:t>
            </a:r>
            <a:r>
              <a:rPr sz="3600" spc="-10" dirty="0">
                <a:latin typeface="Times New Roman"/>
                <a:cs typeface="Times New Roman"/>
              </a:rPr>
              <a:t> </a:t>
            </a:r>
            <a:r>
              <a:rPr sz="3600" spc="-20" dirty="0">
                <a:latin typeface="Garamond"/>
                <a:cs typeface="Garamond"/>
              </a:rPr>
              <a:t>c</a:t>
            </a:r>
            <a:r>
              <a:rPr sz="3600" dirty="0">
                <a:latin typeface="Garamond"/>
                <a:cs typeface="Garamond"/>
              </a:rPr>
              <a:t>an</a:t>
            </a:r>
            <a:r>
              <a:rPr sz="3600" spc="-10" dirty="0">
                <a:latin typeface="Times New Roman"/>
                <a:cs typeface="Times New Roman"/>
              </a:rPr>
              <a:t> </a:t>
            </a:r>
            <a:r>
              <a:rPr sz="3600" spc="-25" dirty="0">
                <a:latin typeface="Garamond"/>
                <a:cs typeface="Garamond"/>
              </a:rPr>
              <a:t>b</a:t>
            </a:r>
            <a:r>
              <a:rPr sz="3600" spc="-15" dirty="0">
                <a:latin typeface="Garamond"/>
                <a:cs typeface="Garamond"/>
              </a:rPr>
              <a:t>e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spc="-20" dirty="0">
                <a:latin typeface="Garamond"/>
                <a:cs typeface="Garamond"/>
              </a:rPr>
              <a:t>c</a:t>
            </a:r>
            <a:r>
              <a:rPr sz="3600" spc="-10" dirty="0">
                <a:latin typeface="Garamond"/>
                <a:cs typeface="Garamond"/>
              </a:rPr>
              <a:t>o</a:t>
            </a:r>
            <a:r>
              <a:rPr sz="3600" spc="-5" dirty="0">
                <a:latin typeface="Garamond"/>
                <a:cs typeface="Garamond"/>
              </a:rPr>
              <a:t>ns</a:t>
            </a:r>
            <a:r>
              <a:rPr sz="3600" spc="-20" dirty="0">
                <a:latin typeface="Garamond"/>
                <a:cs typeface="Garamond"/>
              </a:rPr>
              <a:t>e</a:t>
            </a:r>
            <a:r>
              <a:rPr sz="3600" spc="-5" dirty="0">
                <a:latin typeface="Garamond"/>
                <a:cs typeface="Garamond"/>
              </a:rPr>
              <a:t>rv</a:t>
            </a:r>
            <a:r>
              <a:rPr sz="3600" spc="-20" dirty="0">
                <a:latin typeface="Garamond"/>
                <a:cs typeface="Garamond"/>
              </a:rPr>
              <a:t>e</a:t>
            </a:r>
            <a:r>
              <a:rPr sz="3600" dirty="0">
                <a:latin typeface="Garamond"/>
                <a:cs typeface="Garamond"/>
              </a:rPr>
              <a:t>d</a:t>
            </a:r>
          </a:p>
          <a:p>
            <a:pPr marL="295910" indent="-283210">
              <a:lnSpc>
                <a:spcPct val="100000"/>
              </a:lnSpc>
              <a:spcBef>
                <a:spcPts val="2920"/>
              </a:spcBef>
              <a:buClr>
                <a:srgbClr val="535371"/>
              </a:buClr>
              <a:buSzPct val="90277"/>
              <a:buFont typeface="Garamond"/>
              <a:buAutoNum type="arabicPeriod"/>
              <a:tabLst>
                <a:tab pos="295910" algn="l"/>
              </a:tabLst>
            </a:pPr>
            <a:r>
              <a:rPr sz="3600" spc="-30" dirty="0">
                <a:latin typeface="Garamond"/>
                <a:cs typeface="Garamond"/>
              </a:rPr>
              <a:t>B</a:t>
            </a:r>
            <a:r>
              <a:rPr sz="3600" spc="-15" dirty="0">
                <a:latin typeface="Garamond"/>
                <a:cs typeface="Garamond"/>
              </a:rPr>
              <a:t>y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spc="-20" dirty="0">
                <a:latin typeface="Garamond"/>
                <a:cs typeface="Garamond"/>
              </a:rPr>
              <a:t>dec</a:t>
            </a:r>
            <a:r>
              <a:rPr sz="3600" spc="-5" dirty="0">
                <a:latin typeface="Garamond"/>
                <a:cs typeface="Garamond"/>
              </a:rPr>
              <a:t>re</a:t>
            </a:r>
            <a:r>
              <a:rPr sz="3600" spc="-20" dirty="0">
                <a:latin typeface="Garamond"/>
                <a:cs typeface="Garamond"/>
              </a:rPr>
              <a:t>as</a:t>
            </a:r>
            <a:r>
              <a:rPr sz="3600" dirty="0">
                <a:latin typeface="Garamond"/>
                <a:cs typeface="Garamond"/>
              </a:rPr>
              <a:t>i</a:t>
            </a:r>
            <a:r>
              <a:rPr sz="3600" spc="-10" dirty="0">
                <a:latin typeface="Garamond"/>
                <a:cs typeface="Garamond"/>
              </a:rPr>
              <a:t>n</a:t>
            </a:r>
            <a:r>
              <a:rPr sz="3600" spc="-20" dirty="0">
                <a:latin typeface="Garamond"/>
                <a:cs typeface="Garamond"/>
              </a:rPr>
              <a:t>g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spc="-25" dirty="0">
                <a:latin typeface="Garamond"/>
                <a:cs typeface="Garamond"/>
              </a:rPr>
              <a:t>th</a:t>
            </a:r>
            <a:r>
              <a:rPr sz="3600" spc="-15" dirty="0">
                <a:latin typeface="Garamond"/>
                <a:cs typeface="Garamond"/>
              </a:rPr>
              <a:t>e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Garamond"/>
                <a:cs typeface="Garamond"/>
              </a:rPr>
              <a:t>l</a:t>
            </a:r>
            <a:r>
              <a:rPr sz="3600" spc="-10" dirty="0">
                <a:latin typeface="Garamond"/>
                <a:cs typeface="Garamond"/>
              </a:rPr>
              <a:t>o</a:t>
            </a:r>
            <a:r>
              <a:rPr sz="3600" dirty="0">
                <a:latin typeface="Garamond"/>
                <a:cs typeface="Garamond"/>
              </a:rPr>
              <a:t>ad</a:t>
            </a:r>
          </a:p>
          <a:p>
            <a:pPr marL="295910" indent="-283210">
              <a:lnSpc>
                <a:spcPct val="100000"/>
              </a:lnSpc>
              <a:spcBef>
                <a:spcPts val="2920"/>
              </a:spcBef>
              <a:buClr>
                <a:srgbClr val="535371"/>
              </a:buClr>
              <a:buSzPct val="90277"/>
              <a:buFont typeface="Garamond"/>
              <a:buAutoNum type="arabicPeriod"/>
              <a:tabLst>
                <a:tab pos="295910" algn="l"/>
              </a:tabLst>
            </a:pPr>
            <a:r>
              <a:rPr sz="3600" spc="-30" dirty="0">
                <a:latin typeface="Garamond"/>
                <a:cs typeface="Garamond"/>
              </a:rPr>
              <a:t>B</a:t>
            </a:r>
            <a:r>
              <a:rPr sz="3600" spc="-15" dirty="0">
                <a:latin typeface="Garamond"/>
                <a:cs typeface="Garamond"/>
              </a:rPr>
              <a:t>y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spc="-10" dirty="0">
                <a:latin typeface="Garamond"/>
                <a:cs typeface="Garamond"/>
              </a:rPr>
              <a:t>o</a:t>
            </a:r>
            <a:r>
              <a:rPr sz="3600" spc="-25" dirty="0">
                <a:latin typeface="Garamond"/>
                <a:cs typeface="Garamond"/>
              </a:rPr>
              <a:t>pt</a:t>
            </a:r>
            <a:r>
              <a:rPr sz="3600" dirty="0">
                <a:latin typeface="Garamond"/>
                <a:cs typeface="Garamond"/>
              </a:rPr>
              <a:t>i</a:t>
            </a:r>
            <a:r>
              <a:rPr sz="3600" spc="-40" dirty="0">
                <a:latin typeface="Garamond"/>
                <a:cs typeface="Garamond"/>
              </a:rPr>
              <a:t>m</a:t>
            </a:r>
            <a:r>
              <a:rPr sz="3600" dirty="0">
                <a:latin typeface="Garamond"/>
                <a:cs typeface="Garamond"/>
              </a:rPr>
              <a:t>i</a:t>
            </a:r>
            <a:r>
              <a:rPr sz="3600" spc="-20" dirty="0">
                <a:latin typeface="Garamond"/>
                <a:cs typeface="Garamond"/>
              </a:rPr>
              <a:t>s</a:t>
            </a:r>
            <a:r>
              <a:rPr sz="3600" dirty="0">
                <a:latin typeface="Garamond"/>
                <a:cs typeface="Garamond"/>
              </a:rPr>
              <a:t>i</a:t>
            </a:r>
            <a:r>
              <a:rPr sz="3600" spc="-10" dirty="0">
                <a:latin typeface="Garamond"/>
                <a:cs typeface="Garamond"/>
              </a:rPr>
              <a:t>n</a:t>
            </a:r>
            <a:r>
              <a:rPr sz="3600" spc="-20" dirty="0">
                <a:latin typeface="Garamond"/>
                <a:cs typeface="Garamond"/>
              </a:rPr>
              <a:t>g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spc="-20" dirty="0">
                <a:latin typeface="Garamond"/>
                <a:cs typeface="Garamond"/>
              </a:rPr>
              <a:t>t</a:t>
            </a:r>
            <a:r>
              <a:rPr sz="3600" spc="-10" dirty="0">
                <a:latin typeface="Garamond"/>
                <a:cs typeface="Garamond"/>
              </a:rPr>
              <a:t>h</a:t>
            </a:r>
            <a:r>
              <a:rPr sz="3600" spc="-15" dirty="0">
                <a:latin typeface="Garamond"/>
                <a:cs typeface="Garamond"/>
              </a:rPr>
              <a:t>e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Garamond"/>
                <a:cs typeface="Garamond"/>
              </a:rPr>
              <a:t>re</a:t>
            </a:r>
            <a:r>
              <a:rPr sz="3600" spc="-20" dirty="0">
                <a:latin typeface="Garamond"/>
                <a:cs typeface="Garamond"/>
              </a:rPr>
              <a:t>f</a:t>
            </a:r>
            <a:r>
              <a:rPr sz="3600" spc="5" dirty="0">
                <a:latin typeface="Garamond"/>
                <a:cs typeface="Garamond"/>
              </a:rPr>
              <a:t>r</a:t>
            </a:r>
            <a:r>
              <a:rPr sz="3600" spc="-5" dirty="0">
                <a:latin typeface="Garamond"/>
                <a:cs typeface="Garamond"/>
              </a:rPr>
              <a:t>i</a:t>
            </a:r>
            <a:r>
              <a:rPr sz="3600" spc="-25" dirty="0">
                <a:latin typeface="Garamond"/>
                <a:cs typeface="Garamond"/>
              </a:rPr>
              <a:t>g</a:t>
            </a:r>
            <a:r>
              <a:rPr sz="3600" spc="-20" dirty="0">
                <a:latin typeface="Garamond"/>
                <a:cs typeface="Garamond"/>
              </a:rPr>
              <a:t>e</a:t>
            </a:r>
            <a:r>
              <a:rPr sz="3600" spc="-5" dirty="0">
                <a:latin typeface="Garamond"/>
                <a:cs typeface="Garamond"/>
              </a:rPr>
              <a:t>r</a:t>
            </a:r>
            <a:r>
              <a:rPr sz="3600" dirty="0">
                <a:latin typeface="Garamond"/>
                <a:cs typeface="Garamond"/>
              </a:rPr>
              <a:t>a</a:t>
            </a:r>
            <a:r>
              <a:rPr sz="3600" spc="-25" dirty="0">
                <a:latin typeface="Garamond"/>
                <a:cs typeface="Garamond"/>
              </a:rPr>
              <a:t>t</a:t>
            </a:r>
            <a:r>
              <a:rPr sz="3600" dirty="0">
                <a:latin typeface="Garamond"/>
                <a:cs typeface="Garamond"/>
              </a:rPr>
              <a:t>i</a:t>
            </a:r>
            <a:r>
              <a:rPr sz="3600" spc="-10" dirty="0">
                <a:latin typeface="Garamond"/>
                <a:cs typeface="Garamond"/>
              </a:rPr>
              <a:t>o</a:t>
            </a:r>
            <a:r>
              <a:rPr sz="3600" dirty="0">
                <a:latin typeface="Garamond"/>
                <a:cs typeface="Garamond"/>
              </a:rPr>
              <a:t>n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spc="-20" dirty="0">
                <a:latin typeface="Garamond"/>
                <a:cs typeface="Garamond"/>
              </a:rPr>
              <a:t>sy</a:t>
            </a:r>
            <a:r>
              <a:rPr sz="3600" spc="-30" dirty="0">
                <a:latin typeface="Garamond"/>
                <a:cs typeface="Garamond"/>
              </a:rPr>
              <a:t>s</a:t>
            </a:r>
            <a:r>
              <a:rPr sz="3600" spc="-20" dirty="0">
                <a:latin typeface="Garamond"/>
                <a:cs typeface="Garamond"/>
              </a:rPr>
              <a:t>te</a:t>
            </a:r>
            <a:r>
              <a:rPr sz="3600" spc="-30" dirty="0">
                <a:latin typeface="Garamond"/>
                <a:cs typeface="Garamond"/>
              </a:rPr>
              <a:t>m</a:t>
            </a:r>
            <a:endParaRPr sz="3600" dirty="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>
              <a:buNone/>
            </a:pPr>
            <a:r>
              <a:rPr lang="en-US" sz="6400" dirty="0" smtClean="0"/>
              <a:t>Thanks</a:t>
            </a:r>
            <a:endParaRPr lang="en-US" sz="6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9" y="-76200"/>
            <a:ext cx="9136380" cy="756920"/>
          </a:xfrm>
          <a:custGeom>
            <a:avLst/>
            <a:gdLst/>
            <a:ahLst/>
            <a:cxnLst/>
            <a:rect l="l" t="t" r="r" b="b"/>
            <a:pathLst>
              <a:path w="9136380" h="756920">
                <a:moveTo>
                  <a:pt x="9136380" y="708659"/>
                </a:moveTo>
                <a:lnTo>
                  <a:pt x="6868149" y="708659"/>
                </a:lnTo>
                <a:lnTo>
                  <a:pt x="7653009" y="756909"/>
                </a:lnTo>
                <a:lnTo>
                  <a:pt x="9136380" y="738021"/>
                </a:lnTo>
                <a:lnTo>
                  <a:pt x="9136380" y="708659"/>
                </a:lnTo>
              </a:path>
              <a:path w="9136380" h="756920">
                <a:moveTo>
                  <a:pt x="9136380" y="0"/>
                </a:moveTo>
                <a:lnTo>
                  <a:pt x="5083" y="0"/>
                </a:lnTo>
                <a:lnTo>
                  <a:pt x="0" y="713750"/>
                </a:lnTo>
                <a:lnTo>
                  <a:pt x="1927859" y="737859"/>
                </a:lnTo>
                <a:lnTo>
                  <a:pt x="2900683" y="713750"/>
                </a:lnTo>
                <a:lnTo>
                  <a:pt x="3307966" y="713750"/>
                </a:lnTo>
                <a:lnTo>
                  <a:pt x="3633459" y="699759"/>
                </a:lnTo>
                <a:lnTo>
                  <a:pt x="9136380" y="699759"/>
                </a:lnTo>
                <a:lnTo>
                  <a:pt x="9136380" y="0"/>
                </a:lnTo>
              </a:path>
              <a:path w="9136380" h="756920">
                <a:moveTo>
                  <a:pt x="6418092" y="723899"/>
                </a:moveTo>
                <a:lnTo>
                  <a:pt x="5424159" y="723899"/>
                </a:lnTo>
                <a:lnTo>
                  <a:pt x="6005840" y="737859"/>
                </a:lnTo>
                <a:lnTo>
                  <a:pt x="6418092" y="723899"/>
                </a:lnTo>
              </a:path>
              <a:path w="9136380" h="756920">
                <a:moveTo>
                  <a:pt x="9136380" y="699759"/>
                </a:moveTo>
                <a:lnTo>
                  <a:pt x="3633459" y="699759"/>
                </a:lnTo>
                <a:lnTo>
                  <a:pt x="3891290" y="718809"/>
                </a:lnTo>
                <a:lnTo>
                  <a:pt x="4719309" y="727709"/>
                </a:lnTo>
                <a:lnTo>
                  <a:pt x="6418092" y="723899"/>
                </a:lnTo>
                <a:lnTo>
                  <a:pt x="6868149" y="708659"/>
                </a:lnTo>
                <a:lnTo>
                  <a:pt x="9136380" y="708659"/>
                </a:lnTo>
                <a:lnTo>
                  <a:pt x="9136380" y="699759"/>
                </a:lnTo>
              </a:path>
              <a:path w="9136380" h="756920">
                <a:moveTo>
                  <a:pt x="3307966" y="713750"/>
                </a:moveTo>
                <a:lnTo>
                  <a:pt x="2900683" y="713750"/>
                </a:lnTo>
                <a:lnTo>
                  <a:pt x="3190250" y="718809"/>
                </a:lnTo>
                <a:lnTo>
                  <a:pt x="3307966" y="713750"/>
                </a:lnTo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20" y="-76200"/>
            <a:ext cx="1488435" cy="730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5193" y="190500"/>
            <a:ext cx="156845" cy="0"/>
          </a:xfrm>
          <a:custGeom>
            <a:avLst/>
            <a:gdLst/>
            <a:ahLst/>
            <a:cxnLst/>
            <a:rect l="l" t="t" r="r" b="b"/>
            <a:pathLst>
              <a:path w="156845">
                <a:moveTo>
                  <a:pt x="0" y="0"/>
                </a:moveTo>
                <a:lnTo>
                  <a:pt x="156320" y="0"/>
                </a:lnTo>
              </a:path>
            </a:pathLst>
          </a:custGeom>
          <a:ln w="8889">
            <a:solidFill>
              <a:srgbClr val="B7B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2819" y="198120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070" y="0"/>
                </a:lnTo>
              </a:path>
            </a:pathLst>
          </a:custGeom>
          <a:ln w="8889">
            <a:solidFill>
              <a:srgbClr val="B8B8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918" y="205740"/>
            <a:ext cx="153670" cy="0"/>
          </a:xfrm>
          <a:custGeom>
            <a:avLst/>
            <a:gdLst/>
            <a:ahLst/>
            <a:cxnLst/>
            <a:rect l="l" t="t" r="r" b="b"/>
            <a:pathLst>
              <a:path w="153670">
                <a:moveTo>
                  <a:pt x="0" y="0"/>
                </a:moveTo>
                <a:lnTo>
                  <a:pt x="153349" y="0"/>
                </a:lnTo>
              </a:path>
            </a:pathLst>
          </a:custGeom>
          <a:ln w="888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9016" y="213360"/>
            <a:ext cx="153035" cy="0"/>
          </a:xfrm>
          <a:custGeom>
            <a:avLst/>
            <a:gdLst/>
            <a:ahLst/>
            <a:cxnLst/>
            <a:rect l="l" t="t" r="r" b="b"/>
            <a:pathLst>
              <a:path w="153034">
                <a:moveTo>
                  <a:pt x="0" y="0"/>
                </a:moveTo>
                <a:lnTo>
                  <a:pt x="152635" y="0"/>
                </a:lnTo>
              </a:path>
            </a:pathLst>
          </a:custGeom>
          <a:ln w="888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7985" y="22098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5">
                <a:moveTo>
                  <a:pt x="0" y="0"/>
                </a:moveTo>
                <a:lnTo>
                  <a:pt x="151254" y="0"/>
                </a:lnTo>
              </a:path>
            </a:pathLst>
          </a:custGeom>
          <a:ln w="888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7825" y="228600"/>
            <a:ext cx="149225" cy="0"/>
          </a:xfrm>
          <a:custGeom>
            <a:avLst/>
            <a:gdLst/>
            <a:ahLst/>
            <a:cxnLst/>
            <a:rect l="l" t="t" r="r" b="b"/>
            <a:pathLst>
              <a:path w="149225">
                <a:moveTo>
                  <a:pt x="0" y="0"/>
                </a:moveTo>
                <a:lnTo>
                  <a:pt x="149001" y="0"/>
                </a:lnTo>
              </a:path>
            </a:pathLst>
          </a:custGeom>
          <a:ln w="888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98704" y="-76200"/>
            <a:ext cx="1906255" cy="616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86018" y="542918"/>
            <a:ext cx="272415" cy="0"/>
          </a:xfrm>
          <a:custGeom>
            <a:avLst/>
            <a:gdLst/>
            <a:ahLst/>
            <a:cxnLst/>
            <a:rect l="l" t="t" r="r" b="b"/>
            <a:pathLst>
              <a:path w="272414">
                <a:moveTo>
                  <a:pt x="0" y="0"/>
                </a:moveTo>
                <a:lnTo>
                  <a:pt x="272050" y="0"/>
                </a:lnTo>
              </a:path>
            </a:pathLst>
          </a:custGeom>
          <a:ln w="10152">
            <a:solidFill>
              <a:srgbClr val="A7A7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9220" y="549920"/>
            <a:ext cx="278765" cy="0"/>
          </a:xfrm>
          <a:custGeom>
            <a:avLst/>
            <a:gdLst/>
            <a:ahLst/>
            <a:cxnLst/>
            <a:rect l="l" t="t" r="r" b="b"/>
            <a:pathLst>
              <a:path w="278764">
                <a:moveTo>
                  <a:pt x="0" y="0"/>
                </a:moveTo>
                <a:lnTo>
                  <a:pt x="278664" y="0"/>
                </a:lnTo>
              </a:path>
            </a:pathLst>
          </a:custGeom>
          <a:ln w="888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12400" y="557540"/>
            <a:ext cx="289560" cy="0"/>
          </a:xfrm>
          <a:custGeom>
            <a:avLst/>
            <a:gdLst/>
            <a:ahLst/>
            <a:cxnLst/>
            <a:rect l="l" t="t" r="r" b="b"/>
            <a:pathLst>
              <a:path w="289560">
                <a:moveTo>
                  <a:pt x="0" y="0"/>
                </a:moveTo>
                <a:lnTo>
                  <a:pt x="289187" y="0"/>
                </a:lnTo>
              </a:path>
            </a:pathLst>
          </a:custGeom>
          <a:ln w="8889">
            <a:solidFill>
              <a:srgbClr val="A5A5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23377" y="564523"/>
            <a:ext cx="302260" cy="0"/>
          </a:xfrm>
          <a:custGeom>
            <a:avLst/>
            <a:gdLst/>
            <a:ahLst/>
            <a:cxnLst/>
            <a:rect l="l" t="t" r="r" b="b"/>
            <a:pathLst>
              <a:path w="302260">
                <a:moveTo>
                  <a:pt x="0" y="0"/>
                </a:moveTo>
                <a:lnTo>
                  <a:pt x="301912" y="0"/>
                </a:lnTo>
              </a:path>
            </a:pathLst>
          </a:custGeom>
          <a:ln w="10163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38260" y="571500"/>
            <a:ext cx="309880" cy="0"/>
          </a:xfrm>
          <a:custGeom>
            <a:avLst/>
            <a:gdLst/>
            <a:ahLst/>
            <a:cxnLst/>
            <a:rect l="l" t="t" r="r" b="b"/>
            <a:pathLst>
              <a:path w="309879">
                <a:moveTo>
                  <a:pt x="0" y="0"/>
                </a:moveTo>
                <a:lnTo>
                  <a:pt x="309543" y="0"/>
                </a:lnTo>
              </a:path>
            </a:pathLst>
          </a:custGeom>
          <a:ln w="888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53500" y="579120"/>
            <a:ext cx="321945" cy="0"/>
          </a:xfrm>
          <a:custGeom>
            <a:avLst/>
            <a:gdLst/>
            <a:ahLst/>
            <a:cxnLst/>
            <a:rect l="l" t="t" r="r" b="b"/>
            <a:pathLst>
              <a:path w="321945">
                <a:moveTo>
                  <a:pt x="0" y="0"/>
                </a:moveTo>
                <a:lnTo>
                  <a:pt x="321362" y="0"/>
                </a:lnTo>
              </a:path>
            </a:pathLst>
          </a:custGeom>
          <a:ln w="888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66192" y="586103"/>
            <a:ext cx="335915" cy="0"/>
          </a:xfrm>
          <a:custGeom>
            <a:avLst/>
            <a:gdLst/>
            <a:ahLst/>
            <a:cxnLst/>
            <a:rect l="l" t="t" r="r" b="b"/>
            <a:pathLst>
              <a:path w="335914">
                <a:moveTo>
                  <a:pt x="0" y="0"/>
                </a:moveTo>
                <a:lnTo>
                  <a:pt x="335729" y="0"/>
                </a:lnTo>
              </a:path>
            </a:pathLst>
          </a:custGeom>
          <a:ln w="10163">
            <a:solidFill>
              <a:srgbClr val="A1A1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81641" y="593079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559" y="0"/>
                </a:lnTo>
              </a:path>
            </a:pathLst>
          </a:custGeom>
          <a:ln w="8889">
            <a:solidFill>
              <a:srgbClr val="A0A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98226" y="600699"/>
            <a:ext cx="343535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3034" y="0"/>
                </a:lnTo>
              </a:path>
            </a:pathLst>
          </a:custGeom>
          <a:ln w="8889">
            <a:solidFill>
              <a:srgbClr val="9F9F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14811" y="608319"/>
            <a:ext cx="343535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2953" y="0"/>
                </a:lnTo>
              </a:path>
            </a:pathLst>
          </a:custGeom>
          <a:ln w="888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28590" y="615308"/>
            <a:ext cx="346710" cy="0"/>
          </a:xfrm>
          <a:custGeom>
            <a:avLst/>
            <a:gdLst/>
            <a:ahLst/>
            <a:cxnLst/>
            <a:rect l="l" t="t" r="r" b="b"/>
            <a:pathLst>
              <a:path w="346710">
                <a:moveTo>
                  <a:pt x="0" y="0"/>
                </a:moveTo>
                <a:lnTo>
                  <a:pt x="346517" y="0"/>
                </a:lnTo>
              </a:path>
            </a:pathLst>
          </a:custGeom>
          <a:ln w="10152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44840" y="622310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469" y="0"/>
                </a:lnTo>
              </a:path>
            </a:pathLst>
          </a:custGeom>
          <a:ln w="888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5542" y="629930"/>
            <a:ext cx="328930" cy="0"/>
          </a:xfrm>
          <a:custGeom>
            <a:avLst/>
            <a:gdLst/>
            <a:ahLst/>
            <a:cxnLst/>
            <a:rect l="l" t="t" r="r" b="b"/>
            <a:pathLst>
              <a:path w="328929">
                <a:moveTo>
                  <a:pt x="0" y="0"/>
                </a:moveTo>
                <a:lnTo>
                  <a:pt x="328668" y="0"/>
                </a:lnTo>
              </a:path>
            </a:pathLst>
          </a:custGeom>
          <a:ln w="8889">
            <a:solidFill>
              <a:srgbClr val="9B9B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83513" y="636913"/>
            <a:ext cx="312420" cy="0"/>
          </a:xfrm>
          <a:custGeom>
            <a:avLst/>
            <a:gdLst/>
            <a:ahLst/>
            <a:cxnLst/>
            <a:rect l="l" t="t" r="r" b="b"/>
            <a:pathLst>
              <a:path w="312420">
                <a:moveTo>
                  <a:pt x="0" y="0"/>
                </a:moveTo>
                <a:lnTo>
                  <a:pt x="311946" y="0"/>
                </a:lnTo>
              </a:path>
            </a:pathLst>
          </a:custGeom>
          <a:ln w="10163">
            <a:solidFill>
              <a:srgbClr val="9A9A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09950" y="643890"/>
            <a:ext cx="284480" cy="0"/>
          </a:xfrm>
          <a:custGeom>
            <a:avLst/>
            <a:gdLst/>
            <a:ahLst/>
            <a:cxnLst/>
            <a:rect l="l" t="t" r="r" b="b"/>
            <a:pathLst>
              <a:path w="284479">
                <a:moveTo>
                  <a:pt x="0" y="0"/>
                </a:moveTo>
                <a:lnTo>
                  <a:pt x="284260" y="0"/>
                </a:lnTo>
              </a:path>
            </a:pathLst>
          </a:custGeom>
          <a:ln w="8889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44493" y="650869"/>
            <a:ext cx="224790" cy="0"/>
          </a:xfrm>
          <a:custGeom>
            <a:avLst/>
            <a:gdLst/>
            <a:ahLst/>
            <a:cxnLst/>
            <a:rect l="l" t="t" r="r" b="b"/>
            <a:pathLst>
              <a:path w="224789">
                <a:moveTo>
                  <a:pt x="0" y="0"/>
                </a:moveTo>
                <a:lnTo>
                  <a:pt x="224294" y="0"/>
                </a:lnTo>
              </a:path>
            </a:pathLst>
          </a:custGeom>
          <a:ln w="7609">
            <a:solidFill>
              <a:srgbClr val="989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24350" y="444489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70" h="59054">
                <a:moveTo>
                  <a:pt x="13959" y="0"/>
                </a:moveTo>
                <a:lnTo>
                  <a:pt x="11430" y="3810"/>
                </a:lnTo>
                <a:lnTo>
                  <a:pt x="6339" y="8900"/>
                </a:lnTo>
                <a:lnTo>
                  <a:pt x="6339" y="11430"/>
                </a:lnTo>
                <a:lnTo>
                  <a:pt x="3810" y="12710"/>
                </a:lnTo>
                <a:lnTo>
                  <a:pt x="2529" y="17800"/>
                </a:lnTo>
                <a:lnTo>
                  <a:pt x="1280" y="20330"/>
                </a:lnTo>
                <a:lnTo>
                  <a:pt x="1280" y="22860"/>
                </a:lnTo>
                <a:lnTo>
                  <a:pt x="0" y="25420"/>
                </a:lnTo>
                <a:lnTo>
                  <a:pt x="0" y="35570"/>
                </a:lnTo>
                <a:lnTo>
                  <a:pt x="1280" y="38100"/>
                </a:lnTo>
                <a:lnTo>
                  <a:pt x="1280" y="41910"/>
                </a:lnTo>
                <a:lnTo>
                  <a:pt x="2529" y="45720"/>
                </a:lnTo>
                <a:lnTo>
                  <a:pt x="3810" y="48280"/>
                </a:lnTo>
                <a:lnTo>
                  <a:pt x="6339" y="50810"/>
                </a:lnTo>
                <a:lnTo>
                  <a:pt x="7620" y="53340"/>
                </a:lnTo>
                <a:lnTo>
                  <a:pt x="10149" y="55900"/>
                </a:lnTo>
                <a:lnTo>
                  <a:pt x="13965" y="58436"/>
                </a:lnTo>
                <a:lnTo>
                  <a:pt x="1395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37060" y="440365"/>
            <a:ext cx="15240" cy="71120"/>
          </a:xfrm>
          <a:custGeom>
            <a:avLst/>
            <a:gdLst/>
            <a:ahLst/>
            <a:cxnLst/>
            <a:rect l="l" t="t" r="r" b="b"/>
            <a:pathLst>
              <a:path w="15239" h="71120">
                <a:moveTo>
                  <a:pt x="15239" y="0"/>
                </a:moveTo>
                <a:lnTo>
                  <a:pt x="13960" y="314"/>
                </a:lnTo>
                <a:lnTo>
                  <a:pt x="6340" y="2874"/>
                </a:lnTo>
                <a:lnTo>
                  <a:pt x="3810" y="4124"/>
                </a:lnTo>
                <a:lnTo>
                  <a:pt x="1249" y="4124"/>
                </a:lnTo>
                <a:lnTo>
                  <a:pt x="0" y="6006"/>
                </a:lnTo>
                <a:lnTo>
                  <a:pt x="0" y="61724"/>
                </a:lnTo>
                <a:lnTo>
                  <a:pt x="1249" y="62554"/>
                </a:lnTo>
                <a:lnTo>
                  <a:pt x="3810" y="65084"/>
                </a:lnTo>
                <a:lnTo>
                  <a:pt x="6340" y="66364"/>
                </a:lnTo>
                <a:lnTo>
                  <a:pt x="10150" y="67644"/>
                </a:lnTo>
                <a:lnTo>
                  <a:pt x="15239" y="70538"/>
                </a:lnTo>
                <a:lnTo>
                  <a:pt x="1523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51020" y="438149"/>
            <a:ext cx="15240" cy="78105"/>
          </a:xfrm>
          <a:custGeom>
            <a:avLst/>
            <a:gdLst/>
            <a:ahLst/>
            <a:cxnLst/>
            <a:rect l="l" t="t" r="r" b="b"/>
            <a:pathLst>
              <a:path w="15239" h="78104">
                <a:moveTo>
                  <a:pt x="15239" y="0"/>
                </a:moveTo>
                <a:lnTo>
                  <a:pt x="12710" y="0"/>
                </a:lnTo>
                <a:lnTo>
                  <a:pt x="7620" y="1280"/>
                </a:lnTo>
                <a:lnTo>
                  <a:pt x="5090" y="1280"/>
                </a:lnTo>
                <a:lnTo>
                  <a:pt x="0" y="2529"/>
                </a:lnTo>
                <a:lnTo>
                  <a:pt x="0" y="72025"/>
                </a:lnTo>
                <a:lnTo>
                  <a:pt x="5090" y="74919"/>
                </a:lnTo>
                <a:lnTo>
                  <a:pt x="13960" y="77480"/>
                </a:lnTo>
                <a:lnTo>
                  <a:pt x="15239" y="77959"/>
                </a:lnTo>
                <a:lnTo>
                  <a:pt x="15239" y="0"/>
                </a:lnTo>
                <a:close/>
              </a:path>
            </a:pathLst>
          </a:custGeom>
          <a:solidFill>
            <a:srgbClr val="C6C6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64979" y="438149"/>
            <a:ext cx="13970" cy="82550"/>
          </a:xfrm>
          <a:custGeom>
            <a:avLst/>
            <a:gdLst/>
            <a:ahLst/>
            <a:cxnLst/>
            <a:rect l="l" t="t" r="r" b="b"/>
            <a:pathLst>
              <a:path w="13970" h="82550">
                <a:moveTo>
                  <a:pt x="3810" y="0"/>
                </a:moveTo>
                <a:lnTo>
                  <a:pt x="0" y="0"/>
                </a:lnTo>
                <a:lnTo>
                  <a:pt x="0" y="77480"/>
                </a:lnTo>
                <a:lnTo>
                  <a:pt x="10180" y="81290"/>
                </a:lnTo>
                <a:lnTo>
                  <a:pt x="13977" y="82217"/>
                </a:lnTo>
                <a:lnTo>
                  <a:pt x="13977" y="1280"/>
                </a:lnTo>
                <a:lnTo>
                  <a:pt x="10180" y="1280"/>
                </a:lnTo>
                <a:lnTo>
                  <a:pt x="381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77689" y="439429"/>
            <a:ext cx="15240" cy="84455"/>
          </a:xfrm>
          <a:custGeom>
            <a:avLst/>
            <a:gdLst/>
            <a:ahLst/>
            <a:cxnLst/>
            <a:rect l="l" t="t" r="r" b="b"/>
            <a:pathLst>
              <a:path w="15239" h="84454">
                <a:moveTo>
                  <a:pt x="3810" y="0"/>
                </a:moveTo>
                <a:lnTo>
                  <a:pt x="0" y="0"/>
                </a:lnTo>
                <a:lnTo>
                  <a:pt x="0" y="80627"/>
                </a:lnTo>
                <a:lnTo>
                  <a:pt x="15239" y="84350"/>
                </a:lnTo>
                <a:lnTo>
                  <a:pt x="15239" y="1023"/>
                </a:lnTo>
                <a:lnTo>
                  <a:pt x="3810" y="0"/>
                </a:lnTo>
                <a:close/>
              </a:path>
            </a:pathLst>
          </a:custGeom>
          <a:solidFill>
            <a:srgbClr val="C4C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91649" y="440338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39" h="86995">
                <a:moveTo>
                  <a:pt x="0" y="0"/>
                </a:moveTo>
                <a:lnTo>
                  <a:pt x="0" y="83129"/>
                </a:lnTo>
                <a:lnTo>
                  <a:pt x="15239" y="86851"/>
                </a:lnTo>
                <a:lnTo>
                  <a:pt x="15239" y="3037"/>
                </a:lnTo>
                <a:lnTo>
                  <a:pt x="3810" y="341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05639" y="443081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3803"/>
                </a:lnTo>
                <a:lnTo>
                  <a:pt x="13966" y="8721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2C2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18319" y="446072"/>
            <a:ext cx="15240" cy="88265"/>
          </a:xfrm>
          <a:custGeom>
            <a:avLst/>
            <a:gdLst/>
            <a:ahLst/>
            <a:cxnLst/>
            <a:rect l="l" t="t" r="r" b="b"/>
            <a:pathLst>
              <a:path w="15239" h="88265">
                <a:moveTo>
                  <a:pt x="0" y="0"/>
                </a:moveTo>
                <a:lnTo>
                  <a:pt x="0" y="83909"/>
                </a:lnTo>
                <a:lnTo>
                  <a:pt x="13990" y="87327"/>
                </a:lnTo>
                <a:lnTo>
                  <a:pt x="15239" y="87709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C1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32310" y="449373"/>
            <a:ext cx="13970" cy="88900"/>
          </a:xfrm>
          <a:custGeom>
            <a:avLst/>
            <a:gdLst/>
            <a:ahLst/>
            <a:cxnLst/>
            <a:rect l="l" t="t" r="r" b="b"/>
            <a:pathLst>
              <a:path w="13970" h="88900">
                <a:moveTo>
                  <a:pt x="0" y="0"/>
                </a:moveTo>
                <a:lnTo>
                  <a:pt x="0" y="84026"/>
                </a:lnTo>
                <a:lnTo>
                  <a:pt x="13966" y="8829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0C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46270" y="452666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5000"/>
                </a:lnTo>
                <a:lnTo>
                  <a:pt x="13966" y="8926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EBE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58980" y="455664"/>
            <a:ext cx="15240" cy="90805"/>
          </a:xfrm>
          <a:custGeom>
            <a:avLst/>
            <a:gdLst/>
            <a:ahLst/>
            <a:cxnLst/>
            <a:rect l="l" t="t" r="r" b="b"/>
            <a:pathLst>
              <a:path w="15239" h="90804">
                <a:moveTo>
                  <a:pt x="0" y="0"/>
                </a:moveTo>
                <a:lnTo>
                  <a:pt x="0" y="85887"/>
                </a:lnTo>
                <a:lnTo>
                  <a:pt x="15239" y="90545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BDB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72939" y="458958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6860"/>
                </a:lnTo>
                <a:lnTo>
                  <a:pt x="13966" y="9112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CBC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86899" y="462251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87834"/>
                </a:lnTo>
                <a:lnTo>
                  <a:pt x="13977" y="92107"/>
                </a:lnTo>
                <a:lnTo>
                  <a:pt x="13977" y="3297"/>
                </a:lnTo>
                <a:lnTo>
                  <a:pt x="0" y="0"/>
                </a:lnTo>
                <a:close/>
              </a:path>
            </a:pathLst>
          </a:custGeom>
          <a:solidFill>
            <a:srgbClr val="BBBB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99609" y="465249"/>
            <a:ext cx="15240" cy="93980"/>
          </a:xfrm>
          <a:custGeom>
            <a:avLst/>
            <a:gdLst/>
            <a:ahLst/>
            <a:cxnLst/>
            <a:rect l="l" t="t" r="r" b="b"/>
            <a:pathLst>
              <a:path w="15239" h="93979">
                <a:moveTo>
                  <a:pt x="0" y="0"/>
                </a:moveTo>
                <a:lnTo>
                  <a:pt x="0" y="88721"/>
                </a:lnTo>
                <a:lnTo>
                  <a:pt x="15239" y="93379"/>
                </a:lnTo>
                <a:lnTo>
                  <a:pt x="15239" y="3778"/>
                </a:lnTo>
                <a:lnTo>
                  <a:pt x="8900" y="2099"/>
                </a:lnTo>
                <a:lnTo>
                  <a:pt x="0" y="0"/>
                </a:lnTo>
                <a:close/>
              </a:path>
            </a:pathLst>
          </a:custGeom>
          <a:solidFill>
            <a:srgbClr val="BAB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13569" y="468689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89548"/>
                </a:lnTo>
                <a:lnTo>
                  <a:pt x="10180" y="92660"/>
                </a:lnTo>
                <a:lnTo>
                  <a:pt x="13977" y="93720"/>
                </a:lnTo>
                <a:lnTo>
                  <a:pt x="13977" y="3701"/>
                </a:lnTo>
                <a:lnTo>
                  <a:pt x="0" y="0"/>
                </a:lnTo>
                <a:close/>
              </a:path>
            </a:pathLst>
          </a:custGeom>
          <a:solidFill>
            <a:srgbClr val="B9B9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27560" y="472394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90018"/>
                </a:lnTo>
                <a:lnTo>
                  <a:pt x="13966" y="93917"/>
                </a:lnTo>
                <a:lnTo>
                  <a:pt x="13966" y="3698"/>
                </a:lnTo>
                <a:lnTo>
                  <a:pt x="0" y="0"/>
                </a:lnTo>
                <a:close/>
              </a:path>
            </a:pathLst>
          </a:custGeom>
          <a:solidFill>
            <a:srgbClr val="B8B8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40239" y="475752"/>
            <a:ext cx="15240" cy="94615"/>
          </a:xfrm>
          <a:custGeom>
            <a:avLst/>
            <a:gdLst/>
            <a:ahLst/>
            <a:cxnLst/>
            <a:rect l="l" t="t" r="r" b="b"/>
            <a:pathLst>
              <a:path w="15239" h="94615">
                <a:moveTo>
                  <a:pt x="0" y="0"/>
                </a:moveTo>
                <a:lnTo>
                  <a:pt x="0" y="90200"/>
                </a:lnTo>
                <a:lnTo>
                  <a:pt x="15239" y="94455"/>
                </a:lnTo>
                <a:lnTo>
                  <a:pt x="15239" y="4103"/>
                </a:lnTo>
                <a:lnTo>
                  <a:pt x="11430" y="3027"/>
                </a:lnTo>
                <a:lnTo>
                  <a:pt x="0" y="0"/>
                </a:lnTo>
                <a:close/>
              </a:path>
            </a:pathLst>
          </a:custGeom>
          <a:solidFill>
            <a:srgbClr val="B7B7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554230" y="479502"/>
            <a:ext cx="13970" cy="94615"/>
          </a:xfrm>
          <a:custGeom>
            <a:avLst/>
            <a:gdLst/>
            <a:ahLst/>
            <a:cxnLst/>
            <a:rect l="l" t="t" r="r" b="b"/>
            <a:pathLst>
              <a:path w="13970" h="94615">
                <a:moveTo>
                  <a:pt x="0" y="0"/>
                </a:moveTo>
                <a:lnTo>
                  <a:pt x="0" y="90356"/>
                </a:lnTo>
                <a:lnTo>
                  <a:pt x="13966" y="94255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6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566909" y="483084"/>
            <a:ext cx="15240" cy="94615"/>
          </a:xfrm>
          <a:custGeom>
            <a:avLst/>
            <a:gdLst/>
            <a:ahLst/>
            <a:cxnLst/>
            <a:rect l="l" t="t" r="r" b="b"/>
            <a:pathLst>
              <a:path w="15239" h="94615">
                <a:moveTo>
                  <a:pt x="0" y="0"/>
                </a:moveTo>
                <a:lnTo>
                  <a:pt x="0" y="90314"/>
                </a:lnTo>
                <a:lnTo>
                  <a:pt x="11430" y="93505"/>
                </a:lnTo>
                <a:lnTo>
                  <a:pt x="15239" y="94230"/>
                </a:lnTo>
                <a:lnTo>
                  <a:pt x="15239" y="4304"/>
                </a:lnTo>
                <a:lnTo>
                  <a:pt x="0" y="0"/>
                </a:lnTo>
                <a:close/>
              </a:path>
            </a:pathLst>
          </a:custGeom>
          <a:solidFill>
            <a:srgbClr val="B5B5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580900" y="487036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90041"/>
                </a:lnTo>
                <a:lnTo>
                  <a:pt x="13966" y="92698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4B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594859" y="490979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8754"/>
                </a:lnTo>
                <a:lnTo>
                  <a:pt x="13966" y="91411"/>
                </a:lnTo>
                <a:lnTo>
                  <a:pt x="13966" y="3647"/>
                </a:lnTo>
                <a:lnTo>
                  <a:pt x="6340" y="1790"/>
                </a:lnTo>
                <a:lnTo>
                  <a:pt x="0" y="0"/>
                </a:lnTo>
                <a:close/>
              </a:path>
            </a:pathLst>
          </a:custGeom>
          <a:solidFill>
            <a:srgbClr val="B3B3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607569" y="494320"/>
            <a:ext cx="15240" cy="90805"/>
          </a:xfrm>
          <a:custGeom>
            <a:avLst/>
            <a:gdLst/>
            <a:ahLst/>
            <a:cxnLst/>
            <a:rect l="l" t="t" r="r" b="b"/>
            <a:pathLst>
              <a:path w="15239" h="90804">
                <a:moveTo>
                  <a:pt x="0" y="0"/>
                </a:moveTo>
                <a:lnTo>
                  <a:pt x="0" y="87831"/>
                </a:lnTo>
                <a:lnTo>
                  <a:pt x="15239" y="90731"/>
                </a:lnTo>
                <a:lnTo>
                  <a:pt x="15239" y="3709"/>
                </a:lnTo>
                <a:lnTo>
                  <a:pt x="0" y="0"/>
                </a:lnTo>
                <a:close/>
              </a:path>
            </a:pathLst>
          </a:custGeom>
          <a:solidFill>
            <a:srgbClr val="B2B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21529" y="497718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7089"/>
                </a:lnTo>
                <a:lnTo>
                  <a:pt x="10150" y="89021"/>
                </a:lnTo>
                <a:lnTo>
                  <a:pt x="13966" y="89403"/>
                </a:lnTo>
                <a:lnTo>
                  <a:pt x="13966" y="3399"/>
                </a:lnTo>
                <a:lnTo>
                  <a:pt x="0" y="0"/>
                </a:lnTo>
                <a:close/>
              </a:path>
            </a:pathLst>
          </a:custGeom>
          <a:solidFill>
            <a:srgbClr val="B1B1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35489" y="501116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6004"/>
                </a:lnTo>
                <a:lnTo>
                  <a:pt x="13977" y="87405"/>
                </a:lnTo>
                <a:lnTo>
                  <a:pt x="13977" y="3402"/>
                </a:lnTo>
                <a:lnTo>
                  <a:pt x="0" y="0"/>
                </a:lnTo>
                <a:close/>
              </a:path>
            </a:pathLst>
          </a:custGeom>
          <a:solidFill>
            <a:srgbClr val="B0B0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648200" y="504210"/>
            <a:ext cx="15240" cy="85725"/>
          </a:xfrm>
          <a:custGeom>
            <a:avLst/>
            <a:gdLst/>
            <a:ahLst/>
            <a:cxnLst/>
            <a:rect l="l" t="t" r="r" b="b"/>
            <a:pathLst>
              <a:path w="15239" h="85725">
                <a:moveTo>
                  <a:pt x="0" y="0"/>
                </a:moveTo>
                <a:lnTo>
                  <a:pt x="0" y="84184"/>
                </a:lnTo>
                <a:lnTo>
                  <a:pt x="15239" y="85710"/>
                </a:lnTo>
                <a:lnTo>
                  <a:pt x="15239" y="3089"/>
                </a:lnTo>
                <a:lnTo>
                  <a:pt x="5090" y="1239"/>
                </a:lnTo>
                <a:lnTo>
                  <a:pt x="0" y="0"/>
                </a:lnTo>
                <a:close/>
              </a:path>
            </a:pathLst>
          </a:custGeom>
          <a:solidFill>
            <a:srgbClr val="AF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662159" y="507066"/>
            <a:ext cx="13970" cy="84455"/>
          </a:xfrm>
          <a:custGeom>
            <a:avLst/>
            <a:gdLst/>
            <a:ahLst/>
            <a:cxnLst/>
            <a:rect l="l" t="t" r="r" b="b"/>
            <a:pathLst>
              <a:path w="13970" h="84454">
                <a:moveTo>
                  <a:pt x="0" y="0"/>
                </a:moveTo>
                <a:lnTo>
                  <a:pt x="0" y="82726"/>
                </a:lnTo>
                <a:lnTo>
                  <a:pt x="13977" y="84126"/>
                </a:lnTo>
                <a:lnTo>
                  <a:pt x="13977" y="2548"/>
                </a:lnTo>
                <a:lnTo>
                  <a:pt x="0" y="0"/>
                </a:lnTo>
                <a:close/>
              </a:path>
            </a:pathLst>
          </a:custGeom>
          <a:solidFill>
            <a:srgbClr val="AEAE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676150" y="509617"/>
            <a:ext cx="13970" cy="83185"/>
          </a:xfrm>
          <a:custGeom>
            <a:avLst/>
            <a:gdLst/>
            <a:ahLst/>
            <a:cxnLst/>
            <a:rect l="l" t="t" r="r" b="b"/>
            <a:pathLst>
              <a:path w="13970" h="83184">
                <a:moveTo>
                  <a:pt x="0" y="0"/>
                </a:moveTo>
                <a:lnTo>
                  <a:pt x="0" y="81577"/>
                </a:lnTo>
                <a:lnTo>
                  <a:pt x="6340" y="82212"/>
                </a:lnTo>
                <a:lnTo>
                  <a:pt x="13966" y="82744"/>
                </a:lnTo>
                <a:lnTo>
                  <a:pt x="13966" y="2194"/>
                </a:lnTo>
                <a:lnTo>
                  <a:pt x="5059" y="922"/>
                </a:lnTo>
                <a:lnTo>
                  <a:pt x="0" y="0"/>
                </a:lnTo>
                <a:close/>
              </a:path>
            </a:pathLst>
          </a:custGeom>
          <a:solidFill>
            <a:srgbClr val="ADAD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688829" y="511628"/>
            <a:ext cx="15240" cy="81915"/>
          </a:xfrm>
          <a:custGeom>
            <a:avLst/>
            <a:gdLst/>
            <a:ahLst/>
            <a:cxnLst/>
            <a:rect l="l" t="t" r="r" b="b"/>
            <a:pathLst>
              <a:path w="15239" h="81915">
                <a:moveTo>
                  <a:pt x="0" y="0"/>
                </a:moveTo>
                <a:lnTo>
                  <a:pt x="0" y="80643"/>
                </a:lnTo>
                <a:lnTo>
                  <a:pt x="15239" y="81706"/>
                </a:lnTo>
                <a:lnTo>
                  <a:pt x="15239" y="2177"/>
                </a:lnTo>
                <a:lnTo>
                  <a:pt x="0" y="0"/>
                </a:lnTo>
                <a:close/>
              </a:path>
            </a:pathLst>
          </a:custGeom>
          <a:solidFill>
            <a:srgbClr val="ACAC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702819" y="513626"/>
            <a:ext cx="13970" cy="80645"/>
          </a:xfrm>
          <a:custGeom>
            <a:avLst/>
            <a:gdLst/>
            <a:ahLst/>
            <a:cxnLst/>
            <a:rect l="l" t="t" r="r" b="b"/>
            <a:pathLst>
              <a:path w="13970" h="80645">
                <a:moveTo>
                  <a:pt x="0" y="0"/>
                </a:moveTo>
                <a:lnTo>
                  <a:pt x="0" y="79621"/>
                </a:lnTo>
                <a:lnTo>
                  <a:pt x="13966" y="80595"/>
                </a:lnTo>
                <a:lnTo>
                  <a:pt x="13966" y="1493"/>
                </a:lnTo>
                <a:lnTo>
                  <a:pt x="5059" y="722"/>
                </a:lnTo>
                <a:lnTo>
                  <a:pt x="0" y="0"/>
                </a:lnTo>
                <a:close/>
              </a:path>
            </a:pathLst>
          </a:custGeom>
          <a:solidFill>
            <a:srgbClr val="ABAB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715499" y="515009"/>
            <a:ext cx="15240" cy="80645"/>
          </a:xfrm>
          <a:custGeom>
            <a:avLst/>
            <a:gdLst/>
            <a:ahLst/>
            <a:cxnLst/>
            <a:rect l="l" t="t" r="r" b="b"/>
            <a:pathLst>
              <a:path w="15239" h="80645">
                <a:moveTo>
                  <a:pt x="0" y="0"/>
                </a:moveTo>
                <a:lnTo>
                  <a:pt x="0" y="79123"/>
                </a:lnTo>
                <a:lnTo>
                  <a:pt x="15239" y="80186"/>
                </a:lnTo>
                <a:lnTo>
                  <a:pt x="15239" y="1318"/>
                </a:lnTo>
                <a:lnTo>
                  <a:pt x="0" y="0"/>
                </a:lnTo>
                <a:close/>
              </a:path>
            </a:pathLst>
          </a:custGeom>
          <a:solidFill>
            <a:srgbClr val="AA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729489" y="516220"/>
            <a:ext cx="13970" cy="80010"/>
          </a:xfrm>
          <a:custGeom>
            <a:avLst/>
            <a:gdLst/>
            <a:ahLst/>
            <a:cxnLst/>
            <a:rect l="l" t="t" r="r" b="b"/>
            <a:pathLst>
              <a:path w="13970" h="80009">
                <a:moveTo>
                  <a:pt x="0" y="0"/>
                </a:moveTo>
                <a:lnTo>
                  <a:pt x="0" y="78888"/>
                </a:lnTo>
                <a:lnTo>
                  <a:pt x="7620" y="79419"/>
                </a:lnTo>
                <a:lnTo>
                  <a:pt x="13966" y="79584"/>
                </a:lnTo>
                <a:lnTo>
                  <a:pt x="13966" y="926"/>
                </a:lnTo>
                <a:lnTo>
                  <a:pt x="7620" y="659"/>
                </a:lnTo>
                <a:lnTo>
                  <a:pt x="0" y="0"/>
                </a:lnTo>
                <a:close/>
              </a:path>
            </a:pathLst>
          </a:custGeom>
          <a:solidFill>
            <a:srgbClr val="A9A9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750432" y="517145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19"/>
                </a:lnTo>
              </a:path>
            </a:pathLst>
          </a:custGeom>
          <a:ln w="15236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756160" y="517679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0" y="0"/>
                </a:moveTo>
                <a:lnTo>
                  <a:pt x="0" y="78453"/>
                </a:lnTo>
                <a:lnTo>
                  <a:pt x="15239" y="78848"/>
                </a:lnTo>
                <a:lnTo>
                  <a:pt x="15239" y="480"/>
                </a:lnTo>
                <a:lnTo>
                  <a:pt x="11430" y="480"/>
                </a:lnTo>
                <a:lnTo>
                  <a:pt x="0" y="0"/>
                </a:lnTo>
                <a:close/>
              </a:path>
              <a:path w="15239" h="79375">
                <a:moveTo>
                  <a:pt x="15239" y="402"/>
                </a:moveTo>
                <a:lnTo>
                  <a:pt x="11430" y="480"/>
                </a:lnTo>
                <a:lnTo>
                  <a:pt x="15239" y="48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777739" y="517798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91"/>
                </a:lnTo>
              </a:path>
            </a:pathLst>
          </a:custGeom>
          <a:ln w="1650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784079" y="517540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77" y="0"/>
                </a:moveTo>
                <a:lnTo>
                  <a:pt x="0" y="284"/>
                </a:lnTo>
                <a:lnTo>
                  <a:pt x="0" y="79316"/>
                </a:lnTo>
                <a:lnTo>
                  <a:pt x="1280" y="79349"/>
                </a:lnTo>
                <a:lnTo>
                  <a:pt x="13977" y="78958"/>
                </a:lnTo>
                <a:lnTo>
                  <a:pt x="13977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804409" y="517256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281"/>
                </a:lnTo>
              </a:path>
            </a:pathLst>
          </a:custGeom>
          <a:ln w="1650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818369" y="516972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136"/>
                </a:lnTo>
              </a:path>
            </a:pathLst>
          </a:custGeom>
          <a:ln w="1650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824739" y="516714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66" y="0"/>
                </a:moveTo>
                <a:lnTo>
                  <a:pt x="0" y="283"/>
                </a:lnTo>
                <a:lnTo>
                  <a:pt x="0" y="78964"/>
                </a:lnTo>
                <a:lnTo>
                  <a:pt x="1249" y="78925"/>
                </a:lnTo>
                <a:lnTo>
                  <a:pt x="13966" y="78925"/>
                </a:lnTo>
                <a:lnTo>
                  <a:pt x="1396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837419" y="516430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15239" y="0"/>
                </a:moveTo>
                <a:lnTo>
                  <a:pt x="0" y="309"/>
                </a:lnTo>
                <a:lnTo>
                  <a:pt x="0" y="79209"/>
                </a:lnTo>
                <a:lnTo>
                  <a:pt x="6370" y="79209"/>
                </a:lnTo>
                <a:lnTo>
                  <a:pt x="15239" y="77832"/>
                </a:lnTo>
                <a:lnTo>
                  <a:pt x="15239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851410" y="516171"/>
            <a:ext cx="13970" cy="78740"/>
          </a:xfrm>
          <a:custGeom>
            <a:avLst/>
            <a:gdLst/>
            <a:ahLst/>
            <a:cxnLst/>
            <a:rect l="l" t="t" r="r" b="b"/>
            <a:pathLst>
              <a:path w="13970" h="78740">
                <a:moveTo>
                  <a:pt x="13966" y="0"/>
                </a:moveTo>
                <a:lnTo>
                  <a:pt x="0" y="283"/>
                </a:lnTo>
                <a:lnTo>
                  <a:pt x="0" y="78284"/>
                </a:lnTo>
                <a:lnTo>
                  <a:pt x="8869" y="76907"/>
                </a:lnTo>
                <a:lnTo>
                  <a:pt x="13966" y="76452"/>
                </a:lnTo>
                <a:lnTo>
                  <a:pt x="13966" y="0"/>
                </a:lnTo>
                <a:close/>
              </a:path>
            </a:pathLst>
          </a:custGeom>
          <a:solidFill>
            <a:srgbClr val="A0A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864089" y="515888"/>
            <a:ext cx="15240" cy="77470"/>
          </a:xfrm>
          <a:custGeom>
            <a:avLst/>
            <a:gdLst/>
            <a:ahLst/>
            <a:cxnLst/>
            <a:rect l="l" t="t" r="r" b="b"/>
            <a:pathLst>
              <a:path w="15239" h="77470">
                <a:moveTo>
                  <a:pt x="15239" y="0"/>
                </a:moveTo>
                <a:lnTo>
                  <a:pt x="0" y="309"/>
                </a:lnTo>
                <a:lnTo>
                  <a:pt x="0" y="76850"/>
                </a:lnTo>
                <a:lnTo>
                  <a:pt x="10180" y="75941"/>
                </a:lnTo>
                <a:lnTo>
                  <a:pt x="15239" y="75430"/>
                </a:lnTo>
                <a:lnTo>
                  <a:pt x="15239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878080" y="515565"/>
            <a:ext cx="15240" cy="76200"/>
          </a:xfrm>
          <a:custGeom>
            <a:avLst/>
            <a:gdLst/>
            <a:ahLst/>
            <a:cxnLst/>
            <a:rect l="l" t="t" r="r" b="b"/>
            <a:pathLst>
              <a:path w="15239" h="76200">
                <a:moveTo>
                  <a:pt x="15239" y="0"/>
                </a:moveTo>
                <a:lnTo>
                  <a:pt x="13960" y="64"/>
                </a:lnTo>
                <a:lnTo>
                  <a:pt x="0" y="348"/>
                </a:lnTo>
                <a:lnTo>
                  <a:pt x="0" y="75879"/>
                </a:lnTo>
                <a:lnTo>
                  <a:pt x="8869" y="74984"/>
                </a:lnTo>
                <a:lnTo>
                  <a:pt x="15239" y="72600"/>
                </a:lnTo>
                <a:lnTo>
                  <a:pt x="15239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892039" y="514925"/>
            <a:ext cx="13970" cy="74295"/>
          </a:xfrm>
          <a:custGeom>
            <a:avLst/>
            <a:gdLst/>
            <a:ahLst/>
            <a:cxnLst/>
            <a:rect l="l" t="t" r="r" b="b"/>
            <a:pathLst>
              <a:path w="13970" h="74295">
                <a:moveTo>
                  <a:pt x="13966" y="0"/>
                </a:moveTo>
                <a:lnTo>
                  <a:pt x="0" y="704"/>
                </a:lnTo>
                <a:lnTo>
                  <a:pt x="0" y="73719"/>
                </a:lnTo>
                <a:lnTo>
                  <a:pt x="5090" y="71813"/>
                </a:lnTo>
                <a:lnTo>
                  <a:pt x="13966" y="69849"/>
                </a:lnTo>
                <a:lnTo>
                  <a:pt x="13966" y="0"/>
                </a:lnTo>
                <a:close/>
              </a:path>
            </a:pathLst>
          </a:custGeom>
          <a:solidFill>
            <a:srgbClr val="9D9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904750" y="514349"/>
            <a:ext cx="15240" cy="71120"/>
          </a:xfrm>
          <a:custGeom>
            <a:avLst/>
            <a:gdLst/>
            <a:ahLst/>
            <a:cxnLst/>
            <a:rect l="l" t="t" r="r" b="b"/>
            <a:pathLst>
              <a:path w="15239" h="71120">
                <a:moveTo>
                  <a:pt x="15239" y="0"/>
                </a:moveTo>
                <a:lnTo>
                  <a:pt x="12679" y="0"/>
                </a:lnTo>
                <a:lnTo>
                  <a:pt x="0" y="639"/>
                </a:lnTo>
                <a:lnTo>
                  <a:pt x="0" y="70703"/>
                </a:lnTo>
                <a:lnTo>
                  <a:pt x="3810" y="69860"/>
                </a:lnTo>
                <a:lnTo>
                  <a:pt x="12679" y="66050"/>
                </a:lnTo>
                <a:lnTo>
                  <a:pt x="15239" y="65092"/>
                </a:lnTo>
                <a:lnTo>
                  <a:pt x="15239" y="0"/>
                </a:lnTo>
                <a:close/>
              </a:path>
            </a:pathLst>
          </a:custGeom>
          <a:solidFill>
            <a:srgbClr val="9C9C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918709" y="514349"/>
            <a:ext cx="15240" cy="66040"/>
          </a:xfrm>
          <a:custGeom>
            <a:avLst/>
            <a:gdLst/>
            <a:ahLst/>
            <a:cxnLst/>
            <a:rect l="l" t="t" r="r" b="b"/>
            <a:pathLst>
              <a:path w="15239" h="66040">
                <a:moveTo>
                  <a:pt x="15239" y="0"/>
                </a:moveTo>
                <a:lnTo>
                  <a:pt x="0" y="0"/>
                </a:lnTo>
                <a:lnTo>
                  <a:pt x="0" y="65571"/>
                </a:lnTo>
                <a:lnTo>
                  <a:pt x="8900" y="62240"/>
                </a:lnTo>
                <a:lnTo>
                  <a:pt x="15239" y="58005"/>
                </a:lnTo>
                <a:lnTo>
                  <a:pt x="15239" y="0"/>
                </a:lnTo>
                <a:close/>
              </a:path>
            </a:pathLst>
          </a:custGeom>
          <a:solidFill>
            <a:srgbClr val="9B9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932669" y="514349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70" h="59054">
                <a:moveTo>
                  <a:pt x="3810" y="0"/>
                </a:moveTo>
                <a:lnTo>
                  <a:pt x="0" y="0"/>
                </a:lnTo>
                <a:lnTo>
                  <a:pt x="0" y="58860"/>
                </a:lnTo>
                <a:lnTo>
                  <a:pt x="2560" y="57150"/>
                </a:lnTo>
                <a:lnTo>
                  <a:pt x="7620" y="54620"/>
                </a:lnTo>
                <a:lnTo>
                  <a:pt x="10180" y="50810"/>
                </a:lnTo>
                <a:lnTo>
                  <a:pt x="13977" y="47012"/>
                </a:lnTo>
                <a:lnTo>
                  <a:pt x="13977" y="569"/>
                </a:lnTo>
                <a:lnTo>
                  <a:pt x="3810" y="0"/>
                </a:lnTo>
                <a:close/>
              </a:path>
            </a:pathLst>
          </a:custGeom>
          <a:solidFill>
            <a:srgbClr val="9A9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945379" y="514848"/>
            <a:ext cx="15240" cy="48260"/>
          </a:xfrm>
          <a:custGeom>
            <a:avLst/>
            <a:gdLst/>
            <a:ahLst/>
            <a:cxnLst/>
            <a:rect l="l" t="t" r="r" b="b"/>
            <a:pathLst>
              <a:path w="15239" h="48259">
                <a:moveTo>
                  <a:pt x="0" y="0"/>
                </a:moveTo>
                <a:lnTo>
                  <a:pt x="0" y="47782"/>
                </a:lnTo>
                <a:lnTo>
                  <a:pt x="5090" y="42691"/>
                </a:lnTo>
                <a:lnTo>
                  <a:pt x="11430" y="35071"/>
                </a:lnTo>
                <a:lnTo>
                  <a:pt x="15239" y="29368"/>
                </a:lnTo>
                <a:lnTo>
                  <a:pt x="15239" y="781"/>
                </a:lnTo>
                <a:lnTo>
                  <a:pt x="13960" y="781"/>
                </a:lnTo>
                <a:lnTo>
                  <a:pt x="0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959339" y="515629"/>
            <a:ext cx="11430" cy="31115"/>
          </a:xfrm>
          <a:custGeom>
            <a:avLst/>
            <a:gdLst/>
            <a:ahLst/>
            <a:cxnLst/>
            <a:rect l="l" t="t" r="r" b="b"/>
            <a:pathLst>
              <a:path w="11429" h="31115">
                <a:moveTo>
                  <a:pt x="0" y="0"/>
                </a:moveTo>
                <a:lnTo>
                  <a:pt x="0" y="30503"/>
                </a:lnTo>
                <a:lnTo>
                  <a:pt x="2560" y="26670"/>
                </a:lnTo>
                <a:lnTo>
                  <a:pt x="6370" y="17769"/>
                </a:lnTo>
                <a:lnTo>
                  <a:pt x="7620" y="16489"/>
                </a:lnTo>
                <a:lnTo>
                  <a:pt x="8900" y="12679"/>
                </a:lnTo>
                <a:lnTo>
                  <a:pt x="10180" y="10149"/>
                </a:lnTo>
                <a:lnTo>
                  <a:pt x="10180" y="5059"/>
                </a:lnTo>
                <a:lnTo>
                  <a:pt x="11430" y="5059"/>
                </a:lnTo>
                <a:lnTo>
                  <a:pt x="11430" y="1249"/>
                </a:lnTo>
                <a:lnTo>
                  <a:pt x="8900" y="1249"/>
                </a:lnTo>
                <a:lnTo>
                  <a:pt x="6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024110" y="626119"/>
            <a:ext cx="3810" cy="635"/>
          </a:xfrm>
          <a:custGeom>
            <a:avLst/>
            <a:gdLst/>
            <a:ahLst/>
            <a:cxnLst/>
            <a:rect l="l" t="t" r="r" b="b"/>
            <a:pathLst>
              <a:path w="3810" h="634">
                <a:moveTo>
                  <a:pt x="0" y="118"/>
                </a:moveTo>
                <a:lnTo>
                  <a:pt x="3822" y="118"/>
                </a:lnTo>
              </a:path>
            </a:pathLst>
          </a:custGeom>
          <a:ln w="317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027919" y="623838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5083" y="0"/>
                </a:moveTo>
                <a:lnTo>
                  <a:pt x="1280" y="2281"/>
                </a:lnTo>
                <a:lnTo>
                  <a:pt x="0" y="2281"/>
                </a:lnTo>
                <a:lnTo>
                  <a:pt x="0" y="2519"/>
                </a:lnTo>
                <a:lnTo>
                  <a:pt x="5083" y="2835"/>
                </a:lnTo>
                <a:lnTo>
                  <a:pt x="5083" y="0"/>
                </a:lnTo>
                <a:close/>
              </a:path>
            </a:pathLst>
          </a:custGeom>
          <a:solidFill>
            <a:srgbClr val="9696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033009" y="620784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83" y="0"/>
                </a:moveTo>
                <a:lnTo>
                  <a:pt x="0" y="3050"/>
                </a:lnTo>
                <a:lnTo>
                  <a:pt x="0" y="5889"/>
                </a:lnTo>
                <a:lnTo>
                  <a:pt x="5083" y="6206"/>
                </a:lnTo>
                <a:lnTo>
                  <a:pt x="5083" y="0"/>
                </a:lnTo>
                <a:close/>
              </a:path>
            </a:pathLst>
          </a:custGeom>
          <a:solidFill>
            <a:srgbClr val="9797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38100" y="617737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59">
                <a:moveTo>
                  <a:pt x="5072" y="0"/>
                </a:moveTo>
                <a:lnTo>
                  <a:pt x="0" y="3042"/>
                </a:lnTo>
                <a:lnTo>
                  <a:pt x="0" y="9253"/>
                </a:lnTo>
                <a:lnTo>
                  <a:pt x="5072" y="9568"/>
                </a:lnTo>
                <a:lnTo>
                  <a:pt x="5072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043159" y="614694"/>
            <a:ext cx="5080" cy="13335"/>
          </a:xfrm>
          <a:custGeom>
            <a:avLst/>
            <a:gdLst/>
            <a:ahLst/>
            <a:cxnLst/>
            <a:rect l="l" t="t" r="r" b="b"/>
            <a:pathLst>
              <a:path w="5079" h="13334">
                <a:moveTo>
                  <a:pt x="5083" y="0"/>
                </a:moveTo>
                <a:lnTo>
                  <a:pt x="0" y="3050"/>
                </a:lnTo>
                <a:lnTo>
                  <a:pt x="0" y="12610"/>
                </a:lnTo>
                <a:lnTo>
                  <a:pt x="5083" y="12927"/>
                </a:lnTo>
                <a:lnTo>
                  <a:pt x="5083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048250" y="611640"/>
            <a:ext cx="5080" cy="16510"/>
          </a:xfrm>
          <a:custGeom>
            <a:avLst/>
            <a:gdLst/>
            <a:ahLst/>
            <a:cxnLst/>
            <a:rect l="l" t="t" r="r" b="b"/>
            <a:pathLst>
              <a:path w="5079" h="16509">
                <a:moveTo>
                  <a:pt x="5083" y="0"/>
                </a:moveTo>
                <a:lnTo>
                  <a:pt x="0" y="3050"/>
                </a:lnTo>
                <a:lnTo>
                  <a:pt x="0" y="15981"/>
                </a:lnTo>
                <a:lnTo>
                  <a:pt x="5083" y="16298"/>
                </a:lnTo>
                <a:lnTo>
                  <a:pt x="5083" y="0"/>
                </a:lnTo>
                <a:close/>
              </a:path>
            </a:pathLst>
          </a:custGeom>
          <a:solidFill>
            <a:srgbClr val="9A9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053339" y="608594"/>
            <a:ext cx="5080" cy="19685"/>
          </a:xfrm>
          <a:custGeom>
            <a:avLst/>
            <a:gdLst/>
            <a:ahLst/>
            <a:cxnLst/>
            <a:rect l="l" t="t" r="r" b="b"/>
            <a:pathLst>
              <a:path w="5079" h="19684">
                <a:moveTo>
                  <a:pt x="5072" y="0"/>
                </a:moveTo>
                <a:lnTo>
                  <a:pt x="0" y="3042"/>
                </a:lnTo>
                <a:lnTo>
                  <a:pt x="0" y="19345"/>
                </a:lnTo>
                <a:lnTo>
                  <a:pt x="5072" y="19660"/>
                </a:lnTo>
                <a:lnTo>
                  <a:pt x="5072" y="0"/>
                </a:lnTo>
                <a:close/>
              </a:path>
            </a:pathLst>
          </a:custGeom>
          <a:solidFill>
            <a:srgbClr val="9B9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058399" y="605551"/>
            <a:ext cx="5080" cy="23495"/>
          </a:xfrm>
          <a:custGeom>
            <a:avLst/>
            <a:gdLst/>
            <a:ahLst/>
            <a:cxnLst/>
            <a:rect l="l" t="t" r="r" b="b"/>
            <a:pathLst>
              <a:path w="5079" h="23495">
                <a:moveTo>
                  <a:pt x="5083" y="0"/>
                </a:moveTo>
                <a:lnTo>
                  <a:pt x="0" y="3050"/>
                </a:lnTo>
                <a:lnTo>
                  <a:pt x="0" y="22702"/>
                </a:lnTo>
                <a:lnTo>
                  <a:pt x="5083" y="23019"/>
                </a:lnTo>
                <a:lnTo>
                  <a:pt x="5083" y="0"/>
                </a:lnTo>
                <a:close/>
              </a:path>
            </a:pathLst>
          </a:custGeom>
          <a:solidFill>
            <a:srgbClr val="9C9C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063489" y="602497"/>
            <a:ext cx="5080" cy="26670"/>
          </a:xfrm>
          <a:custGeom>
            <a:avLst/>
            <a:gdLst/>
            <a:ahLst/>
            <a:cxnLst/>
            <a:rect l="l" t="t" r="r" b="b"/>
            <a:pathLst>
              <a:path w="5079" h="26670">
                <a:moveTo>
                  <a:pt x="5083" y="0"/>
                </a:moveTo>
                <a:lnTo>
                  <a:pt x="0" y="3050"/>
                </a:lnTo>
                <a:lnTo>
                  <a:pt x="0" y="26073"/>
                </a:lnTo>
                <a:lnTo>
                  <a:pt x="5083" y="26389"/>
                </a:lnTo>
                <a:lnTo>
                  <a:pt x="5083" y="0"/>
                </a:lnTo>
                <a:close/>
              </a:path>
            </a:pathLst>
          </a:custGeom>
          <a:solidFill>
            <a:srgbClr val="9D9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068580" y="599450"/>
            <a:ext cx="5080" cy="29845"/>
          </a:xfrm>
          <a:custGeom>
            <a:avLst/>
            <a:gdLst/>
            <a:ahLst/>
            <a:cxnLst/>
            <a:rect l="l" t="t" r="r" b="b"/>
            <a:pathLst>
              <a:path w="5079" h="29845">
                <a:moveTo>
                  <a:pt x="5072" y="0"/>
                </a:moveTo>
                <a:lnTo>
                  <a:pt x="0" y="3042"/>
                </a:lnTo>
                <a:lnTo>
                  <a:pt x="0" y="29436"/>
                </a:lnTo>
                <a:lnTo>
                  <a:pt x="5072" y="29752"/>
                </a:lnTo>
                <a:lnTo>
                  <a:pt x="5072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073639" y="596408"/>
            <a:ext cx="5080" cy="33655"/>
          </a:xfrm>
          <a:custGeom>
            <a:avLst/>
            <a:gdLst/>
            <a:ahLst/>
            <a:cxnLst/>
            <a:rect l="l" t="t" r="r" b="b"/>
            <a:pathLst>
              <a:path w="5079" h="33654">
                <a:moveTo>
                  <a:pt x="5083" y="0"/>
                </a:moveTo>
                <a:lnTo>
                  <a:pt x="0" y="3050"/>
                </a:lnTo>
                <a:lnTo>
                  <a:pt x="0" y="32794"/>
                </a:lnTo>
                <a:lnTo>
                  <a:pt x="5083" y="33111"/>
                </a:lnTo>
                <a:lnTo>
                  <a:pt x="5083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078729" y="593354"/>
            <a:ext cx="5080" cy="36830"/>
          </a:xfrm>
          <a:custGeom>
            <a:avLst/>
            <a:gdLst/>
            <a:ahLst/>
            <a:cxnLst/>
            <a:rect l="l" t="t" r="r" b="b"/>
            <a:pathLst>
              <a:path w="5079" h="36829">
                <a:moveTo>
                  <a:pt x="5083" y="0"/>
                </a:moveTo>
                <a:lnTo>
                  <a:pt x="0" y="3050"/>
                </a:lnTo>
                <a:lnTo>
                  <a:pt x="0" y="36165"/>
                </a:lnTo>
                <a:lnTo>
                  <a:pt x="5083" y="36481"/>
                </a:lnTo>
                <a:lnTo>
                  <a:pt x="5083" y="0"/>
                </a:lnTo>
                <a:close/>
              </a:path>
            </a:pathLst>
          </a:custGeom>
          <a:solidFill>
            <a:srgbClr val="A0A0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083819" y="590307"/>
            <a:ext cx="5080" cy="40005"/>
          </a:xfrm>
          <a:custGeom>
            <a:avLst/>
            <a:gdLst/>
            <a:ahLst/>
            <a:cxnLst/>
            <a:rect l="l" t="t" r="r" b="b"/>
            <a:pathLst>
              <a:path w="5079" h="40004">
                <a:moveTo>
                  <a:pt x="5072" y="0"/>
                </a:moveTo>
                <a:lnTo>
                  <a:pt x="0" y="3042"/>
                </a:lnTo>
                <a:lnTo>
                  <a:pt x="0" y="39528"/>
                </a:lnTo>
                <a:lnTo>
                  <a:pt x="5072" y="39844"/>
                </a:lnTo>
                <a:lnTo>
                  <a:pt x="5072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087630" y="587257"/>
            <a:ext cx="6350" cy="43815"/>
          </a:xfrm>
          <a:custGeom>
            <a:avLst/>
            <a:gdLst/>
            <a:ahLst/>
            <a:cxnLst/>
            <a:rect l="l" t="t" r="r" b="b"/>
            <a:pathLst>
              <a:path w="6350" h="43815">
                <a:moveTo>
                  <a:pt x="6346" y="0"/>
                </a:moveTo>
                <a:lnTo>
                  <a:pt x="0" y="3807"/>
                </a:lnTo>
                <a:lnTo>
                  <a:pt x="0" y="42816"/>
                </a:lnTo>
                <a:lnTo>
                  <a:pt x="6346" y="43211"/>
                </a:lnTo>
                <a:lnTo>
                  <a:pt x="634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092689" y="584214"/>
            <a:ext cx="6350" cy="46990"/>
          </a:xfrm>
          <a:custGeom>
            <a:avLst/>
            <a:gdLst/>
            <a:ahLst/>
            <a:cxnLst/>
            <a:rect l="l" t="t" r="r" b="b"/>
            <a:pathLst>
              <a:path w="6350" h="46990">
                <a:moveTo>
                  <a:pt x="6357" y="0"/>
                </a:moveTo>
                <a:lnTo>
                  <a:pt x="0" y="3814"/>
                </a:lnTo>
                <a:lnTo>
                  <a:pt x="0" y="46173"/>
                </a:lnTo>
                <a:lnTo>
                  <a:pt x="6357" y="46569"/>
                </a:lnTo>
                <a:lnTo>
                  <a:pt x="6357" y="0"/>
                </a:lnTo>
                <a:close/>
              </a:path>
            </a:pathLst>
          </a:custGeom>
          <a:solidFill>
            <a:srgbClr val="A3A3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097779" y="581168"/>
            <a:ext cx="6350" cy="50165"/>
          </a:xfrm>
          <a:custGeom>
            <a:avLst/>
            <a:gdLst/>
            <a:ahLst/>
            <a:cxnLst/>
            <a:rect l="l" t="t" r="r" b="b"/>
            <a:pathLst>
              <a:path w="6350" h="50165">
                <a:moveTo>
                  <a:pt x="6346" y="0"/>
                </a:moveTo>
                <a:lnTo>
                  <a:pt x="0" y="3807"/>
                </a:lnTo>
                <a:lnTo>
                  <a:pt x="0" y="49537"/>
                </a:lnTo>
                <a:lnTo>
                  <a:pt x="6346" y="49932"/>
                </a:lnTo>
                <a:lnTo>
                  <a:pt x="6346" y="0"/>
                </a:lnTo>
                <a:close/>
              </a:path>
            </a:pathLst>
          </a:custGeom>
          <a:solidFill>
            <a:srgbClr val="A4A4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102869" y="578114"/>
            <a:ext cx="6350" cy="53340"/>
          </a:xfrm>
          <a:custGeom>
            <a:avLst/>
            <a:gdLst/>
            <a:ahLst/>
            <a:cxnLst/>
            <a:rect l="l" t="t" r="r" b="b"/>
            <a:pathLst>
              <a:path w="6350" h="53340">
                <a:moveTo>
                  <a:pt x="6346" y="0"/>
                </a:moveTo>
                <a:lnTo>
                  <a:pt x="0" y="3807"/>
                </a:lnTo>
                <a:lnTo>
                  <a:pt x="0" y="52907"/>
                </a:lnTo>
                <a:lnTo>
                  <a:pt x="2530" y="53065"/>
                </a:lnTo>
                <a:lnTo>
                  <a:pt x="6346" y="53213"/>
                </a:lnTo>
                <a:lnTo>
                  <a:pt x="6346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107929" y="575071"/>
            <a:ext cx="6350" cy="56515"/>
          </a:xfrm>
          <a:custGeom>
            <a:avLst/>
            <a:gdLst/>
            <a:ahLst/>
            <a:cxnLst/>
            <a:rect l="l" t="t" r="r" b="b"/>
            <a:pathLst>
              <a:path w="6350" h="56515">
                <a:moveTo>
                  <a:pt x="6357" y="0"/>
                </a:moveTo>
                <a:lnTo>
                  <a:pt x="0" y="3814"/>
                </a:lnTo>
                <a:lnTo>
                  <a:pt x="0" y="56206"/>
                </a:lnTo>
                <a:lnTo>
                  <a:pt x="6357" y="56452"/>
                </a:lnTo>
                <a:lnTo>
                  <a:pt x="6357" y="0"/>
                </a:lnTo>
                <a:close/>
              </a:path>
            </a:pathLst>
          </a:custGeom>
          <a:solidFill>
            <a:srgbClr val="A6A6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113020" y="572024"/>
            <a:ext cx="6350" cy="59690"/>
          </a:xfrm>
          <a:custGeom>
            <a:avLst/>
            <a:gdLst/>
            <a:ahLst/>
            <a:cxnLst/>
            <a:rect l="l" t="t" r="r" b="b"/>
            <a:pathLst>
              <a:path w="6350" h="59690">
                <a:moveTo>
                  <a:pt x="6346" y="0"/>
                </a:moveTo>
                <a:lnTo>
                  <a:pt x="0" y="3807"/>
                </a:lnTo>
                <a:lnTo>
                  <a:pt x="0" y="59450"/>
                </a:lnTo>
                <a:lnTo>
                  <a:pt x="6346" y="59696"/>
                </a:lnTo>
                <a:lnTo>
                  <a:pt x="6346" y="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120645" y="569735"/>
            <a:ext cx="0" cy="62230"/>
          </a:xfrm>
          <a:custGeom>
            <a:avLst/>
            <a:gdLst/>
            <a:ahLst/>
            <a:cxnLst/>
            <a:rect l="l" t="t" r="r" b="b"/>
            <a:pathLst>
              <a:path h="62229">
                <a:moveTo>
                  <a:pt x="0" y="0"/>
                </a:moveTo>
                <a:lnTo>
                  <a:pt x="0" y="62133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125711" y="566692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73"/>
                </a:lnTo>
              </a:path>
            </a:pathLst>
          </a:custGeom>
          <a:ln w="6353">
            <a:solidFill>
              <a:srgbClr val="A9A9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130801" y="563638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8624"/>
                </a:lnTo>
              </a:path>
            </a:pathLst>
          </a:custGeom>
          <a:ln w="6353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135886" y="560592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1867"/>
                </a:lnTo>
              </a:path>
            </a:pathLst>
          </a:custGeom>
          <a:ln w="6342">
            <a:solidFill>
              <a:srgbClr val="ABAB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140951" y="5575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10"/>
                </a:lnTo>
              </a:path>
            </a:pathLst>
          </a:custGeom>
          <a:ln w="6353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146041" y="554495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536"/>
                </a:lnTo>
              </a:path>
            </a:pathLst>
          </a:custGeom>
          <a:ln w="6353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151125" y="551448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0"/>
                </a:moveTo>
                <a:lnTo>
                  <a:pt x="0" y="80155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156191" y="548488"/>
            <a:ext cx="0" cy="83185"/>
          </a:xfrm>
          <a:custGeom>
            <a:avLst/>
            <a:gdLst/>
            <a:ahLst/>
            <a:cxnLst/>
            <a:rect l="l" t="t" r="r" b="b"/>
            <a:pathLst>
              <a:path h="83184">
                <a:moveTo>
                  <a:pt x="0" y="0"/>
                </a:moveTo>
                <a:lnTo>
                  <a:pt x="0" y="82690"/>
                </a:lnTo>
              </a:path>
            </a:pathLst>
          </a:custGeom>
          <a:ln w="6353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161281" y="54560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578"/>
                </a:lnTo>
              </a:path>
            </a:pathLst>
          </a:custGeom>
          <a:ln w="6353">
            <a:solidFill>
              <a:srgbClr val="B0B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166366" y="542721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58"/>
                </a:lnTo>
              </a:path>
            </a:pathLst>
          </a:custGeom>
          <a:ln w="6342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170813" y="539837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202"/>
                </a:lnTo>
              </a:path>
            </a:pathLst>
          </a:custGeom>
          <a:ln w="7616">
            <a:solidFill>
              <a:srgbClr val="B2B2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175878" y="536960"/>
            <a:ext cx="0" cy="93980"/>
          </a:xfrm>
          <a:custGeom>
            <a:avLst/>
            <a:gdLst/>
            <a:ahLst/>
            <a:cxnLst/>
            <a:rect l="l" t="t" r="r" b="b"/>
            <a:pathLst>
              <a:path h="93979">
                <a:moveTo>
                  <a:pt x="0" y="0"/>
                </a:moveTo>
                <a:lnTo>
                  <a:pt x="0" y="93525"/>
                </a:lnTo>
              </a:path>
            </a:pathLst>
          </a:custGeom>
          <a:ln w="7627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180962" y="534080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849"/>
                </a:lnTo>
              </a:path>
            </a:pathLst>
          </a:custGeom>
          <a:ln w="7616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186053" y="531193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7039"/>
                </a:lnTo>
              </a:path>
            </a:pathLst>
          </a:custGeom>
          <a:ln w="7616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191118" y="528316"/>
            <a:ext cx="0" cy="98425"/>
          </a:xfrm>
          <a:custGeom>
            <a:avLst/>
            <a:gdLst/>
            <a:ahLst/>
            <a:cxnLst/>
            <a:rect l="l" t="t" r="r" b="b"/>
            <a:pathLst>
              <a:path h="98425">
                <a:moveTo>
                  <a:pt x="0" y="0"/>
                </a:moveTo>
                <a:lnTo>
                  <a:pt x="0" y="98229"/>
                </a:lnTo>
              </a:path>
            </a:pathLst>
          </a:custGeom>
          <a:ln w="7627">
            <a:solidFill>
              <a:srgbClr val="B6B6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196202" y="52449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5">
                <a:moveTo>
                  <a:pt x="0" y="0"/>
                </a:moveTo>
                <a:lnTo>
                  <a:pt x="0" y="100662"/>
                </a:lnTo>
              </a:path>
            </a:pathLst>
          </a:custGeom>
          <a:ln w="7616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200650" y="523249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632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205721" y="520689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6353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210811" y="520689"/>
            <a:ext cx="0" cy="94615"/>
          </a:xfrm>
          <a:custGeom>
            <a:avLst/>
            <a:gdLst/>
            <a:ahLst/>
            <a:cxnLst/>
            <a:rect l="l" t="t" r="r" b="b"/>
            <a:pathLst>
              <a:path h="94615">
                <a:moveTo>
                  <a:pt x="0" y="0"/>
                </a:moveTo>
                <a:lnTo>
                  <a:pt x="0" y="94000"/>
                </a:lnTo>
              </a:path>
            </a:pathLst>
          </a:custGeom>
          <a:ln w="6353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215895" y="520689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607"/>
                </a:lnTo>
              </a:path>
            </a:pathLst>
          </a:custGeom>
          <a:ln w="6342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220961" y="520689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233"/>
                </a:lnTo>
              </a:path>
            </a:pathLst>
          </a:custGeom>
          <a:ln w="6353">
            <a:solidFill>
              <a:srgbClr val="BCBC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226051" y="520689"/>
            <a:ext cx="0" cy="81915"/>
          </a:xfrm>
          <a:custGeom>
            <a:avLst/>
            <a:gdLst/>
            <a:ahLst/>
            <a:cxnLst/>
            <a:rect l="l" t="t" r="r" b="b"/>
            <a:pathLst>
              <a:path h="81915">
                <a:moveTo>
                  <a:pt x="0" y="0"/>
                </a:moveTo>
                <a:lnTo>
                  <a:pt x="0" y="81612"/>
                </a:lnTo>
              </a:path>
            </a:pathLst>
          </a:custGeom>
          <a:ln w="6353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231136" y="5232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20"/>
                </a:lnTo>
              </a:path>
            </a:pathLst>
          </a:custGeom>
          <a:ln w="6342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236201" y="524929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9208"/>
                </a:lnTo>
              </a:path>
            </a:pathLst>
          </a:custGeom>
          <a:ln w="6353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241291" y="527459"/>
            <a:ext cx="0" cy="60960"/>
          </a:xfrm>
          <a:custGeom>
            <a:avLst/>
            <a:gdLst/>
            <a:ahLst/>
            <a:cxnLst/>
            <a:rect l="l" t="t" r="r" b="b"/>
            <a:pathLst>
              <a:path h="60959">
                <a:moveTo>
                  <a:pt x="0" y="0"/>
                </a:moveTo>
                <a:lnTo>
                  <a:pt x="0" y="60560"/>
                </a:lnTo>
              </a:path>
            </a:pathLst>
          </a:custGeom>
          <a:ln w="6353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43839" y="530237"/>
            <a:ext cx="5080" cy="53975"/>
          </a:xfrm>
          <a:custGeom>
            <a:avLst/>
            <a:gdLst/>
            <a:ahLst/>
            <a:cxnLst/>
            <a:rect l="l" t="t" r="r" b="b"/>
            <a:pathLst>
              <a:path w="5079" h="53975">
                <a:moveTo>
                  <a:pt x="2536" y="0"/>
                </a:moveTo>
                <a:lnTo>
                  <a:pt x="2536" y="53527"/>
                </a:lnTo>
              </a:path>
            </a:pathLst>
          </a:custGeom>
          <a:ln w="6342">
            <a:solidFill>
              <a:srgbClr val="C2C2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8899" y="535079"/>
            <a:ext cx="5080" cy="43815"/>
          </a:xfrm>
          <a:custGeom>
            <a:avLst/>
            <a:gdLst/>
            <a:ahLst/>
            <a:cxnLst/>
            <a:rect l="l" t="t" r="r" b="b"/>
            <a:pathLst>
              <a:path w="5079" h="43815">
                <a:moveTo>
                  <a:pt x="0" y="0"/>
                </a:moveTo>
                <a:lnTo>
                  <a:pt x="0" y="43529"/>
                </a:lnTo>
                <a:lnTo>
                  <a:pt x="3810" y="38950"/>
                </a:lnTo>
                <a:lnTo>
                  <a:pt x="5083" y="37043"/>
                </a:lnTo>
                <a:lnTo>
                  <a:pt x="5083" y="4676"/>
                </a:lnTo>
                <a:lnTo>
                  <a:pt x="3810" y="3410"/>
                </a:lnTo>
                <a:lnTo>
                  <a:pt x="1280" y="850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53989" y="539762"/>
            <a:ext cx="5080" cy="32384"/>
          </a:xfrm>
          <a:custGeom>
            <a:avLst/>
            <a:gdLst/>
            <a:ahLst/>
            <a:cxnLst/>
            <a:rect l="l" t="t" r="r" b="b"/>
            <a:pathLst>
              <a:path w="5079" h="32384">
                <a:moveTo>
                  <a:pt x="0" y="0"/>
                </a:moveTo>
                <a:lnTo>
                  <a:pt x="0" y="32351"/>
                </a:lnTo>
                <a:lnTo>
                  <a:pt x="3810" y="26647"/>
                </a:lnTo>
                <a:lnTo>
                  <a:pt x="5083" y="24130"/>
                </a:lnTo>
                <a:lnTo>
                  <a:pt x="5083" y="6350"/>
                </a:lnTo>
                <a:lnTo>
                  <a:pt x="3810" y="3787"/>
                </a:lnTo>
                <a:lnTo>
                  <a:pt x="0" y="0"/>
                </a:lnTo>
                <a:close/>
              </a:path>
            </a:pathLst>
          </a:custGeom>
          <a:solidFill>
            <a:srgbClr val="C4C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259080" y="546124"/>
            <a:ext cx="2540" cy="17780"/>
          </a:xfrm>
          <a:custGeom>
            <a:avLst/>
            <a:gdLst/>
            <a:ahLst/>
            <a:cxnLst/>
            <a:rect l="l" t="t" r="r" b="b"/>
            <a:pathLst>
              <a:path w="2539" h="17779">
                <a:moveTo>
                  <a:pt x="0" y="0"/>
                </a:moveTo>
                <a:lnTo>
                  <a:pt x="0" y="17754"/>
                </a:lnTo>
                <a:lnTo>
                  <a:pt x="1249" y="12664"/>
                </a:lnTo>
                <a:lnTo>
                  <a:pt x="2530" y="11415"/>
                </a:lnTo>
                <a:lnTo>
                  <a:pt x="2530" y="3795"/>
                </a:lnTo>
                <a:lnTo>
                  <a:pt x="1249" y="2514"/>
                </a:lnTo>
                <a:lnTo>
                  <a:pt x="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417820" y="350519"/>
            <a:ext cx="821679" cy="313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689610" y="1900"/>
            <a:ext cx="3454389" cy="6470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945880" y="6129022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7155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749675" y="6132195"/>
            <a:ext cx="2327275" cy="0"/>
          </a:xfrm>
          <a:custGeom>
            <a:avLst/>
            <a:gdLst/>
            <a:ahLst/>
            <a:cxnLst/>
            <a:rect l="l" t="t" r="r" b="b"/>
            <a:pathLst>
              <a:path w="2327275">
                <a:moveTo>
                  <a:pt x="0" y="0"/>
                </a:moveTo>
                <a:lnTo>
                  <a:pt x="2327009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676400" y="6136004"/>
            <a:ext cx="2428240" cy="0"/>
          </a:xfrm>
          <a:custGeom>
            <a:avLst/>
            <a:gdLst/>
            <a:ahLst/>
            <a:cxnLst/>
            <a:rect l="l" t="t" r="r" b="b"/>
            <a:pathLst>
              <a:path w="2428240">
                <a:moveTo>
                  <a:pt x="0" y="0"/>
                </a:moveTo>
                <a:lnTo>
                  <a:pt x="2427822" y="0"/>
                </a:lnTo>
              </a:path>
            </a:pathLst>
          </a:custGeom>
          <a:ln w="5079">
            <a:solidFill>
              <a:srgbClr val="999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631930" y="6139815"/>
            <a:ext cx="2488565" cy="0"/>
          </a:xfrm>
          <a:custGeom>
            <a:avLst/>
            <a:gdLst/>
            <a:ahLst/>
            <a:cxnLst/>
            <a:rect l="l" t="t" r="r" b="b"/>
            <a:pathLst>
              <a:path w="2488565">
                <a:moveTo>
                  <a:pt x="0" y="0"/>
                </a:moveTo>
                <a:lnTo>
                  <a:pt x="2488570" y="0"/>
                </a:lnTo>
              </a:path>
            </a:pathLst>
          </a:custGeom>
          <a:ln w="5079">
            <a:solidFill>
              <a:srgbClr val="9A9A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598626" y="6143625"/>
            <a:ext cx="2533015" cy="0"/>
          </a:xfrm>
          <a:custGeom>
            <a:avLst/>
            <a:gdLst/>
            <a:ahLst/>
            <a:cxnLst/>
            <a:rect l="l" t="t" r="r" b="b"/>
            <a:pathLst>
              <a:path w="2533015">
                <a:moveTo>
                  <a:pt x="0" y="0"/>
                </a:moveTo>
                <a:lnTo>
                  <a:pt x="2532663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573542" y="6147434"/>
            <a:ext cx="2564130" cy="0"/>
          </a:xfrm>
          <a:custGeom>
            <a:avLst/>
            <a:gdLst/>
            <a:ahLst/>
            <a:cxnLst/>
            <a:rect l="l" t="t" r="r" b="b"/>
            <a:pathLst>
              <a:path w="2564129">
                <a:moveTo>
                  <a:pt x="0" y="0"/>
                </a:moveTo>
                <a:lnTo>
                  <a:pt x="2564118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552587" y="6150607"/>
            <a:ext cx="2591435" cy="0"/>
          </a:xfrm>
          <a:custGeom>
            <a:avLst/>
            <a:gdLst/>
            <a:ahLst/>
            <a:cxnLst/>
            <a:rect l="l" t="t" r="r" b="b"/>
            <a:pathLst>
              <a:path w="2591434">
                <a:moveTo>
                  <a:pt x="0" y="0"/>
                </a:moveTo>
                <a:lnTo>
                  <a:pt x="2591412" y="0"/>
                </a:lnTo>
              </a:path>
            </a:pathLst>
          </a:custGeom>
          <a:ln w="6353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540167" y="6153780"/>
            <a:ext cx="2604135" cy="0"/>
          </a:xfrm>
          <a:custGeom>
            <a:avLst/>
            <a:gdLst/>
            <a:ahLst/>
            <a:cxnLst/>
            <a:rect l="l" t="t" r="r" b="b"/>
            <a:pathLst>
              <a:path w="2604134">
                <a:moveTo>
                  <a:pt x="0" y="0"/>
                </a:moveTo>
                <a:lnTo>
                  <a:pt x="2603832" y="0"/>
                </a:lnTo>
              </a:path>
            </a:pathLst>
          </a:custGeom>
          <a:ln w="5079">
            <a:solidFill>
              <a:srgbClr val="A0A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523823" y="6157590"/>
            <a:ext cx="2620645" cy="0"/>
          </a:xfrm>
          <a:custGeom>
            <a:avLst/>
            <a:gdLst/>
            <a:ahLst/>
            <a:cxnLst/>
            <a:rect l="l" t="t" r="r" b="b"/>
            <a:pathLst>
              <a:path w="2620645">
                <a:moveTo>
                  <a:pt x="0" y="0"/>
                </a:moveTo>
                <a:lnTo>
                  <a:pt x="2620176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507480" y="6161401"/>
            <a:ext cx="2636520" cy="0"/>
          </a:xfrm>
          <a:custGeom>
            <a:avLst/>
            <a:gdLst/>
            <a:ahLst/>
            <a:cxnLst/>
            <a:rect l="l" t="t" r="r" b="b"/>
            <a:pathLst>
              <a:path w="2636520">
                <a:moveTo>
                  <a:pt x="0" y="0"/>
                </a:moveTo>
                <a:lnTo>
                  <a:pt x="2636519" y="0"/>
                </a:lnTo>
              </a:path>
            </a:pathLst>
          </a:custGeom>
          <a:ln w="507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492240" y="6165210"/>
            <a:ext cx="2651760" cy="0"/>
          </a:xfrm>
          <a:custGeom>
            <a:avLst/>
            <a:gdLst/>
            <a:ahLst/>
            <a:cxnLst/>
            <a:rect l="l" t="t" r="r" b="b"/>
            <a:pathLst>
              <a:path w="2651759">
                <a:moveTo>
                  <a:pt x="0" y="0"/>
                </a:moveTo>
                <a:lnTo>
                  <a:pt x="2651759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477000" y="6169021"/>
            <a:ext cx="2667000" cy="0"/>
          </a:xfrm>
          <a:custGeom>
            <a:avLst/>
            <a:gdLst/>
            <a:ahLst/>
            <a:cxnLst/>
            <a:rect l="l" t="t" r="r" b="b"/>
            <a:pathLst>
              <a:path w="2667000">
                <a:moveTo>
                  <a:pt x="0" y="0"/>
                </a:moveTo>
                <a:lnTo>
                  <a:pt x="2666999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462534" y="6172200"/>
            <a:ext cx="2681605" cy="0"/>
          </a:xfrm>
          <a:custGeom>
            <a:avLst/>
            <a:gdLst/>
            <a:ahLst/>
            <a:cxnLst/>
            <a:rect l="l" t="t" r="r" b="b"/>
            <a:pathLst>
              <a:path w="2681604">
                <a:moveTo>
                  <a:pt x="0" y="0"/>
                </a:moveTo>
                <a:lnTo>
                  <a:pt x="2681465" y="0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452860" y="6175379"/>
            <a:ext cx="2691130" cy="0"/>
          </a:xfrm>
          <a:custGeom>
            <a:avLst/>
            <a:gdLst/>
            <a:ahLst/>
            <a:cxnLst/>
            <a:rect l="l" t="t" r="r" b="b"/>
            <a:pathLst>
              <a:path w="2691129">
                <a:moveTo>
                  <a:pt x="0" y="0"/>
                </a:moveTo>
                <a:lnTo>
                  <a:pt x="2691139" y="0"/>
                </a:lnTo>
              </a:path>
            </a:pathLst>
          </a:custGeom>
          <a:ln w="5079">
            <a:solidFill>
              <a:srgbClr val="AAAA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443990" y="6179189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700009" y="0"/>
                </a:lnTo>
              </a:path>
            </a:pathLst>
          </a:custGeom>
          <a:ln w="5079">
            <a:solidFill>
              <a:srgbClr val="ABAB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442710" y="6182998"/>
            <a:ext cx="2701290" cy="0"/>
          </a:xfrm>
          <a:custGeom>
            <a:avLst/>
            <a:gdLst/>
            <a:ahLst/>
            <a:cxnLst/>
            <a:rect l="l" t="t" r="r" b="b"/>
            <a:pathLst>
              <a:path w="2701290">
                <a:moveTo>
                  <a:pt x="0" y="0"/>
                </a:moveTo>
                <a:lnTo>
                  <a:pt x="2701289" y="0"/>
                </a:lnTo>
              </a:path>
            </a:pathLst>
          </a:custGeom>
          <a:ln w="5079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024360" y="6186809"/>
            <a:ext cx="2119630" cy="0"/>
          </a:xfrm>
          <a:custGeom>
            <a:avLst/>
            <a:gdLst/>
            <a:ahLst/>
            <a:cxnLst/>
            <a:rect l="l" t="t" r="r" b="b"/>
            <a:pathLst>
              <a:path w="2119629">
                <a:moveTo>
                  <a:pt x="0" y="0"/>
                </a:moveTo>
                <a:lnTo>
                  <a:pt x="2119639" y="0"/>
                </a:lnTo>
              </a:path>
            </a:pathLst>
          </a:custGeom>
          <a:ln w="5079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049343" y="6190619"/>
            <a:ext cx="2094864" cy="0"/>
          </a:xfrm>
          <a:custGeom>
            <a:avLst/>
            <a:gdLst/>
            <a:ahLst/>
            <a:cxnLst/>
            <a:rect l="l" t="t" r="r" b="b"/>
            <a:pathLst>
              <a:path w="2094865">
                <a:moveTo>
                  <a:pt x="0" y="0"/>
                </a:moveTo>
                <a:lnTo>
                  <a:pt x="2094656" y="0"/>
                </a:lnTo>
              </a:path>
            </a:pathLst>
          </a:custGeom>
          <a:ln w="5079">
            <a:solidFill>
              <a:srgbClr val="B0B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074327" y="6194429"/>
            <a:ext cx="2070100" cy="0"/>
          </a:xfrm>
          <a:custGeom>
            <a:avLst/>
            <a:gdLst/>
            <a:ahLst/>
            <a:cxnLst/>
            <a:rect l="l" t="t" r="r" b="b"/>
            <a:pathLst>
              <a:path w="2070100">
                <a:moveTo>
                  <a:pt x="0" y="0"/>
                </a:moveTo>
                <a:lnTo>
                  <a:pt x="2069672" y="0"/>
                </a:lnTo>
              </a:path>
            </a:pathLst>
          </a:custGeom>
          <a:ln w="5079">
            <a:solidFill>
              <a:srgbClr val="B1B1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099310" y="6198239"/>
            <a:ext cx="2044700" cy="0"/>
          </a:xfrm>
          <a:custGeom>
            <a:avLst/>
            <a:gdLst/>
            <a:ahLst/>
            <a:cxnLst/>
            <a:rect l="l" t="t" r="r" b="b"/>
            <a:pathLst>
              <a:path w="2044700">
                <a:moveTo>
                  <a:pt x="0" y="0"/>
                </a:moveTo>
                <a:lnTo>
                  <a:pt x="204468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120890" y="6200775"/>
            <a:ext cx="2023110" cy="0"/>
          </a:xfrm>
          <a:custGeom>
            <a:avLst/>
            <a:gdLst/>
            <a:ahLst/>
            <a:cxnLst/>
            <a:rect l="l" t="t" r="r" b="b"/>
            <a:pathLst>
              <a:path w="2023109">
                <a:moveTo>
                  <a:pt x="0" y="0"/>
                </a:moveTo>
                <a:lnTo>
                  <a:pt x="2023109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159889" y="6204584"/>
            <a:ext cx="1984375" cy="0"/>
          </a:xfrm>
          <a:custGeom>
            <a:avLst/>
            <a:gdLst/>
            <a:ahLst/>
            <a:cxnLst/>
            <a:rect l="l" t="t" r="r" b="b"/>
            <a:pathLst>
              <a:path w="1984375">
                <a:moveTo>
                  <a:pt x="0" y="0"/>
                </a:moveTo>
                <a:lnTo>
                  <a:pt x="1984110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237586" y="6208395"/>
            <a:ext cx="1906905" cy="0"/>
          </a:xfrm>
          <a:custGeom>
            <a:avLst/>
            <a:gdLst/>
            <a:ahLst/>
            <a:cxnLst/>
            <a:rect l="l" t="t" r="r" b="b"/>
            <a:pathLst>
              <a:path w="1906904">
                <a:moveTo>
                  <a:pt x="0" y="0"/>
                </a:moveTo>
                <a:lnTo>
                  <a:pt x="1906413" y="0"/>
                </a:lnTo>
              </a:path>
            </a:pathLst>
          </a:custGeom>
          <a:ln w="507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366248" y="6212204"/>
            <a:ext cx="1778000" cy="0"/>
          </a:xfrm>
          <a:custGeom>
            <a:avLst/>
            <a:gdLst/>
            <a:ahLst/>
            <a:cxnLst/>
            <a:rect l="l" t="t" r="r" b="b"/>
            <a:pathLst>
              <a:path w="1778000">
                <a:moveTo>
                  <a:pt x="0" y="0"/>
                </a:moveTo>
                <a:lnTo>
                  <a:pt x="1777751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4911" y="6216015"/>
            <a:ext cx="1649095" cy="0"/>
          </a:xfrm>
          <a:custGeom>
            <a:avLst/>
            <a:gdLst/>
            <a:ahLst/>
            <a:cxnLst/>
            <a:rect l="l" t="t" r="r" b="b"/>
            <a:pathLst>
              <a:path w="1649095">
                <a:moveTo>
                  <a:pt x="0" y="0"/>
                </a:moveTo>
                <a:lnTo>
                  <a:pt x="1649088" y="0"/>
                </a:lnTo>
              </a:path>
            </a:pathLst>
          </a:custGeom>
          <a:ln w="5079">
            <a:solidFill>
              <a:srgbClr val="BBBB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623574" y="6219825"/>
            <a:ext cx="1520825" cy="0"/>
          </a:xfrm>
          <a:custGeom>
            <a:avLst/>
            <a:gdLst/>
            <a:ahLst/>
            <a:cxnLst/>
            <a:rect l="l" t="t" r="r" b="b"/>
            <a:pathLst>
              <a:path w="1520825">
                <a:moveTo>
                  <a:pt x="0" y="0"/>
                </a:moveTo>
                <a:lnTo>
                  <a:pt x="1520426" y="0"/>
                </a:lnTo>
              </a:path>
            </a:pathLst>
          </a:custGeom>
          <a:ln w="507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709211" y="6222360"/>
            <a:ext cx="1435100" cy="0"/>
          </a:xfrm>
          <a:custGeom>
            <a:avLst/>
            <a:gdLst/>
            <a:ahLst/>
            <a:cxnLst/>
            <a:rect l="l" t="t" r="r" b="b"/>
            <a:pathLst>
              <a:path w="1435100">
                <a:moveTo>
                  <a:pt x="0" y="0"/>
                </a:moveTo>
                <a:lnTo>
                  <a:pt x="1434788" y="0"/>
                </a:lnTo>
              </a:path>
            </a:pathLst>
          </a:custGeom>
          <a:ln w="5079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087348" y="6226171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6651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099094" y="6228076"/>
            <a:ext cx="45085" cy="3810"/>
          </a:xfrm>
          <a:custGeom>
            <a:avLst/>
            <a:gdLst/>
            <a:ahLst/>
            <a:cxnLst/>
            <a:rect l="l" t="t" r="r" b="b"/>
            <a:pathLst>
              <a:path w="45084" h="3810">
                <a:moveTo>
                  <a:pt x="0" y="1904"/>
                </a:moveTo>
                <a:lnTo>
                  <a:pt x="44906" y="1904"/>
                </a:lnTo>
              </a:path>
            </a:pathLst>
          </a:custGeom>
          <a:ln w="5079">
            <a:solidFill>
              <a:srgbClr val="C2C2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112215" y="6231885"/>
            <a:ext cx="29845" cy="3810"/>
          </a:xfrm>
          <a:custGeom>
            <a:avLst/>
            <a:gdLst/>
            <a:ahLst/>
            <a:cxnLst/>
            <a:rect l="l" t="t" r="r" b="b"/>
            <a:pathLst>
              <a:path w="29845" h="3810">
                <a:moveTo>
                  <a:pt x="29254" y="0"/>
                </a:moveTo>
                <a:lnTo>
                  <a:pt x="0" y="0"/>
                </a:lnTo>
                <a:lnTo>
                  <a:pt x="7644" y="2548"/>
                </a:lnTo>
                <a:lnTo>
                  <a:pt x="12734" y="3809"/>
                </a:lnTo>
                <a:lnTo>
                  <a:pt x="20354" y="3809"/>
                </a:lnTo>
                <a:lnTo>
                  <a:pt x="21634" y="2548"/>
                </a:lnTo>
                <a:lnTo>
                  <a:pt x="24164" y="2548"/>
                </a:lnTo>
                <a:lnTo>
                  <a:pt x="29254" y="0"/>
                </a:lnTo>
                <a:close/>
              </a:path>
            </a:pathLst>
          </a:custGeom>
          <a:solidFill>
            <a:srgbClr val="C3C3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527315" y="611505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4">
                <a:moveTo>
                  <a:pt x="0" y="0"/>
                </a:moveTo>
                <a:lnTo>
                  <a:pt x="151666" y="0"/>
                </a:lnTo>
              </a:path>
            </a:pathLst>
          </a:custGeom>
          <a:ln w="3818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472092" y="6118229"/>
            <a:ext cx="3470275" cy="0"/>
          </a:xfrm>
          <a:custGeom>
            <a:avLst/>
            <a:gdLst/>
            <a:ahLst/>
            <a:cxnLst/>
            <a:rect l="l" t="t" r="r" b="b"/>
            <a:pathLst>
              <a:path w="3470275">
                <a:moveTo>
                  <a:pt x="0" y="0"/>
                </a:moveTo>
                <a:lnTo>
                  <a:pt x="3469727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426372" y="6121401"/>
            <a:ext cx="3515995" cy="0"/>
          </a:xfrm>
          <a:custGeom>
            <a:avLst/>
            <a:gdLst/>
            <a:ahLst/>
            <a:cxnLst/>
            <a:rect l="l" t="t" r="r" b="b"/>
            <a:pathLst>
              <a:path w="3515995">
                <a:moveTo>
                  <a:pt x="0" y="0"/>
                </a:moveTo>
                <a:lnTo>
                  <a:pt x="3515447" y="0"/>
                </a:lnTo>
              </a:path>
            </a:pathLst>
          </a:custGeom>
          <a:ln w="6353">
            <a:solidFill>
              <a:srgbClr val="999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98493" y="6124575"/>
            <a:ext cx="3535045" cy="0"/>
          </a:xfrm>
          <a:custGeom>
            <a:avLst/>
            <a:gdLst/>
            <a:ahLst/>
            <a:cxnLst/>
            <a:rect l="l" t="t" r="r" b="b"/>
            <a:pathLst>
              <a:path w="3535045">
                <a:moveTo>
                  <a:pt x="0" y="0"/>
                </a:moveTo>
                <a:lnTo>
                  <a:pt x="3534631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60406" y="6128384"/>
            <a:ext cx="3569970" cy="0"/>
          </a:xfrm>
          <a:custGeom>
            <a:avLst/>
            <a:gdLst/>
            <a:ahLst/>
            <a:cxnLst/>
            <a:rect l="l" t="t" r="r" b="b"/>
            <a:pathLst>
              <a:path w="3569970">
                <a:moveTo>
                  <a:pt x="0" y="0"/>
                </a:moveTo>
                <a:lnTo>
                  <a:pt x="3569504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322320" y="6132195"/>
            <a:ext cx="3604895" cy="0"/>
          </a:xfrm>
          <a:custGeom>
            <a:avLst/>
            <a:gdLst/>
            <a:ahLst/>
            <a:cxnLst/>
            <a:rect l="l" t="t" r="r" b="b"/>
            <a:pathLst>
              <a:path w="3604895">
                <a:moveTo>
                  <a:pt x="0" y="0"/>
                </a:moveTo>
                <a:lnTo>
                  <a:pt x="3604377" y="0"/>
                </a:lnTo>
              </a:path>
            </a:pathLst>
          </a:custGeom>
          <a:ln w="507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277864" y="6136004"/>
            <a:ext cx="3646170" cy="0"/>
          </a:xfrm>
          <a:custGeom>
            <a:avLst/>
            <a:gdLst/>
            <a:ahLst/>
            <a:cxnLst/>
            <a:rect l="l" t="t" r="r" b="b"/>
            <a:pathLst>
              <a:path w="3646170">
                <a:moveTo>
                  <a:pt x="0" y="0"/>
                </a:moveTo>
                <a:lnTo>
                  <a:pt x="3645618" y="0"/>
                </a:lnTo>
              </a:path>
            </a:pathLst>
          </a:custGeom>
          <a:ln w="5079">
            <a:solidFill>
              <a:srgbClr val="A0A0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233410" y="6139815"/>
            <a:ext cx="3687445" cy="0"/>
          </a:xfrm>
          <a:custGeom>
            <a:avLst/>
            <a:gdLst/>
            <a:ahLst/>
            <a:cxnLst/>
            <a:rect l="l" t="t" r="r" b="b"/>
            <a:pathLst>
              <a:path w="3687445">
                <a:moveTo>
                  <a:pt x="0" y="0"/>
                </a:moveTo>
                <a:lnTo>
                  <a:pt x="3686859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93815" y="6142988"/>
            <a:ext cx="3824604" cy="0"/>
          </a:xfrm>
          <a:custGeom>
            <a:avLst/>
            <a:gdLst/>
            <a:ahLst/>
            <a:cxnLst/>
            <a:rect l="l" t="t" r="r" b="b"/>
            <a:pathLst>
              <a:path w="3824604">
                <a:moveTo>
                  <a:pt x="0" y="0"/>
                </a:moveTo>
                <a:lnTo>
                  <a:pt x="3824314" y="0"/>
                </a:lnTo>
              </a:path>
            </a:pathLst>
          </a:custGeom>
          <a:ln w="6353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00902" y="6146160"/>
            <a:ext cx="3914140" cy="0"/>
          </a:xfrm>
          <a:custGeom>
            <a:avLst/>
            <a:gdLst/>
            <a:ahLst/>
            <a:cxnLst/>
            <a:rect l="l" t="t" r="r" b="b"/>
            <a:pathLst>
              <a:path w="3914140">
                <a:moveTo>
                  <a:pt x="0" y="0"/>
                </a:moveTo>
                <a:lnTo>
                  <a:pt x="3914013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861310" y="6149971"/>
            <a:ext cx="4050665" cy="0"/>
          </a:xfrm>
          <a:custGeom>
            <a:avLst/>
            <a:gdLst/>
            <a:ahLst/>
            <a:cxnLst/>
            <a:rect l="l" t="t" r="r" b="b"/>
            <a:pathLst>
              <a:path w="4050665">
                <a:moveTo>
                  <a:pt x="0" y="0"/>
                </a:moveTo>
                <a:lnTo>
                  <a:pt x="4050391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809244" y="6153780"/>
            <a:ext cx="4099560" cy="0"/>
          </a:xfrm>
          <a:custGeom>
            <a:avLst/>
            <a:gdLst/>
            <a:ahLst/>
            <a:cxnLst/>
            <a:rect l="l" t="t" r="r" b="b"/>
            <a:pathLst>
              <a:path w="4099559">
                <a:moveTo>
                  <a:pt x="0" y="0"/>
                </a:moveTo>
                <a:lnTo>
                  <a:pt x="4099243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762250" y="6157590"/>
            <a:ext cx="4143375" cy="0"/>
          </a:xfrm>
          <a:custGeom>
            <a:avLst/>
            <a:gdLst/>
            <a:ahLst/>
            <a:cxnLst/>
            <a:rect l="l" t="t" r="r" b="b"/>
            <a:pathLst>
              <a:path w="4143375">
                <a:moveTo>
                  <a:pt x="0" y="0"/>
                </a:moveTo>
                <a:lnTo>
                  <a:pt x="4143023" y="0"/>
                </a:lnTo>
              </a:path>
            </a:pathLst>
          </a:custGeom>
          <a:ln w="5079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753355" y="6161401"/>
            <a:ext cx="4149090" cy="0"/>
          </a:xfrm>
          <a:custGeom>
            <a:avLst/>
            <a:gdLst/>
            <a:ahLst/>
            <a:cxnLst/>
            <a:rect l="l" t="t" r="r" b="b"/>
            <a:pathLst>
              <a:path w="4149090">
                <a:moveTo>
                  <a:pt x="0" y="0"/>
                </a:moveTo>
                <a:lnTo>
                  <a:pt x="4148703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753355" y="6164579"/>
            <a:ext cx="4146550" cy="0"/>
          </a:xfrm>
          <a:custGeom>
            <a:avLst/>
            <a:gdLst/>
            <a:ahLst/>
            <a:cxnLst/>
            <a:rect l="l" t="t" r="r" b="b"/>
            <a:pathLst>
              <a:path w="4146550">
                <a:moveTo>
                  <a:pt x="0" y="0"/>
                </a:moveTo>
                <a:lnTo>
                  <a:pt x="4146554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757166" y="6167759"/>
            <a:ext cx="4100195" cy="0"/>
          </a:xfrm>
          <a:custGeom>
            <a:avLst/>
            <a:gdLst/>
            <a:ahLst/>
            <a:cxnLst/>
            <a:rect l="l" t="t" r="r" b="b"/>
            <a:pathLst>
              <a:path w="4100195">
                <a:moveTo>
                  <a:pt x="0" y="0"/>
                </a:moveTo>
                <a:lnTo>
                  <a:pt x="4100050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776216" y="6171569"/>
            <a:ext cx="4020820" cy="0"/>
          </a:xfrm>
          <a:custGeom>
            <a:avLst/>
            <a:gdLst/>
            <a:ahLst/>
            <a:cxnLst/>
            <a:rect l="l" t="t" r="r" b="b"/>
            <a:pathLst>
              <a:path w="4020820">
                <a:moveTo>
                  <a:pt x="0" y="0"/>
                </a:moveTo>
                <a:lnTo>
                  <a:pt x="4020303" y="0"/>
                </a:lnTo>
              </a:path>
            </a:pathLst>
          </a:custGeom>
          <a:ln w="5079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834168" y="6175379"/>
            <a:ext cx="3875404" cy="0"/>
          </a:xfrm>
          <a:custGeom>
            <a:avLst/>
            <a:gdLst/>
            <a:ahLst/>
            <a:cxnLst/>
            <a:rect l="l" t="t" r="r" b="b"/>
            <a:pathLst>
              <a:path w="3875404">
                <a:moveTo>
                  <a:pt x="0" y="0"/>
                </a:moveTo>
                <a:lnTo>
                  <a:pt x="387493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124472" y="6179189"/>
            <a:ext cx="2515870" cy="0"/>
          </a:xfrm>
          <a:custGeom>
            <a:avLst/>
            <a:gdLst/>
            <a:ahLst/>
            <a:cxnLst/>
            <a:rect l="l" t="t" r="r" b="b"/>
            <a:pathLst>
              <a:path w="2515870">
                <a:moveTo>
                  <a:pt x="0" y="0"/>
                </a:moveTo>
                <a:lnTo>
                  <a:pt x="2515370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381262" y="6182998"/>
            <a:ext cx="2189480" cy="0"/>
          </a:xfrm>
          <a:custGeom>
            <a:avLst/>
            <a:gdLst/>
            <a:ahLst/>
            <a:cxnLst/>
            <a:rect l="l" t="t" r="r" b="b"/>
            <a:pathLst>
              <a:path w="2189479">
                <a:moveTo>
                  <a:pt x="0" y="0"/>
                </a:moveTo>
                <a:lnTo>
                  <a:pt x="2189316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552188" y="6186172"/>
            <a:ext cx="1972310" cy="0"/>
          </a:xfrm>
          <a:custGeom>
            <a:avLst/>
            <a:gdLst/>
            <a:ahLst/>
            <a:cxnLst/>
            <a:rect l="l" t="t" r="r" b="b"/>
            <a:pathLst>
              <a:path w="1972309">
                <a:moveTo>
                  <a:pt x="0" y="0"/>
                </a:moveTo>
                <a:lnTo>
                  <a:pt x="1972287" y="0"/>
                </a:lnTo>
              </a:path>
            </a:pathLst>
          </a:custGeom>
          <a:ln w="6353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532188" y="6189345"/>
            <a:ext cx="923290" cy="0"/>
          </a:xfrm>
          <a:custGeom>
            <a:avLst/>
            <a:gdLst/>
            <a:ahLst/>
            <a:cxnLst/>
            <a:rect l="l" t="t" r="r" b="b"/>
            <a:pathLst>
              <a:path w="923289">
                <a:moveTo>
                  <a:pt x="0" y="0"/>
                </a:moveTo>
                <a:lnTo>
                  <a:pt x="923024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593394" y="6193154"/>
            <a:ext cx="793115" cy="0"/>
          </a:xfrm>
          <a:custGeom>
            <a:avLst/>
            <a:gdLst/>
            <a:ahLst/>
            <a:cxnLst/>
            <a:rect l="l" t="t" r="r" b="b"/>
            <a:pathLst>
              <a:path w="793114">
                <a:moveTo>
                  <a:pt x="0" y="0"/>
                </a:moveTo>
                <a:lnTo>
                  <a:pt x="792554" y="0"/>
                </a:lnTo>
              </a:path>
            </a:pathLst>
          </a:custGeom>
          <a:ln w="507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647473" y="6196965"/>
            <a:ext cx="669290" cy="0"/>
          </a:xfrm>
          <a:custGeom>
            <a:avLst/>
            <a:gdLst/>
            <a:ahLst/>
            <a:cxnLst/>
            <a:rect l="l" t="t" r="r" b="b"/>
            <a:pathLst>
              <a:path w="669289">
                <a:moveTo>
                  <a:pt x="0" y="0"/>
                </a:moveTo>
                <a:lnTo>
                  <a:pt x="669212" y="0"/>
                </a:lnTo>
              </a:path>
            </a:pathLst>
          </a:custGeom>
          <a:ln w="5079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701551" y="6200775"/>
            <a:ext cx="546100" cy="0"/>
          </a:xfrm>
          <a:custGeom>
            <a:avLst/>
            <a:gdLst/>
            <a:ahLst/>
            <a:cxnLst/>
            <a:rect l="l" t="t" r="r" b="b"/>
            <a:pathLst>
              <a:path w="546100">
                <a:moveTo>
                  <a:pt x="0" y="0"/>
                </a:moveTo>
                <a:lnTo>
                  <a:pt x="545869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755630" y="6204584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>
                <a:moveTo>
                  <a:pt x="0" y="0"/>
                </a:moveTo>
                <a:lnTo>
                  <a:pt x="411283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801242" y="6207121"/>
            <a:ext cx="308610" cy="0"/>
          </a:xfrm>
          <a:custGeom>
            <a:avLst/>
            <a:gdLst/>
            <a:ahLst/>
            <a:cxnLst/>
            <a:rect l="l" t="t" r="r" b="b"/>
            <a:pathLst>
              <a:path w="308610">
                <a:moveTo>
                  <a:pt x="0" y="0"/>
                </a:moveTo>
                <a:lnTo>
                  <a:pt x="308325" y="0"/>
                </a:lnTo>
              </a:path>
            </a:pathLst>
          </a:custGeom>
          <a:ln w="5079">
            <a:solidFill>
              <a:srgbClr val="C3C3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0" y="6109972"/>
            <a:ext cx="2872740" cy="0"/>
          </a:xfrm>
          <a:custGeom>
            <a:avLst/>
            <a:gdLst/>
            <a:ahLst/>
            <a:cxnLst/>
            <a:rect l="l" t="t" r="r" b="b"/>
            <a:pathLst>
              <a:path w="2872740">
                <a:moveTo>
                  <a:pt x="0" y="0"/>
                </a:moveTo>
                <a:lnTo>
                  <a:pt x="2872740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0" y="6111871"/>
            <a:ext cx="2903220" cy="0"/>
          </a:xfrm>
          <a:custGeom>
            <a:avLst/>
            <a:gdLst/>
            <a:ahLst/>
            <a:cxnLst/>
            <a:rect l="l" t="t" r="r" b="b"/>
            <a:pathLst>
              <a:path w="2903220">
                <a:moveTo>
                  <a:pt x="0" y="0"/>
                </a:moveTo>
                <a:lnTo>
                  <a:pt x="2903191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0" y="6116318"/>
            <a:ext cx="2959735" cy="0"/>
          </a:xfrm>
          <a:custGeom>
            <a:avLst/>
            <a:gdLst/>
            <a:ahLst/>
            <a:cxnLst/>
            <a:rect l="l" t="t" r="r" b="b"/>
            <a:pathLst>
              <a:path w="2959735">
                <a:moveTo>
                  <a:pt x="0" y="0"/>
                </a:moveTo>
                <a:lnTo>
                  <a:pt x="2959652" y="0"/>
                </a:lnTo>
              </a:path>
            </a:pathLst>
          </a:custGeom>
          <a:ln w="6353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0" y="6119490"/>
            <a:ext cx="2981325" cy="0"/>
          </a:xfrm>
          <a:custGeom>
            <a:avLst/>
            <a:gdLst/>
            <a:ahLst/>
            <a:cxnLst/>
            <a:rect l="l" t="t" r="r" b="b"/>
            <a:pathLst>
              <a:path w="2981325">
                <a:moveTo>
                  <a:pt x="0" y="0"/>
                </a:moveTo>
                <a:lnTo>
                  <a:pt x="2980972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0" y="6123301"/>
            <a:ext cx="3013075" cy="0"/>
          </a:xfrm>
          <a:custGeom>
            <a:avLst/>
            <a:gdLst/>
            <a:ahLst/>
            <a:cxnLst/>
            <a:rect l="l" t="t" r="r" b="b"/>
            <a:pathLst>
              <a:path w="3013075">
                <a:moveTo>
                  <a:pt x="0" y="0"/>
                </a:moveTo>
                <a:lnTo>
                  <a:pt x="3013005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0" y="6127110"/>
            <a:ext cx="3045460" cy="0"/>
          </a:xfrm>
          <a:custGeom>
            <a:avLst/>
            <a:gdLst/>
            <a:ahLst/>
            <a:cxnLst/>
            <a:rect l="l" t="t" r="r" b="b"/>
            <a:pathLst>
              <a:path w="3045460">
                <a:moveTo>
                  <a:pt x="0" y="0"/>
                </a:moveTo>
                <a:lnTo>
                  <a:pt x="3045038" y="0"/>
                </a:lnTo>
              </a:path>
            </a:pathLst>
          </a:custGeom>
          <a:ln w="5079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0" y="6130921"/>
            <a:ext cx="3077210" cy="0"/>
          </a:xfrm>
          <a:custGeom>
            <a:avLst/>
            <a:gdLst/>
            <a:ahLst/>
            <a:cxnLst/>
            <a:rect l="l" t="t" r="r" b="b"/>
            <a:pathLst>
              <a:path w="3077210">
                <a:moveTo>
                  <a:pt x="0" y="0"/>
                </a:moveTo>
                <a:lnTo>
                  <a:pt x="3077070" y="0"/>
                </a:lnTo>
              </a:path>
            </a:pathLst>
          </a:custGeom>
          <a:ln w="5079">
            <a:solidFill>
              <a:srgbClr val="A1A1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0" y="6134730"/>
            <a:ext cx="3109595" cy="0"/>
          </a:xfrm>
          <a:custGeom>
            <a:avLst/>
            <a:gdLst/>
            <a:ahLst/>
            <a:cxnLst/>
            <a:rect l="l" t="t" r="r" b="b"/>
            <a:pathLst>
              <a:path w="3109595">
                <a:moveTo>
                  <a:pt x="0" y="0"/>
                </a:moveTo>
                <a:lnTo>
                  <a:pt x="3109103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0" y="6138540"/>
            <a:ext cx="3141345" cy="0"/>
          </a:xfrm>
          <a:custGeom>
            <a:avLst/>
            <a:gdLst/>
            <a:ahLst/>
            <a:cxnLst/>
            <a:rect l="l" t="t" r="r" b="b"/>
            <a:pathLst>
              <a:path w="3141345">
                <a:moveTo>
                  <a:pt x="0" y="0"/>
                </a:moveTo>
                <a:lnTo>
                  <a:pt x="3141135" y="0"/>
                </a:lnTo>
              </a:path>
            </a:pathLst>
          </a:custGeom>
          <a:ln w="507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0" y="6142351"/>
            <a:ext cx="3173730" cy="0"/>
          </a:xfrm>
          <a:custGeom>
            <a:avLst/>
            <a:gdLst/>
            <a:ahLst/>
            <a:cxnLst/>
            <a:rect l="l" t="t" r="r" b="b"/>
            <a:pathLst>
              <a:path w="3173730">
                <a:moveTo>
                  <a:pt x="0" y="0"/>
                </a:moveTo>
                <a:lnTo>
                  <a:pt x="3173168" y="0"/>
                </a:lnTo>
              </a:path>
            </a:pathLst>
          </a:custGeom>
          <a:ln w="5079">
            <a:solidFill>
              <a:srgbClr val="A6A6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0" y="6146160"/>
            <a:ext cx="3197860" cy="0"/>
          </a:xfrm>
          <a:custGeom>
            <a:avLst/>
            <a:gdLst/>
            <a:ahLst/>
            <a:cxnLst/>
            <a:rect l="l" t="t" r="r" b="b"/>
            <a:pathLst>
              <a:path w="3197860">
                <a:moveTo>
                  <a:pt x="0" y="0"/>
                </a:moveTo>
                <a:lnTo>
                  <a:pt x="3197411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0" y="6149971"/>
            <a:ext cx="3219450" cy="0"/>
          </a:xfrm>
          <a:custGeom>
            <a:avLst/>
            <a:gdLst/>
            <a:ahLst/>
            <a:cxnLst/>
            <a:rect l="l" t="t" r="r" b="b"/>
            <a:pathLst>
              <a:path w="3219450">
                <a:moveTo>
                  <a:pt x="0" y="0"/>
                </a:moveTo>
                <a:lnTo>
                  <a:pt x="3219450" y="0"/>
                </a:lnTo>
              </a:path>
            </a:pathLst>
          </a:custGeom>
          <a:ln w="5079">
            <a:solidFill>
              <a:srgbClr val="AAAA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0" y="6153780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0" y="6156959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0" y="6161401"/>
            <a:ext cx="3205480" cy="0"/>
          </a:xfrm>
          <a:custGeom>
            <a:avLst/>
            <a:gdLst/>
            <a:ahLst/>
            <a:cxnLst/>
            <a:rect l="l" t="t" r="r" b="b"/>
            <a:pathLst>
              <a:path w="3205480">
                <a:moveTo>
                  <a:pt x="0" y="0"/>
                </a:moveTo>
                <a:lnTo>
                  <a:pt x="3205489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0" y="6164579"/>
            <a:ext cx="3157220" cy="0"/>
          </a:xfrm>
          <a:custGeom>
            <a:avLst/>
            <a:gdLst/>
            <a:ahLst/>
            <a:cxnLst/>
            <a:rect l="l" t="t" r="r" b="b"/>
            <a:pathLst>
              <a:path w="3157220">
                <a:moveTo>
                  <a:pt x="0" y="0"/>
                </a:moveTo>
                <a:lnTo>
                  <a:pt x="3157209" y="0"/>
                </a:lnTo>
              </a:path>
            </a:pathLst>
          </a:custGeom>
          <a:ln w="6341">
            <a:solidFill>
              <a:srgbClr val="B1B1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1209" y="6168389"/>
            <a:ext cx="2950845" cy="0"/>
          </a:xfrm>
          <a:custGeom>
            <a:avLst/>
            <a:gdLst/>
            <a:ahLst/>
            <a:cxnLst/>
            <a:rect l="l" t="t" r="r" b="b"/>
            <a:pathLst>
              <a:path w="2950845">
                <a:moveTo>
                  <a:pt x="0" y="0"/>
                </a:moveTo>
                <a:lnTo>
                  <a:pt x="2950686" y="0"/>
                </a:lnTo>
              </a:path>
            </a:pathLst>
          </a:custGeom>
          <a:ln w="6342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2420" y="6172200"/>
            <a:ext cx="2744470" cy="0"/>
          </a:xfrm>
          <a:custGeom>
            <a:avLst/>
            <a:gdLst/>
            <a:ahLst/>
            <a:cxnLst/>
            <a:rect l="l" t="t" r="r" b="b"/>
            <a:pathLst>
              <a:path w="2744470">
                <a:moveTo>
                  <a:pt x="0" y="0"/>
                </a:moveTo>
                <a:lnTo>
                  <a:pt x="2744155" y="0"/>
                </a:lnTo>
              </a:path>
            </a:pathLst>
          </a:custGeom>
          <a:ln w="6342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62666" y="6175379"/>
            <a:ext cx="2528570" cy="0"/>
          </a:xfrm>
          <a:custGeom>
            <a:avLst/>
            <a:gdLst/>
            <a:ahLst/>
            <a:cxnLst/>
            <a:rect l="l" t="t" r="r" b="b"/>
            <a:pathLst>
              <a:path w="2528570">
                <a:moveTo>
                  <a:pt x="0" y="0"/>
                </a:moveTo>
                <a:lnTo>
                  <a:pt x="2528582" y="0"/>
                </a:lnTo>
              </a:path>
            </a:pathLst>
          </a:custGeom>
          <a:ln w="5079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27381" y="6179189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547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92096" y="6182998"/>
            <a:ext cx="2088514" cy="0"/>
          </a:xfrm>
          <a:custGeom>
            <a:avLst/>
            <a:gdLst/>
            <a:ahLst/>
            <a:cxnLst/>
            <a:rect l="l" t="t" r="r" b="b"/>
            <a:pathLst>
              <a:path w="2088514">
                <a:moveTo>
                  <a:pt x="0" y="0"/>
                </a:moveTo>
                <a:lnTo>
                  <a:pt x="2088511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01928" y="6186809"/>
            <a:ext cx="1823720" cy="0"/>
          </a:xfrm>
          <a:custGeom>
            <a:avLst/>
            <a:gdLst/>
            <a:ahLst/>
            <a:cxnLst/>
            <a:rect l="l" t="t" r="r" b="b"/>
            <a:pathLst>
              <a:path w="1823720">
                <a:moveTo>
                  <a:pt x="0" y="0"/>
                </a:moveTo>
                <a:lnTo>
                  <a:pt x="1823360" y="0"/>
                </a:lnTo>
              </a:path>
            </a:pathLst>
          </a:custGeom>
          <a:ln w="507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11759" y="6190619"/>
            <a:ext cx="1558290" cy="0"/>
          </a:xfrm>
          <a:custGeom>
            <a:avLst/>
            <a:gdLst/>
            <a:ahLst/>
            <a:cxnLst/>
            <a:rect l="l" t="t" r="r" b="b"/>
            <a:pathLst>
              <a:path w="1558289">
                <a:moveTo>
                  <a:pt x="0" y="0"/>
                </a:moveTo>
                <a:lnTo>
                  <a:pt x="1558208" y="0"/>
                </a:lnTo>
              </a:path>
            </a:pathLst>
          </a:custGeom>
          <a:ln w="5079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21591" y="6194429"/>
            <a:ext cx="1293495" cy="0"/>
          </a:xfrm>
          <a:custGeom>
            <a:avLst/>
            <a:gdLst/>
            <a:ahLst/>
            <a:cxnLst/>
            <a:rect l="l" t="t" r="r" b="b"/>
            <a:pathLst>
              <a:path w="1293495">
                <a:moveTo>
                  <a:pt x="0" y="0"/>
                </a:moveTo>
                <a:lnTo>
                  <a:pt x="1293057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922573" y="6198239"/>
            <a:ext cx="836930" cy="0"/>
          </a:xfrm>
          <a:custGeom>
            <a:avLst/>
            <a:gdLst/>
            <a:ahLst/>
            <a:cxnLst/>
            <a:rect l="l" t="t" r="r" b="b"/>
            <a:pathLst>
              <a:path w="836930">
                <a:moveTo>
                  <a:pt x="0" y="0"/>
                </a:moveTo>
                <a:lnTo>
                  <a:pt x="836754" y="0"/>
                </a:lnTo>
              </a:path>
            </a:pathLst>
          </a:custGeom>
          <a:ln w="5079">
            <a:solidFill>
              <a:srgbClr val="C3C3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 txBox="1"/>
          <p:nvPr/>
        </p:nvSpPr>
        <p:spPr>
          <a:xfrm>
            <a:off x="908046" y="325399"/>
            <a:ext cx="237172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C</a:t>
            </a:r>
            <a:r>
              <a:rPr sz="2800" b="1" spc="-15" dirty="0">
                <a:solidFill>
                  <a:srgbClr val="650065"/>
                </a:solidFill>
                <a:latin typeface="Courier New"/>
                <a:cs typeface="Courier New"/>
              </a:rPr>
              <a:t>A</a:t>
            </a:r>
            <a:r>
              <a:rPr sz="2800" b="1" spc="5" dirty="0">
                <a:solidFill>
                  <a:srgbClr val="650065"/>
                </a:solidFill>
                <a:latin typeface="Courier New"/>
                <a:cs typeface="Courier New"/>
              </a:rPr>
              <a:t>L</a:t>
            </a: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C</a:t>
            </a:r>
            <a:r>
              <a:rPr sz="2800" b="1" spc="-15" dirty="0">
                <a:solidFill>
                  <a:srgbClr val="650065"/>
                </a:solidFill>
                <a:latin typeface="Courier New"/>
                <a:cs typeface="Courier New"/>
              </a:rPr>
              <a:t>U</a:t>
            </a:r>
            <a:r>
              <a:rPr sz="2800" b="1" spc="5" dirty="0">
                <a:solidFill>
                  <a:srgbClr val="650065"/>
                </a:solidFill>
                <a:latin typeface="Courier New"/>
                <a:cs typeface="Courier New"/>
              </a:rPr>
              <a:t>L</a:t>
            </a: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A</a:t>
            </a:r>
            <a:r>
              <a:rPr sz="2800" b="1" spc="-15" dirty="0">
                <a:solidFill>
                  <a:srgbClr val="650065"/>
                </a:solidFill>
                <a:latin typeface="Courier New"/>
                <a:cs typeface="Courier New"/>
              </a:rPr>
              <a:t>T</a:t>
            </a:r>
            <a:r>
              <a:rPr sz="2800" b="1" spc="5" dirty="0">
                <a:solidFill>
                  <a:srgbClr val="650065"/>
                </a:solidFill>
                <a:latin typeface="Courier New"/>
                <a:cs typeface="Courier New"/>
              </a:rPr>
              <a:t>I</a:t>
            </a: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NG</a:t>
            </a:r>
            <a:endParaRPr sz="2800">
              <a:latin typeface="Courier New"/>
              <a:cs typeface="Courier New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3466987" y="325399"/>
            <a:ext cx="279781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65505" algn="l"/>
              </a:tabLst>
            </a:pP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T</a:t>
            </a:r>
            <a:r>
              <a:rPr sz="2800" b="1" spc="-15" dirty="0">
                <a:solidFill>
                  <a:srgbClr val="650065"/>
                </a:solidFill>
                <a:latin typeface="Courier New"/>
                <a:cs typeface="Courier New"/>
              </a:rPr>
              <a:t>H</a:t>
            </a:r>
            <a:r>
              <a:rPr sz="2800" b="1" dirty="0">
                <a:solidFill>
                  <a:srgbClr val="650065"/>
                </a:solidFill>
                <a:latin typeface="Courier New"/>
                <a:cs typeface="Courier New"/>
              </a:rPr>
              <a:t>E</a:t>
            </a:r>
            <a:r>
              <a:rPr sz="28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2800" b="1" spc="-15" dirty="0">
                <a:solidFill>
                  <a:srgbClr val="650065"/>
                </a:solidFill>
                <a:latin typeface="Courier New"/>
                <a:cs typeface="Courier New"/>
              </a:rPr>
              <a:t>O</a:t>
            </a:r>
            <a:r>
              <a:rPr sz="2800" b="1" spc="5" dirty="0">
                <a:solidFill>
                  <a:srgbClr val="650065"/>
                </a:solidFill>
                <a:latin typeface="Courier New"/>
                <a:cs typeface="Courier New"/>
              </a:rPr>
              <a:t>P</a:t>
            </a: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E</a:t>
            </a:r>
            <a:r>
              <a:rPr sz="2800" b="1" spc="-15" dirty="0">
                <a:solidFill>
                  <a:srgbClr val="650065"/>
                </a:solidFill>
                <a:latin typeface="Courier New"/>
                <a:cs typeface="Courier New"/>
              </a:rPr>
              <a:t>R</a:t>
            </a:r>
            <a:r>
              <a:rPr sz="2800" b="1" spc="5" dirty="0">
                <a:solidFill>
                  <a:srgbClr val="650065"/>
                </a:solidFill>
                <a:latin typeface="Courier New"/>
                <a:cs typeface="Courier New"/>
              </a:rPr>
              <a:t>A</a:t>
            </a: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T</a:t>
            </a:r>
            <a:r>
              <a:rPr sz="2800" b="1" spc="-15" dirty="0">
                <a:solidFill>
                  <a:srgbClr val="650065"/>
                </a:solidFill>
                <a:latin typeface="Courier New"/>
                <a:cs typeface="Courier New"/>
              </a:rPr>
              <a:t>I</a:t>
            </a:r>
            <a:r>
              <a:rPr sz="2800" b="1" spc="5" dirty="0">
                <a:solidFill>
                  <a:srgbClr val="650065"/>
                </a:solidFill>
                <a:latin typeface="Courier New"/>
                <a:cs typeface="Courier New"/>
              </a:rPr>
              <a:t>N</a:t>
            </a:r>
            <a:r>
              <a:rPr sz="2800" b="1" dirty="0">
                <a:solidFill>
                  <a:srgbClr val="650065"/>
                </a:solidFill>
                <a:latin typeface="Courier New"/>
                <a:cs typeface="Courier New"/>
              </a:rPr>
              <a:t>G</a:t>
            </a:r>
            <a:endParaRPr sz="2800">
              <a:latin typeface="Courier New"/>
              <a:cs typeface="Courier New"/>
            </a:endParaRPr>
          </a:p>
        </p:txBody>
      </p:sp>
      <p:sp>
        <p:nvSpPr>
          <p:cNvPr id="209" name="object 209"/>
          <p:cNvSpPr txBox="1"/>
          <p:nvPr/>
        </p:nvSpPr>
        <p:spPr>
          <a:xfrm>
            <a:off x="6451232" y="325399"/>
            <a:ext cx="194627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80135" algn="l"/>
                <a:tab pos="1719580" algn="l"/>
              </a:tabLst>
            </a:pPr>
            <a:r>
              <a:rPr sz="2800" b="1" spc="5" dirty="0">
                <a:solidFill>
                  <a:srgbClr val="650065"/>
                </a:solidFill>
                <a:latin typeface="Courier New"/>
                <a:cs typeface="Courier New"/>
              </a:rPr>
              <a:t>L</a:t>
            </a: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O</a:t>
            </a:r>
            <a:r>
              <a:rPr sz="2800" b="1" spc="-15" dirty="0">
                <a:solidFill>
                  <a:srgbClr val="650065"/>
                </a:solidFill>
                <a:latin typeface="Courier New"/>
                <a:cs typeface="Courier New"/>
              </a:rPr>
              <a:t>A</a:t>
            </a:r>
            <a:r>
              <a:rPr sz="2800" b="1" dirty="0">
                <a:solidFill>
                  <a:srgbClr val="650065"/>
                </a:solidFill>
                <a:latin typeface="Courier New"/>
                <a:cs typeface="Courier New"/>
              </a:rPr>
              <a:t>D</a:t>
            </a:r>
            <a:r>
              <a:rPr sz="28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2800" b="1" spc="-15" dirty="0">
                <a:solidFill>
                  <a:srgbClr val="650065"/>
                </a:solidFill>
                <a:latin typeface="Courier New"/>
                <a:cs typeface="Courier New"/>
              </a:rPr>
              <a:t>O</a:t>
            </a:r>
            <a:r>
              <a:rPr sz="2800" b="1" dirty="0">
                <a:solidFill>
                  <a:srgbClr val="650065"/>
                </a:solidFill>
                <a:latin typeface="Courier New"/>
                <a:cs typeface="Courier New"/>
              </a:rPr>
              <a:t>F</a:t>
            </a:r>
            <a:r>
              <a:rPr sz="28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2800" b="1" dirty="0">
                <a:solidFill>
                  <a:srgbClr val="650065"/>
                </a:solidFill>
                <a:latin typeface="Courier New"/>
                <a:cs typeface="Courier New"/>
              </a:rPr>
              <a:t>A</a:t>
            </a:r>
            <a:endParaRPr sz="2800">
              <a:latin typeface="Courier New"/>
              <a:cs typeface="Courier New"/>
            </a:endParaRPr>
          </a:p>
        </p:txBody>
      </p:sp>
      <p:sp>
        <p:nvSpPr>
          <p:cNvPr id="210" name="object 210"/>
          <p:cNvSpPr txBox="1"/>
          <p:nvPr/>
        </p:nvSpPr>
        <p:spPr>
          <a:xfrm>
            <a:off x="3210562" y="752119"/>
            <a:ext cx="151828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C</a:t>
            </a:r>
            <a:r>
              <a:rPr sz="2800" b="1" spc="-15" dirty="0">
                <a:solidFill>
                  <a:srgbClr val="650065"/>
                </a:solidFill>
                <a:latin typeface="Courier New"/>
                <a:cs typeface="Courier New"/>
              </a:rPr>
              <a:t>H</a:t>
            </a:r>
            <a:r>
              <a:rPr sz="2800" b="1" spc="5" dirty="0">
                <a:solidFill>
                  <a:srgbClr val="650065"/>
                </a:solidFill>
                <a:latin typeface="Courier New"/>
                <a:cs typeface="Courier New"/>
              </a:rPr>
              <a:t>I</a:t>
            </a: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L</a:t>
            </a:r>
            <a:r>
              <a:rPr sz="2800" b="1" spc="-15" dirty="0">
                <a:solidFill>
                  <a:srgbClr val="650065"/>
                </a:solidFill>
                <a:latin typeface="Courier New"/>
                <a:cs typeface="Courier New"/>
              </a:rPr>
              <a:t>L</a:t>
            </a:r>
            <a:r>
              <a:rPr sz="2800" b="1" spc="5" dirty="0">
                <a:solidFill>
                  <a:srgbClr val="650065"/>
                </a:solidFill>
                <a:latin typeface="Courier New"/>
                <a:cs typeface="Courier New"/>
              </a:rPr>
              <a:t>E</a:t>
            </a:r>
            <a:r>
              <a:rPr sz="2800" b="1" dirty="0">
                <a:solidFill>
                  <a:srgbClr val="650065"/>
                </a:solidFill>
                <a:latin typeface="Courier New"/>
                <a:cs typeface="Courier New"/>
              </a:rPr>
              <a:t>R</a:t>
            </a:r>
            <a:endParaRPr sz="2800">
              <a:latin typeface="Courier New"/>
              <a:cs typeface="Courier New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4915336" y="752119"/>
            <a:ext cx="109347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5" dirty="0">
                <a:solidFill>
                  <a:srgbClr val="650065"/>
                </a:solidFill>
                <a:latin typeface="Courier New"/>
                <a:cs typeface="Courier New"/>
              </a:rPr>
              <a:t>P</a:t>
            </a: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L</a:t>
            </a:r>
            <a:r>
              <a:rPr sz="2800" b="1" spc="-15" dirty="0">
                <a:solidFill>
                  <a:srgbClr val="650065"/>
                </a:solidFill>
                <a:latin typeface="Courier New"/>
                <a:cs typeface="Courier New"/>
              </a:rPr>
              <a:t>A</a:t>
            </a:r>
            <a:r>
              <a:rPr sz="2800" b="1" spc="5" dirty="0">
                <a:solidFill>
                  <a:srgbClr val="650065"/>
                </a:solidFill>
                <a:latin typeface="Courier New"/>
                <a:cs typeface="Courier New"/>
              </a:rPr>
              <a:t>N</a:t>
            </a:r>
            <a:r>
              <a:rPr sz="2800" b="1" dirty="0">
                <a:solidFill>
                  <a:srgbClr val="650065"/>
                </a:solidFill>
                <a:latin typeface="Courier New"/>
                <a:cs typeface="Courier New"/>
              </a:rPr>
              <a:t>T</a:t>
            </a:r>
            <a:endParaRPr sz="2800" dirty="0">
              <a:latin typeface="Courier New"/>
              <a:cs typeface="Courier New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1600200" y="1371600"/>
            <a:ext cx="1219200" cy="1143000"/>
          </a:xfrm>
          <a:custGeom>
            <a:avLst/>
            <a:gdLst/>
            <a:ahLst/>
            <a:cxnLst/>
            <a:rect l="l" t="t" r="r" b="b"/>
            <a:pathLst>
              <a:path w="1219200" h="1143000">
                <a:moveTo>
                  <a:pt x="1219199" y="0"/>
                </a:moveTo>
                <a:lnTo>
                  <a:pt x="0" y="0"/>
                </a:lnTo>
                <a:lnTo>
                  <a:pt x="0" y="1142999"/>
                </a:lnTo>
                <a:lnTo>
                  <a:pt x="1219199" y="1142999"/>
                </a:lnTo>
                <a:lnTo>
                  <a:pt x="1219199" y="0"/>
                </a:lnTo>
                <a:close/>
              </a:path>
            </a:pathLst>
          </a:custGeom>
          <a:solidFill>
            <a:srgbClr val="9696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600200" y="1371600"/>
            <a:ext cx="1219200" cy="1143000"/>
          </a:xfrm>
          <a:custGeom>
            <a:avLst/>
            <a:gdLst/>
            <a:ahLst/>
            <a:cxnLst/>
            <a:rect l="l" t="t" r="r" b="b"/>
            <a:pathLst>
              <a:path w="1219200" h="1143000">
                <a:moveTo>
                  <a:pt x="609599" y="1142999"/>
                </a:moveTo>
                <a:lnTo>
                  <a:pt x="0" y="1142999"/>
                </a:lnTo>
                <a:lnTo>
                  <a:pt x="0" y="0"/>
                </a:lnTo>
                <a:lnTo>
                  <a:pt x="1219199" y="0"/>
                </a:lnTo>
                <a:lnTo>
                  <a:pt x="1219199" y="1142999"/>
                </a:lnTo>
                <a:lnTo>
                  <a:pt x="609599" y="1142999"/>
                </a:lnTo>
                <a:close/>
              </a:path>
            </a:pathLst>
          </a:custGeom>
          <a:ln w="9344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 txBox="1"/>
          <p:nvPr/>
        </p:nvSpPr>
        <p:spPr>
          <a:xfrm>
            <a:off x="1676400" y="1447800"/>
            <a:ext cx="1219200" cy="1143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0045" marR="165735" indent="-340360">
              <a:lnSpc>
                <a:spcPct val="100000"/>
              </a:lnSpc>
            </a:pPr>
            <a:r>
              <a:rPr sz="1600" spc="-10" dirty="0">
                <a:solidFill>
                  <a:srgbClr val="9696B6"/>
                </a:solidFill>
                <a:latin typeface="Garamond"/>
                <a:cs typeface="Garamond"/>
              </a:rPr>
              <a:t>R</a:t>
            </a:r>
            <a:r>
              <a:rPr sz="1600" spc="-20" dirty="0">
                <a:solidFill>
                  <a:srgbClr val="9696B6"/>
                </a:solidFill>
                <a:latin typeface="Garamond"/>
                <a:cs typeface="Garamond"/>
              </a:rPr>
              <a:t>ef</a:t>
            </a:r>
            <a:r>
              <a:rPr sz="1600" spc="-5" dirty="0">
                <a:solidFill>
                  <a:srgbClr val="9696B6"/>
                </a:solidFill>
                <a:latin typeface="Garamond"/>
                <a:cs typeface="Garamond"/>
              </a:rPr>
              <a:t>r</a:t>
            </a:r>
            <a:r>
              <a:rPr sz="1600" spc="-10" dirty="0">
                <a:solidFill>
                  <a:srgbClr val="9696B6"/>
                </a:solidFill>
                <a:latin typeface="Garamond"/>
                <a:cs typeface="Garamond"/>
              </a:rPr>
              <a:t>ig</a:t>
            </a:r>
            <a:r>
              <a:rPr sz="1600" spc="-20" dirty="0">
                <a:solidFill>
                  <a:srgbClr val="9696B6"/>
                </a:solidFill>
                <a:latin typeface="Garamond"/>
                <a:cs typeface="Garamond"/>
              </a:rPr>
              <a:t>e</a:t>
            </a:r>
            <a:r>
              <a:rPr sz="1600" spc="-5" dirty="0">
                <a:solidFill>
                  <a:srgbClr val="9696B6"/>
                </a:solidFill>
                <a:latin typeface="Garamond"/>
                <a:cs typeface="Garamond"/>
              </a:rPr>
              <a:t>r</a:t>
            </a:r>
            <a:r>
              <a:rPr sz="1600" spc="-15" dirty="0">
                <a:solidFill>
                  <a:srgbClr val="9696B6"/>
                </a:solidFill>
                <a:latin typeface="Garamond"/>
                <a:cs typeface="Garamond"/>
              </a:rPr>
              <a:t>a</a:t>
            </a:r>
            <a:r>
              <a:rPr sz="1600" spc="-5" dirty="0">
                <a:solidFill>
                  <a:srgbClr val="9696B6"/>
                </a:solidFill>
                <a:latin typeface="Garamond"/>
                <a:cs typeface="Garamond"/>
              </a:rPr>
              <a:t>t</a:t>
            </a:r>
            <a:r>
              <a:rPr sz="1600" spc="-10" dirty="0">
                <a:solidFill>
                  <a:srgbClr val="9696B6"/>
                </a:solidFill>
                <a:latin typeface="Garamond"/>
                <a:cs typeface="Garamond"/>
              </a:rPr>
              <a:t>io</a:t>
            </a:r>
            <a:r>
              <a:rPr sz="1600" dirty="0">
                <a:solidFill>
                  <a:srgbClr val="9696B6"/>
                </a:solidFill>
                <a:latin typeface="Garamond"/>
                <a:cs typeface="Garamond"/>
              </a:rPr>
              <a:t>n</a:t>
            </a:r>
            <a:r>
              <a:rPr sz="1600" dirty="0">
                <a:solidFill>
                  <a:srgbClr val="9696B6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9696B6"/>
                </a:solidFill>
                <a:latin typeface="Garamond"/>
                <a:cs typeface="Garamond"/>
              </a:rPr>
              <a:t>p</a:t>
            </a:r>
            <a:r>
              <a:rPr sz="1600" spc="-10" dirty="0">
                <a:solidFill>
                  <a:srgbClr val="9696B6"/>
                </a:solidFill>
                <a:latin typeface="Garamond"/>
                <a:cs typeface="Garamond"/>
              </a:rPr>
              <a:t>l</a:t>
            </a:r>
            <a:r>
              <a:rPr sz="1600" spc="-5" dirty="0">
                <a:solidFill>
                  <a:srgbClr val="9696B6"/>
                </a:solidFill>
                <a:latin typeface="Garamond"/>
                <a:cs typeface="Garamond"/>
              </a:rPr>
              <a:t>a</a:t>
            </a:r>
            <a:r>
              <a:rPr sz="1600" spc="-10" dirty="0">
                <a:solidFill>
                  <a:srgbClr val="9696B6"/>
                </a:solidFill>
                <a:latin typeface="Garamond"/>
                <a:cs typeface="Garamond"/>
              </a:rPr>
              <a:t>n</a:t>
            </a:r>
            <a:r>
              <a:rPr sz="1600" spc="-5" dirty="0">
                <a:solidFill>
                  <a:srgbClr val="9696B6"/>
                </a:solidFill>
                <a:latin typeface="Garamond"/>
                <a:cs typeface="Garamond"/>
              </a:rPr>
              <a:t>t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1676400" y="1447800"/>
            <a:ext cx="1219200" cy="1143000"/>
          </a:xfrm>
          <a:custGeom>
            <a:avLst/>
            <a:gdLst/>
            <a:ahLst/>
            <a:cxnLst/>
            <a:rect l="l" t="t" r="r" b="b"/>
            <a:pathLst>
              <a:path w="1219200" h="1143000">
                <a:moveTo>
                  <a:pt x="1219199" y="0"/>
                </a:moveTo>
                <a:lnTo>
                  <a:pt x="0" y="0"/>
                </a:lnTo>
                <a:lnTo>
                  <a:pt x="0" y="1142999"/>
                </a:lnTo>
                <a:lnTo>
                  <a:pt x="1219199" y="1142999"/>
                </a:lnTo>
                <a:lnTo>
                  <a:pt x="1219199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676400" y="1447800"/>
            <a:ext cx="1219200" cy="1143000"/>
          </a:xfrm>
          <a:custGeom>
            <a:avLst/>
            <a:gdLst/>
            <a:ahLst/>
            <a:cxnLst/>
            <a:rect l="l" t="t" r="r" b="b"/>
            <a:pathLst>
              <a:path w="1219200" h="1143000">
                <a:moveTo>
                  <a:pt x="609599" y="1142999"/>
                </a:moveTo>
                <a:lnTo>
                  <a:pt x="0" y="1142999"/>
                </a:lnTo>
                <a:lnTo>
                  <a:pt x="0" y="0"/>
                </a:lnTo>
                <a:lnTo>
                  <a:pt x="1219199" y="0"/>
                </a:lnTo>
                <a:lnTo>
                  <a:pt x="1219199" y="1142999"/>
                </a:lnTo>
                <a:lnTo>
                  <a:pt x="609599" y="1142999"/>
                </a:lnTo>
                <a:close/>
              </a:path>
            </a:pathLst>
          </a:custGeom>
          <a:ln w="9344">
            <a:solidFill>
              <a:srgbClr val="5353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 txBox="1"/>
          <p:nvPr/>
        </p:nvSpPr>
        <p:spPr>
          <a:xfrm>
            <a:off x="2101843" y="2054132"/>
            <a:ext cx="4191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535371"/>
                </a:solidFill>
                <a:latin typeface="Garamond"/>
                <a:cs typeface="Garamond"/>
              </a:rPr>
              <a:t>pl</a:t>
            </a:r>
            <a:r>
              <a:rPr sz="1600" spc="-5" dirty="0">
                <a:solidFill>
                  <a:srgbClr val="535371"/>
                </a:solidFill>
                <a:latin typeface="Garamond"/>
                <a:cs typeface="Garamond"/>
              </a:rPr>
              <a:t>a</a:t>
            </a:r>
            <a:r>
              <a:rPr sz="1600" spc="-10" dirty="0">
                <a:solidFill>
                  <a:srgbClr val="535371"/>
                </a:solidFill>
                <a:latin typeface="Garamond"/>
                <a:cs typeface="Garamond"/>
              </a:rPr>
              <a:t>n</a:t>
            </a:r>
            <a:r>
              <a:rPr sz="1600" spc="-5" dirty="0">
                <a:solidFill>
                  <a:srgbClr val="535371"/>
                </a:solidFill>
                <a:latin typeface="Garamond"/>
                <a:cs typeface="Garamond"/>
              </a:rPr>
              <a:t>t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2965454" y="1676400"/>
            <a:ext cx="768350" cy="0"/>
          </a:xfrm>
          <a:custGeom>
            <a:avLst/>
            <a:gdLst/>
            <a:ahLst/>
            <a:cxnLst/>
            <a:rect l="l" t="t" r="r" b="b"/>
            <a:pathLst>
              <a:path w="768350">
                <a:moveTo>
                  <a:pt x="0" y="0"/>
                </a:moveTo>
                <a:lnTo>
                  <a:pt x="768345" y="0"/>
                </a:lnTo>
              </a:path>
            </a:pathLst>
          </a:custGeom>
          <a:ln w="8890">
            <a:solidFill>
              <a:srgbClr val="5353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2895600" y="1638300"/>
            <a:ext cx="74930" cy="76200"/>
          </a:xfrm>
          <a:custGeom>
            <a:avLst/>
            <a:gdLst/>
            <a:ahLst/>
            <a:cxnLst/>
            <a:rect l="l" t="t" r="r" b="b"/>
            <a:pathLst>
              <a:path w="74930" h="76200">
                <a:moveTo>
                  <a:pt x="74925" y="0"/>
                </a:moveTo>
                <a:lnTo>
                  <a:pt x="0" y="38099"/>
                </a:lnTo>
                <a:lnTo>
                  <a:pt x="74925" y="76199"/>
                </a:lnTo>
                <a:lnTo>
                  <a:pt x="74925" y="0"/>
                </a:lnTo>
                <a:close/>
              </a:path>
            </a:pathLst>
          </a:custGeom>
          <a:solidFill>
            <a:srgbClr val="5353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3733800" y="1295400"/>
            <a:ext cx="990600" cy="762000"/>
          </a:xfrm>
          <a:custGeom>
            <a:avLst/>
            <a:gdLst/>
            <a:ahLst/>
            <a:cxnLst/>
            <a:rect l="l" t="t" r="r" b="b"/>
            <a:pathLst>
              <a:path w="990600" h="762000">
                <a:moveTo>
                  <a:pt x="990599" y="0"/>
                </a:moveTo>
                <a:lnTo>
                  <a:pt x="0" y="0"/>
                </a:lnTo>
                <a:lnTo>
                  <a:pt x="0" y="761999"/>
                </a:lnTo>
                <a:lnTo>
                  <a:pt x="990599" y="761999"/>
                </a:lnTo>
                <a:lnTo>
                  <a:pt x="990599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3733800" y="1295400"/>
            <a:ext cx="990600" cy="762000"/>
          </a:xfrm>
          <a:custGeom>
            <a:avLst/>
            <a:gdLst/>
            <a:ahLst/>
            <a:cxnLst/>
            <a:rect l="l" t="t" r="r" b="b"/>
            <a:pathLst>
              <a:path w="990600" h="762000">
                <a:moveTo>
                  <a:pt x="495299" y="761999"/>
                </a:moveTo>
                <a:lnTo>
                  <a:pt x="0" y="761999"/>
                </a:lnTo>
                <a:lnTo>
                  <a:pt x="0" y="0"/>
                </a:lnTo>
                <a:lnTo>
                  <a:pt x="990599" y="0"/>
                </a:lnTo>
                <a:lnTo>
                  <a:pt x="990599" y="761999"/>
                </a:lnTo>
                <a:lnTo>
                  <a:pt x="495299" y="761999"/>
                </a:lnTo>
                <a:close/>
              </a:path>
            </a:pathLst>
          </a:custGeom>
          <a:ln w="9344">
            <a:solidFill>
              <a:srgbClr val="5353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 txBox="1"/>
          <p:nvPr/>
        </p:nvSpPr>
        <p:spPr>
          <a:xfrm>
            <a:off x="3832862" y="1442854"/>
            <a:ext cx="79184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535371"/>
                </a:solidFill>
                <a:latin typeface="Garamond"/>
                <a:cs typeface="Garamond"/>
              </a:rPr>
              <a:t>Ho</a:t>
            </a:r>
            <a:r>
              <a:rPr sz="1800" dirty="0">
                <a:solidFill>
                  <a:srgbClr val="535371"/>
                </a:solidFill>
                <a:latin typeface="Garamond"/>
                <a:cs typeface="Garamond"/>
              </a:rPr>
              <a:t>t</a:t>
            </a:r>
            <a:r>
              <a:rPr sz="1800" spc="1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535371"/>
                </a:solidFill>
                <a:latin typeface="Garamond"/>
                <a:cs typeface="Garamond"/>
              </a:rPr>
              <a:t>we</a:t>
            </a:r>
            <a:r>
              <a:rPr sz="1800" spc="-5" dirty="0">
                <a:solidFill>
                  <a:srgbClr val="535371"/>
                </a:solidFill>
                <a:latin typeface="Garamond"/>
                <a:cs typeface="Garamond"/>
              </a:rPr>
              <a:t>l</a:t>
            </a:r>
            <a:r>
              <a:rPr sz="1800" dirty="0">
                <a:solidFill>
                  <a:srgbClr val="535371"/>
                </a:solidFill>
                <a:latin typeface="Garamond"/>
                <a:cs typeface="Garamond"/>
              </a:rPr>
              <a:t>l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2895600" y="2514600"/>
            <a:ext cx="768350" cy="0"/>
          </a:xfrm>
          <a:custGeom>
            <a:avLst/>
            <a:gdLst/>
            <a:ahLst/>
            <a:cxnLst/>
            <a:rect l="l" t="t" r="r" b="b"/>
            <a:pathLst>
              <a:path w="768350">
                <a:moveTo>
                  <a:pt x="0" y="0"/>
                </a:moveTo>
                <a:lnTo>
                  <a:pt x="768339" y="0"/>
                </a:lnTo>
              </a:path>
            </a:pathLst>
          </a:custGeom>
          <a:ln w="8890">
            <a:solidFill>
              <a:srgbClr val="5353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3658880" y="2476500"/>
            <a:ext cx="74930" cy="76200"/>
          </a:xfrm>
          <a:custGeom>
            <a:avLst/>
            <a:gdLst/>
            <a:ahLst/>
            <a:cxnLst/>
            <a:rect l="l" t="t" r="r" b="b"/>
            <a:pathLst>
              <a:path w="74929" h="76200">
                <a:moveTo>
                  <a:pt x="0" y="0"/>
                </a:moveTo>
                <a:lnTo>
                  <a:pt x="0" y="76199"/>
                </a:lnTo>
                <a:lnTo>
                  <a:pt x="74919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5353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3733800" y="2133600"/>
            <a:ext cx="990600" cy="762000"/>
          </a:xfrm>
          <a:custGeom>
            <a:avLst/>
            <a:gdLst/>
            <a:ahLst/>
            <a:cxnLst/>
            <a:rect l="l" t="t" r="r" b="b"/>
            <a:pathLst>
              <a:path w="990600" h="762000">
                <a:moveTo>
                  <a:pt x="990599" y="0"/>
                </a:moveTo>
                <a:lnTo>
                  <a:pt x="0" y="0"/>
                </a:lnTo>
                <a:lnTo>
                  <a:pt x="0" y="761999"/>
                </a:lnTo>
                <a:lnTo>
                  <a:pt x="990599" y="761999"/>
                </a:lnTo>
                <a:lnTo>
                  <a:pt x="990599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3733800" y="2133600"/>
            <a:ext cx="990600" cy="762000"/>
          </a:xfrm>
          <a:custGeom>
            <a:avLst/>
            <a:gdLst/>
            <a:ahLst/>
            <a:cxnLst/>
            <a:rect l="l" t="t" r="r" b="b"/>
            <a:pathLst>
              <a:path w="990600" h="762000">
                <a:moveTo>
                  <a:pt x="495299" y="761999"/>
                </a:moveTo>
                <a:lnTo>
                  <a:pt x="0" y="761999"/>
                </a:lnTo>
                <a:lnTo>
                  <a:pt x="0" y="0"/>
                </a:lnTo>
                <a:lnTo>
                  <a:pt x="990599" y="0"/>
                </a:lnTo>
                <a:lnTo>
                  <a:pt x="990599" y="761999"/>
                </a:lnTo>
                <a:lnTo>
                  <a:pt x="495299" y="761999"/>
                </a:lnTo>
                <a:close/>
              </a:path>
            </a:pathLst>
          </a:custGeom>
          <a:ln w="9344">
            <a:solidFill>
              <a:srgbClr val="5353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 txBox="1"/>
          <p:nvPr/>
        </p:nvSpPr>
        <p:spPr>
          <a:xfrm>
            <a:off x="3797303" y="2281055"/>
            <a:ext cx="862330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0" marR="5080" indent="-241300">
              <a:lnSpc>
                <a:spcPct val="100000"/>
              </a:lnSpc>
            </a:pPr>
            <a:r>
              <a:rPr sz="1800" spc="-5" dirty="0">
                <a:solidFill>
                  <a:srgbClr val="535371"/>
                </a:solidFill>
                <a:latin typeface="Garamond"/>
                <a:cs typeface="Garamond"/>
              </a:rPr>
              <a:t>C</a:t>
            </a:r>
            <a:r>
              <a:rPr sz="1800" spc="10" dirty="0">
                <a:solidFill>
                  <a:srgbClr val="535371"/>
                </a:solidFill>
                <a:latin typeface="Garamond"/>
                <a:cs typeface="Garamond"/>
              </a:rPr>
              <a:t>o</a:t>
            </a:r>
            <a:r>
              <a:rPr sz="1800" spc="-15" dirty="0">
                <a:solidFill>
                  <a:srgbClr val="535371"/>
                </a:solidFill>
                <a:latin typeface="Garamond"/>
                <a:cs typeface="Garamond"/>
              </a:rPr>
              <a:t>l</a:t>
            </a:r>
            <a:r>
              <a:rPr sz="1800" dirty="0">
                <a:solidFill>
                  <a:srgbClr val="535371"/>
                </a:solidFill>
                <a:latin typeface="Garamond"/>
                <a:cs typeface="Garamond"/>
              </a:rPr>
              <a:t>d</a:t>
            </a:r>
            <a:r>
              <a:rPr sz="1800" spc="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535371"/>
                </a:solidFill>
                <a:latin typeface="Garamond"/>
                <a:cs typeface="Garamond"/>
              </a:rPr>
              <a:t>we</a:t>
            </a:r>
            <a:r>
              <a:rPr sz="1800" spc="-5" dirty="0">
                <a:solidFill>
                  <a:srgbClr val="535371"/>
                </a:solidFill>
                <a:latin typeface="Garamond"/>
                <a:cs typeface="Garamond"/>
              </a:rPr>
              <a:t>l</a:t>
            </a:r>
            <a:r>
              <a:rPr sz="1800" dirty="0">
                <a:solidFill>
                  <a:srgbClr val="535371"/>
                </a:solidFill>
                <a:latin typeface="Garamond"/>
                <a:cs typeface="Garamond"/>
              </a:rPr>
              <a:t>l</a:t>
            </a:r>
            <a:r>
              <a:rPr sz="180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535371"/>
                </a:solidFill>
                <a:latin typeface="Garamond"/>
                <a:cs typeface="Garamond"/>
              </a:rPr>
              <a:t>8</a:t>
            </a:r>
            <a:r>
              <a:rPr sz="1500" spc="37" baseline="30555" dirty="0">
                <a:solidFill>
                  <a:srgbClr val="535371"/>
                </a:solidFill>
                <a:latin typeface="Garamond"/>
                <a:cs typeface="Garamond"/>
              </a:rPr>
              <a:t>O</a:t>
            </a:r>
            <a:r>
              <a:rPr sz="1800" dirty="0">
                <a:solidFill>
                  <a:srgbClr val="535371"/>
                </a:solidFill>
                <a:latin typeface="Garamond"/>
                <a:cs typeface="Garamond"/>
              </a:rPr>
              <a:t>C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6096000" y="1134108"/>
            <a:ext cx="1228091" cy="18376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 txBox="1"/>
          <p:nvPr/>
        </p:nvSpPr>
        <p:spPr>
          <a:xfrm>
            <a:off x="6163314" y="2009321"/>
            <a:ext cx="93091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0" dirty="0">
                <a:solidFill>
                  <a:srgbClr val="535371"/>
                </a:solidFill>
                <a:latin typeface="Garamond"/>
                <a:cs typeface="Garamond"/>
              </a:rPr>
              <a:t>P</a:t>
            </a:r>
            <a:r>
              <a:rPr sz="2400" spc="-5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r>
              <a:rPr sz="2400" dirty="0">
                <a:solidFill>
                  <a:srgbClr val="535371"/>
                </a:solidFill>
                <a:latin typeface="Garamond"/>
                <a:cs typeface="Garamond"/>
              </a:rPr>
              <a:t>o</a:t>
            </a:r>
            <a:r>
              <a:rPr sz="2400" spc="-20" dirty="0">
                <a:solidFill>
                  <a:srgbClr val="535371"/>
                </a:solidFill>
                <a:latin typeface="Garamond"/>
                <a:cs typeface="Garamond"/>
              </a:rPr>
              <a:t>c</a:t>
            </a:r>
            <a:r>
              <a:rPr sz="2400" spc="-15" dirty="0">
                <a:solidFill>
                  <a:srgbClr val="535371"/>
                </a:solidFill>
                <a:latin typeface="Garamond"/>
                <a:cs typeface="Garamond"/>
              </a:rPr>
              <a:t>e</a:t>
            </a:r>
            <a:r>
              <a:rPr sz="2400" spc="-10" dirty="0">
                <a:solidFill>
                  <a:srgbClr val="535371"/>
                </a:solidFill>
                <a:latin typeface="Garamond"/>
                <a:cs typeface="Garamond"/>
              </a:rPr>
              <a:t>ss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4724400" y="2514600"/>
            <a:ext cx="1300480" cy="0"/>
          </a:xfrm>
          <a:custGeom>
            <a:avLst/>
            <a:gdLst/>
            <a:ahLst/>
            <a:cxnLst/>
            <a:rect l="l" t="t" r="r" b="b"/>
            <a:pathLst>
              <a:path w="1300479">
                <a:moveTo>
                  <a:pt x="0" y="0"/>
                </a:moveTo>
                <a:lnTo>
                  <a:pt x="1300490" y="0"/>
                </a:lnTo>
              </a:path>
            </a:pathLst>
          </a:custGeom>
          <a:ln w="8890">
            <a:solidFill>
              <a:srgbClr val="5353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6019800" y="247650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199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5353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794260" y="1676400"/>
            <a:ext cx="1301750" cy="0"/>
          </a:xfrm>
          <a:custGeom>
            <a:avLst/>
            <a:gdLst/>
            <a:ahLst/>
            <a:cxnLst/>
            <a:rect l="l" t="t" r="r" b="b"/>
            <a:pathLst>
              <a:path w="1301750">
                <a:moveTo>
                  <a:pt x="0" y="0"/>
                </a:moveTo>
                <a:lnTo>
                  <a:pt x="1301739" y="0"/>
                </a:lnTo>
              </a:path>
            </a:pathLst>
          </a:custGeom>
          <a:ln w="8890">
            <a:solidFill>
              <a:srgbClr val="5353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724400" y="1638300"/>
            <a:ext cx="74930" cy="76200"/>
          </a:xfrm>
          <a:custGeom>
            <a:avLst/>
            <a:gdLst/>
            <a:ahLst/>
            <a:cxnLst/>
            <a:rect l="l" t="t" r="r" b="b"/>
            <a:pathLst>
              <a:path w="74929" h="76200">
                <a:moveTo>
                  <a:pt x="74919" y="0"/>
                </a:moveTo>
                <a:lnTo>
                  <a:pt x="0" y="38099"/>
                </a:lnTo>
                <a:lnTo>
                  <a:pt x="74919" y="76199"/>
                </a:lnTo>
                <a:lnTo>
                  <a:pt x="74919" y="0"/>
                </a:lnTo>
                <a:close/>
              </a:path>
            </a:pathLst>
          </a:custGeom>
          <a:solidFill>
            <a:srgbClr val="5353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 txBox="1"/>
          <p:nvPr/>
        </p:nvSpPr>
        <p:spPr>
          <a:xfrm>
            <a:off x="3210562" y="3106963"/>
            <a:ext cx="248094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535371"/>
                </a:solidFill>
                <a:latin typeface="Garamond"/>
                <a:cs typeface="Garamond"/>
              </a:rPr>
              <a:t>Chill</a:t>
            </a:r>
            <a:r>
              <a:rPr sz="1600" spc="-20" dirty="0">
                <a:solidFill>
                  <a:srgbClr val="535371"/>
                </a:solidFill>
                <a:latin typeface="Garamond"/>
                <a:cs typeface="Garamond"/>
              </a:rPr>
              <a:t>e</a:t>
            </a:r>
            <a:r>
              <a:rPr sz="1600" dirty="0">
                <a:solidFill>
                  <a:srgbClr val="535371"/>
                </a:solidFill>
                <a:latin typeface="Garamond"/>
                <a:cs typeface="Garamond"/>
              </a:rPr>
              <a:t>d</a:t>
            </a:r>
            <a:r>
              <a:rPr sz="1600" spc="-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535371"/>
                </a:solidFill>
                <a:latin typeface="Garamond"/>
                <a:cs typeface="Garamond"/>
              </a:rPr>
              <a:t>wa</a:t>
            </a:r>
            <a:r>
              <a:rPr sz="1600" spc="-5" dirty="0">
                <a:solidFill>
                  <a:srgbClr val="535371"/>
                </a:solidFill>
                <a:latin typeface="Garamond"/>
                <a:cs typeface="Garamond"/>
              </a:rPr>
              <a:t>t</a:t>
            </a:r>
            <a:r>
              <a:rPr sz="1600" spc="-20" dirty="0">
                <a:solidFill>
                  <a:srgbClr val="535371"/>
                </a:solidFill>
                <a:latin typeface="Garamond"/>
                <a:cs typeface="Garamond"/>
              </a:rPr>
              <a:t>e</a:t>
            </a:r>
            <a:r>
              <a:rPr sz="1600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r>
              <a:rPr sz="1600" spc="-1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535371"/>
                </a:solidFill>
                <a:latin typeface="Garamond"/>
                <a:cs typeface="Garamond"/>
              </a:rPr>
              <a:t>flo</a:t>
            </a:r>
            <a:r>
              <a:rPr sz="1600" spc="-15" dirty="0">
                <a:solidFill>
                  <a:srgbClr val="535371"/>
                </a:solidFill>
                <a:latin typeface="Garamond"/>
                <a:cs typeface="Garamond"/>
              </a:rPr>
              <a:t>w</a:t>
            </a:r>
            <a:r>
              <a:rPr sz="160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35371"/>
                </a:solidFill>
                <a:latin typeface="Garamond"/>
                <a:cs typeface="Garamond"/>
              </a:rPr>
              <a:t>–</a:t>
            </a:r>
            <a:r>
              <a:rPr sz="160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535371"/>
                </a:solidFill>
                <a:latin typeface="Garamond"/>
                <a:cs typeface="Garamond"/>
              </a:rPr>
              <a:t>1</a:t>
            </a:r>
            <a:r>
              <a:rPr sz="1600" spc="-15" dirty="0">
                <a:solidFill>
                  <a:srgbClr val="535371"/>
                </a:solidFill>
                <a:latin typeface="Garamond"/>
                <a:cs typeface="Garamond"/>
              </a:rPr>
              <a:t>0</a:t>
            </a:r>
            <a:r>
              <a:rPr sz="1600" spc="-10" dirty="0">
                <a:solidFill>
                  <a:srgbClr val="535371"/>
                </a:solidFill>
                <a:latin typeface="Garamond"/>
                <a:cs typeface="Garamond"/>
              </a:rPr>
              <a:t>0</a:t>
            </a:r>
            <a:r>
              <a:rPr sz="1600" spc="-1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535371"/>
                </a:solidFill>
                <a:latin typeface="Garamond"/>
                <a:cs typeface="Garamond"/>
              </a:rPr>
              <a:t>m</a:t>
            </a:r>
            <a:r>
              <a:rPr sz="1350" baseline="30864" dirty="0">
                <a:solidFill>
                  <a:srgbClr val="535371"/>
                </a:solidFill>
                <a:latin typeface="Garamond"/>
                <a:cs typeface="Garamond"/>
              </a:rPr>
              <a:t>3</a:t>
            </a:r>
            <a:r>
              <a:rPr sz="1600" spc="5" dirty="0">
                <a:solidFill>
                  <a:srgbClr val="535371"/>
                </a:solidFill>
                <a:latin typeface="Garamond"/>
                <a:cs typeface="Garamond"/>
              </a:rPr>
              <a:t>/</a:t>
            </a:r>
            <a:r>
              <a:rPr sz="1600" spc="-10" dirty="0">
                <a:solidFill>
                  <a:srgbClr val="535371"/>
                </a:solidFill>
                <a:latin typeface="Garamond"/>
                <a:cs typeface="Garamond"/>
              </a:rPr>
              <a:t>h</a:t>
            </a:r>
            <a:r>
              <a:rPr sz="1600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235" name="object 235"/>
          <p:cNvSpPr txBox="1"/>
          <p:nvPr/>
        </p:nvSpPr>
        <p:spPr>
          <a:xfrm>
            <a:off x="1940561" y="4153036"/>
            <a:ext cx="16529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r>
              <a:rPr sz="1800" spc="-20" dirty="0">
                <a:solidFill>
                  <a:srgbClr val="535371"/>
                </a:solidFill>
                <a:latin typeface="Garamond"/>
                <a:cs typeface="Garamond"/>
              </a:rPr>
              <a:t>e</a:t>
            </a:r>
            <a:r>
              <a:rPr sz="1800" spc="-15" dirty="0">
                <a:solidFill>
                  <a:srgbClr val="535371"/>
                </a:solidFill>
                <a:latin typeface="Garamond"/>
                <a:cs typeface="Garamond"/>
              </a:rPr>
              <a:t>f</a:t>
            </a:r>
            <a:r>
              <a:rPr sz="1800" spc="-5" dirty="0">
                <a:solidFill>
                  <a:srgbClr val="535371"/>
                </a:solidFill>
                <a:latin typeface="Garamond"/>
                <a:cs typeface="Garamond"/>
              </a:rPr>
              <a:t>ri</a:t>
            </a:r>
            <a:r>
              <a:rPr sz="1800" spc="-20" dirty="0">
                <a:solidFill>
                  <a:srgbClr val="535371"/>
                </a:solidFill>
                <a:latin typeface="Garamond"/>
                <a:cs typeface="Garamond"/>
              </a:rPr>
              <a:t>ge</a:t>
            </a:r>
            <a:r>
              <a:rPr sz="1800" spc="-5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r>
              <a:rPr sz="1800" spc="5" dirty="0">
                <a:solidFill>
                  <a:srgbClr val="535371"/>
                </a:solidFill>
                <a:latin typeface="Garamond"/>
                <a:cs typeface="Garamond"/>
              </a:rPr>
              <a:t>a</a:t>
            </a:r>
            <a:r>
              <a:rPr sz="1800" spc="-15" dirty="0">
                <a:solidFill>
                  <a:srgbClr val="535371"/>
                </a:solidFill>
                <a:latin typeface="Garamond"/>
                <a:cs typeface="Garamond"/>
              </a:rPr>
              <a:t>t</a:t>
            </a:r>
            <a:r>
              <a:rPr sz="1800" spc="-5" dirty="0">
                <a:solidFill>
                  <a:srgbClr val="535371"/>
                </a:solidFill>
                <a:latin typeface="Garamond"/>
                <a:cs typeface="Garamond"/>
              </a:rPr>
              <a:t>i</a:t>
            </a:r>
            <a:r>
              <a:rPr sz="1800" spc="10" dirty="0">
                <a:solidFill>
                  <a:srgbClr val="535371"/>
                </a:solidFill>
                <a:latin typeface="Garamond"/>
                <a:cs typeface="Garamond"/>
              </a:rPr>
              <a:t>o</a:t>
            </a:r>
            <a:r>
              <a:rPr sz="1800" dirty="0">
                <a:solidFill>
                  <a:srgbClr val="535371"/>
                </a:solidFill>
                <a:latin typeface="Garamond"/>
                <a:cs typeface="Garamond"/>
              </a:rPr>
              <a:t>n</a:t>
            </a:r>
            <a:r>
              <a:rPr sz="1800" spc="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535371"/>
                </a:solidFill>
                <a:latin typeface="Garamond"/>
                <a:cs typeface="Garamond"/>
              </a:rPr>
              <a:t>T</a:t>
            </a:r>
            <a:r>
              <a:rPr sz="1800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r>
              <a:rPr sz="180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535371"/>
                </a:solidFill>
                <a:latin typeface="Garamond"/>
                <a:cs typeface="Garamond"/>
              </a:rPr>
              <a:t>-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236" name="object 236"/>
          <p:cNvSpPr txBox="1"/>
          <p:nvPr/>
        </p:nvSpPr>
        <p:spPr>
          <a:xfrm>
            <a:off x="3592833" y="4060322"/>
            <a:ext cx="2139950" cy="103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4310" algn="ctr">
              <a:lnSpc>
                <a:spcPct val="100000"/>
              </a:lnSpc>
            </a:pPr>
            <a:r>
              <a:rPr sz="1800" u="sng" spc="-15" dirty="0">
                <a:solidFill>
                  <a:srgbClr val="535371"/>
                </a:solidFill>
                <a:latin typeface="Garamond"/>
                <a:cs typeface="Garamond"/>
              </a:rPr>
              <a:t>100,00</a:t>
            </a:r>
            <a:r>
              <a:rPr sz="1800" u="sng" spc="-10" dirty="0">
                <a:solidFill>
                  <a:srgbClr val="535371"/>
                </a:solidFill>
                <a:latin typeface="Garamond"/>
                <a:cs typeface="Garamond"/>
              </a:rPr>
              <a:t>0</a:t>
            </a:r>
            <a:r>
              <a:rPr sz="1800" u="sng" spc="5" dirty="0">
                <a:solidFill>
                  <a:srgbClr val="535371"/>
                </a:solidFill>
                <a:latin typeface="Garamond"/>
                <a:cs typeface="Garamond"/>
              </a:rPr>
              <a:t> </a:t>
            </a:r>
            <a:r>
              <a:rPr sz="1800" u="sng" spc="-15" dirty="0">
                <a:solidFill>
                  <a:srgbClr val="535371"/>
                </a:solidFill>
                <a:latin typeface="Garamond"/>
                <a:cs typeface="Garamond"/>
              </a:rPr>
              <a:t>k</a:t>
            </a:r>
            <a:r>
              <a:rPr sz="1800" u="sng" spc="-20" dirty="0">
                <a:solidFill>
                  <a:srgbClr val="535371"/>
                </a:solidFill>
                <a:latin typeface="Garamond"/>
                <a:cs typeface="Garamond"/>
              </a:rPr>
              <a:t>g</a:t>
            </a:r>
            <a:r>
              <a:rPr sz="1800" u="sng" dirty="0">
                <a:solidFill>
                  <a:srgbClr val="535371"/>
                </a:solidFill>
                <a:latin typeface="Garamond"/>
                <a:cs typeface="Garamond"/>
              </a:rPr>
              <a:t>/</a:t>
            </a:r>
            <a:r>
              <a:rPr sz="1800" u="sng" spc="10" dirty="0">
                <a:solidFill>
                  <a:srgbClr val="535371"/>
                </a:solidFill>
                <a:latin typeface="Garamond"/>
                <a:cs typeface="Garamond"/>
              </a:rPr>
              <a:t>h</a:t>
            </a:r>
            <a:r>
              <a:rPr sz="1800" u="sng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r>
              <a:rPr sz="1800" u="sng" spc="-5" dirty="0">
                <a:solidFill>
                  <a:srgbClr val="535371"/>
                </a:solidFill>
                <a:latin typeface="Garamond"/>
                <a:cs typeface="Garamond"/>
              </a:rPr>
              <a:t> </a:t>
            </a:r>
            <a:r>
              <a:rPr sz="1800" u="sng" dirty="0">
                <a:solidFill>
                  <a:srgbClr val="535371"/>
                </a:solidFill>
                <a:latin typeface="Garamond"/>
                <a:cs typeface="Garamond"/>
              </a:rPr>
              <a:t>x</a:t>
            </a:r>
            <a:r>
              <a:rPr sz="1800" u="sng" spc="10" dirty="0">
                <a:solidFill>
                  <a:srgbClr val="535371"/>
                </a:solidFill>
                <a:latin typeface="Garamond"/>
                <a:cs typeface="Garamond"/>
              </a:rPr>
              <a:t> </a:t>
            </a:r>
            <a:r>
              <a:rPr sz="1800" u="sng" spc="-10" dirty="0">
                <a:solidFill>
                  <a:srgbClr val="535371"/>
                </a:solidFill>
                <a:latin typeface="Garamond"/>
                <a:cs typeface="Garamond"/>
              </a:rPr>
              <a:t>1</a:t>
            </a:r>
            <a:r>
              <a:rPr sz="1800" u="sng" spc="-5" dirty="0">
                <a:solidFill>
                  <a:srgbClr val="535371"/>
                </a:solidFill>
                <a:latin typeface="Garamond"/>
                <a:cs typeface="Garamond"/>
              </a:rPr>
              <a:t> </a:t>
            </a:r>
            <a:r>
              <a:rPr sz="1800" u="sng" dirty="0">
                <a:solidFill>
                  <a:srgbClr val="535371"/>
                </a:solidFill>
                <a:latin typeface="Garamond"/>
                <a:cs typeface="Garamond"/>
              </a:rPr>
              <a:t>x</a:t>
            </a:r>
            <a:r>
              <a:rPr sz="1800" u="sng" spc="10" dirty="0">
                <a:solidFill>
                  <a:srgbClr val="535371"/>
                </a:solidFill>
                <a:latin typeface="Garamond"/>
                <a:cs typeface="Garamond"/>
              </a:rPr>
              <a:t> </a:t>
            </a:r>
            <a:r>
              <a:rPr sz="1800" u="sng" spc="-10" dirty="0">
                <a:solidFill>
                  <a:srgbClr val="535371"/>
                </a:solidFill>
                <a:latin typeface="Garamond"/>
                <a:cs typeface="Garamond"/>
              </a:rPr>
              <a:t>4</a:t>
            </a:r>
            <a:endParaRPr sz="1800" dirty="0">
              <a:latin typeface="Garamond"/>
              <a:cs typeface="Garamond"/>
            </a:endParaRPr>
          </a:p>
          <a:p>
            <a:pPr marL="199390" algn="ctr">
              <a:lnSpc>
                <a:spcPct val="100000"/>
              </a:lnSpc>
              <a:spcBef>
                <a:spcPts val="730"/>
              </a:spcBef>
            </a:pPr>
            <a:r>
              <a:rPr sz="1800" spc="-25" dirty="0">
                <a:solidFill>
                  <a:srgbClr val="535371"/>
                </a:solidFill>
                <a:latin typeface="Garamond"/>
                <a:cs typeface="Garamond"/>
              </a:rPr>
              <a:t>3</a:t>
            </a:r>
            <a:r>
              <a:rPr sz="1800" spc="-10" dirty="0">
                <a:solidFill>
                  <a:srgbClr val="535371"/>
                </a:solidFill>
                <a:latin typeface="Garamond"/>
                <a:cs typeface="Garamond"/>
              </a:rPr>
              <a:t>0</a:t>
            </a:r>
            <a:r>
              <a:rPr sz="1800" spc="-15" dirty="0">
                <a:solidFill>
                  <a:srgbClr val="535371"/>
                </a:solidFill>
                <a:latin typeface="Garamond"/>
                <a:cs typeface="Garamond"/>
              </a:rPr>
              <a:t>0</a:t>
            </a:r>
            <a:r>
              <a:rPr sz="1800" spc="-10" dirty="0">
                <a:solidFill>
                  <a:srgbClr val="535371"/>
                </a:solidFill>
                <a:latin typeface="Garamond"/>
                <a:cs typeface="Garamond"/>
              </a:rPr>
              <a:t>0</a:t>
            </a:r>
            <a:endParaRPr sz="1800" dirty="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  <a:tabLst>
                <a:tab pos="258445" algn="l"/>
              </a:tabLst>
            </a:pPr>
            <a:r>
              <a:rPr sz="1800" spc="-10" dirty="0">
                <a:solidFill>
                  <a:srgbClr val="535371"/>
                </a:solidFill>
                <a:latin typeface="Garamond"/>
                <a:cs typeface="Garamond"/>
              </a:rPr>
              <a:t>-</a:t>
            </a:r>
            <a:r>
              <a:rPr sz="1800" spc="-10" dirty="0">
                <a:solidFill>
                  <a:srgbClr val="535371"/>
                </a:solidFill>
                <a:latin typeface="Times New Roman"/>
                <a:cs typeface="Times New Roman"/>
              </a:rPr>
              <a:t>	</a:t>
            </a:r>
            <a:r>
              <a:rPr sz="1800" spc="-15" dirty="0">
                <a:solidFill>
                  <a:srgbClr val="535371"/>
                </a:solidFill>
                <a:latin typeface="Garamond"/>
                <a:cs typeface="Garamond"/>
              </a:rPr>
              <a:t>133.3</a:t>
            </a:r>
            <a:r>
              <a:rPr sz="1800" spc="-10" dirty="0">
                <a:solidFill>
                  <a:srgbClr val="535371"/>
                </a:solidFill>
                <a:latin typeface="Garamond"/>
                <a:cs typeface="Garamond"/>
              </a:rPr>
              <a:t>3</a:t>
            </a:r>
            <a:r>
              <a:rPr sz="1800" spc="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535371"/>
                </a:solidFill>
                <a:latin typeface="Garamond"/>
                <a:cs typeface="Garamond"/>
              </a:rPr>
              <a:t>T</a:t>
            </a:r>
            <a:r>
              <a:rPr sz="1800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endParaRPr sz="1800" dirty="0">
              <a:latin typeface="Garamond"/>
              <a:cs typeface="Garamond"/>
            </a:endParaRPr>
          </a:p>
        </p:txBody>
      </p:sp>
      <p:sp>
        <p:nvSpPr>
          <p:cNvPr id="237" name="object 237"/>
          <p:cNvSpPr txBox="1"/>
          <p:nvPr/>
        </p:nvSpPr>
        <p:spPr>
          <a:xfrm>
            <a:off x="1755141" y="5379857"/>
            <a:ext cx="5166995" cy="687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81860" algn="ctr">
              <a:lnSpc>
                <a:spcPts val="1980"/>
              </a:lnSpc>
            </a:pPr>
            <a:r>
              <a:rPr sz="1800" spc="-20" dirty="0">
                <a:solidFill>
                  <a:srgbClr val="535371"/>
                </a:solidFill>
                <a:latin typeface="Garamond"/>
                <a:cs typeface="Garamond"/>
              </a:rPr>
              <a:t>Powe</a:t>
            </a:r>
            <a:r>
              <a:rPr sz="1800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r>
              <a:rPr sz="1800" spc="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35371"/>
                </a:solidFill>
                <a:latin typeface="Garamond"/>
                <a:cs typeface="Garamond"/>
              </a:rPr>
              <a:t>dra</a:t>
            </a:r>
            <a:r>
              <a:rPr sz="1800" spc="-5" dirty="0">
                <a:solidFill>
                  <a:srgbClr val="535371"/>
                </a:solidFill>
                <a:latin typeface="Garamond"/>
                <a:cs typeface="Garamond"/>
              </a:rPr>
              <a:t>w</a:t>
            </a:r>
            <a:r>
              <a:rPr sz="1800" dirty="0">
                <a:solidFill>
                  <a:srgbClr val="535371"/>
                </a:solidFill>
                <a:latin typeface="Garamond"/>
                <a:cs typeface="Garamond"/>
              </a:rPr>
              <a:t>n</a:t>
            </a:r>
            <a:r>
              <a:rPr sz="1800" spc="1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535371"/>
                </a:solidFill>
                <a:latin typeface="Garamond"/>
                <a:cs typeface="Garamond"/>
              </a:rPr>
              <a:t>b</a:t>
            </a:r>
            <a:r>
              <a:rPr sz="1800" spc="-10" dirty="0">
                <a:solidFill>
                  <a:srgbClr val="535371"/>
                </a:solidFill>
                <a:latin typeface="Garamond"/>
                <a:cs typeface="Garamond"/>
              </a:rPr>
              <a:t>y</a:t>
            </a:r>
            <a:r>
              <a:rPr sz="1800" spc="-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535371"/>
                </a:solidFill>
                <a:latin typeface="Garamond"/>
                <a:cs typeface="Garamond"/>
              </a:rPr>
              <a:t>c</a:t>
            </a:r>
            <a:r>
              <a:rPr sz="1800" spc="-5" dirty="0">
                <a:solidFill>
                  <a:srgbClr val="535371"/>
                </a:solidFill>
                <a:latin typeface="Garamond"/>
                <a:cs typeface="Garamond"/>
              </a:rPr>
              <a:t>o</a:t>
            </a:r>
            <a:r>
              <a:rPr sz="1800" dirty="0">
                <a:solidFill>
                  <a:srgbClr val="535371"/>
                </a:solidFill>
                <a:latin typeface="Garamond"/>
                <a:cs typeface="Garamond"/>
              </a:rPr>
              <a:t>m</a:t>
            </a:r>
            <a:r>
              <a:rPr sz="1800" spc="10" dirty="0">
                <a:solidFill>
                  <a:srgbClr val="535371"/>
                </a:solidFill>
                <a:latin typeface="Garamond"/>
                <a:cs typeface="Garamond"/>
              </a:rPr>
              <a:t>p</a:t>
            </a:r>
            <a:r>
              <a:rPr sz="1800" spc="-5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r>
              <a:rPr sz="1800" spc="-10" dirty="0">
                <a:solidFill>
                  <a:srgbClr val="535371"/>
                </a:solidFill>
                <a:latin typeface="Garamond"/>
                <a:cs typeface="Garamond"/>
              </a:rPr>
              <a:t>ess</a:t>
            </a:r>
            <a:r>
              <a:rPr sz="1800" spc="10" dirty="0">
                <a:solidFill>
                  <a:srgbClr val="535371"/>
                </a:solidFill>
                <a:latin typeface="Garamond"/>
                <a:cs typeface="Garamond"/>
              </a:rPr>
              <a:t>o</a:t>
            </a:r>
            <a:r>
              <a:rPr sz="1800" spc="-5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r>
              <a:rPr sz="1800" dirty="0">
                <a:solidFill>
                  <a:srgbClr val="535371"/>
                </a:solidFill>
                <a:latin typeface="Garamond"/>
                <a:cs typeface="Garamond"/>
              </a:rPr>
              <a:t>,</a:t>
            </a:r>
            <a:r>
              <a:rPr sz="1800" spc="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535371"/>
                </a:solidFill>
                <a:latin typeface="Garamond"/>
                <a:cs typeface="Garamond"/>
              </a:rPr>
              <a:t>k</a:t>
            </a:r>
            <a:r>
              <a:rPr sz="1800" dirty="0">
                <a:solidFill>
                  <a:srgbClr val="535371"/>
                </a:solidFill>
                <a:latin typeface="Garamond"/>
                <a:cs typeface="Garamond"/>
              </a:rPr>
              <a:t>W</a:t>
            </a:r>
            <a:endParaRPr sz="1800">
              <a:latin typeface="Garamond"/>
              <a:cs typeface="Garamond"/>
            </a:endParaRPr>
          </a:p>
          <a:p>
            <a:pPr marL="12700">
              <a:lnSpc>
                <a:spcPts val="1705"/>
              </a:lnSpc>
            </a:pPr>
            <a:r>
              <a:rPr sz="1800" spc="-15" dirty="0">
                <a:solidFill>
                  <a:srgbClr val="535371"/>
                </a:solidFill>
                <a:latin typeface="Garamond"/>
                <a:cs typeface="Garamond"/>
              </a:rPr>
              <a:t>Effic</a:t>
            </a:r>
            <a:r>
              <a:rPr sz="1800" spc="-5" dirty="0">
                <a:solidFill>
                  <a:srgbClr val="535371"/>
                </a:solidFill>
                <a:latin typeface="Garamond"/>
                <a:cs typeface="Garamond"/>
              </a:rPr>
              <a:t>i</a:t>
            </a:r>
            <a:r>
              <a:rPr sz="1800" spc="-20" dirty="0">
                <a:solidFill>
                  <a:srgbClr val="535371"/>
                </a:solidFill>
                <a:latin typeface="Garamond"/>
                <a:cs typeface="Garamond"/>
              </a:rPr>
              <a:t>e</a:t>
            </a:r>
            <a:r>
              <a:rPr sz="1800" spc="-15" dirty="0">
                <a:solidFill>
                  <a:srgbClr val="535371"/>
                </a:solidFill>
                <a:latin typeface="Garamond"/>
                <a:cs typeface="Garamond"/>
              </a:rPr>
              <a:t>nc</a:t>
            </a:r>
            <a:r>
              <a:rPr sz="1800" spc="145" dirty="0">
                <a:solidFill>
                  <a:srgbClr val="535371"/>
                </a:solidFill>
                <a:latin typeface="Garamond"/>
                <a:cs typeface="Garamond"/>
              </a:rPr>
              <a:t>y</a:t>
            </a:r>
            <a:r>
              <a:rPr sz="1800" spc="-10" dirty="0">
                <a:solidFill>
                  <a:srgbClr val="535371"/>
                </a:solidFill>
                <a:latin typeface="Garamond"/>
                <a:cs typeface="Garamond"/>
              </a:rPr>
              <a:t>-</a:t>
            </a:r>
            <a:endParaRPr sz="1800">
              <a:latin typeface="Garamond"/>
              <a:cs typeface="Garamond"/>
            </a:endParaRPr>
          </a:p>
          <a:p>
            <a:pPr marR="1386205" algn="r">
              <a:lnSpc>
                <a:spcPts val="1885"/>
              </a:lnSpc>
            </a:pPr>
            <a:r>
              <a:rPr sz="1800" spc="-25" dirty="0">
                <a:solidFill>
                  <a:srgbClr val="535371"/>
                </a:solidFill>
                <a:latin typeface="Garamond"/>
                <a:cs typeface="Garamond"/>
              </a:rPr>
              <a:t>T</a:t>
            </a:r>
            <a:r>
              <a:rPr sz="1800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3801099" y="5701034"/>
            <a:ext cx="3200400" cy="0"/>
          </a:xfrm>
          <a:custGeom>
            <a:avLst/>
            <a:gdLst/>
            <a:ahLst/>
            <a:cxnLst/>
            <a:rect l="l" t="t" r="r" b="b"/>
            <a:pathLst>
              <a:path w="3200400">
                <a:moveTo>
                  <a:pt x="0" y="0"/>
                </a:moveTo>
                <a:lnTo>
                  <a:pt x="3200399" y="0"/>
                </a:lnTo>
              </a:path>
            </a:pathLst>
          </a:custGeom>
          <a:ln w="9344">
            <a:solidFill>
              <a:srgbClr val="5353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 txBox="1"/>
          <p:nvPr/>
        </p:nvSpPr>
        <p:spPr>
          <a:xfrm>
            <a:off x="4014473" y="3828732"/>
            <a:ext cx="16256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5" dirty="0">
                <a:solidFill>
                  <a:srgbClr val="535371"/>
                </a:solidFill>
                <a:latin typeface="Garamond"/>
                <a:cs typeface="Garamond"/>
              </a:rPr>
              <a:t>m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240" name="object 240"/>
          <p:cNvSpPr txBox="1"/>
          <p:nvPr/>
        </p:nvSpPr>
        <p:spPr>
          <a:xfrm>
            <a:off x="5193086" y="3828732"/>
            <a:ext cx="191135" cy="2305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535371"/>
                </a:solidFill>
                <a:latin typeface="Garamond"/>
                <a:cs typeface="Garamond"/>
              </a:rPr>
              <a:t>C</a:t>
            </a:r>
            <a:r>
              <a:rPr sz="1200" baseline="-24305" dirty="0">
                <a:solidFill>
                  <a:srgbClr val="535371"/>
                </a:solidFill>
                <a:latin typeface="Garamond"/>
                <a:cs typeface="Garamond"/>
              </a:rPr>
              <a:t>p</a:t>
            </a:r>
            <a:endParaRPr sz="1200" baseline="-24305">
              <a:latin typeface="Garamond"/>
              <a:cs typeface="Garamond"/>
            </a:endParaRPr>
          </a:p>
        </p:txBody>
      </p:sp>
      <p:sp>
        <p:nvSpPr>
          <p:cNvPr id="241" name="object 241"/>
          <p:cNvSpPr txBox="1"/>
          <p:nvPr/>
        </p:nvSpPr>
        <p:spPr>
          <a:xfrm>
            <a:off x="4037333" y="6193928"/>
            <a:ext cx="3460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535371"/>
                </a:solidFill>
                <a:latin typeface="Garamond"/>
                <a:cs typeface="Garamond"/>
              </a:rPr>
              <a:t>12</a:t>
            </a:r>
            <a:r>
              <a:rPr sz="1800" spc="-10" dirty="0">
                <a:solidFill>
                  <a:srgbClr val="535371"/>
                </a:solidFill>
                <a:latin typeface="Garamond"/>
                <a:cs typeface="Garamond"/>
              </a:rPr>
              <a:t>0</a:t>
            </a:r>
            <a:endParaRPr sz="1800" dirty="0">
              <a:latin typeface="Garamond"/>
              <a:cs typeface="Garamond"/>
            </a:endParaRPr>
          </a:p>
        </p:txBody>
      </p:sp>
      <p:sp>
        <p:nvSpPr>
          <p:cNvPr id="242" name="object 242"/>
          <p:cNvSpPr txBox="1"/>
          <p:nvPr/>
        </p:nvSpPr>
        <p:spPr>
          <a:xfrm>
            <a:off x="3942083" y="6590169"/>
            <a:ext cx="6102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535371"/>
                </a:solidFill>
                <a:latin typeface="Garamond"/>
                <a:cs typeface="Garamond"/>
              </a:rPr>
              <a:t>1</a:t>
            </a:r>
            <a:r>
              <a:rPr sz="1800" spc="-10" dirty="0">
                <a:solidFill>
                  <a:srgbClr val="535371"/>
                </a:solidFill>
                <a:latin typeface="Garamond"/>
                <a:cs typeface="Garamond"/>
              </a:rPr>
              <a:t>3</a:t>
            </a:r>
            <a:r>
              <a:rPr sz="1800" spc="-25" dirty="0">
                <a:solidFill>
                  <a:srgbClr val="535371"/>
                </a:solidFill>
                <a:latin typeface="Garamond"/>
                <a:cs typeface="Garamond"/>
              </a:rPr>
              <a:t>3</a:t>
            </a:r>
            <a:r>
              <a:rPr sz="1800" spc="-5" dirty="0">
                <a:solidFill>
                  <a:srgbClr val="535371"/>
                </a:solidFill>
                <a:latin typeface="Garamond"/>
                <a:cs typeface="Garamond"/>
              </a:rPr>
              <a:t>.</a:t>
            </a:r>
            <a:r>
              <a:rPr sz="1800" spc="-15" dirty="0">
                <a:solidFill>
                  <a:srgbClr val="535371"/>
                </a:solidFill>
                <a:latin typeface="Garamond"/>
                <a:cs typeface="Garamond"/>
              </a:rPr>
              <a:t>3</a:t>
            </a:r>
            <a:r>
              <a:rPr sz="1800" spc="-10" dirty="0">
                <a:solidFill>
                  <a:srgbClr val="535371"/>
                </a:solidFill>
                <a:latin typeface="Garamond"/>
                <a:cs typeface="Garamond"/>
              </a:rPr>
              <a:t>3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3860810" y="6477000"/>
            <a:ext cx="685800" cy="0"/>
          </a:xfrm>
          <a:custGeom>
            <a:avLst/>
            <a:gdLst/>
            <a:ahLst/>
            <a:cxnLst/>
            <a:rect l="l" t="t" r="r" b="b"/>
            <a:pathLst>
              <a:path w="685800">
                <a:moveTo>
                  <a:pt x="0" y="0"/>
                </a:moveTo>
                <a:lnTo>
                  <a:pt x="685799" y="0"/>
                </a:lnTo>
              </a:path>
            </a:pathLst>
          </a:custGeom>
          <a:ln w="9344">
            <a:solidFill>
              <a:srgbClr val="5353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 txBox="1"/>
          <p:nvPr/>
        </p:nvSpPr>
        <p:spPr>
          <a:xfrm>
            <a:off x="3602992" y="6346328"/>
            <a:ext cx="9715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535371"/>
                </a:solidFill>
                <a:latin typeface="Garamond"/>
                <a:cs typeface="Garamond"/>
              </a:rPr>
              <a:t>-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245" name="object 245"/>
          <p:cNvSpPr txBox="1"/>
          <p:nvPr/>
        </p:nvSpPr>
        <p:spPr>
          <a:xfrm>
            <a:off x="4719323" y="6381892"/>
            <a:ext cx="55689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535371"/>
                </a:solidFill>
                <a:latin typeface="Garamond"/>
                <a:cs typeface="Garamond"/>
              </a:rPr>
              <a:t>=</a:t>
            </a:r>
            <a:r>
              <a:rPr sz="1800" spc="-1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1800" spc="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535371"/>
                </a:solidFill>
                <a:latin typeface="Garamond"/>
                <a:cs typeface="Garamond"/>
              </a:rPr>
              <a:t>0.</a:t>
            </a:r>
            <a:r>
              <a:rPr sz="1800" spc="-10" dirty="0">
                <a:solidFill>
                  <a:srgbClr val="535371"/>
                </a:solidFill>
                <a:latin typeface="Garamond"/>
                <a:cs typeface="Garamond"/>
              </a:rPr>
              <a:t>9</a:t>
            </a:r>
            <a:endParaRPr sz="1800" dirty="0">
              <a:latin typeface="Garamond"/>
              <a:cs typeface="Garamond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5565144" y="3829594"/>
            <a:ext cx="30797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5" dirty="0">
                <a:solidFill>
                  <a:srgbClr val="535371"/>
                </a:solidFill>
                <a:latin typeface="Garamond"/>
                <a:cs typeface="Garamond"/>
              </a:rPr>
              <a:t>DT</a:t>
            </a:r>
            <a:endParaRPr sz="16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9" y="0"/>
            <a:ext cx="9136380" cy="756920"/>
          </a:xfrm>
          <a:custGeom>
            <a:avLst/>
            <a:gdLst/>
            <a:ahLst/>
            <a:cxnLst/>
            <a:rect l="l" t="t" r="r" b="b"/>
            <a:pathLst>
              <a:path w="9136380" h="756920">
                <a:moveTo>
                  <a:pt x="9136380" y="708659"/>
                </a:moveTo>
                <a:lnTo>
                  <a:pt x="6868149" y="708659"/>
                </a:lnTo>
                <a:lnTo>
                  <a:pt x="7653009" y="756909"/>
                </a:lnTo>
                <a:lnTo>
                  <a:pt x="9136380" y="738021"/>
                </a:lnTo>
                <a:lnTo>
                  <a:pt x="9136380" y="708659"/>
                </a:lnTo>
              </a:path>
              <a:path w="9136380" h="756920">
                <a:moveTo>
                  <a:pt x="9136380" y="0"/>
                </a:moveTo>
                <a:lnTo>
                  <a:pt x="5083" y="0"/>
                </a:lnTo>
                <a:lnTo>
                  <a:pt x="0" y="713750"/>
                </a:lnTo>
                <a:lnTo>
                  <a:pt x="1927859" y="737859"/>
                </a:lnTo>
                <a:lnTo>
                  <a:pt x="2900683" y="713750"/>
                </a:lnTo>
                <a:lnTo>
                  <a:pt x="3307966" y="713750"/>
                </a:lnTo>
                <a:lnTo>
                  <a:pt x="3633459" y="699759"/>
                </a:lnTo>
                <a:lnTo>
                  <a:pt x="9136380" y="699759"/>
                </a:lnTo>
                <a:lnTo>
                  <a:pt x="9136380" y="0"/>
                </a:lnTo>
              </a:path>
              <a:path w="9136380" h="756920">
                <a:moveTo>
                  <a:pt x="6418092" y="723899"/>
                </a:moveTo>
                <a:lnTo>
                  <a:pt x="5424159" y="723899"/>
                </a:lnTo>
                <a:lnTo>
                  <a:pt x="6005840" y="737859"/>
                </a:lnTo>
                <a:lnTo>
                  <a:pt x="6418092" y="723899"/>
                </a:lnTo>
              </a:path>
              <a:path w="9136380" h="756920">
                <a:moveTo>
                  <a:pt x="9136380" y="699759"/>
                </a:moveTo>
                <a:lnTo>
                  <a:pt x="3633459" y="699759"/>
                </a:lnTo>
                <a:lnTo>
                  <a:pt x="3891290" y="718809"/>
                </a:lnTo>
                <a:lnTo>
                  <a:pt x="4719309" y="727709"/>
                </a:lnTo>
                <a:lnTo>
                  <a:pt x="6418092" y="723899"/>
                </a:lnTo>
                <a:lnTo>
                  <a:pt x="6868149" y="708659"/>
                </a:lnTo>
                <a:lnTo>
                  <a:pt x="9136380" y="708659"/>
                </a:lnTo>
                <a:lnTo>
                  <a:pt x="9136380" y="699759"/>
                </a:lnTo>
              </a:path>
              <a:path w="9136380" h="756920">
                <a:moveTo>
                  <a:pt x="3307966" y="713750"/>
                </a:moveTo>
                <a:lnTo>
                  <a:pt x="2900683" y="713750"/>
                </a:lnTo>
                <a:lnTo>
                  <a:pt x="3190250" y="718809"/>
                </a:lnTo>
                <a:lnTo>
                  <a:pt x="3307966" y="713750"/>
                </a:lnTo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20" y="0"/>
            <a:ext cx="1488435" cy="730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5193" y="266700"/>
            <a:ext cx="156845" cy="0"/>
          </a:xfrm>
          <a:custGeom>
            <a:avLst/>
            <a:gdLst/>
            <a:ahLst/>
            <a:cxnLst/>
            <a:rect l="l" t="t" r="r" b="b"/>
            <a:pathLst>
              <a:path w="156845">
                <a:moveTo>
                  <a:pt x="0" y="0"/>
                </a:moveTo>
                <a:lnTo>
                  <a:pt x="156320" y="0"/>
                </a:lnTo>
              </a:path>
            </a:pathLst>
          </a:custGeom>
          <a:ln w="8889">
            <a:solidFill>
              <a:srgbClr val="B7B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2819" y="274320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070" y="0"/>
                </a:lnTo>
              </a:path>
            </a:pathLst>
          </a:custGeom>
          <a:ln w="8889">
            <a:solidFill>
              <a:srgbClr val="B8B8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918" y="281940"/>
            <a:ext cx="153670" cy="0"/>
          </a:xfrm>
          <a:custGeom>
            <a:avLst/>
            <a:gdLst/>
            <a:ahLst/>
            <a:cxnLst/>
            <a:rect l="l" t="t" r="r" b="b"/>
            <a:pathLst>
              <a:path w="153670">
                <a:moveTo>
                  <a:pt x="0" y="0"/>
                </a:moveTo>
                <a:lnTo>
                  <a:pt x="153349" y="0"/>
                </a:lnTo>
              </a:path>
            </a:pathLst>
          </a:custGeom>
          <a:ln w="888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9016" y="289560"/>
            <a:ext cx="153035" cy="0"/>
          </a:xfrm>
          <a:custGeom>
            <a:avLst/>
            <a:gdLst/>
            <a:ahLst/>
            <a:cxnLst/>
            <a:rect l="l" t="t" r="r" b="b"/>
            <a:pathLst>
              <a:path w="153034">
                <a:moveTo>
                  <a:pt x="0" y="0"/>
                </a:moveTo>
                <a:lnTo>
                  <a:pt x="152635" y="0"/>
                </a:lnTo>
              </a:path>
            </a:pathLst>
          </a:custGeom>
          <a:ln w="888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7985" y="29718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5">
                <a:moveTo>
                  <a:pt x="0" y="0"/>
                </a:moveTo>
                <a:lnTo>
                  <a:pt x="151254" y="0"/>
                </a:lnTo>
              </a:path>
            </a:pathLst>
          </a:custGeom>
          <a:ln w="888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7825" y="304800"/>
            <a:ext cx="149225" cy="0"/>
          </a:xfrm>
          <a:custGeom>
            <a:avLst/>
            <a:gdLst/>
            <a:ahLst/>
            <a:cxnLst/>
            <a:rect l="l" t="t" r="r" b="b"/>
            <a:pathLst>
              <a:path w="149225">
                <a:moveTo>
                  <a:pt x="0" y="0"/>
                </a:moveTo>
                <a:lnTo>
                  <a:pt x="149001" y="0"/>
                </a:lnTo>
              </a:path>
            </a:pathLst>
          </a:custGeom>
          <a:ln w="888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98704" y="0"/>
            <a:ext cx="1906255" cy="616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86018" y="619118"/>
            <a:ext cx="272415" cy="0"/>
          </a:xfrm>
          <a:custGeom>
            <a:avLst/>
            <a:gdLst/>
            <a:ahLst/>
            <a:cxnLst/>
            <a:rect l="l" t="t" r="r" b="b"/>
            <a:pathLst>
              <a:path w="272414">
                <a:moveTo>
                  <a:pt x="0" y="0"/>
                </a:moveTo>
                <a:lnTo>
                  <a:pt x="272050" y="0"/>
                </a:lnTo>
              </a:path>
            </a:pathLst>
          </a:custGeom>
          <a:ln w="10152">
            <a:solidFill>
              <a:srgbClr val="A7A7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9220" y="626120"/>
            <a:ext cx="278765" cy="0"/>
          </a:xfrm>
          <a:custGeom>
            <a:avLst/>
            <a:gdLst/>
            <a:ahLst/>
            <a:cxnLst/>
            <a:rect l="l" t="t" r="r" b="b"/>
            <a:pathLst>
              <a:path w="278764">
                <a:moveTo>
                  <a:pt x="0" y="0"/>
                </a:moveTo>
                <a:lnTo>
                  <a:pt x="278664" y="0"/>
                </a:lnTo>
              </a:path>
            </a:pathLst>
          </a:custGeom>
          <a:ln w="888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12400" y="633740"/>
            <a:ext cx="289560" cy="0"/>
          </a:xfrm>
          <a:custGeom>
            <a:avLst/>
            <a:gdLst/>
            <a:ahLst/>
            <a:cxnLst/>
            <a:rect l="l" t="t" r="r" b="b"/>
            <a:pathLst>
              <a:path w="289560">
                <a:moveTo>
                  <a:pt x="0" y="0"/>
                </a:moveTo>
                <a:lnTo>
                  <a:pt x="289187" y="0"/>
                </a:lnTo>
              </a:path>
            </a:pathLst>
          </a:custGeom>
          <a:ln w="8889">
            <a:solidFill>
              <a:srgbClr val="A5A5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23377" y="640723"/>
            <a:ext cx="302260" cy="0"/>
          </a:xfrm>
          <a:custGeom>
            <a:avLst/>
            <a:gdLst/>
            <a:ahLst/>
            <a:cxnLst/>
            <a:rect l="l" t="t" r="r" b="b"/>
            <a:pathLst>
              <a:path w="302260">
                <a:moveTo>
                  <a:pt x="0" y="0"/>
                </a:moveTo>
                <a:lnTo>
                  <a:pt x="301912" y="0"/>
                </a:lnTo>
              </a:path>
            </a:pathLst>
          </a:custGeom>
          <a:ln w="10163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38260" y="647700"/>
            <a:ext cx="309880" cy="0"/>
          </a:xfrm>
          <a:custGeom>
            <a:avLst/>
            <a:gdLst/>
            <a:ahLst/>
            <a:cxnLst/>
            <a:rect l="l" t="t" r="r" b="b"/>
            <a:pathLst>
              <a:path w="309879">
                <a:moveTo>
                  <a:pt x="0" y="0"/>
                </a:moveTo>
                <a:lnTo>
                  <a:pt x="309543" y="0"/>
                </a:lnTo>
              </a:path>
            </a:pathLst>
          </a:custGeom>
          <a:ln w="888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53500" y="655320"/>
            <a:ext cx="321945" cy="0"/>
          </a:xfrm>
          <a:custGeom>
            <a:avLst/>
            <a:gdLst/>
            <a:ahLst/>
            <a:cxnLst/>
            <a:rect l="l" t="t" r="r" b="b"/>
            <a:pathLst>
              <a:path w="321945">
                <a:moveTo>
                  <a:pt x="0" y="0"/>
                </a:moveTo>
                <a:lnTo>
                  <a:pt x="321362" y="0"/>
                </a:lnTo>
              </a:path>
            </a:pathLst>
          </a:custGeom>
          <a:ln w="888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66192" y="662303"/>
            <a:ext cx="335915" cy="0"/>
          </a:xfrm>
          <a:custGeom>
            <a:avLst/>
            <a:gdLst/>
            <a:ahLst/>
            <a:cxnLst/>
            <a:rect l="l" t="t" r="r" b="b"/>
            <a:pathLst>
              <a:path w="335914">
                <a:moveTo>
                  <a:pt x="0" y="0"/>
                </a:moveTo>
                <a:lnTo>
                  <a:pt x="335729" y="0"/>
                </a:lnTo>
              </a:path>
            </a:pathLst>
          </a:custGeom>
          <a:ln w="10163">
            <a:solidFill>
              <a:srgbClr val="A1A1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81641" y="669279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559" y="0"/>
                </a:lnTo>
              </a:path>
            </a:pathLst>
          </a:custGeom>
          <a:ln w="8889">
            <a:solidFill>
              <a:srgbClr val="A0A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98226" y="676899"/>
            <a:ext cx="343535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3034" y="0"/>
                </a:lnTo>
              </a:path>
            </a:pathLst>
          </a:custGeom>
          <a:ln w="8889">
            <a:solidFill>
              <a:srgbClr val="9F9F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14811" y="684519"/>
            <a:ext cx="343535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2953" y="0"/>
                </a:lnTo>
              </a:path>
            </a:pathLst>
          </a:custGeom>
          <a:ln w="888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28590" y="691508"/>
            <a:ext cx="346710" cy="0"/>
          </a:xfrm>
          <a:custGeom>
            <a:avLst/>
            <a:gdLst/>
            <a:ahLst/>
            <a:cxnLst/>
            <a:rect l="l" t="t" r="r" b="b"/>
            <a:pathLst>
              <a:path w="346710">
                <a:moveTo>
                  <a:pt x="0" y="0"/>
                </a:moveTo>
                <a:lnTo>
                  <a:pt x="346517" y="0"/>
                </a:lnTo>
              </a:path>
            </a:pathLst>
          </a:custGeom>
          <a:ln w="10152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44840" y="698510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469" y="0"/>
                </a:lnTo>
              </a:path>
            </a:pathLst>
          </a:custGeom>
          <a:ln w="888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5542" y="706130"/>
            <a:ext cx="328930" cy="0"/>
          </a:xfrm>
          <a:custGeom>
            <a:avLst/>
            <a:gdLst/>
            <a:ahLst/>
            <a:cxnLst/>
            <a:rect l="l" t="t" r="r" b="b"/>
            <a:pathLst>
              <a:path w="328929">
                <a:moveTo>
                  <a:pt x="0" y="0"/>
                </a:moveTo>
                <a:lnTo>
                  <a:pt x="328668" y="0"/>
                </a:lnTo>
              </a:path>
            </a:pathLst>
          </a:custGeom>
          <a:ln w="8889">
            <a:solidFill>
              <a:srgbClr val="9B9B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83513" y="713113"/>
            <a:ext cx="312420" cy="0"/>
          </a:xfrm>
          <a:custGeom>
            <a:avLst/>
            <a:gdLst/>
            <a:ahLst/>
            <a:cxnLst/>
            <a:rect l="l" t="t" r="r" b="b"/>
            <a:pathLst>
              <a:path w="312420">
                <a:moveTo>
                  <a:pt x="0" y="0"/>
                </a:moveTo>
                <a:lnTo>
                  <a:pt x="311946" y="0"/>
                </a:lnTo>
              </a:path>
            </a:pathLst>
          </a:custGeom>
          <a:ln w="10163">
            <a:solidFill>
              <a:srgbClr val="9A9A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09950" y="720090"/>
            <a:ext cx="284480" cy="0"/>
          </a:xfrm>
          <a:custGeom>
            <a:avLst/>
            <a:gdLst/>
            <a:ahLst/>
            <a:cxnLst/>
            <a:rect l="l" t="t" r="r" b="b"/>
            <a:pathLst>
              <a:path w="284479">
                <a:moveTo>
                  <a:pt x="0" y="0"/>
                </a:moveTo>
                <a:lnTo>
                  <a:pt x="284260" y="0"/>
                </a:lnTo>
              </a:path>
            </a:pathLst>
          </a:custGeom>
          <a:ln w="8889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44493" y="727069"/>
            <a:ext cx="224790" cy="0"/>
          </a:xfrm>
          <a:custGeom>
            <a:avLst/>
            <a:gdLst/>
            <a:ahLst/>
            <a:cxnLst/>
            <a:rect l="l" t="t" r="r" b="b"/>
            <a:pathLst>
              <a:path w="224789">
                <a:moveTo>
                  <a:pt x="0" y="0"/>
                </a:moveTo>
                <a:lnTo>
                  <a:pt x="224294" y="0"/>
                </a:lnTo>
              </a:path>
            </a:pathLst>
          </a:custGeom>
          <a:ln w="7609">
            <a:solidFill>
              <a:srgbClr val="989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24350" y="520689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70" h="59054">
                <a:moveTo>
                  <a:pt x="13959" y="0"/>
                </a:moveTo>
                <a:lnTo>
                  <a:pt x="11430" y="3810"/>
                </a:lnTo>
                <a:lnTo>
                  <a:pt x="6339" y="8900"/>
                </a:lnTo>
                <a:lnTo>
                  <a:pt x="6339" y="11430"/>
                </a:lnTo>
                <a:lnTo>
                  <a:pt x="3810" y="12710"/>
                </a:lnTo>
                <a:lnTo>
                  <a:pt x="2529" y="17800"/>
                </a:lnTo>
                <a:lnTo>
                  <a:pt x="1280" y="20330"/>
                </a:lnTo>
                <a:lnTo>
                  <a:pt x="1280" y="22860"/>
                </a:lnTo>
                <a:lnTo>
                  <a:pt x="0" y="25420"/>
                </a:lnTo>
                <a:lnTo>
                  <a:pt x="0" y="35570"/>
                </a:lnTo>
                <a:lnTo>
                  <a:pt x="1280" y="38100"/>
                </a:lnTo>
                <a:lnTo>
                  <a:pt x="1280" y="41910"/>
                </a:lnTo>
                <a:lnTo>
                  <a:pt x="2529" y="45720"/>
                </a:lnTo>
                <a:lnTo>
                  <a:pt x="3810" y="48280"/>
                </a:lnTo>
                <a:lnTo>
                  <a:pt x="6339" y="50810"/>
                </a:lnTo>
                <a:lnTo>
                  <a:pt x="7620" y="53340"/>
                </a:lnTo>
                <a:lnTo>
                  <a:pt x="10149" y="55900"/>
                </a:lnTo>
                <a:lnTo>
                  <a:pt x="13965" y="58436"/>
                </a:lnTo>
                <a:lnTo>
                  <a:pt x="1395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37060" y="516565"/>
            <a:ext cx="15240" cy="71120"/>
          </a:xfrm>
          <a:custGeom>
            <a:avLst/>
            <a:gdLst/>
            <a:ahLst/>
            <a:cxnLst/>
            <a:rect l="l" t="t" r="r" b="b"/>
            <a:pathLst>
              <a:path w="15239" h="71120">
                <a:moveTo>
                  <a:pt x="15239" y="0"/>
                </a:moveTo>
                <a:lnTo>
                  <a:pt x="13960" y="314"/>
                </a:lnTo>
                <a:lnTo>
                  <a:pt x="6340" y="2874"/>
                </a:lnTo>
                <a:lnTo>
                  <a:pt x="3810" y="4124"/>
                </a:lnTo>
                <a:lnTo>
                  <a:pt x="1249" y="4124"/>
                </a:lnTo>
                <a:lnTo>
                  <a:pt x="0" y="6006"/>
                </a:lnTo>
                <a:lnTo>
                  <a:pt x="0" y="61724"/>
                </a:lnTo>
                <a:lnTo>
                  <a:pt x="1249" y="62554"/>
                </a:lnTo>
                <a:lnTo>
                  <a:pt x="3810" y="65084"/>
                </a:lnTo>
                <a:lnTo>
                  <a:pt x="6340" y="66364"/>
                </a:lnTo>
                <a:lnTo>
                  <a:pt x="10150" y="67644"/>
                </a:lnTo>
                <a:lnTo>
                  <a:pt x="15239" y="70538"/>
                </a:lnTo>
                <a:lnTo>
                  <a:pt x="1523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51020" y="514349"/>
            <a:ext cx="15240" cy="78105"/>
          </a:xfrm>
          <a:custGeom>
            <a:avLst/>
            <a:gdLst/>
            <a:ahLst/>
            <a:cxnLst/>
            <a:rect l="l" t="t" r="r" b="b"/>
            <a:pathLst>
              <a:path w="15239" h="78104">
                <a:moveTo>
                  <a:pt x="15239" y="0"/>
                </a:moveTo>
                <a:lnTo>
                  <a:pt x="12710" y="0"/>
                </a:lnTo>
                <a:lnTo>
                  <a:pt x="7620" y="1280"/>
                </a:lnTo>
                <a:lnTo>
                  <a:pt x="5090" y="1280"/>
                </a:lnTo>
                <a:lnTo>
                  <a:pt x="0" y="2529"/>
                </a:lnTo>
                <a:lnTo>
                  <a:pt x="0" y="72025"/>
                </a:lnTo>
                <a:lnTo>
                  <a:pt x="5090" y="74919"/>
                </a:lnTo>
                <a:lnTo>
                  <a:pt x="13960" y="77480"/>
                </a:lnTo>
                <a:lnTo>
                  <a:pt x="15239" y="77959"/>
                </a:lnTo>
                <a:lnTo>
                  <a:pt x="15239" y="0"/>
                </a:lnTo>
                <a:close/>
              </a:path>
            </a:pathLst>
          </a:custGeom>
          <a:solidFill>
            <a:srgbClr val="C6C6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64979" y="514349"/>
            <a:ext cx="13970" cy="82550"/>
          </a:xfrm>
          <a:custGeom>
            <a:avLst/>
            <a:gdLst/>
            <a:ahLst/>
            <a:cxnLst/>
            <a:rect l="l" t="t" r="r" b="b"/>
            <a:pathLst>
              <a:path w="13970" h="82550">
                <a:moveTo>
                  <a:pt x="3810" y="0"/>
                </a:moveTo>
                <a:lnTo>
                  <a:pt x="0" y="0"/>
                </a:lnTo>
                <a:lnTo>
                  <a:pt x="0" y="77480"/>
                </a:lnTo>
                <a:lnTo>
                  <a:pt x="10180" y="81290"/>
                </a:lnTo>
                <a:lnTo>
                  <a:pt x="13977" y="82217"/>
                </a:lnTo>
                <a:lnTo>
                  <a:pt x="13977" y="1280"/>
                </a:lnTo>
                <a:lnTo>
                  <a:pt x="10180" y="1280"/>
                </a:lnTo>
                <a:lnTo>
                  <a:pt x="381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77689" y="515629"/>
            <a:ext cx="15240" cy="84455"/>
          </a:xfrm>
          <a:custGeom>
            <a:avLst/>
            <a:gdLst/>
            <a:ahLst/>
            <a:cxnLst/>
            <a:rect l="l" t="t" r="r" b="b"/>
            <a:pathLst>
              <a:path w="15239" h="84454">
                <a:moveTo>
                  <a:pt x="3810" y="0"/>
                </a:moveTo>
                <a:lnTo>
                  <a:pt x="0" y="0"/>
                </a:lnTo>
                <a:lnTo>
                  <a:pt x="0" y="80627"/>
                </a:lnTo>
                <a:lnTo>
                  <a:pt x="15239" y="84350"/>
                </a:lnTo>
                <a:lnTo>
                  <a:pt x="15239" y="1023"/>
                </a:lnTo>
                <a:lnTo>
                  <a:pt x="3810" y="0"/>
                </a:lnTo>
                <a:close/>
              </a:path>
            </a:pathLst>
          </a:custGeom>
          <a:solidFill>
            <a:srgbClr val="C4C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91649" y="516538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39" h="86995">
                <a:moveTo>
                  <a:pt x="0" y="0"/>
                </a:moveTo>
                <a:lnTo>
                  <a:pt x="0" y="83129"/>
                </a:lnTo>
                <a:lnTo>
                  <a:pt x="15239" y="86851"/>
                </a:lnTo>
                <a:lnTo>
                  <a:pt x="15239" y="3037"/>
                </a:lnTo>
                <a:lnTo>
                  <a:pt x="3810" y="341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05639" y="519281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3803"/>
                </a:lnTo>
                <a:lnTo>
                  <a:pt x="13966" y="8721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2C2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18319" y="522272"/>
            <a:ext cx="15240" cy="88265"/>
          </a:xfrm>
          <a:custGeom>
            <a:avLst/>
            <a:gdLst/>
            <a:ahLst/>
            <a:cxnLst/>
            <a:rect l="l" t="t" r="r" b="b"/>
            <a:pathLst>
              <a:path w="15239" h="88265">
                <a:moveTo>
                  <a:pt x="0" y="0"/>
                </a:moveTo>
                <a:lnTo>
                  <a:pt x="0" y="83909"/>
                </a:lnTo>
                <a:lnTo>
                  <a:pt x="13990" y="87327"/>
                </a:lnTo>
                <a:lnTo>
                  <a:pt x="15239" y="87709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C1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32310" y="525573"/>
            <a:ext cx="13970" cy="88900"/>
          </a:xfrm>
          <a:custGeom>
            <a:avLst/>
            <a:gdLst/>
            <a:ahLst/>
            <a:cxnLst/>
            <a:rect l="l" t="t" r="r" b="b"/>
            <a:pathLst>
              <a:path w="13970" h="88900">
                <a:moveTo>
                  <a:pt x="0" y="0"/>
                </a:moveTo>
                <a:lnTo>
                  <a:pt x="0" y="84026"/>
                </a:lnTo>
                <a:lnTo>
                  <a:pt x="13966" y="8829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0C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46270" y="528866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5000"/>
                </a:lnTo>
                <a:lnTo>
                  <a:pt x="13966" y="8926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EBE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58980" y="531864"/>
            <a:ext cx="15240" cy="90805"/>
          </a:xfrm>
          <a:custGeom>
            <a:avLst/>
            <a:gdLst/>
            <a:ahLst/>
            <a:cxnLst/>
            <a:rect l="l" t="t" r="r" b="b"/>
            <a:pathLst>
              <a:path w="15239" h="90804">
                <a:moveTo>
                  <a:pt x="0" y="0"/>
                </a:moveTo>
                <a:lnTo>
                  <a:pt x="0" y="85887"/>
                </a:lnTo>
                <a:lnTo>
                  <a:pt x="15239" y="90545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BDB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72939" y="535158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6860"/>
                </a:lnTo>
                <a:lnTo>
                  <a:pt x="13966" y="9112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CBC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86899" y="538451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87834"/>
                </a:lnTo>
                <a:lnTo>
                  <a:pt x="13977" y="92107"/>
                </a:lnTo>
                <a:lnTo>
                  <a:pt x="13977" y="3297"/>
                </a:lnTo>
                <a:lnTo>
                  <a:pt x="0" y="0"/>
                </a:lnTo>
                <a:close/>
              </a:path>
            </a:pathLst>
          </a:custGeom>
          <a:solidFill>
            <a:srgbClr val="BBBB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99609" y="541449"/>
            <a:ext cx="15240" cy="93980"/>
          </a:xfrm>
          <a:custGeom>
            <a:avLst/>
            <a:gdLst/>
            <a:ahLst/>
            <a:cxnLst/>
            <a:rect l="l" t="t" r="r" b="b"/>
            <a:pathLst>
              <a:path w="15239" h="93979">
                <a:moveTo>
                  <a:pt x="0" y="0"/>
                </a:moveTo>
                <a:lnTo>
                  <a:pt x="0" y="88721"/>
                </a:lnTo>
                <a:lnTo>
                  <a:pt x="15239" y="93379"/>
                </a:lnTo>
                <a:lnTo>
                  <a:pt x="15239" y="3778"/>
                </a:lnTo>
                <a:lnTo>
                  <a:pt x="8900" y="2099"/>
                </a:lnTo>
                <a:lnTo>
                  <a:pt x="0" y="0"/>
                </a:lnTo>
                <a:close/>
              </a:path>
            </a:pathLst>
          </a:custGeom>
          <a:solidFill>
            <a:srgbClr val="BAB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13569" y="544889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89548"/>
                </a:lnTo>
                <a:lnTo>
                  <a:pt x="10180" y="92660"/>
                </a:lnTo>
                <a:lnTo>
                  <a:pt x="13977" y="93720"/>
                </a:lnTo>
                <a:lnTo>
                  <a:pt x="13977" y="3701"/>
                </a:lnTo>
                <a:lnTo>
                  <a:pt x="0" y="0"/>
                </a:lnTo>
                <a:close/>
              </a:path>
            </a:pathLst>
          </a:custGeom>
          <a:solidFill>
            <a:srgbClr val="B9B9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27560" y="548594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90018"/>
                </a:lnTo>
                <a:lnTo>
                  <a:pt x="13966" y="93917"/>
                </a:lnTo>
                <a:lnTo>
                  <a:pt x="13966" y="3698"/>
                </a:lnTo>
                <a:lnTo>
                  <a:pt x="0" y="0"/>
                </a:lnTo>
                <a:close/>
              </a:path>
            </a:pathLst>
          </a:custGeom>
          <a:solidFill>
            <a:srgbClr val="B8B8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40239" y="551952"/>
            <a:ext cx="15240" cy="94615"/>
          </a:xfrm>
          <a:custGeom>
            <a:avLst/>
            <a:gdLst/>
            <a:ahLst/>
            <a:cxnLst/>
            <a:rect l="l" t="t" r="r" b="b"/>
            <a:pathLst>
              <a:path w="15239" h="94615">
                <a:moveTo>
                  <a:pt x="0" y="0"/>
                </a:moveTo>
                <a:lnTo>
                  <a:pt x="0" y="90200"/>
                </a:lnTo>
                <a:lnTo>
                  <a:pt x="15239" y="94455"/>
                </a:lnTo>
                <a:lnTo>
                  <a:pt x="15239" y="4103"/>
                </a:lnTo>
                <a:lnTo>
                  <a:pt x="11430" y="3027"/>
                </a:lnTo>
                <a:lnTo>
                  <a:pt x="0" y="0"/>
                </a:lnTo>
                <a:close/>
              </a:path>
            </a:pathLst>
          </a:custGeom>
          <a:solidFill>
            <a:srgbClr val="B7B7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554230" y="555702"/>
            <a:ext cx="13970" cy="94615"/>
          </a:xfrm>
          <a:custGeom>
            <a:avLst/>
            <a:gdLst/>
            <a:ahLst/>
            <a:cxnLst/>
            <a:rect l="l" t="t" r="r" b="b"/>
            <a:pathLst>
              <a:path w="13970" h="94615">
                <a:moveTo>
                  <a:pt x="0" y="0"/>
                </a:moveTo>
                <a:lnTo>
                  <a:pt x="0" y="90356"/>
                </a:lnTo>
                <a:lnTo>
                  <a:pt x="13966" y="94255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6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566909" y="559284"/>
            <a:ext cx="15240" cy="94615"/>
          </a:xfrm>
          <a:custGeom>
            <a:avLst/>
            <a:gdLst/>
            <a:ahLst/>
            <a:cxnLst/>
            <a:rect l="l" t="t" r="r" b="b"/>
            <a:pathLst>
              <a:path w="15239" h="94615">
                <a:moveTo>
                  <a:pt x="0" y="0"/>
                </a:moveTo>
                <a:lnTo>
                  <a:pt x="0" y="90314"/>
                </a:lnTo>
                <a:lnTo>
                  <a:pt x="11430" y="93505"/>
                </a:lnTo>
                <a:lnTo>
                  <a:pt x="15239" y="94230"/>
                </a:lnTo>
                <a:lnTo>
                  <a:pt x="15239" y="4304"/>
                </a:lnTo>
                <a:lnTo>
                  <a:pt x="0" y="0"/>
                </a:lnTo>
                <a:close/>
              </a:path>
            </a:pathLst>
          </a:custGeom>
          <a:solidFill>
            <a:srgbClr val="B5B5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580900" y="563236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90041"/>
                </a:lnTo>
                <a:lnTo>
                  <a:pt x="13966" y="92698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4B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594859" y="567179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8754"/>
                </a:lnTo>
                <a:lnTo>
                  <a:pt x="13966" y="91411"/>
                </a:lnTo>
                <a:lnTo>
                  <a:pt x="13966" y="3647"/>
                </a:lnTo>
                <a:lnTo>
                  <a:pt x="6340" y="1790"/>
                </a:lnTo>
                <a:lnTo>
                  <a:pt x="0" y="0"/>
                </a:lnTo>
                <a:close/>
              </a:path>
            </a:pathLst>
          </a:custGeom>
          <a:solidFill>
            <a:srgbClr val="B3B3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607569" y="570520"/>
            <a:ext cx="15240" cy="90805"/>
          </a:xfrm>
          <a:custGeom>
            <a:avLst/>
            <a:gdLst/>
            <a:ahLst/>
            <a:cxnLst/>
            <a:rect l="l" t="t" r="r" b="b"/>
            <a:pathLst>
              <a:path w="15239" h="90804">
                <a:moveTo>
                  <a:pt x="0" y="0"/>
                </a:moveTo>
                <a:lnTo>
                  <a:pt x="0" y="87831"/>
                </a:lnTo>
                <a:lnTo>
                  <a:pt x="15239" y="90731"/>
                </a:lnTo>
                <a:lnTo>
                  <a:pt x="15239" y="3709"/>
                </a:lnTo>
                <a:lnTo>
                  <a:pt x="0" y="0"/>
                </a:lnTo>
                <a:close/>
              </a:path>
            </a:pathLst>
          </a:custGeom>
          <a:solidFill>
            <a:srgbClr val="B2B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21529" y="573918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7089"/>
                </a:lnTo>
                <a:lnTo>
                  <a:pt x="10150" y="89021"/>
                </a:lnTo>
                <a:lnTo>
                  <a:pt x="13966" y="89403"/>
                </a:lnTo>
                <a:lnTo>
                  <a:pt x="13966" y="3399"/>
                </a:lnTo>
                <a:lnTo>
                  <a:pt x="0" y="0"/>
                </a:lnTo>
                <a:close/>
              </a:path>
            </a:pathLst>
          </a:custGeom>
          <a:solidFill>
            <a:srgbClr val="B1B1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35489" y="577316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6004"/>
                </a:lnTo>
                <a:lnTo>
                  <a:pt x="13977" y="87405"/>
                </a:lnTo>
                <a:lnTo>
                  <a:pt x="13977" y="3402"/>
                </a:lnTo>
                <a:lnTo>
                  <a:pt x="0" y="0"/>
                </a:lnTo>
                <a:close/>
              </a:path>
            </a:pathLst>
          </a:custGeom>
          <a:solidFill>
            <a:srgbClr val="B0B0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648200" y="580410"/>
            <a:ext cx="15240" cy="85725"/>
          </a:xfrm>
          <a:custGeom>
            <a:avLst/>
            <a:gdLst/>
            <a:ahLst/>
            <a:cxnLst/>
            <a:rect l="l" t="t" r="r" b="b"/>
            <a:pathLst>
              <a:path w="15239" h="85725">
                <a:moveTo>
                  <a:pt x="0" y="0"/>
                </a:moveTo>
                <a:lnTo>
                  <a:pt x="0" y="84184"/>
                </a:lnTo>
                <a:lnTo>
                  <a:pt x="15239" y="85710"/>
                </a:lnTo>
                <a:lnTo>
                  <a:pt x="15239" y="3089"/>
                </a:lnTo>
                <a:lnTo>
                  <a:pt x="5090" y="1239"/>
                </a:lnTo>
                <a:lnTo>
                  <a:pt x="0" y="0"/>
                </a:lnTo>
                <a:close/>
              </a:path>
            </a:pathLst>
          </a:custGeom>
          <a:solidFill>
            <a:srgbClr val="AF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662159" y="583266"/>
            <a:ext cx="13970" cy="84455"/>
          </a:xfrm>
          <a:custGeom>
            <a:avLst/>
            <a:gdLst/>
            <a:ahLst/>
            <a:cxnLst/>
            <a:rect l="l" t="t" r="r" b="b"/>
            <a:pathLst>
              <a:path w="13970" h="84454">
                <a:moveTo>
                  <a:pt x="0" y="0"/>
                </a:moveTo>
                <a:lnTo>
                  <a:pt x="0" y="82726"/>
                </a:lnTo>
                <a:lnTo>
                  <a:pt x="13977" y="84126"/>
                </a:lnTo>
                <a:lnTo>
                  <a:pt x="13977" y="2548"/>
                </a:lnTo>
                <a:lnTo>
                  <a:pt x="0" y="0"/>
                </a:lnTo>
                <a:close/>
              </a:path>
            </a:pathLst>
          </a:custGeom>
          <a:solidFill>
            <a:srgbClr val="AEAE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676150" y="585817"/>
            <a:ext cx="13970" cy="83185"/>
          </a:xfrm>
          <a:custGeom>
            <a:avLst/>
            <a:gdLst/>
            <a:ahLst/>
            <a:cxnLst/>
            <a:rect l="l" t="t" r="r" b="b"/>
            <a:pathLst>
              <a:path w="13970" h="83184">
                <a:moveTo>
                  <a:pt x="0" y="0"/>
                </a:moveTo>
                <a:lnTo>
                  <a:pt x="0" y="81577"/>
                </a:lnTo>
                <a:lnTo>
                  <a:pt x="6340" y="82212"/>
                </a:lnTo>
                <a:lnTo>
                  <a:pt x="13966" y="82744"/>
                </a:lnTo>
                <a:lnTo>
                  <a:pt x="13966" y="2194"/>
                </a:lnTo>
                <a:lnTo>
                  <a:pt x="5059" y="922"/>
                </a:lnTo>
                <a:lnTo>
                  <a:pt x="0" y="0"/>
                </a:lnTo>
                <a:close/>
              </a:path>
            </a:pathLst>
          </a:custGeom>
          <a:solidFill>
            <a:srgbClr val="ADAD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688829" y="587828"/>
            <a:ext cx="15240" cy="81915"/>
          </a:xfrm>
          <a:custGeom>
            <a:avLst/>
            <a:gdLst/>
            <a:ahLst/>
            <a:cxnLst/>
            <a:rect l="l" t="t" r="r" b="b"/>
            <a:pathLst>
              <a:path w="15239" h="81915">
                <a:moveTo>
                  <a:pt x="0" y="0"/>
                </a:moveTo>
                <a:lnTo>
                  <a:pt x="0" y="80643"/>
                </a:lnTo>
                <a:lnTo>
                  <a:pt x="15239" y="81706"/>
                </a:lnTo>
                <a:lnTo>
                  <a:pt x="15239" y="2177"/>
                </a:lnTo>
                <a:lnTo>
                  <a:pt x="0" y="0"/>
                </a:lnTo>
                <a:close/>
              </a:path>
            </a:pathLst>
          </a:custGeom>
          <a:solidFill>
            <a:srgbClr val="ACAC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702819" y="589826"/>
            <a:ext cx="13970" cy="80645"/>
          </a:xfrm>
          <a:custGeom>
            <a:avLst/>
            <a:gdLst/>
            <a:ahLst/>
            <a:cxnLst/>
            <a:rect l="l" t="t" r="r" b="b"/>
            <a:pathLst>
              <a:path w="13970" h="80645">
                <a:moveTo>
                  <a:pt x="0" y="0"/>
                </a:moveTo>
                <a:lnTo>
                  <a:pt x="0" y="79621"/>
                </a:lnTo>
                <a:lnTo>
                  <a:pt x="13966" y="80595"/>
                </a:lnTo>
                <a:lnTo>
                  <a:pt x="13966" y="1493"/>
                </a:lnTo>
                <a:lnTo>
                  <a:pt x="5059" y="722"/>
                </a:lnTo>
                <a:lnTo>
                  <a:pt x="0" y="0"/>
                </a:lnTo>
                <a:close/>
              </a:path>
            </a:pathLst>
          </a:custGeom>
          <a:solidFill>
            <a:srgbClr val="ABAB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715499" y="591209"/>
            <a:ext cx="15240" cy="80645"/>
          </a:xfrm>
          <a:custGeom>
            <a:avLst/>
            <a:gdLst/>
            <a:ahLst/>
            <a:cxnLst/>
            <a:rect l="l" t="t" r="r" b="b"/>
            <a:pathLst>
              <a:path w="15239" h="80645">
                <a:moveTo>
                  <a:pt x="0" y="0"/>
                </a:moveTo>
                <a:lnTo>
                  <a:pt x="0" y="79123"/>
                </a:lnTo>
                <a:lnTo>
                  <a:pt x="15239" y="80186"/>
                </a:lnTo>
                <a:lnTo>
                  <a:pt x="15239" y="1318"/>
                </a:lnTo>
                <a:lnTo>
                  <a:pt x="0" y="0"/>
                </a:lnTo>
                <a:close/>
              </a:path>
            </a:pathLst>
          </a:custGeom>
          <a:solidFill>
            <a:srgbClr val="AA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729489" y="592420"/>
            <a:ext cx="13970" cy="80010"/>
          </a:xfrm>
          <a:custGeom>
            <a:avLst/>
            <a:gdLst/>
            <a:ahLst/>
            <a:cxnLst/>
            <a:rect l="l" t="t" r="r" b="b"/>
            <a:pathLst>
              <a:path w="13970" h="80009">
                <a:moveTo>
                  <a:pt x="0" y="0"/>
                </a:moveTo>
                <a:lnTo>
                  <a:pt x="0" y="78888"/>
                </a:lnTo>
                <a:lnTo>
                  <a:pt x="7620" y="79419"/>
                </a:lnTo>
                <a:lnTo>
                  <a:pt x="13966" y="79584"/>
                </a:lnTo>
                <a:lnTo>
                  <a:pt x="13966" y="926"/>
                </a:lnTo>
                <a:lnTo>
                  <a:pt x="7620" y="659"/>
                </a:lnTo>
                <a:lnTo>
                  <a:pt x="0" y="0"/>
                </a:lnTo>
                <a:close/>
              </a:path>
            </a:pathLst>
          </a:custGeom>
          <a:solidFill>
            <a:srgbClr val="A9A9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750432" y="593345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19"/>
                </a:lnTo>
              </a:path>
            </a:pathLst>
          </a:custGeom>
          <a:ln w="15236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756160" y="593879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0" y="0"/>
                </a:moveTo>
                <a:lnTo>
                  <a:pt x="0" y="78453"/>
                </a:lnTo>
                <a:lnTo>
                  <a:pt x="15239" y="78848"/>
                </a:lnTo>
                <a:lnTo>
                  <a:pt x="15239" y="480"/>
                </a:lnTo>
                <a:lnTo>
                  <a:pt x="11430" y="480"/>
                </a:lnTo>
                <a:lnTo>
                  <a:pt x="0" y="0"/>
                </a:lnTo>
                <a:close/>
              </a:path>
              <a:path w="15239" h="79375">
                <a:moveTo>
                  <a:pt x="15239" y="402"/>
                </a:moveTo>
                <a:lnTo>
                  <a:pt x="11430" y="480"/>
                </a:lnTo>
                <a:lnTo>
                  <a:pt x="15239" y="48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777739" y="593998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91"/>
                </a:lnTo>
              </a:path>
            </a:pathLst>
          </a:custGeom>
          <a:ln w="1650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784079" y="593740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77" y="0"/>
                </a:moveTo>
                <a:lnTo>
                  <a:pt x="0" y="284"/>
                </a:lnTo>
                <a:lnTo>
                  <a:pt x="0" y="79316"/>
                </a:lnTo>
                <a:lnTo>
                  <a:pt x="1280" y="79349"/>
                </a:lnTo>
                <a:lnTo>
                  <a:pt x="13977" y="78958"/>
                </a:lnTo>
                <a:lnTo>
                  <a:pt x="13977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804409" y="593456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281"/>
                </a:lnTo>
              </a:path>
            </a:pathLst>
          </a:custGeom>
          <a:ln w="1650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818369" y="593172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136"/>
                </a:lnTo>
              </a:path>
            </a:pathLst>
          </a:custGeom>
          <a:ln w="1650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824739" y="592914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66" y="0"/>
                </a:moveTo>
                <a:lnTo>
                  <a:pt x="0" y="283"/>
                </a:lnTo>
                <a:lnTo>
                  <a:pt x="0" y="78964"/>
                </a:lnTo>
                <a:lnTo>
                  <a:pt x="1249" y="78925"/>
                </a:lnTo>
                <a:lnTo>
                  <a:pt x="13966" y="78925"/>
                </a:lnTo>
                <a:lnTo>
                  <a:pt x="1396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837419" y="592630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15239" y="0"/>
                </a:moveTo>
                <a:lnTo>
                  <a:pt x="0" y="309"/>
                </a:lnTo>
                <a:lnTo>
                  <a:pt x="0" y="79209"/>
                </a:lnTo>
                <a:lnTo>
                  <a:pt x="6370" y="79209"/>
                </a:lnTo>
                <a:lnTo>
                  <a:pt x="15239" y="77832"/>
                </a:lnTo>
                <a:lnTo>
                  <a:pt x="15239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851410" y="592371"/>
            <a:ext cx="13970" cy="78740"/>
          </a:xfrm>
          <a:custGeom>
            <a:avLst/>
            <a:gdLst/>
            <a:ahLst/>
            <a:cxnLst/>
            <a:rect l="l" t="t" r="r" b="b"/>
            <a:pathLst>
              <a:path w="13970" h="78740">
                <a:moveTo>
                  <a:pt x="13966" y="0"/>
                </a:moveTo>
                <a:lnTo>
                  <a:pt x="0" y="283"/>
                </a:lnTo>
                <a:lnTo>
                  <a:pt x="0" y="78284"/>
                </a:lnTo>
                <a:lnTo>
                  <a:pt x="8869" y="76907"/>
                </a:lnTo>
                <a:lnTo>
                  <a:pt x="13966" y="76452"/>
                </a:lnTo>
                <a:lnTo>
                  <a:pt x="13966" y="0"/>
                </a:lnTo>
                <a:close/>
              </a:path>
            </a:pathLst>
          </a:custGeom>
          <a:solidFill>
            <a:srgbClr val="A0A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864089" y="592088"/>
            <a:ext cx="15240" cy="77470"/>
          </a:xfrm>
          <a:custGeom>
            <a:avLst/>
            <a:gdLst/>
            <a:ahLst/>
            <a:cxnLst/>
            <a:rect l="l" t="t" r="r" b="b"/>
            <a:pathLst>
              <a:path w="15239" h="77470">
                <a:moveTo>
                  <a:pt x="15239" y="0"/>
                </a:moveTo>
                <a:lnTo>
                  <a:pt x="0" y="309"/>
                </a:lnTo>
                <a:lnTo>
                  <a:pt x="0" y="76850"/>
                </a:lnTo>
                <a:lnTo>
                  <a:pt x="10180" y="75941"/>
                </a:lnTo>
                <a:lnTo>
                  <a:pt x="15239" y="75430"/>
                </a:lnTo>
                <a:lnTo>
                  <a:pt x="15239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878080" y="591765"/>
            <a:ext cx="15240" cy="76200"/>
          </a:xfrm>
          <a:custGeom>
            <a:avLst/>
            <a:gdLst/>
            <a:ahLst/>
            <a:cxnLst/>
            <a:rect l="l" t="t" r="r" b="b"/>
            <a:pathLst>
              <a:path w="15239" h="76200">
                <a:moveTo>
                  <a:pt x="15239" y="0"/>
                </a:moveTo>
                <a:lnTo>
                  <a:pt x="13960" y="64"/>
                </a:lnTo>
                <a:lnTo>
                  <a:pt x="0" y="348"/>
                </a:lnTo>
                <a:lnTo>
                  <a:pt x="0" y="75879"/>
                </a:lnTo>
                <a:lnTo>
                  <a:pt x="8869" y="74984"/>
                </a:lnTo>
                <a:lnTo>
                  <a:pt x="15239" y="72600"/>
                </a:lnTo>
                <a:lnTo>
                  <a:pt x="15239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892039" y="591125"/>
            <a:ext cx="13970" cy="74295"/>
          </a:xfrm>
          <a:custGeom>
            <a:avLst/>
            <a:gdLst/>
            <a:ahLst/>
            <a:cxnLst/>
            <a:rect l="l" t="t" r="r" b="b"/>
            <a:pathLst>
              <a:path w="13970" h="74295">
                <a:moveTo>
                  <a:pt x="13966" y="0"/>
                </a:moveTo>
                <a:lnTo>
                  <a:pt x="0" y="704"/>
                </a:lnTo>
                <a:lnTo>
                  <a:pt x="0" y="73719"/>
                </a:lnTo>
                <a:lnTo>
                  <a:pt x="5090" y="71813"/>
                </a:lnTo>
                <a:lnTo>
                  <a:pt x="13966" y="69849"/>
                </a:lnTo>
                <a:lnTo>
                  <a:pt x="13966" y="0"/>
                </a:lnTo>
                <a:close/>
              </a:path>
            </a:pathLst>
          </a:custGeom>
          <a:solidFill>
            <a:srgbClr val="9D9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904750" y="590549"/>
            <a:ext cx="15240" cy="71120"/>
          </a:xfrm>
          <a:custGeom>
            <a:avLst/>
            <a:gdLst/>
            <a:ahLst/>
            <a:cxnLst/>
            <a:rect l="l" t="t" r="r" b="b"/>
            <a:pathLst>
              <a:path w="15239" h="71120">
                <a:moveTo>
                  <a:pt x="15239" y="0"/>
                </a:moveTo>
                <a:lnTo>
                  <a:pt x="12679" y="0"/>
                </a:lnTo>
                <a:lnTo>
                  <a:pt x="0" y="639"/>
                </a:lnTo>
                <a:lnTo>
                  <a:pt x="0" y="70703"/>
                </a:lnTo>
                <a:lnTo>
                  <a:pt x="3810" y="69860"/>
                </a:lnTo>
                <a:lnTo>
                  <a:pt x="12679" y="66050"/>
                </a:lnTo>
                <a:lnTo>
                  <a:pt x="15239" y="65092"/>
                </a:lnTo>
                <a:lnTo>
                  <a:pt x="15239" y="0"/>
                </a:lnTo>
                <a:close/>
              </a:path>
            </a:pathLst>
          </a:custGeom>
          <a:solidFill>
            <a:srgbClr val="9C9C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918709" y="590549"/>
            <a:ext cx="15240" cy="66040"/>
          </a:xfrm>
          <a:custGeom>
            <a:avLst/>
            <a:gdLst/>
            <a:ahLst/>
            <a:cxnLst/>
            <a:rect l="l" t="t" r="r" b="b"/>
            <a:pathLst>
              <a:path w="15239" h="66040">
                <a:moveTo>
                  <a:pt x="15239" y="0"/>
                </a:moveTo>
                <a:lnTo>
                  <a:pt x="0" y="0"/>
                </a:lnTo>
                <a:lnTo>
                  <a:pt x="0" y="65571"/>
                </a:lnTo>
                <a:lnTo>
                  <a:pt x="8900" y="62240"/>
                </a:lnTo>
                <a:lnTo>
                  <a:pt x="15239" y="58005"/>
                </a:lnTo>
                <a:lnTo>
                  <a:pt x="15239" y="0"/>
                </a:lnTo>
                <a:close/>
              </a:path>
            </a:pathLst>
          </a:custGeom>
          <a:solidFill>
            <a:srgbClr val="9B9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932669" y="590549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70" h="59054">
                <a:moveTo>
                  <a:pt x="3810" y="0"/>
                </a:moveTo>
                <a:lnTo>
                  <a:pt x="0" y="0"/>
                </a:lnTo>
                <a:lnTo>
                  <a:pt x="0" y="58860"/>
                </a:lnTo>
                <a:lnTo>
                  <a:pt x="2560" y="57150"/>
                </a:lnTo>
                <a:lnTo>
                  <a:pt x="7620" y="54620"/>
                </a:lnTo>
                <a:lnTo>
                  <a:pt x="10180" y="50810"/>
                </a:lnTo>
                <a:lnTo>
                  <a:pt x="13977" y="47012"/>
                </a:lnTo>
                <a:lnTo>
                  <a:pt x="13977" y="569"/>
                </a:lnTo>
                <a:lnTo>
                  <a:pt x="3810" y="0"/>
                </a:lnTo>
                <a:close/>
              </a:path>
            </a:pathLst>
          </a:custGeom>
          <a:solidFill>
            <a:srgbClr val="9A9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945379" y="591048"/>
            <a:ext cx="15240" cy="48260"/>
          </a:xfrm>
          <a:custGeom>
            <a:avLst/>
            <a:gdLst/>
            <a:ahLst/>
            <a:cxnLst/>
            <a:rect l="l" t="t" r="r" b="b"/>
            <a:pathLst>
              <a:path w="15239" h="48259">
                <a:moveTo>
                  <a:pt x="0" y="0"/>
                </a:moveTo>
                <a:lnTo>
                  <a:pt x="0" y="47782"/>
                </a:lnTo>
                <a:lnTo>
                  <a:pt x="5090" y="42691"/>
                </a:lnTo>
                <a:lnTo>
                  <a:pt x="11430" y="35071"/>
                </a:lnTo>
                <a:lnTo>
                  <a:pt x="15239" y="29368"/>
                </a:lnTo>
                <a:lnTo>
                  <a:pt x="15239" y="781"/>
                </a:lnTo>
                <a:lnTo>
                  <a:pt x="13960" y="781"/>
                </a:lnTo>
                <a:lnTo>
                  <a:pt x="0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959339" y="591829"/>
            <a:ext cx="11430" cy="31115"/>
          </a:xfrm>
          <a:custGeom>
            <a:avLst/>
            <a:gdLst/>
            <a:ahLst/>
            <a:cxnLst/>
            <a:rect l="l" t="t" r="r" b="b"/>
            <a:pathLst>
              <a:path w="11429" h="31115">
                <a:moveTo>
                  <a:pt x="0" y="0"/>
                </a:moveTo>
                <a:lnTo>
                  <a:pt x="0" y="30503"/>
                </a:lnTo>
                <a:lnTo>
                  <a:pt x="2560" y="26670"/>
                </a:lnTo>
                <a:lnTo>
                  <a:pt x="6370" y="17769"/>
                </a:lnTo>
                <a:lnTo>
                  <a:pt x="7620" y="16489"/>
                </a:lnTo>
                <a:lnTo>
                  <a:pt x="8900" y="12679"/>
                </a:lnTo>
                <a:lnTo>
                  <a:pt x="10180" y="10149"/>
                </a:lnTo>
                <a:lnTo>
                  <a:pt x="10180" y="5059"/>
                </a:lnTo>
                <a:lnTo>
                  <a:pt x="11430" y="5059"/>
                </a:lnTo>
                <a:lnTo>
                  <a:pt x="11430" y="1249"/>
                </a:lnTo>
                <a:lnTo>
                  <a:pt x="8900" y="1249"/>
                </a:lnTo>
                <a:lnTo>
                  <a:pt x="6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024110" y="702319"/>
            <a:ext cx="3810" cy="635"/>
          </a:xfrm>
          <a:custGeom>
            <a:avLst/>
            <a:gdLst/>
            <a:ahLst/>
            <a:cxnLst/>
            <a:rect l="l" t="t" r="r" b="b"/>
            <a:pathLst>
              <a:path w="3810" h="634">
                <a:moveTo>
                  <a:pt x="0" y="118"/>
                </a:moveTo>
                <a:lnTo>
                  <a:pt x="3822" y="118"/>
                </a:lnTo>
              </a:path>
            </a:pathLst>
          </a:custGeom>
          <a:ln w="317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027919" y="700038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5083" y="0"/>
                </a:moveTo>
                <a:lnTo>
                  <a:pt x="1280" y="2281"/>
                </a:lnTo>
                <a:lnTo>
                  <a:pt x="0" y="2281"/>
                </a:lnTo>
                <a:lnTo>
                  <a:pt x="0" y="2519"/>
                </a:lnTo>
                <a:lnTo>
                  <a:pt x="5083" y="2835"/>
                </a:lnTo>
                <a:lnTo>
                  <a:pt x="5083" y="0"/>
                </a:lnTo>
                <a:close/>
              </a:path>
            </a:pathLst>
          </a:custGeom>
          <a:solidFill>
            <a:srgbClr val="9696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033009" y="696984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83" y="0"/>
                </a:moveTo>
                <a:lnTo>
                  <a:pt x="0" y="3050"/>
                </a:lnTo>
                <a:lnTo>
                  <a:pt x="0" y="5889"/>
                </a:lnTo>
                <a:lnTo>
                  <a:pt x="5083" y="6206"/>
                </a:lnTo>
                <a:lnTo>
                  <a:pt x="5083" y="0"/>
                </a:lnTo>
                <a:close/>
              </a:path>
            </a:pathLst>
          </a:custGeom>
          <a:solidFill>
            <a:srgbClr val="9797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38100" y="693937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59">
                <a:moveTo>
                  <a:pt x="5072" y="0"/>
                </a:moveTo>
                <a:lnTo>
                  <a:pt x="0" y="3042"/>
                </a:lnTo>
                <a:lnTo>
                  <a:pt x="0" y="9253"/>
                </a:lnTo>
                <a:lnTo>
                  <a:pt x="5072" y="9568"/>
                </a:lnTo>
                <a:lnTo>
                  <a:pt x="5072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043159" y="690894"/>
            <a:ext cx="5080" cy="13335"/>
          </a:xfrm>
          <a:custGeom>
            <a:avLst/>
            <a:gdLst/>
            <a:ahLst/>
            <a:cxnLst/>
            <a:rect l="l" t="t" r="r" b="b"/>
            <a:pathLst>
              <a:path w="5079" h="13334">
                <a:moveTo>
                  <a:pt x="5083" y="0"/>
                </a:moveTo>
                <a:lnTo>
                  <a:pt x="0" y="3050"/>
                </a:lnTo>
                <a:lnTo>
                  <a:pt x="0" y="12610"/>
                </a:lnTo>
                <a:lnTo>
                  <a:pt x="5083" y="12927"/>
                </a:lnTo>
                <a:lnTo>
                  <a:pt x="5083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048250" y="687840"/>
            <a:ext cx="5080" cy="16510"/>
          </a:xfrm>
          <a:custGeom>
            <a:avLst/>
            <a:gdLst/>
            <a:ahLst/>
            <a:cxnLst/>
            <a:rect l="l" t="t" r="r" b="b"/>
            <a:pathLst>
              <a:path w="5079" h="16509">
                <a:moveTo>
                  <a:pt x="5083" y="0"/>
                </a:moveTo>
                <a:lnTo>
                  <a:pt x="0" y="3050"/>
                </a:lnTo>
                <a:lnTo>
                  <a:pt x="0" y="15981"/>
                </a:lnTo>
                <a:lnTo>
                  <a:pt x="5083" y="16298"/>
                </a:lnTo>
                <a:lnTo>
                  <a:pt x="5083" y="0"/>
                </a:lnTo>
                <a:close/>
              </a:path>
            </a:pathLst>
          </a:custGeom>
          <a:solidFill>
            <a:srgbClr val="9A9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053339" y="684794"/>
            <a:ext cx="5080" cy="19685"/>
          </a:xfrm>
          <a:custGeom>
            <a:avLst/>
            <a:gdLst/>
            <a:ahLst/>
            <a:cxnLst/>
            <a:rect l="l" t="t" r="r" b="b"/>
            <a:pathLst>
              <a:path w="5079" h="19684">
                <a:moveTo>
                  <a:pt x="5072" y="0"/>
                </a:moveTo>
                <a:lnTo>
                  <a:pt x="0" y="3042"/>
                </a:lnTo>
                <a:lnTo>
                  <a:pt x="0" y="19345"/>
                </a:lnTo>
                <a:lnTo>
                  <a:pt x="5072" y="19660"/>
                </a:lnTo>
                <a:lnTo>
                  <a:pt x="5072" y="0"/>
                </a:lnTo>
                <a:close/>
              </a:path>
            </a:pathLst>
          </a:custGeom>
          <a:solidFill>
            <a:srgbClr val="9B9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058399" y="681751"/>
            <a:ext cx="5080" cy="23495"/>
          </a:xfrm>
          <a:custGeom>
            <a:avLst/>
            <a:gdLst/>
            <a:ahLst/>
            <a:cxnLst/>
            <a:rect l="l" t="t" r="r" b="b"/>
            <a:pathLst>
              <a:path w="5079" h="23495">
                <a:moveTo>
                  <a:pt x="5083" y="0"/>
                </a:moveTo>
                <a:lnTo>
                  <a:pt x="0" y="3050"/>
                </a:lnTo>
                <a:lnTo>
                  <a:pt x="0" y="22702"/>
                </a:lnTo>
                <a:lnTo>
                  <a:pt x="5083" y="23019"/>
                </a:lnTo>
                <a:lnTo>
                  <a:pt x="5083" y="0"/>
                </a:lnTo>
                <a:close/>
              </a:path>
            </a:pathLst>
          </a:custGeom>
          <a:solidFill>
            <a:srgbClr val="9C9C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063489" y="678697"/>
            <a:ext cx="5080" cy="26670"/>
          </a:xfrm>
          <a:custGeom>
            <a:avLst/>
            <a:gdLst/>
            <a:ahLst/>
            <a:cxnLst/>
            <a:rect l="l" t="t" r="r" b="b"/>
            <a:pathLst>
              <a:path w="5079" h="26670">
                <a:moveTo>
                  <a:pt x="5083" y="0"/>
                </a:moveTo>
                <a:lnTo>
                  <a:pt x="0" y="3050"/>
                </a:lnTo>
                <a:lnTo>
                  <a:pt x="0" y="26073"/>
                </a:lnTo>
                <a:lnTo>
                  <a:pt x="5083" y="26389"/>
                </a:lnTo>
                <a:lnTo>
                  <a:pt x="5083" y="0"/>
                </a:lnTo>
                <a:close/>
              </a:path>
            </a:pathLst>
          </a:custGeom>
          <a:solidFill>
            <a:srgbClr val="9D9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068580" y="675650"/>
            <a:ext cx="5080" cy="29845"/>
          </a:xfrm>
          <a:custGeom>
            <a:avLst/>
            <a:gdLst/>
            <a:ahLst/>
            <a:cxnLst/>
            <a:rect l="l" t="t" r="r" b="b"/>
            <a:pathLst>
              <a:path w="5079" h="29845">
                <a:moveTo>
                  <a:pt x="5072" y="0"/>
                </a:moveTo>
                <a:lnTo>
                  <a:pt x="0" y="3042"/>
                </a:lnTo>
                <a:lnTo>
                  <a:pt x="0" y="29436"/>
                </a:lnTo>
                <a:lnTo>
                  <a:pt x="5072" y="29752"/>
                </a:lnTo>
                <a:lnTo>
                  <a:pt x="5072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073639" y="672608"/>
            <a:ext cx="5080" cy="33655"/>
          </a:xfrm>
          <a:custGeom>
            <a:avLst/>
            <a:gdLst/>
            <a:ahLst/>
            <a:cxnLst/>
            <a:rect l="l" t="t" r="r" b="b"/>
            <a:pathLst>
              <a:path w="5079" h="33654">
                <a:moveTo>
                  <a:pt x="5083" y="0"/>
                </a:moveTo>
                <a:lnTo>
                  <a:pt x="0" y="3050"/>
                </a:lnTo>
                <a:lnTo>
                  <a:pt x="0" y="32794"/>
                </a:lnTo>
                <a:lnTo>
                  <a:pt x="5083" y="33111"/>
                </a:lnTo>
                <a:lnTo>
                  <a:pt x="5083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078729" y="669554"/>
            <a:ext cx="5080" cy="36830"/>
          </a:xfrm>
          <a:custGeom>
            <a:avLst/>
            <a:gdLst/>
            <a:ahLst/>
            <a:cxnLst/>
            <a:rect l="l" t="t" r="r" b="b"/>
            <a:pathLst>
              <a:path w="5079" h="36829">
                <a:moveTo>
                  <a:pt x="5083" y="0"/>
                </a:moveTo>
                <a:lnTo>
                  <a:pt x="0" y="3050"/>
                </a:lnTo>
                <a:lnTo>
                  <a:pt x="0" y="36165"/>
                </a:lnTo>
                <a:lnTo>
                  <a:pt x="5083" y="36481"/>
                </a:lnTo>
                <a:lnTo>
                  <a:pt x="5083" y="0"/>
                </a:lnTo>
                <a:close/>
              </a:path>
            </a:pathLst>
          </a:custGeom>
          <a:solidFill>
            <a:srgbClr val="A0A0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083819" y="666507"/>
            <a:ext cx="5080" cy="40005"/>
          </a:xfrm>
          <a:custGeom>
            <a:avLst/>
            <a:gdLst/>
            <a:ahLst/>
            <a:cxnLst/>
            <a:rect l="l" t="t" r="r" b="b"/>
            <a:pathLst>
              <a:path w="5079" h="40004">
                <a:moveTo>
                  <a:pt x="5072" y="0"/>
                </a:moveTo>
                <a:lnTo>
                  <a:pt x="0" y="3042"/>
                </a:lnTo>
                <a:lnTo>
                  <a:pt x="0" y="39528"/>
                </a:lnTo>
                <a:lnTo>
                  <a:pt x="5072" y="39844"/>
                </a:lnTo>
                <a:lnTo>
                  <a:pt x="5072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087630" y="663457"/>
            <a:ext cx="6350" cy="43815"/>
          </a:xfrm>
          <a:custGeom>
            <a:avLst/>
            <a:gdLst/>
            <a:ahLst/>
            <a:cxnLst/>
            <a:rect l="l" t="t" r="r" b="b"/>
            <a:pathLst>
              <a:path w="6350" h="43815">
                <a:moveTo>
                  <a:pt x="6346" y="0"/>
                </a:moveTo>
                <a:lnTo>
                  <a:pt x="0" y="3807"/>
                </a:lnTo>
                <a:lnTo>
                  <a:pt x="0" y="42816"/>
                </a:lnTo>
                <a:lnTo>
                  <a:pt x="6346" y="43211"/>
                </a:lnTo>
                <a:lnTo>
                  <a:pt x="634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092689" y="660414"/>
            <a:ext cx="6350" cy="46990"/>
          </a:xfrm>
          <a:custGeom>
            <a:avLst/>
            <a:gdLst/>
            <a:ahLst/>
            <a:cxnLst/>
            <a:rect l="l" t="t" r="r" b="b"/>
            <a:pathLst>
              <a:path w="6350" h="46990">
                <a:moveTo>
                  <a:pt x="6357" y="0"/>
                </a:moveTo>
                <a:lnTo>
                  <a:pt x="0" y="3814"/>
                </a:lnTo>
                <a:lnTo>
                  <a:pt x="0" y="46173"/>
                </a:lnTo>
                <a:lnTo>
                  <a:pt x="6357" y="46569"/>
                </a:lnTo>
                <a:lnTo>
                  <a:pt x="6357" y="0"/>
                </a:lnTo>
                <a:close/>
              </a:path>
            </a:pathLst>
          </a:custGeom>
          <a:solidFill>
            <a:srgbClr val="A3A3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097779" y="657368"/>
            <a:ext cx="6350" cy="50165"/>
          </a:xfrm>
          <a:custGeom>
            <a:avLst/>
            <a:gdLst/>
            <a:ahLst/>
            <a:cxnLst/>
            <a:rect l="l" t="t" r="r" b="b"/>
            <a:pathLst>
              <a:path w="6350" h="50165">
                <a:moveTo>
                  <a:pt x="6346" y="0"/>
                </a:moveTo>
                <a:lnTo>
                  <a:pt x="0" y="3807"/>
                </a:lnTo>
                <a:lnTo>
                  <a:pt x="0" y="49537"/>
                </a:lnTo>
                <a:lnTo>
                  <a:pt x="6346" y="49932"/>
                </a:lnTo>
                <a:lnTo>
                  <a:pt x="6346" y="0"/>
                </a:lnTo>
                <a:close/>
              </a:path>
            </a:pathLst>
          </a:custGeom>
          <a:solidFill>
            <a:srgbClr val="A4A4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102869" y="654314"/>
            <a:ext cx="6350" cy="53340"/>
          </a:xfrm>
          <a:custGeom>
            <a:avLst/>
            <a:gdLst/>
            <a:ahLst/>
            <a:cxnLst/>
            <a:rect l="l" t="t" r="r" b="b"/>
            <a:pathLst>
              <a:path w="6350" h="53340">
                <a:moveTo>
                  <a:pt x="6346" y="0"/>
                </a:moveTo>
                <a:lnTo>
                  <a:pt x="0" y="3807"/>
                </a:lnTo>
                <a:lnTo>
                  <a:pt x="0" y="52907"/>
                </a:lnTo>
                <a:lnTo>
                  <a:pt x="2530" y="53065"/>
                </a:lnTo>
                <a:lnTo>
                  <a:pt x="6346" y="53213"/>
                </a:lnTo>
                <a:lnTo>
                  <a:pt x="6346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107929" y="651271"/>
            <a:ext cx="6350" cy="56515"/>
          </a:xfrm>
          <a:custGeom>
            <a:avLst/>
            <a:gdLst/>
            <a:ahLst/>
            <a:cxnLst/>
            <a:rect l="l" t="t" r="r" b="b"/>
            <a:pathLst>
              <a:path w="6350" h="56515">
                <a:moveTo>
                  <a:pt x="6357" y="0"/>
                </a:moveTo>
                <a:lnTo>
                  <a:pt x="0" y="3814"/>
                </a:lnTo>
                <a:lnTo>
                  <a:pt x="0" y="56206"/>
                </a:lnTo>
                <a:lnTo>
                  <a:pt x="6357" y="56452"/>
                </a:lnTo>
                <a:lnTo>
                  <a:pt x="6357" y="0"/>
                </a:lnTo>
                <a:close/>
              </a:path>
            </a:pathLst>
          </a:custGeom>
          <a:solidFill>
            <a:srgbClr val="A6A6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113020" y="648224"/>
            <a:ext cx="6350" cy="59690"/>
          </a:xfrm>
          <a:custGeom>
            <a:avLst/>
            <a:gdLst/>
            <a:ahLst/>
            <a:cxnLst/>
            <a:rect l="l" t="t" r="r" b="b"/>
            <a:pathLst>
              <a:path w="6350" h="59690">
                <a:moveTo>
                  <a:pt x="6346" y="0"/>
                </a:moveTo>
                <a:lnTo>
                  <a:pt x="0" y="3807"/>
                </a:lnTo>
                <a:lnTo>
                  <a:pt x="0" y="59450"/>
                </a:lnTo>
                <a:lnTo>
                  <a:pt x="6346" y="59696"/>
                </a:lnTo>
                <a:lnTo>
                  <a:pt x="6346" y="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120645" y="645935"/>
            <a:ext cx="0" cy="62230"/>
          </a:xfrm>
          <a:custGeom>
            <a:avLst/>
            <a:gdLst/>
            <a:ahLst/>
            <a:cxnLst/>
            <a:rect l="l" t="t" r="r" b="b"/>
            <a:pathLst>
              <a:path h="62229">
                <a:moveTo>
                  <a:pt x="0" y="0"/>
                </a:moveTo>
                <a:lnTo>
                  <a:pt x="0" y="62133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125711" y="642892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73"/>
                </a:lnTo>
              </a:path>
            </a:pathLst>
          </a:custGeom>
          <a:ln w="6353">
            <a:solidFill>
              <a:srgbClr val="A9A9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130801" y="639838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8624"/>
                </a:lnTo>
              </a:path>
            </a:pathLst>
          </a:custGeom>
          <a:ln w="6353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135886" y="636792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1867"/>
                </a:lnTo>
              </a:path>
            </a:pathLst>
          </a:custGeom>
          <a:ln w="6342">
            <a:solidFill>
              <a:srgbClr val="ABAB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140951" y="6337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10"/>
                </a:lnTo>
              </a:path>
            </a:pathLst>
          </a:custGeom>
          <a:ln w="6353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146041" y="630695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536"/>
                </a:lnTo>
              </a:path>
            </a:pathLst>
          </a:custGeom>
          <a:ln w="6353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151125" y="627648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0"/>
                </a:moveTo>
                <a:lnTo>
                  <a:pt x="0" y="80155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156191" y="624688"/>
            <a:ext cx="0" cy="83185"/>
          </a:xfrm>
          <a:custGeom>
            <a:avLst/>
            <a:gdLst/>
            <a:ahLst/>
            <a:cxnLst/>
            <a:rect l="l" t="t" r="r" b="b"/>
            <a:pathLst>
              <a:path h="83184">
                <a:moveTo>
                  <a:pt x="0" y="0"/>
                </a:moveTo>
                <a:lnTo>
                  <a:pt x="0" y="82690"/>
                </a:lnTo>
              </a:path>
            </a:pathLst>
          </a:custGeom>
          <a:ln w="6353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161281" y="62180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578"/>
                </a:lnTo>
              </a:path>
            </a:pathLst>
          </a:custGeom>
          <a:ln w="6353">
            <a:solidFill>
              <a:srgbClr val="B0B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166366" y="618921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58"/>
                </a:lnTo>
              </a:path>
            </a:pathLst>
          </a:custGeom>
          <a:ln w="6342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170813" y="616037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202"/>
                </a:lnTo>
              </a:path>
            </a:pathLst>
          </a:custGeom>
          <a:ln w="7616">
            <a:solidFill>
              <a:srgbClr val="B2B2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175878" y="613160"/>
            <a:ext cx="0" cy="93980"/>
          </a:xfrm>
          <a:custGeom>
            <a:avLst/>
            <a:gdLst/>
            <a:ahLst/>
            <a:cxnLst/>
            <a:rect l="l" t="t" r="r" b="b"/>
            <a:pathLst>
              <a:path h="93979">
                <a:moveTo>
                  <a:pt x="0" y="0"/>
                </a:moveTo>
                <a:lnTo>
                  <a:pt x="0" y="93525"/>
                </a:lnTo>
              </a:path>
            </a:pathLst>
          </a:custGeom>
          <a:ln w="7627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180962" y="610280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849"/>
                </a:lnTo>
              </a:path>
            </a:pathLst>
          </a:custGeom>
          <a:ln w="7616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186053" y="607393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7039"/>
                </a:lnTo>
              </a:path>
            </a:pathLst>
          </a:custGeom>
          <a:ln w="7616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191118" y="604516"/>
            <a:ext cx="0" cy="98425"/>
          </a:xfrm>
          <a:custGeom>
            <a:avLst/>
            <a:gdLst/>
            <a:ahLst/>
            <a:cxnLst/>
            <a:rect l="l" t="t" r="r" b="b"/>
            <a:pathLst>
              <a:path h="98425">
                <a:moveTo>
                  <a:pt x="0" y="0"/>
                </a:moveTo>
                <a:lnTo>
                  <a:pt x="0" y="98229"/>
                </a:lnTo>
              </a:path>
            </a:pathLst>
          </a:custGeom>
          <a:ln w="7627">
            <a:solidFill>
              <a:srgbClr val="B6B6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196202" y="60069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5">
                <a:moveTo>
                  <a:pt x="0" y="0"/>
                </a:moveTo>
                <a:lnTo>
                  <a:pt x="0" y="100662"/>
                </a:lnTo>
              </a:path>
            </a:pathLst>
          </a:custGeom>
          <a:ln w="7616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200650" y="599449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632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205721" y="596889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6353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210811" y="596889"/>
            <a:ext cx="0" cy="94615"/>
          </a:xfrm>
          <a:custGeom>
            <a:avLst/>
            <a:gdLst/>
            <a:ahLst/>
            <a:cxnLst/>
            <a:rect l="l" t="t" r="r" b="b"/>
            <a:pathLst>
              <a:path h="94615">
                <a:moveTo>
                  <a:pt x="0" y="0"/>
                </a:moveTo>
                <a:lnTo>
                  <a:pt x="0" y="94000"/>
                </a:lnTo>
              </a:path>
            </a:pathLst>
          </a:custGeom>
          <a:ln w="6353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215895" y="596889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607"/>
                </a:lnTo>
              </a:path>
            </a:pathLst>
          </a:custGeom>
          <a:ln w="6342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220961" y="596889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233"/>
                </a:lnTo>
              </a:path>
            </a:pathLst>
          </a:custGeom>
          <a:ln w="6353">
            <a:solidFill>
              <a:srgbClr val="BCBC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226051" y="596889"/>
            <a:ext cx="0" cy="81915"/>
          </a:xfrm>
          <a:custGeom>
            <a:avLst/>
            <a:gdLst/>
            <a:ahLst/>
            <a:cxnLst/>
            <a:rect l="l" t="t" r="r" b="b"/>
            <a:pathLst>
              <a:path h="81915">
                <a:moveTo>
                  <a:pt x="0" y="0"/>
                </a:moveTo>
                <a:lnTo>
                  <a:pt x="0" y="81612"/>
                </a:lnTo>
              </a:path>
            </a:pathLst>
          </a:custGeom>
          <a:ln w="6353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231136" y="5994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20"/>
                </a:lnTo>
              </a:path>
            </a:pathLst>
          </a:custGeom>
          <a:ln w="6342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236201" y="601129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9208"/>
                </a:lnTo>
              </a:path>
            </a:pathLst>
          </a:custGeom>
          <a:ln w="6353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241291" y="603659"/>
            <a:ext cx="0" cy="60960"/>
          </a:xfrm>
          <a:custGeom>
            <a:avLst/>
            <a:gdLst/>
            <a:ahLst/>
            <a:cxnLst/>
            <a:rect l="l" t="t" r="r" b="b"/>
            <a:pathLst>
              <a:path h="60959">
                <a:moveTo>
                  <a:pt x="0" y="0"/>
                </a:moveTo>
                <a:lnTo>
                  <a:pt x="0" y="60560"/>
                </a:lnTo>
              </a:path>
            </a:pathLst>
          </a:custGeom>
          <a:ln w="6353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43839" y="606437"/>
            <a:ext cx="5080" cy="53975"/>
          </a:xfrm>
          <a:custGeom>
            <a:avLst/>
            <a:gdLst/>
            <a:ahLst/>
            <a:cxnLst/>
            <a:rect l="l" t="t" r="r" b="b"/>
            <a:pathLst>
              <a:path w="5079" h="53975">
                <a:moveTo>
                  <a:pt x="2536" y="0"/>
                </a:moveTo>
                <a:lnTo>
                  <a:pt x="2536" y="53527"/>
                </a:lnTo>
              </a:path>
            </a:pathLst>
          </a:custGeom>
          <a:ln w="6342">
            <a:solidFill>
              <a:srgbClr val="C2C2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8899" y="611279"/>
            <a:ext cx="5080" cy="43815"/>
          </a:xfrm>
          <a:custGeom>
            <a:avLst/>
            <a:gdLst/>
            <a:ahLst/>
            <a:cxnLst/>
            <a:rect l="l" t="t" r="r" b="b"/>
            <a:pathLst>
              <a:path w="5079" h="43815">
                <a:moveTo>
                  <a:pt x="0" y="0"/>
                </a:moveTo>
                <a:lnTo>
                  <a:pt x="0" y="43529"/>
                </a:lnTo>
                <a:lnTo>
                  <a:pt x="3810" y="38950"/>
                </a:lnTo>
                <a:lnTo>
                  <a:pt x="5083" y="37043"/>
                </a:lnTo>
                <a:lnTo>
                  <a:pt x="5083" y="4676"/>
                </a:lnTo>
                <a:lnTo>
                  <a:pt x="3810" y="3410"/>
                </a:lnTo>
                <a:lnTo>
                  <a:pt x="1280" y="850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53989" y="615962"/>
            <a:ext cx="5080" cy="32384"/>
          </a:xfrm>
          <a:custGeom>
            <a:avLst/>
            <a:gdLst/>
            <a:ahLst/>
            <a:cxnLst/>
            <a:rect l="l" t="t" r="r" b="b"/>
            <a:pathLst>
              <a:path w="5079" h="32384">
                <a:moveTo>
                  <a:pt x="0" y="0"/>
                </a:moveTo>
                <a:lnTo>
                  <a:pt x="0" y="32351"/>
                </a:lnTo>
                <a:lnTo>
                  <a:pt x="3810" y="26647"/>
                </a:lnTo>
                <a:lnTo>
                  <a:pt x="5083" y="24130"/>
                </a:lnTo>
                <a:lnTo>
                  <a:pt x="5083" y="6350"/>
                </a:lnTo>
                <a:lnTo>
                  <a:pt x="3810" y="3787"/>
                </a:lnTo>
                <a:lnTo>
                  <a:pt x="0" y="0"/>
                </a:lnTo>
                <a:close/>
              </a:path>
            </a:pathLst>
          </a:custGeom>
          <a:solidFill>
            <a:srgbClr val="C4C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259080" y="622324"/>
            <a:ext cx="2540" cy="17780"/>
          </a:xfrm>
          <a:custGeom>
            <a:avLst/>
            <a:gdLst/>
            <a:ahLst/>
            <a:cxnLst/>
            <a:rect l="l" t="t" r="r" b="b"/>
            <a:pathLst>
              <a:path w="2539" h="17779">
                <a:moveTo>
                  <a:pt x="0" y="0"/>
                </a:moveTo>
                <a:lnTo>
                  <a:pt x="0" y="17754"/>
                </a:lnTo>
                <a:lnTo>
                  <a:pt x="1249" y="12664"/>
                </a:lnTo>
                <a:lnTo>
                  <a:pt x="2530" y="11415"/>
                </a:lnTo>
                <a:lnTo>
                  <a:pt x="2530" y="3795"/>
                </a:lnTo>
                <a:lnTo>
                  <a:pt x="1249" y="2514"/>
                </a:lnTo>
                <a:lnTo>
                  <a:pt x="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417820" y="426719"/>
            <a:ext cx="821679" cy="313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689610" y="78100"/>
            <a:ext cx="3454389" cy="6470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945880" y="6205222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7155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749675" y="6208395"/>
            <a:ext cx="2327275" cy="0"/>
          </a:xfrm>
          <a:custGeom>
            <a:avLst/>
            <a:gdLst/>
            <a:ahLst/>
            <a:cxnLst/>
            <a:rect l="l" t="t" r="r" b="b"/>
            <a:pathLst>
              <a:path w="2327275">
                <a:moveTo>
                  <a:pt x="0" y="0"/>
                </a:moveTo>
                <a:lnTo>
                  <a:pt x="2327009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676400" y="6212204"/>
            <a:ext cx="2428240" cy="0"/>
          </a:xfrm>
          <a:custGeom>
            <a:avLst/>
            <a:gdLst/>
            <a:ahLst/>
            <a:cxnLst/>
            <a:rect l="l" t="t" r="r" b="b"/>
            <a:pathLst>
              <a:path w="2428240">
                <a:moveTo>
                  <a:pt x="0" y="0"/>
                </a:moveTo>
                <a:lnTo>
                  <a:pt x="2427822" y="0"/>
                </a:lnTo>
              </a:path>
            </a:pathLst>
          </a:custGeom>
          <a:ln w="5079">
            <a:solidFill>
              <a:srgbClr val="999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631930" y="6216015"/>
            <a:ext cx="2488565" cy="0"/>
          </a:xfrm>
          <a:custGeom>
            <a:avLst/>
            <a:gdLst/>
            <a:ahLst/>
            <a:cxnLst/>
            <a:rect l="l" t="t" r="r" b="b"/>
            <a:pathLst>
              <a:path w="2488565">
                <a:moveTo>
                  <a:pt x="0" y="0"/>
                </a:moveTo>
                <a:lnTo>
                  <a:pt x="2488570" y="0"/>
                </a:lnTo>
              </a:path>
            </a:pathLst>
          </a:custGeom>
          <a:ln w="5079">
            <a:solidFill>
              <a:srgbClr val="9A9A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598626" y="6219825"/>
            <a:ext cx="2533015" cy="0"/>
          </a:xfrm>
          <a:custGeom>
            <a:avLst/>
            <a:gdLst/>
            <a:ahLst/>
            <a:cxnLst/>
            <a:rect l="l" t="t" r="r" b="b"/>
            <a:pathLst>
              <a:path w="2533015">
                <a:moveTo>
                  <a:pt x="0" y="0"/>
                </a:moveTo>
                <a:lnTo>
                  <a:pt x="2532663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573542" y="6223634"/>
            <a:ext cx="2564130" cy="0"/>
          </a:xfrm>
          <a:custGeom>
            <a:avLst/>
            <a:gdLst/>
            <a:ahLst/>
            <a:cxnLst/>
            <a:rect l="l" t="t" r="r" b="b"/>
            <a:pathLst>
              <a:path w="2564129">
                <a:moveTo>
                  <a:pt x="0" y="0"/>
                </a:moveTo>
                <a:lnTo>
                  <a:pt x="2564118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552587" y="6226807"/>
            <a:ext cx="2591435" cy="0"/>
          </a:xfrm>
          <a:custGeom>
            <a:avLst/>
            <a:gdLst/>
            <a:ahLst/>
            <a:cxnLst/>
            <a:rect l="l" t="t" r="r" b="b"/>
            <a:pathLst>
              <a:path w="2591434">
                <a:moveTo>
                  <a:pt x="0" y="0"/>
                </a:moveTo>
                <a:lnTo>
                  <a:pt x="2591412" y="0"/>
                </a:lnTo>
              </a:path>
            </a:pathLst>
          </a:custGeom>
          <a:ln w="6353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540167" y="6229980"/>
            <a:ext cx="2604135" cy="0"/>
          </a:xfrm>
          <a:custGeom>
            <a:avLst/>
            <a:gdLst/>
            <a:ahLst/>
            <a:cxnLst/>
            <a:rect l="l" t="t" r="r" b="b"/>
            <a:pathLst>
              <a:path w="2604134">
                <a:moveTo>
                  <a:pt x="0" y="0"/>
                </a:moveTo>
                <a:lnTo>
                  <a:pt x="2603832" y="0"/>
                </a:lnTo>
              </a:path>
            </a:pathLst>
          </a:custGeom>
          <a:ln w="5079">
            <a:solidFill>
              <a:srgbClr val="A0A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523823" y="6233790"/>
            <a:ext cx="2620645" cy="0"/>
          </a:xfrm>
          <a:custGeom>
            <a:avLst/>
            <a:gdLst/>
            <a:ahLst/>
            <a:cxnLst/>
            <a:rect l="l" t="t" r="r" b="b"/>
            <a:pathLst>
              <a:path w="2620645">
                <a:moveTo>
                  <a:pt x="0" y="0"/>
                </a:moveTo>
                <a:lnTo>
                  <a:pt x="2620176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507480" y="6237601"/>
            <a:ext cx="2636520" cy="0"/>
          </a:xfrm>
          <a:custGeom>
            <a:avLst/>
            <a:gdLst/>
            <a:ahLst/>
            <a:cxnLst/>
            <a:rect l="l" t="t" r="r" b="b"/>
            <a:pathLst>
              <a:path w="2636520">
                <a:moveTo>
                  <a:pt x="0" y="0"/>
                </a:moveTo>
                <a:lnTo>
                  <a:pt x="2636519" y="0"/>
                </a:lnTo>
              </a:path>
            </a:pathLst>
          </a:custGeom>
          <a:ln w="507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492240" y="6241410"/>
            <a:ext cx="2651760" cy="0"/>
          </a:xfrm>
          <a:custGeom>
            <a:avLst/>
            <a:gdLst/>
            <a:ahLst/>
            <a:cxnLst/>
            <a:rect l="l" t="t" r="r" b="b"/>
            <a:pathLst>
              <a:path w="2651759">
                <a:moveTo>
                  <a:pt x="0" y="0"/>
                </a:moveTo>
                <a:lnTo>
                  <a:pt x="2651759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477000" y="6245221"/>
            <a:ext cx="2667000" cy="0"/>
          </a:xfrm>
          <a:custGeom>
            <a:avLst/>
            <a:gdLst/>
            <a:ahLst/>
            <a:cxnLst/>
            <a:rect l="l" t="t" r="r" b="b"/>
            <a:pathLst>
              <a:path w="2667000">
                <a:moveTo>
                  <a:pt x="0" y="0"/>
                </a:moveTo>
                <a:lnTo>
                  <a:pt x="2666999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462534" y="6248400"/>
            <a:ext cx="2681605" cy="0"/>
          </a:xfrm>
          <a:custGeom>
            <a:avLst/>
            <a:gdLst/>
            <a:ahLst/>
            <a:cxnLst/>
            <a:rect l="l" t="t" r="r" b="b"/>
            <a:pathLst>
              <a:path w="2681604">
                <a:moveTo>
                  <a:pt x="0" y="0"/>
                </a:moveTo>
                <a:lnTo>
                  <a:pt x="2681465" y="0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452860" y="6251579"/>
            <a:ext cx="2691130" cy="0"/>
          </a:xfrm>
          <a:custGeom>
            <a:avLst/>
            <a:gdLst/>
            <a:ahLst/>
            <a:cxnLst/>
            <a:rect l="l" t="t" r="r" b="b"/>
            <a:pathLst>
              <a:path w="2691129">
                <a:moveTo>
                  <a:pt x="0" y="0"/>
                </a:moveTo>
                <a:lnTo>
                  <a:pt x="2691139" y="0"/>
                </a:lnTo>
              </a:path>
            </a:pathLst>
          </a:custGeom>
          <a:ln w="5079">
            <a:solidFill>
              <a:srgbClr val="AAAA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443990" y="6255389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700009" y="0"/>
                </a:lnTo>
              </a:path>
            </a:pathLst>
          </a:custGeom>
          <a:ln w="5079">
            <a:solidFill>
              <a:srgbClr val="ABAB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442710" y="6259198"/>
            <a:ext cx="2701290" cy="0"/>
          </a:xfrm>
          <a:custGeom>
            <a:avLst/>
            <a:gdLst/>
            <a:ahLst/>
            <a:cxnLst/>
            <a:rect l="l" t="t" r="r" b="b"/>
            <a:pathLst>
              <a:path w="2701290">
                <a:moveTo>
                  <a:pt x="0" y="0"/>
                </a:moveTo>
                <a:lnTo>
                  <a:pt x="2701289" y="0"/>
                </a:lnTo>
              </a:path>
            </a:pathLst>
          </a:custGeom>
          <a:ln w="5079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024360" y="6263009"/>
            <a:ext cx="2119630" cy="0"/>
          </a:xfrm>
          <a:custGeom>
            <a:avLst/>
            <a:gdLst/>
            <a:ahLst/>
            <a:cxnLst/>
            <a:rect l="l" t="t" r="r" b="b"/>
            <a:pathLst>
              <a:path w="2119629">
                <a:moveTo>
                  <a:pt x="0" y="0"/>
                </a:moveTo>
                <a:lnTo>
                  <a:pt x="2119639" y="0"/>
                </a:lnTo>
              </a:path>
            </a:pathLst>
          </a:custGeom>
          <a:ln w="5079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049343" y="6266819"/>
            <a:ext cx="2094864" cy="0"/>
          </a:xfrm>
          <a:custGeom>
            <a:avLst/>
            <a:gdLst/>
            <a:ahLst/>
            <a:cxnLst/>
            <a:rect l="l" t="t" r="r" b="b"/>
            <a:pathLst>
              <a:path w="2094865">
                <a:moveTo>
                  <a:pt x="0" y="0"/>
                </a:moveTo>
                <a:lnTo>
                  <a:pt x="2094656" y="0"/>
                </a:lnTo>
              </a:path>
            </a:pathLst>
          </a:custGeom>
          <a:ln w="5079">
            <a:solidFill>
              <a:srgbClr val="B0B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074327" y="6270629"/>
            <a:ext cx="2070100" cy="0"/>
          </a:xfrm>
          <a:custGeom>
            <a:avLst/>
            <a:gdLst/>
            <a:ahLst/>
            <a:cxnLst/>
            <a:rect l="l" t="t" r="r" b="b"/>
            <a:pathLst>
              <a:path w="2070100">
                <a:moveTo>
                  <a:pt x="0" y="0"/>
                </a:moveTo>
                <a:lnTo>
                  <a:pt x="2069672" y="0"/>
                </a:lnTo>
              </a:path>
            </a:pathLst>
          </a:custGeom>
          <a:ln w="5079">
            <a:solidFill>
              <a:srgbClr val="B1B1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099310" y="6274439"/>
            <a:ext cx="2044700" cy="0"/>
          </a:xfrm>
          <a:custGeom>
            <a:avLst/>
            <a:gdLst/>
            <a:ahLst/>
            <a:cxnLst/>
            <a:rect l="l" t="t" r="r" b="b"/>
            <a:pathLst>
              <a:path w="2044700">
                <a:moveTo>
                  <a:pt x="0" y="0"/>
                </a:moveTo>
                <a:lnTo>
                  <a:pt x="204468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120890" y="6276975"/>
            <a:ext cx="2023110" cy="0"/>
          </a:xfrm>
          <a:custGeom>
            <a:avLst/>
            <a:gdLst/>
            <a:ahLst/>
            <a:cxnLst/>
            <a:rect l="l" t="t" r="r" b="b"/>
            <a:pathLst>
              <a:path w="2023109">
                <a:moveTo>
                  <a:pt x="0" y="0"/>
                </a:moveTo>
                <a:lnTo>
                  <a:pt x="2023109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159889" y="6280784"/>
            <a:ext cx="1984375" cy="0"/>
          </a:xfrm>
          <a:custGeom>
            <a:avLst/>
            <a:gdLst/>
            <a:ahLst/>
            <a:cxnLst/>
            <a:rect l="l" t="t" r="r" b="b"/>
            <a:pathLst>
              <a:path w="1984375">
                <a:moveTo>
                  <a:pt x="0" y="0"/>
                </a:moveTo>
                <a:lnTo>
                  <a:pt x="1984110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237586" y="6284595"/>
            <a:ext cx="1906905" cy="0"/>
          </a:xfrm>
          <a:custGeom>
            <a:avLst/>
            <a:gdLst/>
            <a:ahLst/>
            <a:cxnLst/>
            <a:rect l="l" t="t" r="r" b="b"/>
            <a:pathLst>
              <a:path w="1906904">
                <a:moveTo>
                  <a:pt x="0" y="0"/>
                </a:moveTo>
                <a:lnTo>
                  <a:pt x="1906413" y="0"/>
                </a:lnTo>
              </a:path>
            </a:pathLst>
          </a:custGeom>
          <a:ln w="507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366248" y="6288404"/>
            <a:ext cx="1778000" cy="0"/>
          </a:xfrm>
          <a:custGeom>
            <a:avLst/>
            <a:gdLst/>
            <a:ahLst/>
            <a:cxnLst/>
            <a:rect l="l" t="t" r="r" b="b"/>
            <a:pathLst>
              <a:path w="1778000">
                <a:moveTo>
                  <a:pt x="0" y="0"/>
                </a:moveTo>
                <a:lnTo>
                  <a:pt x="1777751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4911" y="6292215"/>
            <a:ext cx="1649095" cy="0"/>
          </a:xfrm>
          <a:custGeom>
            <a:avLst/>
            <a:gdLst/>
            <a:ahLst/>
            <a:cxnLst/>
            <a:rect l="l" t="t" r="r" b="b"/>
            <a:pathLst>
              <a:path w="1649095">
                <a:moveTo>
                  <a:pt x="0" y="0"/>
                </a:moveTo>
                <a:lnTo>
                  <a:pt x="1649088" y="0"/>
                </a:lnTo>
              </a:path>
            </a:pathLst>
          </a:custGeom>
          <a:ln w="5079">
            <a:solidFill>
              <a:srgbClr val="BBBB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623574" y="6296025"/>
            <a:ext cx="1520825" cy="0"/>
          </a:xfrm>
          <a:custGeom>
            <a:avLst/>
            <a:gdLst/>
            <a:ahLst/>
            <a:cxnLst/>
            <a:rect l="l" t="t" r="r" b="b"/>
            <a:pathLst>
              <a:path w="1520825">
                <a:moveTo>
                  <a:pt x="0" y="0"/>
                </a:moveTo>
                <a:lnTo>
                  <a:pt x="1520426" y="0"/>
                </a:lnTo>
              </a:path>
            </a:pathLst>
          </a:custGeom>
          <a:ln w="507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709211" y="6298560"/>
            <a:ext cx="1435100" cy="0"/>
          </a:xfrm>
          <a:custGeom>
            <a:avLst/>
            <a:gdLst/>
            <a:ahLst/>
            <a:cxnLst/>
            <a:rect l="l" t="t" r="r" b="b"/>
            <a:pathLst>
              <a:path w="1435100">
                <a:moveTo>
                  <a:pt x="0" y="0"/>
                </a:moveTo>
                <a:lnTo>
                  <a:pt x="1434788" y="0"/>
                </a:lnTo>
              </a:path>
            </a:pathLst>
          </a:custGeom>
          <a:ln w="5079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087348" y="6302371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6651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099094" y="6304276"/>
            <a:ext cx="45085" cy="3810"/>
          </a:xfrm>
          <a:custGeom>
            <a:avLst/>
            <a:gdLst/>
            <a:ahLst/>
            <a:cxnLst/>
            <a:rect l="l" t="t" r="r" b="b"/>
            <a:pathLst>
              <a:path w="45084" h="3810">
                <a:moveTo>
                  <a:pt x="0" y="1904"/>
                </a:moveTo>
                <a:lnTo>
                  <a:pt x="44906" y="1904"/>
                </a:lnTo>
              </a:path>
            </a:pathLst>
          </a:custGeom>
          <a:ln w="5079">
            <a:solidFill>
              <a:srgbClr val="C2C2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112215" y="6308085"/>
            <a:ext cx="29845" cy="3810"/>
          </a:xfrm>
          <a:custGeom>
            <a:avLst/>
            <a:gdLst/>
            <a:ahLst/>
            <a:cxnLst/>
            <a:rect l="l" t="t" r="r" b="b"/>
            <a:pathLst>
              <a:path w="29845" h="3810">
                <a:moveTo>
                  <a:pt x="29254" y="0"/>
                </a:moveTo>
                <a:lnTo>
                  <a:pt x="0" y="0"/>
                </a:lnTo>
                <a:lnTo>
                  <a:pt x="7644" y="2548"/>
                </a:lnTo>
                <a:lnTo>
                  <a:pt x="12734" y="3809"/>
                </a:lnTo>
                <a:lnTo>
                  <a:pt x="20354" y="3809"/>
                </a:lnTo>
                <a:lnTo>
                  <a:pt x="21634" y="2548"/>
                </a:lnTo>
                <a:lnTo>
                  <a:pt x="24164" y="2548"/>
                </a:lnTo>
                <a:lnTo>
                  <a:pt x="29254" y="0"/>
                </a:lnTo>
                <a:close/>
              </a:path>
            </a:pathLst>
          </a:custGeom>
          <a:solidFill>
            <a:srgbClr val="C3C3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527315" y="619125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4">
                <a:moveTo>
                  <a:pt x="0" y="0"/>
                </a:moveTo>
                <a:lnTo>
                  <a:pt x="151666" y="0"/>
                </a:lnTo>
              </a:path>
            </a:pathLst>
          </a:custGeom>
          <a:ln w="3818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472092" y="6194429"/>
            <a:ext cx="3470275" cy="0"/>
          </a:xfrm>
          <a:custGeom>
            <a:avLst/>
            <a:gdLst/>
            <a:ahLst/>
            <a:cxnLst/>
            <a:rect l="l" t="t" r="r" b="b"/>
            <a:pathLst>
              <a:path w="3470275">
                <a:moveTo>
                  <a:pt x="0" y="0"/>
                </a:moveTo>
                <a:lnTo>
                  <a:pt x="3469727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426372" y="6197601"/>
            <a:ext cx="3515995" cy="0"/>
          </a:xfrm>
          <a:custGeom>
            <a:avLst/>
            <a:gdLst/>
            <a:ahLst/>
            <a:cxnLst/>
            <a:rect l="l" t="t" r="r" b="b"/>
            <a:pathLst>
              <a:path w="3515995">
                <a:moveTo>
                  <a:pt x="0" y="0"/>
                </a:moveTo>
                <a:lnTo>
                  <a:pt x="3515447" y="0"/>
                </a:lnTo>
              </a:path>
            </a:pathLst>
          </a:custGeom>
          <a:ln w="6353">
            <a:solidFill>
              <a:srgbClr val="999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98493" y="6200775"/>
            <a:ext cx="3535045" cy="0"/>
          </a:xfrm>
          <a:custGeom>
            <a:avLst/>
            <a:gdLst/>
            <a:ahLst/>
            <a:cxnLst/>
            <a:rect l="l" t="t" r="r" b="b"/>
            <a:pathLst>
              <a:path w="3535045">
                <a:moveTo>
                  <a:pt x="0" y="0"/>
                </a:moveTo>
                <a:lnTo>
                  <a:pt x="3534631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60406" y="6204584"/>
            <a:ext cx="3569970" cy="0"/>
          </a:xfrm>
          <a:custGeom>
            <a:avLst/>
            <a:gdLst/>
            <a:ahLst/>
            <a:cxnLst/>
            <a:rect l="l" t="t" r="r" b="b"/>
            <a:pathLst>
              <a:path w="3569970">
                <a:moveTo>
                  <a:pt x="0" y="0"/>
                </a:moveTo>
                <a:lnTo>
                  <a:pt x="3569504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322320" y="6208395"/>
            <a:ext cx="3604895" cy="0"/>
          </a:xfrm>
          <a:custGeom>
            <a:avLst/>
            <a:gdLst/>
            <a:ahLst/>
            <a:cxnLst/>
            <a:rect l="l" t="t" r="r" b="b"/>
            <a:pathLst>
              <a:path w="3604895">
                <a:moveTo>
                  <a:pt x="0" y="0"/>
                </a:moveTo>
                <a:lnTo>
                  <a:pt x="3604377" y="0"/>
                </a:lnTo>
              </a:path>
            </a:pathLst>
          </a:custGeom>
          <a:ln w="507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277864" y="6212204"/>
            <a:ext cx="3646170" cy="0"/>
          </a:xfrm>
          <a:custGeom>
            <a:avLst/>
            <a:gdLst/>
            <a:ahLst/>
            <a:cxnLst/>
            <a:rect l="l" t="t" r="r" b="b"/>
            <a:pathLst>
              <a:path w="3646170">
                <a:moveTo>
                  <a:pt x="0" y="0"/>
                </a:moveTo>
                <a:lnTo>
                  <a:pt x="3645618" y="0"/>
                </a:lnTo>
              </a:path>
            </a:pathLst>
          </a:custGeom>
          <a:ln w="5079">
            <a:solidFill>
              <a:srgbClr val="A0A0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233410" y="6216015"/>
            <a:ext cx="3687445" cy="0"/>
          </a:xfrm>
          <a:custGeom>
            <a:avLst/>
            <a:gdLst/>
            <a:ahLst/>
            <a:cxnLst/>
            <a:rect l="l" t="t" r="r" b="b"/>
            <a:pathLst>
              <a:path w="3687445">
                <a:moveTo>
                  <a:pt x="0" y="0"/>
                </a:moveTo>
                <a:lnTo>
                  <a:pt x="3686859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93815" y="6219188"/>
            <a:ext cx="3824604" cy="0"/>
          </a:xfrm>
          <a:custGeom>
            <a:avLst/>
            <a:gdLst/>
            <a:ahLst/>
            <a:cxnLst/>
            <a:rect l="l" t="t" r="r" b="b"/>
            <a:pathLst>
              <a:path w="3824604">
                <a:moveTo>
                  <a:pt x="0" y="0"/>
                </a:moveTo>
                <a:lnTo>
                  <a:pt x="3824314" y="0"/>
                </a:lnTo>
              </a:path>
            </a:pathLst>
          </a:custGeom>
          <a:ln w="6353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00902" y="6222360"/>
            <a:ext cx="3914140" cy="0"/>
          </a:xfrm>
          <a:custGeom>
            <a:avLst/>
            <a:gdLst/>
            <a:ahLst/>
            <a:cxnLst/>
            <a:rect l="l" t="t" r="r" b="b"/>
            <a:pathLst>
              <a:path w="3914140">
                <a:moveTo>
                  <a:pt x="0" y="0"/>
                </a:moveTo>
                <a:lnTo>
                  <a:pt x="3914013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861310" y="6226171"/>
            <a:ext cx="4050665" cy="0"/>
          </a:xfrm>
          <a:custGeom>
            <a:avLst/>
            <a:gdLst/>
            <a:ahLst/>
            <a:cxnLst/>
            <a:rect l="l" t="t" r="r" b="b"/>
            <a:pathLst>
              <a:path w="4050665">
                <a:moveTo>
                  <a:pt x="0" y="0"/>
                </a:moveTo>
                <a:lnTo>
                  <a:pt x="4050391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809244" y="6229980"/>
            <a:ext cx="4099560" cy="0"/>
          </a:xfrm>
          <a:custGeom>
            <a:avLst/>
            <a:gdLst/>
            <a:ahLst/>
            <a:cxnLst/>
            <a:rect l="l" t="t" r="r" b="b"/>
            <a:pathLst>
              <a:path w="4099559">
                <a:moveTo>
                  <a:pt x="0" y="0"/>
                </a:moveTo>
                <a:lnTo>
                  <a:pt x="4099243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762250" y="6233790"/>
            <a:ext cx="4143375" cy="0"/>
          </a:xfrm>
          <a:custGeom>
            <a:avLst/>
            <a:gdLst/>
            <a:ahLst/>
            <a:cxnLst/>
            <a:rect l="l" t="t" r="r" b="b"/>
            <a:pathLst>
              <a:path w="4143375">
                <a:moveTo>
                  <a:pt x="0" y="0"/>
                </a:moveTo>
                <a:lnTo>
                  <a:pt x="4143023" y="0"/>
                </a:lnTo>
              </a:path>
            </a:pathLst>
          </a:custGeom>
          <a:ln w="5079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753355" y="6237601"/>
            <a:ext cx="4149090" cy="0"/>
          </a:xfrm>
          <a:custGeom>
            <a:avLst/>
            <a:gdLst/>
            <a:ahLst/>
            <a:cxnLst/>
            <a:rect l="l" t="t" r="r" b="b"/>
            <a:pathLst>
              <a:path w="4149090">
                <a:moveTo>
                  <a:pt x="0" y="0"/>
                </a:moveTo>
                <a:lnTo>
                  <a:pt x="4148703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753355" y="6240779"/>
            <a:ext cx="4146550" cy="0"/>
          </a:xfrm>
          <a:custGeom>
            <a:avLst/>
            <a:gdLst/>
            <a:ahLst/>
            <a:cxnLst/>
            <a:rect l="l" t="t" r="r" b="b"/>
            <a:pathLst>
              <a:path w="4146550">
                <a:moveTo>
                  <a:pt x="0" y="0"/>
                </a:moveTo>
                <a:lnTo>
                  <a:pt x="4146554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757166" y="6243959"/>
            <a:ext cx="4100195" cy="0"/>
          </a:xfrm>
          <a:custGeom>
            <a:avLst/>
            <a:gdLst/>
            <a:ahLst/>
            <a:cxnLst/>
            <a:rect l="l" t="t" r="r" b="b"/>
            <a:pathLst>
              <a:path w="4100195">
                <a:moveTo>
                  <a:pt x="0" y="0"/>
                </a:moveTo>
                <a:lnTo>
                  <a:pt x="4100050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776216" y="6247769"/>
            <a:ext cx="4020820" cy="0"/>
          </a:xfrm>
          <a:custGeom>
            <a:avLst/>
            <a:gdLst/>
            <a:ahLst/>
            <a:cxnLst/>
            <a:rect l="l" t="t" r="r" b="b"/>
            <a:pathLst>
              <a:path w="4020820">
                <a:moveTo>
                  <a:pt x="0" y="0"/>
                </a:moveTo>
                <a:lnTo>
                  <a:pt x="4020303" y="0"/>
                </a:lnTo>
              </a:path>
            </a:pathLst>
          </a:custGeom>
          <a:ln w="5079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834168" y="6251579"/>
            <a:ext cx="3875404" cy="0"/>
          </a:xfrm>
          <a:custGeom>
            <a:avLst/>
            <a:gdLst/>
            <a:ahLst/>
            <a:cxnLst/>
            <a:rect l="l" t="t" r="r" b="b"/>
            <a:pathLst>
              <a:path w="3875404">
                <a:moveTo>
                  <a:pt x="0" y="0"/>
                </a:moveTo>
                <a:lnTo>
                  <a:pt x="387493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124472" y="6255389"/>
            <a:ext cx="2515870" cy="0"/>
          </a:xfrm>
          <a:custGeom>
            <a:avLst/>
            <a:gdLst/>
            <a:ahLst/>
            <a:cxnLst/>
            <a:rect l="l" t="t" r="r" b="b"/>
            <a:pathLst>
              <a:path w="2515870">
                <a:moveTo>
                  <a:pt x="0" y="0"/>
                </a:moveTo>
                <a:lnTo>
                  <a:pt x="2515370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381262" y="6259198"/>
            <a:ext cx="2189480" cy="0"/>
          </a:xfrm>
          <a:custGeom>
            <a:avLst/>
            <a:gdLst/>
            <a:ahLst/>
            <a:cxnLst/>
            <a:rect l="l" t="t" r="r" b="b"/>
            <a:pathLst>
              <a:path w="2189479">
                <a:moveTo>
                  <a:pt x="0" y="0"/>
                </a:moveTo>
                <a:lnTo>
                  <a:pt x="2189316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552188" y="6262372"/>
            <a:ext cx="1972310" cy="0"/>
          </a:xfrm>
          <a:custGeom>
            <a:avLst/>
            <a:gdLst/>
            <a:ahLst/>
            <a:cxnLst/>
            <a:rect l="l" t="t" r="r" b="b"/>
            <a:pathLst>
              <a:path w="1972309">
                <a:moveTo>
                  <a:pt x="0" y="0"/>
                </a:moveTo>
                <a:lnTo>
                  <a:pt x="1972287" y="0"/>
                </a:lnTo>
              </a:path>
            </a:pathLst>
          </a:custGeom>
          <a:ln w="6353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532188" y="6265545"/>
            <a:ext cx="923290" cy="0"/>
          </a:xfrm>
          <a:custGeom>
            <a:avLst/>
            <a:gdLst/>
            <a:ahLst/>
            <a:cxnLst/>
            <a:rect l="l" t="t" r="r" b="b"/>
            <a:pathLst>
              <a:path w="923289">
                <a:moveTo>
                  <a:pt x="0" y="0"/>
                </a:moveTo>
                <a:lnTo>
                  <a:pt x="923024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593394" y="6269354"/>
            <a:ext cx="793115" cy="0"/>
          </a:xfrm>
          <a:custGeom>
            <a:avLst/>
            <a:gdLst/>
            <a:ahLst/>
            <a:cxnLst/>
            <a:rect l="l" t="t" r="r" b="b"/>
            <a:pathLst>
              <a:path w="793114">
                <a:moveTo>
                  <a:pt x="0" y="0"/>
                </a:moveTo>
                <a:lnTo>
                  <a:pt x="792554" y="0"/>
                </a:lnTo>
              </a:path>
            </a:pathLst>
          </a:custGeom>
          <a:ln w="507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647473" y="6273165"/>
            <a:ext cx="669290" cy="0"/>
          </a:xfrm>
          <a:custGeom>
            <a:avLst/>
            <a:gdLst/>
            <a:ahLst/>
            <a:cxnLst/>
            <a:rect l="l" t="t" r="r" b="b"/>
            <a:pathLst>
              <a:path w="669289">
                <a:moveTo>
                  <a:pt x="0" y="0"/>
                </a:moveTo>
                <a:lnTo>
                  <a:pt x="669212" y="0"/>
                </a:lnTo>
              </a:path>
            </a:pathLst>
          </a:custGeom>
          <a:ln w="5079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701551" y="6276975"/>
            <a:ext cx="546100" cy="0"/>
          </a:xfrm>
          <a:custGeom>
            <a:avLst/>
            <a:gdLst/>
            <a:ahLst/>
            <a:cxnLst/>
            <a:rect l="l" t="t" r="r" b="b"/>
            <a:pathLst>
              <a:path w="546100">
                <a:moveTo>
                  <a:pt x="0" y="0"/>
                </a:moveTo>
                <a:lnTo>
                  <a:pt x="545869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755630" y="6280784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>
                <a:moveTo>
                  <a:pt x="0" y="0"/>
                </a:moveTo>
                <a:lnTo>
                  <a:pt x="411283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801242" y="6283321"/>
            <a:ext cx="308610" cy="0"/>
          </a:xfrm>
          <a:custGeom>
            <a:avLst/>
            <a:gdLst/>
            <a:ahLst/>
            <a:cxnLst/>
            <a:rect l="l" t="t" r="r" b="b"/>
            <a:pathLst>
              <a:path w="308610">
                <a:moveTo>
                  <a:pt x="0" y="0"/>
                </a:moveTo>
                <a:lnTo>
                  <a:pt x="308325" y="0"/>
                </a:lnTo>
              </a:path>
            </a:pathLst>
          </a:custGeom>
          <a:ln w="5079">
            <a:solidFill>
              <a:srgbClr val="C3C3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0" y="6186172"/>
            <a:ext cx="2872740" cy="0"/>
          </a:xfrm>
          <a:custGeom>
            <a:avLst/>
            <a:gdLst/>
            <a:ahLst/>
            <a:cxnLst/>
            <a:rect l="l" t="t" r="r" b="b"/>
            <a:pathLst>
              <a:path w="2872740">
                <a:moveTo>
                  <a:pt x="0" y="0"/>
                </a:moveTo>
                <a:lnTo>
                  <a:pt x="2872740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0" y="6188071"/>
            <a:ext cx="2903220" cy="0"/>
          </a:xfrm>
          <a:custGeom>
            <a:avLst/>
            <a:gdLst/>
            <a:ahLst/>
            <a:cxnLst/>
            <a:rect l="l" t="t" r="r" b="b"/>
            <a:pathLst>
              <a:path w="2903220">
                <a:moveTo>
                  <a:pt x="0" y="0"/>
                </a:moveTo>
                <a:lnTo>
                  <a:pt x="2903191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0" y="6192518"/>
            <a:ext cx="2959735" cy="0"/>
          </a:xfrm>
          <a:custGeom>
            <a:avLst/>
            <a:gdLst/>
            <a:ahLst/>
            <a:cxnLst/>
            <a:rect l="l" t="t" r="r" b="b"/>
            <a:pathLst>
              <a:path w="2959735">
                <a:moveTo>
                  <a:pt x="0" y="0"/>
                </a:moveTo>
                <a:lnTo>
                  <a:pt x="2959652" y="0"/>
                </a:lnTo>
              </a:path>
            </a:pathLst>
          </a:custGeom>
          <a:ln w="6353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0" y="6195690"/>
            <a:ext cx="2981325" cy="0"/>
          </a:xfrm>
          <a:custGeom>
            <a:avLst/>
            <a:gdLst/>
            <a:ahLst/>
            <a:cxnLst/>
            <a:rect l="l" t="t" r="r" b="b"/>
            <a:pathLst>
              <a:path w="2981325">
                <a:moveTo>
                  <a:pt x="0" y="0"/>
                </a:moveTo>
                <a:lnTo>
                  <a:pt x="2980972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0" y="6199501"/>
            <a:ext cx="3013075" cy="0"/>
          </a:xfrm>
          <a:custGeom>
            <a:avLst/>
            <a:gdLst/>
            <a:ahLst/>
            <a:cxnLst/>
            <a:rect l="l" t="t" r="r" b="b"/>
            <a:pathLst>
              <a:path w="3013075">
                <a:moveTo>
                  <a:pt x="0" y="0"/>
                </a:moveTo>
                <a:lnTo>
                  <a:pt x="3013005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0" y="6203310"/>
            <a:ext cx="3045460" cy="0"/>
          </a:xfrm>
          <a:custGeom>
            <a:avLst/>
            <a:gdLst/>
            <a:ahLst/>
            <a:cxnLst/>
            <a:rect l="l" t="t" r="r" b="b"/>
            <a:pathLst>
              <a:path w="3045460">
                <a:moveTo>
                  <a:pt x="0" y="0"/>
                </a:moveTo>
                <a:lnTo>
                  <a:pt x="3045038" y="0"/>
                </a:lnTo>
              </a:path>
            </a:pathLst>
          </a:custGeom>
          <a:ln w="5079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0" y="6207121"/>
            <a:ext cx="3077210" cy="0"/>
          </a:xfrm>
          <a:custGeom>
            <a:avLst/>
            <a:gdLst/>
            <a:ahLst/>
            <a:cxnLst/>
            <a:rect l="l" t="t" r="r" b="b"/>
            <a:pathLst>
              <a:path w="3077210">
                <a:moveTo>
                  <a:pt x="0" y="0"/>
                </a:moveTo>
                <a:lnTo>
                  <a:pt x="3077070" y="0"/>
                </a:lnTo>
              </a:path>
            </a:pathLst>
          </a:custGeom>
          <a:ln w="5079">
            <a:solidFill>
              <a:srgbClr val="A1A1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0" y="6210930"/>
            <a:ext cx="3109595" cy="0"/>
          </a:xfrm>
          <a:custGeom>
            <a:avLst/>
            <a:gdLst/>
            <a:ahLst/>
            <a:cxnLst/>
            <a:rect l="l" t="t" r="r" b="b"/>
            <a:pathLst>
              <a:path w="3109595">
                <a:moveTo>
                  <a:pt x="0" y="0"/>
                </a:moveTo>
                <a:lnTo>
                  <a:pt x="3109103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0" y="6214740"/>
            <a:ext cx="3141345" cy="0"/>
          </a:xfrm>
          <a:custGeom>
            <a:avLst/>
            <a:gdLst/>
            <a:ahLst/>
            <a:cxnLst/>
            <a:rect l="l" t="t" r="r" b="b"/>
            <a:pathLst>
              <a:path w="3141345">
                <a:moveTo>
                  <a:pt x="0" y="0"/>
                </a:moveTo>
                <a:lnTo>
                  <a:pt x="3141135" y="0"/>
                </a:lnTo>
              </a:path>
            </a:pathLst>
          </a:custGeom>
          <a:ln w="507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0" y="6218551"/>
            <a:ext cx="3173730" cy="0"/>
          </a:xfrm>
          <a:custGeom>
            <a:avLst/>
            <a:gdLst/>
            <a:ahLst/>
            <a:cxnLst/>
            <a:rect l="l" t="t" r="r" b="b"/>
            <a:pathLst>
              <a:path w="3173730">
                <a:moveTo>
                  <a:pt x="0" y="0"/>
                </a:moveTo>
                <a:lnTo>
                  <a:pt x="3173168" y="0"/>
                </a:lnTo>
              </a:path>
            </a:pathLst>
          </a:custGeom>
          <a:ln w="5079">
            <a:solidFill>
              <a:srgbClr val="A6A6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0" y="6222360"/>
            <a:ext cx="3197860" cy="0"/>
          </a:xfrm>
          <a:custGeom>
            <a:avLst/>
            <a:gdLst/>
            <a:ahLst/>
            <a:cxnLst/>
            <a:rect l="l" t="t" r="r" b="b"/>
            <a:pathLst>
              <a:path w="3197860">
                <a:moveTo>
                  <a:pt x="0" y="0"/>
                </a:moveTo>
                <a:lnTo>
                  <a:pt x="3197411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0" y="6229980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0" y="6233159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0" y="6237601"/>
            <a:ext cx="3205480" cy="0"/>
          </a:xfrm>
          <a:custGeom>
            <a:avLst/>
            <a:gdLst/>
            <a:ahLst/>
            <a:cxnLst/>
            <a:rect l="l" t="t" r="r" b="b"/>
            <a:pathLst>
              <a:path w="3205480">
                <a:moveTo>
                  <a:pt x="0" y="0"/>
                </a:moveTo>
                <a:lnTo>
                  <a:pt x="3205489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0" y="6240779"/>
            <a:ext cx="3157220" cy="0"/>
          </a:xfrm>
          <a:custGeom>
            <a:avLst/>
            <a:gdLst/>
            <a:ahLst/>
            <a:cxnLst/>
            <a:rect l="l" t="t" r="r" b="b"/>
            <a:pathLst>
              <a:path w="3157220">
                <a:moveTo>
                  <a:pt x="0" y="0"/>
                </a:moveTo>
                <a:lnTo>
                  <a:pt x="3157209" y="0"/>
                </a:lnTo>
              </a:path>
            </a:pathLst>
          </a:custGeom>
          <a:ln w="6341">
            <a:solidFill>
              <a:srgbClr val="B1B1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1209" y="6244589"/>
            <a:ext cx="2950845" cy="0"/>
          </a:xfrm>
          <a:custGeom>
            <a:avLst/>
            <a:gdLst/>
            <a:ahLst/>
            <a:cxnLst/>
            <a:rect l="l" t="t" r="r" b="b"/>
            <a:pathLst>
              <a:path w="2950845">
                <a:moveTo>
                  <a:pt x="0" y="0"/>
                </a:moveTo>
                <a:lnTo>
                  <a:pt x="2950686" y="0"/>
                </a:lnTo>
              </a:path>
            </a:pathLst>
          </a:custGeom>
          <a:ln w="6342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2420" y="6248400"/>
            <a:ext cx="2744470" cy="0"/>
          </a:xfrm>
          <a:custGeom>
            <a:avLst/>
            <a:gdLst/>
            <a:ahLst/>
            <a:cxnLst/>
            <a:rect l="l" t="t" r="r" b="b"/>
            <a:pathLst>
              <a:path w="2744470">
                <a:moveTo>
                  <a:pt x="0" y="0"/>
                </a:moveTo>
                <a:lnTo>
                  <a:pt x="2744155" y="0"/>
                </a:lnTo>
              </a:path>
            </a:pathLst>
          </a:custGeom>
          <a:ln w="6342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62666" y="6251579"/>
            <a:ext cx="2528570" cy="0"/>
          </a:xfrm>
          <a:custGeom>
            <a:avLst/>
            <a:gdLst/>
            <a:ahLst/>
            <a:cxnLst/>
            <a:rect l="l" t="t" r="r" b="b"/>
            <a:pathLst>
              <a:path w="2528570">
                <a:moveTo>
                  <a:pt x="0" y="0"/>
                </a:moveTo>
                <a:lnTo>
                  <a:pt x="2528582" y="0"/>
                </a:lnTo>
              </a:path>
            </a:pathLst>
          </a:custGeom>
          <a:ln w="5079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27381" y="6255389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547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92096" y="6259198"/>
            <a:ext cx="2088514" cy="0"/>
          </a:xfrm>
          <a:custGeom>
            <a:avLst/>
            <a:gdLst/>
            <a:ahLst/>
            <a:cxnLst/>
            <a:rect l="l" t="t" r="r" b="b"/>
            <a:pathLst>
              <a:path w="2088514">
                <a:moveTo>
                  <a:pt x="0" y="0"/>
                </a:moveTo>
                <a:lnTo>
                  <a:pt x="2088511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01928" y="6263009"/>
            <a:ext cx="1823720" cy="0"/>
          </a:xfrm>
          <a:custGeom>
            <a:avLst/>
            <a:gdLst/>
            <a:ahLst/>
            <a:cxnLst/>
            <a:rect l="l" t="t" r="r" b="b"/>
            <a:pathLst>
              <a:path w="1823720">
                <a:moveTo>
                  <a:pt x="0" y="0"/>
                </a:moveTo>
                <a:lnTo>
                  <a:pt x="1823360" y="0"/>
                </a:lnTo>
              </a:path>
            </a:pathLst>
          </a:custGeom>
          <a:ln w="507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11759" y="6266819"/>
            <a:ext cx="1558290" cy="0"/>
          </a:xfrm>
          <a:custGeom>
            <a:avLst/>
            <a:gdLst/>
            <a:ahLst/>
            <a:cxnLst/>
            <a:rect l="l" t="t" r="r" b="b"/>
            <a:pathLst>
              <a:path w="1558289">
                <a:moveTo>
                  <a:pt x="0" y="0"/>
                </a:moveTo>
                <a:lnTo>
                  <a:pt x="1558208" y="0"/>
                </a:lnTo>
              </a:path>
            </a:pathLst>
          </a:custGeom>
          <a:ln w="5079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21591" y="6270629"/>
            <a:ext cx="1293495" cy="0"/>
          </a:xfrm>
          <a:custGeom>
            <a:avLst/>
            <a:gdLst/>
            <a:ahLst/>
            <a:cxnLst/>
            <a:rect l="l" t="t" r="r" b="b"/>
            <a:pathLst>
              <a:path w="1293495">
                <a:moveTo>
                  <a:pt x="0" y="0"/>
                </a:moveTo>
                <a:lnTo>
                  <a:pt x="1293057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922573" y="6274439"/>
            <a:ext cx="836930" cy="0"/>
          </a:xfrm>
          <a:custGeom>
            <a:avLst/>
            <a:gdLst/>
            <a:ahLst/>
            <a:cxnLst/>
            <a:rect l="l" t="t" r="r" b="b"/>
            <a:pathLst>
              <a:path w="836930">
                <a:moveTo>
                  <a:pt x="0" y="0"/>
                </a:moveTo>
                <a:lnTo>
                  <a:pt x="836754" y="0"/>
                </a:lnTo>
              </a:path>
            </a:pathLst>
          </a:custGeom>
          <a:ln w="5079">
            <a:solidFill>
              <a:srgbClr val="C3C3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 txBox="1"/>
          <p:nvPr/>
        </p:nvSpPr>
        <p:spPr>
          <a:xfrm>
            <a:off x="1381761" y="307619"/>
            <a:ext cx="7066280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45665" algn="l"/>
                <a:tab pos="4279265" algn="l"/>
                <a:tab pos="4705985" algn="l"/>
              </a:tabLst>
            </a:pP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EFFICIEN</a:t>
            </a:r>
            <a:r>
              <a:rPr sz="2800" b="1" dirty="0">
                <a:solidFill>
                  <a:srgbClr val="650065"/>
                </a:solidFill>
                <a:latin typeface="Courier New"/>
                <a:cs typeface="Courier New"/>
              </a:rPr>
              <a:t>T</a:t>
            </a:r>
            <a:r>
              <a:rPr sz="28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OPERATIO</a:t>
            </a:r>
            <a:r>
              <a:rPr sz="2800" b="1" dirty="0">
                <a:solidFill>
                  <a:srgbClr val="650065"/>
                </a:solidFill>
                <a:latin typeface="Courier New"/>
                <a:cs typeface="Courier New"/>
              </a:rPr>
              <a:t>N</a:t>
            </a:r>
            <a:r>
              <a:rPr sz="28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2800" b="1" dirty="0">
                <a:solidFill>
                  <a:srgbClr val="650065"/>
                </a:solidFill>
                <a:latin typeface="Courier New"/>
                <a:cs typeface="Courier New"/>
              </a:rPr>
              <a:t>&amp;</a:t>
            </a:r>
            <a:r>
              <a:rPr sz="28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MAINTENANCE</a:t>
            </a:r>
            <a:endParaRPr sz="2800">
              <a:latin typeface="Courier New"/>
              <a:cs typeface="Courier New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396240" y="848349"/>
            <a:ext cx="198119" cy="1981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53439" y="1838959"/>
            <a:ext cx="146050" cy="1460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853439" y="2298689"/>
            <a:ext cx="146050" cy="1460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396240" y="2794010"/>
            <a:ext cx="198119" cy="1981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853439" y="3309620"/>
            <a:ext cx="146050" cy="1460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853439" y="3769359"/>
            <a:ext cx="146050" cy="1460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853439" y="4229100"/>
            <a:ext cx="146050" cy="1460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853439" y="4688839"/>
            <a:ext cx="146050" cy="1460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53439" y="5148578"/>
            <a:ext cx="146050" cy="1460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53439" y="5608320"/>
            <a:ext cx="146050" cy="1460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853439" y="6068059"/>
            <a:ext cx="146050" cy="1460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 txBox="1"/>
          <p:nvPr/>
        </p:nvSpPr>
        <p:spPr>
          <a:xfrm>
            <a:off x="726440" y="628650"/>
            <a:ext cx="7468870" cy="5654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52755">
              <a:lnSpc>
                <a:spcPct val="129900"/>
              </a:lnSpc>
            </a:pPr>
            <a:r>
              <a:rPr sz="2400" b="1" spc="-25" dirty="0">
                <a:latin typeface="Garamond"/>
                <a:cs typeface="Garamond"/>
              </a:rPr>
              <a:t>T</a:t>
            </a:r>
            <a:r>
              <a:rPr sz="2400" b="1" spc="-10" dirty="0">
                <a:latin typeface="Garamond"/>
                <a:cs typeface="Garamond"/>
              </a:rPr>
              <a:t>h</a:t>
            </a:r>
            <a:r>
              <a:rPr sz="2400" b="1" spc="-15" dirty="0">
                <a:latin typeface="Garamond"/>
                <a:cs typeface="Garamond"/>
              </a:rPr>
              <a:t>e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Garamond"/>
                <a:cs typeface="Garamond"/>
              </a:rPr>
              <a:t>s</a:t>
            </a:r>
            <a:r>
              <a:rPr sz="2400" b="1" spc="-10" dirty="0">
                <a:latin typeface="Garamond"/>
                <a:cs typeface="Garamond"/>
              </a:rPr>
              <a:t>u</a:t>
            </a:r>
            <a:r>
              <a:rPr sz="2400" b="1" spc="-20" dirty="0">
                <a:latin typeface="Garamond"/>
                <a:cs typeface="Garamond"/>
              </a:rPr>
              <a:t>c</a:t>
            </a:r>
            <a:r>
              <a:rPr sz="2400" b="1" spc="-5" dirty="0">
                <a:latin typeface="Garamond"/>
                <a:cs typeface="Garamond"/>
              </a:rPr>
              <a:t>t</a:t>
            </a:r>
            <a:r>
              <a:rPr sz="2400" b="1" spc="-10" dirty="0">
                <a:latin typeface="Garamond"/>
                <a:cs typeface="Garamond"/>
              </a:rPr>
              <a:t>i</a:t>
            </a:r>
            <a:r>
              <a:rPr sz="2400" b="1" spc="-20" dirty="0">
                <a:latin typeface="Garamond"/>
                <a:cs typeface="Garamond"/>
              </a:rPr>
              <a:t>o</a:t>
            </a:r>
            <a:r>
              <a:rPr sz="2400" b="1" dirty="0">
                <a:latin typeface="Garamond"/>
                <a:cs typeface="Garamond"/>
              </a:rPr>
              <a:t>n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Garamond"/>
                <a:cs typeface="Garamond"/>
              </a:rPr>
              <a:t>t</a:t>
            </a:r>
            <a:r>
              <a:rPr sz="2400" b="1" spc="-20" dirty="0">
                <a:latin typeface="Garamond"/>
                <a:cs typeface="Garamond"/>
              </a:rPr>
              <a:t>e</a:t>
            </a:r>
            <a:r>
              <a:rPr sz="2400" b="1" spc="-25" dirty="0">
                <a:latin typeface="Garamond"/>
                <a:cs typeface="Garamond"/>
              </a:rPr>
              <a:t>m</a:t>
            </a:r>
            <a:r>
              <a:rPr sz="2400" b="1" spc="-10" dirty="0">
                <a:latin typeface="Garamond"/>
                <a:cs typeface="Garamond"/>
              </a:rPr>
              <a:t>p</a:t>
            </a:r>
            <a:r>
              <a:rPr sz="2400" b="1" spc="-15" dirty="0">
                <a:latin typeface="Garamond"/>
                <a:cs typeface="Garamond"/>
              </a:rPr>
              <a:t>era</a:t>
            </a:r>
            <a:r>
              <a:rPr sz="2400" b="1" spc="-5" dirty="0">
                <a:latin typeface="Garamond"/>
                <a:cs typeface="Garamond"/>
              </a:rPr>
              <a:t>t</a:t>
            </a:r>
            <a:r>
              <a:rPr sz="2400" b="1" spc="-10" dirty="0">
                <a:latin typeface="Garamond"/>
                <a:cs typeface="Garamond"/>
              </a:rPr>
              <a:t>u</a:t>
            </a:r>
            <a:r>
              <a:rPr sz="2400" b="1" spc="-15" dirty="0">
                <a:latin typeface="Garamond"/>
                <a:cs typeface="Garamond"/>
              </a:rPr>
              <a:t>re</a:t>
            </a:r>
            <a:r>
              <a:rPr sz="2400" b="1" dirty="0">
                <a:latin typeface="Garamond"/>
                <a:cs typeface="Garamond"/>
              </a:rPr>
              <a:t>,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Garamond"/>
                <a:cs typeface="Garamond"/>
              </a:rPr>
              <a:t>p</a:t>
            </a:r>
            <a:r>
              <a:rPr sz="2400" b="1" spc="-15" dirty="0">
                <a:latin typeface="Garamond"/>
                <a:cs typeface="Garamond"/>
              </a:rPr>
              <a:t>ressu</a:t>
            </a:r>
            <a:r>
              <a:rPr sz="2400" b="1" spc="-10" dirty="0">
                <a:latin typeface="Garamond"/>
                <a:cs typeface="Garamond"/>
              </a:rPr>
              <a:t>re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Garamond"/>
                <a:cs typeface="Garamond"/>
              </a:rPr>
              <a:t>d</a:t>
            </a:r>
            <a:r>
              <a:rPr sz="2400" b="1" spc="-15" dirty="0">
                <a:latin typeface="Garamond"/>
                <a:cs typeface="Garamond"/>
              </a:rPr>
              <a:t>e</a:t>
            </a:r>
            <a:r>
              <a:rPr sz="2400" b="1" spc="-10" dirty="0">
                <a:latin typeface="Garamond"/>
                <a:cs typeface="Garamond"/>
              </a:rPr>
              <a:t>l</a:t>
            </a:r>
            <a:r>
              <a:rPr sz="2400" b="1" dirty="0">
                <a:latin typeface="Garamond"/>
                <a:cs typeface="Garamond"/>
              </a:rPr>
              <a:t>i</a:t>
            </a:r>
            <a:r>
              <a:rPr sz="2400" b="1" spc="-5" dirty="0">
                <a:latin typeface="Garamond"/>
                <a:cs typeface="Garamond"/>
              </a:rPr>
              <a:t>v</a:t>
            </a:r>
            <a:r>
              <a:rPr sz="2400" b="1" dirty="0">
                <a:latin typeface="Garamond"/>
                <a:cs typeface="Garamond"/>
              </a:rPr>
              <a:t>e</a:t>
            </a:r>
            <a:r>
              <a:rPr sz="2400" b="1" spc="-15" dirty="0">
                <a:latin typeface="Garamond"/>
                <a:cs typeface="Garamond"/>
              </a:rPr>
              <a:t>ry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Garamond"/>
                <a:cs typeface="Garamond"/>
              </a:rPr>
              <a:t>pre</a:t>
            </a:r>
            <a:r>
              <a:rPr sz="2400" b="1" spc="-20" dirty="0">
                <a:latin typeface="Garamond"/>
                <a:cs typeface="Garamond"/>
              </a:rPr>
              <a:t>s</a:t>
            </a:r>
            <a:r>
              <a:rPr sz="2400" b="1" spc="-15" dirty="0">
                <a:latin typeface="Garamond"/>
                <a:cs typeface="Garamond"/>
              </a:rPr>
              <a:t>s</a:t>
            </a:r>
            <a:r>
              <a:rPr sz="2400" b="1" spc="-10" dirty="0">
                <a:latin typeface="Garamond"/>
                <a:cs typeface="Garamond"/>
              </a:rPr>
              <a:t>ure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25" dirty="0">
                <a:latin typeface="Garamond"/>
                <a:cs typeface="Garamond"/>
              </a:rPr>
              <a:t>o</a:t>
            </a:r>
            <a:r>
              <a:rPr sz="2400" b="1" dirty="0">
                <a:latin typeface="Garamond"/>
                <a:cs typeface="Garamond"/>
              </a:rPr>
              <a:t>f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Garamond"/>
                <a:cs typeface="Garamond"/>
              </a:rPr>
              <a:t>co</a:t>
            </a:r>
            <a:r>
              <a:rPr sz="2400" b="1" spc="-25" dirty="0">
                <a:latin typeface="Garamond"/>
                <a:cs typeface="Garamond"/>
              </a:rPr>
              <a:t>m</a:t>
            </a:r>
            <a:r>
              <a:rPr sz="2400" b="1" spc="-10" dirty="0">
                <a:latin typeface="Garamond"/>
                <a:cs typeface="Garamond"/>
              </a:rPr>
              <a:t>pre</a:t>
            </a:r>
            <a:r>
              <a:rPr sz="2400" b="1" spc="-20" dirty="0">
                <a:latin typeface="Garamond"/>
                <a:cs typeface="Garamond"/>
              </a:rPr>
              <a:t>ssor</a:t>
            </a:r>
            <a:r>
              <a:rPr sz="2400" b="1" spc="-10" dirty="0">
                <a:latin typeface="Garamond"/>
                <a:cs typeface="Garamond"/>
              </a:rPr>
              <a:t>s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Garamond"/>
                <a:cs typeface="Garamond"/>
              </a:rPr>
              <a:t>s</a:t>
            </a:r>
            <a:r>
              <a:rPr sz="2400" b="1" spc="-10" dirty="0">
                <a:latin typeface="Garamond"/>
                <a:cs typeface="Garamond"/>
              </a:rPr>
              <a:t>h</a:t>
            </a:r>
            <a:r>
              <a:rPr sz="2400" b="1" spc="-20" dirty="0">
                <a:latin typeface="Garamond"/>
                <a:cs typeface="Garamond"/>
              </a:rPr>
              <a:t>o</a:t>
            </a:r>
            <a:r>
              <a:rPr sz="2400" b="1" spc="-15" dirty="0">
                <a:latin typeface="Garamond"/>
                <a:cs typeface="Garamond"/>
              </a:rPr>
              <a:t>u</a:t>
            </a:r>
            <a:r>
              <a:rPr sz="2400" b="1" dirty="0">
                <a:latin typeface="Garamond"/>
                <a:cs typeface="Garamond"/>
              </a:rPr>
              <a:t>ld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Garamond"/>
                <a:cs typeface="Garamond"/>
              </a:rPr>
              <a:t>b</a:t>
            </a:r>
            <a:r>
              <a:rPr sz="2400" b="1" spc="-15" dirty="0">
                <a:latin typeface="Garamond"/>
                <a:cs typeface="Garamond"/>
              </a:rPr>
              <a:t>e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Garamond"/>
                <a:cs typeface="Garamond"/>
              </a:rPr>
              <a:t>k</a:t>
            </a:r>
            <a:r>
              <a:rPr sz="2400" b="1" spc="-15" dirty="0">
                <a:latin typeface="Garamond"/>
                <a:cs typeface="Garamond"/>
              </a:rPr>
              <a:t>e</a:t>
            </a:r>
            <a:r>
              <a:rPr sz="2400" b="1" spc="-10" dirty="0">
                <a:latin typeface="Garamond"/>
                <a:cs typeface="Garamond"/>
              </a:rPr>
              <a:t>pt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Garamond"/>
                <a:cs typeface="Garamond"/>
              </a:rPr>
              <a:t>at</a:t>
            </a:r>
            <a:r>
              <a:rPr sz="2400" b="1" spc="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Garamond"/>
                <a:cs typeface="Garamond"/>
              </a:rPr>
              <a:t>o</a:t>
            </a:r>
            <a:r>
              <a:rPr sz="2400" b="1" spc="-10" dirty="0">
                <a:latin typeface="Garamond"/>
                <a:cs typeface="Garamond"/>
              </a:rPr>
              <a:t>p</a:t>
            </a:r>
            <a:r>
              <a:rPr sz="2400" b="1" spc="-15" dirty="0">
                <a:latin typeface="Garamond"/>
                <a:cs typeface="Garamond"/>
              </a:rPr>
              <a:t>t</a:t>
            </a:r>
            <a:r>
              <a:rPr sz="2400" b="1" dirty="0">
                <a:latin typeface="Garamond"/>
                <a:cs typeface="Garamond"/>
              </a:rPr>
              <a:t>i</a:t>
            </a:r>
            <a:r>
              <a:rPr sz="2400" b="1" spc="-25" dirty="0">
                <a:latin typeface="Garamond"/>
                <a:cs typeface="Garamond"/>
              </a:rPr>
              <a:t>m</a:t>
            </a:r>
            <a:r>
              <a:rPr sz="2400" b="1" spc="-15" dirty="0">
                <a:latin typeface="Garamond"/>
                <a:cs typeface="Garamond"/>
              </a:rPr>
              <a:t>u</a:t>
            </a:r>
            <a:r>
              <a:rPr sz="2400" b="1" spc="-25" dirty="0">
                <a:latin typeface="Garamond"/>
                <a:cs typeface="Garamond"/>
              </a:rPr>
              <a:t>m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Garamond"/>
                <a:cs typeface="Garamond"/>
              </a:rPr>
              <a:t>l</a:t>
            </a:r>
            <a:r>
              <a:rPr sz="2400" b="1" spc="-15" dirty="0">
                <a:latin typeface="Garamond"/>
                <a:cs typeface="Garamond"/>
              </a:rPr>
              <a:t>e</a:t>
            </a:r>
            <a:r>
              <a:rPr sz="2400" b="1" spc="-5" dirty="0">
                <a:latin typeface="Garamond"/>
                <a:cs typeface="Garamond"/>
              </a:rPr>
              <a:t>v</a:t>
            </a:r>
            <a:r>
              <a:rPr sz="2400" b="1" dirty="0">
                <a:latin typeface="Garamond"/>
                <a:cs typeface="Garamond"/>
              </a:rPr>
              <a:t>el</a:t>
            </a:r>
            <a:endParaRPr sz="2400" dirty="0">
              <a:latin typeface="Garamond"/>
              <a:cs typeface="Garamond"/>
            </a:endParaRPr>
          </a:p>
          <a:p>
            <a:pPr marL="412750" marR="2912110">
              <a:lnSpc>
                <a:spcPct val="150800"/>
              </a:lnSpc>
            </a:pPr>
            <a:r>
              <a:rPr sz="2000" spc="5" dirty="0">
                <a:latin typeface="Garamond"/>
                <a:cs typeface="Garamond"/>
              </a:rPr>
              <a:t>E</a:t>
            </a:r>
            <a:r>
              <a:rPr sz="2000" spc="-5" dirty="0">
                <a:latin typeface="Garamond"/>
                <a:cs typeface="Garamond"/>
              </a:rPr>
              <a:t>ns</a:t>
            </a:r>
            <a:r>
              <a:rPr sz="2000" spc="-15" dirty="0">
                <a:latin typeface="Garamond"/>
                <a:cs typeface="Garamond"/>
              </a:rPr>
              <a:t>u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a</a:t>
            </a:r>
            <a:r>
              <a:rPr sz="2000" dirty="0">
                <a:latin typeface="Garamond"/>
                <a:cs typeface="Garamond"/>
              </a:rPr>
              <a:t>ll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indic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15" dirty="0">
                <a:latin typeface="Garamond"/>
                <a:cs typeface="Garamond"/>
              </a:rPr>
              <a:t>t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spc="1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s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w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20" dirty="0">
                <a:latin typeface="Garamond"/>
                <a:cs typeface="Garamond"/>
              </a:rPr>
              <a:t>k</a:t>
            </a:r>
            <a:r>
              <a:rPr sz="2000" dirty="0">
                <a:latin typeface="Garamond"/>
                <a:cs typeface="Garamond"/>
              </a:rPr>
              <a:t>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p</a:t>
            </a:r>
            <a:r>
              <a:rPr sz="2000" spc="10" dirty="0">
                <a:latin typeface="Garamond"/>
                <a:cs typeface="Garamond"/>
              </a:rPr>
              <a:t>r</a:t>
            </a:r>
            <a:r>
              <a:rPr sz="2000" spc="-5" dirty="0">
                <a:latin typeface="Garamond"/>
                <a:cs typeface="Garamond"/>
              </a:rPr>
              <a:t>op</a:t>
            </a:r>
            <a:r>
              <a:rPr sz="2000" spc="5" dirty="0">
                <a:latin typeface="Garamond"/>
                <a:cs typeface="Garamond"/>
              </a:rPr>
              <a:t>e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ly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Garamond"/>
                <a:cs typeface="Garamond"/>
              </a:rPr>
              <a:t>K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0" dirty="0">
                <a:latin typeface="Garamond"/>
                <a:cs typeface="Garamond"/>
              </a:rPr>
              <a:t>e</a:t>
            </a:r>
            <a:r>
              <a:rPr sz="2000" dirty="0">
                <a:latin typeface="Garamond"/>
                <a:cs typeface="Garamond"/>
              </a:rPr>
              <a:t>p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5" dirty="0">
                <a:latin typeface="Garamond"/>
                <a:cs typeface="Garamond"/>
              </a:rPr>
              <a:t>eco</a:t>
            </a:r>
            <a:r>
              <a:rPr sz="2000" dirty="0">
                <a:latin typeface="Garamond"/>
                <a:cs typeface="Garamond"/>
              </a:rPr>
              <a:t>rd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f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dirty="0">
                <a:latin typeface="Garamond"/>
                <a:cs typeface="Garamond"/>
              </a:rPr>
              <a:t>l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cons</a:t>
            </a:r>
            <a:r>
              <a:rPr sz="2000" spc="-10" dirty="0">
                <a:latin typeface="Garamond"/>
                <a:cs typeface="Garamond"/>
              </a:rPr>
              <a:t>um</a:t>
            </a:r>
            <a:r>
              <a:rPr sz="2000" spc="-20" dirty="0">
                <a:latin typeface="Garamond"/>
                <a:cs typeface="Garamond"/>
              </a:rPr>
              <a:t>p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-5" dirty="0">
                <a:latin typeface="Garamond"/>
                <a:cs typeface="Garamond"/>
              </a:rPr>
              <a:t>on</a:t>
            </a:r>
            <a:endParaRPr sz="2000" dirty="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sz="2400" b="1" spc="-10" dirty="0">
                <a:latin typeface="Garamond"/>
                <a:cs typeface="Garamond"/>
              </a:rPr>
              <a:t>C</a:t>
            </a:r>
            <a:r>
              <a:rPr sz="2400" b="1" spc="-20" dirty="0">
                <a:latin typeface="Garamond"/>
                <a:cs typeface="Garamond"/>
              </a:rPr>
              <a:t>o</a:t>
            </a:r>
            <a:r>
              <a:rPr sz="2400" b="1" spc="-15" dirty="0">
                <a:latin typeface="Garamond"/>
                <a:cs typeface="Garamond"/>
              </a:rPr>
              <a:t>n</a:t>
            </a:r>
            <a:r>
              <a:rPr sz="2400" b="1" spc="-10" dirty="0">
                <a:latin typeface="Garamond"/>
                <a:cs typeface="Garamond"/>
              </a:rPr>
              <a:t>d</a:t>
            </a:r>
            <a:r>
              <a:rPr sz="2400" b="1" spc="-15" dirty="0">
                <a:latin typeface="Garamond"/>
                <a:cs typeface="Garamond"/>
              </a:rPr>
              <a:t>e</a:t>
            </a:r>
            <a:r>
              <a:rPr sz="2400" b="1" spc="-10" dirty="0">
                <a:latin typeface="Garamond"/>
                <a:cs typeface="Garamond"/>
              </a:rPr>
              <a:t>n</a:t>
            </a:r>
            <a:r>
              <a:rPr sz="2400" b="1" spc="-15" dirty="0">
                <a:latin typeface="Garamond"/>
                <a:cs typeface="Garamond"/>
              </a:rPr>
              <a:t>ser</a:t>
            </a:r>
            <a:r>
              <a:rPr sz="2400" b="1" spc="-10" dirty="0">
                <a:latin typeface="Garamond"/>
                <a:cs typeface="Garamond"/>
              </a:rPr>
              <a:t>s</a:t>
            </a:r>
            <a:endParaRPr sz="2400" dirty="0">
              <a:latin typeface="Garamond"/>
              <a:cs typeface="Garamond"/>
            </a:endParaRPr>
          </a:p>
          <a:p>
            <a:pPr marL="412750" marR="1247775">
              <a:lnSpc>
                <a:spcPct val="150800"/>
              </a:lnSpc>
            </a:pPr>
            <a:r>
              <a:rPr sz="2000" spc="-10" dirty="0">
                <a:latin typeface="Garamond"/>
                <a:cs typeface="Garamond"/>
              </a:rPr>
              <a:t>R</a:t>
            </a:r>
            <a:r>
              <a:rPr sz="2000" spc="0" dirty="0">
                <a:latin typeface="Garamond"/>
                <a:cs typeface="Garamond"/>
              </a:rPr>
              <a:t>e</a:t>
            </a:r>
            <a:r>
              <a:rPr sz="2000" spc="-20" dirty="0">
                <a:latin typeface="Garamond"/>
                <a:cs typeface="Garamond"/>
              </a:rPr>
              <a:t>mov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s</a:t>
            </a:r>
            <a:r>
              <a:rPr sz="2000" spc="-5" dirty="0">
                <a:latin typeface="Garamond"/>
                <a:cs typeface="Garamond"/>
              </a:rPr>
              <a:t>c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10" dirty="0">
                <a:latin typeface="Garamond"/>
                <a:cs typeface="Garamond"/>
              </a:rPr>
              <a:t>le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5" dirty="0">
                <a:latin typeface="Garamond"/>
                <a:cs typeface="Garamond"/>
              </a:rPr>
              <a:t>n</a:t>
            </a:r>
            <a:r>
              <a:rPr sz="2000" dirty="0">
                <a:latin typeface="Garamond"/>
                <a:cs typeface="Garamond"/>
              </a:rPr>
              <a:t>d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a</a:t>
            </a:r>
            <a:r>
              <a:rPr sz="2000" spc="-10" dirty="0">
                <a:latin typeface="Garamond"/>
                <a:cs typeface="Garamond"/>
              </a:rPr>
              <a:t>lg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5" dirty="0">
                <a:latin typeface="Garamond"/>
                <a:cs typeface="Garamond"/>
              </a:rPr>
              <a:t>n</a:t>
            </a:r>
            <a:r>
              <a:rPr sz="2000" dirty="0">
                <a:latin typeface="Garamond"/>
                <a:cs typeface="Garamond"/>
              </a:rPr>
              <a:t>d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dirty="0">
                <a:latin typeface="Garamond"/>
                <a:cs typeface="Garamond"/>
              </a:rPr>
              <a:t>dopt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s</a:t>
            </a:r>
            <a:r>
              <a:rPr sz="2000" spc="-15" dirty="0">
                <a:latin typeface="Garamond"/>
                <a:cs typeface="Garamond"/>
              </a:rPr>
              <a:t>u</a:t>
            </a:r>
            <a:r>
              <a:rPr sz="2000" spc="-5" dirty="0">
                <a:latin typeface="Garamond"/>
                <a:cs typeface="Garamond"/>
              </a:rPr>
              <a:t>i</a:t>
            </a:r>
            <a:r>
              <a:rPr sz="2000" spc="-15" dirty="0">
                <a:latin typeface="Garamond"/>
                <a:cs typeface="Garamond"/>
              </a:rPr>
              <a:t>t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15" dirty="0">
                <a:latin typeface="Garamond"/>
                <a:cs typeface="Garamond"/>
              </a:rPr>
              <a:t>bl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Garamond"/>
                <a:cs typeface="Garamond"/>
              </a:rPr>
              <a:t>w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5" dirty="0">
                <a:latin typeface="Garamond"/>
                <a:cs typeface="Garamond"/>
              </a:rPr>
              <a:t>te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spc="-25" dirty="0">
                <a:latin typeface="Garamond"/>
                <a:cs typeface="Garamond"/>
              </a:rPr>
              <a:t>m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-15" dirty="0">
                <a:latin typeface="Garamond"/>
                <a:cs typeface="Garamond"/>
              </a:rPr>
              <a:t>nt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Garamond"/>
                <a:cs typeface="Garamond"/>
              </a:rPr>
              <a:t>G</a:t>
            </a:r>
            <a:r>
              <a:rPr sz="2000" spc="-10" dirty="0">
                <a:latin typeface="Garamond"/>
                <a:cs typeface="Garamond"/>
              </a:rPr>
              <a:t>ive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Garamond"/>
                <a:cs typeface="Garamond"/>
              </a:rPr>
              <a:t>p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dirty="0">
                <a:latin typeface="Garamond"/>
                <a:cs typeface="Garamond"/>
              </a:rPr>
              <a:t>rio</a:t>
            </a:r>
            <a:r>
              <a:rPr sz="2000" spc="5" dirty="0">
                <a:latin typeface="Garamond"/>
                <a:cs typeface="Garamond"/>
              </a:rPr>
              <a:t>d</a:t>
            </a:r>
            <a:r>
              <a:rPr sz="2000" spc="-10" dirty="0">
                <a:latin typeface="Garamond"/>
                <a:cs typeface="Garamond"/>
              </a:rPr>
              <a:t>ic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pu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g</a:t>
            </a:r>
            <a:r>
              <a:rPr sz="2000" dirty="0">
                <a:latin typeface="Garamond"/>
                <a:cs typeface="Garamond"/>
              </a:rPr>
              <a:t>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f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n</a:t>
            </a:r>
            <a:r>
              <a:rPr sz="2000" spc="-5" dirty="0">
                <a:latin typeface="Garamond"/>
                <a:cs typeface="Garamond"/>
              </a:rPr>
              <a:t>on</a:t>
            </a:r>
            <a:r>
              <a:rPr sz="2000" dirty="0">
                <a:latin typeface="Garamond"/>
                <a:cs typeface="Garamond"/>
              </a:rPr>
              <a:t>-</a:t>
            </a:r>
            <a:r>
              <a:rPr sz="2000" spc="-5" dirty="0">
                <a:latin typeface="Garamond"/>
                <a:cs typeface="Garamond"/>
              </a:rPr>
              <a:t>con</a:t>
            </a:r>
            <a:r>
              <a:rPr sz="2000" spc="5" dirty="0">
                <a:latin typeface="Garamond"/>
                <a:cs typeface="Garamond"/>
              </a:rPr>
              <a:t>d</a:t>
            </a:r>
            <a:r>
              <a:rPr sz="2000" spc="-5" dirty="0">
                <a:latin typeface="Garamond"/>
                <a:cs typeface="Garamond"/>
              </a:rPr>
              <a:t>ensa</a:t>
            </a:r>
            <a:r>
              <a:rPr sz="2000" spc="-15" dirty="0">
                <a:latin typeface="Garamond"/>
                <a:cs typeface="Garamond"/>
              </a:rPr>
              <a:t>bl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g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15" dirty="0">
                <a:latin typeface="Garamond"/>
                <a:cs typeface="Garamond"/>
              </a:rPr>
              <a:t>s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-10" dirty="0">
                <a:latin typeface="Garamond"/>
                <a:cs typeface="Garamond"/>
              </a:rPr>
              <a:t>s</a:t>
            </a:r>
            <a:endParaRPr sz="2000" dirty="0">
              <a:latin typeface="Garamond"/>
              <a:cs typeface="Garamond"/>
            </a:endParaRPr>
          </a:p>
          <a:p>
            <a:pPr marL="412750" marR="2664460">
              <a:lnSpc>
                <a:spcPct val="150800"/>
              </a:lnSpc>
            </a:pPr>
            <a:r>
              <a:rPr sz="2000" spc="-15" dirty="0">
                <a:latin typeface="Garamond"/>
                <a:cs typeface="Garamond"/>
              </a:rPr>
              <a:t>L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-15" dirty="0">
                <a:latin typeface="Garamond"/>
                <a:cs typeface="Garamond"/>
              </a:rPr>
              <a:t>ss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spc="-20" dirty="0">
                <a:latin typeface="Garamond"/>
                <a:cs typeface="Garamond"/>
              </a:rPr>
              <a:t>h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Garamond"/>
                <a:cs typeface="Garamond"/>
              </a:rPr>
              <a:t>w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5" dirty="0">
                <a:latin typeface="Garamond"/>
                <a:cs typeface="Garamond"/>
              </a:rPr>
              <a:t>te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tem</a:t>
            </a:r>
            <a:r>
              <a:rPr sz="2000" spc="-20" dirty="0">
                <a:latin typeface="Garamond"/>
                <a:cs typeface="Garamond"/>
              </a:rPr>
              <a:t>p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spc="-15" dirty="0">
                <a:latin typeface="Garamond"/>
                <a:cs typeface="Garamond"/>
              </a:rPr>
              <a:t>u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m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spc="-20" dirty="0">
                <a:latin typeface="Garamond"/>
                <a:cs typeface="Garamond"/>
              </a:rPr>
              <a:t>h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CO</a:t>
            </a:r>
            <a:r>
              <a:rPr sz="2000" spc="-15" dirty="0">
                <a:latin typeface="Garamond"/>
                <a:cs typeface="Garamond"/>
              </a:rPr>
              <a:t>P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R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spc="5" dirty="0">
                <a:latin typeface="Garamond"/>
                <a:cs typeface="Garamond"/>
              </a:rPr>
              <a:t>u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-20" dirty="0">
                <a:latin typeface="Garamond"/>
                <a:cs typeface="Garamond"/>
              </a:rPr>
              <a:t>n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d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-10" dirty="0">
                <a:latin typeface="Garamond"/>
                <a:cs typeface="Garamond"/>
              </a:rPr>
              <a:t>f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spc="5" dirty="0">
                <a:latin typeface="Garamond"/>
                <a:cs typeface="Garamond"/>
              </a:rPr>
              <a:t>s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-5" dirty="0">
                <a:latin typeface="Garamond"/>
                <a:cs typeface="Garamond"/>
              </a:rPr>
              <a:t>n</a:t>
            </a:r>
            <a:r>
              <a:rPr sz="2000" dirty="0">
                <a:latin typeface="Garamond"/>
                <a:cs typeface="Garamond"/>
              </a:rPr>
              <a:t>g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o</a:t>
            </a:r>
            <a:r>
              <a:rPr sz="2000" spc="-10" dirty="0">
                <a:latin typeface="Garamond"/>
                <a:cs typeface="Garamond"/>
              </a:rPr>
              <a:t>f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Coo</a:t>
            </a:r>
            <a:r>
              <a:rPr sz="2000" spc="-10" dirty="0">
                <a:latin typeface="Garamond"/>
                <a:cs typeface="Garamond"/>
              </a:rPr>
              <a:t>l</a:t>
            </a:r>
            <a:r>
              <a:rPr sz="2000" dirty="0">
                <a:latin typeface="Garamond"/>
                <a:cs typeface="Garamond"/>
              </a:rPr>
              <a:t>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coils</a:t>
            </a:r>
            <a:endParaRPr sz="2000" dirty="0">
              <a:latin typeface="Garamond"/>
              <a:cs typeface="Garamond"/>
            </a:endParaRPr>
          </a:p>
          <a:p>
            <a:pPr marL="412750">
              <a:lnSpc>
                <a:spcPct val="100000"/>
              </a:lnSpc>
              <a:spcBef>
                <a:spcPts val="1220"/>
              </a:spcBef>
            </a:pPr>
            <a:r>
              <a:rPr sz="2000" spc="-10" dirty="0">
                <a:latin typeface="Garamond"/>
                <a:cs typeface="Garamond"/>
              </a:rPr>
              <a:t>S</a:t>
            </a:r>
            <a:r>
              <a:rPr sz="2000" spc="-15" dirty="0">
                <a:latin typeface="Garamond"/>
                <a:cs typeface="Garamond"/>
              </a:rPr>
              <a:t>t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p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con</a:t>
            </a:r>
            <a:r>
              <a:rPr sz="2000" spc="5" dirty="0">
                <a:latin typeface="Garamond"/>
                <a:cs typeface="Garamond"/>
              </a:rPr>
              <a:t>d</a:t>
            </a:r>
            <a:r>
              <a:rPr sz="2000" spc="-5" dirty="0">
                <a:latin typeface="Garamond"/>
                <a:cs typeface="Garamond"/>
              </a:rPr>
              <a:t>ense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w</a:t>
            </a:r>
            <a:r>
              <a:rPr sz="2000" spc="-5" dirty="0">
                <a:latin typeface="Garamond"/>
                <a:cs typeface="Garamond"/>
              </a:rPr>
              <a:t>ate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pu</a:t>
            </a:r>
            <a:r>
              <a:rPr sz="2000" spc="-15" dirty="0">
                <a:latin typeface="Garamond"/>
                <a:cs typeface="Garamond"/>
              </a:rPr>
              <a:t>m</a:t>
            </a:r>
            <a:r>
              <a:rPr sz="2000" dirty="0">
                <a:latin typeface="Garamond"/>
                <a:cs typeface="Garamond"/>
              </a:rPr>
              <a:t>p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Garamond"/>
                <a:cs typeface="Garamond"/>
              </a:rPr>
              <a:t>w</a:t>
            </a:r>
            <a:r>
              <a:rPr sz="2000" spc="5" dirty="0">
                <a:latin typeface="Garamond"/>
                <a:cs typeface="Garamond"/>
              </a:rPr>
              <a:t>h</a:t>
            </a:r>
            <a:r>
              <a:rPr sz="2000" spc="-15" dirty="0">
                <a:latin typeface="Garamond"/>
                <a:cs typeface="Garamond"/>
              </a:rPr>
              <a:t>e</a:t>
            </a:r>
            <a:r>
              <a:rPr sz="2000" dirty="0">
                <a:latin typeface="Garamond"/>
                <a:cs typeface="Garamond"/>
              </a:rPr>
              <a:t>n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co</a:t>
            </a:r>
            <a:r>
              <a:rPr sz="2000" spc="5" dirty="0">
                <a:latin typeface="Garamond"/>
                <a:cs typeface="Garamond"/>
              </a:rPr>
              <a:t>m</a:t>
            </a:r>
            <a:r>
              <a:rPr sz="2000" spc="-5" dirty="0">
                <a:latin typeface="Garamond"/>
                <a:cs typeface="Garamond"/>
              </a:rPr>
              <a:t>p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-15" dirty="0">
                <a:latin typeface="Garamond"/>
                <a:cs typeface="Garamond"/>
              </a:rPr>
              <a:t>ss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no</a:t>
            </a:r>
            <a:r>
              <a:rPr sz="2000" dirty="0">
                <a:latin typeface="Garamond"/>
                <a:cs typeface="Garamond"/>
              </a:rPr>
              <a:t>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Garamond"/>
                <a:cs typeface="Garamond"/>
              </a:rPr>
              <a:t>w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k</a:t>
            </a:r>
            <a:r>
              <a:rPr sz="2000" dirty="0">
                <a:latin typeface="Garamond"/>
                <a:cs typeface="Garamond"/>
              </a:rPr>
              <a:t>ing</a:t>
            </a:r>
          </a:p>
          <a:p>
            <a:pPr marL="412750" marR="5080">
              <a:lnSpc>
                <a:spcPct val="150800"/>
              </a:lnSpc>
            </a:pPr>
            <a:r>
              <a:rPr sz="2000" spc="-20" dirty="0">
                <a:latin typeface="Garamond"/>
                <a:cs typeface="Garamond"/>
              </a:rPr>
              <a:t>5</a:t>
            </a:r>
            <a:r>
              <a:rPr sz="1725" spc="-569" baseline="2898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C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-5" dirty="0">
                <a:latin typeface="Garamond"/>
                <a:cs typeface="Garamond"/>
              </a:rPr>
              <a:t>s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Garamond"/>
                <a:cs typeface="Garamond"/>
              </a:rPr>
              <a:t>in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con</a:t>
            </a:r>
            <a:r>
              <a:rPr sz="2000" spc="5" dirty="0">
                <a:latin typeface="Garamond"/>
                <a:cs typeface="Garamond"/>
              </a:rPr>
              <a:t>d</a:t>
            </a:r>
            <a:r>
              <a:rPr sz="2000" spc="-5" dirty="0">
                <a:latin typeface="Garamond"/>
                <a:cs typeface="Garamond"/>
              </a:rPr>
              <a:t>ens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-5" dirty="0">
                <a:latin typeface="Garamond"/>
                <a:cs typeface="Garamond"/>
              </a:rPr>
              <a:t>n</a:t>
            </a:r>
            <a:r>
              <a:rPr sz="2000" dirty="0">
                <a:latin typeface="Garamond"/>
                <a:cs typeface="Garamond"/>
              </a:rPr>
              <a:t>g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te</a:t>
            </a:r>
            <a:r>
              <a:rPr sz="2000" spc="-20" dirty="0">
                <a:latin typeface="Garamond"/>
                <a:cs typeface="Garamond"/>
              </a:rPr>
              <a:t>mp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10" dirty="0">
                <a:latin typeface="Garamond"/>
                <a:cs typeface="Garamond"/>
              </a:rPr>
              <a:t>r</a:t>
            </a:r>
            <a:r>
              <a:rPr sz="2000" spc="-5" dirty="0">
                <a:latin typeface="Garamond"/>
                <a:cs typeface="Garamond"/>
              </a:rPr>
              <a:t>atu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inc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5" dirty="0">
                <a:latin typeface="Garamond"/>
                <a:cs typeface="Garamond"/>
              </a:rPr>
              <a:t>ease</a:t>
            </a:r>
            <a:r>
              <a:rPr sz="2000" spc="-10" dirty="0">
                <a:latin typeface="Garamond"/>
                <a:cs typeface="Garamond"/>
              </a:rPr>
              <a:t>s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10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Garamond"/>
                <a:cs typeface="Garamond"/>
              </a:rPr>
              <a:t>%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powe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c</a:t>
            </a:r>
            <a:r>
              <a:rPr sz="2000" spc="5" dirty="0">
                <a:latin typeface="Garamond"/>
                <a:cs typeface="Garamond"/>
              </a:rPr>
              <a:t>o</a:t>
            </a:r>
            <a:r>
              <a:rPr sz="2000" spc="-5" dirty="0">
                <a:latin typeface="Garamond"/>
                <a:cs typeface="Garamond"/>
              </a:rPr>
              <a:t>ns</a:t>
            </a:r>
            <a:r>
              <a:rPr sz="2000" spc="-15" dirty="0">
                <a:latin typeface="Garamond"/>
                <a:cs typeface="Garamond"/>
              </a:rPr>
              <a:t>um</a:t>
            </a:r>
            <a:r>
              <a:rPr sz="2000" spc="-20" dirty="0">
                <a:latin typeface="Garamond"/>
                <a:cs typeface="Garamond"/>
              </a:rPr>
              <a:t>p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-5" dirty="0">
                <a:latin typeface="Garamond"/>
                <a:cs typeface="Garamond"/>
              </a:rPr>
              <a:t>on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Garamond"/>
                <a:cs typeface="Garamond"/>
              </a:rPr>
              <a:t>5</a:t>
            </a:r>
            <a:r>
              <a:rPr sz="1725" spc="-569" baseline="2898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C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-5" dirty="0">
                <a:latin typeface="Garamond"/>
                <a:cs typeface="Garamond"/>
              </a:rPr>
              <a:t>s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Garamond"/>
                <a:cs typeface="Garamond"/>
              </a:rPr>
              <a:t>in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-10" dirty="0">
                <a:latin typeface="Garamond"/>
                <a:cs typeface="Garamond"/>
              </a:rPr>
              <a:t>v</a:t>
            </a:r>
            <a:r>
              <a:rPr sz="2000" spc="-5" dirty="0">
                <a:latin typeface="Garamond"/>
                <a:cs typeface="Garamond"/>
              </a:rPr>
              <a:t>apo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-5" dirty="0">
                <a:latin typeface="Garamond"/>
                <a:cs typeface="Garamond"/>
              </a:rPr>
              <a:t>n</a:t>
            </a:r>
            <a:r>
              <a:rPr sz="2000" dirty="0">
                <a:latin typeface="Garamond"/>
                <a:cs typeface="Garamond"/>
              </a:rPr>
              <a:t>g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t</a:t>
            </a:r>
            <a:r>
              <a:rPr sz="2000" spc="0" dirty="0">
                <a:latin typeface="Garamond"/>
                <a:cs typeface="Garamond"/>
              </a:rPr>
              <a:t>e</a:t>
            </a:r>
            <a:r>
              <a:rPr sz="2000" spc="-20" dirty="0">
                <a:latin typeface="Garamond"/>
                <a:cs typeface="Garamond"/>
              </a:rPr>
              <a:t>mp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10" dirty="0">
                <a:latin typeface="Garamond"/>
                <a:cs typeface="Garamond"/>
              </a:rPr>
              <a:t>r</a:t>
            </a:r>
            <a:r>
              <a:rPr sz="2000" spc="-5" dirty="0">
                <a:latin typeface="Garamond"/>
                <a:cs typeface="Garamond"/>
              </a:rPr>
              <a:t>at</a:t>
            </a:r>
            <a:r>
              <a:rPr sz="2000" spc="-15" dirty="0">
                <a:latin typeface="Garamond"/>
                <a:cs typeface="Garamond"/>
              </a:rPr>
              <a:t>u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-20" dirty="0">
                <a:latin typeface="Garamond"/>
                <a:cs typeface="Garamond"/>
              </a:rPr>
              <a:t>n</a:t>
            </a:r>
            <a:r>
              <a:rPr sz="2000" spc="0" dirty="0">
                <a:latin typeface="Garamond"/>
                <a:cs typeface="Garamond"/>
              </a:rPr>
              <a:t>c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5" dirty="0">
                <a:latin typeface="Garamond"/>
                <a:cs typeface="Garamond"/>
              </a:rPr>
              <a:t>ea</a:t>
            </a:r>
            <a:r>
              <a:rPr sz="2000" spc="-15" dirty="0">
                <a:latin typeface="Garamond"/>
                <a:cs typeface="Garamond"/>
              </a:rPr>
              <a:t>s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-10" dirty="0">
                <a:latin typeface="Garamond"/>
                <a:cs typeface="Garamond"/>
              </a:rPr>
              <a:t>s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10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Garamond"/>
                <a:cs typeface="Garamond"/>
              </a:rPr>
              <a:t>%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po</a:t>
            </a:r>
            <a:r>
              <a:rPr sz="2000" spc="5" dirty="0">
                <a:latin typeface="Garamond"/>
                <a:cs typeface="Garamond"/>
              </a:rPr>
              <a:t>w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cons</a:t>
            </a:r>
            <a:r>
              <a:rPr sz="2000" spc="-10" dirty="0">
                <a:latin typeface="Garamond"/>
                <a:cs typeface="Garamond"/>
              </a:rPr>
              <a:t>um</a:t>
            </a:r>
            <a:r>
              <a:rPr sz="2000" spc="-20" dirty="0">
                <a:latin typeface="Garamond"/>
                <a:cs typeface="Garamond"/>
              </a:rPr>
              <a:t>p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-5" dirty="0">
                <a:latin typeface="Garamond"/>
                <a:cs typeface="Garamond"/>
              </a:rPr>
              <a:t>on</a:t>
            </a:r>
            <a:endParaRPr sz="2000" dirty="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9" y="0"/>
            <a:ext cx="9136380" cy="756920"/>
          </a:xfrm>
          <a:custGeom>
            <a:avLst/>
            <a:gdLst/>
            <a:ahLst/>
            <a:cxnLst/>
            <a:rect l="l" t="t" r="r" b="b"/>
            <a:pathLst>
              <a:path w="9136380" h="756920">
                <a:moveTo>
                  <a:pt x="9136380" y="708659"/>
                </a:moveTo>
                <a:lnTo>
                  <a:pt x="6868149" y="708659"/>
                </a:lnTo>
                <a:lnTo>
                  <a:pt x="7653009" y="756909"/>
                </a:lnTo>
                <a:lnTo>
                  <a:pt x="9136380" y="738021"/>
                </a:lnTo>
                <a:lnTo>
                  <a:pt x="9136380" y="708659"/>
                </a:lnTo>
              </a:path>
              <a:path w="9136380" h="756920">
                <a:moveTo>
                  <a:pt x="9136380" y="0"/>
                </a:moveTo>
                <a:lnTo>
                  <a:pt x="5083" y="0"/>
                </a:lnTo>
                <a:lnTo>
                  <a:pt x="0" y="713750"/>
                </a:lnTo>
                <a:lnTo>
                  <a:pt x="1927859" y="737859"/>
                </a:lnTo>
                <a:lnTo>
                  <a:pt x="2900683" y="713750"/>
                </a:lnTo>
                <a:lnTo>
                  <a:pt x="3307966" y="713750"/>
                </a:lnTo>
                <a:lnTo>
                  <a:pt x="3633459" y="699759"/>
                </a:lnTo>
                <a:lnTo>
                  <a:pt x="9136380" y="699759"/>
                </a:lnTo>
                <a:lnTo>
                  <a:pt x="9136380" y="0"/>
                </a:lnTo>
              </a:path>
              <a:path w="9136380" h="756920">
                <a:moveTo>
                  <a:pt x="6418092" y="723899"/>
                </a:moveTo>
                <a:lnTo>
                  <a:pt x="5424159" y="723899"/>
                </a:lnTo>
                <a:lnTo>
                  <a:pt x="6005840" y="737859"/>
                </a:lnTo>
                <a:lnTo>
                  <a:pt x="6418092" y="723899"/>
                </a:lnTo>
              </a:path>
              <a:path w="9136380" h="756920">
                <a:moveTo>
                  <a:pt x="9136380" y="699759"/>
                </a:moveTo>
                <a:lnTo>
                  <a:pt x="3633459" y="699759"/>
                </a:lnTo>
                <a:lnTo>
                  <a:pt x="3891290" y="718809"/>
                </a:lnTo>
                <a:lnTo>
                  <a:pt x="4719309" y="727709"/>
                </a:lnTo>
                <a:lnTo>
                  <a:pt x="6418092" y="723899"/>
                </a:lnTo>
                <a:lnTo>
                  <a:pt x="6868149" y="708659"/>
                </a:lnTo>
                <a:lnTo>
                  <a:pt x="9136380" y="708659"/>
                </a:lnTo>
                <a:lnTo>
                  <a:pt x="9136380" y="699759"/>
                </a:lnTo>
              </a:path>
              <a:path w="9136380" h="756920">
                <a:moveTo>
                  <a:pt x="3307966" y="713750"/>
                </a:moveTo>
                <a:lnTo>
                  <a:pt x="2900683" y="713750"/>
                </a:lnTo>
                <a:lnTo>
                  <a:pt x="3190250" y="718809"/>
                </a:lnTo>
                <a:lnTo>
                  <a:pt x="3307966" y="713750"/>
                </a:lnTo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20" y="0"/>
            <a:ext cx="1488435" cy="730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5193" y="266700"/>
            <a:ext cx="156845" cy="0"/>
          </a:xfrm>
          <a:custGeom>
            <a:avLst/>
            <a:gdLst/>
            <a:ahLst/>
            <a:cxnLst/>
            <a:rect l="l" t="t" r="r" b="b"/>
            <a:pathLst>
              <a:path w="156845">
                <a:moveTo>
                  <a:pt x="0" y="0"/>
                </a:moveTo>
                <a:lnTo>
                  <a:pt x="156320" y="0"/>
                </a:lnTo>
              </a:path>
            </a:pathLst>
          </a:custGeom>
          <a:ln w="8889">
            <a:solidFill>
              <a:srgbClr val="B7B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2819" y="274320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070" y="0"/>
                </a:lnTo>
              </a:path>
            </a:pathLst>
          </a:custGeom>
          <a:ln w="8889">
            <a:solidFill>
              <a:srgbClr val="B8B8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918" y="281940"/>
            <a:ext cx="153670" cy="0"/>
          </a:xfrm>
          <a:custGeom>
            <a:avLst/>
            <a:gdLst/>
            <a:ahLst/>
            <a:cxnLst/>
            <a:rect l="l" t="t" r="r" b="b"/>
            <a:pathLst>
              <a:path w="153670">
                <a:moveTo>
                  <a:pt x="0" y="0"/>
                </a:moveTo>
                <a:lnTo>
                  <a:pt x="153349" y="0"/>
                </a:lnTo>
              </a:path>
            </a:pathLst>
          </a:custGeom>
          <a:ln w="888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9016" y="289560"/>
            <a:ext cx="153035" cy="0"/>
          </a:xfrm>
          <a:custGeom>
            <a:avLst/>
            <a:gdLst/>
            <a:ahLst/>
            <a:cxnLst/>
            <a:rect l="l" t="t" r="r" b="b"/>
            <a:pathLst>
              <a:path w="153034">
                <a:moveTo>
                  <a:pt x="0" y="0"/>
                </a:moveTo>
                <a:lnTo>
                  <a:pt x="152635" y="0"/>
                </a:lnTo>
              </a:path>
            </a:pathLst>
          </a:custGeom>
          <a:ln w="888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7985" y="29718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5">
                <a:moveTo>
                  <a:pt x="0" y="0"/>
                </a:moveTo>
                <a:lnTo>
                  <a:pt x="151254" y="0"/>
                </a:lnTo>
              </a:path>
            </a:pathLst>
          </a:custGeom>
          <a:ln w="888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7825" y="304800"/>
            <a:ext cx="149225" cy="0"/>
          </a:xfrm>
          <a:custGeom>
            <a:avLst/>
            <a:gdLst/>
            <a:ahLst/>
            <a:cxnLst/>
            <a:rect l="l" t="t" r="r" b="b"/>
            <a:pathLst>
              <a:path w="149225">
                <a:moveTo>
                  <a:pt x="0" y="0"/>
                </a:moveTo>
                <a:lnTo>
                  <a:pt x="149001" y="0"/>
                </a:lnTo>
              </a:path>
            </a:pathLst>
          </a:custGeom>
          <a:ln w="888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98704" y="0"/>
            <a:ext cx="1906255" cy="616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86018" y="619118"/>
            <a:ext cx="272415" cy="0"/>
          </a:xfrm>
          <a:custGeom>
            <a:avLst/>
            <a:gdLst/>
            <a:ahLst/>
            <a:cxnLst/>
            <a:rect l="l" t="t" r="r" b="b"/>
            <a:pathLst>
              <a:path w="272414">
                <a:moveTo>
                  <a:pt x="0" y="0"/>
                </a:moveTo>
                <a:lnTo>
                  <a:pt x="272050" y="0"/>
                </a:lnTo>
              </a:path>
            </a:pathLst>
          </a:custGeom>
          <a:ln w="10152">
            <a:solidFill>
              <a:srgbClr val="A7A7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9220" y="626120"/>
            <a:ext cx="278765" cy="0"/>
          </a:xfrm>
          <a:custGeom>
            <a:avLst/>
            <a:gdLst/>
            <a:ahLst/>
            <a:cxnLst/>
            <a:rect l="l" t="t" r="r" b="b"/>
            <a:pathLst>
              <a:path w="278764">
                <a:moveTo>
                  <a:pt x="0" y="0"/>
                </a:moveTo>
                <a:lnTo>
                  <a:pt x="278664" y="0"/>
                </a:lnTo>
              </a:path>
            </a:pathLst>
          </a:custGeom>
          <a:ln w="888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12400" y="633740"/>
            <a:ext cx="289560" cy="0"/>
          </a:xfrm>
          <a:custGeom>
            <a:avLst/>
            <a:gdLst/>
            <a:ahLst/>
            <a:cxnLst/>
            <a:rect l="l" t="t" r="r" b="b"/>
            <a:pathLst>
              <a:path w="289560">
                <a:moveTo>
                  <a:pt x="0" y="0"/>
                </a:moveTo>
                <a:lnTo>
                  <a:pt x="289187" y="0"/>
                </a:lnTo>
              </a:path>
            </a:pathLst>
          </a:custGeom>
          <a:ln w="8889">
            <a:solidFill>
              <a:srgbClr val="A5A5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23377" y="640723"/>
            <a:ext cx="302260" cy="0"/>
          </a:xfrm>
          <a:custGeom>
            <a:avLst/>
            <a:gdLst/>
            <a:ahLst/>
            <a:cxnLst/>
            <a:rect l="l" t="t" r="r" b="b"/>
            <a:pathLst>
              <a:path w="302260">
                <a:moveTo>
                  <a:pt x="0" y="0"/>
                </a:moveTo>
                <a:lnTo>
                  <a:pt x="301912" y="0"/>
                </a:lnTo>
              </a:path>
            </a:pathLst>
          </a:custGeom>
          <a:ln w="10163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38260" y="647700"/>
            <a:ext cx="309880" cy="0"/>
          </a:xfrm>
          <a:custGeom>
            <a:avLst/>
            <a:gdLst/>
            <a:ahLst/>
            <a:cxnLst/>
            <a:rect l="l" t="t" r="r" b="b"/>
            <a:pathLst>
              <a:path w="309879">
                <a:moveTo>
                  <a:pt x="0" y="0"/>
                </a:moveTo>
                <a:lnTo>
                  <a:pt x="309543" y="0"/>
                </a:lnTo>
              </a:path>
            </a:pathLst>
          </a:custGeom>
          <a:ln w="888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53500" y="655320"/>
            <a:ext cx="321945" cy="0"/>
          </a:xfrm>
          <a:custGeom>
            <a:avLst/>
            <a:gdLst/>
            <a:ahLst/>
            <a:cxnLst/>
            <a:rect l="l" t="t" r="r" b="b"/>
            <a:pathLst>
              <a:path w="321945">
                <a:moveTo>
                  <a:pt x="0" y="0"/>
                </a:moveTo>
                <a:lnTo>
                  <a:pt x="321362" y="0"/>
                </a:lnTo>
              </a:path>
            </a:pathLst>
          </a:custGeom>
          <a:ln w="888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66192" y="662303"/>
            <a:ext cx="335915" cy="0"/>
          </a:xfrm>
          <a:custGeom>
            <a:avLst/>
            <a:gdLst/>
            <a:ahLst/>
            <a:cxnLst/>
            <a:rect l="l" t="t" r="r" b="b"/>
            <a:pathLst>
              <a:path w="335914">
                <a:moveTo>
                  <a:pt x="0" y="0"/>
                </a:moveTo>
                <a:lnTo>
                  <a:pt x="335729" y="0"/>
                </a:lnTo>
              </a:path>
            </a:pathLst>
          </a:custGeom>
          <a:ln w="10163">
            <a:solidFill>
              <a:srgbClr val="A1A1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81641" y="669279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559" y="0"/>
                </a:lnTo>
              </a:path>
            </a:pathLst>
          </a:custGeom>
          <a:ln w="8889">
            <a:solidFill>
              <a:srgbClr val="A0A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98226" y="676899"/>
            <a:ext cx="343535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3034" y="0"/>
                </a:lnTo>
              </a:path>
            </a:pathLst>
          </a:custGeom>
          <a:ln w="8889">
            <a:solidFill>
              <a:srgbClr val="9F9F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14811" y="684519"/>
            <a:ext cx="343535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2953" y="0"/>
                </a:lnTo>
              </a:path>
            </a:pathLst>
          </a:custGeom>
          <a:ln w="888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28590" y="691508"/>
            <a:ext cx="346710" cy="0"/>
          </a:xfrm>
          <a:custGeom>
            <a:avLst/>
            <a:gdLst/>
            <a:ahLst/>
            <a:cxnLst/>
            <a:rect l="l" t="t" r="r" b="b"/>
            <a:pathLst>
              <a:path w="346710">
                <a:moveTo>
                  <a:pt x="0" y="0"/>
                </a:moveTo>
                <a:lnTo>
                  <a:pt x="346517" y="0"/>
                </a:lnTo>
              </a:path>
            </a:pathLst>
          </a:custGeom>
          <a:ln w="10152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44840" y="698510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469" y="0"/>
                </a:lnTo>
              </a:path>
            </a:pathLst>
          </a:custGeom>
          <a:ln w="888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5542" y="706130"/>
            <a:ext cx="328930" cy="0"/>
          </a:xfrm>
          <a:custGeom>
            <a:avLst/>
            <a:gdLst/>
            <a:ahLst/>
            <a:cxnLst/>
            <a:rect l="l" t="t" r="r" b="b"/>
            <a:pathLst>
              <a:path w="328929">
                <a:moveTo>
                  <a:pt x="0" y="0"/>
                </a:moveTo>
                <a:lnTo>
                  <a:pt x="328668" y="0"/>
                </a:lnTo>
              </a:path>
            </a:pathLst>
          </a:custGeom>
          <a:ln w="8889">
            <a:solidFill>
              <a:srgbClr val="9B9B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83513" y="713113"/>
            <a:ext cx="312420" cy="0"/>
          </a:xfrm>
          <a:custGeom>
            <a:avLst/>
            <a:gdLst/>
            <a:ahLst/>
            <a:cxnLst/>
            <a:rect l="l" t="t" r="r" b="b"/>
            <a:pathLst>
              <a:path w="312420">
                <a:moveTo>
                  <a:pt x="0" y="0"/>
                </a:moveTo>
                <a:lnTo>
                  <a:pt x="311946" y="0"/>
                </a:lnTo>
              </a:path>
            </a:pathLst>
          </a:custGeom>
          <a:ln w="10163">
            <a:solidFill>
              <a:srgbClr val="9A9A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09950" y="720090"/>
            <a:ext cx="284480" cy="0"/>
          </a:xfrm>
          <a:custGeom>
            <a:avLst/>
            <a:gdLst/>
            <a:ahLst/>
            <a:cxnLst/>
            <a:rect l="l" t="t" r="r" b="b"/>
            <a:pathLst>
              <a:path w="284479">
                <a:moveTo>
                  <a:pt x="0" y="0"/>
                </a:moveTo>
                <a:lnTo>
                  <a:pt x="284260" y="0"/>
                </a:lnTo>
              </a:path>
            </a:pathLst>
          </a:custGeom>
          <a:ln w="8889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44493" y="727069"/>
            <a:ext cx="224790" cy="0"/>
          </a:xfrm>
          <a:custGeom>
            <a:avLst/>
            <a:gdLst/>
            <a:ahLst/>
            <a:cxnLst/>
            <a:rect l="l" t="t" r="r" b="b"/>
            <a:pathLst>
              <a:path w="224789">
                <a:moveTo>
                  <a:pt x="0" y="0"/>
                </a:moveTo>
                <a:lnTo>
                  <a:pt x="224294" y="0"/>
                </a:lnTo>
              </a:path>
            </a:pathLst>
          </a:custGeom>
          <a:ln w="7609">
            <a:solidFill>
              <a:srgbClr val="989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24350" y="520689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70" h="59054">
                <a:moveTo>
                  <a:pt x="13959" y="0"/>
                </a:moveTo>
                <a:lnTo>
                  <a:pt x="11430" y="3810"/>
                </a:lnTo>
                <a:lnTo>
                  <a:pt x="6339" y="8900"/>
                </a:lnTo>
                <a:lnTo>
                  <a:pt x="6339" y="11430"/>
                </a:lnTo>
                <a:lnTo>
                  <a:pt x="3810" y="12710"/>
                </a:lnTo>
                <a:lnTo>
                  <a:pt x="2529" y="17800"/>
                </a:lnTo>
                <a:lnTo>
                  <a:pt x="1280" y="20330"/>
                </a:lnTo>
                <a:lnTo>
                  <a:pt x="1280" y="22860"/>
                </a:lnTo>
                <a:lnTo>
                  <a:pt x="0" y="25420"/>
                </a:lnTo>
                <a:lnTo>
                  <a:pt x="0" y="35570"/>
                </a:lnTo>
                <a:lnTo>
                  <a:pt x="1280" y="38100"/>
                </a:lnTo>
                <a:lnTo>
                  <a:pt x="1280" y="41910"/>
                </a:lnTo>
                <a:lnTo>
                  <a:pt x="2529" y="45720"/>
                </a:lnTo>
                <a:lnTo>
                  <a:pt x="3810" y="48280"/>
                </a:lnTo>
                <a:lnTo>
                  <a:pt x="6339" y="50810"/>
                </a:lnTo>
                <a:lnTo>
                  <a:pt x="7620" y="53340"/>
                </a:lnTo>
                <a:lnTo>
                  <a:pt x="10149" y="55900"/>
                </a:lnTo>
                <a:lnTo>
                  <a:pt x="13965" y="58436"/>
                </a:lnTo>
                <a:lnTo>
                  <a:pt x="1395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37060" y="516565"/>
            <a:ext cx="15240" cy="71120"/>
          </a:xfrm>
          <a:custGeom>
            <a:avLst/>
            <a:gdLst/>
            <a:ahLst/>
            <a:cxnLst/>
            <a:rect l="l" t="t" r="r" b="b"/>
            <a:pathLst>
              <a:path w="15239" h="71120">
                <a:moveTo>
                  <a:pt x="15239" y="0"/>
                </a:moveTo>
                <a:lnTo>
                  <a:pt x="13960" y="314"/>
                </a:lnTo>
                <a:lnTo>
                  <a:pt x="6340" y="2874"/>
                </a:lnTo>
                <a:lnTo>
                  <a:pt x="3810" y="4124"/>
                </a:lnTo>
                <a:lnTo>
                  <a:pt x="1249" y="4124"/>
                </a:lnTo>
                <a:lnTo>
                  <a:pt x="0" y="6006"/>
                </a:lnTo>
                <a:lnTo>
                  <a:pt x="0" y="61724"/>
                </a:lnTo>
                <a:lnTo>
                  <a:pt x="1249" y="62554"/>
                </a:lnTo>
                <a:lnTo>
                  <a:pt x="3810" y="65084"/>
                </a:lnTo>
                <a:lnTo>
                  <a:pt x="6340" y="66364"/>
                </a:lnTo>
                <a:lnTo>
                  <a:pt x="10150" y="67644"/>
                </a:lnTo>
                <a:lnTo>
                  <a:pt x="15239" y="70538"/>
                </a:lnTo>
                <a:lnTo>
                  <a:pt x="1523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51020" y="514349"/>
            <a:ext cx="15240" cy="78105"/>
          </a:xfrm>
          <a:custGeom>
            <a:avLst/>
            <a:gdLst/>
            <a:ahLst/>
            <a:cxnLst/>
            <a:rect l="l" t="t" r="r" b="b"/>
            <a:pathLst>
              <a:path w="15239" h="78104">
                <a:moveTo>
                  <a:pt x="15239" y="0"/>
                </a:moveTo>
                <a:lnTo>
                  <a:pt x="12710" y="0"/>
                </a:lnTo>
                <a:lnTo>
                  <a:pt x="7620" y="1280"/>
                </a:lnTo>
                <a:lnTo>
                  <a:pt x="5090" y="1280"/>
                </a:lnTo>
                <a:lnTo>
                  <a:pt x="0" y="2529"/>
                </a:lnTo>
                <a:lnTo>
                  <a:pt x="0" y="72025"/>
                </a:lnTo>
                <a:lnTo>
                  <a:pt x="5090" y="74919"/>
                </a:lnTo>
                <a:lnTo>
                  <a:pt x="13960" y="77480"/>
                </a:lnTo>
                <a:lnTo>
                  <a:pt x="15239" y="77959"/>
                </a:lnTo>
                <a:lnTo>
                  <a:pt x="15239" y="0"/>
                </a:lnTo>
                <a:close/>
              </a:path>
            </a:pathLst>
          </a:custGeom>
          <a:solidFill>
            <a:srgbClr val="C6C6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64979" y="514349"/>
            <a:ext cx="13970" cy="82550"/>
          </a:xfrm>
          <a:custGeom>
            <a:avLst/>
            <a:gdLst/>
            <a:ahLst/>
            <a:cxnLst/>
            <a:rect l="l" t="t" r="r" b="b"/>
            <a:pathLst>
              <a:path w="13970" h="82550">
                <a:moveTo>
                  <a:pt x="3810" y="0"/>
                </a:moveTo>
                <a:lnTo>
                  <a:pt x="0" y="0"/>
                </a:lnTo>
                <a:lnTo>
                  <a:pt x="0" y="77480"/>
                </a:lnTo>
                <a:lnTo>
                  <a:pt x="10180" y="81290"/>
                </a:lnTo>
                <a:lnTo>
                  <a:pt x="13977" y="82217"/>
                </a:lnTo>
                <a:lnTo>
                  <a:pt x="13977" y="1280"/>
                </a:lnTo>
                <a:lnTo>
                  <a:pt x="10180" y="1280"/>
                </a:lnTo>
                <a:lnTo>
                  <a:pt x="381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77689" y="515629"/>
            <a:ext cx="15240" cy="84455"/>
          </a:xfrm>
          <a:custGeom>
            <a:avLst/>
            <a:gdLst/>
            <a:ahLst/>
            <a:cxnLst/>
            <a:rect l="l" t="t" r="r" b="b"/>
            <a:pathLst>
              <a:path w="15239" h="84454">
                <a:moveTo>
                  <a:pt x="3810" y="0"/>
                </a:moveTo>
                <a:lnTo>
                  <a:pt x="0" y="0"/>
                </a:lnTo>
                <a:lnTo>
                  <a:pt x="0" y="80627"/>
                </a:lnTo>
                <a:lnTo>
                  <a:pt x="15239" y="84350"/>
                </a:lnTo>
                <a:lnTo>
                  <a:pt x="15239" y="1023"/>
                </a:lnTo>
                <a:lnTo>
                  <a:pt x="3810" y="0"/>
                </a:lnTo>
                <a:close/>
              </a:path>
            </a:pathLst>
          </a:custGeom>
          <a:solidFill>
            <a:srgbClr val="C4C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91649" y="516538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39" h="86995">
                <a:moveTo>
                  <a:pt x="0" y="0"/>
                </a:moveTo>
                <a:lnTo>
                  <a:pt x="0" y="83129"/>
                </a:lnTo>
                <a:lnTo>
                  <a:pt x="15239" y="86851"/>
                </a:lnTo>
                <a:lnTo>
                  <a:pt x="15239" y="3037"/>
                </a:lnTo>
                <a:lnTo>
                  <a:pt x="3810" y="341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05639" y="519281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3803"/>
                </a:lnTo>
                <a:lnTo>
                  <a:pt x="13966" y="8721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2C2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18319" y="522272"/>
            <a:ext cx="15240" cy="88265"/>
          </a:xfrm>
          <a:custGeom>
            <a:avLst/>
            <a:gdLst/>
            <a:ahLst/>
            <a:cxnLst/>
            <a:rect l="l" t="t" r="r" b="b"/>
            <a:pathLst>
              <a:path w="15239" h="88265">
                <a:moveTo>
                  <a:pt x="0" y="0"/>
                </a:moveTo>
                <a:lnTo>
                  <a:pt x="0" y="83909"/>
                </a:lnTo>
                <a:lnTo>
                  <a:pt x="13990" y="87327"/>
                </a:lnTo>
                <a:lnTo>
                  <a:pt x="15239" y="87709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C1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32310" y="525573"/>
            <a:ext cx="13970" cy="88900"/>
          </a:xfrm>
          <a:custGeom>
            <a:avLst/>
            <a:gdLst/>
            <a:ahLst/>
            <a:cxnLst/>
            <a:rect l="l" t="t" r="r" b="b"/>
            <a:pathLst>
              <a:path w="13970" h="88900">
                <a:moveTo>
                  <a:pt x="0" y="0"/>
                </a:moveTo>
                <a:lnTo>
                  <a:pt x="0" y="84026"/>
                </a:lnTo>
                <a:lnTo>
                  <a:pt x="13966" y="8829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0C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46270" y="528866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5000"/>
                </a:lnTo>
                <a:lnTo>
                  <a:pt x="13966" y="8926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EBE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58980" y="531864"/>
            <a:ext cx="15240" cy="90805"/>
          </a:xfrm>
          <a:custGeom>
            <a:avLst/>
            <a:gdLst/>
            <a:ahLst/>
            <a:cxnLst/>
            <a:rect l="l" t="t" r="r" b="b"/>
            <a:pathLst>
              <a:path w="15239" h="90804">
                <a:moveTo>
                  <a:pt x="0" y="0"/>
                </a:moveTo>
                <a:lnTo>
                  <a:pt x="0" y="85887"/>
                </a:lnTo>
                <a:lnTo>
                  <a:pt x="15239" y="90545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BDB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72939" y="535158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6860"/>
                </a:lnTo>
                <a:lnTo>
                  <a:pt x="13966" y="9112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CBC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86899" y="538451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87834"/>
                </a:lnTo>
                <a:lnTo>
                  <a:pt x="13977" y="92107"/>
                </a:lnTo>
                <a:lnTo>
                  <a:pt x="13977" y="3297"/>
                </a:lnTo>
                <a:lnTo>
                  <a:pt x="0" y="0"/>
                </a:lnTo>
                <a:close/>
              </a:path>
            </a:pathLst>
          </a:custGeom>
          <a:solidFill>
            <a:srgbClr val="BBBB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99609" y="541449"/>
            <a:ext cx="15240" cy="93980"/>
          </a:xfrm>
          <a:custGeom>
            <a:avLst/>
            <a:gdLst/>
            <a:ahLst/>
            <a:cxnLst/>
            <a:rect l="l" t="t" r="r" b="b"/>
            <a:pathLst>
              <a:path w="15239" h="93979">
                <a:moveTo>
                  <a:pt x="0" y="0"/>
                </a:moveTo>
                <a:lnTo>
                  <a:pt x="0" y="88721"/>
                </a:lnTo>
                <a:lnTo>
                  <a:pt x="15239" y="93379"/>
                </a:lnTo>
                <a:lnTo>
                  <a:pt x="15239" y="3778"/>
                </a:lnTo>
                <a:lnTo>
                  <a:pt x="8900" y="2099"/>
                </a:lnTo>
                <a:lnTo>
                  <a:pt x="0" y="0"/>
                </a:lnTo>
                <a:close/>
              </a:path>
            </a:pathLst>
          </a:custGeom>
          <a:solidFill>
            <a:srgbClr val="BAB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13569" y="544889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89548"/>
                </a:lnTo>
                <a:lnTo>
                  <a:pt x="10180" y="92660"/>
                </a:lnTo>
                <a:lnTo>
                  <a:pt x="13977" y="93720"/>
                </a:lnTo>
                <a:lnTo>
                  <a:pt x="13977" y="3701"/>
                </a:lnTo>
                <a:lnTo>
                  <a:pt x="0" y="0"/>
                </a:lnTo>
                <a:close/>
              </a:path>
            </a:pathLst>
          </a:custGeom>
          <a:solidFill>
            <a:srgbClr val="B9B9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27560" y="548594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90018"/>
                </a:lnTo>
                <a:lnTo>
                  <a:pt x="13966" y="93917"/>
                </a:lnTo>
                <a:lnTo>
                  <a:pt x="13966" y="3698"/>
                </a:lnTo>
                <a:lnTo>
                  <a:pt x="0" y="0"/>
                </a:lnTo>
                <a:close/>
              </a:path>
            </a:pathLst>
          </a:custGeom>
          <a:solidFill>
            <a:srgbClr val="B8B8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40239" y="551952"/>
            <a:ext cx="15240" cy="94615"/>
          </a:xfrm>
          <a:custGeom>
            <a:avLst/>
            <a:gdLst/>
            <a:ahLst/>
            <a:cxnLst/>
            <a:rect l="l" t="t" r="r" b="b"/>
            <a:pathLst>
              <a:path w="15239" h="94615">
                <a:moveTo>
                  <a:pt x="0" y="0"/>
                </a:moveTo>
                <a:lnTo>
                  <a:pt x="0" y="90200"/>
                </a:lnTo>
                <a:lnTo>
                  <a:pt x="15239" y="94455"/>
                </a:lnTo>
                <a:lnTo>
                  <a:pt x="15239" y="4103"/>
                </a:lnTo>
                <a:lnTo>
                  <a:pt x="11430" y="3027"/>
                </a:lnTo>
                <a:lnTo>
                  <a:pt x="0" y="0"/>
                </a:lnTo>
                <a:close/>
              </a:path>
            </a:pathLst>
          </a:custGeom>
          <a:solidFill>
            <a:srgbClr val="B7B7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554230" y="555702"/>
            <a:ext cx="13970" cy="94615"/>
          </a:xfrm>
          <a:custGeom>
            <a:avLst/>
            <a:gdLst/>
            <a:ahLst/>
            <a:cxnLst/>
            <a:rect l="l" t="t" r="r" b="b"/>
            <a:pathLst>
              <a:path w="13970" h="94615">
                <a:moveTo>
                  <a:pt x="0" y="0"/>
                </a:moveTo>
                <a:lnTo>
                  <a:pt x="0" y="90356"/>
                </a:lnTo>
                <a:lnTo>
                  <a:pt x="13966" y="94255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6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566909" y="559284"/>
            <a:ext cx="15240" cy="94615"/>
          </a:xfrm>
          <a:custGeom>
            <a:avLst/>
            <a:gdLst/>
            <a:ahLst/>
            <a:cxnLst/>
            <a:rect l="l" t="t" r="r" b="b"/>
            <a:pathLst>
              <a:path w="15239" h="94615">
                <a:moveTo>
                  <a:pt x="0" y="0"/>
                </a:moveTo>
                <a:lnTo>
                  <a:pt x="0" y="90314"/>
                </a:lnTo>
                <a:lnTo>
                  <a:pt x="11430" y="93505"/>
                </a:lnTo>
                <a:lnTo>
                  <a:pt x="15239" y="94230"/>
                </a:lnTo>
                <a:lnTo>
                  <a:pt x="15239" y="4304"/>
                </a:lnTo>
                <a:lnTo>
                  <a:pt x="0" y="0"/>
                </a:lnTo>
                <a:close/>
              </a:path>
            </a:pathLst>
          </a:custGeom>
          <a:solidFill>
            <a:srgbClr val="B5B5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580900" y="563236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90041"/>
                </a:lnTo>
                <a:lnTo>
                  <a:pt x="13966" y="92698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4B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594859" y="567179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8754"/>
                </a:lnTo>
                <a:lnTo>
                  <a:pt x="13966" y="91411"/>
                </a:lnTo>
                <a:lnTo>
                  <a:pt x="13966" y="3647"/>
                </a:lnTo>
                <a:lnTo>
                  <a:pt x="6340" y="1790"/>
                </a:lnTo>
                <a:lnTo>
                  <a:pt x="0" y="0"/>
                </a:lnTo>
                <a:close/>
              </a:path>
            </a:pathLst>
          </a:custGeom>
          <a:solidFill>
            <a:srgbClr val="B3B3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607569" y="570520"/>
            <a:ext cx="15240" cy="90805"/>
          </a:xfrm>
          <a:custGeom>
            <a:avLst/>
            <a:gdLst/>
            <a:ahLst/>
            <a:cxnLst/>
            <a:rect l="l" t="t" r="r" b="b"/>
            <a:pathLst>
              <a:path w="15239" h="90804">
                <a:moveTo>
                  <a:pt x="0" y="0"/>
                </a:moveTo>
                <a:lnTo>
                  <a:pt x="0" y="87831"/>
                </a:lnTo>
                <a:lnTo>
                  <a:pt x="15239" y="90731"/>
                </a:lnTo>
                <a:lnTo>
                  <a:pt x="15239" y="3709"/>
                </a:lnTo>
                <a:lnTo>
                  <a:pt x="0" y="0"/>
                </a:lnTo>
                <a:close/>
              </a:path>
            </a:pathLst>
          </a:custGeom>
          <a:solidFill>
            <a:srgbClr val="B2B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21529" y="573918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7089"/>
                </a:lnTo>
                <a:lnTo>
                  <a:pt x="10150" y="89021"/>
                </a:lnTo>
                <a:lnTo>
                  <a:pt x="13966" y="89403"/>
                </a:lnTo>
                <a:lnTo>
                  <a:pt x="13966" y="3399"/>
                </a:lnTo>
                <a:lnTo>
                  <a:pt x="0" y="0"/>
                </a:lnTo>
                <a:close/>
              </a:path>
            </a:pathLst>
          </a:custGeom>
          <a:solidFill>
            <a:srgbClr val="B1B1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35489" y="577316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6004"/>
                </a:lnTo>
                <a:lnTo>
                  <a:pt x="13977" y="87405"/>
                </a:lnTo>
                <a:lnTo>
                  <a:pt x="13977" y="3402"/>
                </a:lnTo>
                <a:lnTo>
                  <a:pt x="0" y="0"/>
                </a:lnTo>
                <a:close/>
              </a:path>
            </a:pathLst>
          </a:custGeom>
          <a:solidFill>
            <a:srgbClr val="B0B0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648200" y="580410"/>
            <a:ext cx="15240" cy="85725"/>
          </a:xfrm>
          <a:custGeom>
            <a:avLst/>
            <a:gdLst/>
            <a:ahLst/>
            <a:cxnLst/>
            <a:rect l="l" t="t" r="r" b="b"/>
            <a:pathLst>
              <a:path w="15239" h="85725">
                <a:moveTo>
                  <a:pt x="0" y="0"/>
                </a:moveTo>
                <a:lnTo>
                  <a:pt x="0" y="84184"/>
                </a:lnTo>
                <a:lnTo>
                  <a:pt x="15239" y="85710"/>
                </a:lnTo>
                <a:lnTo>
                  <a:pt x="15239" y="3089"/>
                </a:lnTo>
                <a:lnTo>
                  <a:pt x="5090" y="1239"/>
                </a:lnTo>
                <a:lnTo>
                  <a:pt x="0" y="0"/>
                </a:lnTo>
                <a:close/>
              </a:path>
            </a:pathLst>
          </a:custGeom>
          <a:solidFill>
            <a:srgbClr val="AF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662159" y="583266"/>
            <a:ext cx="13970" cy="84455"/>
          </a:xfrm>
          <a:custGeom>
            <a:avLst/>
            <a:gdLst/>
            <a:ahLst/>
            <a:cxnLst/>
            <a:rect l="l" t="t" r="r" b="b"/>
            <a:pathLst>
              <a:path w="13970" h="84454">
                <a:moveTo>
                  <a:pt x="0" y="0"/>
                </a:moveTo>
                <a:lnTo>
                  <a:pt x="0" y="82726"/>
                </a:lnTo>
                <a:lnTo>
                  <a:pt x="13977" y="84126"/>
                </a:lnTo>
                <a:lnTo>
                  <a:pt x="13977" y="2548"/>
                </a:lnTo>
                <a:lnTo>
                  <a:pt x="0" y="0"/>
                </a:lnTo>
                <a:close/>
              </a:path>
            </a:pathLst>
          </a:custGeom>
          <a:solidFill>
            <a:srgbClr val="AEAE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676150" y="585817"/>
            <a:ext cx="13970" cy="83185"/>
          </a:xfrm>
          <a:custGeom>
            <a:avLst/>
            <a:gdLst/>
            <a:ahLst/>
            <a:cxnLst/>
            <a:rect l="l" t="t" r="r" b="b"/>
            <a:pathLst>
              <a:path w="13970" h="83184">
                <a:moveTo>
                  <a:pt x="0" y="0"/>
                </a:moveTo>
                <a:lnTo>
                  <a:pt x="0" y="81577"/>
                </a:lnTo>
                <a:lnTo>
                  <a:pt x="6340" y="82212"/>
                </a:lnTo>
                <a:lnTo>
                  <a:pt x="13966" y="82744"/>
                </a:lnTo>
                <a:lnTo>
                  <a:pt x="13966" y="2194"/>
                </a:lnTo>
                <a:lnTo>
                  <a:pt x="5059" y="922"/>
                </a:lnTo>
                <a:lnTo>
                  <a:pt x="0" y="0"/>
                </a:lnTo>
                <a:close/>
              </a:path>
            </a:pathLst>
          </a:custGeom>
          <a:solidFill>
            <a:srgbClr val="ADAD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688829" y="587828"/>
            <a:ext cx="15240" cy="81915"/>
          </a:xfrm>
          <a:custGeom>
            <a:avLst/>
            <a:gdLst/>
            <a:ahLst/>
            <a:cxnLst/>
            <a:rect l="l" t="t" r="r" b="b"/>
            <a:pathLst>
              <a:path w="15239" h="81915">
                <a:moveTo>
                  <a:pt x="0" y="0"/>
                </a:moveTo>
                <a:lnTo>
                  <a:pt x="0" y="80643"/>
                </a:lnTo>
                <a:lnTo>
                  <a:pt x="15239" y="81706"/>
                </a:lnTo>
                <a:lnTo>
                  <a:pt x="15239" y="2177"/>
                </a:lnTo>
                <a:lnTo>
                  <a:pt x="0" y="0"/>
                </a:lnTo>
                <a:close/>
              </a:path>
            </a:pathLst>
          </a:custGeom>
          <a:solidFill>
            <a:srgbClr val="ACAC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702819" y="589826"/>
            <a:ext cx="13970" cy="80645"/>
          </a:xfrm>
          <a:custGeom>
            <a:avLst/>
            <a:gdLst/>
            <a:ahLst/>
            <a:cxnLst/>
            <a:rect l="l" t="t" r="r" b="b"/>
            <a:pathLst>
              <a:path w="13970" h="80645">
                <a:moveTo>
                  <a:pt x="0" y="0"/>
                </a:moveTo>
                <a:lnTo>
                  <a:pt x="0" y="79621"/>
                </a:lnTo>
                <a:lnTo>
                  <a:pt x="13966" y="80595"/>
                </a:lnTo>
                <a:lnTo>
                  <a:pt x="13966" y="1493"/>
                </a:lnTo>
                <a:lnTo>
                  <a:pt x="5059" y="722"/>
                </a:lnTo>
                <a:lnTo>
                  <a:pt x="0" y="0"/>
                </a:lnTo>
                <a:close/>
              </a:path>
            </a:pathLst>
          </a:custGeom>
          <a:solidFill>
            <a:srgbClr val="ABAB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715499" y="591209"/>
            <a:ext cx="15240" cy="80645"/>
          </a:xfrm>
          <a:custGeom>
            <a:avLst/>
            <a:gdLst/>
            <a:ahLst/>
            <a:cxnLst/>
            <a:rect l="l" t="t" r="r" b="b"/>
            <a:pathLst>
              <a:path w="15239" h="80645">
                <a:moveTo>
                  <a:pt x="0" y="0"/>
                </a:moveTo>
                <a:lnTo>
                  <a:pt x="0" y="79123"/>
                </a:lnTo>
                <a:lnTo>
                  <a:pt x="15239" y="80186"/>
                </a:lnTo>
                <a:lnTo>
                  <a:pt x="15239" y="1318"/>
                </a:lnTo>
                <a:lnTo>
                  <a:pt x="0" y="0"/>
                </a:lnTo>
                <a:close/>
              </a:path>
            </a:pathLst>
          </a:custGeom>
          <a:solidFill>
            <a:srgbClr val="AA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729489" y="592420"/>
            <a:ext cx="13970" cy="80010"/>
          </a:xfrm>
          <a:custGeom>
            <a:avLst/>
            <a:gdLst/>
            <a:ahLst/>
            <a:cxnLst/>
            <a:rect l="l" t="t" r="r" b="b"/>
            <a:pathLst>
              <a:path w="13970" h="80009">
                <a:moveTo>
                  <a:pt x="0" y="0"/>
                </a:moveTo>
                <a:lnTo>
                  <a:pt x="0" y="78888"/>
                </a:lnTo>
                <a:lnTo>
                  <a:pt x="7620" y="79419"/>
                </a:lnTo>
                <a:lnTo>
                  <a:pt x="13966" y="79584"/>
                </a:lnTo>
                <a:lnTo>
                  <a:pt x="13966" y="926"/>
                </a:lnTo>
                <a:lnTo>
                  <a:pt x="7620" y="659"/>
                </a:lnTo>
                <a:lnTo>
                  <a:pt x="0" y="0"/>
                </a:lnTo>
                <a:close/>
              </a:path>
            </a:pathLst>
          </a:custGeom>
          <a:solidFill>
            <a:srgbClr val="A9A9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750432" y="593345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19"/>
                </a:lnTo>
              </a:path>
            </a:pathLst>
          </a:custGeom>
          <a:ln w="15236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756160" y="593879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0" y="0"/>
                </a:moveTo>
                <a:lnTo>
                  <a:pt x="0" y="78453"/>
                </a:lnTo>
                <a:lnTo>
                  <a:pt x="15239" y="78848"/>
                </a:lnTo>
                <a:lnTo>
                  <a:pt x="15239" y="480"/>
                </a:lnTo>
                <a:lnTo>
                  <a:pt x="11430" y="480"/>
                </a:lnTo>
                <a:lnTo>
                  <a:pt x="0" y="0"/>
                </a:lnTo>
                <a:close/>
              </a:path>
              <a:path w="15239" h="79375">
                <a:moveTo>
                  <a:pt x="15239" y="402"/>
                </a:moveTo>
                <a:lnTo>
                  <a:pt x="11430" y="480"/>
                </a:lnTo>
                <a:lnTo>
                  <a:pt x="15239" y="48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777739" y="593998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91"/>
                </a:lnTo>
              </a:path>
            </a:pathLst>
          </a:custGeom>
          <a:ln w="1650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784079" y="593740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77" y="0"/>
                </a:moveTo>
                <a:lnTo>
                  <a:pt x="0" y="284"/>
                </a:lnTo>
                <a:lnTo>
                  <a:pt x="0" y="79316"/>
                </a:lnTo>
                <a:lnTo>
                  <a:pt x="1280" y="79349"/>
                </a:lnTo>
                <a:lnTo>
                  <a:pt x="13977" y="78958"/>
                </a:lnTo>
                <a:lnTo>
                  <a:pt x="13977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804409" y="593456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281"/>
                </a:lnTo>
              </a:path>
            </a:pathLst>
          </a:custGeom>
          <a:ln w="1650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818369" y="593172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136"/>
                </a:lnTo>
              </a:path>
            </a:pathLst>
          </a:custGeom>
          <a:ln w="1650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824739" y="592914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66" y="0"/>
                </a:moveTo>
                <a:lnTo>
                  <a:pt x="0" y="283"/>
                </a:lnTo>
                <a:lnTo>
                  <a:pt x="0" y="78964"/>
                </a:lnTo>
                <a:lnTo>
                  <a:pt x="1249" y="78925"/>
                </a:lnTo>
                <a:lnTo>
                  <a:pt x="13966" y="78925"/>
                </a:lnTo>
                <a:lnTo>
                  <a:pt x="1396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837419" y="592630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15239" y="0"/>
                </a:moveTo>
                <a:lnTo>
                  <a:pt x="0" y="309"/>
                </a:lnTo>
                <a:lnTo>
                  <a:pt x="0" y="79209"/>
                </a:lnTo>
                <a:lnTo>
                  <a:pt x="6370" y="79209"/>
                </a:lnTo>
                <a:lnTo>
                  <a:pt x="15239" y="77832"/>
                </a:lnTo>
                <a:lnTo>
                  <a:pt x="15239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851410" y="592371"/>
            <a:ext cx="13970" cy="78740"/>
          </a:xfrm>
          <a:custGeom>
            <a:avLst/>
            <a:gdLst/>
            <a:ahLst/>
            <a:cxnLst/>
            <a:rect l="l" t="t" r="r" b="b"/>
            <a:pathLst>
              <a:path w="13970" h="78740">
                <a:moveTo>
                  <a:pt x="13966" y="0"/>
                </a:moveTo>
                <a:lnTo>
                  <a:pt x="0" y="283"/>
                </a:lnTo>
                <a:lnTo>
                  <a:pt x="0" y="78284"/>
                </a:lnTo>
                <a:lnTo>
                  <a:pt x="8869" y="76907"/>
                </a:lnTo>
                <a:lnTo>
                  <a:pt x="13966" y="76452"/>
                </a:lnTo>
                <a:lnTo>
                  <a:pt x="13966" y="0"/>
                </a:lnTo>
                <a:close/>
              </a:path>
            </a:pathLst>
          </a:custGeom>
          <a:solidFill>
            <a:srgbClr val="A0A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864089" y="592088"/>
            <a:ext cx="15240" cy="77470"/>
          </a:xfrm>
          <a:custGeom>
            <a:avLst/>
            <a:gdLst/>
            <a:ahLst/>
            <a:cxnLst/>
            <a:rect l="l" t="t" r="r" b="b"/>
            <a:pathLst>
              <a:path w="15239" h="77470">
                <a:moveTo>
                  <a:pt x="15239" y="0"/>
                </a:moveTo>
                <a:lnTo>
                  <a:pt x="0" y="309"/>
                </a:lnTo>
                <a:lnTo>
                  <a:pt x="0" y="76850"/>
                </a:lnTo>
                <a:lnTo>
                  <a:pt x="10180" y="75941"/>
                </a:lnTo>
                <a:lnTo>
                  <a:pt x="15239" y="75430"/>
                </a:lnTo>
                <a:lnTo>
                  <a:pt x="15239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878080" y="591765"/>
            <a:ext cx="15240" cy="76200"/>
          </a:xfrm>
          <a:custGeom>
            <a:avLst/>
            <a:gdLst/>
            <a:ahLst/>
            <a:cxnLst/>
            <a:rect l="l" t="t" r="r" b="b"/>
            <a:pathLst>
              <a:path w="15239" h="76200">
                <a:moveTo>
                  <a:pt x="15239" y="0"/>
                </a:moveTo>
                <a:lnTo>
                  <a:pt x="13960" y="64"/>
                </a:lnTo>
                <a:lnTo>
                  <a:pt x="0" y="348"/>
                </a:lnTo>
                <a:lnTo>
                  <a:pt x="0" y="75879"/>
                </a:lnTo>
                <a:lnTo>
                  <a:pt x="8869" y="74984"/>
                </a:lnTo>
                <a:lnTo>
                  <a:pt x="15239" y="72600"/>
                </a:lnTo>
                <a:lnTo>
                  <a:pt x="15239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892039" y="591125"/>
            <a:ext cx="13970" cy="74295"/>
          </a:xfrm>
          <a:custGeom>
            <a:avLst/>
            <a:gdLst/>
            <a:ahLst/>
            <a:cxnLst/>
            <a:rect l="l" t="t" r="r" b="b"/>
            <a:pathLst>
              <a:path w="13970" h="74295">
                <a:moveTo>
                  <a:pt x="13966" y="0"/>
                </a:moveTo>
                <a:lnTo>
                  <a:pt x="0" y="704"/>
                </a:lnTo>
                <a:lnTo>
                  <a:pt x="0" y="73719"/>
                </a:lnTo>
                <a:lnTo>
                  <a:pt x="5090" y="71813"/>
                </a:lnTo>
                <a:lnTo>
                  <a:pt x="13966" y="69849"/>
                </a:lnTo>
                <a:lnTo>
                  <a:pt x="13966" y="0"/>
                </a:lnTo>
                <a:close/>
              </a:path>
            </a:pathLst>
          </a:custGeom>
          <a:solidFill>
            <a:srgbClr val="9D9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904750" y="590549"/>
            <a:ext cx="15240" cy="71120"/>
          </a:xfrm>
          <a:custGeom>
            <a:avLst/>
            <a:gdLst/>
            <a:ahLst/>
            <a:cxnLst/>
            <a:rect l="l" t="t" r="r" b="b"/>
            <a:pathLst>
              <a:path w="15239" h="71120">
                <a:moveTo>
                  <a:pt x="15239" y="0"/>
                </a:moveTo>
                <a:lnTo>
                  <a:pt x="12679" y="0"/>
                </a:lnTo>
                <a:lnTo>
                  <a:pt x="0" y="639"/>
                </a:lnTo>
                <a:lnTo>
                  <a:pt x="0" y="70703"/>
                </a:lnTo>
                <a:lnTo>
                  <a:pt x="3810" y="69860"/>
                </a:lnTo>
                <a:lnTo>
                  <a:pt x="12679" y="66050"/>
                </a:lnTo>
                <a:lnTo>
                  <a:pt x="15239" y="65092"/>
                </a:lnTo>
                <a:lnTo>
                  <a:pt x="15239" y="0"/>
                </a:lnTo>
                <a:close/>
              </a:path>
            </a:pathLst>
          </a:custGeom>
          <a:solidFill>
            <a:srgbClr val="9C9C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918709" y="590549"/>
            <a:ext cx="15240" cy="66040"/>
          </a:xfrm>
          <a:custGeom>
            <a:avLst/>
            <a:gdLst/>
            <a:ahLst/>
            <a:cxnLst/>
            <a:rect l="l" t="t" r="r" b="b"/>
            <a:pathLst>
              <a:path w="15239" h="66040">
                <a:moveTo>
                  <a:pt x="15239" y="0"/>
                </a:moveTo>
                <a:lnTo>
                  <a:pt x="0" y="0"/>
                </a:lnTo>
                <a:lnTo>
                  <a:pt x="0" y="65571"/>
                </a:lnTo>
                <a:lnTo>
                  <a:pt x="8900" y="62240"/>
                </a:lnTo>
                <a:lnTo>
                  <a:pt x="15239" y="58005"/>
                </a:lnTo>
                <a:lnTo>
                  <a:pt x="15239" y="0"/>
                </a:lnTo>
                <a:close/>
              </a:path>
            </a:pathLst>
          </a:custGeom>
          <a:solidFill>
            <a:srgbClr val="9B9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932669" y="590549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70" h="59054">
                <a:moveTo>
                  <a:pt x="3810" y="0"/>
                </a:moveTo>
                <a:lnTo>
                  <a:pt x="0" y="0"/>
                </a:lnTo>
                <a:lnTo>
                  <a:pt x="0" y="58860"/>
                </a:lnTo>
                <a:lnTo>
                  <a:pt x="2560" y="57150"/>
                </a:lnTo>
                <a:lnTo>
                  <a:pt x="7620" y="54620"/>
                </a:lnTo>
                <a:lnTo>
                  <a:pt x="10180" y="50810"/>
                </a:lnTo>
                <a:lnTo>
                  <a:pt x="13977" y="47012"/>
                </a:lnTo>
                <a:lnTo>
                  <a:pt x="13977" y="569"/>
                </a:lnTo>
                <a:lnTo>
                  <a:pt x="3810" y="0"/>
                </a:lnTo>
                <a:close/>
              </a:path>
            </a:pathLst>
          </a:custGeom>
          <a:solidFill>
            <a:srgbClr val="9A9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945379" y="591048"/>
            <a:ext cx="15240" cy="48260"/>
          </a:xfrm>
          <a:custGeom>
            <a:avLst/>
            <a:gdLst/>
            <a:ahLst/>
            <a:cxnLst/>
            <a:rect l="l" t="t" r="r" b="b"/>
            <a:pathLst>
              <a:path w="15239" h="48259">
                <a:moveTo>
                  <a:pt x="0" y="0"/>
                </a:moveTo>
                <a:lnTo>
                  <a:pt x="0" y="47782"/>
                </a:lnTo>
                <a:lnTo>
                  <a:pt x="5090" y="42691"/>
                </a:lnTo>
                <a:lnTo>
                  <a:pt x="11430" y="35071"/>
                </a:lnTo>
                <a:lnTo>
                  <a:pt x="15239" y="29368"/>
                </a:lnTo>
                <a:lnTo>
                  <a:pt x="15239" y="781"/>
                </a:lnTo>
                <a:lnTo>
                  <a:pt x="13960" y="781"/>
                </a:lnTo>
                <a:lnTo>
                  <a:pt x="0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959339" y="591829"/>
            <a:ext cx="11430" cy="31115"/>
          </a:xfrm>
          <a:custGeom>
            <a:avLst/>
            <a:gdLst/>
            <a:ahLst/>
            <a:cxnLst/>
            <a:rect l="l" t="t" r="r" b="b"/>
            <a:pathLst>
              <a:path w="11429" h="31115">
                <a:moveTo>
                  <a:pt x="0" y="0"/>
                </a:moveTo>
                <a:lnTo>
                  <a:pt x="0" y="30503"/>
                </a:lnTo>
                <a:lnTo>
                  <a:pt x="2560" y="26670"/>
                </a:lnTo>
                <a:lnTo>
                  <a:pt x="6370" y="17769"/>
                </a:lnTo>
                <a:lnTo>
                  <a:pt x="7620" y="16489"/>
                </a:lnTo>
                <a:lnTo>
                  <a:pt x="8900" y="12679"/>
                </a:lnTo>
                <a:lnTo>
                  <a:pt x="10180" y="10149"/>
                </a:lnTo>
                <a:lnTo>
                  <a:pt x="10180" y="5059"/>
                </a:lnTo>
                <a:lnTo>
                  <a:pt x="11430" y="5059"/>
                </a:lnTo>
                <a:lnTo>
                  <a:pt x="11430" y="1249"/>
                </a:lnTo>
                <a:lnTo>
                  <a:pt x="8900" y="1249"/>
                </a:lnTo>
                <a:lnTo>
                  <a:pt x="6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024110" y="702319"/>
            <a:ext cx="3810" cy="635"/>
          </a:xfrm>
          <a:custGeom>
            <a:avLst/>
            <a:gdLst/>
            <a:ahLst/>
            <a:cxnLst/>
            <a:rect l="l" t="t" r="r" b="b"/>
            <a:pathLst>
              <a:path w="3810" h="634">
                <a:moveTo>
                  <a:pt x="0" y="118"/>
                </a:moveTo>
                <a:lnTo>
                  <a:pt x="3822" y="118"/>
                </a:lnTo>
              </a:path>
            </a:pathLst>
          </a:custGeom>
          <a:ln w="317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027919" y="700038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5083" y="0"/>
                </a:moveTo>
                <a:lnTo>
                  <a:pt x="1280" y="2281"/>
                </a:lnTo>
                <a:lnTo>
                  <a:pt x="0" y="2281"/>
                </a:lnTo>
                <a:lnTo>
                  <a:pt x="0" y="2519"/>
                </a:lnTo>
                <a:lnTo>
                  <a:pt x="5083" y="2835"/>
                </a:lnTo>
                <a:lnTo>
                  <a:pt x="5083" y="0"/>
                </a:lnTo>
                <a:close/>
              </a:path>
            </a:pathLst>
          </a:custGeom>
          <a:solidFill>
            <a:srgbClr val="9696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033009" y="696984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83" y="0"/>
                </a:moveTo>
                <a:lnTo>
                  <a:pt x="0" y="3050"/>
                </a:lnTo>
                <a:lnTo>
                  <a:pt x="0" y="5889"/>
                </a:lnTo>
                <a:lnTo>
                  <a:pt x="5083" y="6206"/>
                </a:lnTo>
                <a:lnTo>
                  <a:pt x="5083" y="0"/>
                </a:lnTo>
                <a:close/>
              </a:path>
            </a:pathLst>
          </a:custGeom>
          <a:solidFill>
            <a:srgbClr val="9797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38100" y="693937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59">
                <a:moveTo>
                  <a:pt x="5072" y="0"/>
                </a:moveTo>
                <a:lnTo>
                  <a:pt x="0" y="3042"/>
                </a:lnTo>
                <a:lnTo>
                  <a:pt x="0" y="9253"/>
                </a:lnTo>
                <a:lnTo>
                  <a:pt x="5072" y="9568"/>
                </a:lnTo>
                <a:lnTo>
                  <a:pt x="5072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043159" y="690894"/>
            <a:ext cx="5080" cy="13335"/>
          </a:xfrm>
          <a:custGeom>
            <a:avLst/>
            <a:gdLst/>
            <a:ahLst/>
            <a:cxnLst/>
            <a:rect l="l" t="t" r="r" b="b"/>
            <a:pathLst>
              <a:path w="5079" h="13334">
                <a:moveTo>
                  <a:pt x="5083" y="0"/>
                </a:moveTo>
                <a:lnTo>
                  <a:pt x="0" y="3050"/>
                </a:lnTo>
                <a:lnTo>
                  <a:pt x="0" y="12610"/>
                </a:lnTo>
                <a:lnTo>
                  <a:pt x="5083" y="12927"/>
                </a:lnTo>
                <a:lnTo>
                  <a:pt x="5083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048250" y="687840"/>
            <a:ext cx="5080" cy="16510"/>
          </a:xfrm>
          <a:custGeom>
            <a:avLst/>
            <a:gdLst/>
            <a:ahLst/>
            <a:cxnLst/>
            <a:rect l="l" t="t" r="r" b="b"/>
            <a:pathLst>
              <a:path w="5079" h="16509">
                <a:moveTo>
                  <a:pt x="5083" y="0"/>
                </a:moveTo>
                <a:lnTo>
                  <a:pt x="0" y="3050"/>
                </a:lnTo>
                <a:lnTo>
                  <a:pt x="0" y="15981"/>
                </a:lnTo>
                <a:lnTo>
                  <a:pt x="5083" y="16298"/>
                </a:lnTo>
                <a:lnTo>
                  <a:pt x="5083" y="0"/>
                </a:lnTo>
                <a:close/>
              </a:path>
            </a:pathLst>
          </a:custGeom>
          <a:solidFill>
            <a:srgbClr val="9A9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053339" y="684794"/>
            <a:ext cx="5080" cy="19685"/>
          </a:xfrm>
          <a:custGeom>
            <a:avLst/>
            <a:gdLst/>
            <a:ahLst/>
            <a:cxnLst/>
            <a:rect l="l" t="t" r="r" b="b"/>
            <a:pathLst>
              <a:path w="5079" h="19684">
                <a:moveTo>
                  <a:pt x="5072" y="0"/>
                </a:moveTo>
                <a:lnTo>
                  <a:pt x="0" y="3042"/>
                </a:lnTo>
                <a:lnTo>
                  <a:pt x="0" y="19345"/>
                </a:lnTo>
                <a:lnTo>
                  <a:pt x="5072" y="19660"/>
                </a:lnTo>
                <a:lnTo>
                  <a:pt x="5072" y="0"/>
                </a:lnTo>
                <a:close/>
              </a:path>
            </a:pathLst>
          </a:custGeom>
          <a:solidFill>
            <a:srgbClr val="9B9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058399" y="681751"/>
            <a:ext cx="5080" cy="23495"/>
          </a:xfrm>
          <a:custGeom>
            <a:avLst/>
            <a:gdLst/>
            <a:ahLst/>
            <a:cxnLst/>
            <a:rect l="l" t="t" r="r" b="b"/>
            <a:pathLst>
              <a:path w="5079" h="23495">
                <a:moveTo>
                  <a:pt x="5083" y="0"/>
                </a:moveTo>
                <a:lnTo>
                  <a:pt x="0" y="3050"/>
                </a:lnTo>
                <a:lnTo>
                  <a:pt x="0" y="22702"/>
                </a:lnTo>
                <a:lnTo>
                  <a:pt x="5083" y="23019"/>
                </a:lnTo>
                <a:lnTo>
                  <a:pt x="5083" y="0"/>
                </a:lnTo>
                <a:close/>
              </a:path>
            </a:pathLst>
          </a:custGeom>
          <a:solidFill>
            <a:srgbClr val="9C9C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063489" y="678697"/>
            <a:ext cx="5080" cy="26670"/>
          </a:xfrm>
          <a:custGeom>
            <a:avLst/>
            <a:gdLst/>
            <a:ahLst/>
            <a:cxnLst/>
            <a:rect l="l" t="t" r="r" b="b"/>
            <a:pathLst>
              <a:path w="5079" h="26670">
                <a:moveTo>
                  <a:pt x="5083" y="0"/>
                </a:moveTo>
                <a:lnTo>
                  <a:pt x="0" y="3050"/>
                </a:lnTo>
                <a:lnTo>
                  <a:pt x="0" y="26073"/>
                </a:lnTo>
                <a:lnTo>
                  <a:pt x="5083" y="26389"/>
                </a:lnTo>
                <a:lnTo>
                  <a:pt x="5083" y="0"/>
                </a:lnTo>
                <a:close/>
              </a:path>
            </a:pathLst>
          </a:custGeom>
          <a:solidFill>
            <a:srgbClr val="9D9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068580" y="675650"/>
            <a:ext cx="5080" cy="29845"/>
          </a:xfrm>
          <a:custGeom>
            <a:avLst/>
            <a:gdLst/>
            <a:ahLst/>
            <a:cxnLst/>
            <a:rect l="l" t="t" r="r" b="b"/>
            <a:pathLst>
              <a:path w="5079" h="29845">
                <a:moveTo>
                  <a:pt x="5072" y="0"/>
                </a:moveTo>
                <a:lnTo>
                  <a:pt x="0" y="3042"/>
                </a:lnTo>
                <a:lnTo>
                  <a:pt x="0" y="29436"/>
                </a:lnTo>
                <a:lnTo>
                  <a:pt x="5072" y="29752"/>
                </a:lnTo>
                <a:lnTo>
                  <a:pt x="5072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073639" y="672608"/>
            <a:ext cx="5080" cy="33655"/>
          </a:xfrm>
          <a:custGeom>
            <a:avLst/>
            <a:gdLst/>
            <a:ahLst/>
            <a:cxnLst/>
            <a:rect l="l" t="t" r="r" b="b"/>
            <a:pathLst>
              <a:path w="5079" h="33654">
                <a:moveTo>
                  <a:pt x="5083" y="0"/>
                </a:moveTo>
                <a:lnTo>
                  <a:pt x="0" y="3050"/>
                </a:lnTo>
                <a:lnTo>
                  <a:pt x="0" y="32794"/>
                </a:lnTo>
                <a:lnTo>
                  <a:pt x="5083" y="33111"/>
                </a:lnTo>
                <a:lnTo>
                  <a:pt x="5083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078729" y="669554"/>
            <a:ext cx="5080" cy="36830"/>
          </a:xfrm>
          <a:custGeom>
            <a:avLst/>
            <a:gdLst/>
            <a:ahLst/>
            <a:cxnLst/>
            <a:rect l="l" t="t" r="r" b="b"/>
            <a:pathLst>
              <a:path w="5079" h="36829">
                <a:moveTo>
                  <a:pt x="5083" y="0"/>
                </a:moveTo>
                <a:lnTo>
                  <a:pt x="0" y="3050"/>
                </a:lnTo>
                <a:lnTo>
                  <a:pt x="0" y="36165"/>
                </a:lnTo>
                <a:lnTo>
                  <a:pt x="5083" y="36481"/>
                </a:lnTo>
                <a:lnTo>
                  <a:pt x="5083" y="0"/>
                </a:lnTo>
                <a:close/>
              </a:path>
            </a:pathLst>
          </a:custGeom>
          <a:solidFill>
            <a:srgbClr val="A0A0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083819" y="666507"/>
            <a:ext cx="5080" cy="40005"/>
          </a:xfrm>
          <a:custGeom>
            <a:avLst/>
            <a:gdLst/>
            <a:ahLst/>
            <a:cxnLst/>
            <a:rect l="l" t="t" r="r" b="b"/>
            <a:pathLst>
              <a:path w="5079" h="40004">
                <a:moveTo>
                  <a:pt x="5072" y="0"/>
                </a:moveTo>
                <a:lnTo>
                  <a:pt x="0" y="3042"/>
                </a:lnTo>
                <a:lnTo>
                  <a:pt x="0" y="39528"/>
                </a:lnTo>
                <a:lnTo>
                  <a:pt x="5072" y="39844"/>
                </a:lnTo>
                <a:lnTo>
                  <a:pt x="5072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087630" y="663457"/>
            <a:ext cx="6350" cy="43815"/>
          </a:xfrm>
          <a:custGeom>
            <a:avLst/>
            <a:gdLst/>
            <a:ahLst/>
            <a:cxnLst/>
            <a:rect l="l" t="t" r="r" b="b"/>
            <a:pathLst>
              <a:path w="6350" h="43815">
                <a:moveTo>
                  <a:pt x="6346" y="0"/>
                </a:moveTo>
                <a:lnTo>
                  <a:pt x="0" y="3807"/>
                </a:lnTo>
                <a:lnTo>
                  <a:pt x="0" y="42816"/>
                </a:lnTo>
                <a:lnTo>
                  <a:pt x="6346" y="43211"/>
                </a:lnTo>
                <a:lnTo>
                  <a:pt x="634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092689" y="660414"/>
            <a:ext cx="6350" cy="46990"/>
          </a:xfrm>
          <a:custGeom>
            <a:avLst/>
            <a:gdLst/>
            <a:ahLst/>
            <a:cxnLst/>
            <a:rect l="l" t="t" r="r" b="b"/>
            <a:pathLst>
              <a:path w="6350" h="46990">
                <a:moveTo>
                  <a:pt x="6357" y="0"/>
                </a:moveTo>
                <a:lnTo>
                  <a:pt x="0" y="3814"/>
                </a:lnTo>
                <a:lnTo>
                  <a:pt x="0" y="46173"/>
                </a:lnTo>
                <a:lnTo>
                  <a:pt x="6357" y="46569"/>
                </a:lnTo>
                <a:lnTo>
                  <a:pt x="6357" y="0"/>
                </a:lnTo>
                <a:close/>
              </a:path>
            </a:pathLst>
          </a:custGeom>
          <a:solidFill>
            <a:srgbClr val="A3A3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097779" y="657368"/>
            <a:ext cx="6350" cy="50165"/>
          </a:xfrm>
          <a:custGeom>
            <a:avLst/>
            <a:gdLst/>
            <a:ahLst/>
            <a:cxnLst/>
            <a:rect l="l" t="t" r="r" b="b"/>
            <a:pathLst>
              <a:path w="6350" h="50165">
                <a:moveTo>
                  <a:pt x="6346" y="0"/>
                </a:moveTo>
                <a:lnTo>
                  <a:pt x="0" y="3807"/>
                </a:lnTo>
                <a:lnTo>
                  <a:pt x="0" y="49537"/>
                </a:lnTo>
                <a:lnTo>
                  <a:pt x="6346" y="49932"/>
                </a:lnTo>
                <a:lnTo>
                  <a:pt x="6346" y="0"/>
                </a:lnTo>
                <a:close/>
              </a:path>
            </a:pathLst>
          </a:custGeom>
          <a:solidFill>
            <a:srgbClr val="A4A4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102869" y="654314"/>
            <a:ext cx="6350" cy="53340"/>
          </a:xfrm>
          <a:custGeom>
            <a:avLst/>
            <a:gdLst/>
            <a:ahLst/>
            <a:cxnLst/>
            <a:rect l="l" t="t" r="r" b="b"/>
            <a:pathLst>
              <a:path w="6350" h="53340">
                <a:moveTo>
                  <a:pt x="6346" y="0"/>
                </a:moveTo>
                <a:lnTo>
                  <a:pt x="0" y="3807"/>
                </a:lnTo>
                <a:lnTo>
                  <a:pt x="0" y="52907"/>
                </a:lnTo>
                <a:lnTo>
                  <a:pt x="2530" y="53065"/>
                </a:lnTo>
                <a:lnTo>
                  <a:pt x="6346" y="53213"/>
                </a:lnTo>
                <a:lnTo>
                  <a:pt x="6346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107929" y="651271"/>
            <a:ext cx="6350" cy="56515"/>
          </a:xfrm>
          <a:custGeom>
            <a:avLst/>
            <a:gdLst/>
            <a:ahLst/>
            <a:cxnLst/>
            <a:rect l="l" t="t" r="r" b="b"/>
            <a:pathLst>
              <a:path w="6350" h="56515">
                <a:moveTo>
                  <a:pt x="6357" y="0"/>
                </a:moveTo>
                <a:lnTo>
                  <a:pt x="0" y="3814"/>
                </a:lnTo>
                <a:lnTo>
                  <a:pt x="0" y="56206"/>
                </a:lnTo>
                <a:lnTo>
                  <a:pt x="6357" y="56452"/>
                </a:lnTo>
                <a:lnTo>
                  <a:pt x="6357" y="0"/>
                </a:lnTo>
                <a:close/>
              </a:path>
            </a:pathLst>
          </a:custGeom>
          <a:solidFill>
            <a:srgbClr val="A6A6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113020" y="648224"/>
            <a:ext cx="6350" cy="59690"/>
          </a:xfrm>
          <a:custGeom>
            <a:avLst/>
            <a:gdLst/>
            <a:ahLst/>
            <a:cxnLst/>
            <a:rect l="l" t="t" r="r" b="b"/>
            <a:pathLst>
              <a:path w="6350" h="59690">
                <a:moveTo>
                  <a:pt x="6346" y="0"/>
                </a:moveTo>
                <a:lnTo>
                  <a:pt x="0" y="3807"/>
                </a:lnTo>
                <a:lnTo>
                  <a:pt x="0" y="59450"/>
                </a:lnTo>
                <a:lnTo>
                  <a:pt x="6346" y="59696"/>
                </a:lnTo>
                <a:lnTo>
                  <a:pt x="6346" y="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120645" y="645935"/>
            <a:ext cx="0" cy="62230"/>
          </a:xfrm>
          <a:custGeom>
            <a:avLst/>
            <a:gdLst/>
            <a:ahLst/>
            <a:cxnLst/>
            <a:rect l="l" t="t" r="r" b="b"/>
            <a:pathLst>
              <a:path h="62229">
                <a:moveTo>
                  <a:pt x="0" y="0"/>
                </a:moveTo>
                <a:lnTo>
                  <a:pt x="0" y="62133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125711" y="642892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73"/>
                </a:lnTo>
              </a:path>
            </a:pathLst>
          </a:custGeom>
          <a:ln w="6353">
            <a:solidFill>
              <a:srgbClr val="A9A9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130801" y="639838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8624"/>
                </a:lnTo>
              </a:path>
            </a:pathLst>
          </a:custGeom>
          <a:ln w="6353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135886" y="636792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1867"/>
                </a:lnTo>
              </a:path>
            </a:pathLst>
          </a:custGeom>
          <a:ln w="6342">
            <a:solidFill>
              <a:srgbClr val="ABAB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140951" y="6337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10"/>
                </a:lnTo>
              </a:path>
            </a:pathLst>
          </a:custGeom>
          <a:ln w="6353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146041" y="630695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536"/>
                </a:lnTo>
              </a:path>
            </a:pathLst>
          </a:custGeom>
          <a:ln w="6353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151125" y="627648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0"/>
                </a:moveTo>
                <a:lnTo>
                  <a:pt x="0" y="80155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156191" y="624688"/>
            <a:ext cx="0" cy="83185"/>
          </a:xfrm>
          <a:custGeom>
            <a:avLst/>
            <a:gdLst/>
            <a:ahLst/>
            <a:cxnLst/>
            <a:rect l="l" t="t" r="r" b="b"/>
            <a:pathLst>
              <a:path h="83184">
                <a:moveTo>
                  <a:pt x="0" y="0"/>
                </a:moveTo>
                <a:lnTo>
                  <a:pt x="0" y="82690"/>
                </a:lnTo>
              </a:path>
            </a:pathLst>
          </a:custGeom>
          <a:ln w="6353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161281" y="62180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578"/>
                </a:lnTo>
              </a:path>
            </a:pathLst>
          </a:custGeom>
          <a:ln w="6353">
            <a:solidFill>
              <a:srgbClr val="B0B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166366" y="618921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58"/>
                </a:lnTo>
              </a:path>
            </a:pathLst>
          </a:custGeom>
          <a:ln w="6342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170813" y="616037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202"/>
                </a:lnTo>
              </a:path>
            </a:pathLst>
          </a:custGeom>
          <a:ln w="7616">
            <a:solidFill>
              <a:srgbClr val="B2B2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175878" y="613160"/>
            <a:ext cx="0" cy="93980"/>
          </a:xfrm>
          <a:custGeom>
            <a:avLst/>
            <a:gdLst/>
            <a:ahLst/>
            <a:cxnLst/>
            <a:rect l="l" t="t" r="r" b="b"/>
            <a:pathLst>
              <a:path h="93979">
                <a:moveTo>
                  <a:pt x="0" y="0"/>
                </a:moveTo>
                <a:lnTo>
                  <a:pt x="0" y="93525"/>
                </a:lnTo>
              </a:path>
            </a:pathLst>
          </a:custGeom>
          <a:ln w="7627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180962" y="610280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849"/>
                </a:lnTo>
              </a:path>
            </a:pathLst>
          </a:custGeom>
          <a:ln w="7616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186053" y="607393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7039"/>
                </a:lnTo>
              </a:path>
            </a:pathLst>
          </a:custGeom>
          <a:ln w="7616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191118" y="604516"/>
            <a:ext cx="0" cy="98425"/>
          </a:xfrm>
          <a:custGeom>
            <a:avLst/>
            <a:gdLst/>
            <a:ahLst/>
            <a:cxnLst/>
            <a:rect l="l" t="t" r="r" b="b"/>
            <a:pathLst>
              <a:path h="98425">
                <a:moveTo>
                  <a:pt x="0" y="0"/>
                </a:moveTo>
                <a:lnTo>
                  <a:pt x="0" y="98229"/>
                </a:lnTo>
              </a:path>
            </a:pathLst>
          </a:custGeom>
          <a:ln w="7627">
            <a:solidFill>
              <a:srgbClr val="B6B6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196202" y="60069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5">
                <a:moveTo>
                  <a:pt x="0" y="0"/>
                </a:moveTo>
                <a:lnTo>
                  <a:pt x="0" y="100662"/>
                </a:lnTo>
              </a:path>
            </a:pathLst>
          </a:custGeom>
          <a:ln w="7616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200650" y="599449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632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205721" y="596889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6353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210811" y="596889"/>
            <a:ext cx="0" cy="94615"/>
          </a:xfrm>
          <a:custGeom>
            <a:avLst/>
            <a:gdLst/>
            <a:ahLst/>
            <a:cxnLst/>
            <a:rect l="l" t="t" r="r" b="b"/>
            <a:pathLst>
              <a:path h="94615">
                <a:moveTo>
                  <a:pt x="0" y="0"/>
                </a:moveTo>
                <a:lnTo>
                  <a:pt x="0" y="94000"/>
                </a:lnTo>
              </a:path>
            </a:pathLst>
          </a:custGeom>
          <a:ln w="6353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215895" y="596889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607"/>
                </a:lnTo>
              </a:path>
            </a:pathLst>
          </a:custGeom>
          <a:ln w="6342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220961" y="596889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233"/>
                </a:lnTo>
              </a:path>
            </a:pathLst>
          </a:custGeom>
          <a:ln w="6353">
            <a:solidFill>
              <a:srgbClr val="BCBC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226051" y="596889"/>
            <a:ext cx="0" cy="81915"/>
          </a:xfrm>
          <a:custGeom>
            <a:avLst/>
            <a:gdLst/>
            <a:ahLst/>
            <a:cxnLst/>
            <a:rect l="l" t="t" r="r" b="b"/>
            <a:pathLst>
              <a:path h="81915">
                <a:moveTo>
                  <a:pt x="0" y="0"/>
                </a:moveTo>
                <a:lnTo>
                  <a:pt x="0" y="81612"/>
                </a:lnTo>
              </a:path>
            </a:pathLst>
          </a:custGeom>
          <a:ln w="6353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231136" y="5994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20"/>
                </a:lnTo>
              </a:path>
            </a:pathLst>
          </a:custGeom>
          <a:ln w="6342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236201" y="601129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9208"/>
                </a:lnTo>
              </a:path>
            </a:pathLst>
          </a:custGeom>
          <a:ln w="6353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241291" y="603659"/>
            <a:ext cx="0" cy="60960"/>
          </a:xfrm>
          <a:custGeom>
            <a:avLst/>
            <a:gdLst/>
            <a:ahLst/>
            <a:cxnLst/>
            <a:rect l="l" t="t" r="r" b="b"/>
            <a:pathLst>
              <a:path h="60959">
                <a:moveTo>
                  <a:pt x="0" y="0"/>
                </a:moveTo>
                <a:lnTo>
                  <a:pt x="0" y="60560"/>
                </a:lnTo>
              </a:path>
            </a:pathLst>
          </a:custGeom>
          <a:ln w="6353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43839" y="606437"/>
            <a:ext cx="5080" cy="53975"/>
          </a:xfrm>
          <a:custGeom>
            <a:avLst/>
            <a:gdLst/>
            <a:ahLst/>
            <a:cxnLst/>
            <a:rect l="l" t="t" r="r" b="b"/>
            <a:pathLst>
              <a:path w="5079" h="53975">
                <a:moveTo>
                  <a:pt x="2536" y="0"/>
                </a:moveTo>
                <a:lnTo>
                  <a:pt x="2536" y="53527"/>
                </a:lnTo>
              </a:path>
            </a:pathLst>
          </a:custGeom>
          <a:ln w="6342">
            <a:solidFill>
              <a:srgbClr val="C2C2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8899" y="611279"/>
            <a:ext cx="5080" cy="43815"/>
          </a:xfrm>
          <a:custGeom>
            <a:avLst/>
            <a:gdLst/>
            <a:ahLst/>
            <a:cxnLst/>
            <a:rect l="l" t="t" r="r" b="b"/>
            <a:pathLst>
              <a:path w="5079" h="43815">
                <a:moveTo>
                  <a:pt x="0" y="0"/>
                </a:moveTo>
                <a:lnTo>
                  <a:pt x="0" y="43529"/>
                </a:lnTo>
                <a:lnTo>
                  <a:pt x="3810" y="38950"/>
                </a:lnTo>
                <a:lnTo>
                  <a:pt x="5083" y="37043"/>
                </a:lnTo>
                <a:lnTo>
                  <a:pt x="5083" y="4676"/>
                </a:lnTo>
                <a:lnTo>
                  <a:pt x="3810" y="3410"/>
                </a:lnTo>
                <a:lnTo>
                  <a:pt x="1280" y="850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53989" y="615962"/>
            <a:ext cx="5080" cy="32384"/>
          </a:xfrm>
          <a:custGeom>
            <a:avLst/>
            <a:gdLst/>
            <a:ahLst/>
            <a:cxnLst/>
            <a:rect l="l" t="t" r="r" b="b"/>
            <a:pathLst>
              <a:path w="5079" h="32384">
                <a:moveTo>
                  <a:pt x="0" y="0"/>
                </a:moveTo>
                <a:lnTo>
                  <a:pt x="0" y="32351"/>
                </a:lnTo>
                <a:lnTo>
                  <a:pt x="3810" y="26647"/>
                </a:lnTo>
                <a:lnTo>
                  <a:pt x="5083" y="24130"/>
                </a:lnTo>
                <a:lnTo>
                  <a:pt x="5083" y="6350"/>
                </a:lnTo>
                <a:lnTo>
                  <a:pt x="3810" y="3787"/>
                </a:lnTo>
                <a:lnTo>
                  <a:pt x="0" y="0"/>
                </a:lnTo>
                <a:close/>
              </a:path>
            </a:pathLst>
          </a:custGeom>
          <a:solidFill>
            <a:srgbClr val="C4C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259080" y="622324"/>
            <a:ext cx="2540" cy="17780"/>
          </a:xfrm>
          <a:custGeom>
            <a:avLst/>
            <a:gdLst/>
            <a:ahLst/>
            <a:cxnLst/>
            <a:rect l="l" t="t" r="r" b="b"/>
            <a:pathLst>
              <a:path w="2539" h="17779">
                <a:moveTo>
                  <a:pt x="0" y="0"/>
                </a:moveTo>
                <a:lnTo>
                  <a:pt x="0" y="17754"/>
                </a:lnTo>
                <a:lnTo>
                  <a:pt x="1249" y="12664"/>
                </a:lnTo>
                <a:lnTo>
                  <a:pt x="2530" y="11415"/>
                </a:lnTo>
                <a:lnTo>
                  <a:pt x="2530" y="3795"/>
                </a:lnTo>
                <a:lnTo>
                  <a:pt x="1249" y="2514"/>
                </a:lnTo>
                <a:lnTo>
                  <a:pt x="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417820" y="426719"/>
            <a:ext cx="821679" cy="313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689610" y="78100"/>
            <a:ext cx="3454389" cy="6470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945880" y="6205222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7155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749675" y="6208395"/>
            <a:ext cx="2327275" cy="0"/>
          </a:xfrm>
          <a:custGeom>
            <a:avLst/>
            <a:gdLst/>
            <a:ahLst/>
            <a:cxnLst/>
            <a:rect l="l" t="t" r="r" b="b"/>
            <a:pathLst>
              <a:path w="2327275">
                <a:moveTo>
                  <a:pt x="0" y="0"/>
                </a:moveTo>
                <a:lnTo>
                  <a:pt x="2327009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676400" y="6212204"/>
            <a:ext cx="2428240" cy="0"/>
          </a:xfrm>
          <a:custGeom>
            <a:avLst/>
            <a:gdLst/>
            <a:ahLst/>
            <a:cxnLst/>
            <a:rect l="l" t="t" r="r" b="b"/>
            <a:pathLst>
              <a:path w="2428240">
                <a:moveTo>
                  <a:pt x="0" y="0"/>
                </a:moveTo>
                <a:lnTo>
                  <a:pt x="2427822" y="0"/>
                </a:lnTo>
              </a:path>
            </a:pathLst>
          </a:custGeom>
          <a:ln w="5079">
            <a:solidFill>
              <a:srgbClr val="999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631930" y="6216015"/>
            <a:ext cx="2488565" cy="0"/>
          </a:xfrm>
          <a:custGeom>
            <a:avLst/>
            <a:gdLst/>
            <a:ahLst/>
            <a:cxnLst/>
            <a:rect l="l" t="t" r="r" b="b"/>
            <a:pathLst>
              <a:path w="2488565">
                <a:moveTo>
                  <a:pt x="0" y="0"/>
                </a:moveTo>
                <a:lnTo>
                  <a:pt x="2488570" y="0"/>
                </a:lnTo>
              </a:path>
            </a:pathLst>
          </a:custGeom>
          <a:ln w="5079">
            <a:solidFill>
              <a:srgbClr val="9A9A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598626" y="6219825"/>
            <a:ext cx="2533015" cy="0"/>
          </a:xfrm>
          <a:custGeom>
            <a:avLst/>
            <a:gdLst/>
            <a:ahLst/>
            <a:cxnLst/>
            <a:rect l="l" t="t" r="r" b="b"/>
            <a:pathLst>
              <a:path w="2533015">
                <a:moveTo>
                  <a:pt x="0" y="0"/>
                </a:moveTo>
                <a:lnTo>
                  <a:pt x="2532663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573542" y="6223634"/>
            <a:ext cx="2564130" cy="0"/>
          </a:xfrm>
          <a:custGeom>
            <a:avLst/>
            <a:gdLst/>
            <a:ahLst/>
            <a:cxnLst/>
            <a:rect l="l" t="t" r="r" b="b"/>
            <a:pathLst>
              <a:path w="2564129">
                <a:moveTo>
                  <a:pt x="0" y="0"/>
                </a:moveTo>
                <a:lnTo>
                  <a:pt x="2564118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552587" y="6226807"/>
            <a:ext cx="2591435" cy="0"/>
          </a:xfrm>
          <a:custGeom>
            <a:avLst/>
            <a:gdLst/>
            <a:ahLst/>
            <a:cxnLst/>
            <a:rect l="l" t="t" r="r" b="b"/>
            <a:pathLst>
              <a:path w="2591434">
                <a:moveTo>
                  <a:pt x="0" y="0"/>
                </a:moveTo>
                <a:lnTo>
                  <a:pt x="2591412" y="0"/>
                </a:lnTo>
              </a:path>
            </a:pathLst>
          </a:custGeom>
          <a:ln w="6353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540167" y="6229980"/>
            <a:ext cx="2604135" cy="0"/>
          </a:xfrm>
          <a:custGeom>
            <a:avLst/>
            <a:gdLst/>
            <a:ahLst/>
            <a:cxnLst/>
            <a:rect l="l" t="t" r="r" b="b"/>
            <a:pathLst>
              <a:path w="2604134">
                <a:moveTo>
                  <a:pt x="0" y="0"/>
                </a:moveTo>
                <a:lnTo>
                  <a:pt x="2603832" y="0"/>
                </a:lnTo>
              </a:path>
            </a:pathLst>
          </a:custGeom>
          <a:ln w="5079">
            <a:solidFill>
              <a:srgbClr val="A0A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523823" y="6233790"/>
            <a:ext cx="2620645" cy="0"/>
          </a:xfrm>
          <a:custGeom>
            <a:avLst/>
            <a:gdLst/>
            <a:ahLst/>
            <a:cxnLst/>
            <a:rect l="l" t="t" r="r" b="b"/>
            <a:pathLst>
              <a:path w="2620645">
                <a:moveTo>
                  <a:pt x="0" y="0"/>
                </a:moveTo>
                <a:lnTo>
                  <a:pt x="2620176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507480" y="6237601"/>
            <a:ext cx="2636520" cy="0"/>
          </a:xfrm>
          <a:custGeom>
            <a:avLst/>
            <a:gdLst/>
            <a:ahLst/>
            <a:cxnLst/>
            <a:rect l="l" t="t" r="r" b="b"/>
            <a:pathLst>
              <a:path w="2636520">
                <a:moveTo>
                  <a:pt x="0" y="0"/>
                </a:moveTo>
                <a:lnTo>
                  <a:pt x="2636519" y="0"/>
                </a:lnTo>
              </a:path>
            </a:pathLst>
          </a:custGeom>
          <a:ln w="507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492240" y="6241410"/>
            <a:ext cx="2651760" cy="0"/>
          </a:xfrm>
          <a:custGeom>
            <a:avLst/>
            <a:gdLst/>
            <a:ahLst/>
            <a:cxnLst/>
            <a:rect l="l" t="t" r="r" b="b"/>
            <a:pathLst>
              <a:path w="2651759">
                <a:moveTo>
                  <a:pt x="0" y="0"/>
                </a:moveTo>
                <a:lnTo>
                  <a:pt x="2651759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477000" y="6245221"/>
            <a:ext cx="2667000" cy="0"/>
          </a:xfrm>
          <a:custGeom>
            <a:avLst/>
            <a:gdLst/>
            <a:ahLst/>
            <a:cxnLst/>
            <a:rect l="l" t="t" r="r" b="b"/>
            <a:pathLst>
              <a:path w="2667000">
                <a:moveTo>
                  <a:pt x="0" y="0"/>
                </a:moveTo>
                <a:lnTo>
                  <a:pt x="2666999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462534" y="6248400"/>
            <a:ext cx="2681605" cy="0"/>
          </a:xfrm>
          <a:custGeom>
            <a:avLst/>
            <a:gdLst/>
            <a:ahLst/>
            <a:cxnLst/>
            <a:rect l="l" t="t" r="r" b="b"/>
            <a:pathLst>
              <a:path w="2681604">
                <a:moveTo>
                  <a:pt x="0" y="0"/>
                </a:moveTo>
                <a:lnTo>
                  <a:pt x="2681465" y="0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452860" y="6251579"/>
            <a:ext cx="2691130" cy="0"/>
          </a:xfrm>
          <a:custGeom>
            <a:avLst/>
            <a:gdLst/>
            <a:ahLst/>
            <a:cxnLst/>
            <a:rect l="l" t="t" r="r" b="b"/>
            <a:pathLst>
              <a:path w="2691129">
                <a:moveTo>
                  <a:pt x="0" y="0"/>
                </a:moveTo>
                <a:lnTo>
                  <a:pt x="2691139" y="0"/>
                </a:lnTo>
              </a:path>
            </a:pathLst>
          </a:custGeom>
          <a:ln w="5079">
            <a:solidFill>
              <a:srgbClr val="AAAA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443990" y="6255389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700009" y="0"/>
                </a:lnTo>
              </a:path>
            </a:pathLst>
          </a:custGeom>
          <a:ln w="5079">
            <a:solidFill>
              <a:srgbClr val="ABAB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442710" y="6259198"/>
            <a:ext cx="2701290" cy="0"/>
          </a:xfrm>
          <a:custGeom>
            <a:avLst/>
            <a:gdLst/>
            <a:ahLst/>
            <a:cxnLst/>
            <a:rect l="l" t="t" r="r" b="b"/>
            <a:pathLst>
              <a:path w="2701290">
                <a:moveTo>
                  <a:pt x="0" y="0"/>
                </a:moveTo>
                <a:lnTo>
                  <a:pt x="2701289" y="0"/>
                </a:lnTo>
              </a:path>
            </a:pathLst>
          </a:custGeom>
          <a:ln w="5079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024360" y="6263009"/>
            <a:ext cx="2119630" cy="0"/>
          </a:xfrm>
          <a:custGeom>
            <a:avLst/>
            <a:gdLst/>
            <a:ahLst/>
            <a:cxnLst/>
            <a:rect l="l" t="t" r="r" b="b"/>
            <a:pathLst>
              <a:path w="2119629">
                <a:moveTo>
                  <a:pt x="0" y="0"/>
                </a:moveTo>
                <a:lnTo>
                  <a:pt x="2119639" y="0"/>
                </a:lnTo>
              </a:path>
            </a:pathLst>
          </a:custGeom>
          <a:ln w="5079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049343" y="6266819"/>
            <a:ext cx="2094864" cy="0"/>
          </a:xfrm>
          <a:custGeom>
            <a:avLst/>
            <a:gdLst/>
            <a:ahLst/>
            <a:cxnLst/>
            <a:rect l="l" t="t" r="r" b="b"/>
            <a:pathLst>
              <a:path w="2094865">
                <a:moveTo>
                  <a:pt x="0" y="0"/>
                </a:moveTo>
                <a:lnTo>
                  <a:pt x="2094656" y="0"/>
                </a:lnTo>
              </a:path>
            </a:pathLst>
          </a:custGeom>
          <a:ln w="5079">
            <a:solidFill>
              <a:srgbClr val="B0B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074327" y="6270629"/>
            <a:ext cx="2070100" cy="0"/>
          </a:xfrm>
          <a:custGeom>
            <a:avLst/>
            <a:gdLst/>
            <a:ahLst/>
            <a:cxnLst/>
            <a:rect l="l" t="t" r="r" b="b"/>
            <a:pathLst>
              <a:path w="2070100">
                <a:moveTo>
                  <a:pt x="0" y="0"/>
                </a:moveTo>
                <a:lnTo>
                  <a:pt x="2069672" y="0"/>
                </a:lnTo>
              </a:path>
            </a:pathLst>
          </a:custGeom>
          <a:ln w="5079">
            <a:solidFill>
              <a:srgbClr val="B1B1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099310" y="6274439"/>
            <a:ext cx="2044700" cy="0"/>
          </a:xfrm>
          <a:custGeom>
            <a:avLst/>
            <a:gdLst/>
            <a:ahLst/>
            <a:cxnLst/>
            <a:rect l="l" t="t" r="r" b="b"/>
            <a:pathLst>
              <a:path w="2044700">
                <a:moveTo>
                  <a:pt x="0" y="0"/>
                </a:moveTo>
                <a:lnTo>
                  <a:pt x="204468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120890" y="6276975"/>
            <a:ext cx="2023110" cy="0"/>
          </a:xfrm>
          <a:custGeom>
            <a:avLst/>
            <a:gdLst/>
            <a:ahLst/>
            <a:cxnLst/>
            <a:rect l="l" t="t" r="r" b="b"/>
            <a:pathLst>
              <a:path w="2023109">
                <a:moveTo>
                  <a:pt x="0" y="0"/>
                </a:moveTo>
                <a:lnTo>
                  <a:pt x="2023109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159889" y="6280784"/>
            <a:ext cx="1984375" cy="0"/>
          </a:xfrm>
          <a:custGeom>
            <a:avLst/>
            <a:gdLst/>
            <a:ahLst/>
            <a:cxnLst/>
            <a:rect l="l" t="t" r="r" b="b"/>
            <a:pathLst>
              <a:path w="1984375">
                <a:moveTo>
                  <a:pt x="0" y="0"/>
                </a:moveTo>
                <a:lnTo>
                  <a:pt x="1984110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237586" y="6284595"/>
            <a:ext cx="1906905" cy="0"/>
          </a:xfrm>
          <a:custGeom>
            <a:avLst/>
            <a:gdLst/>
            <a:ahLst/>
            <a:cxnLst/>
            <a:rect l="l" t="t" r="r" b="b"/>
            <a:pathLst>
              <a:path w="1906904">
                <a:moveTo>
                  <a:pt x="0" y="0"/>
                </a:moveTo>
                <a:lnTo>
                  <a:pt x="1906413" y="0"/>
                </a:lnTo>
              </a:path>
            </a:pathLst>
          </a:custGeom>
          <a:ln w="507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366248" y="6288404"/>
            <a:ext cx="1778000" cy="0"/>
          </a:xfrm>
          <a:custGeom>
            <a:avLst/>
            <a:gdLst/>
            <a:ahLst/>
            <a:cxnLst/>
            <a:rect l="l" t="t" r="r" b="b"/>
            <a:pathLst>
              <a:path w="1778000">
                <a:moveTo>
                  <a:pt x="0" y="0"/>
                </a:moveTo>
                <a:lnTo>
                  <a:pt x="1777751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4911" y="6292215"/>
            <a:ext cx="1649095" cy="0"/>
          </a:xfrm>
          <a:custGeom>
            <a:avLst/>
            <a:gdLst/>
            <a:ahLst/>
            <a:cxnLst/>
            <a:rect l="l" t="t" r="r" b="b"/>
            <a:pathLst>
              <a:path w="1649095">
                <a:moveTo>
                  <a:pt x="0" y="0"/>
                </a:moveTo>
                <a:lnTo>
                  <a:pt x="1649088" y="0"/>
                </a:lnTo>
              </a:path>
            </a:pathLst>
          </a:custGeom>
          <a:ln w="5079">
            <a:solidFill>
              <a:srgbClr val="BBBB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623574" y="6296025"/>
            <a:ext cx="1520825" cy="0"/>
          </a:xfrm>
          <a:custGeom>
            <a:avLst/>
            <a:gdLst/>
            <a:ahLst/>
            <a:cxnLst/>
            <a:rect l="l" t="t" r="r" b="b"/>
            <a:pathLst>
              <a:path w="1520825">
                <a:moveTo>
                  <a:pt x="0" y="0"/>
                </a:moveTo>
                <a:lnTo>
                  <a:pt x="1520426" y="0"/>
                </a:lnTo>
              </a:path>
            </a:pathLst>
          </a:custGeom>
          <a:ln w="507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709211" y="6298560"/>
            <a:ext cx="1435100" cy="0"/>
          </a:xfrm>
          <a:custGeom>
            <a:avLst/>
            <a:gdLst/>
            <a:ahLst/>
            <a:cxnLst/>
            <a:rect l="l" t="t" r="r" b="b"/>
            <a:pathLst>
              <a:path w="1435100">
                <a:moveTo>
                  <a:pt x="0" y="0"/>
                </a:moveTo>
                <a:lnTo>
                  <a:pt x="1434788" y="0"/>
                </a:lnTo>
              </a:path>
            </a:pathLst>
          </a:custGeom>
          <a:ln w="5079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087348" y="6302371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6651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099094" y="6304276"/>
            <a:ext cx="45085" cy="3810"/>
          </a:xfrm>
          <a:custGeom>
            <a:avLst/>
            <a:gdLst/>
            <a:ahLst/>
            <a:cxnLst/>
            <a:rect l="l" t="t" r="r" b="b"/>
            <a:pathLst>
              <a:path w="45084" h="3810">
                <a:moveTo>
                  <a:pt x="0" y="1904"/>
                </a:moveTo>
                <a:lnTo>
                  <a:pt x="44906" y="1904"/>
                </a:lnTo>
              </a:path>
            </a:pathLst>
          </a:custGeom>
          <a:ln w="5079">
            <a:solidFill>
              <a:srgbClr val="C2C2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112215" y="6308085"/>
            <a:ext cx="29845" cy="3810"/>
          </a:xfrm>
          <a:custGeom>
            <a:avLst/>
            <a:gdLst/>
            <a:ahLst/>
            <a:cxnLst/>
            <a:rect l="l" t="t" r="r" b="b"/>
            <a:pathLst>
              <a:path w="29845" h="3810">
                <a:moveTo>
                  <a:pt x="29254" y="0"/>
                </a:moveTo>
                <a:lnTo>
                  <a:pt x="0" y="0"/>
                </a:lnTo>
                <a:lnTo>
                  <a:pt x="7644" y="2548"/>
                </a:lnTo>
                <a:lnTo>
                  <a:pt x="12734" y="3809"/>
                </a:lnTo>
                <a:lnTo>
                  <a:pt x="20354" y="3809"/>
                </a:lnTo>
                <a:lnTo>
                  <a:pt x="21634" y="2548"/>
                </a:lnTo>
                <a:lnTo>
                  <a:pt x="24164" y="2548"/>
                </a:lnTo>
                <a:lnTo>
                  <a:pt x="29254" y="0"/>
                </a:lnTo>
                <a:close/>
              </a:path>
            </a:pathLst>
          </a:custGeom>
          <a:solidFill>
            <a:srgbClr val="C3C3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527315" y="619125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4">
                <a:moveTo>
                  <a:pt x="0" y="0"/>
                </a:moveTo>
                <a:lnTo>
                  <a:pt x="151666" y="0"/>
                </a:lnTo>
              </a:path>
            </a:pathLst>
          </a:custGeom>
          <a:ln w="3818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472092" y="6194429"/>
            <a:ext cx="3470275" cy="0"/>
          </a:xfrm>
          <a:custGeom>
            <a:avLst/>
            <a:gdLst/>
            <a:ahLst/>
            <a:cxnLst/>
            <a:rect l="l" t="t" r="r" b="b"/>
            <a:pathLst>
              <a:path w="3470275">
                <a:moveTo>
                  <a:pt x="0" y="0"/>
                </a:moveTo>
                <a:lnTo>
                  <a:pt x="3469727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426372" y="6197601"/>
            <a:ext cx="3515995" cy="0"/>
          </a:xfrm>
          <a:custGeom>
            <a:avLst/>
            <a:gdLst/>
            <a:ahLst/>
            <a:cxnLst/>
            <a:rect l="l" t="t" r="r" b="b"/>
            <a:pathLst>
              <a:path w="3515995">
                <a:moveTo>
                  <a:pt x="0" y="0"/>
                </a:moveTo>
                <a:lnTo>
                  <a:pt x="3515447" y="0"/>
                </a:lnTo>
              </a:path>
            </a:pathLst>
          </a:custGeom>
          <a:ln w="6353">
            <a:solidFill>
              <a:srgbClr val="999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98493" y="6200775"/>
            <a:ext cx="3535045" cy="0"/>
          </a:xfrm>
          <a:custGeom>
            <a:avLst/>
            <a:gdLst/>
            <a:ahLst/>
            <a:cxnLst/>
            <a:rect l="l" t="t" r="r" b="b"/>
            <a:pathLst>
              <a:path w="3535045">
                <a:moveTo>
                  <a:pt x="0" y="0"/>
                </a:moveTo>
                <a:lnTo>
                  <a:pt x="3534631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60406" y="6204584"/>
            <a:ext cx="3569970" cy="0"/>
          </a:xfrm>
          <a:custGeom>
            <a:avLst/>
            <a:gdLst/>
            <a:ahLst/>
            <a:cxnLst/>
            <a:rect l="l" t="t" r="r" b="b"/>
            <a:pathLst>
              <a:path w="3569970">
                <a:moveTo>
                  <a:pt x="0" y="0"/>
                </a:moveTo>
                <a:lnTo>
                  <a:pt x="3569504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322320" y="6208395"/>
            <a:ext cx="3604895" cy="0"/>
          </a:xfrm>
          <a:custGeom>
            <a:avLst/>
            <a:gdLst/>
            <a:ahLst/>
            <a:cxnLst/>
            <a:rect l="l" t="t" r="r" b="b"/>
            <a:pathLst>
              <a:path w="3604895">
                <a:moveTo>
                  <a:pt x="0" y="0"/>
                </a:moveTo>
                <a:lnTo>
                  <a:pt x="3604377" y="0"/>
                </a:lnTo>
              </a:path>
            </a:pathLst>
          </a:custGeom>
          <a:ln w="507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277864" y="6212204"/>
            <a:ext cx="3646170" cy="0"/>
          </a:xfrm>
          <a:custGeom>
            <a:avLst/>
            <a:gdLst/>
            <a:ahLst/>
            <a:cxnLst/>
            <a:rect l="l" t="t" r="r" b="b"/>
            <a:pathLst>
              <a:path w="3646170">
                <a:moveTo>
                  <a:pt x="0" y="0"/>
                </a:moveTo>
                <a:lnTo>
                  <a:pt x="3645618" y="0"/>
                </a:lnTo>
              </a:path>
            </a:pathLst>
          </a:custGeom>
          <a:ln w="5079">
            <a:solidFill>
              <a:srgbClr val="A0A0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233410" y="6216015"/>
            <a:ext cx="3687445" cy="0"/>
          </a:xfrm>
          <a:custGeom>
            <a:avLst/>
            <a:gdLst/>
            <a:ahLst/>
            <a:cxnLst/>
            <a:rect l="l" t="t" r="r" b="b"/>
            <a:pathLst>
              <a:path w="3687445">
                <a:moveTo>
                  <a:pt x="0" y="0"/>
                </a:moveTo>
                <a:lnTo>
                  <a:pt x="3686859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93815" y="6219188"/>
            <a:ext cx="3824604" cy="0"/>
          </a:xfrm>
          <a:custGeom>
            <a:avLst/>
            <a:gdLst/>
            <a:ahLst/>
            <a:cxnLst/>
            <a:rect l="l" t="t" r="r" b="b"/>
            <a:pathLst>
              <a:path w="3824604">
                <a:moveTo>
                  <a:pt x="0" y="0"/>
                </a:moveTo>
                <a:lnTo>
                  <a:pt x="3824314" y="0"/>
                </a:lnTo>
              </a:path>
            </a:pathLst>
          </a:custGeom>
          <a:ln w="6353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00902" y="6222360"/>
            <a:ext cx="3914140" cy="0"/>
          </a:xfrm>
          <a:custGeom>
            <a:avLst/>
            <a:gdLst/>
            <a:ahLst/>
            <a:cxnLst/>
            <a:rect l="l" t="t" r="r" b="b"/>
            <a:pathLst>
              <a:path w="3914140">
                <a:moveTo>
                  <a:pt x="0" y="0"/>
                </a:moveTo>
                <a:lnTo>
                  <a:pt x="3914013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861310" y="6226171"/>
            <a:ext cx="4050665" cy="0"/>
          </a:xfrm>
          <a:custGeom>
            <a:avLst/>
            <a:gdLst/>
            <a:ahLst/>
            <a:cxnLst/>
            <a:rect l="l" t="t" r="r" b="b"/>
            <a:pathLst>
              <a:path w="4050665">
                <a:moveTo>
                  <a:pt x="0" y="0"/>
                </a:moveTo>
                <a:lnTo>
                  <a:pt x="4050391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809244" y="6229980"/>
            <a:ext cx="4099560" cy="0"/>
          </a:xfrm>
          <a:custGeom>
            <a:avLst/>
            <a:gdLst/>
            <a:ahLst/>
            <a:cxnLst/>
            <a:rect l="l" t="t" r="r" b="b"/>
            <a:pathLst>
              <a:path w="4099559">
                <a:moveTo>
                  <a:pt x="0" y="0"/>
                </a:moveTo>
                <a:lnTo>
                  <a:pt x="4099243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762250" y="6233790"/>
            <a:ext cx="4143375" cy="0"/>
          </a:xfrm>
          <a:custGeom>
            <a:avLst/>
            <a:gdLst/>
            <a:ahLst/>
            <a:cxnLst/>
            <a:rect l="l" t="t" r="r" b="b"/>
            <a:pathLst>
              <a:path w="4143375">
                <a:moveTo>
                  <a:pt x="0" y="0"/>
                </a:moveTo>
                <a:lnTo>
                  <a:pt x="4143023" y="0"/>
                </a:lnTo>
              </a:path>
            </a:pathLst>
          </a:custGeom>
          <a:ln w="5079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753355" y="6237601"/>
            <a:ext cx="4149090" cy="0"/>
          </a:xfrm>
          <a:custGeom>
            <a:avLst/>
            <a:gdLst/>
            <a:ahLst/>
            <a:cxnLst/>
            <a:rect l="l" t="t" r="r" b="b"/>
            <a:pathLst>
              <a:path w="4149090">
                <a:moveTo>
                  <a:pt x="0" y="0"/>
                </a:moveTo>
                <a:lnTo>
                  <a:pt x="4148703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753355" y="6240779"/>
            <a:ext cx="4146550" cy="0"/>
          </a:xfrm>
          <a:custGeom>
            <a:avLst/>
            <a:gdLst/>
            <a:ahLst/>
            <a:cxnLst/>
            <a:rect l="l" t="t" r="r" b="b"/>
            <a:pathLst>
              <a:path w="4146550">
                <a:moveTo>
                  <a:pt x="0" y="0"/>
                </a:moveTo>
                <a:lnTo>
                  <a:pt x="4146554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757166" y="6243959"/>
            <a:ext cx="4100195" cy="0"/>
          </a:xfrm>
          <a:custGeom>
            <a:avLst/>
            <a:gdLst/>
            <a:ahLst/>
            <a:cxnLst/>
            <a:rect l="l" t="t" r="r" b="b"/>
            <a:pathLst>
              <a:path w="4100195">
                <a:moveTo>
                  <a:pt x="0" y="0"/>
                </a:moveTo>
                <a:lnTo>
                  <a:pt x="4100050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776216" y="6247769"/>
            <a:ext cx="4020820" cy="0"/>
          </a:xfrm>
          <a:custGeom>
            <a:avLst/>
            <a:gdLst/>
            <a:ahLst/>
            <a:cxnLst/>
            <a:rect l="l" t="t" r="r" b="b"/>
            <a:pathLst>
              <a:path w="4020820">
                <a:moveTo>
                  <a:pt x="0" y="0"/>
                </a:moveTo>
                <a:lnTo>
                  <a:pt x="4020303" y="0"/>
                </a:lnTo>
              </a:path>
            </a:pathLst>
          </a:custGeom>
          <a:ln w="5079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834168" y="6251579"/>
            <a:ext cx="3875404" cy="0"/>
          </a:xfrm>
          <a:custGeom>
            <a:avLst/>
            <a:gdLst/>
            <a:ahLst/>
            <a:cxnLst/>
            <a:rect l="l" t="t" r="r" b="b"/>
            <a:pathLst>
              <a:path w="3875404">
                <a:moveTo>
                  <a:pt x="0" y="0"/>
                </a:moveTo>
                <a:lnTo>
                  <a:pt x="387493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124472" y="6255389"/>
            <a:ext cx="2515870" cy="0"/>
          </a:xfrm>
          <a:custGeom>
            <a:avLst/>
            <a:gdLst/>
            <a:ahLst/>
            <a:cxnLst/>
            <a:rect l="l" t="t" r="r" b="b"/>
            <a:pathLst>
              <a:path w="2515870">
                <a:moveTo>
                  <a:pt x="0" y="0"/>
                </a:moveTo>
                <a:lnTo>
                  <a:pt x="2515370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381262" y="6259198"/>
            <a:ext cx="2189480" cy="0"/>
          </a:xfrm>
          <a:custGeom>
            <a:avLst/>
            <a:gdLst/>
            <a:ahLst/>
            <a:cxnLst/>
            <a:rect l="l" t="t" r="r" b="b"/>
            <a:pathLst>
              <a:path w="2189479">
                <a:moveTo>
                  <a:pt x="0" y="0"/>
                </a:moveTo>
                <a:lnTo>
                  <a:pt x="2189316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552188" y="6262372"/>
            <a:ext cx="1972310" cy="0"/>
          </a:xfrm>
          <a:custGeom>
            <a:avLst/>
            <a:gdLst/>
            <a:ahLst/>
            <a:cxnLst/>
            <a:rect l="l" t="t" r="r" b="b"/>
            <a:pathLst>
              <a:path w="1972309">
                <a:moveTo>
                  <a:pt x="0" y="0"/>
                </a:moveTo>
                <a:lnTo>
                  <a:pt x="1972287" y="0"/>
                </a:lnTo>
              </a:path>
            </a:pathLst>
          </a:custGeom>
          <a:ln w="6353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532188" y="6265545"/>
            <a:ext cx="923290" cy="0"/>
          </a:xfrm>
          <a:custGeom>
            <a:avLst/>
            <a:gdLst/>
            <a:ahLst/>
            <a:cxnLst/>
            <a:rect l="l" t="t" r="r" b="b"/>
            <a:pathLst>
              <a:path w="923289">
                <a:moveTo>
                  <a:pt x="0" y="0"/>
                </a:moveTo>
                <a:lnTo>
                  <a:pt x="923024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593394" y="6269354"/>
            <a:ext cx="793115" cy="0"/>
          </a:xfrm>
          <a:custGeom>
            <a:avLst/>
            <a:gdLst/>
            <a:ahLst/>
            <a:cxnLst/>
            <a:rect l="l" t="t" r="r" b="b"/>
            <a:pathLst>
              <a:path w="793114">
                <a:moveTo>
                  <a:pt x="0" y="0"/>
                </a:moveTo>
                <a:lnTo>
                  <a:pt x="792554" y="0"/>
                </a:lnTo>
              </a:path>
            </a:pathLst>
          </a:custGeom>
          <a:ln w="507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647473" y="6273165"/>
            <a:ext cx="669290" cy="0"/>
          </a:xfrm>
          <a:custGeom>
            <a:avLst/>
            <a:gdLst/>
            <a:ahLst/>
            <a:cxnLst/>
            <a:rect l="l" t="t" r="r" b="b"/>
            <a:pathLst>
              <a:path w="669289">
                <a:moveTo>
                  <a:pt x="0" y="0"/>
                </a:moveTo>
                <a:lnTo>
                  <a:pt x="669212" y="0"/>
                </a:lnTo>
              </a:path>
            </a:pathLst>
          </a:custGeom>
          <a:ln w="5079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701551" y="6276975"/>
            <a:ext cx="546100" cy="0"/>
          </a:xfrm>
          <a:custGeom>
            <a:avLst/>
            <a:gdLst/>
            <a:ahLst/>
            <a:cxnLst/>
            <a:rect l="l" t="t" r="r" b="b"/>
            <a:pathLst>
              <a:path w="546100">
                <a:moveTo>
                  <a:pt x="0" y="0"/>
                </a:moveTo>
                <a:lnTo>
                  <a:pt x="545869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755630" y="6280784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>
                <a:moveTo>
                  <a:pt x="0" y="0"/>
                </a:moveTo>
                <a:lnTo>
                  <a:pt x="411283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801242" y="6283321"/>
            <a:ext cx="308610" cy="0"/>
          </a:xfrm>
          <a:custGeom>
            <a:avLst/>
            <a:gdLst/>
            <a:ahLst/>
            <a:cxnLst/>
            <a:rect l="l" t="t" r="r" b="b"/>
            <a:pathLst>
              <a:path w="308610">
                <a:moveTo>
                  <a:pt x="0" y="0"/>
                </a:moveTo>
                <a:lnTo>
                  <a:pt x="308325" y="0"/>
                </a:lnTo>
              </a:path>
            </a:pathLst>
          </a:custGeom>
          <a:ln w="5079">
            <a:solidFill>
              <a:srgbClr val="C3C3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0" y="6186172"/>
            <a:ext cx="2872740" cy="0"/>
          </a:xfrm>
          <a:custGeom>
            <a:avLst/>
            <a:gdLst/>
            <a:ahLst/>
            <a:cxnLst/>
            <a:rect l="l" t="t" r="r" b="b"/>
            <a:pathLst>
              <a:path w="2872740">
                <a:moveTo>
                  <a:pt x="0" y="0"/>
                </a:moveTo>
                <a:lnTo>
                  <a:pt x="2872740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0" y="6188071"/>
            <a:ext cx="2903220" cy="0"/>
          </a:xfrm>
          <a:custGeom>
            <a:avLst/>
            <a:gdLst/>
            <a:ahLst/>
            <a:cxnLst/>
            <a:rect l="l" t="t" r="r" b="b"/>
            <a:pathLst>
              <a:path w="2903220">
                <a:moveTo>
                  <a:pt x="0" y="0"/>
                </a:moveTo>
                <a:lnTo>
                  <a:pt x="2903191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0" y="6192518"/>
            <a:ext cx="2959735" cy="0"/>
          </a:xfrm>
          <a:custGeom>
            <a:avLst/>
            <a:gdLst/>
            <a:ahLst/>
            <a:cxnLst/>
            <a:rect l="l" t="t" r="r" b="b"/>
            <a:pathLst>
              <a:path w="2959735">
                <a:moveTo>
                  <a:pt x="0" y="0"/>
                </a:moveTo>
                <a:lnTo>
                  <a:pt x="2959652" y="0"/>
                </a:lnTo>
              </a:path>
            </a:pathLst>
          </a:custGeom>
          <a:ln w="6353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0" y="6195690"/>
            <a:ext cx="2981325" cy="0"/>
          </a:xfrm>
          <a:custGeom>
            <a:avLst/>
            <a:gdLst/>
            <a:ahLst/>
            <a:cxnLst/>
            <a:rect l="l" t="t" r="r" b="b"/>
            <a:pathLst>
              <a:path w="2981325">
                <a:moveTo>
                  <a:pt x="0" y="0"/>
                </a:moveTo>
                <a:lnTo>
                  <a:pt x="2980972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0" y="6199501"/>
            <a:ext cx="3013075" cy="0"/>
          </a:xfrm>
          <a:custGeom>
            <a:avLst/>
            <a:gdLst/>
            <a:ahLst/>
            <a:cxnLst/>
            <a:rect l="l" t="t" r="r" b="b"/>
            <a:pathLst>
              <a:path w="3013075">
                <a:moveTo>
                  <a:pt x="0" y="0"/>
                </a:moveTo>
                <a:lnTo>
                  <a:pt x="3013005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0" y="6203310"/>
            <a:ext cx="3045460" cy="0"/>
          </a:xfrm>
          <a:custGeom>
            <a:avLst/>
            <a:gdLst/>
            <a:ahLst/>
            <a:cxnLst/>
            <a:rect l="l" t="t" r="r" b="b"/>
            <a:pathLst>
              <a:path w="3045460">
                <a:moveTo>
                  <a:pt x="0" y="0"/>
                </a:moveTo>
                <a:lnTo>
                  <a:pt x="3045038" y="0"/>
                </a:lnTo>
              </a:path>
            </a:pathLst>
          </a:custGeom>
          <a:ln w="5079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0" y="6207121"/>
            <a:ext cx="3077210" cy="0"/>
          </a:xfrm>
          <a:custGeom>
            <a:avLst/>
            <a:gdLst/>
            <a:ahLst/>
            <a:cxnLst/>
            <a:rect l="l" t="t" r="r" b="b"/>
            <a:pathLst>
              <a:path w="3077210">
                <a:moveTo>
                  <a:pt x="0" y="0"/>
                </a:moveTo>
                <a:lnTo>
                  <a:pt x="3077070" y="0"/>
                </a:lnTo>
              </a:path>
            </a:pathLst>
          </a:custGeom>
          <a:ln w="5079">
            <a:solidFill>
              <a:srgbClr val="A1A1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0" y="6210930"/>
            <a:ext cx="3109595" cy="0"/>
          </a:xfrm>
          <a:custGeom>
            <a:avLst/>
            <a:gdLst/>
            <a:ahLst/>
            <a:cxnLst/>
            <a:rect l="l" t="t" r="r" b="b"/>
            <a:pathLst>
              <a:path w="3109595">
                <a:moveTo>
                  <a:pt x="0" y="0"/>
                </a:moveTo>
                <a:lnTo>
                  <a:pt x="3109103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0" y="6214740"/>
            <a:ext cx="3141345" cy="0"/>
          </a:xfrm>
          <a:custGeom>
            <a:avLst/>
            <a:gdLst/>
            <a:ahLst/>
            <a:cxnLst/>
            <a:rect l="l" t="t" r="r" b="b"/>
            <a:pathLst>
              <a:path w="3141345">
                <a:moveTo>
                  <a:pt x="0" y="0"/>
                </a:moveTo>
                <a:lnTo>
                  <a:pt x="3141135" y="0"/>
                </a:lnTo>
              </a:path>
            </a:pathLst>
          </a:custGeom>
          <a:ln w="507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0" y="6218551"/>
            <a:ext cx="3173730" cy="0"/>
          </a:xfrm>
          <a:custGeom>
            <a:avLst/>
            <a:gdLst/>
            <a:ahLst/>
            <a:cxnLst/>
            <a:rect l="l" t="t" r="r" b="b"/>
            <a:pathLst>
              <a:path w="3173730">
                <a:moveTo>
                  <a:pt x="0" y="0"/>
                </a:moveTo>
                <a:lnTo>
                  <a:pt x="3173168" y="0"/>
                </a:lnTo>
              </a:path>
            </a:pathLst>
          </a:custGeom>
          <a:ln w="5079">
            <a:solidFill>
              <a:srgbClr val="A6A6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0" y="6222360"/>
            <a:ext cx="3197860" cy="0"/>
          </a:xfrm>
          <a:custGeom>
            <a:avLst/>
            <a:gdLst/>
            <a:ahLst/>
            <a:cxnLst/>
            <a:rect l="l" t="t" r="r" b="b"/>
            <a:pathLst>
              <a:path w="3197860">
                <a:moveTo>
                  <a:pt x="0" y="0"/>
                </a:moveTo>
                <a:lnTo>
                  <a:pt x="3197411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0" y="6226171"/>
            <a:ext cx="3219450" cy="0"/>
          </a:xfrm>
          <a:custGeom>
            <a:avLst/>
            <a:gdLst/>
            <a:ahLst/>
            <a:cxnLst/>
            <a:rect l="l" t="t" r="r" b="b"/>
            <a:pathLst>
              <a:path w="3219450">
                <a:moveTo>
                  <a:pt x="0" y="0"/>
                </a:moveTo>
                <a:lnTo>
                  <a:pt x="3219450" y="0"/>
                </a:lnTo>
              </a:path>
            </a:pathLst>
          </a:custGeom>
          <a:ln w="5079">
            <a:solidFill>
              <a:srgbClr val="AAAA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0" y="6229980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0" y="6233159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0" y="6237601"/>
            <a:ext cx="3205480" cy="0"/>
          </a:xfrm>
          <a:custGeom>
            <a:avLst/>
            <a:gdLst/>
            <a:ahLst/>
            <a:cxnLst/>
            <a:rect l="l" t="t" r="r" b="b"/>
            <a:pathLst>
              <a:path w="3205480">
                <a:moveTo>
                  <a:pt x="0" y="0"/>
                </a:moveTo>
                <a:lnTo>
                  <a:pt x="3205489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0" y="6240779"/>
            <a:ext cx="3157220" cy="0"/>
          </a:xfrm>
          <a:custGeom>
            <a:avLst/>
            <a:gdLst/>
            <a:ahLst/>
            <a:cxnLst/>
            <a:rect l="l" t="t" r="r" b="b"/>
            <a:pathLst>
              <a:path w="3157220">
                <a:moveTo>
                  <a:pt x="0" y="0"/>
                </a:moveTo>
                <a:lnTo>
                  <a:pt x="3157209" y="0"/>
                </a:lnTo>
              </a:path>
            </a:pathLst>
          </a:custGeom>
          <a:ln w="6341">
            <a:solidFill>
              <a:srgbClr val="B1B1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1209" y="6244589"/>
            <a:ext cx="2950845" cy="0"/>
          </a:xfrm>
          <a:custGeom>
            <a:avLst/>
            <a:gdLst/>
            <a:ahLst/>
            <a:cxnLst/>
            <a:rect l="l" t="t" r="r" b="b"/>
            <a:pathLst>
              <a:path w="2950845">
                <a:moveTo>
                  <a:pt x="0" y="0"/>
                </a:moveTo>
                <a:lnTo>
                  <a:pt x="2950686" y="0"/>
                </a:lnTo>
              </a:path>
            </a:pathLst>
          </a:custGeom>
          <a:ln w="6342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2420" y="6248400"/>
            <a:ext cx="2744470" cy="0"/>
          </a:xfrm>
          <a:custGeom>
            <a:avLst/>
            <a:gdLst/>
            <a:ahLst/>
            <a:cxnLst/>
            <a:rect l="l" t="t" r="r" b="b"/>
            <a:pathLst>
              <a:path w="2744470">
                <a:moveTo>
                  <a:pt x="0" y="0"/>
                </a:moveTo>
                <a:lnTo>
                  <a:pt x="2744155" y="0"/>
                </a:lnTo>
              </a:path>
            </a:pathLst>
          </a:custGeom>
          <a:ln w="6342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62666" y="6251579"/>
            <a:ext cx="2528570" cy="0"/>
          </a:xfrm>
          <a:custGeom>
            <a:avLst/>
            <a:gdLst/>
            <a:ahLst/>
            <a:cxnLst/>
            <a:rect l="l" t="t" r="r" b="b"/>
            <a:pathLst>
              <a:path w="2528570">
                <a:moveTo>
                  <a:pt x="0" y="0"/>
                </a:moveTo>
                <a:lnTo>
                  <a:pt x="2528582" y="0"/>
                </a:lnTo>
              </a:path>
            </a:pathLst>
          </a:custGeom>
          <a:ln w="5079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27381" y="6255389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547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92096" y="6259198"/>
            <a:ext cx="2088514" cy="0"/>
          </a:xfrm>
          <a:custGeom>
            <a:avLst/>
            <a:gdLst/>
            <a:ahLst/>
            <a:cxnLst/>
            <a:rect l="l" t="t" r="r" b="b"/>
            <a:pathLst>
              <a:path w="2088514">
                <a:moveTo>
                  <a:pt x="0" y="0"/>
                </a:moveTo>
                <a:lnTo>
                  <a:pt x="2088511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01928" y="6263009"/>
            <a:ext cx="1823720" cy="0"/>
          </a:xfrm>
          <a:custGeom>
            <a:avLst/>
            <a:gdLst/>
            <a:ahLst/>
            <a:cxnLst/>
            <a:rect l="l" t="t" r="r" b="b"/>
            <a:pathLst>
              <a:path w="1823720">
                <a:moveTo>
                  <a:pt x="0" y="0"/>
                </a:moveTo>
                <a:lnTo>
                  <a:pt x="1823360" y="0"/>
                </a:lnTo>
              </a:path>
            </a:pathLst>
          </a:custGeom>
          <a:ln w="507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11759" y="6266819"/>
            <a:ext cx="1558290" cy="0"/>
          </a:xfrm>
          <a:custGeom>
            <a:avLst/>
            <a:gdLst/>
            <a:ahLst/>
            <a:cxnLst/>
            <a:rect l="l" t="t" r="r" b="b"/>
            <a:pathLst>
              <a:path w="1558289">
                <a:moveTo>
                  <a:pt x="0" y="0"/>
                </a:moveTo>
                <a:lnTo>
                  <a:pt x="1558208" y="0"/>
                </a:lnTo>
              </a:path>
            </a:pathLst>
          </a:custGeom>
          <a:ln w="5079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21591" y="6270629"/>
            <a:ext cx="1293495" cy="0"/>
          </a:xfrm>
          <a:custGeom>
            <a:avLst/>
            <a:gdLst/>
            <a:ahLst/>
            <a:cxnLst/>
            <a:rect l="l" t="t" r="r" b="b"/>
            <a:pathLst>
              <a:path w="1293495">
                <a:moveTo>
                  <a:pt x="0" y="0"/>
                </a:moveTo>
                <a:lnTo>
                  <a:pt x="1293057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922573" y="6274439"/>
            <a:ext cx="836930" cy="0"/>
          </a:xfrm>
          <a:custGeom>
            <a:avLst/>
            <a:gdLst/>
            <a:ahLst/>
            <a:cxnLst/>
            <a:rect l="l" t="t" r="r" b="b"/>
            <a:pathLst>
              <a:path w="836930">
                <a:moveTo>
                  <a:pt x="0" y="0"/>
                </a:moveTo>
                <a:lnTo>
                  <a:pt x="836754" y="0"/>
                </a:lnTo>
              </a:path>
            </a:pathLst>
          </a:custGeom>
          <a:ln w="5079">
            <a:solidFill>
              <a:srgbClr val="C3C3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 txBox="1"/>
          <p:nvPr/>
        </p:nvSpPr>
        <p:spPr>
          <a:xfrm>
            <a:off x="322580" y="307619"/>
            <a:ext cx="8346440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505585" algn="l"/>
                <a:tab pos="2999105" algn="l"/>
                <a:tab pos="4919345" algn="l"/>
                <a:tab pos="5559425" algn="l"/>
              </a:tabLst>
            </a:pP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ENERG</a:t>
            </a:r>
            <a:r>
              <a:rPr sz="2800" b="1" dirty="0">
                <a:solidFill>
                  <a:srgbClr val="650065"/>
                </a:solidFill>
                <a:latin typeface="Courier New"/>
                <a:cs typeface="Courier New"/>
              </a:rPr>
              <a:t>Y</a:t>
            </a:r>
            <a:r>
              <a:rPr sz="28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SAVIN</a:t>
            </a:r>
            <a:r>
              <a:rPr sz="2800" b="1" dirty="0">
                <a:solidFill>
                  <a:srgbClr val="650065"/>
                </a:solidFill>
                <a:latin typeface="Courier New"/>
                <a:cs typeface="Courier New"/>
              </a:rPr>
              <a:t>G</a:t>
            </a:r>
            <a:r>
              <a:rPr sz="28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MEASURE</a:t>
            </a:r>
            <a:r>
              <a:rPr sz="2800" b="1" dirty="0">
                <a:solidFill>
                  <a:srgbClr val="650065"/>
                </a:solidFill>
                <a:latin typeface="Courier New"/>
                <a:cs typeface="Courier New"/>
              </a:rPr>
              <a:t>S</a:t>
            </a:r>
            <a:r>
              <a:rPr sz="28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I</a:t>
            </a:r>
            <a:r>
              <a:rPr sz="2800" b="1" dirty="0">
                <a:solidFill>
                  <a:srgbClr val="650065"/>
                </a:solidFill>
                <a:latin typeface="Courier New"/>
                <a:cs typeface="Courier New"/>
              </a:rPr>
              <a:t>N</a:t>
            </a:r>
            <a:r>
              <a:rPr sz="28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650065"/>
                </a:solidFill>
                <a:latin typeface="Courier New"/>
                <a:cs typeface="Courier New"/>
              </a:rPr>
              <a:t>REFRIGERATION</a:t>
            </a:r>
            <a:endParaRPr sz="2800">
              <a:latin typeface="Courier New"/>
              <a:cs typeface="Courier New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472440" y="1043950"/>
            <a:ext cx="165100" cy="165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72440" y="1503679"/>
            <a:ext cx="165100" cy="165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72440" y="1963409"/>
            <a:ext cx="165100" cy="165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29639" y="2409190"/>
            <a:ext cx="132079" cy="1320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72440" y="2837179"/>
            <a:ext cx="165100" cy="165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29639" y="3281679"/>
            <a:ext cx="132079" cy="1320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29639" y="4408168"/>
            <a:ext cx="132079" cy="1320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29639" y="4820920"/>
            <a:ext cx="132079" cy="1320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72440" y="5248909"/>
            <a:ext cx="165100" cy="165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72440" y="5708648"/>
            <a:ext cx="165100" cy="165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72440" y="6168390"/>
            <a:ext cx="165100" cy="165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 txBox="1"/>
          <p:nvPr/>
        </p:nvSpPr>
        <p:spPr>
          <a:xfrm>
            <a:off x="801366" y="1034776"/>
            <a:ext cx="7699375" cy="54769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Garamond"/>
                <a:cs typeface="Garamond"/>
              </a:rPr>
              <a:t>Loo</a:t>
            </a:r>
            <a:r>
              <a:rPr sz="2000" dirty="0">
                <a:latin typeface="Garamond"/>
                <a:cs typeface="Garamond"/>
              </a:rPr>
              <a:t>k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f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p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20" dirty="0">
                <a:latin typeface="Garamond"/>
                <a:cs typeface="Garamond"/>
              </a:rPr>
              <a:t>o</a:t>
            </a:r>
            <a:r>
              <a:rPr sz="2000" spc="-5" dirty="0">
                <a:latin typeface="Garamond"/>
                <a:cs typeface="Garamond"/>
              </a:rPr>
              <a:t>ce</a:t>
            </a:r>
            <a:r>
              <a:rPr sz="2000" spc="-15" dirty="0">
                <a:latin typeface="Garamond"/>
                <a:cs typeface="Garamond"/>
              </a:rPr>
              <a:t>s</a:t>
            </a:r>
            <a:r>
              <a:rPr sz="2000" spc="-10" dirty="0">
                <a:latin typeface="Garamond"/>
                <a:cs typeface="Garamond"/>
              </a:rPr>
              <a:t>s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m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spc="5" dirty="0">
                <a:latin typeface="Garamond"/>
                <a:cs typeface="Garamond"/>
              </a:rPr>
              <a:t>d</a:t>
            </a:r>
            <a:r>
              <a:rPr sz="2000" spc="-10" dirty="0">
                <a:latin typeface="Garamond"/>
                <a:cs typeface="Garamond"/>
              </a:rPr>
              <a:t>ifi</a:t>
            </a:r>
            <a:r>
              <a:rPr sz="2000" spc="-5" dirty="0">
                <a:latin typeface="Garamond"/>
                <a:cs typeface="Garamond"/>
              </a:rPr>
              <a:t>cat</a:t>
            </a:r>
            <a:r>
              <a:rPr sz="2000" dirty="0">
                <a:latin typeface="Garamond"/>
                <a:cs typeface="Garamond"/>
              </a:rPr>
              <a:t>ions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dirty="0">
                <a:latin typeface="Garamond"/>
                <a:cs typeface="Garamond"/>
              </a:rPr>
              <a:t>o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10" dirty="0">
                <a:latin typeface="Garamond"/>
                <a:cs typeface="Garamond"/>
              </a:rPr>
              <a:t>r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-10" dirty="0">
                <a:latin typeface="Garamond"/>
                <a:cs typeface="Garamond"/>
              </a:rPr>
              <a:t>d</a:t>
            </a:r>
            <a:r>
              <a:rPr sz="2000" spc="-5" dirty="0">
                <a:latin typeface="Garamond"/>
                <a:cs typeface="Garamond"/>
              </a:rPr>
              <a:t>uc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spc="-20" dirty="0">
                <a:latin typeface="Garamond"/>
                <a:cs typeface="Garamond"/>
              </a:rPr>
              <a:t>h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0" dirty="0">
                <a:latin typeface="Garamond"/>
                <a:cs typeface="Garamond"/>
              </a:rPr>
              <a:t>c</a:t>
            </a:r>
            <a:r>
              <a:rPr sz="2000" spc="-15" dirty="0">
                <a:latin typeface="Garamond"/>
                <a:cs typeface="Garamond"/>
              </a:rPr>
              <a:t>o</a:t>
            </a:r>
            <a:r>
              <a:rPr sz="2000" spc="-5" dirty="0">
                <a:latin typeface="Garamond"/>
                <a:cs typeface="Garamond"/>
              </a:rPr>
              <a:t>olin</a:t>
            </a:r>
            <a:r>
              <a:rPr sz="2000" dirty="0">
                <a:latin typeface="Garamond"/>
                <a:cs typeface="Garamond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Garamond"/>
                <a:cs typeface="Garamond"/>
              </a:rPr>
              <a:t>lo</a:t>
            </a:r>
            <a:r>
              <a:rPr sz="2000" spc="-5" dirty="0">
                <a:latin typeface="Garamond"/>
                <a:cs typeface="Garamond"/>
              </a:rPr>
              <a:t>a</a:t>
            </a:r>
            <a:r>
              <a:rPr sz="2000" dirty="0">
                <a:latin typeface="Garamond"/>
                <a:cs typeface="Garamond"/>
              </a:rPr>
              <a:t>d</a:t>
            </a:r>
          </a:p>
          <a:p>
            <a:pPr marL="12700" marR="330835">
              <a:lnSpc>
                <a:spcPct val="150800"/>
              </a:lnSpc>
              <a:tabLst>
                <a:tab pos="1463040" algn="l"/>
              </a:tabLst>
            </a:pPr>
            <a:r>
              <a:rPr sz="2000" dirty="0">
                <a:latin typeface="Garamond"/>
                <a:cs typeface="Garamond"/>
              </a:rPr>
              <a:t>U</a:t>
            </a:r>
            <a:r>
              <a:rPr sz="2000" spc="-15" dirty="0">
                <a:latin typeface="Garamond"/>
                <a:cs typeface="Garamond"/>
              </a:rPr>
              <a:t>s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coo</a:t>
            </a:r>
            <a:r>
              <a:rPr sz="2000" spc="-10" dirty="0">
                <a:latin typeface="Garamond"/>
                <a:cs typeface="Garamond"/>
              </a:rPr>
              <a:t>l</a:t>
            </a:r>
            <a:r>
              <a:rPr sz="2000" dirty="0">
                <a:latin typeface="Garamond"/>
                <a:cs typeface="Garamond"/>
              </a:rPr>
              <a:t>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w</a:t>
            </a:r>
            <a:r>
              <a:rPr sz="2000" spc="-5" dirty="0">
                <a:latin typeface="Garamond"/>
                <a:cs typeface="Garamond"/>
              </a:rPr>
              <a:t>ate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dirty="0">
                <a:latin typeface="Garamond"/>
                <a:cs typeface="Garamond"/>
              </a:rPr>
              <a:t>o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em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spc="-10" dirty="0">
                <a:latin typeface="Garamond"/>
                <a:cs typeface="Garamond"/>
              </a:rPr>
              <a:t>ve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th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m</a:t>
            </a:r>
            <a:r>
              <a:rPr sz="2000" spc="-5" dirty="0">
                <a:latin typeface="Garamond"/>
                <a:cs typeface="Garamond"/>
              </a:rPr>
              <a:t>a</a:t>
            </a:r>
            <a:r>
              <a:rPr sz="2000" spc="10" dirty="0">
                <a:latin typeface="Garamond"/>
                <a:cs typeface="Garamond"/>
              </a:rPr>
              <a:t>x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-15" dirty="0">
                <a:latin typeface="Garamond"/>
                <a:cs typeface="Garamond"/>
              </a:rPr>
              <a:t>mu</a:t>
            </a:r>
            <a:r>
              <a:rPr sz="2000" spc="-20" dirty="0">
                <a:latin typeface="Garamond"/>
                <a:cs typeface="Garamond"/>
              </a:rPr>
              <a:t>m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Garamond"/>
                <a:cs typeface="Garamond"/>
              </a:rPr>
              <a:t>h</a:t>
            </a:r>
            <a:r>
              <a:rPr sz="2000" spc="-5" dirty="0">
                <a:latin typeface="Garamond"/>
                <a:cs typeface="Garamond"/>
              </a:rPr>
              <a:t>ea</a:t>
            </a:r>
            <a:r>
              <a:rPr sz="2000" spc="-10" dirty="0">
                <a:latin typeface="Garamond"/>
                <a:cs typeface="Garamond"/>
              </a:rPr>
              <a:t>t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b</a:t>
            </a:r>
            <a:r>
              <a:rPr sz="2000" spc="0" dirty="0">
                <a:latin typeface="Garamond"/>
                <a:cs typeface="Garamond"/>
              </a:rPr>
              <a:t>e</a:t>
            </a:r>
            <a:r>
              <a:rPr sz="2000" spc="-20" dirty="0">
                <a:latin typeface="Garamond"/>
                <a:cs typeface="Garamond"/>
              </a:rPr>
              <a:t>f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u</a:t>
            </a:r>
            <a:r>
              <a:rPr sz="2000" spc="-5" dirty="0">
                <a:latin typeface="Garamond"/>
                <a:cs typeface="Garamond"/>
              </a:rPr>
              <a:t>s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-5" dirty="0">
                <a:latin typeface="Garamond"/>
                <a:cs typeface="Garamond"/>
              </a:rPr>
              <a:t>n</a:t>
            </a:r>
            <a:r>
              <a:rPr sz="2000" dirty="0">
                <a:latin typeface="Garamond"/>
                <a:cs typeface="Garamond"/>
              </a:rPr>
              <a:t>g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c</a:t>
            </a:r>
            <a:r>
              <a:rPr sz="2000" spc="5" dirty="0">
                <a:latin typeface="Garamond"/>
                <a:cs typeface="Garamond"/>
              </a:rPr>
              <a:t>h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dirty="0">
                <a:latin typeface="Garamond"/>
                <a:cs typeface="Garamond"/>
              </a:rPr>
              <a:t>l</a:t>
            </a:r>
            <a:r>
              <a:rPr sz="2000" spc="-10" dirty="0">
                <a:latin typeface="Garamond"/>
                <a:cs typeface="Garamond"/>
              </a:rPr>
              <a:t>l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dirty="0">
                <a:latin typeface="Garamond"/>
                <a:cs typeface="Garamond"/>
              </a:rPr>
              <a:t>d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w</a:t>
            </a:r>
            <a:r>
              <a:rPr sz="2000" spc="-5" dirty="0">
                <a:latin typeface="Garamond"/>
                <a:cs typeface="Garamond"/>
              </a:rPr>
              <a:t>ate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P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5" dirty="0">
                <a:latin typeface="Garamond"/>
                <a:cs typeface="Garamond"/>
              </a:rPr>
              <a:t>o</a:t>
            </a:r>
            <a:r>
              <a:rPr sz="2000" spc="-20" dirty="0">
                <a:latin typeface="Garamond"/>
                <a:cs typeface="Garamond"/>
              </a:rPr>
              <a:t>v</a:t>
            </a:r>
            <a:r>
              <a:rPr sz="2000" dirty="0">
                <a:latin typeface="Garamond"/>
                <a:cs typeface="Garamond"/>
              </a:rPr>
              <a:t>i</a:t>
            </a:r>
            <a:r>
              <a:rPr sz="2000" spc="5" dirty="0">
                <a:latin typeface="Garamond"/>
                <a:cs typeface="Garamond"/>
              </a:rPr>
              <a:t>d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V</a:t>
            </a:r>
            <a:r>
              <a:rPr sz="2000" spc="10" dirty="0">
                <a:latin typeface="Garamond"/>
                <a:cs typeface="Garamond"/>
              </a:rPr>
              <a:t>S</a:t>
            </a:r>
            <a:r>
              <a:rPr sz="2000" spc="-20" dirty="0">
                <a:latin typeface="Garamond"/>
                <a:cs typeface="Garamond"/>
              </a:rPr>
              <a:t>D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10" dirty="0">
                <a:latin typeface="Garamond"/>
                <a:cs typeface="Garamond"/>
              </a:rPr>
              <a:t>f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c</a:t>
            </a:r>
            <a:r>
              <a:rPr sz="2000" spc="5" dirty="0">
                <a:latin typeface="Garamond"/>
                <a:cs typeface="Garamond"/>
              </a:rPr>
              <a:t>o</a:t>
            </a:r>
            <a:r>
              <a:rPr sz="2000" spc="-20" dirty="0">
                <a:latin typeface="Garamond"/>
                <a:cs typeface="Garamond"/>
              </a:rPr>
              <a:t>nd</a:t>
            </a:r>
            <a:r>
              <a:rPr sz="2000" spc="-5" dirty="0">
                <a:latin typeface="Garamond"/>
                <a:cs typeface="Garamond"/>
              </a:rPr>
              <a:t>en</a:t>
            </a:r>
            <a:r>
              <a:rPr sz="2000" spc="5" dirty="0">
                <a:latin typeface="Garamond"/>
                <a:cs typeface="Garamond"/>
              </a:rPr>
              <a:t>s</a:t>
            </a:r>
            <a:r>
              <a:rPr sz="2000" spc="-15" dirty="0">
                <a:latin typeface="Garamond"/>
                <a:cs typeface="Garamond"/>
              </a:rPr>
              <a:t>e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Garamond"/>
                <a:cs typeface="Garamond"/>
              </a:rPr>
              <a:t>w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5" dirty="0">
                <a:latin typeface="Garamond"/>
                <a:cs typeface="Garamond"/>
              </a:rPr>
              <a:t>te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p</a:t>
            </a:r>
            <a:r>
              <a:rPr sz="2000" spc="5" dirty="0">
                <a:latin typeface="Garamond"/>
                <a:cs typeface="Garamond"/>
              </a:rPr>
              <a:t>u</a:t>
            </a:r>
            <a:r>
              <a:rPr sz="2000" spc="-25" dirty="0">
                <a:latin typeface="Garamond"/>
                <a:cs typeface="Garamond"/>
              </a:rPr>
              <a:t>m</a:t>
            </a:r>
            <a:r>
              <a:rPr sz="2000" spc="-5" dirty="0">
                <a:latin typeface="Garamond"/>
                <a:cs typeface="Garamond"/>
              </a:rPr>
              <a:t>ps</a:t>
            </a:r>
            <a:endParaRPr sz="2000" dirty="0">
              <a:latin typeface="Garamond"/>
              <a:cs typeface="Garamond"/>
            </a:endParaRPr>
          </a:p>
          <a:p>
            <a:pPr marL="412750">
              <a:lnSpc>
                <a:spcPct val="100000"/>
              </a:lnSpc>
              <a:spcBef>
                <a:spcPts val="1090"/>
              </a:spcBef>
            </a:pPr>
            <a:r>
              <a:rPr sz="1800" spc="-10" dirty="0">
                <a:latin typeface="Garamond"/>
                <a:cs typeface="Garamond"/>
              </a:rPr>
              <a:t>to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Garamond"/>
                <a:cs typeface="Garamond"/>
              </a:rPr>
              <a:t>v</a:t>
            </a:r>
            <a:r>
              <a:rPr sz="1800" spc="5" dirty="0">
                <a:latin typeface="Garamond"/>
                <a:cs typeface="Garamond"/>
              </a:rPr>
              <a:t>a</a:t>
            </a:r>
            <a:r>
              <a:rPr sz="1800" spc="-10" dirty="0">
                <a:latin typeface="Garamond"/>
                <a:cs typeface="Garamond"/>
              </a:rPr>
              <a:t>ry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Garamond"/>
                <a:cs typeface="Garamond"/>
              </a:rPr>
              <a:t>t</a:t>
            </a:r>
            <a:r>
              <a:rPr sz="1800" spc="10" dirty="0">
                <a:latin typeface="Garamond"/>
                <a:cs typeface="Garamond"/>
              </a:rPr>
              <a:t>h</a:t>
            </a:r>
            <a:r>
              <a:rPr sz="1800" spc="-10" dirty="0">
                <a:latin typeface="Garamond"/>
                <a:cs typeface="Garamond"/>
              </a:rPr>
              <a:t>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Garamond"/>
                <a:cs typeface="Garamond"/>
              </a:rPr>
              <a:t>c</a:t>
            </a:r>
            <a:r>
              <a:rPr sz="1800" spc="10" dirty="0">
                <a:latin typeface="Garamond"/>
                <a:cs typeface="Garamond"/>
              </a:rPr>
              <a:t>o</a:t>
            </a:r>
            <a:r>
              <a:rPr sz="1800" spc="-5" dirty="0">
                <a:latin typeface="Garamond"/>
                <a:cs typeface="Garamond"/>
              </a:rPr>
              <a:t>olin</a:t>
            </a:r>
            <a:r>
              <a:rPr sz="1800" dirty="0">
                <a:latin typeface="Garamond"/>
                <a:cs typeface="Garamond"/>
              </a:rPr>
              <a:t>g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Garamond"/>
                <a:cs typeface="Garamond"/>
              </a:rPr>
              <a:t>wa</a:t>
            </a:r>
            <a:r>
              <a:rPr sz="1800" spc="-10" dirty="0">
                <a:latin typeface="Garamond"/>
                <a:cs typeface="Garamond"/>
              </a:rPr>
              <a:t>t</a:t>
            </a:r>
            <a:r>
              <a:rPr sz="1800" spc="-20" dirty="0">
                <a:latin typeface="Garamond"/>
                <a:cs typeface="Garamond"/>
              </a:rPr>
              <a:t>e</a:t>
            </a:r>
            <a:r>
              <a:rPr sz="1800" dirty="0">
                <a:latin typeface="Garamond"/>
                <a:cs typeface="Garamond"/>
              </a:rPr>
              <a:t>r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Garamond"/>
                <a:cs typeface="Garamond"/>
              </a:rPr>
              <a:t>f</a:t>
            </a:r>
            <a:r>
              <a:rPr sz="1800" spc="-5" dirty="0">
                <a:latin typeface="Garamond"/>
                <a:cs typeface="Garamond"/>
              </a:rPr>
              <a:t>l</a:t>
            </a:r>
            <a:r>
              <a:rPr sz="1800" spc="10" dirty="0">
                <a:latin typeface="Garamond"/>
                <a:cs typeface="Garamond"/>
              </a:rPr>
              <a:t>o</a:t>
            </a:r>
            <a:r>
              <a:rPr sz="1800" spc="-15" dirty="0">
                <a:latin typeface="Garamond"/>
                <a:cs typeface="Garamond"/>
              </a:rPr>
              <a:t>w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Garamond"/>
                <a:cs typeface="Garamond"/>
              </a:rPr>
              <a:t>t</a:t>
            </a:r>
            <a:r>
              <a:rPr sz="1800" dirty="0">
                <a:latin typeface="Garamond"/>
                <a:cs typeface="Garamond"/>
              </a:rPr>
              <a:t>o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Garamond"/>
                <a:cs typeface="Garamond"/>
              </a:rPr>
              <a:t>m</a:t>
            </a:r>
            <a:r>
              <a:rPr sz="1800" spc="5" dirty="0">
                <a:latin typeface="Garamond"/>
                <a:cs typeface="Garamond"/>
              </a:rPr>
              <a:t>a</a:t>
            </a:r>
            <a:r>
              <a:rPr sz="1800" spc="-15" dirty="0">
                <a:latin typeface="Garamond"/>
                <a:cs typeface="Garamond"/>
              </a:rPr>
              <a:t>in</a:t>
            </a:r>
            <a:r>
              <a:rPr sz="1800" dirty="0">
                <a:latin typeface="Garamond"/>
                <a:cs typeface="Garamond"/>
              </a:rPr>
              <a:t>t</a:t>
            </a:r>
            <a:r>
              <a:rPr sz="1800" spc="-5" dirty="0">
                <a:latin typeface="Garamond"/>
                <a:cs typeface="Garamond"/>
              </a:rPr>
              <a:t>a</a:t>
            </a:r>
            <a:r>
              <a:rPr sz="1800" spc="-15" dirty="0">
                <a:latin typeface="Garamond"/>
                <a:cs typeface="Garamond"/>
              </a:rPr>
              <a:t>i</a:t>
            </a:r>
            <a:r>
              <a:rPr sz="1800" dirty="0">
                <a:latin typeface="Garamond"/>
                <a:cs typeface="Garamond"/>
              </a:rPr>
              <a:t>n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5" dirty="0">
                <a:latin typeface="Garamond"/>
                <a:cs typeface="Garamond"/>
              </a:rPr>
              <a:t>4</a:t>
            </a:r>
            <a:r>
              <a:rPr sz="1500" spc="-292" baseline="30555" dirty="0">
                <a:latin typeface="Garamond"/>
                <a:cs typeface="Garamond"/>
              </a:rPr>
              <a:t>o</a:t>
            </a:r>
            <a:r>
              <a:rPr sz="1800" dirty="0">
                <a:latin typeface="Garamond"/>
                <a:cs typeface="Garamond"/>
              </a:rPr>
              <a:t>C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Garamond"/>
                <a:cs typeface="Garamond"/>
              </a:rPr>
              <a:t>d</a:t>
            </a:r>
            <a:r>
              <a:rPr sz="1800" spc="-5" dirty="0">
                <a:latin typeface="Garamond"/>
                <a:cs typeface="Garamond"/>
              </a:rPr>
              <a:t>i</a:t>
            </a:r>
            <a:r>
              <a:rPr sz="1800" spc="-15" dirty="0">
                <a:latin typeface="Garamond"/>
                <a:cs typeface="Garamond"/>
              </a:rPr>
              <a:t>f</a:t>
            </a:r>
            <a:r>
              <a:rPr sz="1800" spc="-25" dirty="0">
                <a:latin typeface="Garamond"/>
                <a:cs typeface="Garamond"/>
              </a:rPr>
              <a:t>f</a:t>
            </a:r>
            <a:r>
              <a:rPr sz="1800" spc="-20" dirty="0">
                <a:latin typeface="Garamond"/>
                <a:cs typeface="Garamond"/>
              </a:rPr>
              <a:t>e</a:t>
            </a:r>
            <a:r>
              <a:rPr sz="1800" spc="5" dirty="0">
                <a:latin typeface="Garamond"/>
                <a:cs typeface="Garamond"/>
              </a:rPr>
              <a:t>r</a:t>
            </a:r>
            <a:r>
              <a:rPr sz="1800" spc="-20" dirty="0">
                <a:latin typeface="Garamond"/>
                <a:cs typeface="Garamond"/>
              </a:rPr>
              <a:t>e</a:t>
            </a:r>
            <a:r>
              <a:rPr sz="1800" spc="-15" dirty="0">
                <a:latin typeface="Garamond"/>
                <a:cs typeface="Garamond"/>
              </a:rPr>
              <a:t>nc</a:t>
            </a:r>
            <a:r>
              <a:rPr sz="1800" spc="-10" dirty="0">
                <a:latin typeface="Garamond"/>
                <a:cs typeface="Garamond"/>
              </a:rPr>
              <a:t>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Garamond"/>
                <a:cs typeface="Garamond"/>
              </a:rPr>
              <a:t>a</a:t>
            </a:r>
            <a:r>
              <a:rPr sz="1800" spc="-20" dirty="0">
                <a:latin typeface="Garamond"/>
                <a:cs typeface="Garamond"/>
              </a:rPr>
              <a:t>c</a:t>
            </a:r>
            <a:r>
              <a:rPr sz="1800" spc="5" dirty="0">
                <a:latin typeface="Garamond"/>
                <a:cs typeface="Garamond"/>
              </a:rPr>
              <a:t>r</a:t>
            </a:r>
            <a:r>
              <a:rPr sz="1800" spc="-5" dirty="0">
                <a:latin typeface="Garamond"/>
                <a:cs typeface="Garamond"/>
              </a:rPr>
              <a:t>o</a:t>
            </a:r>
            <a:r>
              <a:rPr sz="1800" dirty="0">
                <a:latin typeface="Garamond"/>
                <a:cs typeface="Garamond"/>
              </a:rPr>
              <a:t>s</a:t>
            </a:r>
            <a:r>
              <a:rPr sz="1800" spc="-10" dirty="0">
                <a:latin typeface="Garamond"/>
                <a:cs typeface="Garamond"/>
              </a:rPr>
              <a:t>s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Garamond"/>
                <a:cs typeface="Garamond"/>
              </a:rPr>
              <a:t>t</a:t>
            </a:r>
            <a:r>
              <a:rPr sz="1800" spc="-15" dirty="0">
                <a:latin typeface="Garamond"/>
                <a:cs typeface="Garamond"/>
              </a:rPr>
              <a:t>h</a:t>
            </a:r>
            <a:r>
              <a:rPr sz="1800" spc="-10" dirty="0">
                <a:latin typeface="Garamond"/>
                <a:cs typeface="Garamond"/>
              </a:rPr>
              <a:t>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Garamond"/>
                <a:cs typeface="Garamond"/>
              </a:rPr>
              <a:t>c</a:t>
            </a:r>
            <a:r>
              <a:rPr sz="1800" spc="-5" dirty="0">
                <a:latin typeface="Garamond"/>
                <a:cs typeface="Garamond"/>
              </a:rPr>
              <a:t>o</a:t>
            </a:r>
            <a:r>
              <a:rPr sz="1800" spc="10" dirty="0">
                <a:latin typeface="Garamond"/>
                <a:cs typeface="Garamond"/>
              </a:rPr>
              <a:t>n</a:t>
            </a:r>
            <a:r>
              <a:rPr sz="1800" spc="-10" dirty="0">
                <a:latin typeface="Garamond"/>
                <a:cs typeface="Garamond"/>
              </a:rPr>
              <a:t>d</a:t>
            </a:r>
            <a:r>
              <a:rPr sz="1800" spc="-20" dirty="0">
                <a:latin typeface="Garamond"/>
                <a:cs typeface="Garamond"/>
              </a:rPr>
              <a:t>e</a:t>
            </a:r>
            <a:r>
              <a:rPr sz="1800" spc="10" dirty="0">
                <a:latin typeface="Garamond"/>
                <a:cs typeface="Garamond"/>
              </a:rPr>
              <a:t>n</a:t>
            </a:r>
            <a:r>
              <a:rPr sz="1800" spc="-10" dirty="0">
                <a:latin typeface="Garamond"/>
                <a:cs typeface="Garamond"/>
              </a:rPr>
              <a:t>s</a:t>
            </a:r>
            <a:r>
              <a:rPr sz="1800" spc="-20" dirty="0">
                <a:latin typeface="Garamond"/>
                <a:cs typeface="Garamond"/>
              </a:rPr>
              <a:t>e</a:t>
            </a:r>
            <a:r>
              <a:rPr sz="1800" spc="-5" dirty="0">
                <a:latin typeface="Garamond"/>
                <a:cs typeface="Garamond"/>
              </a:rPr>
              <a:t>rs</a:t>
            </a:r>
            <a:endParaRPr sz="1800" dirty="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220"/>
              </a:spcBef>
            </a:pPr>
            <a:r>
              <a:rPr sz="2000" dirty="0">
                <a:latin typeface="Garamond"/>
                <a:cs typeface="Garamond"/>
              </a:rPr>
              <a:t>A</a:t>
            </a:r>
            <a:r>
              <a:rPr sz="2000" spc="-10" dirty="0">
                <a:latin typeface="Garamond"/>
                <a:cs typeface="Garamond"/>
              </a:rPr>
              <a:t>v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dirty="0">
                <a:latin typeface="Garamond"/>
                <a:cs typeface="Garamond"/>
              </a:rPr>
              <a:t>d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p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-15" dirty="0">
                <a:latin typeface="Garamond"/>
                <a:cs typeface="Garamond"/>
              </a:rPr>
              <a:t>m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y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p</a:t>
            </a:r>
            <a:r>
              <a:rPr sz="2000" spc="5" dirty="0">
                <a:latin typeface="Garamond"/>
                <a:cs typeface="Garamond"/>
              </a:rPr>
              <a:t>u</a:t>
            </a:r>
            <a:r>
              <a:rPr sz="2000" spc="-15" dirty="0">
                <a:latin typeface="Garamond"/>
                <a:cs typeface="Garamond"/>
              </a:rPr>
              <a:t>m</a:t>
            </a:r>
            <a:r>
              <a:rPr sz="2000" dirty="0">
                <a:latin typeface="Garamond"/>
                <a:cs typeface="Garamond"/>
              </a:rPr>
              <a:t>p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op</a:t>
            </a:r>
            <a:r>
              <a:rPr sz="2000" spc="5" dirty="0">
                <a:latin typeface="Garamond"/>
                <a:cs typeface="Garamond"/>
              </a:rPr>
              <a:t>e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-5" dirty="0">
                <a:latin typeface="Garamond"/>
                <a:cs typeface="Garamond"/>
              </a:rPr>
              <a:t>on</a:t>
            </a:r>
            <a:endParaRPr sz="2000" dirty="0">
              <a:latin typeface="Garamond"/>
              <a:cs typeface="Garamond"/>
            </a:endParaRPr>
          </a:p>
          <a:p>
            <a:pPr marL="412750">
              <a:lnSpc>
                <a:spcPct val="100000"/>
              </a:lnSpc>
              <a:spcBef>
                <a:spcPts val="1100"/>
              </a:spcBef>
            </a:pPr>
            <a:r>
              <a:rPr sz="1800" spc="-5" dirty="0">
                <a:latin typeface="Garamond"/>
                <a:cs typeface="Garamond"/>
              </a:rPr>
              <a:t>Normall</a:t>
            </a:r>
            <a:r>
              <a:rPr sz="1800" spc="-10" dirty="0">
                <a:latin typeface="Garamond"/>
                <a:cs typeface="Garamond"/>
              </a:rPr>
              <a:t>y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Garamond"/>
                <a:cs typeface="Garamond"/>
              </a:rPr>
              <a:t>t</a:t>
            </a:r>
            <a:r>
              <a:rPr sz="1800" spc="-20" dirty="0">
                <a:latin typeface="Garamond"/>
                <a:cs typeface="Garamond"/>
              </a:rPr>
              <a:t>w</a:t>
            </a:r>
            <a:r>
              <a:rPr sz="1800" dirty="0">
                <a:latin typeface="Garamond"/>
                <a:cs typeface="Garamond"/>
              </a:rPr>
              <a:t>o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Garamond"/>
                <a:cs typeface="Garamond"/>
              </a:rPr>
              <a:t>pu</a:t>
            </a:r>
            <a:r>
              <a:rPr sz="1800" dirty="0">
                <a:latin typeface="Garamond"/>
                <a:cs typeface="Garamond"/>
              </a:rPr>
              <a:t>m</a:t>
            </a:r>
            <a:r>
              <a:rPr sz="1800" spc="10" dirty="0">
                <a:latin typeface="Garamond"/>
                <a:cs typeface="Garamond"/>
              </a:rPr>
              <a:t>p</a:t>
            </a:r>
            <a:r>
              <a:rPr sz="1800" spc="-10" dirty="0">
                <a:latin typeface="Garamond"/>
                <a:cs typeface="Garamond"/>
              </a:rPr>
              <a:t>s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Garamond"/>
                <a:cs typeface="Garamond"/>
              </a:rPr>
              <a:t>ar</a:t>
            </a:r>
            <a:r>
              <a:rPr sz="1800" dirty="0">
                <a:latin typeface="Garamond"/>
                <a:cs typeface="Garamond"/>
              </a:rPr>
              <a:t>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10" dirty="0">
                <a:latin typeface="Garamond"/>
                <a:cs typeface="Garamond"/>
              </a:rPr>
              <a:t>o</a:t>
            </a:r>
            <a:r>
              <a:rPr sz="1800" spc="-15" dirty="0">
                <a:latin typeface="Garamond"/>
                <a:cs typeface="Garamond"/>
              </a:rPr>
              <a:t>p</a:t>
            </a:r>
            <a:r>
              <a:rPr sz="1800" spc="-20" dirty="0">
                <a:latin typeface="Garamond"/>
                <a:cs typeface="Garamond"/>
              </a:rPr>
              <a:t>e</a:t>
            </a:r>
            <a:r>
              <a:rPr sz="1800" spc="5" dirty="0">
                <a:latin typeface="Garamond"/>
                <a:cs typeface="Garamond"/>
              </a:rPr>
              <a:t>r</a:t>
            </a:r>
            <a:r>
              <a:rPr sz="1800" spc="-15" dirty="0">
                <a:latin typeface="Garamond"/>
                <a:cs typeface="Garamond"/>
              </a:rPr>
              <a:t>at</a:t>
            </a:r>
            <a:r>
              <a:rPr sz="1800" spc="-5" dirty="0">
                <a:latin typeface="Garamond"/>
                <a:cs typeface="Garamond"/>
              </a:rPr>
              <a:t>i</a:t>
            </a:r>
            <a:r>
              <a:rPr sz="1800" spc="10" dirty="0">
                <a:latin typeface="Garamond"/>
                <a:cs typeface="Garamond"/>
              </a:rPr>
              <a:t>o</a:t>
            </a:r>
            <a:r>
              <a:rPr sz="1800" dirty="0">
                <a:latin typeface="Garamond"/>
                <a:cs typeface="Garamond"/>
              </a:rPr>
              <a:t>n</a:t>
            </a:r>
          </a:p>
          <a:p>
            <a:pPr marL="412750" marR="5080" indent="405765">
              <a:lnSpc>
                <a:spcPts val="2810"/>
              </a:lnSpc>
              <a:spcBef>
                <a:spcPts val="190"/>
              </a:spcBef>
            </a:pPr>
            <a:r>
              <a:rPr sz="1800" spc="-15" dirty="0">
                <a:latin typeface="Garamond"/>
                <a:cs typeface="Garamond"/>
              </a:rPr>
              <a:t>(</a:t>
            </a:r>
            <a:r>
              <a:rPr sz="1800" spc="5" dirty="0">
                <a:latin typeface="Garamond"/>
                <a:cs typeface="Garamond"/>
              </a:rPr>
              <a:t>C</a:t>
            </a:r>
            <a:r>
              <a:rPr sz="1800" spc="-5" dirty="0">
                <a:latin typeface="Garamond"/>
                <a:cs typeface="Garamond"/>
              </a:rPr>
              <a:t>h</a:t>
            </a:r>
            <a:r>
              <a:rPr sz="1800" spc="-15" dirty="0">
                <a:latin typeface="Garamond"/>
                <a:cs typeface="Garamond"/>
              </a:rPr>
              <a:t>i</a:t>
            </a:r>
            <a:r>
              <a:rPr sz="1800" spc="-5" dirty="0">
                <a:latin typeface="Garamond"/>
                <a:cs typeface="Garamond"/>
              </a:rPr>
              <a:t>ll</a:t>
            </a:r>
            <a:r>
              <a:rPr sz="1800" spc="-15" dirty="0">
                <a:latin typeface="Garamond"/>
                <a:cs typeface="Garamond"/>
              </a:rPr>
              <a:t>e</a:t>
            </a:r>
            <a:r>
              <a:rPr sz="1800" dirty="0">
                <a:latin typeface="Garamond"/>
                <a:cs typeface="Garamond"/>
              </a:rPr>
              <a:t>d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Garamond"/>
                <a:cs typeface="Garamond"/>
              </a:rPr>
              <a:t>w</a:t>
            </a:r>
            <a:r>
              <a:rPr sz="1800" spc="5" dirty="0">
                <a:latin typeface="Garamond"/>
                <a:cs typeface="Garamond"/>
              </a:rPr>
              <a:t>a</a:t>
            </a:r>
            <a:r>
              <a:rPr sz="1800" spc="-15" dirty="0">
                <a:latin typeface="Garamond"/>
                <a:cs typeface="Garamond"/>
              </a:rPr>
              <a:t>t</a:t>
            </a:r>
            <a:r>
              <a:rPr sz="1800" spc="-20" dirty="0">
                <a:latin typeface="Garamond"/>
                <a:cs typeface="Garamond"/>
              </a:rPr>
              <a:t>e</a:t>
            </a:r>
            <a:r>
              <a:rPr sz="1800" dirty="0">
                <a:latin typeface="Garamond"/>
                <a:cs typeface="Garamond"/>
              </a:rPr>
              <a:t>r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Garamond"/>
                <a:cs typeface="Garamond"/>
              </a:rPr>
              <a:t>s</a:t>
            </a:r>
            <a:r>
              <a:rPr sz="1800" spc="-15" dirty="0">
                <a:latin typeface="Garamond"/>
                <a:cs typeface="Garamond"/>
              </a:rPr>
              <a:t>u</a:t>
            </a:r>
            <a:r>
              <a:rPr sz="1800" spc="-5" dirty="0">
                <a:latin typeface="Garamond"/>
                <a:cs typeface="Garamond"/>
              </a:rPr>
              <a:t>p</a:t>
            </a:r>
            <a:r>
              <a:rPr sz="1800" spc="10" dirty="0">
                <a:latin typeface="Garamond"/>
                <a:cs typeface="Garamond"/>
              </a:rPr>
              <a:t>p</a:t>
            </a:r>
            <a:r>
              <a:rPr sz="1800" spc="-5" dirty="0">
                <a:latin typeface="Garamond"/>
                <a:cs typeface="Garamond"/>
              </a:rPr>
              <a:t>l</a:t>
            </a:r>
            <a:r>
              <a:rPr sz="1800" spc="-10" dirty="0">
                <a:latin typeface="Garamond"/>
                <a:cs typeface="Garamond"/>
              </a:rPr>
              <a:t>y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10" dirty="0">
                <a:latin typeface="Garamond"/>
                <a:cs typeface="Garamond"/>
              </a:rPr>
              <a:t>p</a:t>
            </a:r>
            <a:r>
              <a:rPr sz="1800" spc="-25" dirty="0">
                <a:latin typeface="Garamond"/>
                <a:cs typeface="Garamond"/>
              </a:rPr>
              <a:t>u</a:t>
            </a:r>
            <a:r>
              <a:rPr sz="1800" spc="-5" dirty="0">
                <a:latin typeface="Garamond"/>
                <a:cs typeface="Garamond"/>
              </a:rPr>
              <a:t>m</a:t>
            </a:r>
            <a:r>
              <a:rPr sz="1800" dirty="0">
                <a:latin typeface="Garamond"/>
                <a:cs typeface="Garamond"/>
              </a:rPr>
              <a:t>p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Garamond"/>
                <a:cs typeface="Garamond"/>
              </a:rPr>
              <a:t>f</a:t>
            </a:r>
            <a:r>
              <a:rPr sz="1800" spc="-5" dirty="0">
                <a:latin typeface="Garamond"/>
                <a:cs typeface="Garamond"/>
              </a:rPr>
              <a:t>ro</a:t>
            </a:r>
            <a:r>
              <a:rPr sz="1800" dirty="0">
                <a:latin typeface="Garamond"/>
                <a:cs typeface="Garamond"/>
              </a:rPr>
              <a:t>m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Garamond"/>
                <a:cs typeface="Garamond"/>
              </a:rPr>
              <a:t>c</a:t>
            </a:r>
            <a:r>
              <a:rPr sz="1800" spc="10" dirty="0">
                <a:latin typeface="Garamond"/>
                <a:cs typeface="Garamond"/>
              </a:rPr>
              <a:t>o</a:t>
            </a:r>
            <a:r>
              <a:rPr sz="1800" spc="-5" dirty="0">
                <a:latin typeface="Garamond"/>
                <a:cs typeface="Garamond"/>
              </a:rPr>
              <a:t>l</a:t>
            </a:r>
            <a:r>
              <a:rPr sz="1800" dirty="0">
                <a:latin typeface="Garamond"/>
                <a:cs typeface="Garamond"/>
              </a:rPr>
              <a:t>d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Garamond"/>
                <a:cs typeface="Garamond"/>
              </a:rPr>
              <a:t>wel</a:t>
            </a:r>
            <a:r>
              <a:rPr sz="1800" dirty="0">
                <a:latin typeface="Garamond"/>
                <a:cs typeface="Garamond"/>
              </a:rPr>
              <a:t>l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Garamond"/>
                <a:cs typeface="Garamond"/>
              </a:rPr>
              <a:t>an</a:t>
            </a:r>
            <a:r>
              <a:rPr sz="1800" dirty="0">
                <a:latin typeface="Garamond"/>
                <a:cs typeface="Garamond"/>
              </a:rPr>
              <a:t>d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Garamond"/>
                <a:cs typeface="Garamond"/>
              </a:rPr>
              <a:t>re</a:t>
            </a:r>
            <a:r>
              <a:rPr sz="1800" spc="-15" dirty="0">
                <a:latin typeface="Garamond"/>
                <a:cs typeface="Garamond"/>
              </a:rPr>
              <a:t>tu</a:t>
            </a:r>
            <a:r>
              <a:rPr sz="1800" spc="-5" dirty="0">
                <a:latin typeface="Garamond"/>
                <a:cs typeface="Garamond"/>
              </a:rPr>
              <a:t>r</a:t>
            </a:r>
            <a:r>
              <a:rPr sz="1800" dirty="0">
                <a:latin typeface="Garamond"/>
                <a:cs typeface="Garamond"/>
              </a:rPr>
              <a:t>n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Garamond"/>
                <a:cs typeface="Garamond"/>
              </a:rPr>
              <a:t>wa</a:t>
            </a:r>
            <a:r>
              <a:rPr sz="1800" spc="-10" dirty="0">
                <a:latin typeface="Garamond"/>
                <a:cs typeface="Garamond"/>
              </a:rPr>
              <a:t>t</a:t>
            </a:r>
            <a:r>
              <a:rPr sz="1800" spc="-20" dirty="0">
                <a:latin typeface="Garamond"/>
                <a:cs typeface="Garamond"/>
              </a:rPr>
              <a:t>e</a:t>
            </a:r>
            <a:r>
              <a:rPr sz="1800" dirty="0">
                <a:latin typeface="Garamond"/>
                <a:cs typeface="Garamond"/>
              </a:rPr>
              <a:t>r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10" dirty="0">
                <a:latin typeface="Garamond"/>
                <a:cs typeface="Garamond"/>
              </a:rPr>
              <a:t>p</a:t>
            </a:r>
            <a:r>
              <a:rPr sz="1800" spc="-25" dirty="0">
                <a:latin typeface="Garamond"/>
                <a:cs typeface="Garamond"/>
              </a:rPr>
              <a:t>u</a:t>
            </a:r>
            <a:r>
              <a:rPr sz="1800" spc="-5" dirty="0">
                <a:latin typeface="Garamond"/>
                <a:cs typeface="Garamond"/>
              </a:rPr>
              <a:t>m</a:t>
            </a:r>
            <a:r>
              <a:rPr sz="1800" dirty="0">
                <a:latin typeface="Garamond"/>
                <a:cs typeface="Garamond"/>
              </a:rPr>
              <a:t>p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Garamond"/>
                <a:cs typeface="Garamond"/>
              </a:rPr>
              <a:t>f</a:t>
            </a:r>
            <a:r>
              <a:rPr sz="1800" spc="-5" dirty="0">
                <a:latin typeface="Garamond"/>
                <a:cs typeface="Garamond"/>
              </a:rPr>
              <a:t>r</a:t>
            </a:r>
            <a:r>
              <a:rPr sz="1800" spc="10" dirty="0">
                <a:latin typeface="Garamond"/>
                <a:cs typeface="Garamond"/>
              </a:rPr>
              <a:t>o</a:t>
            </a:r>
            <a:r>
              <a:rPr sz="1800" spc="-15" dirty="0">
                <a:latin typeface="Garamond"/>
                <a:cs typeface="Garamond"/>
              </a:rPr>
              <a:t>m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Garamond"/>
                <a:cs typeface="Garamond"/>
              </a:rPr>
              <a:t>hot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Garamond"/>
                <a:cs typeface="Garamond"/>
              </a:rPr>
              <a:t>we</a:t>
            </a:r>
            <a:r>
              <a:rPr sz="1800" spc="-5" dirty="0">
                <a:latin typeface="Garamond"/>
                <a:cs typeface="Garamond"/>
              </a:rPr>
              <a:t>ll</a:t>
            </a:r>
            <a:r>
              <a:rPr sz="1800" spc="-10" dirty="0">
                <a:latin typeface="Garamond"/>
                <a:cs typeface="Garamond"/>
              </a:rPr>
              <a:t>)</a:t>
            </a:r>
            <a:endParaRPr sz="1800" dirty="0">
              <a:latin typeface="Garamond"/>
              <a:cs typeface="Garamond"/>
            </a:endParaRPr>
          </a:p>
          <a:p>
            <a:pPr marL="412750" marR="3180080">
              <a:lnSpc>
                <a:spcPts val="3260"/>
              </a:lnSpc>
              <a:spcBef>
                <a:spcPts val="80"/>
              </a:spcBef>
              <a:tabLst>
                <a:tab pos="2625090" algn="l"/>
              </a:tabLst>
            </a:pPr>
            <a:r>
              <a:rPr sz="1800" spc="-5" dirty="0">
                <a:latin typeface="Garamond"/>
                <a:cs typeface="Garamond"/>
              </a:rPr>
              <a:t>M</a:t>
            </a:r>
            <a:r>
              <a:rPr sz="1800" spc="10" dirty="0">
                <a:latin typeface="Garamond"/>
                <a:cs typeface="Garamond"/>
              </a:rPr>
              <a:t>o</a:t>
            </a:r>
            <a:r>
              <a:rPr sz="1800" dirty="0">
                <a:latin typeface="Garamond"/>
                <a:cs typeface="Garamond"/>
              </a:rPr>
              <a:t>d</a:t>
            </a:r>
            <a:r>
              <a:rPr sz="1800" spc="-5" dirty="0">
                <a:latin typeface="Garamond"/>
                <a:cs typeface="Garamond"/>
              </a:rPr>
              <a:t>i</a:t>
            </a:r>
            <a:r>
              <a:rPr sz="1800" spc="-25" dirty="0">
                <a:latin typeface="Garamond"/>
                <a:cs typeface="Garamond"/>
              </a:rPr>
              <a:t>f</a:t>
            </a:r>
            <a:r>
              <a:rPr sz="1800" spc="-10" dirty="0">
                <a:latin typeface="Garamond"/>
                <a:cs typeface="Garamond"/>
              </a:rPr>
              <a:t>y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Garamond"/>
                <a:cs typeface="Garamond"/>
              </a:rPr>
              <a:t>t</a:t>
            </a:r>
            <a:r>
              <a:rPr sz="1800" dirty="0">
                <a:latin typeface="Garamond"/>
                <a:cs typeface="Garamond"/>
              </a:rPr>
              <a:t>o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Garamond"/>
                <a:cs typeface="Garamond"/>
              </a:rPr>
              <a:t>o</a:t>
            </a:r>
            <a:r>
              <a:rPr sz="1800" spc="10" dirty="0">
                <a:latin typeface="Garamond"/>
                <a:cs typeface="Garamond"/>
              </a:rPr>
              <a:t>p</a:t>
            </a:r>
            <a:r>
              <a:rPr sz="1800" spc="-20" dirty="0">
                <a:latin typeface="Garamond"/>
                <a:cs typeface="Garamond"/>
              </a:rPr>
              <a:t>e</a:t>
            </a:r>
            <a:r>
              <a:rPr sz="1800" spc="-5" dirty="0">
                <a:latin typeface="Garamond"/>
                <a:cs typeface="Garamond"/>
              </a:rPr>
              <a:t>r</a:t>
            </a:r>
            <a:r>
              <a:rPr sz="1800" spc="5" dirty="0">
                <a:latin typeface="Garamond"/>
                <a:cs typeface="Garamond"/>
              </a:rPr>
              <a:t>a</a:t>
            </a:r>
            <a:r>
              <a:rPr sz="1800" spc="-15" dirty="0">
                <a:latin typeface="Garamond"/>
                <a:cs typeface="Garamond"/>
              </a:rPr>
              <a:t>t</a:t>
            </a:r>
            <a:r>
              <a:rPr sz="1800" spc="-10" dirty="0">
                <a:latin typeface="Garamond"/>
                <a:cs typeface="Garamond"/>
              </a:rPr>
              <a:t>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10" dirty="0">
                <a:latin typeface="Garamond"/>
                <a:cs typeface="Garamond"/>
              </a:rPr>
              <a:t>o</a:t>
            </a:r>
            <a:r>
              <a:rPr sz="1800" spc="-5" dirty="0">
                <a:latin typeface="Garamond"/>
                <a:cs typeface="Garamond"/>
              </a:rPr>
              <a:t>nl</a:t>
            </a:r>
            <a:r>
              <a:rPr sz="1800" spc="-10" dirty="0">
                <a:latin typeface="Garamond"/>
                <a:cs typeface="Garamond"/>
              </a:rPr>
              <a:t>y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5" dirty="0">
                <a:latin typeface="Garamond"/>
                <a:cs typeface="Garamond"/>
              </a:rPr>
              <a:t>r</a:t>
            </a:r>
            <a:r>
              <a:rPr sz="1800" spc="-10" dirty="0">
                <a:latin typeface="Garamond"/>
                <a:cs typeface="Garamond"/>
              </a:rPr>
              <a:t>et</a:t>
            </a:r>
            <a:r>
              <a:rPr sz="1800" spc="-15" dirty="0">
                <a:latin typeface="Garamond"/>
                <a:cs typeface="Garamond"/>
              </a:rPr>
              <a:t>u</a:t>
            </a:r>
            <a:r>
              <a:rPr sz="1800" spc="-5" dirty="0">
                <a:latin typeface="Garamond"/>
                <a:cs typeface="Garamond"/>
              </a:rPr>
              <a:t>r</a:t>
            </a:r>
            <a:r>
              <a:rPr sz="1800" dirty="0">
                <a:latin typeface="Garamond"/>
                <a:cs typeface="Garamond"/>
              </a:rPr>
              <a:t>n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Garamond"/>
                <a:cs typeface="Garamond"/>
              </a:rPr>
              <a:t>wa</a:t>
            </a:r>
            <a:r>
              <a:rPr sz="1800" spc="-10" dirty="0">
                <a:latin typeface="Garamond"/>
                <a:cs typeface="Garamond"/>
              </a:rPr>
              <a:t>t</a:t>
            </a:r>
            <a:r>
              <a:rPr sz="1800" spc="-20" dirty="0">
                <a:latin typeface="Garamond"/>
                <a:cs typeface="Garamond"/>
              </a:rPr>
              <a:t>e</a:t>
            </a:r>
            <a:r>
              <a:rPr sz="1800" dirty="0">
                <a:latin typeface="Garamond"/>
                <a:cs typeface="Garamond"/>
              </a:rPr>
              <a:t>r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Garamond"/>
                <a:cs typeface="Garamond"/>
              </a:rPr>
              <a:t>pu</a:t>
            </a:r>
            <a:r>
              <a:rPr sz="1800" dirty="0">
                <a:latin typeface="Garamond"/>
                <a:cs typeface="Garamond"/>
              </a:rPr>
              <a:t>mp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Garamond"/>
                <a:cs typeface="Garamond"/>
              </a:rPr>
              <a:t>P</a:t>
            </a:r>
            <a:r>
              <a:rPr sz="1800" spc="-5" dirty="0">
                <a:latin typeface="Garamond"/>
                <a:cs typeface="Garamond"/>
              </a:rPr>
              <a:t>r</a:t>
            </a:r>
            <a:r>
              <a:rPr sz="1800" spc="10" dirty="0">
                <a:latin typeface="Garamond"/>
                <a:cs typeface="Garamond"/>
              </a:rPr>
              <a:t>o</a:t>
            </a:r>
            <a:r>
              <a:rPr sz="1800" spc="-15" dirty="0">
                <a:latin typeface="Garamond"/>
                <a:cs typeface="Garamond"/>
              </a:rPr>
              <a:t>v</a:t>
            </a:r>
            <a:r>
              <a:rPr sz="1800" spc="-5" dirty="0">
                <a:latin typeface="Garamond"/>
                <a:cs typeface="Garamond"/>
              </a:rPr>
              <a:t>i</a:t>
            </a:r>
            <a:r>
              <a:rPr sz="1800" spc="-15" dirty="0">
                <a:latin typeface="Garamond"/>
                <a:cs typeface="Garamond"/>
              </a:rPr>
              <a:t>d</a:t>
            </a:r>
            <a:r>
              <a:rPr sz="1800" spc="-10" dirty="0">
                <a:latin typeface="Garamond"/>
                <a:cs typeface="Garamond"/>
              </a:rPr>
              <a:t>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5" dirty="0">
                <a:latin typeface="Garamond"/>
                <a:cs typeface="Garamond"/>
              </a:rPr>
              <a:t>V</a:t>
            </a:r>
            <a:r>
              <a:rPr sz="1800" spc="-5" dirty="0">
                <a:latin typeface="Garamond"/>
                <a:cs typeface="Garamond"/>
              </a:rPr>
              <a:t>S</a:t>
            </a:r>
            <a:r>
              <a:rPr sz="1800" spc="-15" dirty="0">
                <a:latin typeface="Garamond"/>
                <a:cs typeface="Garamond"/>
              </a:rPr>
              <a:t>D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Garamond"/>
                <a:cs typeface="Garamond"/>
              </a:rPr>
              <a:t>f</a:t>
            </a:r>
            <a:r>
              <a:rPr sz="1800" spc="-5" dirty="0">
                <a:latin typeface="Garamond"/>
                <a:cs typeface="Garamond"/>
              </a:rPr>
              <a:t>o</a:t>
            </a:r>
            <a:r>
              <a:rPr sz="1800" dirty="0">
                <a:latin typeface="Garamond"/>
                <a:cs typeface="Garamond"/>
              </a:rPr>
              <a:t>r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Garamond"/>
                <a:cs typeface="Garamond"/>
              </a:rPr>
              <a:t>e</a:t>
            </a:r>
            <a:r>
              <a:rPr sz="1800" spc="-25" dirty="0">
                <a:latin typeface="Garamond"/>
                <a:cs typeface="Garamond"/>
              </a:rPr>
              <a:t>f</a:t>
            </a:r>
            <a:r>
              <a:rPr sz="1800" spc="-15" dirty="0">
                <a:latin typeface="Garamond"/>
                <a:cs typeface="Garamond"/>
              </a:rPr>
              <a:t>f</a:t>
            </a:r>
            <a:r>
              <a:rPr sz="1800" spc="-5" dirty="0">
                <a:latin typeface="Garamond"/>
                <a:cs typeface="Garamond"/>
              </a:rPr>
              <a:t>i</a:t>
            </a:r>
            <a:r>
              <a:rPr sz="1800" spc="-20" dirty="0">
                <a:latin typeface="Garamond"/>
                <a:cs typeface="Garamond"/>
              </a:rPr>
              <a:t>c</a:t>
            </a:r>
            <a:r>
              <a:rPr sz="1800" spc="-5" dirty="0">
                <a:latin typeface="Garamond"/>
                <a:cs typeface="Garamond"/>
              </a:rPr>
              <a:t>i</a:t>
            </a:r>
            <a:r>
              <a:rPr sz="1800" spc="-20" dirty="0">
                <a:latin typeface="Garamond"/>
                <a:cs typeface="Garamond"/>
              </a:rPr>
              <a:t>e</a:t>
            </a:r>
            <a:r>
              <a:rPr sz="1800" spc="10" dirty="0">
                <a:latin typeface="Garamond"/>
                <a:cs typeface="Garamond"/>
              </a:rPr>
              <a:t>n</a:t>
            </a:r>
            <a:r>
              <a:rPr sz="1800" spc="-10" dirty="0">
                <a:latin typeface="Garamond"/>
                <a:cs typeface="Garamond"/>
              </a:rPr>
              <a:t>t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Garamond"/>
                <a:cs typeface="Garamond"/>
              </a:rPr>
              <a:t>pa</a:t>
            </a:r>
            <a:r>
              <a:rPr sz="1800" spc="5" dirty="0">
                <a:latin typeface="Garamond"/>
                <a:cs typeface="Garamond"/>
              </a:rPr>
              <a:t>r</a:t>
            </a:r>
            <a:r>
              <a:rPr sz="1800" spc="-10" dirty="0">
                <a:latin typeface="Garamond"/>
                <a:cs typeface="Garamond"/>
              </a:rPr>
              <a:t>t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Garamond"/>
                <a:cs typeface="Garamond"/>
              </a:rPr>
              <a:t>loa</a:t>
            </a:r>
            <a:r>
              <a:rPr sz="1800" dirty="0">
                <a:latin typeface="Garamond"/>
                <a:cs typeface="Garamond"/>
              </a:rPr>
              <a:t>d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10" dirty="0">
                <a:latin typeface="Garamond"/>
                <a:cs typeface="Garamond"/>
              </a:rPr>
              <a:t>o</a:t>
            </a:r>
            <a:r>
              <a:rPr sz="1800" spc="-15" dirty="0">
                <a:latin typeface="Garamond"/>
                <a:cs typeface="Garamond"/>
              </a:rPr>
              <a:t>p</a:t>
            </a:r>
            <a:r>
              <a:rPr sz="1800" spc="-20" dirty="0">
                <a:latin typeface="Garamond"/>
                <a:cs typeface="Garamond"/>
              </a:rPr>
              <a:t>e</a:t>
            </a:r>
            <a:r>
              <a:rPr sz="1800" spc="-5" dirty="0">
                <a:latin typeface="Garamond"/>
                <a:cs typeface="Garamond"/>
              </a:rPr>
              <a:t>ra</a:t>
            </a:r>
            <a:r>
              <a:rPr sz="1800" dirty="0">
                <a:latin typeface="Garamond"/>
                <a:cs typeface="Garamond"/>
              </a:rPr>
              <a:t>t</a:t>
            </a:r>
            <a:r>
              <a:rPr sz="1800" spc="-5" dirty="0">
                <a:latin typeface="Garamond"/>
                <a:cs typeface="Garamond"/>
              </a:rPr>
              <a:t>ion</a:t>
            </a:r>
            <a:endParaRPr sz="1800" dirty="0">
              <a:latin typeface="Garamond"/>
              <a:cs typeface="Garamond"/>
            </a:endParaRPr>
          </a:p>
          <a:p>
            <a:pPr marL="12700" marR="1505585">
              <a:lnSpc>
                <a:spcPts val="3620"/>
              </a:lnSpc>
              <a:spcBef>
                <a:spcPts val="30"/>
              </a:spcBef>
            </a:pPr>
            <a:r>
              <a:rPr sz="2000" spc="15" dirty="0">
                <a:latin typeface="Garamond"/>
                <a:cs typeface="Garamond"/>
              </a:rPr>
              <a:t>E</a:t>
            </a:r>
            <a:r>
              <a:rPr sz="2000" dirty="0">
                <a:latin typeface="Garamond"/>
                <a:cs typeface="Garamond"/>
              </a:rPr>
              <a:t>x</a:t>
            </a:r>
            <a:r>
              <a:rPr sz="2000" spc="-5" dirty="0">
                <a:latin typeface="Garamond"/>
                <a:cs typeface="Garamond"/>
              </a:rPr>
              <a:t>p</a:t>
            </a:r>
            <a:r>
              <a:rPr sz="2000" spc="-10" dirty="0">
                <a:latin typeface="Garamond"/>
                <a:cs typeface="Garamond"/>
              </a:rPr>
              <a:t>l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spc="1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‘I</a:t>
            </a:r>
            <a:r>
              <a:rPr sz="2000" spc="-5" dirty="0">
                <a:latin typeface="Garamond"/>
                <a:cs typeface="Garamond"/>
              </a:rPr>
              <a:t>ce</a:t>
            </a:r>
            <a:r>
              <a:rPr sz="2000" spc="-10" dirty="0">
                <a:latin typeface="Garamond"/>
                <a:cs typeface="Garamond"/>
              </a:rPr>
              <a:t>-</a:t>
            </a:r>
            <a:r>
              <a:rPr sz="2000" spc="-5" dirty="0">
                <a:latin typeface="Garamond"/>
                <a:cs typeface="Garamond"/>
              </a:rPr>
              <a:t>ban</a:t>
            </a:r>
            <a:r>
              <a:rPr sz="2000" dirty="0">
                <a:latin typeface="Garamond"/>
                <a:cs typeface="Garamond"/>
              </a:rPr>
              <a:t>k</a:t>
            </a:r>
            <a:r>
              <a:rPr sz="2000" spc="-5" dirty="0">
                <a:latin typeface="Garamond"/>
                <a:cs typeface="Garamond"/>
              </a:rPr>
              <a:t>’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s</a:t>
            </a:r>
            <a:r>
              <a:rPr sz="2000" spc="-5" dirty="0">
                <a:latin typeface="Garamond"/>
                <a:cs typeface="Garamond"/>
              </a:rPr>
              <a:t>y</a:t>
            </a:r>
            <a:r>
              <a:rPr sz="2000" spc="-15" dirty="0">
                <a:latin typeface="Garamond"/>
                <a:cs typeface="Garamond"/>
              </a:rPr>
              <a:t>s</a:t>
            </a:r>
            <a:r>
              <a:rPr sz="2000" spc="-5" dirty="0">
                <a:latin typeface="Garamond"/>
                <a:cs typeface="Garamond"/>
              </a:rPr>
              <a:t>te</a:t>
            </a:r>
            <a:r>
              <a:rPr sz="2000" spc="-20" dirty="0">
                <a:latin typeface="Garamond"/>
                <a:cs typeface="Garamond"/>
              </a:rPr>
              <a:t>m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f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M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dirty="0">
                <a:latin typeface="Garamond"/>
                <a:cs typeface="Garamond"/>
              </a:rPr>
              <a:t>xi</a:t>
            </a:r>
            <a:r>
              <a:rPr sz="2000" spc="5" dirty="0">
                <a:latin typeface="Garamond"/>
                <a:cs typeface="Garamond"/>
              </a:rPr>
              <a:t>m</a:t>
            </a:r>
            <a:r>
              <a:rPr sz="2000" spc="-15" dirty="0">
                <a:latin typeface="Garamond"/>
                <a:cs typeface="Garamond"/>
              </a:rPr>
              <a:t>u</a:t>
            </a:r>
            <a:r>
              <a:rPr sz="2000" spc="-20" dirty="0">
                <a:latin typeface="Garamond"/>
                <a:cs typeface="Garamond"/>
              </a:rPr>
              <a:t>m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Garamond"/>
                <a:cs typeface="Garamond"/>
              </a:rPr>
              <a:t>d</a:t>
            </a:r>
            <a:r>
              <a:rPr sz="2000" spc="-10" dirty="0">
                <a:latin typeface="Garamond"/>
                <a:cs typeface="Garamond"/>
              </a:rPr>
              <a:t>em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5" dirty="0">
                <a:latin typeface="Garamond"/>
                <a:cs typeface="Garamond"/>
              </a:rPr>
              <a:t>n</a:t>
            </a:r>
            <a:r>
              <a:rPr sz="2000" dirty="0">
                <a:latin typeface="Garamond"/>
                <a:cs typeface="Garamond"/>
              </a:rPr>
              <a:t>d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5" dirty="0">
                <a:latin typeface="Garamond"/>
                <a:cs typeface="Garamond"/>
              </a:rPr>
              <a:t>d</a:t>
            </a:r>
            <a:r>
              <a:rPr sz="2000" spc="-15" dirty="0">
                <a:latin typeface="Garamond"/>
                <a:cs typeface="Garamond"/>
              </a:rPr>
              <a:t>u</a:t>
            </a:r>
            <a:r>
              <a:rPr sz="2000" spc="-5" dirty="0">
                <a:latin typeface="Garamond"/>
                <a:cs typeface="Garamond"/>
              </a:rPr>
              <a:t>ct</a:t>
            </a:r>
            <a:r>
              <a:rPr sz="2000" dirty="0">
                <a:latin typeface="Garamond"/>
                <a:cs typeface="Garamond"/>
              </a:rPr>
              <a:t>ion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15" dirty="0">
                <a:latin typeface="Garamond"/>
                <a:cs typeface="Garamond"/>
              </a:rPr>
              <a:t>E</a:t>
            </a:r>
            <a:r>
              <a:rPr sz="2000" dirty="0">
                <a:latin typeface="Garamond"/>
                <a:cs typeface="Garamond"/>
              </a:rPr>
              <a:t>x</a:t>
            </a:r>
            <a:r>
              <a:rPr sz="2000" spc="-5" dirty="0">
                <a:latin typeface="Garamond"/>
                <a:cs typeface="Garamond"/>
              </a:rPr>
              <a:t>p</a:t>
            </a:r>
            <a:r>
              <a:rPr sz="2000" spc="-10" dirty="0">
                <a:latin typeface="Garamond"/>
                <a:cs typeface="Garamond"/>
              </a:rPr>
              <a:t>l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spc="1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5" dirty="0">
                <a:latin typeface="Garamond"/>
                <a:cs typeface="Garamond"/>
              </a:rPr>
              <a:t>pp</a:t>
            </a:r>
            <a:r>
              <a:rPr sz="2000" spc="-10" dirty="0">
                <a:latin typeface="Garamond"/>
                <a:cs typeface="Garamond"/>
              </a:rPr>
              <a:t>l</a:t>
            </a:r>
            <a:r>
              <a:rPr sz="2000" spc="-5" dirty="0">
                <a:latin typeface="Garamond"/>
                <a:cs typeface="Garamond"/>
              </a:rPr>
              <a:t>ic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15" dirty="0">
                <a:latin typeface="Garamond"/>
                <a:cs typeface="Garamond"/>
              </a:rPr>
              <a:t>t</a:t>
            </a:r>
            <a:r>
              <a:rPr sz="2000" dirty="0">
                <a:latin typeface="Garamond"/>
                <a:cs typeface="Garamond"/>
              </a:rPr>
              <a:t>ion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f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Garamond"/>
                <a:cs typeface="Garamond"/>
              </a:rPr>
              <a:t>v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5" dirty="0">
                <a:latin typeface="Garamond"/>
                <a:cs typeface="Garamond"/>
              </a:rPr>
              <a:t>pou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ab</a:t>
            </a:r>
            <a:r>
              <a:rPr sz="2000" spc="5" dirty="0">
                <a:latin typeface="Garamond"/>
                <a:cs typeface="Garamond"/>
              </a:rPr>
              <a:t>s</a:t>
            </a:r>
            <a:r>
              <a:rPr sz="2000" spc="-15" dirty="0">
                <a:latin typeface="Garamond"/>
                <a:cs typeface="Garamond"/>
              </a:rPr>
              <a:t>o</a:t>
            </a:r>
            <a:r>
              <a:rPr sz="2000" spc="10" dirty="0">
                <a:latin typeface="Garamond"/>
                <a:cs typeface="Garamond"/>
              </a:rPr>
              <a:t>r</a:t>
            </a:r>
            <a:r>
              <a:rPr sz="2000" spc="-20" dirty="0">
                <a:latin typeface="Garamond"/>
                <a:cs typeface="Garamond"/>
              </a:rPr>
              <a:t>p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wi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dirty="0">
                <a:latin typeface="Garamond"/>
                <a:cs typeface="Garamond"/>
              </a:rPr>
              <a:t>h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c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spc="5" dirty="0">
                <a:latin typeface="Garamond"/>
                <a:cs typeface="Garamond"/>
              </a:rPr>
              <a:t>s</a:t>
            </a:r>
            <a:r>
              <a:rPr sz="2000" spc="-10" dirty="0">
                <a:latin typeface="Garamond"/>
                <a:cs typeface="Garamond"/>
              </a:rPr>
              <a:t>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econo</a:t>
            </a:r>
            <a:r>
              <a:rPr sz="2000" spc="5" dirty="0">
                <a:latin typeface="Garamond"/>
                <a:cs typeface="Garamond"/>
              </a:rPr>
              <a:t>m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-5" dirty="0">
                <a:latin typeface="Garamond"/>
                <a:cs typeface="Garamond"/>
              </a:rPr>
              <a:t>c</a:t>
            </a:r>
            <a:r>
              <a:rPr sz="2000" spc="-10" dirty="0">
                <a:latin typeface="Garamond"/>
                <a:cs typeface="Garamond"/>
              </a:rPr>
              <a:t>s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R</a:t>
            </a:r>
            <a:r>
              <a:rPr sz="2000" spc="-5" dirty="0">
                <a:latin typeface="Garamond"/>
                <a:cs typeface="Garamond"/>
              </a:rPr>
              <a:t>epla</a:t>
            </a:r>
            <a:r>
              <a:rPr sz="2000" spc="0" dirty="0">
                <a:latin typeface="Garamond"/>
                <a:cs typeface="Garamond"/>
              </a:rPr>
              <a:t>c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spc="-10" dirty="0">
                <a:latin typeface="Garamond"/>
                <a:cs typeface="Garamond"/>
              </a:rPr>
              <a:t>l</a:t>
            </a:r>
            <a:r>
              <a:rPr sz="2000" dirty="0">
                <a:latin typeface="Garamond"/>
                <a:cs typeface="Garamond"/>
              </a:rPr>
              <a:t>d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s</a:t>
            </a:r>
            <a:r>
              <a:rPr sz="2000" spc="-5" dirty="0">
                <a:latin typeface="Garamond"/>
                <a:cs typeface="Garamond"/>
              </a:rPr>
              <a:t>y</a:t>
            </a:r>
            <a:r>
              <a:rPr sz="2000" spc="-15" dirty="0">
                <a:latin typeface="Garamond"/>
                <a:cs typeface="Garamond"/>
              </a:rPr>
              <a:t>s</a:t>
            </a:r>
            <a:r>
              <a:rPr sz="2000" spc="-5" dirty="0">
                <a:latin typeface="Garamond"/>
                <a:cs typeface="Garamond"/>
              </a:rPr>
              <a:t>tem</a:t>
            </a:r>
            <a:r>
              <a:rPr sz="2000" spc="-10" dirty="0">
                <a:latin typeface="Garamond"/>
                <a:cs typeface="Garamond"/>
              </a:rPr>
              <a:t>s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Garamond"/>
                <a:cs typeface="Garamond"/>
              </a:rPr>
              <a:t>w</a:t>
            </a:r>
            <a:r>
              <a:rPr sz="2000" spc="-5" dirty="0">
                <a:latin typeface="Garamond"/>
                <a:cs typeface="Garamond"/>
              </a:rPr>
              <a:t>it</a:t>
            </a:r>
            <a:r>
              <a:rPr sz="2000" dirty="0">
                <a:latin typeface="Garamond"/>
                <a:cs typeface="Garamond"/>
              </a:rPr>
              <a:t>h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m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spc="5" dirty="0">
                <a:latin typeface="Garamond"/>
                <a:cs typeface="Garamond"/>
              </a:rPr>
              <a:t>d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dirty="0">
                <a:latin typeface="Garamond"/>
                <a:cs typeface="Garamond"/>
              </a:rPr>
              <a:t>rn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en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1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gy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-10" dirty="0">
                <a:latin typeface="Garamond"/>
                <a:cs typeface="Garamond"/>
              </a:rPr>
              <a:t>ffi</a:t>
            </a:r>
            <a:r>
              <a:rPr sz="2000" spc="-5" dirty="0">
                <a:latin typeface="Garamond"/>
                <a:cs typeface="Garamond"/>
              </a:rPr>
              <a:t>cie</a:t>
            </a:r>
            <a:r>
              <a:rPr sz="2000" spc="-20" dirty="0">
                <a:latin typeface="Garamond"/>
                <a:cs typeface="Garamond"/>
              </a:rPr>
              <a:t>n</a:t>
            </a:r>
            <a:r>
              <a:rPr sz="2000" spc="-10" dirty="0">
                <a:latin typeface="Garamond"/>
                <a:cs typeface="Garamond"/>
              </a:rPr>
              <a:t>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s</a:t>
            </a:r>
            <a:r>
              <a:rPr sz="2000" spc="-5" dirty="0">
                <a:latin typeface="Garamond"/>
                <a:cs typeface="Garamond"/>
              </a:rPr>
              <a:t>ys</a:t>
            </a:r>
            <a:r>
              <a:rPr sz="2000" spc="-15" dirty="0">
                <a:latin typeface="Garamond"/>
                <a:cs typeface="Garamond"/>
              </a:rPr>
              <a:t>t</a:t>
            </a:r>
            <a:r>
              <a:rPr sz="2000" spc="-10" dirty="0">
                <a:latin typeface="Garamond"/>
                <a:cs typeface="Garamond"/>
              </a:rPr>
              <a:t>ems</a:t>
            </a:r>
            <a:endParaRPr sz="2000" dirty="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9" y="0"/>
            <a:ext cx="9136380" cy="756920"/>
          </a:xfrm>
          <a:custGeom>
            <a:avLst/>
            <a:gdLst/>
            <a:ahLst/>
            <a:cxnLst/>
            <a:rect l="l" t="t" r="r" b="b"/>
            <a:pathLst>
              <a:path w="9136380" h="756920">
                <a:moveTo>
                  <a:pt x="9136380" y="708659"/>
                </a:moveTo>
                <a:lnTo>
                  <a:pt x="6868149" y="708659"/>
                </a:lnTo>
                <a:lnTo>
                  <a:pt x="7653009" y="756909"/>
                </a:lnTo>
                <a:lnTo>
                  <a:pt x="9136380" y="738021"/>
                </a:lnTo>
                <a:lnTo>
                  <a:pt x="9136380" y="708659"/>
                </a:lnTo>
              </a:path>
              <a:path w="9136380" h="756920">
                <a:moveTo>
                  <a:pt x="9136380" y="0"/>
                </a:moveTo>
                <a:lnTo>
                  <a:pt x="5083" y="0"/>
                </a:lnTo>
                <a:lnTo>
                  <a:pt x="0" y="713750"/>
                </a:lnTo>
                <a:lnTo>
                  <a:pt x="1927859" y="737859"/>
                </a:lnTo>
                <a:lnTo>
                  <a:pt x="2900683" y="713750"/>
                </a:lnTo>
                <a:lnTo>
                  <a:pt x="3307966" y="713750"/>
                </a:lnTo>
                <a:lnTo>
                  <a:pt x="3633459" y="699759"/>
                </a:lnTo>
                <a:lnTo>
                  <a:pt x="9136380" y="699759"/>
                </a:lnTo>
                <a:lnTo>
                  <a:pt x="9136380" y="0"/>
                </a:lnTo>
              </a:path>
              <a:path w="9136380" h="756920">
                <a:moveTo>
                  <a:pt x="6418092" y="723899"/>
                </a:moveTo>
                <a:lnTo>
                  <a:pt x="5424159" y="723899"/>
                </a:lnTo>
                <a:lnTo>
                  <a:pt x="6005840" y="737859"/>
                </a:lnTo>
                <a:lnTo>
                  <a:pt x="6418092" y="723899"/>
                </a:lnTo>
              </a:path>
              <a:path w="9136380" h="756920">
                <a:moveTo>
                  <a:pt x="9136380" y="699759"/>
                </a:moveTo>
                <a:lnTo>
                  <a:pt x="3633459" y="699759"/>
                </a:lnTo>
                <a:lnTo>
                  <a:pt x="3891290" y="718809"/>
                </a:lnTo>
                <a:lnTo>
                  <a:pt x="4719309" y="727709"/>
                </a:lnTo>
                <a:lnTo>
                  <a:pt x="6418092" y="723899"/>
                </a:lnTo>
                <a:lnTo>
                  <a:pt x="6868149" y="708659"/>
                </a:lnTo>
                <a:lnTo>
                  <a:pt x="9136380" y="708659"/>
                </a:lnTo>
                <a:lnTo>
                  <a:pt x="9136380" y="699759"/>
                </a:lnTo>
              </a:path>
              <a:path w="9136380" h="756920">
                <a:moveTo>
                  <a:pt x="3307966" y="713750"/>
                </a:moveTo>
                <a:lnTo>
                  <a:pt x="2900683" y="713750"/>
                </a:lnTo>
                <a:lnTo>
                  <a:pt x="3190250" y="718809"/>
                </a:lnTo>
                <a:lnTo>
                  <a:pt x="3307966" y="713750"/>
                </a:lnTo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20" y="0"/>
            <a:ext cx="1488435" cy="730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5193" y="266700"/>
            <a:ext cx="156845" cy="0"/>
          </a:xfrm>
          <a:custGeom>
            <a:avLst/>
            <a:gdLst/>
            <a:ahLst/>
            <a:cxnLst/>
            <a:rect l="l" t="t" r="r" b="b"/>
            <a:pathLst>
              <a:path w="156845">
                <a:moveTo>
                  <a:pt x="0" y="0"/>
                </a:moveTo>
                <a:lnTo>
                  <a:pt x="156320" y="0"/>
                </a:lnTo>
              </a:path>
            </a:pathLst>
          </a:custGeom>
          <a:ln w="8889">
            <a:solidFill>
              <a:srgbClr val="B7B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2819" y="274320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070" y="0"/>
                </a:lnTo>
              </a:path>
            </a:pathLst>
          </a:custGeom>
          <a:ln w="8889">
            <a:solidFill>
              <a:srgbClr val="B8B8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918" y="281940"/>
            <a:ext cx="153670" cy="0"/>
          </a:xfrm>
          <a:custGeom>
            <a:avLst/>
            <a:gdLst/>
            <a:ahLst/>
            <a:cxnLst/>
            <a:rect l="l" t="t" r="r" b="b"/>
            <a:pathLst>
              <a:path w="153670">
                <a:moveTo>
                  <a:pt x="0" y="0"/>
                </a:moveTo>
                <a:lnTo>
                  <a:pt x="153349" y="0"/>
                </a:lnTo>
              </a:path>
            </a:pathLst>
          </a:custGeom>
          <a:ln w="888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9016" y="289560"/>
            <a:ext cx="153035" cy="0"/>
          </a:xfrm>
          <a:custGeom>
            <a:avLst/>
            <a:gdLst/>
            <a:ahLst/>
            <a:cxnLst/>
            <a:rect l="l" t="t" r="r" b="b"/>
            <a:pathLst>
              <a:path w="153034">
                <a:moveTo>
                  <a:pt x="0" y="0"/>
                </a:moveTo>
                <a:lnTo>
                  <a:pt x="152635" y="0"/>
                </a:lnTo>
              </a:path>
            </a:pathLst>
          </a:custGeom>
          <a:ln w="888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7985" y="29718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5">
                <a:moveTo>
                  <a:pt x="0" y="0"/>
                </a:moveTo>
                <a:lnTo>
                  <a:pt x="151254" y="0"/>
                </a:lnTo>
              </a:path>
            </a:pathLst>
          </a:custGeom>
          <a:ln w="888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7825" y="304800"/>
            <a:ext cx="149225" cy="0"/>
          </a:xfrm>
          <a:custGeom>
            <a:avLst/>
            <a:gdLst/>
            <a:ahLst/>
            <a:cxnLst/>
            <a:rect l="l" t="t" r="r" b="b"/>
            <a:pathLst>
              <a:path w="149225">
                <a:moveTo>
                  <a:pt x="0" y="0"/>
                </a:moveTo>
                <a:lnTo>
                  <a:pt x="149001" y="0"/>
                </a:lnTo>
              </a:path>
            </a:pathLst>
          </a:custGeom>
          <a:ln w="888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98704" y="0"/>
            <a:ext cx="1906255" cy="616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86018" y="619118"/>
            <a:ext cx="272415" cy="0"/>
          </a:xfrm>
          <a:custGeom>
            <a:avLst/>
            <a:gdLst/>
            <a:ahLst/>
            <a:cxnLst/>
            <a:rect l="l" t="t" r="r" b="b"/>
            <a:pathLst>
              <a:path w="272414">
                <a:moveTo>
                  <a:pt x="0" y="0"/>
                </a:moveTo>
                <a:lnTo>
                  <a:pt x="272050" y="0"/>
                </a:lnTo>
              </a:path>
            </a:pathLst>
          </a:custGeom>
          <a:ln w="10152">
            <a:solidFill>
              <a:srgbClr val="A7A7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9220" y="626120"/>
            <a:ext cx="278765" cy="0"/>
          </a:xfrm>
          <a:custGeom>
            <a:avLst/>
            <a:gdLst/>
            <a:ahLst/>
            <a:cxnLst/>
            <a:rect l="l" t="t" r="r" b="b"/>
            <a:pathLst>
              <a:path w="278764">
                <a:moveTo>
                  <a:pt x="0" y="0"/>
                </a:moveTo>
                <a:lnTo>
                  <a:pt x="278664" y="0"/>
                </a:lnTo>
              </a:path>
            </a:pathLst>
          </a:custGeom>
          <a:ln w="888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12400" y="633740"/>
            <a:ext cx="289560" cy="0"/>
          </a:xfrm>
          <a:custGeom>
            <a:avLst/>
            <a:gdLst/>
            <a:ahLst/>
            <a:cxnLst/>
            <a:rect l="l" t="t" r="r" b="b"/>
            <a:pathLst>
              <a:path w="289560">
                <a:moveTo>
                  <a:pt x="0" y="0"/>
                </a:moveTo>
                <a:lnTo>
                  <a:pt x="289187" y="0"/>
                </a:lnTo>
              </a:path>
            </a:pathLst>
          </a:custGeom>
          <a:ln w="8889">
            <a:solidFill>
              <a:srgbClr val="A5A5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23377" y="640723"/>
            <a:ext cx="302260" cy="0"/>
          </a:xfrm>
          <a:custGeom>
            <a:avLst/>
            <a:gdLst/>
            <a:ahLst/>
            <a:cxnLst/>
            <a:rect l="l" t="t" r="r" b="b"/>
            <a:pathLst>
              <a:path w="302260">
                <a:moveTo>
                  <a:pt x="0" y="0"/>
                </a:moveTo>
                <a:lnTo>
                  <a:pt x="301912" y="0"/>
                </a:lnTo>
              </a:path>
            </a:pathLst>
          </a:custGeom>
          <a:ln w="10163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38260" y="647700"/>
            <a:ext cx="309880" cy="0"/>
          </a:xfrm>
          <a:custGeom>
            <a:avLst/>
            <a:gdLst/>
            <a:ahLst/>
            <a:cxnLst/>
            <a:rect l="l" t="t" r="r" b="b"/>
            <a:pathLst>
              <a:path w="309879">
                <a:moveTo>
                  <a:pt x="0" y="0"/>
                </a:moveTo>
                <a:lnTo>
                  <a:pt x="309543" y="0"/>
                </a:lnTo>
              </a:path>
            </a:pathLst>
          </a:custGeom>
          <a:ln w="888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53500" y="655320"/>
            <a:ext cx="321945" cy="0"/>
          </a:xfrm>
          <a:custGeom>
            <a:avLst/>
            <a:gdLst/>
            <a:ahLst/>
            <a:cxnLst/>
            <a:rect l="l" t="t" r="r" b="b"/>
            <a:pathLst>
              <a:path w="321945">
                <a:moveTo>
                  <a:pt x="0" y="0"/>
                </a:moveTo>
                <a:lnTo>
                  <a:pt x="321362" y="0"/>
                </a:lnTo>
              </a:path>
            </a:pathLst>
          </a:custGeom>
          <a:ln w="888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66192" y="662303"/>
            <a:ext cx="335915" cy="0"/>
          </a:xfrm>
          <a:custGeom>
            <a:avLst/>
            <a:gdLst/>
            <a:ahLst/>
            <a:cxnLst/>
            <a:rect l="l" t="t" r="r" b="b"/>
            <a:pathLst>
              <a:path w="335914">
                <a:moveTo>
                  <a:pt x="0" y="0"/>
                </a:moveTo>
                <a:lnTo>
                  <a:pt x="335729" y="0"/>
                </a:lnTo>
              </a:path>
            </a:pathLst>
          </a:custGeom>
          <a:ln w="10163">
            <a:solidFill>
              <a:srgbClr val="A1A1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81641" y="669279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559" y="0"/>
                </a:lnTo>
              </a:path>
            </a:pathLst>
          </a:custGeom>
          <a:ln w="8889">
            <a:solidFill>
              <a:srgbClr val="A0A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98226" y="676899"/>
            <a:ext cx="343535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3034" y="0"/>
                </a:lnTo>
              </a:path>
            </a:pathLst>
          </a:custGeom>
          <a:ln w="8889">
            <a:solidFill>
              <a:srgbClr val="9F9F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14811" y="684519"/>
            <a:ext cx="343535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2953" y="0"/>
                </a:lnTo>
              </a:path>
            </a:pathLst>
          </a:custGeom>
          <a:ln w="888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28590" y="691508"/>
            <a:ext cx="346710" cy="0"/>
          </a:xfrm>
          <a:custGeom>
            <a:avLst/>
            <a:gdLst/>
            <a:ahLst/>
            <a:cxnLst/>
            <a:rect l="l" t="t" r="r" b="b"/>
            <a:pathLst>
              <a:path w="346710">
                <a:moveTo>
                  <a:pt x="0" y="0"/>
                </a:moveTo>
                <a:lnTo>
                  <a:pt x="346517" y="0"/>
                </a:lnTo>
              </a:path>
            </a:pathLst>
          </a:custGeom>
          <a:ln w="10152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44840" y="698510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469" y="0"/>
                </a:lnTo>
              </a:path>
            </a:pathLst>
          </a:custGeom>
          <a:ln w="888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5542" y="706130"/>
            <a:ext cx="328930" cy="0"/>
          </a:xfrm>
          <a:custGeom>
            <a:avLst/>
            <a:gdLst/>
            <a:ahLst/>
            <a:cxnLst/>
            <a:rect l="l" t="t" r="r" b="b"/>
            <a:pathLst>
              <a:path w="328929">
                <a:moveTo>
                  <a:pt x="0" y="0"/>
                </a:moveTo>
                <a:lnTo>
                  <a:pt x="328668" y="0"/>
                </a:lnTo>
              </a:path>
            </a:pathLst>
          </a:custGeom>
          <a:ln w="8889">
            <a:solidFill>
              <a:srgbClr val="9B9B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83513" y="713113"/>
            <a:ext cx="312420" cy="0"/>
          </a:xfrm>
          <a:custGeom>
            <a:avLst/>
            <a:gdLst/>
            <a:ahLst/>
            <a:cxnLst/>
            <a:rect l="l" t="t" r="r" b="b"/>
            <a:pathLst>
              <a:path w="312420">
                <a:moveTo>
                  <a:pt x="0" y="0"/>
                </a:moveTo>
                <a:lnTo>
                  <a:pt x="311946" y="0"/>
                </a:lnTo>
              </a:path>
            </a:pathLst>
          </a:custGeom>
          <a:ln w="10163">
            <a:solidFill>
              <a:srgbClr val="9A9A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09950" y="720090"/>
            <a:ext cx="284480" cy="0"/>
          </a:xfrm>
          <a:custGeom>
            <a:avLst/>
            <a:gdLst/>
            <a:ahLst/>
            <a:cxnLst/>
            <a:rect l="l" t="t" r="r" b="b"/>
            <a:pathLst>
              <a:path w="284479">
                <a:moveTo>
                  <a:pt x="0" y="0"/>
                </a:moveTo>
                <a:lnTo>
                  <a:pt x="284260" y="0"/>
                </a:lnTo>
              </a:path>
            </a:pathLst>
          </a:custGeom>
          <a:ln w="8889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44493" y="727069"/>
            <a:ext cx="224790" cy="0"/>
          </a:xfrm>
          <a:custGeom>
            <a:avLst/>
            <a:gdLst/>
            <a:ahLst/>
            <a:cxnLst/>
            <a:rect l="l" t="t" r="r" b="b"/>
            <a:pathLst>
              <a:path w="224789">
                <a:moveTo>
                  <a:pt x="0" y="0"/>
                </a:moveTo>
                <a:lnTo>
                  <a:pt x="224294" y="0"/>
                </a:lnTo>
              </a:path>
            </a:pathLst>
          </a:custGeom>
          <a:ln w="7609">
            <a:solidFill>
              <a:srgbClr val="989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24350" y="520689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70" h="59054">
                <a:moveTo>
                  <a:pt x="13959" y="0"/>
                </a:moveTo>
                <a:lnTo>
                  <a:pt x="11430" y="3810"/>
                </a:lnTo>
                <a:lnTo>
                  <a:pt x="6339" y="8900"/>
                </a:lnTo>
                <a:lnTo>
                  <a:pt x="6339" y="11430"/>
                </a:lnTo>
                <a:lnTo>
                  <a:pt x="3810" y="12710"/>
                </a:lnTo>
                <a:lnTo>
                  <a:pt x="2529" y="17800"/>
                </a:lnTo>
                <a:lnTo>
                  <a:pt x="1280" y="20330"/>
                </a:lnTo>
                <a:lnTo>
                  <a:pt x="1280" y="22860"/>
                </a:lnTo>
                <a:lnTo>
                  <a:pt x="0" y="25420"/>
                </a:lnTo>
                <a:lnTo>
                  <a:pt x="0" y="35570"/>
                </a:lnTo>
                <a:lnTo>
                  <a:pt x="1280" y="38100"/>
                </a:lnTo>
                <a:lnTo>
                  <a:pt x="1280" y="41910"/>
                </a:lnTo>
                <a:lnTo>
                  <a:pt x="2529" y="45720"/>
                </a:lnTo>
                <a:lnTo>
                  <a:pt x="3810" y="48280"/>
                </a:lnTo>
                <a:lnTo>
                  <a:pt x="6339" y="50810"/>
                </a:lnTo>
                <a:lnTo>
                  <a:pt x="7620" y="53340"/>
                </a:lnTo>
                <a:lnTo>
                  <a:pt x="10149" y="55900"/>
                </a:lnTo>
                <a:lnTo>
                  <a:pt x="13965" y="58436"/>
                </a:lnTo>
                <a:lnTo>
                  <a:pt x="1395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37060" y="516565"/>
            <a:ext cx="15240" cy="71120"/>
          </a:xfrm>
          <a:custGeom>
            <a:avLst/>
            <a:gdLst/>
            <a:ahLst/>
            <a:cxnLst/>
            <a:rect l="l" t="t" r="r" b="b"/>
            <a:pathLst>
              <a:path w="15239" h="71120">
                <a:moveTo>
                  <a:pt x="15239" y="0"/>
                </a:moveTo>
                <a:lnTo>
                  <a:pt x="13960" y="314"/>
                </a:lnTo>
                <a:lnTo>
                  <a:pt x="6340" y="2874"/>
                </a:lnTo>
                <a:lnTo>
                  <a:pt x="3810" y="4124"/>
                </a:lnTo>
                <a:lnTo>
                  <a:pt x="1249" y="4124"/>
                </a:lnTo>
                <a:lnTo>
                  <a:pt x="0" y="6006"/>
                </a:lnTo>
                <a:lnTo>
                  <a:pt x="0" y="61724"/>
                </a:lnTo>
                <a:lnTo>
                  <a:pt x="1249" y="62554"/>
                </a:lnTo>
                <a:lnTo>
                  <a:pt x="3810" y="65084"/>
                </a:lnTo>
                <a:lnTo>
                  <a:pt x="6340" y="66364"/>
                </a:lnTo>
                <a:lnTo>
                  <a:pt x="10150" y="67644"/>
                </a:lnTo>
                <a:lnTo>
                  <a:pt x="15239" y="70538"/>
                </a:lnTo>
                <a:lnTo>
                  <a:pt x="1523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51020" y="514349"/>
            <a:ext cx="15240" cy="78105"/>
          </a:xfrm>
          <a:custGeom>
            <a:avLst/>
            <a:gdLst/>
            <a:ahLst/>
            <a:cxnLst/>
            <a:rect l="l" t="t" r="r" b="b"/>
            <a:pathLst>
              <a:path w="15239" h="78104">
                <a:moveTo>
                  <a:pt x="15239" y="0"/>
                </a:moveTo>
                <a:lnTo>
                  <a:pt x="12710" y="0"/>
                </a:lnTo>
                <a:lnTo>
                  <a:pt x="7620" y="1280"/>
                </a:lnTo>
                <a:lnTo>
                  <a:pt x="5090" y="1280"/>
                </a:lnTo>
                <a:lnTo>
                  <a:pt x="0" y="2529"/>
                </a:lnTo>
                <a:lnTo>
                  <a:pt x="0" y="72025"/>
                </a:lnTo>
                <a:lnTo>
                  <a:pt x="5090" y="74919"/>
                </a:lnTo>
                <a:lnTo>
                  <a:pt x="13960" y="77480"/>
                </a:lnTo>
                <a:lnTo>
                  <a:pt x="15239" y="77959"/>
                </a:lnTo>
                <a:lnTo>
                  <a:pt x="15239" y="0"/>
                </a:lnTo>
                <a:close/>
              </a:path>
            </a:pathLst>
          </a:custGeom>
          <a:solidFill>
            <a:srgbClr val="C6C6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64979" y="514349"/>
            <a:ext cx="13970" cy="82550"/>
          </a:xfrm>
          <a:custGeom>
            <a:avLst/>
            <a:gdLst/>
            <a:ahLst/>
            <a:cxnLst/>
            <a:rect l="l" t="t" r="r" b="b"/>
            <a:pathLst>
              <a:path w="13970" h="82550">
                <a:moveTo>
                  <a:pt x="3810" y="0"/>
                </a:moveTo>
                <a:lnTo>
                  <a:pt x="0" y="0"/>
                </a:lnTo>
                <a:lnTo>
                  <a:pt x="0" y="77480"/>
                </a:lnTo>
                <a:lnTo>
                  <a:pt x="10180" y="81290"/>
                </a:lnTo>
                <a:lnTo>
                  <a:pt x="13977" y="82217"/>
                </a:lnTo>
                <a:lnTo>
                  <a:pt x="13977" y="1280"/>
                </a:lnTo>
                <a:lnTo>
                  <a:pt x="10180" y="1280"/>
                </a:lnTo>
                <a:lnTo>
                  <a:pt x="381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77689" y="515629"/>
            <a:ext cx="15240" cy="84455"/>
          </a:xfrm>
          <a:custGeom>
            <a:avLst/>
            <a:gdLst/>
            <a:ahLst/>
            <a:cxnLst/>
            <a:rect l="l" t="t" r="r" b="b"/>
            <a:pathLst>
              <a:path w="15239" h="84454">
                <a:moveTo>
                  <a:pt x="3810" y="0"/>
                </a:moveTo>
                <a:lnTo>
                  <a:pt x="0" y="0"/>
                </a:lnTo>
                <a:lnTo>
                  <a:pt x="0" y="80627"/>
                </a:lnTo>
                <a:lnTo>
                  <a:pt x="15239" y="84350"/>
                </a:lnTo>
                <a:lnTo>
                  <a:pt x="15239" y="1023"/>
                </a:lnTo>
                <a:lnTo>
                  <a:pt x="3810" y="0"/>
                </a:lnTo>
                <a:close/>
              </a:path>
            </a:pathLst>
          </a:custGeom>
          <a:solidFill>
            <a:srgbClr val="C4C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91649" y="516538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39" h="86995">
                <a:moveTo>
                  <a:pt x="0" y="0"/>
                </a:moveTo>
                <a:lnTo>
                  <a:pt x="0" y="83129"/>
                </a:lnTo>
                <a:lnTo>
                  <a:pt x="15239" y="86851"/>
                </a:lnTo>
                <a:lnTo>
                  <a:pt x="15239" y="3037"/>
                </a:lnTo>
                <a:lnTo>
                  <a:pt x="3810" y="341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05639" y="519281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3803"/>
                </a:lnTo>
                <a:lnTo>
                  <a:pt x="13966" y="8721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2C2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18319" y="522272"/>
            <a:ext cx="15240" cy="88265"/>
          </a:xfrm>
          <a:custGeom>
            <a:avLst/>
            <a:gdLst/>
            <a:ahLst/>
            <a:cxnLst/>
            <a:rect l="l" t="t" r="r" b="b"/>
            <a:pathLst>
              <a:path w="15239" h="88265">
                <a:moveTo>
                  <a:pt x="0" y="0"/>
                </a:moveTo>
                <a:lnTo>
                  <a:pt x="0" y="83909"/>
                </a:lnTo>
                <a:lnTo>
                  <a:pt x="13990" y="87327"/>
                </a:lnTo>
                <a:lnTo>
                  <a:pt x="15239" y="87709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C1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32310" y="525573"/>
            <a:ext cx="13970" cy="88900"/>
          </a:xfrm>
          <a:custGeom>
            <a:avLst/>
            <a:gdLst/>
            <a:ahLst/>
            <a:cxnLst/>
            <a:rect l="l" t="t" r="r" b="b"/>
            <a:pathLst>
              <a:path w="13970" h="88900">
                <a:moveTo>
                  <a:pt x="0" y="0"/>
                </a:moveTo>
                <a:lnTo>
                  <a:pt x="0" y="84026"/>
                </a:lnTo>
                <a:lnTo>
                  <a:pt x="13966" y="8829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0C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46270" y="528866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5000"/>
                </a:lnTo>
                <a:lnTo>
                  <a:pt x="13966" y="8926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EBE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58980" y="531864"/>
            <a:ext cx="15240" cy="90805"/>
          </a:xfrm>
          <a:custGeom>
            <a:avLst/>
            <a:gdLst/>
            <a:ahLst/>
            <a:cxnLst/>
            <a:rect l="l" t="t" r="r" b="b"/>
            <a:pathLst>
              <a:path w="15239" h="90804">
                <a:moveTo>
                  <a:pt x="0" y="0"/>
                </a:moveTo>
                <a:lnTo>
                  <a:pt x="0" y="85887"/>
                </a:lnTo>
                <a:lnTo>
                  <a:pt x="15239" y="90545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BDB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72939" y="535158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6860"/>
                </a:lnTo>
                <a:lnTo>
                  <a:pt x="13966" y="9112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CBC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86899" y="538451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87834"/>
                </a:lnTo>
                <a:lnTo>
                  <a:pt x="13977" y="92107"/>
                </a:lnTo>
                <a:lnTo>
                  <a:pt x="13977" y="3297"/>
                </a:lnTo>
                <a:lnTo>
                  <a:pt x="0" y="0"/>
                </a:lnTo>
                <a:close/>
              </a:path>
            </a:pathLst>
          </a:custGeom>
          <a:solidFill>
            <a:srgbClr val="BBBB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99609" y="541449"/>
            <a:ext cx="15240" cy="93980"/>
          </a:xfrm>
          <a:custGeom>
            <a:avLst/>
            <a:gdLst/>
            <a:ahLst/>
            <a:cxnLst/>
            <a:rect l="l" t="t" r="r" b="b"/>
            <a:pathLst>
              <a:path w="15239" h="93979">
                <a:moveTo>
                  <a:pt x="0" y="0"/>
                </a:moveTo>
                <a:lnTo>
                  <a:pt x="0" y="88721"/>
                </a:lnTo>
                <a:lnTo>
                  <a:pt x="15239" y="93379"/>
                </a:lnTo>
                <a:lnTo>
                  <a:pt x="15239" y="3778"/>
                </a:lnTo>
                <a:lnTo>
                  <a:pt x="8900" y="2099"/>
                </a:lnTo>
                <a:lnTo>
                  <a:pt x="0" y="0"/>
                </a:lnTo>
                <a:close/>
              </a:path>
            </a:pathLst>
          </a:custGeom>
          <a:solidFill>
            <a:srgbClr val="BAB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13569" y="544889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89548"/>
                </a:lnTo>
                <a:lnTo>
                  <a:pt x="10180" y="92660"/>
                </a:lnTo>
                <a:lnTo>
                  <a:pt x="13977" y="93720"/>
                </a:lnTo>
                <a:lnTo>
                  <a:pt x="13977" y="3701"/>
                </a:lnTo>
                <a:lnTo>
                  <a:pt x="0" y="0"/>
                </a:lnTo>
                <a:close/>
              </a:path>
            </a:pathLst>
          </a:custGeom>
          <a:solidFill>
            <a:srgbClr val="B9B9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27560" y="548594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90018"/>
                </a:lnTo>
                <a:lnTo>
                  <a:pt x="13966" y="93917"/>
                </a:lnTo>
                <a:lnTo>
                  <a:pt x="13966" y="3698"/>
                </a:lnTo>
                <a:lnTo>
                  <a:pt x="0" y="0"/>
                </a:lnTo>
                <a:close/>
              </a:path>
            </a:pathLst>
          </a:custGeom>
          <a:solidFill>
            <a:srgbClr val="B8B8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40239" y="551952"/>
            <a:ext cx="15240" cy="94615"/>
          </a:xfrm>
          <a:custGeom>
            <a:avLst/>
            <a:gdLst/>
            <a:ahLst/>
            <a:cxnLst/>
            <a:rect l="l" t="t" r="r" b="b"/>
            <a:pathLst>
              <a:path w="15239" h="94615">
                <a:moveTo>
                  <a:pt x="0" y="0"/>
                </a:moveTo>
                <a:lnTo>
                  <a:pt x="0" y="90200"/>
                </a:lnTo>
                <a:lnTo>
                  <a:pt x="15239" y="94455"/>
                </a:lnTo>
                <a:lnTo>
                  <a:pt x="15239" y="4103"/>
                </a:lnTo>
                <a:lnTo>
                  <a:pt x="11430" y="3027"/>
                </a:lnTo>
                <a:lnTo>
                  <a:pt x="0" y="0"/>
                </a:lnTo>
                <a:close/>
              </a:path>
            </a:pathLst>
          </a:custGeom>
          <a:solidFill>
            <a:srgbClr val="B7B7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554230" y="555702"/>
            <a:ext cx="13970" cy="94615"/>
          </a:xfrm>
          <a:custGeom>
            <a:avLst/>
            <a:gdLst/>
            <a:ahLst/>
            <a:cxnLst/>
            <a:rect l="l" t="t" r="r" b="b"/>
            <a:pathLst>
              <a:path w="13970" h="94615">
                <a:moveTo>
                  <a:pt x="0" y="0"/>
                </a:moveTo>
                <a:lnTo>
                  <a:pt x="0" y="90356"/>
                </a:lnTo>
                <a:lnTo>
                  <a:pt x="13966" y="94255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6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566909" y="559284"/>
            <a:ext cx="15240" cy="94615"/>
          </a:xfrm>
          <a:custGeom>
            <a:avLst/>
            <a:gdLst/>
            <a:ahLst/>
            <a:cxnLst/>
            <a:rect l="l" t="t" r="r" b="b"/>
            <a:pathLst>
              <a:path w="15239" h="94615">
                <a:moveTo>
                  <a:pt x="0" y="0"/>
                </a:moveTo>
                <a:lnTo>
                  <a:pt x="0" y="90314"/>
                </a:lnTo>
                <a:lnTo>
                  <a:pt x="11430" y="93505"/>
                </a:lnTo>
                <a:lnTo>
                  <a:pt x="15239" y="94230"/>
                </a:lnTo>
                <a:lnTo>
                  <a:pt x="15239" y="4304"/>
                </a:lnTo>
                <a:lnTo>
                  <a:pt x="0" y="0"/>
                </a:lnTo>
                <a:close/>
              </a:path>
            </a:pathLst>
          </a:custGeom>
          <a:solidFill>
            <a:srgbClr val="B5B5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580900" y="563236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90041"/>
                </a:lnTo>
                <a:lnTo>
                  <a:pt x="13966" y="92698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4B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594859" y="567179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8754"/>
                </a:lnTo>
                <a:lnTo>
                  <a:pt x="13966" y="91411"/>
                </a:lnTo>
                <a:lnTo>
                  <a:pt x="13966" y="3647"/>
                </a:lnTo>
                <a:lnTo>
                  <a:pt x="6340" y="1790"/>
                </a:lnTo>
                <a:lnTo>
                  <a:pt x="0" y="0"/>
                </a:lnTo>
                <a:close/>
              </a:path>
            </a:pathLst>
          </a:custGeom>
          <a:solidFill>
            <a:srgbClr val="B3B3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607569" y="570520"/>
            <a:ext cx="15240" cy="90805"/>
          </a:xfrm>
          <a:custGeom>
            <a:avLst/>
            <a:gdLst/>
            <a:ahLst/>
            <a:cxnLst/>
            <a:rect l="l" t="t" r="r" b="b"/>
            <a:pathLst>
              <a:path w="15239" h="90804">
                <a:moveTo>
                  <a:pt x="0" y="0"/>
                </a:moveTo>
                <a:lnTo>
                  <a:pt x="0" y="87831"/>
                </a:lnTo>
                <a:lnTo>
                  <a:pt x="15239" y="90731"/>
                </a:lnTo>
                <a:lnTo>
                  <a:pt x="15239" y="3709"/>
                </a:lnTo>
                <a:lnTo>
                  <a:pt x="0" y="0"/>
                </a:lnTo>
                <a:close/>
              </a:path>
            </a:pathLst>
          </a:custGeom>
          <a:solidFill>
            <a:srgbClr val="B2B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21529" y="573918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7089"/>
                </a:lnTo>
                <a:lnTo>
                  <a:pt x="10150" y="89021"/>
                </a:lnTo>
                <a:lnTo>
                  <a:pt x="13966" y="89403"/>
                </a:lnTo>
                <a:lnTo>
                  <a:pt x="13966" y="3399"/>
                </a:lnTo>
                <a:lnTo>
                  <a:pt x="0" y="0"/>
                </a:lnTo>
                <a:close/>
              </a:path>
            </a:pathLst>
          </a:custGeom>
          <a:solidFill>
            <a:srgbClr val="B1B1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35489" y="577316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6004"/>
                </a:lnTo>
                <a:lnTo>
                  <a:pt x="13977" y="87405"/>
                </a:lnTo>
                <a:lnTo>
                  <a:pt x="13977" y="3402"/>
                </a:lnTo>
                <a:lnTo>
                  <a:pt x="0" y="0"/>
                </a:lnTo>
                <a:close/>
              </a:path>
            </a:pathLst>
          </a:custGeom>
          <a:solidFill>
            <a:srgbClr val="B0B0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648200" y="580410"/>
            <a:ext cx="15240" cy="85725"/>
          </a:xfrm>
          <a:custGeom>
            <a:avLst/>
            <a:gdLst/>
            <a:ahLst/>
            <a:cxnLst/>
            <a:rect l="l" t="t" r="r" b="b"/>
            <a:pathLst>
              <a:path w="15239" h="85725">
                <a:moveTo>
                  <a:pt x="0" y="0"/>
                </a:moveTo>
                <a:lnTo>
                  <a:pt x="0" y="84184"/>
                </a:lnTo>
                <a:lnTo>
                  <a:pt x="15239" y="85710"/>
                </a:lnTo>
                <a:lnTo>
                  <a:pt x="15239" y="3089"/>
                </a:lnTo>
                <a:lnTo>
                  <a:pt x="5090" y="1239"/>
                </a:lnTo>
                <a:lnTo>
                  <a:pt x="0" y="0"/>
                </a:lnTo>
                <a:close/>
              </a:path>
            </a:pathLst>
          </a:custGeom>
          <a:solidFill>
            <a:srgbClr val="AF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662159" y="583266"/>
            <a:ext cx="13970" cy="84455"/>
          </a:xfrm>
          <a:custGeom>
            <a:avLst/>
            <a:gdLst/>
            <a:ahLst/>
            <a:cxnLst/>
            <a:rect l="l" t="t" r="r" b="b"/>
            <a:pathLst>
              <a:path w="13970" h="84454">
                <a:moveTo>
                  <a:pt x="0" y="0"/>
                </a:moveTo>
                <a:lnTo>
                  <a:pt x="0" y="82726"/>
                </a:lnTo>
                <a:lnTo>
                  <a:pt x="13977" y="84126"/>
                </a:lnTo>
                <a:lnTo>
                  <a:pt x="13977" y="2548"/>
                </a:lnTo>
                <a:lnTo>
                  <a:pt x="0" y="0"/>
                </a:lnTo>
                <a:close/>
              </a:path>
            </a:pathLst>
          </a:custGeom>
          <a:solidFill>
            <a:srgbClr val="AEAE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676150" y="585817"/>
            <a:ext cx="13970" cy="83185"/>
          </a:xfrm>
          <a:custGeom>
            <a:avLst/>
            <a:gdLst/>
            <a:ahLst/>
            <a:cxnLst/>
            <a:rect l="l" t="t" r="r" b="b"/>
            <a:pathLst>
              <a:path w="13970" h="83184">
                <a:moveTo>
                  <a:pt x="0" y="0"/>
                </a:moveTo>
                <a:lnTo>
                  <a:pt x="0" y="81577"/>
                </a:lnTo>
                <a:lnTo>
                  <a:pt x="6340" y="82212"/>
                </a:lnTo>
                <a:lnTo>
                  <a:pt x="13966" y="82744"/>
                </a:lnTo>
                <a:lnTo>
                  <a:pt x="13966" y="2194"/>
                </a:lnTo>
                <a:lnTo>
                  <a:pt x="5059" y="922"/>
                </a:lnTo>
                <a:lnTo>
                  <a:pt x="0" y="0"/>
                </a:lnTo>
                <a:close/>
              </a:path>
            </a:pathLst>
          </a:custGeom>
          <a:solidFill>
            <a:srgbClr val="ADAD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688829" y="587828"/>
            <a:ext cx="15240" cy="81915"/>
          </a:xfrm>
          <a:custGeom>
            <a:avLst/>
            <a:gdLst/>
            <a:ahLst/>
            <a:cxnLst/>
            <a:rect l="l" t="t" r="r" b="b"/>
            <a:pathLst>
              <a:path w="15239" h="81915">
                <a:moveTo>
                  <a:pt x="0" y="0"/>
                </a:moveTo>
                <a:lnTo>
                  <a:pt x="0" y="80643"/>
                </a:lnTo>
                <a:lnTo>
                  <a:pt x="15239" y="81706"/>
                </a:lnTo>
                <a:lnTo>
                  <a:pt x="15239" y="2177"/>
                </a:lnTo>
                <a:lnTo>
                  <a:pt x="0" y="0"/>
                </a:lnTo>
                <a:close/>
              </a:path>
            </a:pathLst>
          </a:custGeom>
          <a:solidFill>
            <a:srgbClr val="ACAC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702819" y="589826"/>
            <a:ext cx="13970" cy="80645"/>
          </a:xfrm>
          <a:custGeom>
            <a:avLst/>
            <a:gdLst/>
            <a:ahLst/>
            <a:cxnLst/>
            <a:rect l="l" t="t" r="r" b="b"/>
            <a:pathLst>
              <a:path w="13970" h="80645">
                <a:moveTo>
                  <a:pt x="0" y="0"/>
                </a:moveTo>
                <a:lnTo>
                  <a:pt x="0" y="79621"/>
                </a:lnTo>
                <a:lnTo>
                  <a:pt x="13966" y="80595"/>
                </a:lnTo>
                <a:lnTo>
                  <a:pt x="13966" y="1493"/>
                </a:lnTo>
                <a:lnTo>
                  <a:pt x="5059" y="722"/>
                </a:lnTo>
                <a:lnTo>
                  <a:pt x="0" y="0"/>
                </a:lnTo>
                <a:close/>
              </a:path>
            </a:pathLst>
          </a:custGeom>
          <a:solidFill>
            <a:srgbClr val="ABAB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715499" y="591209"/>
            <a:ext cx="15240" cy="80645"/>
          </a:xfrm>
          <a:custGeom>
            <a:avLst/>
            <a:gdLst/>
            <a:ahLst/>
            <a:cxnLst/>
            <a:rect l="l" t="t" r="r" b="b"/>
            <a:pathLst>
              <a:path w="15239" h="80645">
                <a:moveTo>
                  <a:pt x="0" y="0"/>
                </a:moveTo>
                <a:lnTo>
                  <a:pt x="0" y="79123"/>
                </a:lnTo>
                <a:lnTo>
                  <a:pt x="15239" y="80186"/>
                </a:lnTo>
                <a:lnTo>
                  <a:pt x="15239" y="1318"/>
                </a:lnTo>
                <a:lnTo>
                  <a:pt x="0" y="0"/>
                </a:lnTo>
                <a:close/>
              </a:path>
            </a:pathLst>
          </a:custGeom>
          <a:solidFill>
            <a:srgbClr val="AA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729489" y="592420"/>
            <a:ext cx="13970" cy="80010"/>
          </a:xfrm>
          <a:custGeom>
            <a:avLst/>
            <a:gdLst/>
            <a:ahLst/>
            <a:cxnLst/>
            <a:rect l="l" t="t" r="r" b="b"/>
            <a:pathLst>
              <a:path w="13970" h="80009">
                <a:moveTo>
                  <a:pt x="0" y="0"/>
                </a:moveTo>
                <a:lnTo>
                  <a:pt x="0" y="78888"/>
                </a:lnTo>
                <a:lnTo>
                  <a:pt x="7620" y="79419"/>
                </a:lnTo>
                <a:lnTo>
                  <a:pt x="13966" y="79584"/>
                </a:lnTo>
                <a:lnTo>
                  <a:pt x="13966" y="926"/>
                </a:lnTo>
                <a:lnTo>
                  <a:pt x="7620" y="659"/>
                </a:lnTo>
                <a:lnTo>
                  <a:pt x="0" y="0"/>
                </a:lnTo>
                <a:close/>
              </a:path>
            </a:pathLst>
          </a:custGeom>
          <a:solidFill>
            <a:srgbClr val="A9A9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750432" y="593345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19"/>
                </a:lnTo>
              </a:path>
            </a:pathLst>
          </a:custGeom>
          <a:ln w="15236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756160" y="593879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0" y="0"/>
                </a:moveTo>
                <a:lnTo>
                  <a:pt x="0" y="78453"/>
                </a:lnTo>
                <a:lnTo>
                  <a:pt x="15239" y="78848"/>
                </a:lnTo>
                <a:lnTo>
                  <a:pt x="15239" y="480"/>
                </a:lnTo>
                <a:lnTo>
                  <a:pt x="11430" y="480"/>
                </a:lnTo>
                <a:lnTo>
                  <a:pt x="0" y="0"/>
                </a:lnTo>
                <a:close/>
              </a:path>
              <a:path w="15239" h="79375">
                <a:moveTo>
                  <a:pt x="15239" y="402"/>
                </a:moveTo>
                <a:lnTo>
                  <a:pt x="11430" y="480"/>
                </a:lnTo>
                <a:lnTo>
                  <a:pt x="15239" y="48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777739" y="593998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91"/>
                </a:lnTo>
              </a:path>
            </a:pathLst>
          </a:custGeom>
          <a:ln w="1650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784079" y="593740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77" y="0"/>
                </a:moveTo>
                <a:lnTo>
                  <a:pt x="0" y="284"/>
                </a:lnTo>
                <a:lnTo>
                  <a:pt x="0" y="79316"/>
                </a:lnTo>
                <a:lnTo>
                  <a:pt x="1280" y="79349"/>
                </a:lnTo>
                <a:lnTo>
                  <a:pt x="13977" y="78958"/>
                </a:lnTo>
                <a:lnTo>
                  <a:pt x="13977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804409" y="593456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281"/>
                </a:lnTo>
              </a:path>
            </a:pathLst>
          </a:custGeom>
          <a:ln w="1650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818369" y="593172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136"/>
                </a:lnTo>
              </a:path>
            </a:pathLst>
          </a:custGeom>
          <a:ln w="1650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824739" y="592914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66" y="0"/>
                </a:moveTo>
                <a:lnTo>
                  <a:pt x="0" y="283"/>
                </a:lnTo>
                <a:lnTo>
                  <a:pt x="0" y="78964"/>
                </a:lnTo>
                <a:lnTo>
                  <a:pt x="1249" y="78925"/>
                </a:lnTo>
                <a:lnTo>
                  <a:pt x="13966" y="78925"/>
                </a:lnTo>
                <a:lnTo>
                  <a:pt x="1396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837419" y="592630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15239" y="0"/>
                </a:moveTo>
                <a:lnTo>
                  <a:pt x="0" y="309"/>
                </a:lnTo>
                <a:lnTo>
                  <a:pt x="0" y="79209"/>
                </a:lnTo>
                <a:lnTo>
                  <a:pt x="6370" y="79209"/>
                </a:lnTo>
                <a:lnTo>
                  <a:pt x="15239" y="77832"/>
                </a:lnTo>
                <a:lnTo>
                  <a:pt x="15239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851410" y="592371"/>
            <a:ext cx="13970" cy="78740"/>
          </a:xfrm>
          <a:custGeom>
            <a:avLst/>
            <a:gdLst/>
            <a:ahLst/>
            <a:cxnLst/>
            <a:rect l="l" t="t" r="r" b="b"/>
            <a:pathLst>
              <a:path w="13970" h="78740">
                <a:moveTo>
                  <a:pt x="13966" y="0"/>
                </a:moveTo>
                <a:lnTo>
                  <a:pt x="0" y="283"/>
                </a:lnTo>
                <a:lnTo>
                  <a:pt x="0" y="78284"/>
                </a:lnTo>
                <a:lnTo>
                  <a:pt x="8869" y="76907"/>
                </a:lnTo>
                <a:lnTo>
                  <a:pt x="13966" y="76452"/>
                </a:lnTo>
                <a:lnTo>
                  <a:pt x="13966" y="0"/>
                </a:lnTo>
                <a:close/>
              </a:path>
            </a:pathLst>
          </a:custGeom>
          <a:solidFill>
            <a:srgbClr val="A0A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864089" y="592088"/>
            <a:ext cx="15240" cy="77470"/>
          </a:xfrm>
          <a:custGeom>
            <a:avLst/>
            <a:gdLst/>
            <a:ahLst/>
            <a:cxnLst/>
            <a:rect l="l" t="t" r="r" b="b"/>
            <a:pathLst>
              <a:path w="15239" h="77470">
                <a:moveTo>
                  <a:pt x="15239" y="0"/>
                </a:moveTo>
                <a:lnTo>
                  <a:pt x="0" y="309"/>
                </a:lnTo>
                <a:lnTo>
                  <a:pt x="0" y="76850"/>
                </a:lnTo>
                <a:lnTo>
                  <a:pt x="10180" y="75941"/>
                </a:lnTo>
                <a:lnTo>
                  <a:pt x="15239" y="75430"/>
                </a:lnTo>
                <a:lnTo>
                  <a:pt x="15239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878080" y="591765"/>
            <a:ext cx="15240" cy="76200"/>
          </a:xfrm>
          <a:custGeom>
            <a:avLst/>
            <a:gdLst/>
            <a:ahLst/>
            <a:cxnLst/>
            <a:rect l="l" t="t" r="r" b="b"/>
            <a:pathLst>
              <a:path w="15239" h="76200">
                <a:moveTo>
                  <a:pt x="15239" y="0"/>
                </a:moveTo>
                <a:lnTo>
                  <a:pt x="13960" y="64"/>
                </a:lnTo>
                <a:lnTo>
                  <a:pt x="0" y="348"/>
                </a:lnTo>
                <a:lnTo>
                  <a:pt x="0" y="75879"/>
                </a:lnTo>
                <a:lnTo>
                  <a:pt x="8869" y="74984"/>
                </a:lnTo>
                <a:lnTo>
                  <a:pt x="15239" y="72600"/>
                </a:lnTo>
                <a:lnTo>
                  <a:pt x="15239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892039" y="591125"/>
            <a:ext cx="13970" cy="74295"/>
          </a:xfrm>
          <a:custGeom>
            <a:avLst/>
            <a:gdLst/>
            <a:ahLst/>
            <a:cxnLst/>
            <a:rect l="l" t="t" r="r" b="b"/>
            <a:pathLst>
              <a:path w="13970" h="74295">
                <a:moveTo>
                  <a:pt x="13966" y="0"/>
                </a:moveTo>
                <a:lnTo>
                  <a:pt x="0" y="704"/>
                </a:lnTo>
                <a:lnTo>
                  <a:pt x="0" y="73719"/>
                </a:lnTo>
                <a:lnTo>
                  <a:pt x="5090" y="71813"/>
                </a:lnTo>
                <a:lnTo>
                  <a:pt x="13966" y="69849"/>
                </a:lnTo>
                <a:lnTo>
                  <a:pt x="13966" y="0"/>
                </a:lnTo>
                <a:close/>
              </a:path>
            </a:pathLst>
          </a:custGeom>
          <a:solidFill>
            <a:srgbClr val="9D9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904750" y="590549"/>
            <a:ext cx="15240" cy="71120"/>
          </a:xfrm>
          <a:custGeom>
            <a:avLst/>
            <a:gdLst/>
            <a:ahLst/>
            <a:cxnLst/>
            <a:rect l="l" t="t" r="r" b="b"/>
            <a:pathLst>
              <a:path w="15239" h="71120">
                <a:moveTo>
                  <a:pt x="15239" y="0"/>
                </a:moveTo>
                <a:lnTo>
                  <a:pt x="12679" y="0"/>
                </a:lnTo>
                <a:lnTo>
                  <a:pt x="0" y="639"/>
                </a:lnTo>
                <a:lnTo>
                  <a:pt x="0" y="70703"/>
                </a:lnTo>
                <a:lnTo>
                  <a:pt x="3810" y="69860"/>
                </a:lnTo>
                <a:lnTo>
                  <a:pt x="12679" y="66050"/>
                </a:lnTo>
                <a:lnTo>
                  <a:pt x="15239" y="65092"/>
                </a:lnTo>
                <a:lnTo>
                  <a:pt x="15239" y="0"/>
                </a:lnTo>
                <a:close/>
              </a:path>
            </a:pathLst>
          </a:custGeom>
          <a:solidFill>
            <a:srgbClr val="9C9C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918709" y="590549"/>
            <a:ext cx="15240" cy="66040"/>
          </a:xfrm>
          <a:custGeom>
            <a:avLst/>
            <a:gdLst/>
            <a:ahLst/>
            <a:cxnLst/>
            <a:rect l="l" t="t" r="r" b="b"/>
            <a:pathLst>
              <a:path w="15239" h="66040">
                <a:moveTo>
                  <a:pt x="15239" y="0"/>
                </a:moveTo>
                <a:lnTo>
                  <a:pt x="0" y="0"/>
                </a:lnTo>
                <a:lnTo>
                  <a:pt x="0" y="65571"/>
                </a:lnTo>
                <a:lnTo>
                  <a:pt x="8900" y="62240"/>
                </a:lnTo>
                <a:lnTo>
                  <a:pt x="15239" y="58005"/>
                </a:lnTo>
                <a:lnTo>
                  <a:pt x="15239" y="0"/>
                </a:lnTo>
                <a:close/>
              </a:path>
            </a:pathLst>
          </a:custGeom>
          <a:solidFill>
            <a:srgbClr val="9B9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932669" y="590549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70" h="59054">
                <a:moveTo>
                  <a:pt x="3810" y="0"/>
                </a:moveTo>
                <a:lnTo>
                  <a:pt x="0" y="0"/>
                </a:lnTo>
                <a:lnTo>
                  <a:pt x="0" y="58860"/>
                </a:lnTo>
                <a:lnTo>
                  <a:pt x="2560" y="57150"/>
                </a:lnTo>
                <a:lnTo>
                  <a:pt x="7620" y="54620"/>
                </a:lnTo>
                <a:lnTo>
                  <a:pt x="10180" y="50810"/>
                </a:lnTo>
                <a:lnTo>
                  <a:pt x="13977" y="47012"/>
                </a:lnTo>
                <a:lnTo>
                  <a:pt x="13977" y="569"/>
                </a:lnTo>
                <a:lnTo>
                  <a:pt x="3810" y="0"/>
                </a:lnTo>
                <a:close/>
              </a:path>
            </a:pathLst>
          </a:custGeom>
          <a:solidFill>
            <a:srgbClr val="9A9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945379" y="591048"/>
            <a:ext cx="15240" cy="48260"/>
          </a:xfrm>
          <a:custGeom>
            <a:avLst/>
            <a:gdLst/>
            <a:ahLst/>
            <a:cxnLst/>
            <a:rect l="l" t="t" r="r" b="b"/>
            <a:pathLst>
              <a:path w="15239" h="48259">
                <a:moveTo>
                  <a:pt x="0" y="0"/>
                </a:moveTo>
                <a:lnTo>
                  <a:pt x="0" y="47782"/>
                </a:lnTo>
                <a:lnTo>
                  <a:pt x="5090" y="42691"/>
                </a:lnTo>
                <a:lnTo>
                  <a:pt x="11430" y="35071"/>
                </a:lnTo>
                <a:lnTo>
                  <a:pt x="15239" y="29368"/>
                </a:lnTo>
                <a:lnTo>
                  <a:pt x="15239" y="781"/>
                </a:lnTo>
                <a:lnTo>
                  <a:pt x="13960" y="781"/>
                </a:lnTo>
                <a:lnTo>
                  <a:pt x="0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959339" y="591829"/>
            <a:ext cx="11430" cy="31115"/>
          </a:xfrm>
          <a:custGeom>
            <a:avLst/>
            <a:gdLst/>
            <a:ahLst/>
            <a:cxnLst/>
            <a:rect l="l" t="t" r="r" b="b"/>
            <a:pathLst>
              <a:path w="11429" h="31115">
                <a:moveTo>
                  <a:pt x="0" y="0"/>
                </a:moveTo>
                <a:lnTo>
                  <a:pt x="0" y="30503"/>
                </a:lnTo>
                <a:lnTo>
                  <a:pt x="2560" y="26670"/>
                </a:lnTo>
                <a:lnTo>
                  <a:pt x="6370" y="17769"/>
                </a:lnTo>
                <a:lnTo>
                  <a:pt x="7620" y="16489"/>
                </a:lnTo>
                <a:lnTo>
                  <a:pt x="8900" y="12679"/>
                </a:lnTo>
                <a:lnTo>
                  <a:pt x="10180" y="10149"/>
                </a:lnTo>
                <a:lnTo>
                  <a:pt x="10180" y="5059"/>
                </a:lnTo>
                <a:lnTo>
                  <a:pt x="11430" y="5059"/>
                </a:lnTo>
                <a:lnTo>
                  <a:pt x="11430" y="1249"/>
                </a:lnTo>
                <a:lnTo>
                  <a:pt x="8900" y="1249"/>
                </a:lnTo>
                <a:lnTo>
                  <a:pt x="6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024110" y="702319"/>
            <a:ext cx="3810" cy="635"/>
          </a:xfrm>
          <a:custGeom>
            <a:avLst/>
            <a:gdLst/>
            <a:ahLst/>
            <a:cxnLst/>
            <a:rect l="l" t="t" r="r" b="b"/>
            <a:pathLst>
              <a:path w="3810" h="634">
                <a:moveTo>
                  <a:pt x="0" y="118"/>
                </a:moveTo>
                <a:lnTo>
                  <a:pt x="3822" y="118"/>
                </a:lnTo>
              </a:path>
            </a:pathLst>
          </a:custGeom>
          <a:ln w="317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027919" y="700038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5083" y="0"/>
                </a:moveTo>
                <a:lnTo>
                  <a:pt x="1280" y="2281"/>
                </a:lnTo>
                <a:lnTo>
                  <a:pt x="0" y="2281"/>
                </a:lnTo>
                <a:lnTo>
                  <a:pt x="0" y="2519"/>
                </a:lnTo>
                <a:lnTo>
                  <a:pt x="5083" y="2835"/>
                </a:lnTo>
                <a:lnTo>
                  <a:pt x="5083" y="0"/>
                </a:lnTo>
                <a:close/>
              </a:path>
            </a:pathLst>
          </a:custGeom>
          <a:solidFill>
            <a:srgbClr val="9696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033009" y="696984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83" y="0"/>
                </a:moveTo>
                <a:lnTo>
                  <a:pt x="0" y="3050"/>
                </a:lnTo>
                <a:lnTo>
                  <a:pt x="0" y="5889"/>
                </a:lnTo>
                <a:lnTo>
                  <a:pt x="5083" y="6206"/>
                </a:lnTo>
                <a:lnTo>
                  <a:pt x="5083" y="0"/>
                </a:lnTo>
                <a:close/>
              </a:path>
            </a:pathLst>
          </a:custGeom>
          <a:solidFill>
            <a:srgbClr val="9797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38100" y="693937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59">
                <a:moveTo>
                  <a:pt x="5072" y="0"/>
                </a:moveTo>
                <a:lnTo>
                  <a:pt x="0" y="3042"/>
                </a:lnTo>
                <a:lnTo>
                  <a:pt x="0" y="9253"/>
                </a:lnTo>
                <a:lnTo>
                  <a:pt x="5072" y="9568"/>
                </a:lnTo>
                <a:lnTo>
                  <a:pt x="5072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043159" y="690894"/>
            <a:ext cx="5080" cy="13335"/>
          </a:xfrm>
          <a:custGeom>
            <a:avLst/>
            <a:gdLst/>
            <a:ahLst/>
            <a:cxnLst/>
            <a:rect l="l" t="t" r="r" b="b"/>
            <a:pathLst>
              <a:path w="5079" h="13334">
                <a:moveTo>
                  <a:pt x="5083" y="0"/>
                </a:moveTo>
                <a:lnTo>
                  <a:pt x="0" y="3050"/>
                </a:lnTo>
                <a:lnTo>
                  <a:pt x="0" y="12610"/>
                </a:lnTo>
                <a:lnTo>
                  <a:pt x="5083" y="12927"/>
                </a:lnTo>
                <a:lnTo>
                  <a:pt x="5083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048250" y="687840"/>
            <a:ext cx="5080" cy="16510"/>
          </a:xfrm>
          <a:custGeom>
            <a:avLst/>
            <a:gdLst/>
            <a:ahLst/>
            <a:cxnLst/>
            <a:rect l="l" t="t" r="r" b="b"/>
            <a:pathLst>
              <a:path w="5079" h="16509">
                <a:moveTo>
                  <a:pt x="5083" y="0"/>
                </a:moveTo>
                <a:lnTo>
                  <a:pt x="0" y="3050"/>
                </a:lnTo>
                <a:lnTo>
                  <a:pt x="0" y="15981"/>
                </a:lnTo>
                <a:lnTo>
                  <a:pt x="5083" y="16298"/>
                </a:lnTo>
                <a:lnTo>
                  <a:pt x="5083" y="0"/>
                </a:lnTo>
                <a:close/>
              </a:path>
            </a:pathLst>
          </a:custGeom>
          <a:solidFill>
            <a:srgbClr val="9A9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053339" y="684794"/>
            <a:ext cx="5080" cy="19685"/>
          </a:xfrm>
          <a:custGeom>
            <a:avLst/>
            <a:gdLst/>
            <a:ahLst/>
            <a:cxnLst/>
            <a:rect l="l" t="t" r="r" b="b"/>
            <a:pathLst>
              <a:path w="5079" h="19684">
                <a:moveTo>
                  <a:pt x="5072" y="0"/>
                </a:moveTo>
                <a:lnTo>
                  <a:pt x="0" y="3042"/>
                </a:lnTo>
                <a:lnTo>
                  <a:pt x="0" y="19345"/>
                </a:lnTo>
                <a:lnTo>
                  <a:pt x="5072" y="19660"/>
                </a:lnTo>
                <a:lnTo>
                  <a:pt x="5072" y="0"/>
                </a:lnTo>
                <a:close/>
              </a:path>
            </a:pathLst>
          </a:custGeom>
          <a:solidFill>
            <a:srgbClr val="9B9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058399" y="681751"/>
            <a:ext cx="5080" cy="23495"/>
          </a:xfrm>
          <a:custGeom>
            <a:avLst/>
            <a:gdLst/>
            <a:ahLst/>
            <a:cxnLst/>
            <a:rect l="l" t="t" r="r" b="b"/>
            <a:pathLst>
              <a:path w="5079" h="23495">
                <a:moveTo>
                  <a:pt x="5083" y="0"/>
                </a:moveTo>
                <a:lnTo>
                  <a:pt x="0" y="3050"/>
                </a:lnTo>
                <a:lnTo>
                  <a:pt x="0" y="22702"/>
                </a:lnTo>
                <a:lnTo>
                  <a:pt x="5083" y="23019"/>
                </a:lnTo>
                <a:lnTo>
                  <a:pt x="5083" y="0"/>
                </a:lnTo>
                <a:close/>
              </a:path>
            </a:pathLst>
          </a:custGeom>
          <a:solidFill>
            <a:srgbClr val="9C9C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063489" y="678697"/>
            <a:ext cx="5080" cy="26670"/>
          </a:xfrm>
          <a:custGeom>
            <a:avLst/>
            <a:gdLst/>
            <a:ahLst/>
            <a:cxnLst/>
            <a:rect l="l" t="t" r="r" b="b"/>
            <a:pathLst>
              <a:path w="5079" h="26670">
                <a:moveTo>
                  <a:pt x="5083" y="0"/>
                </a:moveTo>
                <a:lnTo>
                  <a:pt x="0" y="3050"/>
                </a:lnTo>
                <a:lnTo>
                  <a:pt x="0" y="26073"/>
                </a:lnTo>
                <a:lnTo>
                  <a:pt x="5083" y="26389"/>
                </a:lnTo>
                <a:lnTo>
                  <a:pt x="5083" y="0"/>
                </a:lnTo>
                <a:close/>
              </a:path>
            </a:pathLst>
          </a:custGeom>
          <a:solidFill>
            <a:srgbClr val="9D9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068580" y="675650"/>
            <a:ext cx="5080" cy="29845"/>
          </a:xfrm>
          <a:custGeom>
            <a:avLst/>
            <a:gdLst/>
            <a:ahLst/>
            <a:cxnLst/>
            <a:rect l="l" t="t" r="r" b="b"/>
            <a:pathLst>
              <a:path w="5079" h="29845">
                <a:moveTo>
                  <a:pt x="5072" y="0"/>
                </a:moveTo>
                <a:lnTo>
                  <a:pt x="0" y="3042"/>
                </a:lnTo>
                <a:lnTo>
                  <a:pt x="0" y="29436"/>
                </a:lnTo>
                <a:lnTo>
                  <a:pt x="5072" y="29752"/>
                </a:lnTo>
                <a:lnTo>
                  <a:pt x="5072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073639" y="672608"/>
            <a:ext cx="5080" cy="33655"/>
          </a:xfrm>
          <a:custGeom>
            <a:avLst/>
            <a:gdLst/>
            <a:ahLst/>
            <a:cxnLst/>
            <a:rect l="l" t="t" r="r" b="b"/>
            <a:pathLst>
              <a:path w="5079" h="33654">
                <a:moveTo>
                  <a:pt x="5083" y="0"/>
                </a:moveTo>
                <a:lnTo>
                  <a:pt x="0" y="3050"/>
                </a:lnTo>
                <a:lnTo>
                  <a:pt x="0" y="32794"/>
                </a:lnTo>
                <a:lnTo>
                  <a:pt x="5083" y="33111"/>
                </a:lnTo>
                <a:lnTo>
                  <a:pt x="5083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078729" y="669554"/>
            <a:ext cx="5080" cy="36830"/>
          </a:xfrm>
          <a:custGeom>
            <a:avLst/>
            <a:gdLst/>
            <a:ahLst/>
            <a:cxnLst/>
            <a:rect l="l" t="t" r="r" b="b"/>
            <a:pathLst>
              <a:path w="5079" h="36829">
                <a:moveTo>
                  <a:pt x="5083" y="0"/>
                </a:moveTo>
                <a:lnTo>
                  <a:pt x="0" y="3050"/>
                </a:lnTo>
                <a:lnTo>
                  <a:pt x="0" y="36165"/>
                </a:lnTo>
                <a:lnTo>
                  <a:pt x="5083" y="36481"/>
                </a:lnTo>
                <a:lnTo>
                  <a:pt x="5083" y="0"/>
                </a:lnTo>
                <a:close/>
              </a:path>
            </a:pathLst>
          </a:custGeom>
          <a:solidFill>
            <a:srgbClr val="A0A0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083819" y="666507"/>
            <a:ext cx="5080" cy="40005"/>
          </a:xfrm>
          <a:custGeom>
            <a:avLst/>
            <a:gdLst/>
            <a:ahLst/>
            <a:cxnLst/>
            <a:rect l="l" t="t" r="r" b="b"/>
            <a:pathLst>
              <a:path w="5079" h="40004">
                <a:moveTo>
                  <a:pt x="5072" y="0"/>
                </a:moveTo>
                <a:lnTo>
                  <a:pt x="0" y="3042"/>
                </a:lnTo>
                <a:lnTo>
                  <a:pt x="0" y="39528"/>
                </a:lnTo>
                <a:lnTo>
                  <a:pt x="5072" y="39844"/>
                </a:lnTo>
                <a:lnTo>
                  <a:pt x="5072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087630" y="663457"/>
            <a:ext cx="6350" cy="43815"/>
          </a:xfrm>
          <a:custGeom>
            <a:avLst/>
            <a:gdLst/>
            <a:ahLst/>
            <a:cxnLst/>
            <a:rect l="l" t="t" r="r" b="b"/>
            <a:pathLst>
              <a:path w="6350" h="43815">
                <a:moveTo>
                  <a:pt x="6346" y="0"/>
                </a:moveTo>
                <a:lnTo>
                  <a:pt x="0" y="3807"/>
                </a:lnTo>
                <a:lnTo>
                  <a:pt x="0" y="42816"/>
                </a:lnTo>
                <a:lnTo>
                  <a:pt x="6346" y="43211"/>
                </a:lnTo>
                <a:lnTo>
                  <a:pt x="634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092689" y="660414"/>
            <a:ext cx="6350" cy="46990"/>
          </a:xfrm>
          <a:custGeom>
            <a:avLst/>
            <a:gdLst/>
            <a:ahLst/>
            <a:cxnLst/>
            <a:rect l="l" t="t" r="r" b="b"/>
            <a:pathLst>
              <a:path w="6350" h="46990">
                <a:moveTo>
                  <a:pt x="6357" y="0"/>
                </a:moveTo>
                <a:lnTo>
                  <a:pt x="0" y="3814"/>
                </a:lnTo>
                <a:lnTo>
                  <a:pt x="0" y="46173"/>
                </a:lnTo>
                <a:lnTo>
                  <a:pt x="6357" y="46569"/>
                </a:lnTo>
                <a:lnTo>
                  <a:pt x="6357" y="0"/>
                </a:lnTo>
                <a:close/>
              </a:path>
            </a:pathLst>
          </a:custGeom>
          <a:solidFill>
            <a:srgbClr val="A3A3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097779" y="657368"/>
            <a:ext cx="6350" cy="50165"/>
          </a:xfrm>
          <a:custGeom>
            <a:avLst/>
            <a:gdLst/>
            <a:ahLst/>
            <a:cxnLst/>
            <a:rect l="l" t="t" r="r" b="b"/>
            <a:pathLst>
              <a:path w="6350" h="50165">
                <a:moveTo>
                  <a:pt x="6346" y="0"/>
                </a:moveTo>
                <a:lnTo>
                  <a:pt x="0" y="3807"/>
                </a:lnTo>
                <a:lnTo>
                  <a:pt x="0" y="49537"/>
                </a:lnTo>
                <a:lnTo>
                  <a:pt x="6346" y="49932"/>
                </a:lnTo>
                <a:lnTo>
                  <a:pt x="6346" y="0"/>
                </a:lnTo>
                <a:close/>
              </a:path>
            </a:pathLst>
          </a:custGeom>
          <a:solidFill>
            <a:srgbClr val="A4A4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102869" y="654314"/>
            <a:ext cx="6350" cy="53340"/>
          </a:xfrm>
          <a:custGeom>
            <a:avLst/>
            <a:gdLst/>
            <a:ahLst/>
            <a:cxnLst/>
            <a:rect l="l" t="t" r="r" b="b"/>
            <a:pathLst>
              <a:path w="6350" h="53340">
                <a:moveTo>
                  <a:pt x="6346" y="0"/>
                </a:moveTo>
                <a:lnTo>
                  <a:pt x="0" y="3807"/>
                </a:lnTo>
                <a:lnTo>
                  <a:pt x="0" y="52907"/>
                </a:lnTo>
                <a:lnTo>
                  <a:pt x="2530" y="53065"/>
                </a:lnTo>
                <a:lnTo>
                  <a:pt x="6346" y="53213"/>
                </a:lnTo>
                <a:lnTo>
                  <a:pt x="6346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107929" y="651271"/>
            <a:ext cx="6350" cy="56515"/>
          </a:xfrm>
          <a:custGeom>
            <a:avLst/>
            <a:gdLst/>
            <a:ahLst/>
            <a:cxnLst/>
            <a:rect l="l" t="t" r="r" b="b"/>
            <a:pathLst>
              <a:path w="6350" h="56515">
                <a:moveTo>
                  <a:pt x="6357" y="0"/>
                </a:moveTo>
                <a:lnTo>
                  <a:pt x="0" y="3814"/>
                </a:lnTo>
                <a:lnTo>
                  <a:pt x="0" y="56206"/>
                </a:lnTo>
                <a:lnTo>
                  <a:pt x="6357" y="56452"/>
                </a:lnTo>
                <a:lnTo>
                  <a:pt x="6357" y="0"/>
                </a:lnTo>
                <a:close/>
              </a:path>
            </a:pathLst>
          </a:custGeom>
          <a:solidFill>
            <a:srgbClr val="A6A6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113020" y="648224"/>
            <a:ext cx="6350" cy="59690"/>
          </a:xfrm>
          <a:custGeom>
            <a:avLst/>
            <a:gdLst/>
            <a:ahLst/>
            <a:cxnLst/>
            <a:rect l="l" t="t" r="r" b="b"/>
            <a:pathLst>
              <a:path w="6350" h="59690">
                <a:moveTo>
                  <a:pt x="6346" y="0"/>
                </a:moveTo>
                <a:lnTo>
                  <a:pt x="0" y="3807"/>
                </a:lnTo>
                <a:lnTo>
                  <a:pt x="0" y="59450"/>
                </a:lnTo>
                <a:lnTo>
                  <a:pt x="6346" y="59696"/>
                </a:lnTo>
                <a:lnTo>
                  <a:pt x="6346" y="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120645" y="645935"/>
            <a:ext cx="0" cy="62230"/>
          </a:xfrm>
          <a:custGeom>
            <a:avLst/>
            <a:gdLst/>
            <a:ahLst/>
            <a:cxnLst/>
            <a:rect l="l" t="t" r="r" b="b"/>
            <a:pathLst>
              <a:path h="62229">
                <a:moveTo>
                  <a:pt x="0" y="0"/>
                </a:moveTo>
                <a:lnTo>
                  <a:pt x="0" y="62133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125711" y="642892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73"/>
                </a:lnTo>
              </a:path>
            </a:pathLst>
          </a:custGeom>
          <a:ln w="6353">
            <a:solidFill>
              <a:srgbClr val="A9A9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130801" y="639838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8624"/>
                </a:lnTo>
              </a:path>
            </a:pathLst>
          </a:custGeom>
          <a:ln w="6353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135886" y="636792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1867"/>
                </a:lnTo>
              </a:path>
            </a:pathLst>
          </a:custGeom>
          <a:ln w="6342">
            <a:solidFill>
              <a:srgbClr val="ABAB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140951" y="6337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10"/>
                </a:lnTo>
              </a:path>
            </a:pathLst>
          </a:custGeom>
          <a:ln w="6353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146041" y="630695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536"/>
                </a:lnTo>
              </a:path>
            </a:pathLst>
          </a:custGeom>
          <a:ln w="6353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151125" y="627648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0"/>
                </a:moveTo>
                <a:lnTo>
                  <a:pt x="0" y="80155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156191" y="624688"/>
            <a:ext cx="0" cy="83185"/>
          </a:xfrm>
          <a:custGeom>
            <a:avLst/>
            <a:gdLst/>
            <a:ahLst/>
            <a:cxnLst/>
            <a:rect l="l" t="t" r="r" b="b"/>
            <a:pathLst>
              <a:path h="83184">
                <a:moveTo>
                  <a:pt x="0" y="0"/>
                </a:moveTo>
                <a:lnTo>
                  <a:pt x="0" y="82690"/>
                </a:lnTo>
              </a:path>
            </a:pathLst>
          </a:custGeom>
          <a:ln w="6353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161281" y="62180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578"/>
                </a:lnTo>
              </a:path>
            </a:pathLst>
          </a:custGeom>
          <a:ln w="6353">
            <a:solidFill>
              <a:srgbClr val="B0B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166366" y="618921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58"/>
                </a:lnTo>
              </a:path>
            </a:pathLst>
          </a:custGeom>
          <a:ln w="6342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170813" y="616037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202"/>
                </a:lnTo>
              </a:path>
            </a:pathLst>
          </a:custGeom>
          <a:ln w="7616">
            <a:solidFill>
              <a:srgbClr val="B2B2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175878" y="613160"/>
            <a:ext cx="0" cy="93980"/>
          </a:xfrm>
          <a:custGeom>
            <a:avLst/>
            <a:gdLst/>
            <a:ahLst/>
            <a:cxnLst/>
            <a:rect l="l" t="t" r="r" b="b"/>
            <a:pathLst>
              <a:path h="93979">
                <a:moveTo>
                  <a:pt x="0" y="0"/>
                </a:moveTo>
                <a:lnTo>
                  <a:pt x="0" y="93525"/>
                </a:lnTo>
              </a:path>
            </a:pathLst>
          </a:custGeom>
          <a:ln w="7627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180962" y="610280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849"/>
                </a:lnTo>
              </a:path>
            </a:pathLst>
          </a:custGeom>
          <a:ln w="7616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186053" y="607393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7039"/>
                </a:lnTo>
              </a:path>
            </a:pathLst>
          </a:custGeom>
          <a:ln w="7616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191118" y="604516"/>
            <a:ext cx="0" cy="98425"/>
          </a:xfrm>
          <a:custGeom>
            <a:avLst/>
            <a:gdLst/>
            <a:ahLst/>
            <a:cxnLst/>
            <a:rect l="l" t="t" r="r" b="b"/>
            <a:pathLst>
              <a:path h="98425">
                <a:moveTo>
                  <a:pt x="0" y="0"/>
                </a:moveTo>
                <a:lnTo>
                  <a:pt x="0" y="98229"/>
                </a:lnTo>
              </a:path>
            </a:pathLst>
          </a:custGeom>
          <a:ln w="7627">
            <a:solidFill>
              <a:srgbClr val="B6B6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196202" y="60069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5">
                <a:moveTo>
                  <a:pt x="0" y="0"/>
                </a:moveTo>
                <a:lnTo>
                  <a:pt x="0" y="100662"/>
                </a:lnTo>
              </a:path>
            </a:pathLst>
          </a:custGeom>
          <a:ln w="7616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200650" y="599449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632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205721" y="596889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6353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210811" y="596889"/>
            <a:ext cx="0" cy="94615"/>
          </a:xfrm>
          <a:custGeom>
            <a:avLst/>
            <a:gdLst/>
            <a:ahLst/>
            <a:cxnLst/>
            <a:rect l="l" t="t" r="r" b="b"/>
            <a:pathLst>
              <a:path h="94615">
                <a:moveTo>
                  <a:pt x="0" y="0"/>
                </a:moveTo>
                <a:lnTo>
                  <a:pt x="0" y="94000"/>
                </a:lnTo>
              </a:path>
            </a:pathLst>
          </a:custGeom>
          <a:ln w="6353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215895" y="596889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607"/>
                </a:lnTo>
              </a:path>
            </a:pathLst>
          </a:custGeom>
          <a:ln w="6342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220961" y="596889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233"/>
                </a:lnTo>
              </a:path>
            </a:pathLst>
          </a:custGeom>
          <a:ln w="6353">
            <a:solidFill>
              <a:srgbClr val="BCBC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226051" y="596889"/>
            <a:ext cx="0" cy="81915"/>
          </a:xfrm>
          <a:custGeom>
            <a:avLst/>
            <a:gdLst/>
            <a:ahLst/>
            <a:cxnLst/>
            <a:rect l="l" t="t" r="r" b="b"/>
            <a:pathLst>
              <a:path h="81915">
                <a:moveTo>
                  <a:pt x="0" y="0"/>
                </a:moveTo>
                <a:lnTo>
                  <a:pt x="0" y="81612"/>
                </a:lnTo>
              </a:path>
            </a:pathLst>
          </a:custGeom>
          <a:ln w="6353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231136" y="5994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20"/>
                </a:lnTo>
              </a:path>
            </a:pathLst>
          </a:custGeom>
          <a:ln w="6342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236201" y="601129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9208"/>
                </a:lnTo>
              </a:path>
            </a:pathLst>
          </a:custGeom>
          <a:ln w="6353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241291" y="603659"/>
            <a:ext cx="0" cy="60960"/>
          </a:xfrm>
          <a:custGeom>
            <a:avLst/>
            <a:gdLst/>
            <a:ahLst/>
            <a:cxnLst/>
            <a:rect l="l" t="t" r="r" b="b"/>
            <a:pathLst>
              <a:path h="60959">
                <a:moveTo>
                  <a:pt x="0" y="0"/>
                </a:moveTo>
                <a:lnTo>
                  <a:pt x="0" y="60560"/>
                </a:lnTo>
              </a:path>
            </a:pathLst>
          </a:custGeom>
          <a:ln w="6353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43839" y="606437"/>
            <a:ext cx="5080" cy="53975"/>
          </a:xfrm>
          <a:custGeom>
            <a:avLst/>
            <a:gdLst/>
            <a:ahLst/>
            <a:cxnLst/>
            <a:rect l="l" t="t" r="r" b="b"/>
            <a:pathLst>
              <a:path w="5079" h="53975">
                <a:moveTo>
                  <a:pt x="2536" y="0"/>
                </a:moveTo>
                <a:lnTo>
                  <a:pt x="2536" y="53527"/>
                </a:lnTo>
              </a:path>
            </a:pathLst>
          </a:custGeom>
          <a:ln w="6342">
            <a:solidFill>
              <a:srgbClr val="C2C2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8899" y="611279"/>
            <a:ext cx="5080" cy="43815"/>
          </a:xfrm>
          <a:custGeom>
            <a:avLst/>
            <a:gdLst/>
            <a:ahLst/>
            <a:cxnLst/>
            <a:rect l="l" t="t" r="r" b="b"/>
            <a:pathLst>
              <a:path w="5079" h="43815">
                <a:moveTo>
                  <a:pt x="0" y="0"/>
                </a:moveTo>
                <a:lnTo>
                  <a:pt x="0" y="43529"/>
                </a:lnTo>
                <a:lnTo>
                  <a:pt x="3810" y="38950"/>
                </a:lnTo>
                <a:lnTo>
                  <a:pt x="5083" y="37043"/>
                </a:lnTo>
                <a:lnTo>
                  <a:pt x="5083" y="4676"/>
                </a:lnTo>
                <a:lnTo>
                  <a:pt x="3810" y="3410"/>
                </a:lnTo>
                <a:lnTo>
                  <a:pt x="1280" y="850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53989" y="615962"/>
            <a:ext cx="5080" cy="32384"/>
          </a:xfrm>
          <a:custGeom>
            <a:avLst/>
            <a:gdLst/>
            <a:ahLst/>
            <a:cxnLst/>
            <a:rect l="l" t="t" r="r" b="b"/>
            <a:pathLst>
              <a:path w="5079" h="32384">
                <a:moveTo>
                  <a:pt x="0" y="0"/>
                </a:moveTo>
                <a:lnTo>
                  <a:pt x="0" y="32351"/>
                </a:lnTo>
                <a:lnTo>
                  <a:pt x="3810" y="26647"/>
                </a:lnTo>
                <a:lnTo>
                  <a:pt x="5083" y="24130"/>
                </a:lnTo>
                <a:lnTo>
                  <a:pt x="5083" y="6350"/>
                </a:lnTo>
                <a:lnTo>
                  <a:pt x="3810" y="3787"/>
                </a:lnTo>
                <a:lnTo>
                  <a:pt x="0" y="0"/>
                </a:lnTo>
                <a:close/>
              </a:path>
            </a:pathLst>
          </a:custGeom>
          <a:solidFill>
            <a:srgbClr val="C4C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259080" y="622324"/>
            <a:ext cx="2540" cy="17780"/>
          </a:xfrm>
          <a:custGeom>
            <a:avLst/>
            <a:gdLst/>
            <a:ahLst/>
            <a:cxnLst/>
            <a:rect l="l" t="t" r="r" b="b"/>
            <a:pathLst>
              <a:path w="2539" h="17779">
                <a:moveTo>
                  <a:pt x="0" y="0"/>
                </a:moveTo>
                <a:lnTo>
                  <a:pt x="0" y="17754"/>
                </a:lnTo>
                <a:lnTo>
                  <a:pt x="1249" y="12664"/>
                </a:lnTo>
                <a:lnTo>
                  <a:pt x="2530" y="11415"/>
                </a:lnTo>
                <a:lnTo>
                  <a:pt x="2530" y="3795"/>
                </a:lnTo>
                <a:lnTo>
                  <a:pt x="1249" y="2514"/>
                </a:lnTo>
                <a:lnTo>
                  <a:pt x="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417820" y="426719"/>
            <a:ext cx="821679" cy="313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689610" y="78100"/>
            <a:ext cx="3454389" cy="6470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945880" y="6205222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7155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749675" y="6208395"/>
            <a:ext cx="2327275" cy="0"/>
          </a:xfrm>
          <a:custGeom>
            <a:avLst/>
            <a:gdLst/>
            <a:ahLst/>
            <a:cxnLst/>
            <a:rect l="l" t="t" r="r" b="b"/>
            <a:pathLst>
              <a:path w="2327275">
                <a:moveTo>
                  <a:pt x="0" y="0"/>
                </a:moveTo>
                <a:lnTo>
                  <a:pt x="2327009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676400" y="6212204"/>
            <a:ext cx="2428240" cy="0"/>
          </a:xfrm>
          <a:custGeom>
            <a:avLst/>
            <a:gdLst/>
            <a:ahLst/>
            <a:cxnLst/>
            <a:rect l="l" t="t" r="r" b="b"/>
            <a:pathLst>
              <a:path w="2428240">
                <a:moveTo>
                  <a:pt x="0" y="0"/>
                </a:moveTo>
                <a:lnTo>
                  <a:pt x="2427822" y="0"/>
                </a:lnTo>
              </a:path>
            </a:pathLst>
          </a:custGeom>
          <a:ln w="5079">
            <a:solidFill>
              <a:srgbClr val="999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631930" y="6216015"/>
            <a:ext cx="2488565" cy="0"/>
          </a:xfrm>
          <a:custGeom>
            <a:avLst/>
            <a:gdLst/>
            <a:ahLst/>
            <a:cxnLst/>
            <a:rect l="l" t="t" r="r" b="b"/>
            <a:pathLst>
              <a:path w="2488565">
                <a:moveTo>
                  <a:pt x="0" y="0"/>
                </a:moveTo>
                <a:lnTo>
                  <a:pt x="2488570" y="0"/>
                </a:lnTo>
              </a:path>
            </a:pathLst>
          </a:custGeom>
          <a:ln w="5079">
            <a:solidFill>
              <a:srgbClr val="9A9A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598626" y="6219825"/>
            <a:ext cx="2533015" cy="0"/>
          </a:xfrm>
          <a:custGeom>
            <a:avLst/>
            <a:gdLst/>
            <a:ahLst/>
            <a:cxnLst/>
            <a:rect l="l" t="t" r="r" b="b"/>
            <a:pathLst>
              <a:path w="2533015">
                <a:moveTo>
                  <a:pt x="0" y="0"/>
                </a:moveTo>
                <a:lnTo>
                  <a:pt x="2532663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573542" y="6223634"/>
            <a:ext cx="2564130" cy="0"/>
          </a:xfrm>
          <a:custGeom>
            <a:avLst/>
            <a:gdLst/>
            <a:ahLst/>
            <a:cxnLst/>
            <a:rect l="l" t="t" r="r" b="b"/>
            <a:pathLst>
              <a:path w="2564129">
                <a:moveTo>
                  <a:pt x="0" y="0"/>
                </a:moveTo>
                <a:lnTo>
                  <a:pt x="2564118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552587" y="6226807"/>
            <a:ext cx="2591435" cy="0"/>
          </a:xfrm>
          <a:custGeom>
            <a:avLst/>
            <a:gdLst/>
            <a:ahLst/>
            <a:cxnLst/>
            <a:rect l="l" t="t" r="r" b="b"/>
            <a:pathLst>
              <a:path w="2591434">
                <a:moveTo>
                  <a:pt x="0" y="0"/>
                </a:moveTo>
                <a:lnTo>
                  <a:pt x="2591412" y="0"/>
                </a:lnTo>
              </a:path>
            </a:pathLst>
          </a:custGeom>
          <a:ln w="6353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540167" y="6229980"/>
            <a:ext cx="2604135" cy="0"/>
          </a:xfrm>
          <a:custGeom>
            <a:avLst/>
            <a:gdLst/>
            <a:ahLst/>
            <a:cxnLst/>
            <a:rect l="l" t="t" r="r" b="b"/>
            <a:pathLst>
              <a:path w="2604134">
                <a:moveTo>
                  <a:pt x="0" y="0"/>
                </a:moveTo>
                <a:lnTo>
                  <a:pt x="2603832" y="0"/>
                </a:lnTo>
              </a:path>
            </a:pathLst>
          </a:custGeom>
          <a:ln w="5079">
            <a:solidFill>
              <a:srgbClr val="A0A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523823" y="6233790"/>
            <a:ext cx="2620645" cy="0"/>
          </a:xfrm>
          <a:custGeom>
            <a:avLst/>
            <a:gdLst/>
            <a:ahLst/>
            <a:cxnLst/>
            <a:rect l="l" t="t" r="r" b="b"/>
            <a:pathLst>
              <a:path w="2620645">
                <a:moveTo>
                  <a:pt x="0" y="0"/>
                </a:moveTo>
                <a:lnTo>
                  <a:pt x="2620176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507480" y="6237601"/>
            <a:ext cx="2636520" cy="0"/>
          </a:xfrm>
          <a:custGeom>
            <a:avLst/>
            <a:gdLst/>
            <a:ahLst/>
            <a:cxnLst/>
            <a:rect l="l" t="t" r="r" b="b"/>
            <a:pathLst>
              <a:path w="2636520">
                <a:moveTo>
                  <a:pt x="0" y="0"/>
                </a:moveTo>
                <a:lnTo>
                  <a:pt x="2636519" y="0"/>
                </a:lnTo>
              </a:path>
            </a:pathLst>
          </a:custGeom>
          <a:ln w="507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492240" y="6241410"/>
            <a:ext cx="2651760" cy="0"/>
          </a:xfrm>
          <a:custGeom>
            <a:avLst/>
            <a:gdLst/>
            <a:ahLst/>
            <a:cxnLst/>
            <a:rect l="l" t="t" r="r" b="b"/>
            <a:pathLst>
              <a:path w="2651759">
                <a:moveTo>
                  <a:pt x="0" y="0"/>
                </a:moveTo>
                <a:lnTo>
                  <a:pt x="2651759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477000" y="6245221"/>
            <a:ext cx="2667000" cy="0"/>
          </a:xfrm>
          <a:custGeom>
            <a:avLst/>
            <a:gdLst/>
            <a:ahLst/>
            <a:cxnLst/>
            <a:rect l="l" t="t" r="r" b="b"/>
            <a:pathLst>
              <a:path w="2667000">
                <a:moveTo>
                  <a:pt x="0" y="0"/>
                </a:moveTo>
                <a:lnTo>
                  <a:pt x="2666999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462534" y="6248400"/>
            <a:ext cx="2681605" cy="0"/>
          </a:xfrm>
          <a:custGeom>
            <a:avLst/>
            <a:gdLst/>
            <a:ahLst/>
            <a:cxnLst/>
            <a:rect l="l" t="t" r="r" b="b"/>
            <a:pathLst>
              <a:path w="2681604">
                <a:moveTo>
                  <a:pt x="0" y="0"/>
                </a:moveTo>
                <a:lnTo>
                  <a:pt x="2681465" y="0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452860" y="6251579"/>
            <a:ext cx="2691130" cy="0"/>
          </a:xfrm>
          <a:custGeom>
            <a:avLst/>
            <a:gdLst/>
            <a:ahLst/>
            <a:cxnLst/>
            <a:rect l="l" t="t" r="r" b="b"/>
            <a:pathLst>
              <a:path w="2691129">
                <a:moveTo>
                  <a:pt x="0" y="0"/>
                </a:moveTo>
                <a:lnTo>
                  <a:pt x="2691139" y="0"/>
                </a:lnTo>
              </a:path>
            </a:pathLst>
          </a:custGeom>
          <a:ln w="5079">
            <a:solidFill>
              <a:srgbClr val="AAAA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443990" y="6255389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700009" y="0"/>
                </a:lnTo>
              </a:path>
            </a:pathLst>
          </a:custGeom>
          <a:ln w="5079">
            <a:solidFill>
              <a:srgbClr val="ABAB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442710" y="6259198"/>
            <a:ext cx="2701290" cy="0"/>
          </a:xfrm>
          <a:custGeom>
            <a:avLst/>
            <a:gdLst/>
            <a:ahLst/>
            <a:cxnLst/>
            <a:rect l="l" t="t" r="r" b="b"/>
            <a:pathLst>
              <a:path w="2701290">
                <a:moveTo>
                  <a:pt x="0" y="0"/>
                </a:moveTo>
                <a:lnTo>
                  <a:pt x="2701289" y="0"/>
                </a:lnTo>
              </a:path>
            </a:pathLst>
          </a:custGeom>
          <a:ln w="5079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024360" y="6263009"/>
            <a:ext cx="2119630" cy="0"/>
          </a:xfrm>
          <a:custGeom>
            <a:avLst/>
            <a:gdLst/>
            <a:ahLst/>
            <a:cxnLst/>
            <a:rect l="l" t="t" r="r" b="b"/>
            <a:pathLst>
              <a:path w="2119629">
                <a:moveTo>
                  <a:pt x="0" y="0"/>
                </a:moveTo>
                <a:lnTo>
                  <a:pt x="2119639" y="0"/>
                </a:lnTo>
              </a:path>
            </a:pathLst>
          </a:custGeom>
          <a:ln w="5079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049343" y="6266819"/>
            <a:ext cx="2094864" cy="0"/>
          </a:xfrm>
          <a:custGeom>
            <a:avLst/>
            <a:gdLst/>
            <a:ahLst/>
            <a:cxnLst/>
            <a:rect l="l" t="t" r="r" b="b"/>
            <a:pathLst>
              <a:path w="2094865">
                <a:moveTo>
                  <a:pt x="0" y="0"/>
                </a:moveTo>
                <a:lnTo>
                  <a:pt x="2094656" y="0"/>
                </a:lnTo>
              </a:path>
            </a:pathLst>
          </a:custGeom>
          <a:ln w="5079">
            <a:solidFill>
              <a:srgbClr val="B0B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074327" y="6270629"/>
            <a:ext cx="2070100" cy="0"/>
          </a:xfrm>
          <a:custGeom>
            <a:avLst/>
            <a:gdLst/>
            <a:ahLst/>
            <a:cxnLst/>
            <a:rect l="l" t="t" r="r" b="b"/>
            <a:pathLst>
              <a:path w="2070100">
                <a:moveTo>
                  <a:pt x="0" y="0"/>
                </a:moveTo>
                <a:lnTo>
                  <a:pt x="2069672" y="0"/>
                </a:lnTo>
              </a:path>
            </a:pathLst>
          </a:custGeom>
          <a:ln w="5079">
            <a:solidFill>
              <a:srgbClr val="B1B1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099310" y="6274439"/>
            <a:ext cx="2044700" cy="0"/>
          </a:xfrm>
          <a:custGeom>
            <a:avLst/>
            <a:gdLst/>
            <a:ahLst/>
            <a:cxnLst/>
            <a:rect l="l" t="t" r="r" b="b"/>
            <a:pathLst>
              <a:path w="2044700">
                <a:moveTo>
                  <a:pt x="0" y="0"/>
                </a:moveTo>
                <a:lnTo>
                  <a:pt x="204468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120890" y="6276975"/>
            <a:ext cx="2023110" cy="0"/>
          </a:xfrm>
          <a:custGeom>
            <a:avLst/>
            <a:gdLst/>
            <a:ahLst/>
            <a:cxnLst/>
            <a:rect l="l" t="t" r="r" b="b"/>
            <a:pathLst>
              <a:path w="2023109">
                <a:moveTo>
                  <a:pt x="0" y="0"/>
                </a:moveTo>
                <a:lnTo>
                  <a:pt x="2023109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159889" y="6280784"/>
            <a:ext cx="1984375" cy="0"/>
          </a:xfrm>
          <a:custGeom>
            <a:avLst/>
            <a:gdLst/>
            <a:ahLst/>
            <a:cxnLst/>
            <a:rect l="l" t="t" r="r" b="b"/>
            <a:pathLst>
              <a:path w="1984375">
                <a:moveTo>
                  <a:pt x="0" y="0"/>
                </a:moveTo>
                <a:lnTo>
                  <a:pt x="1984110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237586" y="6284595"/>
            <a:ext cx="1906905" cy="0"/>
          </a:xfrm>
          <a:custGeom>
            <a:avLst/>
            <a:gdLst/>
            <a:ahLst/>
            <a:cxnLst/>
            <a:rect l="l" t="t" r="r" b="b"/>
            <a:pathLst>
              <a:path w="1906904">
                <a:moveTo>
                  <a:pt x="0" y="0"/>
                </a:moveTo>
                <a:lnTo>
                  <a:pt x="1906413" y="0"/>
                </a:lnTo>
              </a:path>
            </a:pathLst>
          </a:custGeom>
          <a:ln w="507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366248" y="6288404"/>
            <a:ext cx="1778000" cy="0"/>
          </a:xfrm>
          <a:custGeom>
            <a:avLst/>
            <a:gdLst/>
            <a:ahLst/>
            <a:cxnLst/>
            <a:rect l="l" t="t" r="r" b="b"/>
            <a:pathLst>
              <a:path w="1778000">
                <a:moveTo>
                  <a:pt x="0" y="0"/>
                </a:moveTo>
                <a:lnTo>
                  <a:pt x="1777751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4911" y="6292215"/>
            <a:ext cx="1649095" cy="0"/>
          </a:xfrm>
          <a:custGeom>
            <a:avLst/>
            <a:gdLst/>
            <a:ahLst/>
            <a:cxnLst/>
            <a:rect l="l" t="t" r="r" b="b"/>
            <a:pathLst>
              <a:path w="1649095">
                <a:moveTo>
                  <a:pt x="0" y="0"/>
                </a:moveTo>
                <a:lnTo>
                  <a:pt x="1649088" y="0"/>
                </a:lnTo>
              </a:path>
            </a:pathLst>
          </a:custGeom>
          <a:ln w="5079">
            <a:solidFill>
              <a:srgbClr val="BBBB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623574" y="6296025"/>
            <a:ext cx="1520825" cy="0"/>
          </a:xfrm>
          <a:custGeom>
            <a:avLst/>
            <a:gdLst/>
            <a:ahLst/>
            <a:cxnLst/>
            <a:rect l="l" t="t" r="r" b="b"/>
            <a:pathLst>
              <a:path w="1520825">
                <a:moveTo>
                  <a:pt x="0" y="0"/>
                </a:moveTo>
                <a:lnTo>
                  <a:pt x="1520426" y="0"/>
                </a:lnTo>
              </a:path>
            </a:pathLst>
          </a:custGeom>
          <a:ln w="507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709211" y="6298560"/>
            <a:ext cx="1435100" cy="0"/>
          </a:xfrm>
          <a:custGeom>
            <a:avLst/>
            <a:gdLst/>
            <a:ahLst/>
            <a:cxnLst/>
            <a:rect l="l" t="t" r="r" b="b"/>
            <a:pathLst>
              <a:path w="1435100">
                <a:moveTo>
                  <a:pt x="0" y="0"/>
                </a:moveTo>
                <a:lnTo>
                  <a:pt x="1434788" y="0"/>
                </a:lnTo>
              </a:path>
            </a:pathLst>
          </a:custGeom>
          <a:ln w="5079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087348" y="6302371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6651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099094" y="6304276"/>
            <a:ext cx="45085" cy="3810"/>
          </a:xfrm>
          <a:custGeom>
            <a:avLst/>
            <a:gdLst/>
            <a:ahLst/>
            <a:cxnLst/>
            <a:rect l="l" t="t" r="r" b="b"/>
            <a:pathLst>
              <a:path w="45084" h="3810">
                <a:moveTo>
                  <a:pt x="0" y="1904"/>
                </a:moveTo>
                <a:lnTo>
                  <a:pt x="44906" y="1904"/>
                </a:lnTo>
              </a:path>
            </a:pathLst>
          </a:custGeom>
          <a:ln w="5079">
            <a:solidFill>
              <a:srgbClr val="C2C2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112215" y="6308085"/>
            <a:ext cx="29845" cy="3810"/>
          </a:xfrm>
          <a:custGeom>
            <a:avLst/>
            <a:gdLst/>
            <a:ahLst/>
            <a:cxnLst/>
            <a:rect l="l" t="t" r="r" b="b"/>
            <a:pathLst>
              <a:path w="29845" h="3810">
                <a:moveTo>
                  <a:pt x="29254" y="0"/>
                </a:moveTo>
                <a:lnTo>
                  <a:pt x="0" y="0"/>
                </a:lnTo>
                <a:lnTo>
                  <a:pt x="7644" y="2548"/>
                </a:lnTo>
                <a:lnTo>
                  <a:pt x="12734" y="3809"/>
                </a:lnTo>
                <a:lnTo>
                  <a:pt x="20354" y="3809"/>
                </a:lnTo>
                <a:lnTo>
                  <a:pt x="21634" y="2548"/>
                </a:lnTo>
                <a:lnTo>
                  <a:pt x="24164" y="2548"/>
                </a:lnTo>
                <a:lnTo>
                  <a:pt x="29254" y="0"/>
                </a:lnTo>
                <a:close/>
              </a:path>
            </a:pathLst>
          </a:custGeom>
          <a:solidFill>
            <a:srgbClr val="C3C3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527315" y="619125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4">
                <a:moveTo>
                  <a:pt x="0" y="0"/>
                </a:moveTo>
                <a:lnTo>
                  <a:pt x="151666" y="0"/>
                </a:lnTo>
              </a:path>
            </a:pathLst>
          </a:custGeom>
          <a:ln w="3818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472092" y="6194429"/>
            <a:ext cx="3470275" cy="0"/>
          </a:xfrm>
          <a:custGeom>
            <a:avLst/>
            <a:gdLst/>
            <a:ahLst/>
            <a:cxnLst/>
            <a:rect l="l" t="t" r="r" b="b"/>
            <a:pathLst>
              <a:path w="3470275">
                <a:moveTo>
                  <a:pt x="0" y="0"/>
                </a:moveTo>
                <a:lnTo>
                  <a:pt x="3469727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426372" y="6197601"/>
            <a:ext cx="3515995" cy="0"/>
          </a:xfrm>
          <a:custGeom>
            <a:avLst/>
            <a:gdLst/>
            <a:ahLst/>
            <a:cxnLst/>
            <a:rect l="l" t="t" r="r" b="b"/>
            <a:pathLst>
              <a:path w="3515995">
                <a:moveTo>
                  <a:pt x="0" y="0"/>
                </a:moveTo>
                <a:lnTo>
                  <a:pt x="3515447" y="0"/>
                </a:lnTo>
              </a:path>
            </a:pathLst>
          </a:custGeom>
          <a:ln w="6353">
            <a:solidFill>
              <a:srgbClr val="999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98493" y="6200775"/>
            <a:ext cx="3535045" cy="0"/>
          </a:xfrm>
          <a:custGeom>
            <a:avLst/>
            <a:gdLst/>
            <a:ahLst/>
            <a:cxnLst/>
            <a:rect l="l" t="t" r="r" b="b"/>
            <a:pathLst>
              <a:path w="3535045">
                <a:moveTo>
                  <a:pt x="0" y="0"/>
                </a:moveTo>
                <a:lnTo>
                  <a:pt x="3534631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60406" y="6204584"/>
            <a:ext cx="3569970" cy="0"/>
          </a:xfrm>
          <a:custGeom>
            <a:avLst/>
            <a:gdLst/>
            <a:ahLst/>
            <a:cxnLst/>
            <a:rect l="l" t="t" r="r" b="b"/>
            <a:pathLst>
              <a:path w="3569970">
                <a:moveTo>
                  <a:pt x="0" y="0"/>
                </a:moveTo>
                <a:lnTo>
                  <a:pt x="3569504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322320" y="6208395"/>
            <a:ext cx="3604895" cy="0"/>
          </a:xfrm>
          <a:custGeom>
            <a:avLst/>
            <a:gdLst/>
            <a:ahLst/>
            <a:cxnLst/>
            <a:rect l="l" t="t" r="r" b="b"/>
            <a:pathLst>
              <a:path w="3604895">
                <a:moveTo>
                  <a:pt x="0" y="0"/>
                </a:moveTo>
                <a:lnTo>
                  <a:pt x="3604377" y="0"/>
                </a:lnTo>
              </a:path>
            </a:pathLst>
          </a:custGeom>
          <a:ln w="507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277864" y="6212204"/>
            <a:ext cx="3646170" cy="0"/>
          </a:xfrm>
          <a:custGeom>
            <a:avLst/>
            <a:gdLst/>
            <a:ahLst/>
            <a:cxnLst/>
            <a:rect l="l" t="t" r="r" b="b"/>
            <a:pathLst>
              <a:path w="3646170">
                <a:moveTo>
                  <a:pt x="0" y="0"/>
                </a:moveTo>
                <a:lnTo>
                  <a:pt x="3645618" y="0"/>
                </a:lnTo>
              </a:path>
            </a:pathLst>
          </a:custGeom>
          <a:ln w="5079">
            <a:solidFill>
              <a:srgbClr val="A0A0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233410" y="6216015"/>
            <a:ext cx="3687445" cy="0"/>
          </a:xfrm>
          <a:custGeom>
            <a:avLst/>
            <a:gdLst/>
            <a:ahLst/>
            <a:cxnLst/>
            <a:rect l="l" t="t" r="r" b="b"/>
            <a:pathLst>
              <a:path w="3687445">
                <a:moveTo>
                  <a:pt x="0" y="0"/>
                </a:moveTo>
                <a:lnTo>
                  <a:pt x="3686859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93815" y="6219188"/>
            <a:ext cx="3824604" cy="0"/>
          </a:xfrm>
          <a:custGeom>
            <a:avLst/>
            <a:gdLst/>
            <a:ahLst/>
            <a:cxnLst/>
            <a:rect l="l" t="t" r="r" b="b"/>
            <a:pathLst>
              <a:path w="3824604">
                <a:moveTo>
                  <a:pt x="0" y="0"/>
                </a:moveTo>
                <a:lnTo>
                  <a:pt x="3824314" y="0"/>
                </a:lnTo>
              </a:path>
            </a:pathLst>
          </a:custGeom>
          <a:ln w="6353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00902" y="6222360"/>
            <a:ext cx="3914140" cy="0"/>
          </a:xfrm>
          <a:custGeom>
            <a:avLst/>
            <a:gdLst/>
            <a:ahLst/>
            <a:cxnLst/>
            <a:rect l="l" t="t" r="r" b="b"/>
            <a:pathLst>
              <a:path w="3914140">
                <a:moveTo>
                  <a:pt x="0" y="0"/>
                </a:moveTo>
                <a:lnTo>
                  <a:pt x="3914013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861310" y="6226171"/>
            <a:ext cx="4050665" cy="0"/>
          </a:xfrm>
          <a:custGeom>
            <a:avLst/>
            <a:gdLst/>
            <a:ahLst/>
            <a:cxnLst/>
            <a:rect l="l" t="t" r="r" b="b"/>
            <a:pathLst>
              <a:path w="4050665">
                <a:moveTo>
                  <a:pt x="0" y="0"/>
                </a:moveTo>
                <a:lnTo>
                  <a:pt x="4050391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809244" y="6229980"/>
            <a:ext cx="4099560" cy="0"/>
          </a:xfrm>
          <a:custGeom>
            <a:avLst/>
            <a:gdLst/>
            <a:ahLst/>
            <a:cxnLst/>
            <a:rect l="l" t="t" r="r" b="b"/>
            <a:pathLst>
              <a:path w="4099559">
                <a:moveTo>
                  <a:pt x="0" y="0"/>
                </a:moveTo>
                <a:lnTo>
                  <a:pt x="4099243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762250" y="6233790"/>
            <a:ext cx="4143375" cy="0"/>
          </a:xfrm>
          <a:custGeom>
            <a:avLst/>
            <a:gdLst/>
            <a:ahLst/>
            <a:cxnLst/>
            <a:rect l="l" t="t" r="r" b="b"/>
            <a:pathLst>
              <a:path w="4143375">
                <a:moveTo>
                  <a:pt x="0" y="0"/>
                </a:moveTo>
                <a:lnTo>
                  <a:pt x="4143023" y="0"/>
                </a:lnTo>
              </a:path>
            </a:pathLst>
          </a:custGeom>
          <a:ln w="5079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753355" y="6237601"/>
            <a:ext cx="4149090" cy="0"/>
          </a:xfrm>
          <a:custGeom>
            <a:avLst/>
            <a:gdLst/>
            <a:ahLst/>
            <a:cxnLst/>
            <a:rect l="l" t="t" r="r" b="b"/>
            <a:pathLst>
              <a:path w="4149090">
                <a:moveTo>
                  <a:pt x="0" y="0"/>
                </a:moveTo>
                <a:lnTo>
                  <a:pt x="4148703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753355" y="6240779"/>
            <a:ext cx="4146550" cy="0"/>
          </a:xfrm>
          <a:custGeom>
            <a:avLst/>
            <a:gdLst/>
            <a:ahLst/>
            <a:cxnLst/>
            <a:rect l="l" t="t" r="r" b="b"/>
            <a:pathLst>
              <a:path w="4146550">
                <a:moveTo>
                  <a:pt x="0" y="0"/>
                </a:moveTo>
                <a:lnTo>
                  <a:pt x="4146554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757166" y="6243959"/>
            <a:ext cx="4100195" cy="0"/>
          </a:xfrm>
          <a:custGeom>
            <a:avLst/>
            <a:gdLst/>
            <a:ahLst/>
            <a:cxnLst/>
            <a:rect l="l" t="t" r="r" b="b"/>
            <a:pathLst>
              <a:path w="4100195">
                <a:moveTo>
                  <a:pt x="0" y="0"/>
                </a:moveTo>
                <a:lnTo>
                  <a:pt x="4100050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776216" y="6247769"/>
            <a:ext cx="4020820" cy="0"/>
          </a:xfrm>
          <a:custGeom>
            <a:avLst/>
            <a:gdLst/>
            <a:ahLst/>
            <a:cxnLst/>
            <a:rect l="l" t="t" r="r" b="b"/>
            <a:pathLst>
              <a:path w="4020820">
                <a:moveTo>
                  <a:pt x="0" y="0"/>
                </a:moveTo>
                <a:lnTo>
                  <a:pt x="4020303" y="0"/>
                </a:lnTo>
              </a:path>
            </a:pathLst>
          </a:custGeom>
          <a:ln w="5079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834168" y="6251579"/>
            <a:ext cx="3875404" cy="0"/>
          </a:xfrm>
          <a:custGeom>
            <a:avLst/>
            <a:gdLst/>
            <a:ahLst/>
            <a:cxnLst/>
            <a:rect l="l" t="t" r="r" b="b"/>
            <a:pathLst>
              <a:path w="3875404">
                <a:moveTo>
                  <a:pt x="0" y="0"/>
                </a:moveTo>
                <a:lnTo>
                  <a:pt x="387493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124472" y="6255389"/>
            <a:ext cx="2515870" cy="0"/>
          </a:xfrm>
          <a:custGeom>
            <a:avLst/>
            <a:gdLst/>
            <a:ahLst/>
            <a:cxnLst/>
            <a:rect l="l" t="t" r="r" b="b"/>
            <a:pathLst>
              <a:path w="2515870">
                <a:moveTo>
                  <a:pt x="0" y="0"/>
                </a:moveTo>
                <a:lnTo>
                  <a:pt x="2515370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381262" y="6259198"/>
            <a:ext cx="2189480" cy="0"/>
          </a:xfrm>
          <a:custGeom>
            <a:avLst/>
            <a:gdLst/>
            <a:ahLst/>
            <a:cxnLst/>
            <a:rect l="l" t="t" r="r" b="b"/>
            <a:pathLst>
              <a:path w="2189479">
                <a:moveTo>
                  <a:pt x="0" y="0"/>
                </a:moveTo>
                <a:lnTo>
                  <a:pt x="2189316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552188" y="6262372"/>
            <a:ext cx="1972310" cy="0"/>
          </a:xfrm>
          <a:custGeom>
            <a:avLst/>
            <a:gdLst/>
            <a:ahLst/>
            <a:cxnLst/>
            <a:rect l="l" t="t" r="r" b="b"/>
            <a:pathLst>
              <a:path w="1972309">
                <a:moveTo>
                  <a:pt x="0" y="0"/>
                </a:moveTo>
                <a:lnTo>
                  <a:pt x="1972287" y="0"/>
                </a:lnTo>
              </a:path>
            </a:pathLst>
          </a:custGeom>
          <a:ln w="6353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532188" y="6265545"/>
            <a:ext cx="923290" cy="0"/>
          </a:xfrm>
          <a:custGeom>
            <a:avLst/>
            <a:gdLst/>
            <a:ahLst/>
            <a:cxnLst/>
            <a:rect l="l" t="t" r="r" b="b"/>
            <a:pathLst>
              <a:path w="923289">
                <a:moveTo>
                  <a:pt x="0" y="0"/>
                </a:moveTo>
                <a:lnTo>
                  <a:pt x="923024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593394" y="6269354"/>
            <a:ext cx="793115" cy="0"/>
          </a:xfrm>
          <a:custGeom>
            <a:avLst/>
            <a:gdLst/>
            <a:ahLst/>
            <a:cxnLst/>
            <a:rect l="l" t="t" r="r" b="b"/>
            <a:pathLst>
              <a:path w="793114">
                <a:moveTo>
                  <a:pt x="0" y="0"/>
                </a:moveTo>
                <a:lnTo>
                  <a:pt x="792554" y="0"/>
                </a:lnTo>
              </a:path>
            </a:pathLst>
          </a:custGeom>
          <a:ln w="507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647473" y="6273165"/>
            <a:ext cx="669290" cy="0"/>
          </a:xfrm>
          <a:custGeom>
            <a:avLst/>
            <a:gdLst/>
            <a:ahLst/>
            <a:cxnLst/>
            <a:rect l="l" t="t" r="r" b="b"/>
            <a:pathLst>
              <a:path w="669289">
                <a:moveTo>
                  <a:pt x="0" y="0"/>
                </a:moveTo>
                <a:lnTo>
                  <a:pt x="669212" y="0"/>
                </a:lnTo>
              </a:path>
            </a:pathLst>
          </a:custGeom>
          <a:ln w="5079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701551" y="6276975"/>
            <a:ext cx="546100" cy="0"/>
          </a:xfrm>
          <a:custGeom>
            <a:avLst/>
            <a:gdLst/>
            <a:ahLst/>
            <a:cxnLst/>
            <a:rect l="l" t="t" r="r" b="b"/>
            <a:pathLst>
              <a:path w="546100">
                <a:moveTo>
                  <a:pt x="0" y="0"/>
                </a:moveTo>
                <a:lnTo>
                  <a:pt x="545869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755630" y="6280784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>
                <a:moveTo>
                  <a:pt x="0" y="0"/>
                </a:moveTo>
                <a:lnTo>
                  <a:pt x="411283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801242" y="6283321"/>
            <a:ext cx="308610" cy="0"/>
          </a:xfrm>
          <a:custGeom>
            <a:avLst/>
            <a:gdLst/>
            <a:ahLst/>
            <a:cxnLst/>
            <a:rect l="l" t="t" r="r" b="b"/>
            <a:pathLst>
              <a:path w="308610">
                <a:moveTo>
                  <a:pt x="0" y="0"/>
                </a:moveTo>
                <a:lnTo>
                  <a:pt x="308325" y="0"/>
                </a:lnTo>
              </a:path>
            </a:pathLst>
          </a:custGeom>
          <a:ln w="5079">
            <a:solidFill>
              <a:srgbClr val="C3C3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0" y="6186172"/>
            <a:ext cx="2872740" cy="0"/>
          </a:xfrm>
          <a:custGeom>
            <a:avLst/>
            <a:gdLst/>
            <a:ahLst/>
            <a:cxnLst/>
            <a:rect l="l" t="t" r="r" b="b"/>
            <a:pathLst>
              <a:path w="2872740">
                <a:moveTo>
                  <a:pt x="0" y="0"/>
                </a:moveTo>
                <a:lnTo>
                  <a:pt x="2872740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0" y="6188071"/>
            <a:ext cx="2903220" cy="0"/>
          </a:xfrm>
          <a:custGeom>
            <a:avLst/>
            <a:gdLst/>
            <a:ahLst/>
            <a:cxnLst/>
            <a:rect l="l" t="t" r="r" b="b"/>
            <a:pathLst>
              <a:path w="2903220">
                <a:moveTo>
                  <a:pt x="0" y="0"/>
                </a:moveTo>
                <a:lnTo>
                  <a:pt x="2903191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0" y="6192518"/>
            <a:ext cx="2959735" cy="0"/>
          </a:xfrm>
          <a:custGeom>
            <a:avLst/>
            <a:gdLst/>
            <a:ahLst/>
            <a:cxnLst/>
            <a:rect l="l" t="t" r="r" b="b"/>
            <a:pathLst>
              <a:path w="2959735">
                <a:moveTo>
                  <a:pt x="0" y="0"/>
                </a:moveTo>
                <a:lnTo>
                  <a:pt x="2959652" y="0"/>
                </a:lnTo>
              </a:path>
            </a:pathLst>
          </a:custGeom>
          <a:ln w="6353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0" y="6195690"/>
            <a:ext cx="2981325" cy="0"/>
          </a:xfrm>
          <a:custGeom>
            <a:avLst/>
            <a:gdLst/>
            <a:ahLst/>
            <a:cxnLst/>
            <a:rect l="l" t="t" r="r" b="b"/>
            <a:pathLst>
              <a:path w="2981325">
                <a:moveTo>
                  <a:pt x="0" y="0"/>
                </a:moveTo>
                <a:lnTo>
                  <a:pt x="2980972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0" y="6199501"/>
            <a:ext cx="3013075" cy="0"/>
          </a:xfrm>
          <a:custGeom>
            <a:avLst/>
            <a:gdLst/>
            <a:ahLst/>
            <a:cxnLst/>
            <a:rect l="l" t="t" r="r" b="b"/>
            <a:pathLst>
              <a:path w="3013075">
                <a:moveTo>
                  <a:pt x="0" y="0"/>
                </a:moveTo>
                <a:lnTo>
                  <a:pt x="3013005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0" y="6203310"/>
            <a:ext cx="3045460" cy="0"/>
          </a:xfrm>
          <a:custGeom>
            <a:avLst/>
            <a:gdLst/>
            <a:ahLst/>
            <a:cxnLst/>
            <a:rect l="l" t="t" r="r" b="b"/>
            <a:pathLst>
              <a:path w="3045460">
                <a:moveTo>
                  <a:pt x="0" y="0"/>
                </a:moveTo>
                <a:lnTo>
                  <a:pt x="3045038" y="0"/>
                </a:lnTo>
              </a:path>
            </a:pathLst>
          </a:custGeom>
          <a:ln w="5079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0" y="6207121"/>
            <a:ext cx="3077210" cy="0"/>
          </a:xfrm>
          <a:custGeom>
            <a:avLst/>
            <a:gdLst/>
            <a:ahLst/>
            <a:cxnLst/>
            <a:rect l="l" t="t" r="r" b="b"/>
            <a:pathLst>
              <a:path w="3077210">
                <a:moveTo>
                  <a:pt x="0" y="0"/>
                </a:moveTo>
                <a:lnTo>
                  <a:pt x="3077070" y="0"/>
                </a:lnTo>
              </a:path>
            </a:pathLst>
          </a:custGeom>
          <a:ln w="5079">
            <a:solidFill>
              <a:srgbClr val="A1A1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0" y="6210930"/>
            <a:ext cx="3109595" cy="0"/>
          </a:xfrm>
          <a:custGeom>
            <a:avLst/>
            <a:gdLst/>
            <a:ahLst/>
            <a:cxnLst/>
            <a:rect l="l" t="t" r="r" b="b"/>
            <a:pathLst>
              <a:path w="3109595">
                <a:moveTo>
                  <a:pt x="0" y="0"/>
                </a:moveTo>
                <a:lnTo>
                  <a:pt x="3109103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0" y="6214740"/>
            <a:ext cx="3141345" cy="0"/>
          </a:xfrm>
          <a:custGeom>
            <a:avLst/>
            <a:gdLst/>
            <a:ahLst/>
            <a:cxnLst/>
            <a:rect l="l" t="t" r="r" b="b"/>
            <a:pathLst>
              <a:path w="3141345">
                <a:moveTo>
                  <a:pt x="0" y="0"/>
                </a:moveTo>
                <a:lnTo>
                  <a:pt x="3141135" y="0"/>
                </a:lnTo>
              </a:path>
            </a:pathLst>
          </a:custGeom>
          <a:ln w="507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0" y="6218551"/>
            <a:ext cx="3173730" cy="0"/>
          </a:xfrm>
          <a:custGeom>
            <a:avLst/>
            <a:gdLst/>
            <a:ahLst/>
            <a:cxnLst/>
            <a:rect l="l" t="t" r="r" b="b"/>
            <a:pathLst>
              <a:path w="3173730">
                <a:moveTo>
                  <a:pt x="0" y="0"/>
                </a:moveTo>
                <a:lnTo>
                  <a:pt x="3173168" y="0"/>
                </a:lnTo>
              </a:path>
            </a:pathLst>
          </a:custGeom>
          <a:ln w="5079">
            <a:solidFill>
              <a:srgbClr val="A6A6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0" y="6222360"/>
            <a:ext cx="3197860" cy="0"/>
          </a:xfrm>
          <a:custGeom>
            <a:avLst/>
            <a:gdLst/>
            <a:ahLst/>
            <a:cxnLst/>
            <a:rect l="l" t="t" r="r" b="b"/>
            <a:pathLst>
              <a:path w="3197860">
                <a:moveTo>
                  <a:pt x="0" y="0"/>
                </a:moveTo>
                <a:lnTo>
                  <a:pt x="3197411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0" y="6226171"/>
            <a:ext cx="3219450" cy="0"/>
          </a:xfrm>
          <a:custGeom>
            <a:avLst/>
            <a:gdLst/>
            <a:ahLst/>
            <a:cxnLst/>
            <a:rect l="l" t="t" r="r" b="b"/>
            <a:pathLst>
              <a:path w="3219450">
                <a:moveTo>
                  <a:pt x="0" y="0"/>
                </a:moveTo>
                <a:lnTo>
                  <a:pt x="3219450" y="0"/>
                </a:lnTo>
              </a:path>
            </a:pathLst>
          </a:custGeom>
          <a:ln w="5079">
            <a:solidFill>
              <a:srgbClr val="AAAA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0" y="6229980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0" y="6233159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0" y="6237601"/>
            <a:ext cx="3205480" cy="0"/>
          </a:xfrm>
          <a:custGeom>
            <a:avLst/>
            <a:gdLst/>
            <a:ahLst/>
            <a:cxnLst/>
            <a:rect l="l" t="t" r="r" b="b"/>
            <a:pathLst>
              <a:path w="3205480">
                <a:moveTo>
                  <a:pt x="0" y="0"/>
                </a:moveTo>
                <a:lnTo>
                  <a:pt x="3205489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0" y="6240779"/>
            <a:ext cx="3157220" cy="0"/>
          </a:xfrm>
          <a:custGeom>
            <a:avLst/>
            <a:gdLst/>
            <a:ahLst/>
            <a:cxnLst/>
            <a:rect l="l" t="t" r="r" b="b"/>
            <a:pathLst>
              <a:path w="3157220">
                <a:moveTo>
                  <a:pt x="0" y="0"/>
                </a:moveTo>
                <a:lnTo>
                  <a:pt x="3157209" y="0"/>
                </a:lnTo>
              </a:path>
            </a:pathLst>
          </a:custGeom>
          <a:ln w="6341">
            <a:solidFill>
              <a:srgbClr val="B1B1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1209" y="6244589"/>
            <a:ext cx="2950845" cy="0"/>
          </a:xfrm>
          <a:custGeom>
            <a:avLst/>
            <a:gdLst/>
            <a:ahLst/>
            <a:cxnLst/>
            <a:rect l="l" t="t" r="r" b="b"/>
            <a:pathLst>
              <a:path w="2950845">
                <a:moveTo>
                  <a:pt x="0" y="0"/>
                </a:moveTo>
                <a:lnTo>
                  <a:pt x="2950686" y="0"/>
                </a:lnTo>
              </a:path>
            </a:pathLst>
          </a:custGeom>
          <a:ln w="6342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2420" y="6248400"/>
            <a:ext cx="2744470" cy="0"/>
          </a:xfrm>
          <a:custGeom>
            <a:avLst/>
            <a:gdLst/>
            <a:ahLst/>
            <a:cxnLst/>
            <a:rect l="l" t="t" r="r" b="b"/>
            <a:pathLst>
              <a:path w="2744470">
                <a:moveTo>
                  <a:pt x="0" y="0"/>
                </a:moveTo>
                <a:lnTo>
                  <a:pt x="2744155" y="0"/>
                </a:lnTo>
              </a:path>
            </a:pathLst>
          </a:custGeom>
          <a:ln w="6342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62666" y="6251579"/>
            <a:ext cx="2528570" cy="0"/>
          </a:xfrm>
          <a:custGeom>
            <a:avLst/>
            <a:gdLst/>
            <a:ahLst/>
            <a:cxnLst/>
            <a:rect l="l" t="t" r="r" b="b"/>
            <a:pathLst>
              <a:path w="2528570">
                <a:moveTo>
                  <a:pt x="0" y="0"/>
                </a:moveTo>
                <a:lnTo>
                  <a:pt x="2528582" y="0"/>
                </a:lnTo>
              </a:path>
            </a:pathLst>
          </a:custGeom>
          <a:ln w="5079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27381" y="6255389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547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92096" y="6259198"/>
            <a:ext cx="2088514" cy="0"/>
          </a:xfrm>
          <a:custGeom>
            <a:avLst/>
            <a:gdLst/>
            <a:ahLst/>
            <a:cxnLst/>
            <a:rect l="l" t="t" r="r" b="b"/>
            <a:pathLst>
              <a:path w="2088514">
                <a:moveTo>
                  <a:pt x="0" y="0"/>
                </a:moveTo>
                <a:lnTo>
                  <a:pt x="2088511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01928" y="6263009"/>
            <a:ext cx="1823720" cy="0"/>
          </a:xfrm>
          <a:custGeom>
            <a:avLst/>
            <a:gdLst/>
            <a:ahLst/>
            <a:cxnLst/>
            <a:rect l="l" t="t" r="r" b="b"/>
            <a:pathLst>
              <a:path w="1823720">
                <a:moveTo>
                  <a:pt x="0" y="0"/>
                </a:moveTo>
                <a:lnTo>
                  <a:pt x="1823360" y="0"/>
                </a:lnTo>
              </a:path>
            </a:pathLst>
          </a:custGeom>
          <a:ln w="507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11759" y="6266819"/>
            <a:ext cx="1558290" cy="0"/>
          </a:xfrm>
          <a:custGeom>
            <a:avLst/>
            <a:gdLst/>
            <a:ahLst/>
            <a:cxnLst/>
            <a:rect l="l" t="t" r="r" b="b"/>
            <a:pathLst>
              <a:path w="1558289">
                <a:moveTo>
                  <a:pt x="0" y="0"/>
                </a:moveTo>
                <a:lnTo>
                  <a:pt x="1558208" y="0"/>
                </a:lnTo>
              </a:path>
            </a:pathLst>
          </a:custGeom>
          <a:ln w="5079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21591" y="6270629"/>
            <a:ext cx="1293495" cy="0"/>
          </a:xfrm>
          <a:custGeom>
            <a:avLst/>
            <a:gdLst/>
            <a:ahLst/>
            <a:cxnLst/>
            <a:rect l="l" t="t" r="r" b="b"/>
            <a:pathLst>
              <a:path w="1293495">
                <a:moveTo>
                  <a:pt x="0" y="0"/>
                </a:moveTo>
                <a:lnTo>
                  <a:pt x="1293057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922573" y="6274439"/>
            <a:ext cx="836930" cy="0"/>
          </a:xfrm>
          <a:custGeom>
            <a:avLst/>
            <a:gdLst/>
            <a:ahLst/>
            <a:cxnLst/>
            <a:rect l="l" t="t" r="r" b="b"/>
            <a:pathLst>
              <a:path w="836930">
                <a:moveTo>
                  <a:pt x="0" y="0"/>
                </a:moveTo>
                <a:lnTo>
                  <a:pt x="836754" y="0"/>
                </a:lnTo>
              </a:path>
            </a:pathLst>
          </a:custGeom>
          <a:ln w="5079">
            <a:solidFill>
              <a:srgbClr val="C3C3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 txBox="1"/>
          <p:nvPr/>
        </p:nvSpPr>
        <p:spPr>
          <a:xfrm>
            <a:off x="2501901" y="199932"/>
            <a:ext cx="41402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383665" algn="l"/>
              </a:tabLst>
            </a:pPr>
            <a:r>
              <a:rPr sz="3600" b="1" spc="-5" dirty="0">
                <a:latin typeface="Courier New"/>
                <a:cs typeface="Courier New"/>
              </a:rPr>
              <a:t>COL</a:t>
            </a:r>
            <a:r>
              <a:rPr sz="3600" b="1" dirty="0">
                <a:latin typeface="Courier New"/>
                <a:cs typeface="Courier New"/>
              </a:rPr>
              <a:t>D</a:t>
            </a:r>
            <a:r>
              <a:rPr sz="3600" b="1" dirty="0">
                <a:latin typeface="Times New Roman"/>
                <a:cs typeface="Times New Roman"/>
              </a:rPr>
              <a:t>	</a:t>
            </a:r>
            <a:r>
              <a:rPr sz="3600" b="1" spc="-5" dirty="0">
                <a:latin typeface="Courier New"/>
                <a:cs typeface="Courier New"/>
              </a:rPr>
              <a:t>INSULATION</a:t>
            </a:r>
            <a:endParaRPr sz="3600">
              <a:latin typeface="Courier New"/>
              <a:cs typeface="Courier New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320040" y="4893311"/>
            <a:ext cx="198119" cy="1981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77240" y="5287009"/>
            <a:ext cx="146050" cy="1460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77240" y="5624828"/>
            <a:ext cx="146050" cy="1460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77240" y="5962650"/>
            <a:ext cx="146050" cy="1460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 txBox="1"/>
          <p:nvPr/>
        </p:nvSpPr>
        <p:spPr>
          <a:xfrm>
            <a:off x="650240" y="3604033"/>
            <a:ext cx="7262495" cy="2655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5095">
              <a:lnSpc>
                <a:spcPct val="100000"/>
              </a:lnSpc>
            </a:pPr>
            <a:r>
              <a:rPr sz="2050" spc="114" dirty="0">
                <a:latin typeface="Arial Unicode MS"/>
                <a:cs typeface="Arial Unicode MS"/>
              </a:rPr>
              <a:t>B</a:t>
            </a:r>
            <a:r>
              <a:rPr sz="2050" spc="125" dirty="0">
                <a:latin typeface="Arial Unicode MS"/>
                <a:cs typeface="Arial Unicode MS"/>
              </a:rPr>
              <a:t>a</a:t>
            </a:r>
            <a:r>
              <a:rPr sz="2050" spc="140" dirty="0">
                <a:latin typeface="Arial Unicode MS"/>
                <a:cs typeface="Arial Unicode MS"/>
              </a:rPr>
              <a:t>s</a:t>
            </a:r>
            <a:r>
              <a:rPr sz="2050" spc="145" dirty="0">
                <a:latin typeface="Arial Unicode MS"/>
                <a:cs typeface="Arial Unicode MS"/>
              </a:rPr>
              <a:t>i</a:t>
            </a:r>
            <a:r>
              <a:rPr sz="2050" spc="140" dirty="0">
                <a:latin typeface="Arial Unicode MS"/>
                <a:cs typeface="Arial Unicode MS"/>
              </a:rPr>
              <a:t>s</a:t>
            </a:r>
            <a:r>
              <a:rPr sz="2050" spc="-20" dirty="0">
                <a:latin typeface="Arial Unicode MS"/>
                <a:cs typeface="Arial Unicode MS"/>
              </a:rPr>
              <a:t>:</a:t>
            </a:r>
            <a:endParaRPr sz="2050" dirty="0">
              <a:latin typeface="Arial Unicode MS"/>
              <a:cs typeface="Arial Unicode MS"/>
            </a:endParaRPr>
          </a:p>
          <a:p>
            <a:pPr marL="125095" marR="5080">
              <a:lnSpc>
                <a:spcPct val="132100"/>
              </a:lnSpc>
            </a:pPr>
            <a:r>
              <a:rPr sz="2000" spc="-20" dirty="0">
                <a:latin typeface="Arial Unicode MS"/>
                <a:cs typeface="Arial Unicode MS"/>
              </a:rPr>
              <a:t>A</a:t>
            </a:r>
            <a:r>
              <a:rPr sz="2000" dirty="0">
                <a:latin typeface="Arial Unicode MS"/>
                <a:cs typeface="Arial Unicode MS"/>
              </a:rPr>
              <a:t>m</a:t>
            </a:r>
            <a:r>
              <a:rPr sz="2000" spc="-5" dirty="0">
                <a:latin typeface="Arial Unicode MS"/>
                <a:cs typeface="Arial Unicode MS"/>
              </a:rPr>
              <a:t>b</a:t>
            </a:r>
            <a:r>
              <a:rPr sz="2000" dirty="0">
                <a:latin typeface="Arial Unicode MS"/>
                <a:cs typeface="Arial Unicode MS"/>
              </a:rPr>
              <a:t>i</a:t>
            </a:r>
            <a:r>
              <a:rPr sz="2000" spc="-5" dirty="0">
                <a:latin typeface="Arial Unicode MS"/>
                <a:cs typeface="Arial Unicode MS"/>
              </a:rPr>
              <a:t>e</a:t>
            </a:r>
            <a:r>
              <a:rPr sz="2000" spc="5" dirty="0">
                <a:latin typeface="Arial Unicode MS"/>
                <a:cs typeface="Arial Unicode MS"/>
              </a:rPr>
              <a:t>n</a:t>
            </a:r>
            <a:r>
              <a:rPr sz="2000" spc="-10" dirty="0">
                <a:latin typeface="Arial Unicode MS"/>
                <a:cs typeface="Arial Unicode MS"/>
              </a:rPr>
              <a:t>t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Arial Unicode MS"/>
                <a:cs typeface="Arial Unicode MS"/>
              </a:rPr>
              <a:t>t</a:t>
            </a:r>
            <a:r>
              <a:rPr sz="2000" spc="-5" dirty="0">
                <a:latin typeface="Arial Unicode MS"/>
                <a:cs typeface="Arial Unicode MS"/>
              </a:rPr>
              <a:t>e</a:t>
            </a:r>
            <a:r>
              <a:rPr sz="2000" dirty="0">
                <a:latin typeface="Arial Unicode MS"/>
                <a:cs typeface="Arial Unicode MS"/>
              </a:rPr>
              <a:t>m</a:t>
            </a:r>
            <a:r>
              <a:rPr sz="2000" spc="5" dirty="0">
                <a:latin typeface="Arial Unicode MS"/>
                <a:cs typeface="Arial Unicode MS"/>
              </a:rPr>
              <a:t>p</a:t>
            </a:r>
            <a:r>
              <a:rPr sz="2000" spc="-5" dirty="0">
                <a:latin typeface="Arial Unicode MS"/>
                <a:cs typeface="Arial Unicode MS"/>
              </a:rPr>
              <a:t>e</a:t>
            </a:r>
            <a:r>
              <a:rPr sz="2000" spc="10" dirty="0">
                <a:latin typeface="Arial Unicode MS"/>
                <a:cs typeface="Arial Unicode MS"/>
              </a:rPr>
              <a:t>r</a:t>
            </a:r>
            <a:r>
              <a:rPr sz="2000" spc="-5" dirty="0">
                <a:latin typeface="Arial Unicode MS"/>
                <a:cs typeface="Arial Unicode MS"/>
              </a:rPr>
              <a:t>a</a:t>
            </a:r>
            <a:r>
              <a:rPr sz="2000" spc="-20" dirty="0">
                <a:latin typeface="Arial Unicode MS"/>
                <a:cs typeface="Arial Unicode MS"/>
              </a:rPr>
              <a:t>t</a:t>
            </a:r>
            <a:r>
              <a:rPr sz="2000" spc="5" dirty="0">
                <a:latin typeface="Arial Unicode MS"/>
                <a:cs typeface="Arial Unicode MS"/>
              </a:rPr>
              <a:t>u</a:t>
            </a:r>
            <a:r>
              <a:rPr sz="2000" dirty="0">
                <a:latin typeface="Arial Unicode MS"/>
                <a:cs typeface="Arial Unicode MS"/>
              </a:rPr>
              <a:t>re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 Unicode MS"/>
                <a:cs typeface="Arial Unicode MS"/>
              </a:rPr>
              <a:t>-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Arial Unicode MS"/>
                <a:cs typeface="Arial Unicode MS"/>
              </a:rPr>
              <a:t>3</a:t>
            </a:r>
            <a:r>
              <a:rPr sz="2000" spc="30" dirty="0">
                <a:latin typeface="Arial Unicode MS"/>
                <a:cs typeface="Arial Unicode MS"/>
              </a:rPr>
              <a:t>5</a:t>
            </a:r>
            <a:r>
              <a:rPr sz="1725" spc="-7" baseline="28985" dirty="0">
                <a:latin typeface="Arial Unicode MS"/>
                <a:cs typeface="Arial Unicode MS"/>
              </a:rPr>
              <a:t>O</a:t>
            </a:r>
            <a:r>
              <a:rPr sz="2000" dirty="0">
                <a:latin typeface="Arial Unicode MS"/>
                <a:cs typeface="Arial Unicode MS"/>
              </a:rPr>
              <a:t>C</a:t>
            </a:r>
            <a:r>
              <a:rPr sz="2000" spc="-10" dirty="0">
                <a:latin typeface="Arial Unicode MS"/>
                <a:cs typeface="Arial Unicode MS"/>
              </a:rPr>
              <a:t>,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Arial Unicode MS"/>
                <a:cs typeface="Arial Unicode MS"/>
              </a:rPr>
              <a:t>e</a:t>
            </a:r>
            <a:r>
              <a:rPr sz="2000" dirty="0">
                <a:latin typeface="Arial Unicode MS"/>
                <a:cs typeface="Arial Unicode MS"/>
              </a:rPr>
              <a:t>m</a:t>
            </a:r>
            <a:r>
              <a:rPr sz="2000" spc="-5" dirty="0">
                <a:latin typeface="Arial Unicode MS"/>
                <a:cs typeface="Arial Unicode MS"/>
              </a:rPr>
              <a:t>i</a:t>
            </a:r>
            <a:r>
              <a:rPr sz="2000" spc="5" dirty="0">
                <a:latin typeface="Arial Unicode MS"/>
                <a:cs typeface="Arial Unicode MS"/>
              </a:rPr>
              <a:t>ss</a:t>
            </a:r>
            <a:r>
              <a:rPr sz="2000" spc="-5" dirty="0">
                <a:latin typeface="Arial Unicode MS"/>
                <a:cs typeface="Arial Unicode MS"/>
              </a:rPr>
              <a:t>i</a:t>
            </a:r>
            <a:r>
              <a:rPr sz="2000" spc="5" dirty="0">
                <a:latin typeface="Arial Unicode MS"/>
                <a:cs typeface="Arial Unicode MS"/>
              </a:rPr>
              <a:t>v</a:t>
            </a:r>
            <a:r>
              <a:rPr sz="2000" spc="-5" dirty="0">
                <a:latin typeface="Arial Unicode MS"/>
                <a:cs typeface="Arial Unicode MS"/>
              </a:rPr>
              <a:t>i</a:t>
            </a:r>
            <a:r>
              <a:rPr sz="2000" spc="-20" dirty="0">
                <a:latin typeface="Arial Unicode MS"/>
                <a:cs typeface="Arial Unicode MS"/>
              </a:rPr>
              <a:t>t</a:t>
            </a:r>
            <a:r>
              <a:rPr sz="2000" dirty="0">
                <a:latin typeface="Arial Unicode MS"/>
                <a:cs typeface="Arial Unicode MS"/>
              </a:rPr>
              <a:t>y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 Unicode MS"/>
                <a:cs typeface="Arial Unicode MS"/>
              </a:rPr>
              <a:t>–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 Unicode MS"/>
                <a:cs typeface="Arial Unicode MS"/>
              </a:rPr>
              <a:t>0</a:t>
            </a:r>
            <a:r>
              <a:rPr sz="2000" spc="-20" dirty="0">
                <a:latin typeface="Arial Unicode MS"/>
                <a:cs typeface="Arial Unicode MS"/>
              </a:rPr>
              <a:t>.</a:t>
            </a:r>
            <a:r>
              <a:rPr sz="2000" spc="5" dirty="0">
                <a:latin typeface="Arial Unicode MS"/>
                <a:cs typeface="Arial Unicode MS"/>
              </a:rPr>
              <a:t>8</a:t>
            </a:r>
            <a:r>
              <a:rPr sz="2000" spc="-10" dirty="0">
                <a:latin typeface="Arial Unicode MS"/>
                <a:cs typeface="Arial Unicode MS"/>
              </a:rPr>
              <a:t>,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Arial Unicode MS"/>
                <a:cs typeface="Arial Unicode MS"/>
              </a:rPr>
              <a:t>s</a:t>
            </a:r>
            <a:r>
              <a:rPr sz="2000" spc="-20" dirty="0">
                <a:latin typeface="Arial Unicode MS"/>
                <a:cs typeface="Arial Unicode MS"/>
              </a:rPr>
              <a:t>t</a:t>
            </a:r>
            <a:r>
              <a:rPr sz="2000" dirty="0">
                <a:latin typeface="Arial Unicode MS"/>
                <a:cs typeface="Arial Unicode MS"/>
              </a:rPr>
              <a:t>i</a:t>
            </a:r>
            <a:r>
              <a:rPr sz="2000" spc="-5" dirty="0">
                <a:latin typeface="Arial Unicode MS"/>
                <a:cs typeface="Arial Unicode MS"/>
              </a:rPr>
              <a:t>l</a:t>
            </a:r>
            <a:r>
              <a:rPr sz="2000" dirty="0">
                <a:latin typeface="Arial Unicode MS"/>
                <a:cs typeface="Arial Unicode MS"/>
              </a:rPr>
              <a:t>l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 Unicode MS"/>
                <a:cs typeface="Arial Unicode MS"/>
              </a:rPr>
              <a:t>a</a:t>
            </a:r>
            <a:r>
              <a:rPr sz="2000" dirty="0">
                <a:latin typeface="Arial Unicode MS"/>
                <a:cs typeface="Arial Unicode MS"/>
              </a:rPr>
              <a:t>ir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Arial Unicode MS"/>
                <a:cs typeface="Arial Unicode MS"/>
              </a:rPr>
              <a:t>co</a:t>
            </a:r>
            <a:r>
              <a:rPr sz="2000" spc="-5" dirty="0">
                <a:latin typeface="Arial Unicode MS"/>
                <a:cs typeface="Arial Unicode MS"/>
              </a:rPr>
              <a:t>n</a:t>
            </a:r>
            <a:r>
              <a:rPr sz="2000" spc="5" dirty="0">
                <a:latin typeface="Arial Unicode MS"/>
                <a:cs typeface="Arial Unicode MS"/>
              </a:rPr>
              <a:t>d</a:t>
            </a:r>
            <a:r>
              <a:rPr sz="2000" spc="-5" dirty="0">
                <a:latin typeface="Arial Unicode MS"/>
                <a:cs typeface="Arial Unicode MS"/>
              </a:rPr>
              <a:t>i</a:t>
            </a:r>
            <a:r>
              <a:rPr sz="2000" spc="-20" dirty="0">
                <a:latin typeface="Arial Unicode MS"/>
                <a:cs typeface="Arial Unicode MS"/>
              </a:rPr>
              <a:t>t</a:t>
            </a:r>
            <a:r>
              <a:rPr sz="2000" dirty="0">
                <a:latin typeface="Arial Unicode MS"/>
                <a:cs typeface="Arial Unicode MS"/>
              </a:rPr>
              <a:t>i</a:t>
            </a:r>
            <a:r>
              <a:rPr sz="2000" spc="-5" dirty="0">
                <a:latin typeface="Arial Unicode MS"/>
                <a:cs typeface="Arial Unicode MS"/>
              </a:rPr>
              <a:t>o</a:t>
            </a:r>
            <a:r>
              <a:rPr sz="2000" spc="5" dirty="0">
                <a:latin typeface="Arial Unicode MS"/>
                <a:cs typeface="Arial Unicode MS"/>
              </a:rPr>
              <a:t>n</a:t>
            </a:r>
            <a:r>
              <a:rPr sz="2000" dirty="0">
                <a:latin typeface="Arial Unicode MS"/>
                <a:cs typeface="Arial Unicode MS"/>
              </a:rPr>
              <a:t>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Arial Unicode MS"/>
                <a:cs typeface="Arial Unicode MS"/>
              </a:rPr>
              <a:t>A</a:t>
            </a:r>
            <a:r>
              <a:rPr sz="2000" dirty="0">
                <a:latin typeface="Arial Unicode MS"/>
                <a:cs typeface="Arial Unicode MS"/>
              </a:rPr>
              <a:t>l</a:t>
            </a:r>
            <a:r>
              <a:rPr sz="2000" spc="-5" dirty="0">
                <a:latin typeface="Arial Unicode MS"/>
                <a:cs typeface="Arial Unicode MS"/>
              </a:rPr>
              <a:t>l</a:t>
            </a:r>
            <a:r>
              <a:rPr sz="2000" spc="5" dirty="0">
                <a:latin typeface="Arial Unicode MS"/>
                <a:cs typeface="Arial Unicode MS"/>
              </a:rPr>
              <a:t>o</a:t>
            </a:r>
            <a:r>
              <a:rPr sz="2000" dirty="0">
                <a:latin typeface="Arial Unicode MS"/>
                <a:cs typeface="Arial Unicode MS"/>
              </a:rPr>
              <a:t>w</a:t>
            </a:r>
            <a:r>
              <a:rPr sz="2000" spc="-5" dirty="0">
                <a:latin typeface="Arial Unicode MS"/>
                <a:cs typeface="Arial Unicode MS"/>
              </a:rPr>
              <a:t>a</a:t>
            </a:r>
            <a:r>
              <a:rPr sz="2000" spc="5" dirty="0">
                <a:latin typeface="Arial Unicode MS"/>
                <a:cs typeface="Arial Unicode MS"/>
              </a:rPr>
              <a:t>b</a:t>
            </a:r>
            <a:r>
              <a:rPr sz="2000" spc="-5" dirty="0">
                <a:latin typeface="Arial Unicode MS"/>
                <a:cs typeface="Arial Unicode MS"/>
              </a:rPr>
              <a:t>l</a:t>
            </a:r>
            <a:r>
              <a:rPr sz="2000" dirty="0">
                <a:latin typeface="Arial Unicode MS"/>
                <a:cs typeface="Arial Unicode MS"/>
              </a:rPr>
              <a:t>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Arial Unicode MS"/>
                <a:cs typeface="Arial Unicode MS"/>
              </a:rPr>
              <a:t>h</a:t>
            </a:r>
            <a:r>
              <a:rPr sz="2000" spc="-5" dirty="0">
                <a:latin typeface="Arial Unicode MS"/>
                <a:cs typeface="Arial Unicode MS"/>
              </a:rPr>
              <a:t>e</a:t>
            </a:r>
            <a:r>
              <a:rPr sz="2000" spc="5" dirty="0">
                <a:latin typeface="Arial Unicode MS"/>
                <a:cs typeface="Arial Unicode MS"/>
              </a:rPr>
              <a:t>a</a:t>
            </a:r>
            <a:r>
              <a:rPr sz="2000" spc="-10" dirty="0">
                <a:latin typeface="Arial Unicode MS"/>
                <a:cs typeface="Arial Unicode MS"/>
              </a:rPr>
              <a:t>t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 Unicode MS"/>
                <a:cs typeface="Arial Unicode MS"/>
              </a:rPr>
              <a:t>i</a:t>
            </a:r>
            <a:r>
              <a:rPr sz="2000" spc="-5" dirty="0">
                <a:latin typeface="Arial Unicode MS"/>
                <a:cs typeface="Arial Unicode MS"/>
              </a:rPr>
              <a:t>n</a:t>
            </a:r>
            <a:r>
              <a:rPr sz="2000" spc="5" dirty="0">
                <a:latin typeface="Arial Unicode MS"/>
                <a:cs typeface="Arial Unicode MS"/>
              </a:rPr>
              <a:t>g</a:t>
            </a:r>
            <a:r>
              <a:rPr sz="2000" dirty="0">
                <a:latin typeface="Arial Unicode MS"/>
                <a:cs typeface="Arial Unicode MS"/>
              </a:rPr>
              <a:t>r</a:t>
            </a:r>
            <a:r>
              <a:rPr sz="2000" spc="5" dirty="0">
                <a:latin typeface="Arial Unicode MS"/>
                <a:cs typeface="Arial Unicode MS"/>
              </a:rPr>
              <a:t>es</a:t>
            </a:r>
            <a:r>
              <a:rPr sz="2000" dirty="0">
                <a:latin typeface="Arial Unicode MS"/>
                <a:cs typeface="Arial Unicode MS"/>
              </a:rPr>
              <a:t>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 Unicode MS"/>
                <a:cs typeface="Arial Unicode MS"/>
              </a:rPr>
              <a:t>–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Arial Unicode MS"/>
                <a:cs typeface="Arial Unicode MS"/>
              </a:rPr>
              <a:t>1</a:t>
            </a:r>
            <a:r>
              <a:rPr sz="2000" dirty="0">
                <a:latin typeface="Arial Unicode MS"/>
                <a:cs typeface="Arial Unicode MS"/>
              </a:rPr>
              <a:t>0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Arial Unicode MS"/>
                <a:cs typeface="Arial Unicode MS"/>
              </a:rPr>
              <a:t>–</a:t>
            </a:r>
            <a:r>
              <a:rPr sz="2000" spc="-5" dirty="0">
                <a:latin typeface="Arial Unicode MS"/>
                <a:cs typeface="Arial Unicode MS"/>
              </a:rPr>
              <a:t>1</a:t>
            </a:r>
            <a:r>
              <a:rPr sz="2000" dirty="0">
                <a:latin typeface="Arial Unicode MS"/>
                <a:cs typeface="Arial Unicode MS"/>
              </a:rPr>
              <a:t>5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Arial Unicode MS"/>
                <a:cs typeface="Arial Unicode MS"/>
              </a:rPr>
              <a:t>K</a:t>
            </a:r>
            <a:r>
              <a:rPr sz="2000" spc="5" dirty="0">
                <a:latin typeface="Arial Unicode MS"/>
                <a:cs typeface="Arial Unicode MS"/>
              </a:rPr>
              <a:t>ca</a:t>
            </a:r>
            <a:r>
              <a:rPr sz="2000" spc="-5" dirty="0">
                <a:latin typeface="Arial Unicode MS"/>
                <a:cs typeface="Arial Unicode MS"/>
              </a:rPr>
              <a:t>l</a:t>
            </a:r>
            <a:r>
              <a:rPr sz="2000" spc="-20" dirty="0">
                <a:latin typeface="Arial Unicode MS"/>
                <a:cs typeface="Arial Unicode MS"/>
              </a:rPr>
              <a:t>/</a:t>
            </a:r>
            <a:r>
              <a:rPr sz="2000" spc="40" dirty="0">
                <a:latin typeface="Arial Unicode MS"/>
                <a:cs typeface="Arial Unicode MS"/>
              </a:rPr>
              <a:t>m</a:t>
            </a:r>
            <a:r>
              <a:rPr sz="1725" baseline="28985" dirty="0">
                <a:latin typeface="Arial Unicode MS"/>
                <a:cs typeface="Arial Unicode MS"/>
              </a:rPr>
              <a:t>2</a:t>
            </a:r>
            <a:r>
              <a:rPr sz="2000" spc="-20" dirty="0">
                <a:latin typeface="Arial Unicode MS"/>
                <a:cs typeface="Arial Unicode MS"/>
              </a:rPr>
              <a:t>/</a:t>
            </a:r>
            <a:r>
              <a:rPr sz="2000" spc="5" dirty="0">
                <a:latin typeface="Arial Unicode MS"/>
                <a:cs typeface="Arial Unicode MS"/>
              </a:rPr>
              <a:t>h</a:t>
            </a:r>
            <a:r>
              <a:rPr sz="2000" dirty="0">
                <a:latin typeface="Arial Unicode MS"/>
                <a:cs typeface="Arial Unicode MS"/>
              </a:rPr>
              <a:t>r</a:t>
            </a: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sz="2400" b="1" spc="-25" dirty="0">
                <a:latin typeface="Garamond"/>
                <a:cs typeface="Garamond"/>
              </a:rPr>
              <a:t>T</a:t>
            </a:r>
            <a:r>
              <a:rPr sz="2400" b="1" spc="-10" dirty="0">
                <a:latin typeface="Garamond"/>
                <a:cs typeface="Garamond"/>
              </a:rPr>
              <a:t>h</a:t>
            </a:r>
            <a:r>
              <a:rPr sz="2400" b="1" dirty="0">
                <a:latin typeface="Garamond"/>
                <a:cs typeface="Garamond"/>
              </a:rPr>
              <a:t>u</a:t>
            </a:r>
            <a:r>
              <a:rPr sz="2400" b="1" spc="-30" dirty="0">
                <a:latin typeface="Garamond"/>
                <a:cs typeface="Garamond"/>
              </a:rPr>
              <a:t>m</a:t>
            </a:r>
            <a:r>
              <a:rPr sz="2400" b="1" dirty="0">
                <a:latin typeface="Garamond"/>
                <a:cs typeface="Garamond"/>
              </a:rPr>
              <a:t>b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Garamond"/>
                <a:cs typeface="Garamond"/>
              </a:rPr>
              <a:t>rul</a:t>
            </a:r>
            <a:r>
              <a:rPr sz="2400" b="1" spc="-15" dirty="0">
                <a:latin typeface="Garamond"/>
                <a:cs typeface="Garamond"/>
              </a:rPr>
              <a:t>es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Garamond"/>
                <a:cs typeface="Garamond"/>
              </a:rPr>
              <a:t>f</a:t>
            </a:r>
            <a:r>
              <a:rPr sz="2400" b="1" spc="-20" dirty="0">
                <a:latin typeface="Garamond"/>
                <a:cs typeface="Garamond"/>
              </a:rPr>
              <a:t>o</a:t>
            </a:r>
            <a:r>
              <a:rPr sz="2400" b="1" spc="-10" dirty="0">
                <a:latin typeface="Garamond"/>
                <a:cs typeface="Garamond"/>
              </a:rPr>
              <a:t>r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Garamond"/>
                <a:cs typeface="Garamond"/>
              </a:rPr>
              <a:t>c</a:t>
            </a:r>
            <a:r>
              <a:rPr sz="2400" b="1" spc="-20" dirty="0">
                <a:latin typeface="Garamond"/>
                <a:cs typeface="Garamond"/>
              </a:rPr>
              <a:t>o</a:t>
            </a:r>
            <a:r>
              <a:rPr sz="2400" b="1" dirty="0">
                <a:latin typeface="Garamond"/>
                <a:cs typeface="Garamond"/>
              </a:rPr>
              <a:t>ld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Garamond"/>
                <a:cs typeface="Garamond"/>
              </a:rPr>
              <a:t>I</a:t>
            </a:r>
            <a:r>
              <a:rPr sz="2400" b="1" spc="-10" dirty="0">
                <a:latin typeface="Garamond"/>
                <a:cs typeface="Garamond"/>
              </a:rPr>
              <a:t>n</a:t>
            </a:r>
            <a:r>
              <a:rPr sz="2400" b="1" spc="-15" dirty="0">
                <a:latin typeface="Garamond"/>
                <a:cs typeface="Garamond"/>
              </a:rPr>
              <a:t>s</a:t>
            </a:r>
            <a:r>
              <a:rPr sz="2400" b="1" spc="-10" dirty="0">
                <a:latin typeface="Garamond"/>
                <a:cs typeface="Garamond"/>
              </a:rPr>
              <a:t>ul</a:t>
            </a:r>
            <a:r>
              <a:rPr sz="2400" b="1" spc="5" dirty="0">
                <a:latin typeface="Garamond"/>
                <a:cs typeface="Garamond"/>
              </a:rPr>
              <a:t>a</a:t>
            </a:r>
            <a:r>
              <a:rPr sz="2400" b="1" spc="-15" dirty="0">
                <a:latin typeface="Garamond"/>
                <a:cs typeface="Garamond"/>
              </a:rPr>
              <a:t>t</a:t>
            </a:r>
            <a:r>
              <a:rPr sz="2400" b="1" spc="-10" dirty="0">
                <a:latin typeface="Garamond"/>
                <a:cs typeface="Garamond"/>
              </a:rPr>
              <a:t>i</a:t>
            </a:r>
            <a:r>
              <a:rPr sz="2400" b="1" spc="-20" dirty="0">
                <a:latin typeface="Garamond"/>
                <a:cs typeface="Garamond"/>
              </a:rPr>
              <a:t>o</a:t>
            </a:r>
            <a:r>
              <a:rPr sz="2400" b="1" dirty="0">
                <a:latin typeface="Garamond"/>
                <a:cs typeface="Garamond"/>
              </a:rPr>
              <a:t>n</a:t>
            </a:r>
            <a:endParaRPr sz="2400" dirty="0">
              <a:latin typeface="Garamond"/>
              <a:cs typeface="Garamond"/>
            </a:endParaRPr>
          </a:p>
          <a:p>
            <a:pPr marL="412750" marR="895350">
              <a:lnSpc>
                <a:spcPct val="110800"/>
              </a:lnSpc>
              <a:tabLst>
                <a:tab pos="2969895" algn="l"/>
                <a:tab pos="3667125" algn="l"/>
                <a:tab pos="4256405" algn="l"/>
              </a:tabLst>
            </a:pPr>
            <a:r>
              <a:rPr sz="2000" spc="-5" dirty="0">
                <a:latin typeface="Garamond"/>
                <a:cs typeface="Garamond"/>
              </a:rPr>
              <a:t>Ch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-5" dirty="0">
                <a:latin typeface="Garamond"/>
                <a:cs typeface="Garamond"/>
              </a:rPr>
              <a:t>lle</a:t>
            </a:r>
            <a:r>
              <a:rPr sz="2000" dirty="0">
                <a:latin typeface="Garamond"/>
                <a:cs typeface="Garamond"/>
              </a:rPr>
              <a:t>d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Garamond"/>
                <a:cs typeface="Garamond"/>
              </a:rPr>
              <a:t>w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spc="-15" dirty="0">
                <a:latin typeface="Garamond"/>
                <a:cs typeface="Garamond"/>
              </a:rPr>
              <a:t>e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pip</a:t>
            </a:r>
            <a:r>
              <a:rPr sz="200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Garamond"/>
                <a:cs typeface="Garamond"/>
              </a:rPr>
              <a:t>in</a:t>
            </a:r>
            <a:r>
              <a:rPr sz="2000" spc="-5" dirty="0">
                <a:latin typeface="Garamond"/>
                <a:cs typeface="Garamond"/>
              </a:rPr>
              <a:t>s</a:t>
            </a:r>
            <a:r>
              <a:rPr sz="2000" spc="-15" dirty="0">
                <a:latin typeface="Garamond"/>
                <a:cs typeface="Garamond"/>
              </a:rPr>
              <a:t>u</a:t>
            </a:r>
            <a:r>
              <a:rPr sz="2000" dirty="0">
                <a:latin typeface="Garamond"/>
                <a:cs typeface="Garamond"/>
              </a:rPr>
              <a:t>l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15" dirty="0">
                <a:latin typeface="Garamond"/>
                <a:cs typeface="Garamond"/>
              </a:rPr>
              <a:t>t</a:t>
            </a:r>
            <a:r>
              <a:rPr sz="2000" dirty="0">
                <a:latin typeface="Garamond"/>
                <a:cs typeface="Garamond"/>
              </a:rPr>
              <a:t>ion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(P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v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5" dirty="0">
                <a:latin typeface="Garamond"/>
                <a:cs typeface="Garamond"/>
              </a:rPr>
              <a:t>d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10" dirty="0">
                <a:latin typeface="Garamond"/>
                <a:cs typeface="Garamond"/>
              </a:rPr>
              <a:t>2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dirty="0">
                <a:latin typeface="Garamond"/>
                <a:cs typeface="Garamond"/>
              </a:rPr>
              <a:t>o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3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inc</a:t>
            </a:r>
            <a:r>
              <a:rPr sz="2000" dirty="0">
                <a:latin typeface="Garamond"/>
                <a:cs typeface="Garamond"/>
              </a:rPr>
              <a:t>h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spc="-15" dirty="0">
                <a:latin typeface="Garamond"/>
                <a:cs typeface="Garamond"/>
              </a:rPr>
              <a:t>hi</a:t>
            </a:r>
            <a:r>
              <a:rPr sz="2000" spc="-5" dirty="0">
                <a:latin typeface="Garamond"/>
                <a:cs typeface="Garamond"/>
              </a:rPr>
              <a:t>c</a:t>
            </a:r>
            <a:r>
              <a:rPr sz="2000" spc="-20" dirty="0">
                <a:latin typeface="Garamond"/>
                <a:cs typeface="Garamond"/>
              </a:rPr>
              <a:t>kn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-15" dirty="0">
                <a:latin typeface="Garamond"/>
                <a:cs typeface="Garamond"/>
              </a:rPr>
              <a:t>ss</a:t>
            </a:r>
            <a:r>
              <a:rPr sz="2000" spc="-10" dirty="0">
                <a:latin typeface="Garamond"/>
                <a:cs typeface="Garamond"/>
              </a:rPr>
              <a:t>)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Du</a:t>
            </a:r>
            <a:r>
              <a:rPr sz="2000" spc="-5" dirty="0">
                <a:latin typeface="Garamond"/>
                <a:cs typeface="Garamond"/>
              </a:rPr>
              <a:t>c</a:t>
            </a:r>
            <a:r>
              <a:rPr sz="2000" spc="-10" dirty="0">
                <a:latin typeface="Garamond"/>
                <a:cs typeface="Garamond"/>
              </a:rPr>
              <a:t>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Garamond"/>
                <a:cs typeface="Garamond"/>
              </a:rPr>
              <a:t>in</a:t>
            </a:r>
            <a:r>
              <a:rPr sz="2000" spc="-5" dirty="0">
                <a:latin typeface="Garamond"/>
                <a:cs typeface="Garamond"/>
              </a:rPr>
              <a:t>s</a:t>
            </a:r>
            <a:r>
              <a:rPr sz="2000" spc="-15" dirty="0">
                <a:latin typeface="Garamond"/>
                <a:cs typeface="Garamond"/>
              </a:rPr>
              <a:t>u</a:t>
            </a:r>
            <a:r>
              <a:rPr sz="2000" dirty="0">
                <a:latin typeface="Garamond"/>
                <a:cs typeface="Garamond"/>
              </a:rPr>
              <a:t>l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15" dirty="0">
                <a:latin typeface="Garamond"/>
                <a:cs typeface="Garamond"/>
              </a:rPr>
              <a:t>t</a:t>
            </a:r>
            <a:r>
              <a:rPr sz="2000" dirty="0">
                <a:latin typeface="Garamond"/>
                <a:cs typeface="Garamond"/>
              </a:rPr>
              <a:t>ion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(</a:t>
            </a:r>
            <a:r>
              <a:rPr sz="2000" spc="-15" dirty="0">
                <a:latin typeface="Garamond"/>
                <a:cs typeface="Garamond"/>
              </a:rPr>
              <a:t>P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v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5" dirty="0">
                <a:latin typeface="Garamond"/>
                <a:cs typeface="Garamond"/>
              </a:rPr>
              <a:t>d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10" dirty="0">
                <a:latin typeface="Garamond"/>
                <a:cs typeface="Garamond"/>
              </a:rPr>
              <a:t>1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dirty="0">
                <a:latin typeface="Garamond"/>
                <a:cs typeface="Garamond"/>
              </a:rPr>
              <a:t>o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2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-20" dirty="0">
                <a:latin typeface="Garamond"/>
                <a:cs typeface="Garamond"/>
              </a:rPr>
              <a:t>n</a:t>
            </a:r>
            <a:r>
              <a:rPr sz="2000" spc="-5" dirty="0">
                <a:latin typeface="Garamond"/>
                <a:cs typeface="Garamond"/>
              </a:rPr>
              <a:t>c</a:t>
            </a:r>
            <a:r>
              <a:rPr sz="2000" dirty="0">
                <a:latin typeface="Garamond"/>
                <a:cs typeface="Garamond"/>
              </a:rPr>
              <a:t>h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thi</a:t>
            </a:r>
            <a:r>
              <a:rPr sz="2000" spc="-5" dirty="0">
                <a:latin typeface="Garamond"/>
                <a:cs typeface="Garamond"/>
              </a:rPr>
              <a:t>c</a:t>
            </a:r>
            <a:r>
              <a:rPr sz="2000" spc="-20" dirty="0">
                <a:latin typeface="Garamond"/>
                <a:cs typeface="Garamond"/>
              </a:rPr>
              <a:t>k</a:t>
            </a:r>
            <a:r>
              <a:rPr sz="2000" spc="5" dirty="0">
                <a:latin typeface="Garamond"/>
                <a:cs typeface="Garamond"/>
              </a:rPr>
              <a:t>n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-15" dirty="0">
                <a:latin typeface="Garamond"/>
                <a:cs typeface="Garamond"/>
              </a:rPr>
              <a:t>ss</a:t>
            </a:r>
            <a:r>
              <a:rPr sz="2000" spc="-10" dirty="0">
                <a:latin typeface="Garamond"/>
                <a:cs typeface="Garamond"/>
              </a:rPr>
              <a:t>)</a:t>
            </a:r>
            <a:endParaRPr sz="2000" dirty="0">
              <a:latin typeface="Garamond"/>
              <a:cs typeface="Garamond"/>
            </a:endParaRPr>
          </a:p>
          <a:p>
            <a:pPr marL="412750">
              <a:lnSpc>
                <a:spcPct val="100000"/>
              </a:lnSpc>
              <a:spcBef>
                <a:spcPts val="259"/>
              </a:spcBef>
              <a:tabLst>
                <a:tab pos="3279775" algn="l"/>
                <a:tab pos="5207635" algn="l"/>
              </a:tabLst>
            </a:pPr>
            <a:r>
              <a:rPr sz="2000" spc="-10" dirty="0">
                <a:latin typeface="Garamond"/>
                <a:cs typeface="Garamond"/>
              </a:rPr>
              <a:t>S</a:t>
            </a:r>
            <a:r>
              <a:rPr sz="2000" spc="-15" dirty="0">
                <a:latin typeface="Garamond"/>
                <a:cs typeface="Garamond"/>
              </a:rPr>
              <a:t>u</a:t>
            </a:r>
            <a:r>
              <a:rPr sz="2000" spc="-5" dirty="0">
                <a:latin typeface="Garamond"/>
                <a:cs typeface="Garamond"/>
              </a:rPr>
              <a:t>ct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n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Garamond"/>
                <a:cs typeface="Garamond"/>
              </a:rPr>
              <a:t>l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-20" dirty="0">
                <a:latin typeface="Garamond"/>
                <a:cs typeface="Garamond"/>
              </a:rPr>
              <a:t>n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-10" dirty="0">
                <a:latin typeface="Garamond"/>
                <a:cs typeface="Garamond"/>
              </a:rPr>
              <a:t>f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5" dirty="0">
                <a:latin typeface="Garamond"/>
                <a:cs typeface="Garamond"/>
              </a:rPr>
              <a:t>i</a:t>
            </a:r>
            <a:r>
              <a:rPr sz="2000" spc="-20" dirty="0">
                <a:latin typeface="Garamond"/>
                <a:cs typeface="Garamond"/>
              </a:rPr>
              <a:t>g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20" dirty="0">
                <a:latin typeface="Garamond"/>
                <a:cs typeface="Garamond"/>
              </a:rPr>
              <a:t>n</a:t>
            </a:r>
            <a:r>
              <a:rPr sz="2000" spc="-10" dirty="0">
                <a:latin typeface="Garamond"/>
                <a:cs typeface="Garamond"/>
              </a:rPr>
              <a:t>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pip</a:t>
            </a:r>
            <a:r>
              <a:rPr sz="2000" dirty="0">
                <a:latin typeface="Garamond"/>
                <a:cs typeface="Garamond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5" dirty="0">
                <a:latin typeface="Garamond"/>
                <a:cs typeface="Garamond"/>
              </a:rPr>
              <a:t>n</a:t>
            </a:r>
            <a:r>
              <a:rPr sz="2000" spc="-15" dirty="0">
                <a:latin typeface="Garamond"/>
                <a:cs typeface="Garamond"/>
              </a:rPr>
              <a:t>su</a:t>
            </a:r>
            <a:r>
              <a:rPr sz="2000" dirty="0">
                <a:latin typeface="Garamond"/>
                <a:cs typeface="Garamond"/>
              </a:rPr>
              <a:t>l</a:t>
            </a:r>
            <a:r>
              <a:rPr sz="2000" spc="-5" dirty="0">
                <a:latin typeface="Garamond"/>
                <a:cs typeface="Garamond"/>
              </a:rPr>
              <a:t>at</a:t>
            </a:r>
            <a:r>
              <a:rPr sz="2000" dirty="0">
                <a:latin typeface="Garamond"/>
                <a:cs typeface="Garamond"/>
              </a:rPr>
              <a:t>ion</a:t>
            </a:r>
            <a:r>
              <a:rPr sz="2000" spc="-5" dirty="0">
                <a:latin typeface="Garamond"/>
                <a:cs typeface="Garamond"/>
              </a:rPr>
              <a:t>(</a:t>
            </a:r>
            <a:r>
              <a:rPr sz="2000" spc="-15" dirty="0">
                <a:latin typeface="Garamond"/>
                <a:cs typeface="Garamond"/>
              </a:rPr>
              <a:t>P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vi</a:t>
            </a:r>
            <a:r>
              <a:rPr sz="2000" spc="5" dirty="0">
                <a:latin typeface="Garamond"/>
                <a:cs typeface="Garamond"/>
              </a:rPr>
              <a:t>d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10" dirty="0">
                <a:latin typeface="Garamond"/>
                <a:cs typeface="Garamond"/>
              </a:rPr>
              <a:t>2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to</a:t>
            </a:r>
            <a:r>
              <a:rPr sz="2000" dirty="0">
                <a:latin typeface="Garamond"/>
                <a:cs typeface="Garamond"/>
              </a:rPr>
              <a:t>3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Garamond"/>
                <a:cs typeface="Garamond"/>
              </a:rPr>
              <a:t>i</a:t>
            </a:r>
            <a:r>
              <a:rPr sz="2000" spc="-15" dirty="0">
                <a:latin typeface="Garamond"/>
                <a:cs typeface="Garamond"/>
              </a:rPr>
              <a:t>n</a:t>
            </a:r>
            <a:r>
              <a:rPr sz="2000" spc="0" dirty="0">
                <a:latin typeface="Garamond"/>
                <a:cs typeface="Garamond"/>
              </a:rPr>
              <a:t>c</a:t>
            </a:r>
            <a:r>
              <a:rPr sz="2000" dirty="0">
                <a:latin typeface="Garamond"/>
                <a:cs typeface="Garamond"/>
              </a:rPr>
              <a:t>h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spc="-15" dirty="0">
                <a:latin typeface="Garamond"/>
                <a:cs typeface="Garamond"/>
              </a:rPr>
              <a:t>hic</a:t>
            </a:r>
            <a:r>
              <a:rPr sz="2000" spc="-10" dirty="0">
                <a:latin typeface="Garamond"/>
                <a:cs typeface="Garamond"/>
              </a:rPr>
              <a:t>k</a:t>
            </a:r>
            <a:r>
              <a:rPr sz="2000" spc="-20" dirty="0">
                <a:latin typeface="Garamond"/>
                <a:cs typeface="Garamond"/>
              </a:rPr>
              <a:t>n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-15" dirty="0">
                <a:latin typeface="Garamond"/>
                <a:cs typeface="Garamond"/>
              </a:rPr>
              <a:t>ss</a:t>
            </a:r>
            <a:r>
              <a:rPr sz="2000" spc="-10" dirty="0">
                <a:latin typeface="Garamond"/>
                <a:cs typeface="Garamond"/>
              </a:rPr>
              <a:t>)</a:t>
            </a:r>
            <a:endParaRPr sz="2000" dirty="0">
              <a:latin typeface="Garamond"/>
              <a:cs typeface="Garamond"/>
            </a:endParaRPr>
          </a:p>
        </p:txBody>
      </p:sp>
      <p:sp>
        <p:nvSpPr>
          <p:cNvPr id="213" name="object 213"/>
          <p:cNvSpPr txBox="1"/>
          <p:nvPr/>
        </p:nvSpPr>
        <p:spPr>
          <a:xfrm>
            <a:off x="905510" y="940369"/>
            <a:ext cx="2811780" cy="665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52450">
              <a:lnSpc>
                <a:spcPct val="111700"/>
              </a:lnSpc>
            </a:pPr>
            <a:r>
              <a:rPr sz="2000" spc="170" dirty="0">
                <a:latin typeface="Arial Unicode MS"/>
                <a:cs typeface="Arial Unicode MS"/>
              </a:rPr>
              <a:t>D</a:t>
            </a:r>
            <a:r>
              <a:rPr sz="2000" spc="160" dirty="0">
                <a:latin typeface="Arial Unicode MS"/>
                <a:cs typeface="Arial Unicode MS"/>
              </a:rPr>
              <a:t>i</a:t>
            </a:r>
            <a:r>
              <a:rPr sz="2000" spc="150" dirty="0">
                <a:latin typeface="Arial Unicode MS"/>
                <a:cs typeface="Arial Unicode MS"/>
              </a:rPr>
              <a:t>ff</a:t>
            </a:r>
            <a:r>
              <a:rPr sz="2000" spc="175" dirty="0">
                <a:latin typeface="Arial Unicode MS"/>
                <a:cs typeface="Arial Unicode MS"/>
              </a:rPr>
              <a:t>e</a:t>
            </a:r>
            <a:r>
              <a:rPr sz="2000" spc="170" dirty="0">
                <a:latin typeface="Arial Unicode MS"/>
                <a:cs typeface="Arial Unicode MS"/>
              </a:rPr>
              <a:t>r</a:t>
            </a:r>
            <a:r>
              <a:rPr sz="2000" spc="165" dirty="0">
                <a:latin typeface="Arial Unicode MS"/>
                <a:cs typeface="Arial Unicode MS"/>
              </a:rPr>
              <a:t>e</a:t>
            </a:r>
            <a:r>
              <a:rPr sz="2000" spc="175" dirty="0">
                <a:latin typeface="Arial Unicode MS"/>
                <a:cs typeface="Arial Unicode MS"/>
              </a:rPr>
              <a:t>n</a:t>
            </a:r>
            <a:r>
              <a:rPr sz="2000" spc="165" dirty="0">
                <a:latin typeface="Arial Unicode MS"/>
                <a:cs typeface="Arial Unicode MS"/>
              </a:rPr>
              <a:t>c</a:t>
            </a:r>
            <a:r>
              <a:rPr sz="2000" dirty="0">
                <a:latin typeface="Arial Unicode MS"/>
                <a:cs typeface="Arial Unicode MS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spc="160" dirty="0">
                <a:latin typeface="Arial Unicode MS"/>
                <a:cs typeface="Arial Unicode MS"/>
              </a:rPr>
              <a:t>i</a:t>
            </a:r>
            <a:r>
              <a:rPr sz="2000" dirty="0">
                <a:latin typeface="Arial Unicode MS"/>
                <a:cs typeface="Arial Unicode MS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150" dirty="0">
                <a:latin typeface="Arial Unicode MS"/>
                <a:cs typeface="Arial Unicode MS"/>
              </a:rPr>
              <a:t>t</a:t>
            </a:r>
            <a:r>
              <a:rPr sz="2000" spc="175" dirty="0">
                <a:latin typeface="Arial Unicode MS"/>
                <a:cs typeface="Arial Unicode MS"/>
              </a:rPr>
              <a:t>e</a:t>
            </a:r>
            <a:r>
              <a:rPr sz="2000" spc="160" dirty="0">
                <a:latin typeface="Arial Unicode MS"/>
                <a:cs typeface="Arial Unicode MS"/>
              </a:rPr>
              <a:t>m</a:t>
            </a:r>
            <a:r>
              <a:rPr sz="2000" spc="175" dirty="0">
                <a:latin typeface="Arial Unicode MS"/>
                <a:cs typeface="Arial Unicode MS"/>
              </a:rPr>
              <a:t>p</a:t>
            </a:r>
            <a:r>
              <a:rPr sz="2000" spc="165" dirty="0">
                <a:latin typeface="Arial Unicode MS"/>
                <a:cs typeface="Arial Unicode MS"/>
              </a:rPr>
              <a:t>e</a:t>
            </a:r>
            <a:r>
              <a:rPr sz="2000" spc="170" dirty="0">
                <a:latin typeface="Arial Unicode MS"/>
                <a:cs typeface="Arial Unicode MS"/>
              </a:rPr>
              <a:t>r</a:t>
            </a:r>
            <a:r>
              <a:rPr sz="2000" spc="165" dirty="0">
                <a:latin typeface="Arial Unicode MS"/>
                <a:cs typeface="Arial Unicode MS"/>
              </a:rPr>
              <a:t>a</a:t>
            </a:r>
            <a:r>
              <a:rPr sz="2000" spc="150" dirty="0">
                <a:latin typeface="Arial Unicode MS"/>
                <a:cs typeface="Arial Unicode MS"/>
              </a:rPr>
              <a:t>t</a:t>
            </a:r>
            <a:r>
              <a:rPr sz="2000" spc="175" dirty="0">
                <a:latin typeface="Arial Unicode MS"/>
                <a:cs typeface="Arial Unicode MS"/>
              </a:rPr>
              <a:t>u</a:t>
            </a:r>
            <a:r>
              <a:rPr sz="2000" spc="170" dirty="0">
                <a:latin typeface="Arial Unicode MS"/>
                <a:cs typeface="Arial Unicode MS"/>
              </a:rPr>
              <a:t>r</a:t>
            </a:r>
            <a:r>
              <a:rPr sz="2000" dirty="0">
                <a:latin typeface="Arial Unicode MS"/>
                <a:cs typeface="Arial Unicode MS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spc="165" dirty="0">
                <a:latin typeface="Arial Unicode MS"/>
                <a:cs typeface="Arial Unicode MS"/>
              </a:rPr>
              <a:t>b</a:t>
            </a:r>
            <a:r>
              <a:rPr sz="2000" spc="175" dirty="0">
                <a:latin typeface="Arial Unicode MS"/>
                <a:cs typeface="Arial Unicode MS"/>
              </a:rPr>
              <a:t>e</a:t>
            </a:r>
            <a:r>
              <a:rPr sz="2000" spc="150" dirty="0">
                <a:latin typeface="Arial Unicode MS"/>
                <a:cs typeface="Arial Unicode MS"/>
              </a:rPr>
              <a:t>t</a:t>
            </a:r>
            <a:r>
              <a:rPr sz="2000" spc="170" dirty="0">
                <a:latin typeface="Arial Unicode MS"/>
                <a:cs typeface="Arial Unicode MS"/>
              </a:rPr>
              <a:t>w</a:t>
            </a:r>
            <a:r>
              <a:rPr sz="2000" spc="165" dirty="0">
                <a:latin typeface="Arial Unicode MS"/>
                <a:cs typeface="Arial Unicode MS"/>
              </a:rPr>
              <a:t>e</a:t>
            </a:r>
            <a:r>
              <a:rPr sz="2000" spc="175" dirty="0">
                <a:latin typeface="Arial Unicode MS"/>
                <a:cs typeface="Arial Unicode MS"/>
              </a:rPr>
              <a:t>e</a:t>
            </a:r>
            <a:r>
              <a:rPr sz="2000" dirty="0">
                <a:latin typeface="Arial Unicode MS"/>
                <a:cs typeface="Arial Unicode MS"/>
              </a:rPr>
              <a:t>n</a:t>
            </a:r>
          </a:p>
        </p:txBody>
      </p:sp>
      <p:sp>
        <p:nvSpPr>
          <p:cNvPr id="215" name="object 215"/>
          <p:cNvSpPr txBox="1"/>
          <p:nvPr/>
        </p:nvSpPr>
        <p:spPr>
          <a:xfrm>
            <a:off x="4058923" y="940369"/>
            <a:ext cx="1687830" cy="772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7640" marR="5080" indent="-154940">
              <a:lnSpc>
                <a:spcPct val="132100"/>
              </a:lnSpc>
            </a:pPr>
            <a:r>
              <a:rPr sz="2000" spc="170" dirty="0">
                <a:latin typeface="Arial Unicode MS"/>
                <a:cs typeface="Arial Unicode MS"/>
              </a:rPr>
              <a:t>H</a:t>
            </a:r>
            <a:r>
              <a:rPr sz="2000" spc="165" dirty="0">
                <a:latin typeface="Arial Unicode MS"/>
                <a:cs typeface="Arial Unicode MS"/>
              </a:rPr>
              <a:t>e</a:t>
            </a:r>
            <a:r>
              <a:rPr sz="2000" spc="175" dirty="0">
                <a:latin typeface="Arial Unicode MS"/>
                <a:cs typeface="Arial Unicode MS"/>
              </a:rPr>
              <a:t>a</a:t>
            </a:r>
            <a:r>
              <a:rPr sz="2000" spc="-10" dirty="0">
                <a:latin typeface="Arial Unicode MS"/>
                <a:cs typeface="Arial Unicode MS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spc="160" dirty="0">
                <a:latin typeface="Arial Unicode MS"/>
                <a:cs typeface="Arial Unicode MS"/>
              </a:rPr>
              <a:t>i</a:t>
            </a:r>
            <a:r>
              <a:rPr sz="2000" spc="165" dirty="0">
                <a:latin typeface="Arial Unicode MS"/>
                <a:cs typeface="Arial Unicode MS"/>
              </a:rPr>
              <a:t>n</a:t>
            </a:r>
            <a:r>
              <a:rPr sz="2000" spc="175" dirty="0">
                <a:latin typeface="Arial Unicode MS"/>
                <a:cs typeface="Arial Unicode MS"/>
              </a:rPr>
              <a:t>g</a:t>
            </a:r>
            <a:r>
              <a:rPr sz="2000" spc="170" dirty="0">
                <a:latin typeface="Arial Unicode MS"/>
                <a:cs typeface="Arial Unicode MS"/>
              </a:rPr>
              <a:t>r</a:t>
            </a:r>
            <a:r>
              <a:rPr sz="2000" spc="165" dirty="0">
                <a:latin typeface="Arial Unicode MS"/>
                <a:cs typeface="Arial Unicode MS"/>
              </a:rPr>
              <a:t>e</a:t>
            </a:r>
            <a:r>
              <a:rPr sz="2000" spc="175" dirty="0">
                <a:latin typeface="Arial Unicode MS"/>
                <a:cs typeface="Arial Unicode MS"/>
              </a:rPr>
              <a:t>s</a:t>
            </a:r>
            <a:r>
              <a:rPr sz="2000" dirty="0">
                <a:latin typeface="Arial Unicode MS"/>
                <a:cs typeface="Arial Unicode MS"/>
              </a:rPr>
              <a:t>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 Unicode MS"/>
                <a:cs typeface="Arial Unicode MS"/>
              </a:rPr>
              <a:t>k</a:t>
            </a:r>
            <a:r>
              <a:rPr sz="2000" spc="-32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Arial Unicode MS"/>
                <a:cs typeface="Arial Unicode MS"/>
              </a:rPr>
              <a:t>C</a:t>
            </a:r>
            <a:r>
              <a:rPr sz="2000" spc="165" dirty="0">
                <a:latin typeface="Arial Unicode MS"/>
                <a:cs typeface="Arial Unicode MS"/>
              </a:rPr>
              <a:t>a</a:t>
            </a:r>
            <a:r>
              <a:rPr sz="2000" spc="170" dirty="0">
                <a:latin typeface="Arial Unicode MS"/>
                <a:cs typeface="Arial Unicode MS"/>
              </a:rPr>
              <a:t>l</a:t>
            </a:r>
            <a:r>
              <a:rPr sz="2000" spc="150" dirty="0">
                <a:latin typeface="Arial Unicode MS"/>
                <a:cs typeface="Arial Unicode MS"/>
              </a:rPr>
              <a:t>/</a:t>
            </a:r>
            <a:r>
              <a:rPr sz="2000" spc="170" dirty="0">
                <a:latin typeface="Arial Unicode MS"/>
                <a:cs typeface="Arial Unicode MS"/>
              </a:rPr>
              <a:t>m</a:t>
            </a:r>
            <a:r>
              <a:rPr sz="1725" baseline="28985" dirty="0">
                <a:latin typeface="Arial Unicode MS"/>
                <a:cs typeface="Arial Unicode MS"/>
              </a:rPr>
              <a:t>2</a:t>
            </a:r>
            <a:r>
              <a:rPr sz="1725" spc="-277" baseline="28985" dirty="0">
                <a:latin typeface="Times New Roman"/>
                <a:cs typeface="Times New Roman"/>
              </a:rPr>
              <a:t> </a:t>
            </a:r>
            <a:r>
              <a:rPr sz="2000" spc="150" dirty="0">
                <a:latin typeface="Arial Unicode MS"/>
                <a:cs typeface="Arial Unicode MS"/>
              </a:rPr>
              <a:t>/</a:t>
            </a:r>
            <a:r>
              <a:rPr sz="2000" spc="165" dirty="0">
                <a:latin typeface="Arial Unicode MS"/>
                <a:cs typeface="Arial Unicode MS"/>
              </a:rPr>
              <a:t>h</a:t>
            </a:r>
            <a:r>
              <a:rPr sz="2000" dirty="0">
                <a:latin typeface="Arial Unicode MS"/>
                <a:cs typeface="Arial Unicode MS"/>
              </a:rPr>
              <a:t>r</a:t>
            </a:r>
            <a:endParaRPr sz="2000">
              <a:latin typeface="Arial Unicode MS"/>
              <a:cs typeface="Arial Unicode MS"/>
            </a:endParaRPr>
          </a:p>
        </p:txBody>
      </p:sp>
      <p:sp>
        <p:nvSpPr>
          <p:cNvPr id="216" name="object 216"/>
          <p:cNvSpPr txBox="1"/>
          <p:nvPr/>
        </p:nvSpPr>
        <p:spPr>
          <a:xfrm>
            <a:off x="5974084" y="940369"/>
            <a:ext cx="2353310" cy="665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3890" marR="5080" indent="-631190">
              <a:lnSpc>
                <a:spcPct val="111700"/>
              </a:lnSpc>
            </a:pPr>
            <a:r>
              <a:rPr sz="2000" spc="145" dirty="0">
                <a:latin typeface="Arial Unicode MS"/>
                <a:cs typeface="Arial Unicode MS"/>
              </a:rPr>
              <a:t>E</a:t>
            </a:r>
            <a:r>
              <a:rPr sz="2000" spc="165" dirty="0">
                <a:latin typeface="Arial Unicode MS"/>
                <a:cs typeface="Arial Unicode MS"/>
              </a:rPr>
              <a:t>x</a:t>
            </a:r>
            <a:r>
              <a:rPr sz="2000" spc="175" dirty="0">
                <a:latin typeface="Arial Unicode MS"/>
                <a:cs typeface="Arial Unicode MS"/>
              </a:rPr>
              <a:t>p</a:t>
            </a:r>
            <a:r>
              <a:rPr sz="2000" spc="165" dirty="0">
                <a:latin typeface="Arial Unicode MS"/>
                <a:cs typeface="Arial Unicode MS"/>
              </a:rPr>
              <a:t>o</a:t>
            </a:r>
            <a:r>
              <a:rPr sz="2000" spc="175" dirty="0">
                <a:latin typeface="Arial Unicode MS"/>
                <a:cs typeface="Arial Unicode MS"/>
              </a:rPr>
              <a:t>s</a:t>
            </a:r>
            <a:r>
              <a:rPr sz="2000" spc="165" dirty="0">
                <a:latin typeface="Arial Unicode MS"/>
                <a:cs typeface="Arial Unicode MS"/>
              </a:rPr>
              <a:t>e</a:t>
            </a:r>
            <a:r>
              <a:rPr sz="2000" dirty="0">
                <a:latin typeface="Arial Unicode MS"/>
                <a:cs typeface="Arial Unicode MS"/>
              </a:rPr>
              <a:t>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spc="165" dirty="0">
                <a:latin typeface="Arial Unicode MS"/>
                <a:cs typeface="Arial Unicode MS"/>
              </a:rPr>
              <a:t>a</a:t>
            </a:r>
            <a:r>
              <a:rPr sz="2000" spc="170" dirty="0">
                <a:latin typeface="Arial Unicode MS"/>
                <a:cs typeface="Arial Unicode MS"/>
              </a:rPr>
              <a:t>r</a:t>
            </a:r>
            <a:r>
              <a:rPr sz="2000" spc="165" dirty="0">
                <a:latin typeface="Arial Unicode MS"/>
                <a:cs typeface="Arial Unicode MS"/>
              </a:rPr>
              <a:t>e</a:t>
            </a:r>
            <a:r>
              <a:rPr sz="2000" dirty="0">
                <a:latin typeface="Arial Unicode MS"/>
                <a:cs typeface="Arial Unicode MS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spc="165" dirty="0">
                <a:latin typeface="Arial Unicode MS"/>
                <a:cs typeface="Arial Unicode MS"/>
              </a:rPr>
              <a:t>p</a:t>
            </a:r>
            <a:r>
              <a:rPr sz="2000" spc="175" dirty="0">
                <a:latin typeface="Arial Unicode MS"/>
                <a:cs typeface="Arial Unicode MS"/>
              </a:rPr>
              <a:t>e</a:t>
            </a:r>
            <a:r>
              <a:rPr sz="2000" dirty="0">
                <a:latin typeface="Arial Unicode MS"/>
                <a:cs typeface="Arial Unicode MS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150" dirty="0">
                <a:latin typeface="Arial Unicode MS"/>
                <a:cs typeface="Arial Unicode MS"/>
              </a:rPr>
              <a:t>t</a:t>
            </a:r>
            <a:r>
              <a:rPr sz="2000" spc="165" dirty="0">
                <a:latin typeface="Arial Unicode MS"/>
                <a:cs typeface="Arial Unicode MS"/>
              </a:rPr>
              <a:t>o</a:t>
            </a:r>
            <a:r>
              <a:rPr sz="2000" spc="175" dirty="0">
                <a:latin typeface="Arial Unicode MS"/>
                <a:cs typeface="Arial Unicode MS"/>
              </a:rPr>
              <a:t>n</a:t>
            </a:r>
            <a:r>
              <a:rPr sz="2000" spc="165" dirty="0">
                <a:latin typeface="Arial Unicode MS"/>
                <a:cs typeface="Arial Unicode MS"/>
              </a:rPr>
              <a:t>n</a:t>
            </a:r>
            <a:r>
              <a:rPr sz="2000" dirty="0">
                <a:latin typeface="Arial Unicode MS"/>
                <a:cs typeface="Arial Unicode MS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spc="165" dirty="0">
                <a:latin typeface="Arial Unicode MS"/>
                <a:cs typeface="Arial Unicode MS"/>
              </a:rPr>
              <a:t>o</a:t>
            </a:r>
            <a:r>
              <a:rPr sz="2000" spc="-10" dirty="0">
                <a:latin typeface="Arial Unicode MS"/>
                <a:cs typeface="Arial Unicode MS"/>
              </a:rPr>
              <a:t>f</a:t>
            </a:r>
            <a:endParaRPr sz="2000">
              <a:latin typeface="Arial Unicode MS"/>
              <a:cs typeface="Arial Unicode MS"/>
            </a:endParaRPr>
          </a:p>
        </p:txBody>
      </p:sp>
      <p:graphicFrame>
        <p:nvGraphicFramePr>
          <p:cNvPr id="214" name="object 214"/>
          <p:cNvGraphicFramePr>
            <a:graphicFrameLocks noGrp="1"/>
          </p:cNvGraphicFramePr>
          <p:nvPr/>
        </p:nvGraphicFramePr>
        <p:xfrm>
          <a:off x="932815" y="1635059"/>
          <a:ext cx="7058473" cy="18878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3821"/>
                <a:gridCol w="578532"/>
                <a:gridCol w="1543553"/>
                <a:gridCol w="1556619"/>
                <a:gridCol w="2255948"/>
              </a:tblGrid>
              <a:tr h="287659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2000" spc="17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a</a:t>
                      </a:r>
                      <a:r>
                        <a:rPr sz="2000" spc="16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m</a:t>
                      </a:r>
                      <a:r>
                        <a:rPr sz="2000" spc="17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b</a:t>
                      </a:r>
                      <a:r>
                        <a:rPr sz="2000" spc="16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i</a:t>
                      </a:r>
                      <a:r>
                        <a:rPr sz="2000" spc="16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e</a:t>
                      </a:r>
                      <a:r>
                        <a:rPr sz="2000" spc="17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n</a:t>
                      </a:r>
                      <a:r>
                        <a:rPr sz="200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t</a:t>
                      </a:r>
                      <a:endParaRPr sz="200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</a:pPr>
                      <a:r>
                        <a:rPr sz="2000" spc="16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an</a:t>
                      </a:r>
                      <a:r>
                        <a:rPr sz="200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d</a:t>
                      </a:r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</a:pPr>
                      <a:r>
                        <a:rPr sz="2000" spc="16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s</a:t>
                      </a:r>
                      <a:r>
                        <a:rPr sz="2000" spc="17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u</a:t>
                      </a:r>
                      <a:r>
                        <a:rPr sz="2000" spc="17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r</a:t>
                      </a:r>
                      <a:r>
                        <a:rPr sz="2000" spc="16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f</a:t>
                      </a:r>
                      <a:r>
                        <a:rPr sz="2000" spc="16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a</a:t>
                      </a:r>
                      <a:r>
                        <a:rPr sz="2000" spc="17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c</a:t>
                      </a:r>
                      <a:r>
                        <a:rPr sz="200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e</a:t>
                      </a:r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7695">
                        <a:lnSpc>
                          <a:spcPct val="100000"/>
                        </a:lnSpc>
                      </a:pPr>
                      <a:r>
                        <a:rPr sz="2000" spc="17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r</a:t>
                      </a:r>
                      <a:r>
                        <a:rPr sz="2000" spc="17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e</a:t>
                      </a:r>
                      <a:r>
                        <a:rPr sz="2000" spc="16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f</a:t>
                      </a:r>
                      <a:r>
                        <a:rPr sz="2000" spc="17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r</a:t>
                      </a:r>
                      <a:r>
                        <a:rPr sz="2000" spc="16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i</a:t>
                      </a:r>
                      <a:r>
                        <a:rPr sz="2000" spc="17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g</a:t>
                      </a:r>
                      <a:r>
                        <a:rPr sz="2000" spc="16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e</a:t>
                      </a:r>
                      <a:r>
                        <a:rPr sz="2000" spc="17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r</a:t>
                      </a:r>
                      <a:r>
                        <a:rPr sz="2000" spc="16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a</a:t>
                      </a:r>
                      <a:r>
                        <a:rPr sz="2000" spc="16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t</a:t>
                      </a:r>
                      <a:r>
                        <a:rPr sz="2000" spc="17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i</a:t>
                      </a:r>
                      <a:r>
                        <a:rPr sz="2000" spc="16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o</a:t>
                      </a:r>
                      <a:r>
                        <a:rPr sz="200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n</a:t>
                      </a:r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</a:tr>
              <a:tr h="361950">
                <a:tc>
                  <a:txBody>
                    <a:bodyPr/>
                    <a:lstStyle/>
                    <a:p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5</a:t>
                      </a:r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7470" algn="ctr">
                        <a:lnSpc>
                          <a:spcPct val="100000"/>
                        </a:lnSpc>
                      </a:pPr>
                      <a:r>
                        <a:rPr sz="2000" spc="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3</a:t>
                      </a:r>
                      <a:r>
                        <a:rPr sz="200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5</a:t>
                      </a:r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84605">
                        <a:lnSpc>
                          <a:spcPct val="100000"/>
                        </a:lnSpc>
                      </a:pPr>
                      <a:r>
                        <a:rPr sz="2000" spc="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8</a:t>
                      </a:r>
                      <a:r>
                        <a:rPr sz="200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6</a:t>
                      </a:r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</a:tr>
              <a:tr h="416558">
                <a:tc>
                  <a:txBody>
                    <a:bodyPr/>
                    <a:lstStyle/>
                    <a:p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</a:pPr>
                      <a:r>
                        <a:rPr sz="2000" spc="-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1</a:t>
                      </a:r>
                      <a:r>
                        <a:rPr sz="200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0</a:t>
                      </a:r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7470" algn="ctr">
                        <a:lnSpc>
                          <a:spcPct val="100000"/>
                        </a:lnSpc>
                      </a:pPr>
                      <a:r>
                        <a:rPr sz="2000" spc="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7</a:t>
                      </a:r>
                      <a:r>
                        <a:rPr sz="200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3</a:t>
                      </a:r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84605">
                        <a:lnSpc>
                          <a:spcPct val="100000"/>
                        </a:lnSpc>
                      </a:pPr>
                      <a:r>
                        <a:rPr sz="2000" spc="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4</a:t>
                      </a:r>
                      <a:r>
                        <a:rPr sz="200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1</a:t>
                      </a:r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</a:tr>
              <a:tr h="415927">
                <a:tc>
                  <a:txBody>
                    <a:bodyPr/>
                    <a:lstStyle/>
                    <a:p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</a:pPr>
                      <a:r>
                        <a:rPr sz="2000" spc="-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1</a:t>
                      </a:r>
                      <a:r>
                        <a:rPr sz="200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5</a:t>
                      </a:r>
                      <a:endParaRPr sz="200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6200" algn="ctr">
                        <a:lnSpc>
                          <a:spcPct val="100000"/>
                        </a:lnSpc>
                      </a:pPr>
                      <a:r>
                        <a:rPr sz="2000" spc="-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1</a:t>
                      </a:r>
                      <a:r>
                        <a:rPr sz="2000" spc="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1</a:t>
                      </a:r>
                      <a:r>
                        <a:rPr sz="200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3</a:t>
                      </a:r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84605">
                        <a:lnSpc>
                          <a:spcPct val="100000"/>
                        </a:lnSpc>
                      </a:pPr>
                      <a:r>
                        <a:rPr sz="2000" spc="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2</a:t>
                      </a:r>
                      <a:r>
                        <a:rPr sz="200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7</a:t>
                      </a:r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</a:tr>
              <a:tr h="388620">
                <a:tc>
                  <a:txBody>
                    <a:bodyPr/>
                    <a:lstStyle/>
                    <a:p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</a:pPr>
                      <a:r>
                        <a:rPr sz="2000" spc="-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2</a:t>
                      </a:r>
                      <a:r>
                        <a:rPr sz="200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0</a:t>
                      </a:r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6200" algn="ctr">
                        <a:lnSpc>
                          <a:spcPct val="100000"/>
                        </a:lnSpc>
                      </a:pPr>
                      <a:r>
                        <a:rPr sz="2000" spc="-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1</a:t>
                      </a:r>
                      <a:r>
                        <a:rPr sz="2000" spc="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5</a:t>
                      </a:r>
                      <a:r>
                        <a:rPr sz="200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4</a:t>
                      </a:r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84605">
                        <a:lnSpc>
                          <a:spcPct val="100000"/>
                        </a:lnSpc>
                      </a:pPr>
                      <a:r>
                        <a:rPr sz="2000" spc="5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1</a:t>
                      </a:r>
                      <a:r>
                        <a:rPr sz="2000" dirty="0">
                          <a:solidFill>
                            <a:srgbClr val="535371"/>
                          </a:solidFill>
                          <a:latin typeface="Arial Unicode MS"/>
                          <a:cs typeface="Arial Unicode MS"/>
                        </a:rPr>
                        <a:t>9</a:t>
                      </a:r>
                      <a:endParaRPr sz="2000">
                        <a:latin typeface="Arial Unicode MS"/>
                        <a:cs typeface="Arial Unicode MS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3355" y="0"/>
            <a:ext cx="47625" cy="6858000"/>
          </a:xfrm>
          <a:custGeom>
            <a:avLst/>
            <a:gdLst/>
            <a:ahLst/>
            <a:cxnLst/>
            <a:rect l="l" t="t" r="r" b="b"/>
            <a:pathLst>
              <a:path w="47625" h="6858000">
                <a:moveTo>
                  <a:pt x="0" y="6857999"/>
                </a:moveTo>
                <a:lnTo>
                  <a:pt x="47243" y="6857999"/>
                </a:lnTo>
                <a:lnTo>
                  <a:pt x="4724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EC3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2395" y="0"/>
            <a:ext cx="3175" cy="6858000"/>
          </a:xfrm>
          <a:custGeom>
            <a:avLst/>
            <a:gdLst/>
            <a:ahLst/>
            <a:cxnLst/>
            <a:rect l="l" t="t" r="r" b="b"/>
            <a:pathLst>
              <a:path w="3175" h="6858000">
                <a:moveTo>
                  <a:pt x="0" y="6857999"/>
                </a:moveTo>
                <a:lnTo>
                  <a:pt x="3047" y="6857999"/>
                </a:lnTo>
                <a:lnTo>
                  <a:pt x="3047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EC3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0"/>
            <a:ext cx="443865" cy="6858000"/>
          </a:xfrm>
          <a:custGeom>
            <a:avLst/>
            <a:gdLst/>
            <a:ahLst/>
            <a:cxnLst/>
            <a:rect l="l" t="t" r="r" b="b"/>
            <a:pathLst>
              <a:path w="443865" h="6858000">
                <a:moveTo>
                  <a:pt x="0" y="6857999"/>
                </a:moveTo>
                <a:lnTo>
                  <a:pt x="443483" y="6857999"/>
                </a:lnTo>
                <a:lnTo>
                  <a:pt x="44348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EC3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5843" y="0"/>
            <a:ext cx="105410" cy="6858000"/>
          </a:xfrm>
          <a:custGeom>
            <a:avLst/>
            <a:gdLst/>
            <a:ahLst/>
            <a:cxnLst/>
            <a:rect l="l" t="t" r="r" b="b"/>
            <a:pathLst>
              <a:path w="105410" h="6858000">
                <a:moveTo>
                  <a:pt x="0" y="6857999"/>
                </a:moveTo>
                <a:lnTo>
                  <a:pt x="105155" y="6857999"/>
                </a:lnTo>
                <a:lnTo>
                  <a:pt x="105155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D9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0600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30" h="6858000">
                <a:moveTo>
                  <a:pt x="0" y="6857999"/>
                </a:moveTo>
                <a:lnTo>
                  <a:pt x="150875" y="6857999"/>
                </a:lnTo>
                <a:lnTo>
                  <a:pt x="150875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D9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95400" y="0"/>
            <a:ext cx="76200" cy="6858000"/>
          </a:xfrm>
          <a:custGeom>
            <a:avLst/>
            <a:gdLst/>
            <a:ahLst/>
            <a:cxnLst/>
            <a:rect l="l" t="t" r="r" b="b"/>
            <a:pathLst>
              <a:path w="76200" h="6858000">
                <a:moveTo>
                  <a:pt x="0" y="6857999"/>
                </a:moveTo>
                <a:lnTo>
                  <a:pt x="76199" y="6857999"/>
                </a:lnTo>
                <a:lnTo>
                  <a:pt x="761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ED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1475" y="0"/>
            <a:ext cx="78105" cy="6858000"/>
          </a:xfrm>
          <a:custGeom>
            <a:avLst/>
            <a:gdLst/>
            <a:ahLst/>
            <a:cxnLst/>
            <a:rect l="l" t="t" r="r" b="b"/>
            <a:pathLst>
              <a:path w="78105" h="6858000">
                <a:moveTo>
                  <a:pt x="0" y="6857999"/>
                </a:moveTo>
                <a:lnTo>
                  <a:pt x="77723" y="6857999"/>
                </a:lnTo>
                <a:lnTo>
                  <a:pt x="7772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ED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679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57911">
            <a:solidFill>
              <a:srgbClr val="FEC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5444" y="0"/>
            <a:ext cx="58419" cy="6858000"/>
          </a:xfrm>
          <a:custGeom>
            <a:avLst/>
            <a:gdLst/>
            <a:ahLst/>
            <a:cxnLst/>
            <a:rect l="l" t="t" r="r" b="b"/>
            <a:pathLst>
              <a:path w="58419" h="6858000">
                <a:moveTo>
                  <a:pt x="0" y="6858000"/>
                </a:moveTo>
                <a:lnTo>
                  <a:pt x="57911" y="6858000"/>
                </a:lnTo>
                <a:lnTo>
                  <a:pt x="57911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ED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4483" y="0"/>
            <a:ext cx="58419" cy="6858000"/>
          </a:xfrm>
          <a:custGeom>
            <a:avLst/>
            <a:gdLst/>
            <a:ahLst/>
            <a:cxnLst/>
            <a:rect l="l" t="t" r="r" b="b"/>
            <a:pathLst>
              <a:path w="58419" h="6858000">
                <a:moveTo>
                  <a:pt x="0" y="6858000"/>
                </a:moveTo>
                <a:lnTo>
                  <a:pt x="57911" y="6858000"/>
                </a:lnTo>
                <a:lnTo>
                  <a:pt x="57911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3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27454" y="762"/>
            <a:ext cx="0" cy="6857365"/>
          </a:xfrm>
          <a:custGeom>
            <a:avLst/>
            <a:gdLst/>
            <a:ahLst/>
            <a:cxnLst/>
            <a:rect l="l" t="t" r="r" b="b"/>
            <a:pathLst>
              <a:path h="6857365">
                <a:moveTo>
                  <a:pt x="0" y="0"/>
                </a:moveTo>
                <a:lnTo>
                  <a:pt x="0" y="6857237"/>
                </a:lnTo>
              </a:path>
            </a:pathLst>
          </a:custGeom>
          <a:ln w="28955">
            <a:solidFill>
              <a:srgbClr val="FEC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668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143">
            <a:solidFill>
              <a:srgbClr val="FEC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25074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36072">
            <a:solidFill>
              <a:srgbClr val="FEC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9033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12830">
            <a:solidFill>
              <a:srgbClr val="FEC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19200" y="0"/>
            <a:ext cx="76200" cy="6858000"/>
          </a:xfrm>
          <a:custGeom>
            <a:avLst/>
            <a:gdLst/>
            <a:ahLst/>
            <a:cxnLst/>
            <a:rect l="l" t="t" r="r" b="b"/>
            <a:pathLst>
              <a:path w="76200" h="6858000">
                <a:moveTo>
                  <a:pt x="0" y="6857999"/>
                </a:moveTo>
                <a:lnTo>
                  <a:pt x="76199" y="6857999"/>
                </a:lnTo>
                <a:lnTo>
                  <a:pt x="761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EC3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09600" y="3429000"/>
            <a:ext cx="1295400" cy="1295400"/>
          </a:xfrm>
          <a:custGeom>
            <a:avLst/>
            <a:gdLst/>
            <a:ahLst/>
            <a:cxnLst/>
            <a:rect l="l" t="t" r="r" b="b"/>
            <a:pathLst>
              <a:path w="1295400" h="1295400">
                <a:moveTo>
                  <a:pt x="647699" y="0"/>
                </a:moveTo>
                <a:lnTo>
                  <a:pt x="594577" y="2146"/>
                </a:lnTo>
                <a:lnTo>
                  <a:pt x="542637" y="8475"/>
                </a:lnTo>
                <a:lnTo>
                  <a:pt x="492047" y="18820"/>
                </a:lnTo>
                <a:lnTo>
                  <a:pt x="442973" y="33014"/>
                </a:lnTo>
                <a:lnTo>
                  <a:pt x="395582" y="50891"/>
                </a:lnTo>
                <a:lnTo>
                  <a:pt x="350041" y="72283"/>
                </a:lnTo>
                <a:lnTo>
                  <a:pt x="306515" y="97026"/>
                </a:lnTo>
                <a:lnTo>
                  <a:pt x="265173" y="124951"/>
                </a:lnTo>
                <a:lnTo>
                  <a:pt x="226180" y="155893"/>
                </a:lnTo>
                <a:lnTo>
                  <a:pt x="189704" y="189684"/>
                </a:lnTo>
                <a:lnTo>
                  <a:pt x="155910" y="226159"/>
                </a:lnTo>
                <a:lnTo>
                  <a:pt x="124966" y="265151"/>
                </a:lnTo>
                <a:lnTo>
                  <a:pt x="97038" y="306492"/>
                </a:lnTo>
                <a:lnTo>
                  <a:pt x="72293" y="350018"/>
                </a:lnTo>
                <a:lnTo>
                  <a:pt x="50898" y="395560"/>
                </a:lnTo>
                <a:lnTo>
                  <a:pt x="33019" y="442953"/>
                </a:lnTo>
                <a:lnTo>
                  <a:pt x="18823" y="492030"/>
                </a:lnTo>
                <a:lnTo>
                  <a:pt x="8477" y="542625"/>
                </a:lnTo>
                <a:lnTo>
                  <a:pt x="2147" y="594570"/>
                </a:lnTo>
                <a:lnTo>
                  <a:pt x="0" y="647699"/>
                </a:lnTo>
                <a:lnTo>
                  <a:pt x="2147" y="700827"/>
                </a:lnTo>
                <a:lnTo>
                  <a:pt x="8477" y="752771"/>
                </a:lnTo>
                <a:lnTo>
                  <a:pt x="18823" y="803364"/>
                </a:lnTo>
                <a:lnTo>
                  <a:pt x="33019" y="852440"/>
                </a:lnTo>
                <a:lnTo>
                  <a:pt x="50898" y="899832"/>
                </a:lnTo>
                <a:lnTo>
                  <a:pt x="72293" y="945374"/>
                </a:lnTo>
                <a:lnTo>
                  <a:pt x="97038" y="988900"/>
                </a:lnTo>
                <a:lnTo>
                  <a:pt x="124966" y="1030242"/>
                </a:lnTo>
                <a:lnTo>
                  <a:pt x="155910" y="1069234"/>
                </a:lnTo>
                <a:lnTo>
                  <a:pt x="189704" y="1105709"/>
                </a:lnTo>
                <a:lnTo>
                  <a:pt x="226180" y="1139501"/>
                </a:lnTo>
                <a:lnTo>
                  <a:pt x="265173" y="1170444"/>
                </a:lnTo>
                <a:lnTo>
                  <a:pt x="306515" y="1198370"/>
                </a:lnTo>
                <a:lnTo>
                  <a:pt x="350041" y="1223113"/>
                </a:lnTo>
                <a:lnTo>
                  <a:pt x="395582" y="1244506"/>
                </a:lnTo>
                <a:lnTo>
                  <a:pt x="442973" y="1262384"/>
                </a:lnTo>
                <a:lnTo>
                  <a:pt x="492047" y="1276578"/>
                </a:lnTo>
                <a:lnTo>
                  <a:pt x="542637" y="1286923"/>
                </a:lnTo>
                <a:lnTo>
                  <a:pt x="594577" y="1293253"/>
                </a:lnTo>
                <a:lnTo>
                  <a:pt x="647699" y="1295399"/>
                </a:lnTo>
                <a:lnTo>
                  <a:pt x="700827" y="1293253"/>
                </a:lnTo>
                <a:lnTo>
                  <a:pt x="752771" y="1286923"/>
                </a:lnTo>
                <a:lnTo>
                  <a:pt x="803364" y="1276578"/>
                </a:lnTo>
                <a:lnTo>
                  <a:pt x="852440" y="1262384"/>
                </a:lnTo>
                <a:lnTo>
                  <a:pt x="899832" y="1244506"/>
                </a:lnTo>
                <a:lnTo>
                  <a:pt x="945374" y="1223113"/>
                </a:lnTo>
                <a:lnTo>
                  <a:pt x="988900" y="1198370"/>
                </a:lnTo>
                <a:lnTo>
                  <a:pt x="1030242" y="1170444"/>
                </a:lnTo>
                <a:lnTo>
                  <a:pt x="1069234" y="1139501"/>
                </a:lnTo>
                <a:lnTo>
                  <a:pt x="1105709" y="1105709"/>
                </a:lnTo>
                <a:lnTo>
                  <a:pt x="1139501" y="1069234"/>
                </a:lnTo>
                <a:lnTo>
                  <a:pt x="1170444" y="1030242"/>
                </a:lnTo>
                <a:lnTo>
                  <a:pt x="1198370" y="988900"/>
                </a:lnTo>
                <a:lnTo>
                  <a:pt x="1223113" y="945374"/>
                </a:lnTo>
                <a:lnTo>
                  <a:pt x="1244506" y="899832"/>
                </a:lnTo>
                <a:lnTo>
                  <a:pt x="1262384" y="852440"/>
                </a:lnTo>
                <a:lnTo>
                  <a:pt x="1276578" y="803364"/>
                </a:lnTo>
                <a:lnTo>
                  <a:pt x="1286923" y="752771"/>
                </a:lnTo>
                <a:lnTo>
                  <a:pt x="1293253" y="700827"/>
                </a:lnTo>
                <a:lnTo>
                  <a:pt x="1295399" y="647699"/>
                </a:lnTo>
                <a:lnTo>
                  <a:pt x="1293253" y="594570"/>
                </a:lnTo>
                <a:lnTo>
                  <a:pt x="1286923" y="542625"/>
                </a:lnTo>
                <a:lnTo>
                  <a:pt x="1276578" y="492030"/>
                </a:lnTo>
                <a:lnTo>
                  <a:pt x="1262384" y="442953"/>
                </a:lnTo>
                <a:lnTo>
                  <a:pt x="1244506" y="395560"/>
                </a:lnTo>
                <a:lnTo>
                  <a:pt x="1223113" y="350018"/>
                </a:lnTo>
                <a:lnTo>
                  <a:pt x="1198370" y="306492"/>
                </a:lnTo>
                <a:lnTo>
                  <a:pt x="1170444" y="265151"/>
                </a:lnTo>
                <a:lnTo>
                  <a:pt x="1139501" y="226159"/>
                </a:lnTo>
                <a:lnTo>
                  <a:pt x="1105709" y="189684"/>
                </a:lnTo>
                <a:lnTo>
                  <a:pt x="1069234" y="155893"/>
                </a:lnTo>
                <a:lnTo>
                  <a:pt x="1030242" y="124951"/>
                </a:lnTo>
                <a:lnTo>
                  <a:pt x="988900" y="97026"/>
                </a:lnTo>
                <a:lnTo>
                  <a:pt x="945374" y="72283"/>
                </a:lnTo>
                <a:lnTo>
                  <a:pt x="899832" y="50891"/>
                </a:lnTo>
                <a:lnTo>
                  <a:pt x="852440" y="33014"/>
                </a:lnTo>
                <a:lnTo>
                  <a:pt x="803364" y="18820"/>
                </a:lnTo>
                <a:lnTo>
                  <a:pt x="752771" y="8475"/>
                </a:lnTo>
                <a:lnTo>
                  <a:pt x="700827" y="2146"/>
                </a:lnTo>
                <a:lnTo>
                  <a:pt x="647699" y="0"/>
                </a:lnTo>
                <a:close/>
              </a:path>
            </a:pathLst>
          </a:custGeom>
          <a:solidFill>
            <a:srgbClr val="FE85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09115" y="4866132"/>
            <a:ext cx="641985" cy="641985"/>
          </a:xfrm>
          <a:custGeom>
            <a:avLst/>
            <a:gdLst/>
            <a:ahLst/>
            <a:cxnLst/>
            <a:rect l="l" t="t" r="r" b="b"/>
            <a:pathLst>
              <a:path w="641985" h="641985">
                <a:moveTo>
                  <a:pt x="320801" y="0"/>
                </a:moveTo>
                <a:lnTo>
                  <a:pt x="268768" y="4199"/>
                </a:lnTo>
                <a:lnTo>
                  <a:pt x="219407" y="16355"/>
                </a:lnTo>
                <a:lnTo>
                  <a:pt x="173378" y="35809"/>
                </a:lnTo>
                <a:lnTo>
                  <a:pt x="131344" y="61898"/>
                </a:lnTo>
                <a:lnTo>
                  <a:pt x="93964" y="93964"/>
                </a:lnTo>
                <a:lnTo>
                  <a:pt x="61898" y="131344"/>
                </a:lnTo>
                <a:lnTo>
                  <a:pt x="35809" y="173378"/>
                </a:lnTo>
                <a:lnTo>
                  <a:pt x="16355" y="219407"/>
                </a:lnTo>
                <a:lnTo>
                  <a:pt x="4199" y="268768"/>
                </a:lnTo>
                <a:lnTo>
                  <a:pt x="0" y="320801"/>
                </a:lnTo>
                <a:lnTo>
                  <a:pt x="1063" y="347111"/>
                </a:lnTo>
                <a:lnTo>
                  <a:pt x="9323" y="397891"/>
                </a:lnTo>
                <a:lnTo>
                  <a:pt x="25211" y="445668"/>
                </a:lnTo>
                <a:lnTo>
                  <a:pt x="48065" y="489782"/>
                </a:lnTo>
                <a:lnTo>
                  <a:pt x="77225" y="529572"/>
                </a:lnTo>
                <a:lnTo>
                  <a:pt x="112031" y="564378"/>
                </a:lnTo>
                <a:lnTo>
                  <a:pt x="151821" y="593538"/>
                </a:lnTo>
                <a:lnTo>
                  <a:pt x="195935" y="616392"/>
                </a:lnTo>
                <a:lnTo>
                  <a:pt x="243712" y="632280"/>
                </a:lnTo>
                <a:lnTo>
                  <a:pt x="294492" y="640540"/>
                </a:lnTo>
                <a:lnTo>
                  <a:pt x="320801" y="641603"/>
                </a:lnTo>
                <a:lnTo>
                  <a:pt x="347111" y="640540"/>
                </a:lnTo>
                <a:lnTo>
                  <a:pt x="397891" y="632280"/>
                </a:lnTo>
                <a:lnTo>
                  <a:pt x="445668" y="616392"/>
                </a:lnTo>
                <a:lnTo>
                  <a:pt x="489782" y="593538"/>
                </a:lnTo>
                <a:lnTo>
                  <a:pt x="529572" y="564378"/>
                </a:lnTo>
                <a:lnTo>
                  <a:pt x="564378" y="529572"/>
                </a:lnTo>
                <a:lnTo>
                  <a:pt x="593538" y="489782"/>
                </a:lnTo>
                <a:lnTo>
                  <a:pt x="616392" y="445668"/>
                </a:lnTo>
                <a:lnTo>
                  <a:pt x="632280" y="397891"/>
                </a:lnTo>
                <a:lnTo>
                  <a:pt x="640540" y="347111"/>
                </a:lnTo>
                <a:lnTo>
                  <a:pt x="641603" y="320801"/>
                </a:lnTo>
                <a:lnTo>
                  <a:pt x="640540" y="294492"/>
                </a:lnTo>
                <a:lnTo>
                  <a:pt x="632280" y="243712"/>
                </a:lnTo>
                <a:lnTo>
                  <a:pt x="616392" y="195935"/>
                </a:lnTo>
                <a:lnTo>
                  <a:pt x="593538" y="151821"/>
                </a:lnTo>
                <a:lnTo>
                  <a:pt x="564378" y="112031"/>
                </a:lnTo>
                <a:lnTo>
                  <a:pt x="529572" y="77225"/>
                </a:lnTo>
                <a:lnTo>
                  <a:pt x="489782" y="48065"/>
                </a:lnTo>
                <a:lnTo>
                  <a:pt x="445668" y="25211"/>
                </a:lnTo>
                <a:lnTo>
                  <a:pt x="397891" y="9323"/>
                </a:lnTo>
                <a:lnTo>
                  <a:pt x="347111" y="1063"/>
                </a:lnTo>
                <a:lnTo>
                  <a:pt x="320801" y="0"/>
                </a:lnTo>
                <a:close/>
              </a:path>
            </a:pathLst>
          </a:custGeom>
          <a:solidFill>
            <a:srgbClr val="FE85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91183" y="5500743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89">
                <a:moveTo>
                  <a:pt x="59269" y="0"/>
                </a:moveTo>
                <a:lnTo>
                  <a:pt x="21889" y="17730"/>
                </a:lnTo>
                <a:lnTo>
                  <a:pt x="1526" y="53503"/>
                </a:lnTo>
                <a:lnTo>
                  <a:pt x="0" y="67952"/>
                </a:lnTo>
                <a:lnTo>
                  <a:pt x="154" y="72586"/>
                </a:lnTo>
                <a:lnTo>
                  <a:pt x="14007" y="108453"/>
                </a:lnTo>
                <a:lnTo>
                  <a:pt x="47902" y="131149"/>
                </a:lnTo>
                <a:lnTo>
                  <a:pt x="79958" y="135590"/>
                </a:lnTo>
                <a:lnTo>
                  <a:pt x="93347" y="131889"/>
                </a:lnTo>
                <a:lnTo>
                  <a:pt x="124853" y="106485"/>
                </a:lnTo>
                <a:lnTo>
                  <a:pt x="137103" y="65138"/>
                </a:lnTo>
                <a:lnTo>
                  <a:pt x="135220" y="51821"/>
                </a:lnTo>
                <a:lnTo>
                  <a:pt x="114883" y="18634"/>
                </a:lnTo>
                <a:lnTo>
                  <a:pt x="75762" y="1124"/>
                </a:lnTo>
                <a:lnTo>
                  <a:pt x="59269" y="0"/>
                </a:lnTo>
                <a:close/>
              </a:path>
            </a:pathLst>
          </a:custGeom>
          <a:solidFill>
            <a:srgbClr val="FE85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64207" y="5788210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19" h="274320">
                <a:moveTo>
                  <a:pt x="133107" y="0"/>
                </a:moveTo>
                <a:lnTo>
                  <a:pt x="90918" y="7939"/>
                </a:lnTo>
                <a:lnTo>
                  <a:pt x="54364" y="27758"/>
                </a:lnTo>
                <a:lnTo>
                  <a:pt x="25594" y="57317"/>
                </a:lnTo>
                <a:lnTo>
                  <a:pt x="6756" y="94478"/>
                </a:lnTo>
                <a:lnTo>
                  <a:pt x="0" y="137101"/>
                </a:lnTo>
                <a:lnTo>
                  <a:pt x="536" y="149289"/>
                </a:lnTo>
                <a:lnTo>
                  <a:pt x="10386" y="189179"/>
                </a:lnTo>
                <a:lnTo>
                  <a:pt x="31487" y="223511"/>
                </a:lnTo>
                <a:lnTo>
                  <a:pt x="62326" y="250358"/>
                </a:lnTo>
                <a:lnTo>
                  <a:pt x="101390" y="267796"/>
                </a:lnTo>
                <a:lnTo>
                  <a:pt x="147168" y="273900"/>
                </a:lnTo>
                <a:lnTo>
                  <a:pt x="161162" y="272156"/>
                </a:lnTo>
                <a:lnTo>
                  <a:pt x="200023" y="258826"/>
                </a:lnTo>
                <a:lnTo>
                  <a:pt x="232656" y="234646"/>
                </a:lnTo>
                <a:lnTo>
                  <a:pt x="257076" y="201277"/>
                </a:lnTo>
                <a:lnTo>
                  <a:pt x="271295" y="160383"/>
                </a:lnTo>
                <a:lnTo>
                  <a:pt x="274126" y="129760"/>
                </a:lnTo>
                <a:lnTo>
                  <a:pt x="272624" y="115502"/>
                </a:lnTo>
                <a:lnTo>
                  <a:pt x="259815" y="75866"/>
                </a:lnTo>
                <a:lnTo>
                  <a:pt x="236017" y="42529"/>
                </a:lnTo>
                <a:lnTo>
                  <a:pt x="203106" y="17539"/>
                </a:lnTo>
                <a:lnTo>
                  <a:pt x="162962" y="2944"/>
                </a:lnTo>
                <a:lnTo>
                  <a:pt x="133107" y="0"/>
                </a:lnTo>
                <a:close/>
              </a:path>
            </a:pathLst>
          </a:custGeom>
          <a:solidFill>
            <a:srgbClr val="FE85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05000" y="4495800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65760" h="365760">
                <a:moveTo>
                  <a:pt x="182879" y="0"/>
                </a:moveTo>
                <a:lnTo>
                  <a:pt x="138943" y="5317"/>
                </a:lnTo>
                <a:lnTo>
                  <a:pt x="98852" y="20419"/>
                </a:lnTo>
                <a:lnTo>
                  <a:pt x="63878" y="44034"/>
                </a:lnTo>
                <a:lnTo>
                  <a:pt x="35295" y="74889"/>
                </a:lnTo>
                <a:lnTo>
                  <a:pt x="14376" y="111710"/>
                </a:lnTo>
                <a:lnTo>
                  <a:pt x="2394" y="153224"/>
                </a:lnTo>
                <a:lnTo>
                  <a:pt x="0" y="182879"/>
                </a:lnTo>
                <a:lnTo>
                  <a:pt x="606" y="197874"/>
                </a:lnTo>
                <a:lnTo>
                  <a:pt x="9326" y="240670"/>
                </a:lnTo>
                <a:lnTo>
                  <a:pt x="27408" y="279197"/>
                </a:lnTo>
                <a:lnTo>
                  <a:pt x="53578" y="312181"/>
                </a:lnTo>
                <a:lnTo>
                  <a:pt x="86562" y="338351"/>
                </a:lnTo>
                <a:lnTo>
                  <a:pt x="125089" y="356433"/>
                </a:lnTo>
                <a:lnTo>
                  <a:pt x="167885" y="365153"/>
                </a:lnTo>
                <a:lnTo>
                  <a:pt x="182879" y="365759"/>
                </a:lnTo>
                <a:lnTo>
                  <a:pt x="197874" y="365153"/>
                </a:lnTo>
                <a:lnTo>
                  <a:pt x="240670" y="356433"/>
                </a:lnTo>
                <a:lnTo>
                  <a:pt x="279197" y="338351"/>
                </a:lnTo>
                <a:lnTo>
                  <a:pt x="312181" y="312181"/>
                </a:lnTo>
                <a:lnTo>
                  <a:pt x="338351" y="279197"/>
                </a:lnTo>
                <a:lnTo>
                  <a:pt x="356433" y="240670"/>
                </a:lnTo>
                <a:lnTo>
                  <a:pt x="365153" y="197874"/>
                </a:lnTo>
                <a:lnTo>
                  <a:pt x="365759" y="182879"/>
                </a:lnTo>
                <a:lnTo>
                  <a:pt x="365153" y="167885"/>
                </a:lnTo>
                <a:lnTo>
                  <a:pt x="356433" y="125089"/>
                </a:lnTo>
                <a:lnTo>
                  <a:pt x="338351" y="86562"/>
                </a:lnTo>
                <a:lnTo>
                  <a:pt x="312181" y="53578"/>
                </a:lnTo>
                <a:lnTo>
                  <a:pt x="279197" y="27408"/>
                </a:lnTo>
                <a:lnTo>
                  <a:pt x="240670" y="9326"/>
                </a:lnTo>
                <a:lnTo>
                  <a:pt x="197874" y="606"/>
                </a:lnTo>
                <a:lnTo>
                  <a:pt x="182879" y="0"/>
                </a:lnTo>
                <a:close/>
              </a:path>
            </a:pathLst>
          </a:custGeom>
          <a:solidFill>
            <a:srgbClr val="FE85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391538" y="2928024"/>
            <a:ext cx="596455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795"/>
              </a:lnSpc>
            </a:pPr>
            <a:r>
              <a:rPr sz="3600" b="1" dirty="0">
                <a:solidFill>
                  <a:srgbClr val="001F5F"/>
                </a:solidFill>
                <a:latin typeface="Times New Roman"/>
                <a:cs typeface="Times New Roman"/>
              </a:rPr>
              <a:t>ENE</a:t>
            </a:r>
            <a:r>
              <a:rPr sz="3600" b="1" spc="10" dirty="0">
                <a:solidFill>
                  <a:srgbClr val="001F5F"/>
                </a:solidFill>
                <a:latin typeface="Times New Roman"/>
                <a:cs typeface="Times New Roman"/>
              </a:rPr>
              <a:t>R</a:t>
            </a:r>
            <a:r>
              <a:rPr sz="3600" b="1" dirty="0">
                <a:solidFill>
                  <a:srgbClr val="001F5F"/>
                </a:solidFill>
                <a:latin typeface="Times New Roman"/>
                <a:cs typeface="Times New Roman"/>
              </a:rPr>
              <a:t>GY</a:t>
            </a:r>
            <a:r>
              <a:rPr sz="3600" b="1" spc="-1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001F5F"/>
                </a:solidFill>
                <a:latin typeface="Times New Roman"/>
                <a:cs typeface="Times New Roman"/>
              </a:rPr>
              <a:t>EFFIC</a:t>
            </a:r>
            <a:r>
              <a:rPr sz="3600" b="1" spc="10" dirty="0">
                <a:solidFill>
                  <a:srgbClr val="001F5F"/>
                </a:solidFill>
                <a:latin typeface="Times New Roman"/>
                <a:cs typeface="Times New Roman"/>
              </a:rPr>
              <a:t>I</a:t>
            </a:r>
            <a:r>
              <a:rPr sz="3600" b="1" dirty="0">
                <a:solidFill>
                  <a:srgbClr val="001F5F"/>
                </a:solidFill>
                <a:latin typeface="Times New Roman"/>
                <a:cs typeface="Times New Roman"/>
              </a:rPr>
              <a:t>ENT</a:t>
            </a:r>
            <a:r>
              <a:rPr sz="3600" b="1" spc="-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001F5F"/>
                </a:solidFill>
                <a:latin typeface="Times New Roman"/>
                <a:cs typeface="Times New Roman"/>
              </a:rPr>
              <a:t>H</a:t>
            </a:r>
            <a:r>
              <a:rPr sz="3600" b="1" spc="-465" dirty="0">
                <a:solidFill>
                  <a:srgbClr val="001F5F"/>
                </a:solidFill>
                <a:latin typeface="Times New Roman"/>
                <a:cs typeface="Times New Roman"/>
              </a:rPr>
              <a:t>V</a:t>
            </a:r>
            <a:r>
              <a:rPr sz="3600" b="1" dirty="0">
                <a:solidFill>
                  <a:srgbClr val="001F5F"/>
                </a:solidFill>
                <a:latin typeface="Times New Roman"/>
                <a:cs typeface="Times New Roman"/>
              </a:rPr>
              <a:t>AC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922" y="1161410"/>
            <a:ext cx="7826375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spc="-5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sz="2400" spc="-11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4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is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typi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all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sz="24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espons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400" spc="-50" dirty="0">
                <a:latin typeface="Times New Roman" pitchFamily="18" charset="0"/>
                <a:cs typeface="Times New Roman" pitchFamily="18" charset="0"/>
              </a:rPr>
              <a:t> f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sz="2400" spc="-5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oun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sz="24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%</a:t>
            </a:r>
            <a:r>
              <a:rPr sz="2400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the</a:t>
            </a:r>
            <a:r>
              <a:rPr sz="24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ene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gy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on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um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ti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4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in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sz="2400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bu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il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ng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sz="24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eque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tl</a:t>
            </a:r>
            <a:r>
              <a:rPr sz="2400" spc="-180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2400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this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is</a:t>
            </a:r>
            <a:r>
              <a:rPr sz="24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the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rg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sz="2400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en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gy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on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um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sz="2400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type</a:t>
            </a:r>
            <a:r>
              <a:rPr sz="240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equ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pm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400" spc="-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and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an</a:t>
            </a:r>
            <a:r>
              <a:rPr sz="2400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the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400" spc="-5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400" spc="-5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vi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40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ign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if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sz="2400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op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400" spc="-55" dirty="0">
                <a:latin typeface="Times New Roman" pitchFamily="18" charset="0"/>
                <a:cs typeface="Times New Roman" pitchFamily="18" charset="0"/>
              </a:rPr>
              <a:t> f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vi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sz="24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ene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gy</a:t>
            </a:r>
            <a:r>
              <a:rPr sz="2400" spc="-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and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mon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400" spc="-170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sz="24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is </a:t>
            </a:r>
            <a:r>
              <a:rPr sz="2400" spc="-5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act</a:t>
            </a:r>
            <a:r>
              <a:rPr sz="2400" spc="-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she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omm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400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types</a:t>
            </a:r>
            <a:r>
              <a:rPr sz="2400" spc="-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sz="2400" spc="-11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400" spc="-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and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will</a:t>
            </a:r>
            <a:r>
              <a:rPr sz="24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gu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id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4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sz="24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the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rig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sz="2400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ti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4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400" spc="-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de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ti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ne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gy</a:t>
            </a:r>
            <a:r>
              <a:rPr sz="2400" spc="-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ici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sz="2400" spc="-114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sz="24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iti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ti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es.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5826" rIns="0" bIns="0" rtlCol="0">
            <a:spAutoFit/>
          </a:bodyPr>
          <a:lstStyle/>
          <a:p>
            <a:pPr marL="255270">
              <a:lnSpc>
                <a:spcPct val="100000"/>
              </a:lnSpc>
            </a:pPr>
            <a:r>
              <a:rPr sz="3000" b="0" u="none" spc="-25" dirty="0">
                <a:solidFill>
                  <a:srgbClr val="001F5F"/>
                </a:solidFill>
                <a:latin typeface="Calibri"/>
                <a:cs typeface="Calibri"/>
              </a:rPr>
              <a:t>WH</a:t>
            </a:r>
            <a:r>
              <a:rPr sz="3000" b="0" u="none" spc="-26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000" b="0" u="none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IS</a:t>
            </a:r>
            <a:r>
              <a:rPr sz="3000" b="0" u="none" spc="-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000" b="0" u="none" spc="-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3000" b="0" u="none" spc="-14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3000" b="0" u="none" spc="-4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000" b="0" u="none" spc="-5" dirty="0">
                <a:solidFill>
                  <a:srgbClr val="001F5F"/>
                </a:solidFill>
                <a:latin typeface="Calibri"/>
                <a:cs typeface="Calibri"/>
              </a:rPr>
              <a:t>C?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4645" y="1235832"/>
            <a:ext cx="4471670" cy="4446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marR="871855" indent="-274320">
              <a:lnSpc>
                <a:spcPct val="100000"/>
              </a:lnSpc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dirty="0">
                <a:latin typeface="Calibri"/>
                <a:cs typeface="Calibri"/>
              </a:rPr>
              <a:t>H</a:t>
            </a:r>
            <a:r>
              <a:rPr sz="2000" spc="-95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3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ym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2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cond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ion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g.</a:t>
            </a:r>
            <a:endParaRPr sz="2000">
              <a:latin typeface="Calibri"/>
              <a:cs typeface="Calibri"/>
            </a:endParaRPr>
          </a:p>
          <a:p>
            <a:pPr marL="287020" marR="5080" indent="-274320">
              <a:lnSpc>
                <a:spcPct val="99200"/>
              </a:lnSpc>
              <a:spcBef>
                <a:spcPts val="690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dirty="0">
                <a:latin typeface="Arial"/>
                <a:cs typeface="Arial"/>
              </a:rPr>
              <a:t>It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refers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al</a:t>
            </a:r>
            <a:r>
              <a:rPr sz="2000" dirty="0">
                <a:latin typeface="Arial"/>
                <a:cs typeface="Arial"/>
              </a:rPr>
              <a:t>l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-5" dirty="0">
                <a:latin typeface="Arial"/>
                <a:cs typeface="Arial"/>
              </a:rPr>
              <a:t>h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di</a:t>
            </a:r>
            <a:r>
              <a:rPr sz="2000" spc="-40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ferent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system</a:t>
            </a:r>
            <a:r>
              <a:rPr sz="2000" spc="5" dirty="0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,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mac</a:t>
            </a:r>
            <a:r>
              <a:rPr sz="2000" spc="-5" dirty="0">
                <a:latin typeface="Arial"/>
                <a:cs typeface="Arial"/>
              </a:rPr>
              <a:t>hine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an</a:t>
            </a:r>
            <a:r>
              <a:rPr sz="2000" dirty="0">
                <a:latin typeface="Arial"/>
                <a:cs typeface="Arial"/>
              </a:rPr>
              <a:t>d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techn</a:t>
            </a:r>
            <a:r>
              <a:rPr sz="2000" spc="-5" dirty="0">
                <a:latin typeface="Arial"/>
                <a:cs typeface="Arial"/>
              </a:rPr>
              <a:t>ologie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that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a</a:t>
            </a:r>
            <a:r>
              <a:rPr sz="2000" dirty="0">
                <a:latin typeface="Arial"/>
                <a:cs typeface="Arial"/>
              </a:rPr>
              <a:t>re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u</a:t>
            </a:r>
            <a:r>
              <a:rPr sz="2000" spc="5" dirty="0">
                <a:latin typeface="Arial"/>
                <a:cs typeface="Arial"/>
              </a:rPr>
              <a:t>s</a:t>
            </a:r>
            <a:r>
              <a:rPr sz="2000" spc="-5" dirty="0">
                <a:latin typeface="Arial"/>
                <a:cs typeface="Arial"/>
              </a:rPr>
              <a:t>e</a:t>
            </a:r>
            <a:r>
              <a:rPr sz="2000" dirty="0">
                <a:latin typeface="Arial"/>
                <a:cs typeface="Arial"/>
              </a:rPr>
              <a:t>d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re</a:t>
            </a:r>
            <a:r>
              <a:rPr sz="2000" spc="-5" dirty="0">
                <a:latin typeface="Arial"/>
                <a:cs typeface="Arial"/>
              </a:rPr>
              <a:t>gulat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temperature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and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ai</a:t>
            </a:r>
            <a:r>
              <a:rPr sz="2000" dirty="0">
                <a:latin typeface="Arial"/>
                <a:cs typeface="Arial"/>
              </a:rPr>
              <a:t>r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qualit</a:t>
            </a:r>
            <a:r>
              <a:rPr sz="2000" dirty="0">
                <a:latin typeface="Arial"/>
                <a:cs typeface="Arial"/>
              </a:rPr>
              <a:t>y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n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a</a:t>
            </a:r>
            <a:r>
              <a:rPr sz="2000" dirty="0">
                <a:latin typeface="Arial"/>
                <a:cs typeface="Arial"/>
              </a:rPr>
              <a:t>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indoo</a:t>
            </a:r>
            <a:r>
              <a:rPr sz="2000" dirty="0">
                <a:latin typeface="Arial"/>
                <a:cs typeface="Arial"/>
              </a:rPr>
              <a:t>r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environme</a:t>
            </a:r>
            <a:r>
              <a:rPr sz="2000" spc="5" dirty="0">
                <a:latin typeface="Arial"/>
                <a:cs typeface="Arial"/>
              </a:rPr>
              <a:t>n</a:t>
            </a:r>
            <a:r>
              <a:rPr sz="2000" dirty="0">
                <a:latin typeface="Arial"/>
                <a:cs typeface="Arial"/>
              </a:rPr>
              <a:t>t.</a:t>
            </a:r>
            <a:endParaRPr sz="2000">
              <a:latin typeface="Arial"/>
              <a:cs typeface="Arial"/>
            </a:endParaRPr>
          </a:p>
          <a:p>
            <a:pPr marL="287020" marR="146050" indent="-274320">
              <a:lnSpc>
                <a:spcPct val="100000"/>
              </a:lnSpc>
              <a:spcBef>
                <a:spcPts val="585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dirty="0">
                <a:latin typeface="Calibri"/>
                <a:cs typeface="Calibri"/>
              </a:rPr>
              <a:t>Al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eci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odo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17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othe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part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cep</a:t>
            </a:r>
            <a:r>
              <a:rPr sz="2000" spc="-3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able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anda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q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ty</a:t>
            </a:r>
            <a:endParaRPr sz="2000">
              <a:latin typeface="Calibri"/>
              <a:cs typeface="Calibri"/>
            </a:endParaRPr>
          </a:p>
          <a:p>
            <a:pPr marL="287020" marR="26034" indent="-27432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dirty="0">
                <a:latin typeface="Calibri"/>
                <a:cs typeface="Calibri"/>
              </a:rPr>
              <a:t>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Bui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Mana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em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(</a:t>
            </a:r>
            <a:r>
              <a:rPr sz="2000" dirty="0">
                <a:latin typeface="Calibri"/>
                <a:cs typeface="Calibri"/>
              </a:rPr>
              <a:t>BMS)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pe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H</a:t>
            </a:r>
            <a:r>
              <a:rPr sz="2000" spc="-95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em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pone</a:t>
            </a:r>
            <a:r>
              <a:rPr sz="2000" spc="-2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ts: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ans,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15" dirty="0">
                <a:latin typeface="Calibri"/>
                <a:cs typeface="Calibri"/>
              </a:rPr>
              <a:t>p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chil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(</a:t>
            </a:r>
            <a:r>
              <a:rPr sz="2000" spc="5" dirty="0">
                <a:latin typeface="Calibri"/>
                <a:cs typeface="Calibri"/>
              </a:rPr>
              <a:t>b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er)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2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er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28615" y="571500"/>
            <a:ext cx="4215384" cy="4881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457200" y="381000"/>
            <a:ext cx="8458200" cy="1736725"/>
          </a:xfrm>
        </p:spPr>
        <p:txBody>
          <a:bodyPr/>
          <a:lstStyle/>
          <a:p>
            <a:pPr algn="l">
              <a:defRPr/>
            </a:pPr>
            <a:r>
              <a:rPr lang="en-US" sz="3600" dirty="0" smtClean="0"/>
              <a:t>Topic </a:t>
            </a:r>
            <a:r>
              <a:rPr lang="en-US" sz="3600" dirty="0" smtClean="0"/>
              <a:t>7: </a:t>
            </a:r>
            <a:r>
              <a:rPr lang="en-US" sz="3400" dirty="0" smtClean="0"/>
              <a:t>Energy Efficiency in Thermal </a:t>
            </a:r>
            <a:r>
              <a:rPr lang="en-US" sz="3400" dirty="0" smtClean="0"/>
              <a:t>Devices-II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381000" y="2667000"/>
            <a:ext cx="8458200" cy="1752600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solidFill>
                  <a:srgbClr val="FFC000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- </a:t>
            </a:r>
            <a:r>
              <a:rPr lang="en-US" dirty="0" smtClean="0">
                <a:solidFill>
                  <a:schemeClr val="tx1"/>
                </a:solidFill>
              </a:rPr>
              <a:t>Heating</a:t>
            </a:r>
            <a:r>
              <a:rPr lang="en-US" dirty="0" smtClean="0">
                <a:solidFill>
                  <a:schemeClr val="tx1"/>
                </a:solidFill>
              </a:rPr>
              <a:t>, Ventilation, Air Conditioning (HVAC) and Refrigeration System</a:t>
            </a:r>
          </a:p>
          <a:p>
            <a:pPr algn="r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3017" y="549523"/>
            <a:ext cx="8282305" cy="5127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marR="5080" indent="-274320" algn="just">
              <a:lnSpc>
                <a:spcPts val="2160"/>
              </a:lnSpc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acco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li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thin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spa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(e</a:t>
            </a:r>
            <a:r>
              <a:rPr sz="2000" spc="20" dirty="0">
                <a:latin typeface="Calibri"/>
                <a:cs typeface="Calibri"/>
              </a:rPr>
              <a:t>.</a:t>
            </a:r>
            <a:r>
              <a:rPr sz="2000" dirty="0">
                <a:latin typeface="Calibri"/>
                <a:cs typeface="Calibri"/>
              </a:rPr>
              <a:t>g.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sup</a:t>
            </a:r>
            <a:r>
              <a:rPr sz="2000" dirty="0">
                <a:latin typeface="Calibri"/>
                <a:cs typeface="Calibri"/>
              </a:rPr>
              <a:t>ply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peri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2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10" dirty="0">
                <a:latin typeface="Calibri"/>
                <a:cs typeface="Calibri"/>
              </a:rPr>
              <a:t>n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dirty="0">
                <a:latin typeface="Calibri"/>
                <a:cs typeface="Calibri"/>
              </a:rPr>
              <a:t>tube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"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adi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s")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he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cc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pa</a:t>
            </a:r>
            <a:r>
              <a:rPr sz="2000" spc="-2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di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ect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adi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(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15" dirty="0">
                <a:latin typeface="Calibri"/>
                <a:cs typeface="Calibri"/>
              </a:rPr>
              <a:t>.</a:t>
            </a:r>
            <a:r>
              <a:rPr sz="2000" dirty="0">
                <a:latin typeface="Calibri"/>
                <a:cs typeface="Calibri"/>
              </a:rPr>
              <a:t>g.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or</a:t>
            </a:r>
            <a:r>
              <a:rPr sz="2000" spc="-40" dirty="0">
                <a:latin typeface="Calibri"/>
                <a:cs typeface="Calibri"/>
              </a:rPr>
              <a:t>/</a:t>
            </a:r>
            <a:r>
              <a:rPr sz="2000" dirty="0">
                <a:latin typeface="Calibri"/>
                <a:cs typeface="Calibri"/>
              </a:rPr>
              <a:t>cei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70" dirty="0">
                <a:latin typeface="Calibri"/>
                <a:cs typeface="Calibri"/>
              </a:rPr>
              <a:t>g</a:t>
            </a:r>
            <a:r>
              <a:rPr sz="2000" spc="-5" dirty="0">
                <a:latin typeface="Calibri"/>
                <a:cs typeface="Calibri"/>
              </a:rPr>
              <a:t>/</a:t>
            </a:r>
            <a:r>
              <a:rPr sz="2000" spc="-25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adi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adia</a:t>
            </a:r>
            <a:r>
              <a:rPr sz="2000" spc="-3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pa</a:t>
            </a:r>
            <a:r>
              <a:rPr sz="2000" dirty="0">
                <a:latin typeface="Calibri"/>
                <a:cs typeface="Calibri"/>
              </a:rPr>
              <a:t>ne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s).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3"/>
              </a:spcBef>
              <a:buClr>
                <a:srgbClr val="FE8537"/>
              </a:buClr>
              <a:buFont typeface="Wingdings"/>
              <a:buChar char=""/>
            </a:pPr>
            <a:endParaRPr sz="2850">
              <a:latin typeface="Times New Roman"/>
              <a:cs typeface="Times New Roman"/>
            </a:endParaRPr>
          </a:p>
          <a:p>
            <a:pPr marL="287020" marR="5080" indent="-274320">
              <a:lnSpc>
                <a:spcPct val="90000"/>
              </a:lnSpc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spc="-9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ma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ai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adeq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xtu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ases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(e</a:t>
            </a:r>
            <a:r>
              <a:rPr sz="2000" spc="20" dirty="0">
                <a:latin typeface="Calibri"/>
                <a:cs typeface="Calibri"/>
              </a:rPr>
              <a:t>.</a:t>
            </a:r>
            <a:r>
              <a:rPr sz="2000" dirty="0">
                <a:latin typeface="Calibri"/>
                <a:cs typeface="Calibri"/>
              </a:rPr>
              <a:t>g.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no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much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spc="10" dirty="0">
                <a:latin typeface="Calibri"/>
                <a:cs typeface="Calibri"/>
              </a:rPr>
              <a:t>O</a:t>
            </a:r>
            <a:r>
              <a:rPr sz="1950" spc="7" baseline="-21367" dirty="0">
                <a:latin typeface="Calibri"/>
                <a:cs typeface="Calibri"/>
              </a:rPr>
              <a:t>2</a:t>
            </a:r>
            <a:r>
              <a:rPr sz="2000" spc="-5" dirty="0">
                <a:latin typeface="Calibri"/>
                <a:cs typeface="Calibri"/>
              </a:rPr>
              <a:t>)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odo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am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na</a:t>
            </a:r>
            <a:r>
              <a:rPr sz="2000" spc="-2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oc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spaces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"Clean"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60" dirty="0">
                <a:latin typeface="Calibri"/>
                <a:cs typeface="Calibri"/>
              </a:rPr>
              <a:t>k</a:t>
            </a:r>
            <a:r>
              <a:rPr sz="2000" dirty="0">
                <a:latin typeface="Calibri"/>
                <a:cs typeface="Calibri"/>
              </a:rPr>
              <a:t>eep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oc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hea</a:t>
            </a:r>
            <a:r>
              <a:rPr sz="2000" dirty="0">
                <a:latin typeface="Calibri"/>
                <a:cs typeface="Calibri"/>
              </a:rPr>
              <a:t>lt</a:t>
            </a:r>
            <a:r>
              <a:rPr sz="2000" spc="-3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od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cti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e.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9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ac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she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pas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4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oug</a:t>
            </a:r>
            <a:r>
              <a:rPr sz="2000" dirty="0">
                <a:latin typeface="Calibri"/>
                <a:cs typeface="Calibri"/>
              </a:rPr>
              <a:t>h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tu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5" dirty="0">
                <a:latin typeface="Calibri"/>
                <a:cs typeface="Calibri"/>
              </a:rPr>
              <a:t>l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acti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ou</a:t>
            </a:r>
            <a:r>
              <a:rPr sz="2000" spc="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h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ani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3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-2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ans.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7"/>
              </a:spcBef>
              <a:buClr>
                <a:srgbClr val="FE8537"/>
              </a:buClr>
              <a:buFont typeface="Wingdings"/>
              <a:buChar char=""/>
            </a:pPr>
            <a:endParaRPr sz="2900">
              <a:latin typeface="Times New Roman"/>
              <a:cs typeface="Times New Roman"/>
            </a:endParaRPr>
          </a:p>
          <a:p>
            <a:pPr marL="287020" marR="238760" indent="-274320">
              <a:lnSpc>
                <a:spcPts val="2160"/>
              </a:lnSpc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dirty="0">
                <a:latin typeface="Calibri"/>
                <a:cs typeface="Calibri"/>
              </a:rPr>
              <a:t>Ai</a:t>
            </a:r>
            <a:r>
              <a:rPr sz="2000" spc="-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5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sens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le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</a:t>
            </a:r>
            <a:r>
              <a:rPr sz="2000" spc="-21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Se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le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40" dirty="0">
                <a:latin typeface="Calibri"/>
                <a:cs typeface="Calibri"/>
              </a:rPr>
              <a:t>n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co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whi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40" dirty="0">
                <a:latin typeface="Calibri"/>
                <a:cs typeface="Calibri"/>
              </a:rPr>
              <a:t>n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hum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135" dirty="0">
                <a:latin typeface="Calibri"/>
                <a:cs typeface="Calibri"/>
              </a:rPr>
              <a:t>y</a:t>
            </a:r>
            <a:r>
              <a:rPr sz="200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8"/>
              </a:spcBef>
              <a:buClr>
                <a:srgbClr val="FE8537"/>
              </a:buClr>
              <a:buFont typeface="Wingdings"/>
              <a:buChar char=""/>
            </a:pPr>
            <a:endParaRPr sz="2900">
              <a:latin typeface="Times New Roman"/>
              <a:cs typeface="Times New Roman"/>
            </a:endParaRPr>
          </a:p>
          <a:p>
            <a:pPr marL="287020" marR="100965" indent="-274320">
              <a:lnSpc>
                <a:spcPts val="2160"/>
              </a:lnSpc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spc="-5" dirty="0">
                <a:latin typeface="Calibri"/>
                <a:cs typeface="Calibri"/>
              </a:rPr>
              <a:t>Co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ensu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oc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0" dirty="0">
                <a:latin typeface="Calibri"/>
                <a:cs typeface="Calibri"/>
              </a:rPr>
              <a:t>m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ort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a</a:t>
            </a:r>
            <a:r>
              <a:rPr sz="2000" spc="-5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ope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equ</a:t>
            </a:r>
            <a:r>
              <a:rPr sz="2000" spc="-5" dirty="0">
                <a:latin typeface="Calibri"/>
                <a:cs typeface="Calibri"/>
              </a:rPr>
              <a:t>ipme</a:t>
            </a:r>
            <a:r>
              <a:rPr sz="2000" spc="-2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t,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modern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H</a:t>
            </a:r>
            <a:r>
              <a:rPr sz="2000" spc="-95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em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enab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j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ici</a:t>
            </a:r>
            <a:r>
              <a:rPr sz="2000" spc="-5" dirty="0">
                <a:latin typeface="Calibri"/>
                <a:cs typeface="Calibri"/>
              </a:rPr>
              <a:t>ou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ene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gy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esou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ces.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73126" rIns="0" bIns="0" rtlCol="0">
            <a:spAutoFit/>
          </a:bodyPr>
          <a:lstStyle/>
          <a:p>
            <a:pPr marL="255270">
              <a:lnSpc>
                <a:spcPct val="100000"/>
              </a:lnSpc>
            </a:pP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WHY</a:t>
            </a:r>
            <a:r>
              <a:rPr sz="3000" b="0" u="none" spc="-8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000" b="0" u="none" spc="-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3000" b="0" u="none" spc="-1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3000" b="0" u="none" spc="-4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000" b="0" u="none" spc="-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000" b="0" u="none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3000" b="0" u="none" spc="-25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000" b="0" u="none" spc="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000" b="0" u="none" spc="-5" dirty="0">
                <a:solidFill>
                  <a:srgbClr val="001F5F"/>
                </a:solidFill>
                <a:latin typeface="Calibri"/>
                <a:cs typeface="Calibri"/>
              </a:rPr>
              <a:t>TE</a:t>
            </a:r>
            <a:r>
              <a:rPr sz="3000" b="0" u="none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000" b="0" u="none" spc="-5" dirty="0">
                <a:solidFill>
                  <a:srgbClr val="001F5F"/>
                </a:solidFill>
                <a:latin typeface="Calibri"/>
                <a:cs typeface="Calibri"/>
              </a:rPr>
              <a:t>S?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4645" y="2151655"/>
            <a:ext cx="8131809" cy="2491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spc="-5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ic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H</a:t>
            </a:r>
            <a:r>
              <a:rPr sz="2000" spc="-95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ju</a:t>
            </a:r>
            <a:r>
              <a:rPr sz="2000" spc="-3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65" dirty="0">
                <a:latin typeface="Calibri"/>
                <a:cs typeface="Calibri"/>
              </a:rPr>
              <a:t>k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ea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0" dirty="0">
                <a:latin typeface="Calibri"/>
                <a:cs typeface="Calibri"/>
              </a:rPr>
              <a:t>m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or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abl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;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p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edu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runni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ts,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w</a:t>
            </a:r>
            <a:r>
              <a:rPr sz="2000" spc="-5" dirty="0">
                <a:latin typeface="Calibri"/>
                <a:cs typeface="Calibri"/>
              </a:rPr>
              <a:t>orkin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onme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t,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nc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ease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od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ctiv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a</a:t>
            </a:r>
            <a:r>
              <a:rPr sz="2000" spc="-50" dirty="0">
                <a:latin typeface="Calibri"/>
                <a:cs typeface="Calibri"/>
              </a:rPr>
              <a:t>f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140" dirty="0">
                <a:latin typeface="Calibri"/>
                <a:cs typeface="Calibri"/>
              </a:rPr>
              <a:t>y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ae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tics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edu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eenhou</a:t>
            </a:r>
            <a:r>
              <a:rPr sz="2000" spc="-5" dirty="0">
                <a:latin typeface="Calibri"/>
                <a:cs typeface="Calibri"/>
              </a:rPr>
              <a:t>se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ons.</a:t>
            </a:r>
            <a:endParaRPr sz="2000">
              <a:latin typeface="Calibri"/>
              <a:cs typeface="Calibri"/>
            </a:endParaRPr>
          </a:p>
          <a:p>
            <a:pPr marL="287020" marR="543560" indent="-27432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dirty="0">
                <a:latin typeface="Calibri"/>
                <a:cs typeface="Calibri"/>
              </a:rPr>
              <a:t>In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eas</a:t>
            </a:r>
            <a:r>
              <a:rPr sz="2000" spc="-15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ici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5" dirty="0">
                <a:latin typeface="Calibri"/>
                <a:cs typeface="Calibri"/>
              </a:rPr>
              <a:t>ou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H</a:t>
            </a:r>
            <a:r>
              <a:rPr sz="2000" spc="-95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em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ect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w</a:t>
            </a:r>
            <a:r>
              <a:rPr sz="2000" spc="-4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ut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ene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gy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onsu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1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ene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finan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45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ng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educe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5" dirty="0">
                <a:latin typeface="Calibri"/>
                <a:cs typeface="Calibri"/>
              </a:rPr>
              <a:t>our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spc="-3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anis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tion</a:t>
            </a:r>
            <a:r>
              <a:rPr sz="2000" spc="-120" dirty="0">
                <a:latin typeface="Calibri"/>
                <a:cs typeface="Calibri"/>
              </a:rPr>
              <a:t>’</a:t>
            </a:r>
            <a:r>
              <a:rPr sz="2000" dirty="0">
                <a:latin typeface="Calibri"/>
                <a:cs typeface="Calibri"/>
              </a:rPr>
              <a:t>s e</a:t>
            </a:r>
            <a:r>
              <a:rPr sz="2000" spc="-3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me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oot</a:t>
            </a:r>
            <a:r>
              <a:rPr sz="2000" spc="10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2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– wh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ther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u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ice,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schoo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port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acil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es.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5826" rIns="0" bIns="0" rtlCol="0">
            <a:spAutoFit/>
          </a:bodyPr>
          <a:lstStyle/>
          <a:p>
            <a:pPr marL="255270">
              <a:lnSpc>
                <a:spcPct val="100000"/>
              </a:lnSpc>
            </a:pPr>
            <a:r>
              <a:rPr sz="3000" b="0" u="none" spc="-5" dirty="0">
                <a:solidFill>
                  <a:srgbClr val="001F5F"/>
                </a:solidFill>
                <a:latin typeface="Calibri"/>
                <a:cs typeface="Calibri"/>
              </a:rPr>
              <a:t>ENE</a:t>
            </a:r>
            <a:r>
              <a:rPr sz="3000" b="0" u="none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000" b="0" u="none" spc="-6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3000" b="0" u="none" spc="-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000" b="0" u="none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000" b="0" u="none" spc="-25" dirty="0">
                <a:solidFill>
                  <a:srgbClr val="001F5F"/>
                </a:solidFill>
                <a:latin typeface="Calibri"/>
                <a:cs typeface="Calibri"/>
              </a:rPr>
              <a:t>ONSUM</a:t>
            </a:r>
            <a:r>
              <a:rPr sz="3000" b="0" u="none" spc="-3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3000" b="0" u="none" spc="-5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3000" b="0" u="none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000" b="0" u="none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000" b="0" u="none" spc="-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000" b="0" u="none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3000" b="0" u="none" spc="-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000" b="0" u="none" spc="-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3000" b="0" u="none" spc="-14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3000" b="0" u="none" spc="-4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000" b="0" u="none" spc="-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000" b="0" u="none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000" b="0" u="none" spc="-25" dirty="0">
                <a:solidFill>
                  <a:srgbClr val="001F5F"/>
                </a:solidFill>
                <a:latin typeface="Calibri"/>
                <a:cs typeface="Calibri"/>
              </a:rPr>
              <a:t>YS</a:t>
            </a:r>
            <a:r>
              <a:rPr sz="3000" b="0" u="none" spc="-5" dirty="0">
                <a:solidFill>
                  <a:srgbClr val="001F5F"/>
                </a:solidFill>
                <a:latin typeface="Calibri"/>
                <a:cs typeface="Calibri"/>
              </a:rPr>
              <a:t>TEMS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8922" y="1163975"/>
            <a:ext cx="5716270" cy="255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In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bu</a:t>
            </a:r>
            <a:r>
              <a:rPr sz="2000" dirty="0">
                <a:latin typeface="Calibri"/>
                <a:cs typeface="Calibri"/>
              </a:rPr>
              <a:t>il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ng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H</a:t>
            </a:r>
            <a:r>
              <a:rPr sz="2000" spc="-100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ene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gy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onsu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1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14959" y="2179824"/>
            <a:ext cx="2804795" cy="472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6290" marR="5080" indent="-784225">
              <a:lnSpc>
                <a:spcPct val="100000"/>
              </a:lnSpc>
            </a:pPr>
            <a:r>
              <a:rPr sz="1600" b="1" spc="-10" dirty="0">
                <a:latin typeface="Calibri"/>
                <a:cs typeface="Calibri"/>
              </a:rPr>
              <a:t>Figu</a:t>
            </a:r>
            <a:r>
              <a:rPr sz="1600" b="1" spc="-30" dirty="0">
                <a:latin typeface="Calibri"/>
                <a:cs typeface="Calibri"/>
              </a:rPr>
              <a:t>r</a:t>
            </a:r>
            <a:r>
              <a:rPr sz="1600" b="1" spc="-10" dirty="0">
                <a:latin typeface="Calibri"/>
                <a:cs typeface="Calibri"/>
              </a:rPr>
              <a:t>e</a:t>
            </a:r>
            <a:r>
              <a:rPr sz="1600" b="1" spc="-20" dirty="0">
                <a:latin typeface="Times New Roman"/>
                <a:cs typeface="Times New Roman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1</a:t>
            </a:r>
            <a:r>
              <a:rPr sz="1600" b="1" spc="-5" dirty="0">
                <a:latin typeface="Calibri"/>
                <a:cs typeface="Calibri"/>
              </a:rPr>
              <a:t>.</a:t>
            </a:r>
            <a:r>
              <a:rPr sz="1600" b="1" spc="-35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Ene</a:t>
            </a:r>
            <a:r>
              <a:rPr sz="1600" b="1" spc="-45" dirty="0">
                <a:latin typeface="Calibri"/>
                <a:cs typeface="Calibri"/>
              </a:rPr>
              <a:t>r</a:t>
            </a:r>
            <a:r>
              <a:rPr sz="1600" b="1" spc="-15" dirty="0">
                <a:latin typeface="Calibri"/>
                <a:cs typeface="Calibri"/>
              </a:rPr>
              <a:t>g</a:t>
            </a:r>
            <a:r>
              <a:rPr sz="1600" b="1" spc="-10" dirty="0">
                <a:latin typeface="Calibri"/>
                <a:cs typeface="Calibri"/>
              </a:rPr>
              <a:t>y</a:t>
            </a:r>
            <a:r>
              <a:rPr sz="1600" b="1" spc="-10" dirty="0">
                <a:latin typeface="Times New Roman"/>
                <a:cs typeface="Times New Roman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b</a:t>
            </a:r>
            <a:r>
              <a:rPr sz="1600" b="1" spc="-30" dirty="0">
                <a:latin typeface="Calibri"/>
                <a:cs typeface="Calibri"/>
              </a:rPr>
              <a:t>r</a:t>
            </a:r>
            <a:r>
              <a:rPr sz="1600" b="1" spc="-15" dirty="0">
                <a:latin typeface="Calibri"/>
                <a:cs typeface="Calibri"/>
              </a:rPr>
              <a:t>e</a:t>
            </a:r>
            <a:r>
              <a:rPr sz="1600" b="1" spc="-10" dirty="0">
                <a:latin typeface="Calibri"/>
                <a:cs typeface="Calibri"/>
              </a:rPr>
              <a:t>a</a:t>
            </a:r>
            <a:r>
              <a:rPr sz="1600" b="1" spc="-45" dirty="0">
                <a:latin typeface="Calibri"/>
                <a:cs typeface="Calibri"/>
              </a:rPr>
              <a:t>k</a:t>
            </a:r>
            <a:r>
              <a:rPr sz="1600" b="1" spc="-15" dirty="0">
                <a:latin typeface="Calibri"/>
                <a:cs typeface="Calibri"/>
              </a:rPr>
              <a:t>d</a:t>
            </a:r>
            <a:r>
              <a:rPr sz="1600" b="1" spc="-10" dirty="0">
                <a:latin typeface="Calibri"/>
                <a:cs typeface="Calibri"/>
              </a:rPr>
              <a:t>o</a:t>
            </a:r>
            <a:r>
              <a:rPr sz="1600" b="1" spc="-20" dirty="0">
                <a:latin typeface="Calibri"/>
                <a:cs typeface="Calibri"/>
              </a:rPr>
              <a:t>w</a:t>
            </a:r>
            <a:r>
              <a:rPr sz="1600" b="1" spc="-10" dirty="0">
                <a:latin typeface="Calibri"/>
                <a:cs typeface="Calibri"/>
              </a:rPr>
              <a:t>n</a:t>
            </a:r>
            <a:r>
              <a:rPr sz="1600" b="1" spc="-25" dirty="0">
                <a:latin typeface="Times New Roman"/>
                <a:cs typeface="Times New Roman"/>
              </a:rPr>
              <a:t> </a:t>
            </a:r>
            <a:r>
              <a:rPr sz="1600" b="1" spc="-30" dirty="0">
                <a:latin typeface="Calibri"/>
                <a:cs typeface="Calibri"/>
              </a:rPr>
              <a:t>f</a:t>
            </a:r>
            <a:r>
              <a:rPr sz="1600" b="1" spc="-10" dirty="0">
                <a:latin typeface="Calibri"/>
                <a:cs typeface="Calibri"/>
              </a:rPr>
              <a:t>or</a:t>
            </a:r>
            <a:r>
              <a:rPr sz="1600" b="1" spc="-35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a</a:t>
            </a:r>
            <a:r>
              <a:rPr sz="1600" b="1" spc="-5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ty</a:t>
            </a:r>
            <a:r>
              <a:rPr sz="1600" b="1" spc="-20" dirty="0">
                <a:latin typeface="Calibri"/>
                <a:cs typeface="Calibri"/>
              </a:rPr>
              <a:t>p</a:t>
            </a:r>
            <a:r>
              <a:rPr sz="1600" b="1" spc="-10" dirty="0">
                <a:latin typeface="Calibri"/>
                <a:cs typeface="Calibri"/>
              </a:rPr>
              <a:t>ical</a:t>
            </a:r>
            <a:r>
              <a:rPr sz="1600" b="1" spc="-4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Calibri"/>
                <a:cs typeface="Calibri"/>
              </a:rPr>
              <a:t>o</a:t>
            </a:r>
            <a:r>
              <a:rPr sz="1600" b="1" spc="-10" dirty="0">
                <a:latin typeface="Calibri"/>
                <a:cs typeface="Calibri"/>
              </a:rPr>
              <a:t>ffi</a:t>
            </a:r>
            <a:r>
              <a:rPr sz="1600" b="1" spc="-5" dirty="0">
                <a:latin typeface="Calibri"/>
                <a:cs typeface="Calibri"/>
              </a:rPr>
              <a:t>c</a:t>
            </a:r>
            <a:r>
              <a:rPr sz="1600" b="1" spc="-10" dirty="0">
                <a:latin typeface="Calibri"/>
                <a:cs typeface="Calibri"/>
              </a:rPr>
              <a:t>e</a:t>
            </a:r>
            <a:r>
              <a:rPr sz="1600" b="1" spc="-30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s</a:t>
            </a:r>
            <a:r>
              <a:rPr sz="1600" b="1" spc="-20" dirty="0">
                <a:latin typeface="Calibri"/>
                <a:cs typeface="Calibri"/>
              </a:rPr>
              <a:t>p</a:t>
            </a:r>
            <a:r>
              <a:rPr sz="1600" b="1" spc="-10" dirty="0">
                <a:latin typeface="Calibri"/>
                <a:cs typeface="Calibri"/>
              </a:rPr>
              <a:t>a</a:t>
            </a:r>
            <a:r>
              <a:rPr sz="1600" b="1" spc="-5" dirty="0">
                <a:latin typeface="Calibri"/>
                <a:cs typeface="Calibri"/>
              </a:rPr>
              <a:t>c</a:t>
            </a:r>
            <a:r>
              <a:rPr sz="1600" b="1" spc="-10" dirty="0">
                <a:latin typeface="Calibri"/>
                <a:cs typeface="Calibri"/>
              </a:rPr>
              <a:t>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43755" y="1459991"/>
            <a:ext cx="4572000" cy="3468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794253" y="6020589"/>
            <a:ext cx="320357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latin typeface="Calibri"/>
                <a:cs typeface="Calibri"/>
              </a:rPr>
              <a:t>Figu</a:t>
            </a:r>
            <a:r>
              <a:rPr sz="1600" b="1" spc="-30" dirty="0">
                <a:latin typeface="Calibri"/>
                <a:cs typeface="Calibri"/>
              </a:rPr>
              <a:t>r</a:t>
            </a:r>
            <a:r>
              <a:rPr sz="1600" b="1" spc="-10" dirty="0">
                <a:latin typeface="Calibri"/>
                <a:cs typeface="Calibri"/>
              </a:rPr>
              <a:t>e</a:t>
            </a:r>
            <a:r>
              <a:rPr sz="1600" b="1" spc="-30" dirty="0">
                <a:latin typeface="Times New Roman"/>
                <a:cs typeface="Times New Roman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2</a:t>
            </a:r>
            <a:r>
              <a:rPr sz="1600" b="1" spc="-5" dirty="0">
                <a:latin typeface="Calibri"/>
                <a:cs typeface="Calibri"/>
              </a:rPr>
              <a:t>.</a:t>
            </a:r>
            <a:r>
              <a:rPr sz="1600" b="1" spc="-25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H</a:t>
            </a:r>
            <a:r>
              <a:rPr sz="1600" b="1" spc="-90" dirty="0">
                <a:latin typeface="Calibri"/>
                <a:cs typeface="Calibri"/>
              </a:rPr>
              <a:t>V</a:t>
            </a:r>
            <a:r>
              <a:rPr sz="1600" b="1" spc="-30" dirty="0">
                <a:latin typeface="Calibri"/>
                <a:cs typeface="Calibri"/>
              </a:rPr>
              <a:t>A</a:t>
            </a:r>
            <a:r>
              <a:rPr sz="1600" b="1" spc="-10" dirty="0">
                <a:latin typeface="Calibri"/>
                <a:cs typeface="Calibri"/>
              </a:rPr>
              <a:t>C</a:t>
            </a:r>
            <a:r>
              <a:rPr sz="1600" b="1" spc="-25" dirty="0">
                <a:latin typeface="Times New Roman"/>
                <a:cs typeface="Times New Roman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ene</a:t>
            </a:r>
            <a:r>
              <a:rPr sz="1600" b="1" spc="-40" dirty="0">
                <a:latin typeface="Calibri"/>
                <a:cs typeface="Calibri"/>
              </a:rPr>
              <a:t>r</a:t>
            </a:r>
            <a:r>
              <a:rPr sz="1600" b="1" spc="-15" dirty="0">
                <a:latin typeface="Calibri"/>
                <a:cs typeface="Calibri"/>
              </a:rPr>
              <a:t>g</a:t>
            </a:r>
            <a:r>
              <a:rPr sz="1600" b="1" spc="-10" dirty="0">
                <a:latin typeface="Calibri"/>
                <a:cs typeface="Calibri"/>
              </a:rPr>
              <a:t>y</a:t>
            </a:r>
            <a:r>
              <a:rPr sz="1600" b="1" spc="-10" dirty="0">
                <a:latin typeface="Times New Roman"/>
                <a:cs typeface="Times New Roman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b</a:t>
            </a:r>
            <a:r>
              <a:rPr sz="1600" b="1" spc="-30" dirty="0">
                <a:latin typeface="Calibri"/>
                <a:cs typeface="Calibri"/>
              </a:rPr>
              <a:t>r</a:t>
            </a:r>
            <a:r>
              <a:rPr sz="1600" b="1" spc="-15" dirty="0">
                <a:latin typeface="Calibri"/>
                <a:cs typeface="Calibri"/>
              </a:rPr>
              <a:t>e</a:t>
            </a:r>
            <a:r>
              <a:rPr sz="1600" b="1" spc="-10" dirty="0">
                <a:latin typeface="Calibri"/>
                <a:cs typeface="Calibri"/>
              </a:rPr>
              <a:t>a</a:t>
            </a:r>
            <a:r>
              <a:rPr sz="1600" b="1" spc="-45" dirty="0">
                <a:latin typeface="Calibri"/>
                <a:cs typeface="Calibri"/>
              </a:rPr>
              <a:t>k</a:t>
            </a:r>
            <a:r>
              <a:rPr sz="1600" b="1" spc="-15" dirty="0">
                <a:latin typeface="Calibri"/>
                <a:cs typeface="Calibri"/>
              </a:rPr>
              <a:t>d</a:t>
            </a:r>
            <a:r>
              <a:rPr sz="1600" b="1" spc="-10" dirty="0">
                <a:latin typeface="Calibri"/>
                <a:cs typeface="Calibri"/>
              </a:rPr>
              <a:t>o</a:t>
            </a:r>
            <a:r>
              <a:rPr sz="1600" b="1" spc="-20" dirty="0">
                <a:latin typeface="Calibri"/>
                <a:cs typeface="Calibri"/>
              </a:rPr>
              <a:t>w</a:t>
            </a:r>
            <a:r>
              <a:rPr sz="1600" b="1" spc="-10" dirty="0">
                <a:latin typeface="Calibri"/>
                <a:cs typeface="Calibri"/>
              </a:rPr>
              <a:t>n</a:t>
            </a:r>
            <a:r>
              <a:rPr sz="1600" b="1" spc="-40" dirty="0">
                <a:latin typeface="Times New Roman"/>
                <a:cs typeface="Times New Roman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(</a:t>
            </a:r>
            <a:r>
              <a:rPr sz="1600" b="1" spc="-10" dirty="0">
                <a:latin typeface="Calibri"/>
                <a:cs typeface="Calibri"/>
              </a:rPr>
              <a:t>%)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4884" y="3357371"/>
            <a:ext cx="4364736" cy="30723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>
              <a:lnSpc>
                <a:spcPct val="100000"/>
              </a:lnSpc>
            </a:pPr>
            <a:r>
              <a:rPr sz="3000" u="none" spc="-5" dirty="0">
                <a:solidFill>
                  <a:srgbClr val="001F5F"/>
                </a:solidFill>
              </a:rPr>
              <a:t>TYP</a:t>
            </a:r>
            <a:r>
              <a:rPr sz="3000" u="none" spc="-25" dirty="0">
                <a:solidFill>
                  <a:srgbClr val="001F5F"/>
                </a:solidFill>
              </a:rPr>
              <a:t>E</a:t>
            </a:r>
            <a:r>
              <a:rPr sz="3000" u="none" dirty="0">
                <a:solidFill>
                  <a:srgbClr val="001F5F"/>
                </a:solidFill>
              </a:rPr>
              <a:t>S</a:t>
            </a:r>
            <a:r>
              <a:rPr sz="3000" u="none" spc="-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000" u="none" spc="-5" dirty="0">
                <a:solidFill>
                  <a:srgbClr val="001F5F"/>
                </a:solidFill>
              </a:rPr>
              <a:t>O</a:t>
            </a:r>
            <a:r>
              <a:rPr sz="3000" u="none" dirty="0">
                <a:solidFill>
                  <a:srgbClr val="001F5F"/>
                </a:solidFill>
              </a:rPr>
              <a:t>F</a:t>
            </a:r>
            <a:r>
              <a:rPr sz="3000" u="none" spc="-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000" u="none" dirty="0">
                <a:solidFill>
                  <a:srgbClr val="001F5F"/>
                </a:solidFill>
              </a:rPr>
              <a:t>H</a:t>
            </a:r>
            <a:r>
              <a:rPr sz="3000" u="none" spc="-155" dirty="0">
                <a:solidFill>
                  <a:srgbClr val="001F5F"/>
                </a:solidFill>
              </a:rPr>
              <a:t>V</a:t>
            </a:r>
            <a:r>
              <a:rPr sz="3000" u="none" spc="-45" dirty="0">
                <a:solidFill>
                  <a:srgbClr val="001F5F"/>
                </a:solidFill>
              </a:rPr>
              <a:t>A</a:t>
            </a:r>
            <a:r>
              <a:rPr sz="3000" u="none" dirty="0">
                <a:solidFill>
                  <a:srgbClr val="001F5F"/>
                </a:solidFill>
              </a:rPr>
              <a:t>C</a:t>
            </a:r>
            <a:r>
              <a:rPr sz="3000" u="none" spc="-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000" u="none" spc="-65" dirty="0">
                <a:solidFill>
                  <a:srgbClr val="001F5F"/>
                </a:solidFill>
              </a:rPr>
              <a:t>S</a:t>
            </a:r>
            <a:r>
              <a:rPr sz="3000" u="none" spc="-70" dirty="0">
                <a:solidFill>
                  <a:srgbClr val="001F5F"/>
                </a:solidFill>
              </a:rPr>
              <a:t>Y</a:t>
            </a:r>
            <a:r>
              <a:rPr sz="3000" u="none" spc="-30" dirty="0">
                <a:solidFill>
                  <a:srgbClr val="001F5F"/>
                </a:solidFill>
              </a:rPr>
              <a:t>S</a:t>
            </a:r>
            <a:r>
              <a:rPr sz="3000" u="none" spc="-5" dirty="0">
                <a:solidFill>
                  <a:srgbClr val="001F5F"/>
                </a:solidFill>
              </a:rPr>
              <a:t>TEMS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4645" y="776600"/>
            <a:ext cx="8473440" cy="5617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buClr>
                <a:srgbClr val="FE8537"/>
              </a:buClr>
              <a:buSzPct val="70000"/>
              <a:buFont typeface="Wingdings"/>
              <a:buChar char=""/>
              <a:tabLst>
                <a:tab pos="287020" algn="l"/>
              </a:tabLst>
            </a:pPr>
            <a:r>
              <a:rPr sz="2000" b="1" dirty="0">
                <a:latin typeface="Calibri"/>
                <a:cs typeface="Calibri"/>
              </a:rPr>
              <a:t>H</a:t>
            </a:r>
            <a:r>
              <a:rPr sz="2000" b="1" spc="-35" dirty="0">
                <a:latin typeface="Calibri"/>
                <a:cs typeface="Calibri"/>
              </a:rPr>
              <a:t>E</a:t>
            </a:r>
            <a:r>
              <a:rPr sz="2000" b="1" spc="-160" dirty="0">
                <a:latin typeface="Calibri"/>
                <a:cs typeface="Calibri"/>
              </a:rPr>
              <a:t>A</a:t>
            </a:r>
            <a:r>
              <a:rPr sz="2000" b="1" spc="-5" dirty="0">
                <a:latin typeface="Calibri"/>
                <a:cs typeface="Calibri"/>
              </a:rPr>
              <a:t>T</a:t>
            </a:r>
            <a:r>
              <a:rPr sz="2000" b="1" spc="5" dirty="0">
                <a:latin typeface="Calibri"/>
                <a:cs typeface="Calibri"/>
              </a:rPr>
              <a:t>I</a:t>
            </a:r>
            <a:r>
              <a:rPr sz="2000" b="1" dirty="0">
                <a:latin typeface="Calibri"/>
                <a:cs typeface="Calibri"/>
              </a:rPr>
              <a:t>NG</a:t>
            </a:r>
            <a:r>
              <a:rPr sz="2000" b="1" spc="-65" dirty="0">
                <a:latin typeface="Times New Roman"/>
                <a:cs typeface="Times New Roman"/>
              </a:rPr>
              <a:t> </a:t>
            </a:r>
            <a:r>
              <a:rPr sz="2000" b="1" spc="-40" dirty="0">
                <a:latin typeface="Calibri"/>
                <a:cs typeface="Calibri"/>
              </a:rPr>
              <a:t>S</a:t>
            </a:r>
            <a:r>
              <a:rPr sz="2000" b="1" spc="-25" dirty="0">
                <a:latin typeface="Calibri"/>
                <a:cs typeface="Calibri"/>
              </a:rPr>
              <a:t>YS</a:t>
            </a:r>
            <a:r>
              <a:rPr sz="2000" b="1" spc="-5" dirty="0">
                <a:latin typeface="Calibri"/>
                <a:cs typeface="Calibri"/>
              </a:rPr>
              <a:t>TEMS</a:t>
            </a:r>
            <a:endParaRPr sz="2000">
              <a:latin typeface="Calibri"/>
              <a:cs typeface="Calibri"/>
            </a:endParaRPr>
          </a:p>
          <a:p>
            <a:pPr marL="527685" marR="238125" indent="-514984">
              <a:lnSpc>
                <a:spcPts val="2160"/>
              </a:lnSpc>
              <a:spcBef>
                <a:spcPts val="635"/>
              </a:spcBef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z="2000" b="1" u="heavy" dirty="0">
                <a:latin typeface="Calibri"/>
                <a:cs typeface="Calibri"/>
              </a:rPr>
              <a:t>Boiler:</a:t>
            </a:r>
            <a:r>
              <a:rPr sz="2000" b="1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Boi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use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ne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eam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ho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w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by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2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tu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as,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fue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oa</a:t>
            </a:r>
            <a:r>
              <a:rPr sz="2000" dirty="0">
                <a:latin typeface="Calibri"/>
                <a:cs typeface="Calibri"/>
              </a:rPr>
              <a:t>l.</a:t>
            </a:r>
            <a:endParaRPr sz="2000">
              <a:latin typeface="Calibri"/>
              <a:cs typeface="Calibri"/>
            </a:endParaRPr>
          </a:p>
          <a:p>
            <a:pPr marL="527685" marR="29845" indent="-514984">
              <a:lnSpc>
                <a:spcPts val="216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z="2000" b="1" u="heavy" dirty="0">
                <a:latin typeface="Calibri"/>
                <a:cs typeface="Calibri"/>
              </a:rPr>
              <a:t>F</a:t>
            </a:r>
            <a:r>
              <a:rPr sz="2000" b="1" u="heavy" spc="5" dirty="0">
                <a:latin typeface="Calibri"/>
                <a:cs typeface="Calibri"/>
              </a:rPr>
              <a:t>u</a:t>
            </a:r>
            <a:r>
              <a:rPr sz="2000" b="1" u="heavy" spc="-5" dirty="0">
                <a:latin typeface="Calibri"/>
                <a:cs typeface="Calibri"/>
              </a:rPr>
              <a:t>rnace</a:t>
            </a:r>
            <a:r>
              <a:rPr sz="2000" b="1" u="heavy" dirty="0">
                <a:latin typeface="Calibri"/>
                <a:cs typeface="Calibri"/>
              </a:rPr>
              <a:t>:</a:t>
            </a:r>
            <a:r>
              <a:rPr sz="2000" b="1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rnaces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can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use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15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spc="-2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tial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all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om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cial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ng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rnaces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u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tu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as,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fue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ectr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city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sou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ce</a:t>
            </a:r>
            <a:endParaRPr sz="2000">
              <a:latin typeface="Calibri"/>
              <a:cs typeface="Calibri"/>
            </a:endParaRPr>
          </a:p>
          <a:p>
            <a:pPr marL="527685" marR="5080" indent="-514984">
              <a:lnSpc>
                <a:spcPct val="90000"/>
              </a:lnSpc>
              <a:spcBef>
                <a:spcPts val="565"/>
              </a:spcBef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z="2000" b="1" u="heavy" dirty="0">
                <a:latin typeface="Calibri"/>
                <a:cs typeface="Calibri"/>
              </a:rPr>
              <a:t>He</a:t>
            </a:r>
            <a:r>
              <a:rPr sz="2000" b="1" u="heavy" spc="-35" dirty="0">
                <a:latin typeface="Calibri"/>
                <a:cs typeface="Calibri"/>
              </a:rPr>
              <a:t>a</a:t>
            </a:r>
            <a:r>
              <a:rPr sz="2000" b="1" u="heavy" dirty="0">
                <a:latin typeface="Calibri"/>
                <a:cs typeface="Calibri"/>
              </a:rPr>
              <a:t>t </a:t>
            </a:r>
            <a:r>
              <a:rPr sz="2000" b="1" u="heavy" spc="5" dirty="0">
                <a:latin typeface="Calibri"/>
                <a:cs typeface="Calibri"/>
              </a:rPr>
              <a:t>p</a:t>
            </a:r>
            <a:r>
              <a:rPr sz="2000" b="1" u="heavy" dirty="0">
                <a:latin typeface="Calibri"/>
                <a:cs typeface="Calibri"/>
              </a:rPr>
              <a:t>ump:</a:t>
            </a:r>
            <a:r>
              <a:rPr sz="2000" b="1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pum</a:t>
            </a:r>
            <a:r>
              <a:rPr sz="2000" spc="-10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ces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he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xt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act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he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one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space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Both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fr</a:t>
            </a:r>
            <a:r>
              <a:rPr sz="2000" spc="-10" dirty="0">
                <a:latin typeface="Calibri"/>
                <a:cs typeface="Calibri"/>
              </a:rPr>
              <a:t>ig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cond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ione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ty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1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xt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act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17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one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spac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eject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ar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spac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(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.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.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doo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s)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10" dirty="0">
                <a:latin typeface="Calibri"/>
                <a:cs typeface="Calibri"/>
              </a:rPr>
              <a:t>b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ai</a:t>
            </a:r>
            <a:r>
              <a:rPr sz="2000" spc="-5" dirty="0">
                <a:latin typeface="Calibri"/>
                <a:cs typeface="Calibri"/>
              </a:rPr>
              <a:t>ne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if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this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dirty="0">
                <a:latin typeface="Calibri"/>
                <a:cs typeface="Calibri"/>
              </a:rPr>
              <a:t>cle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sed</a:t>
            </a:r>
            <a:r>
              <a:rPr sz="2000" dirty="0">
                <a:latin typeface="Calibri"/>
                <a:cs typeface="Calibri"/>
              </a:rPr>
              <a:t>: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20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doo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one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spac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s.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1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able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major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ty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es: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35" dirty="0">
                <a:latin typeface="Calibri"/>
                <a:cs typeface="Calibri"/>
              </a:rPr>
              <a:t>n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ona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pa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spc="-40" dirty="0">
                <a:latin typeface="Calibri"/>
                <a:cs typeface="Calibri"/>
              </a:rPr>
              <a:t>k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(a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1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sou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ce)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w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-sou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ce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(c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-35" dirty="0">
                <a:latin typeface="Calibri"/>
                <a:cs typeface="Calibri"/>
              </a:rPr>
              <a:t>n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na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eothe</a:t>
            </a:r>
            <a:r>
              <a:rPr sz="2000" spc="-15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l).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8"/>
              </a:spcBef>
            </a:pPr>
            <a:endParaRPr sz="2700">
              <a:latin typeface="Times New Roman"/>
              <a:cs typeface="Times New Roman"/>
            </a:endParaRPr>
          </a:p>
          <a:p>
            <a:pPr marL="527685" indent="-514984">
              <a:lnSpc>
                <a:spcPct val="100000"/>
              </a:lnSpc>
              <a:buClr>
                <a:srgbClr val="FE8537"/>
              </a:buClr>
              <a:buSzPct val="70000"/>
              <a:buFont typeface="Wingdings"/>
              <a:buChar char=""/>
              <a:tabLst>
                <a:tab pos="528320" algn="l"/>
              </a:tabLst>
            </a:pPr>
            <a:r>
              <a:rPr sz="2000" b="1" dirty="0">
                <a:latin typeface="Calibri"/>
                <a:cs typeface="Calibri"/>
              </a:rPr>
              <a:t>H</a:t>
            </a:r>
            <a:r>
              <a:rPr sz="2000" b="1" spc="-35" dirty="0">
                <a:latin typeface="Calibri"/>
                <a:cs typeface="Calibri"/>
              </a:rPr>
              <a:t>E</a:t>
            </a:r>
            <a:r>
              <a:rPr sz="2000" b="1" spc="-160" dirty="0">
                <a:latin typeface="Calibri"/>
                <a:cs typeface="Calibri"/>
              </a:rPr>
              <a:t>A</a:t>
            </a:r>
            <a:r>
              <a:rPr sz="2000" b="1" spc="-5" dirty="0">
                <a:latin typeface="Calibri"/>
                <a:cs typeface="Calibri"/>
              </a:rPr>
              <a:t>T</a:t>
            </a:r>
            <a:r>
              <a:rPr sz="2000" b="1" spc="5" dirty="0">
                <a:latin typeface="Calibri"/>
                <a:cs typeface="Calibri"/>
              </a:rPr>
              <a:t>I</a:t>
            </a:r>
            <a:r>
              <a:rPr sz="2000" b="1" dirty="0">
                <a:latin typeface="Calibri"/>
                <a:cs typeface="Calibri"/>
              </a:rPr>
              <a:t>NG</a:t>
            </a:r>
            <a:r>
              <a:rPr sz="2000" b="1" spc="-65" dirty="0">
                <a:latin typeface="Times New Roman"/>
                <a:cs typeface="Times New Roman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C</a:t>
            </a:r>
            <a:r>
              <a:rPr sz="2000" b="1" spc="-5" dirty="0">
                <a:latin typeface="Calibri"/>
                <a:cs typeface="Calibri"/>
              </a:rPr>
              <a:t>ONT</a:t>
            </a:r>
            <a:r>
              <a:rPr sz="2000" b="1" spc="-20" dirty="0">
                <a:latin typeface="Calibri"/>
                <a:cs typeface="Calibri"/>
              </a:rPr>
              <a:t>R</a:t>
            </a:r>
            <a:r>
              <a:rPr sz="2000" b="1" spc="-5" dirty="0">
                <a:latin typeface="Calibri"/>
                <a:cs typeface="Calibri"/>
              </a:rPr>
              <a:t>OLS</a:t>
            </a:r>
            <a:endParaRPr sz="2000">
              <a:latin typeface="Calibri"/>
              <a:cs typeface="Calibri"/>
            </a:endParaRPr>
          </a:p>
          <a:p>
            <a:pPr marL="527685" indent="-514984">
              <a:lnSpc>
                <a:spcPct val="100000"/>
              </a:lnSpc>
              <a:spcBef>
                <a:spcPts val="360"/>
              </a:spcBef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z="2000" dirty="0">
                <a:latin typeface="Calibri"/>
                <a:cs typeface="Calibri"/>
              </a:rPr>
              <a:t>Mod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</a:t>
            </a:r>
            <a:endParaRPr sz="2000">
              <a:latin typeface="Calibri"/>
              <a:cs typeface="Calibri"/>
            </a:endParaRPr>
          </a:p>
          <a:p>
            <a:pPr marL="527685" indent="-514984">
              <a:lnSpc>
                <a:spcPct val="100000"/>
              </a:lnSpc>
              <a:spcBef>
                <a:spcPts val="359"/>
              </a:spcBef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ep</a:t>
            </a:r>
            <a:r>
              <a:rPr sz="2000" spc="-5" dirty="0">
                <a:latin typeface="Calibri"/>
                <a:cs typeface="Calibri"/>
              </a:rPr>
              <a:t>-f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ed</a:t>
            </a:r>
            <a:endParaRPr sz="2000">
              <a:latin typeface="Calibri"/>
              <a:cs typeface="Calibri"/>
            </a:endParaRPr>
          </a:p>
          <a:p>
            <a:pPr marL="527685" indent="-514984">
              <a:lnSpc>
                <a:spcPct val="100000"/>
              </a:lnSpc>
              <a:spcBef>
                <a:spcPts val="360"/>
              </a:spcBef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z="2000" dirty="0">
                <a:latin typeface="Calibri"/>
                <a:cs typeface="Calibri"/>
              </a:rPr>
              <a:t>Mod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lar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bo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  <a:p>
            <a:pPr marL="527685" indent="-514984">
              <a:lnSpc>
                <a:spcPct val="100000"/>
              </a:lnSpc>
              <a:spcBef>
                <a:spcPts val="360"/>
              </a:spcBef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x</a:t>
            </a:r>
            <a:r>
              <a:rPr sz="2000" spc="-25" dirty="0">
                <a:latin typeface="Calibri"/>
                <a:cs typeface="Calibri"/>
              </a:rPr>
              <a:t>y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m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15384" y="4428743"/>
            <a:ext cx="3928871" cy="2429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9041" rIns="0" bIns="0" rtlCol="0">
            <a:spAutoFit/>
          </a:bodyPr>
          <a:lstStyle/>
          <a:p>
            <a:pPr marL="226695">
              <a:lnSpc>
                <a:spcPct val="100000"/>
              </a:lnSpc>
            </a:pPr>
            <a:r>
              <a:rPr sz="3000" b="0" u="none" spc="5" dirty="0">
                <a:solidFill>
                  <a:srgbClr val="001F5F"/>
                </a:solidFill>
                <a:latin typeface="Wingdings"/>
                <a:cs typeface="Wingdings"/>
              </a:rPr>
              <a:t>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VENTIL</a:t>
            </a:r>
            <a:r>
              <a:rPr sz="3000" b="0" u="heavy" spc="-25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3000" b="0" u="heavy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000" b="0" u="heavy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000" b="0" u="heavy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b="0" u="heavy" spc="-25" dirty="0">
                <a:solidFill>
                  <a:srgbClr val="001F5F"/>
                </a:solidFill>
                <a:latin typeface="Calibri"/>
                <a:cs typeface="Calibri"/>
              </a:rPr>
              <a:t>SYS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TEMS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5963" y="1223132"/>
            <a:ext cx="8266430" cy="4777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7685" marR="396240" indent="-514984">
              <a:lnSpc>
                <a:spcPct val="100000"/>
              </a:lnSpc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z="2000" b="1" u="heavy" spc="-10" dirty="0">
                <a:latin typeface="Calibri"/>
                <a:cs typeface="Calibri"/>
              </a:rPr>
              <a:t> </a:t>
            </a:r>
            <a:r>
              <a:rPr sz="2000" b="1" u="heavy" spc="-5" dirty="0">
                <a:latin typeface="Calibri"/>
                <a:cs typeface="Calibri"/>
              </a:rPr>
              <a:t>Con</a:t>
            </a:r>
            <a:r>
              <a:rPr sz="2000" b="1" u="heavy" spc="-20" dirty="0">
                <a:latin typeface="Calibri"/>
                <a:cs typeface="Calibri"/>
              </a:rPr>
              <a:t>s</a:t>
            </a:r>
            <a:r>
              <a:rPr sz="2000" b="1" u="heavy" spc="-25" dirty="0">
                <a:latin typeface="Calibri"/>
                <a:cs typeface="Calibri"/>
              </a:rPr>
              <a:t>t</a:t>
            </a:r>
            <a:r>
              <a:rPr sz="2000" b="1" u="heavy" dirty="0">
                <a:latin typeface="Calibri"/>
                <a:cs typeface="Calibri"/>
              </a:rPr>
              <a:t>a</a:t>
            </a:r>
            <a:r>
              <a:rPr sz="2000" b="1" u="heavy" spc="-30" dirty="0">
                <a:latin typeface="Calibri"/>
                <a:cs typeface="Calibri"/>
              </a:rPr>
              <a:t>n</a:t>
            </a:r>
            <a:r>
              <a:rPr sz="2000" b="1" u="heavy" dirty="0">
                <a:latin typeface="Calibri"/>
                <a:cs typeface="Calibri"/>
              </a:rPr>
              <a:t>t</a:t>
            </a:r>
            <a:r>
              <a:rPr sz="2000" b="1" u="heavy" spc="-10" dirty="0">
                <a:latin typeface="Calibri"/>
                <a:cs typeface="Calibri"/>
              </a:rPr>
              <a:t> </a:t>
            </a:r>
            <a:r>
              <a:rPr sz="2000" b="1" u="heavy" dirty="0">
                <a:latin typeface="Calibri"/>
                <a:cs typeface="Calibri"/>
              </a:rPr>
              <a:t>a</a:t>
            </a:r>
            <a:r>
              <a:rPr sz="2000" b="1" u="heavy" spc="-10" dirty="0">
                <a:latin typeface="Calibri"/>
                <a:cs typeface="Calibri"/>
              </a:rPr>
              <a:t>i</a:t>
            </a:r>
            <a:r>
              <a:rPr sz="2000" b="1" u="heavy" dirty="0">
                <a:latin typeface="Calibri"/>
                <a:cs typeface="Calibri"/>
              </a:rPr>
              <a:t>r</a:t>
            </a:r>
            <a:r>
              <a:rPr sz="2000" b="1" u="heavy" spc="-5" dirty="0">
                <a:latin typeface="Calibri"/>
                <a:cs typeface="Calibri"/>
              </a:rPr>
              <a:t> </a:t>
            </a:r>
            <a:r>
              <a:rPr sz="2000" b="1" u="heavy" spc="-25" dirty="0">
                <a:latin typeface="Calibri"/>
                <a:cs typeface="Calibri"/>
              </a:rPr>
              <a:t>v</a:t>
            </a:r>
            <a:r>
              <a:rPr sz="2000" b="1" u="heavy" dirty="0">
                <a:latin typeface="Calibri"/>
                <a:cs typeface="Calibri"/>
              </a:rPr>
              <a:t>olu</a:t>
            </a:r>
            <a:r>
              <a:rPr sz="2000" b="1" u="heavy" spc="5" dirty="0">
                <a:latin typeface="Calibri"/>
                <a:cs typeface="Calibri"/>
              </a:rPr>
              <a:t>m</a:t>
            </a:r>
            <a:r>
              <a:rPr sz="2000" b="1" u="heavy" dirty="0">
                <a:latin typeface="Calibri"/>
                <a:cs typeface="Calibri"/>
              </a:rPr>
              <a:t>e</a:t>
            </a:r>
            <a:r>
              <a:rPr sz="2000" b="1" u="heavy" spc="-25" dirty="0">
                <a:latin typeface="Calibri"/>
                <a:cs typeface="Calibri"/>
              </a:rPr>
              <a:t> </a:t>
            </a:r>
            <a:r>
              <a:rPr sz="2000" b="1" u="heavy" dirty="0">
                <a:latin typeface="Calibri"/>
                <a:cs typeface="Calibri"/>
              </a:rPr>
              <a:t>(C</a:t>
            </a:r>
            <a:r>
              <a:rPr sz="2000" b="1" u="heavy" spc="-120" dirty="0">
                <a:latin typeface="Calibri"/>
                <a:cs typeface="Calibri"/>
              </a:rPr>
              <a:t>A</a:t>
            </a:r>
            <a:r>
              <a:rPr sz="2000" b="1" u="heavy" spc="-5" dirty="0">
                <a:latin typeface="Calibri"/>
                <a:cs typeface="Calibri"/>
              </a:rPr>
              <a:t>V)</a:t>
            </a:r>
            <a:r>
              <a:rPr sz="2000" b="1" u="heavy" dirty="0">
                <a:latin typeface="Calibri"/>
                <a:cs typeface="Calibri"/>
              </a:rPr>
              <a:t>: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con</a:t>
            </a:r>
            <a:r>
              <a:rPr sz="2000" spc="-35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whi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yi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su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ly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</a:t>
            </a:r>
            <a:r>
              <a:rPr sz="2000" spc="-21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527685" marR="290195" indent="-514984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z="2000" b="1" u="heavy" spc="-105" dirty="0">
                <a:latin typeface="Calibri"/>
                <a:cs typeface="Calibri"/>
              </a:rPr>
              <a:t>V</a:t>
            </a:r>
            <a:r>
              <a:rPr sz="2000" b="1" u="heavy" dirty="0">
                <a:latin typeface="Calibri"/>
                <a:cs typeface="Calibri"/>
              </a:rPr>
              <a:t>a</a:t>
            </a:r>
            <a:r>
              <a:rPr sz="2000" b="1" u="heavy" spc="-15" dirty="0">
                <a:latin typeface="Calibri"/>
                <a:cs typeface="Calibri"/>
              </a:rPr>
              <a:t>r</a:t>
            </a:r>
            <a:r>
              <a:rPr sz="2000" b="1" u="heavy" dirty="0">
                <a:latin typeface="Calibri"/>
                <a:cs typeface="Calibri"/>
              </a:rPr>
              <a:t>i</a:t>
            </a:r>
            <a:r>
              <a:rPr sz="2000" b="1" u="heavy" spc="-10" dirty="0">
                <a:latin typeface="Calibri"/>
                <a:cs typeface="Calibri"/>
              </a:rPr>
              <a:t>a</a:t>
            </a:r>
            <a:r>
              <a:rPr sz="2000" b="1" u="heavy" dirty="0">
                <a:latin typeface="Calibri"/>
                <a:cs typeface="Calibri"/>
              </a:rPr>
              <a:t>ble</a:t>
            </a:r>
            <a:r>
              <a:rPr sz="2000" b="1" u="heavy" spc="-10" dirty="0">
                <a:latin typeface="Calibri"/>
                <a:cs typeface="Calibri"/>
              </a:rPr>
              <a:t> </a:t>
            </a:r>
            <a:r>
              <a:rPr sz="2000" b="1" u="heavy" dirty="0">
                <a:latin typeface="Calibri"/>
                <a:cs typeface="Calibri"/>
              </a:rPr>
              <a:t>a</a:t>
            </a:r>
            <a:r>
              <a:rPr sz="2000" b="1" u="heavy" spc="-10" dirty="0">
                <a:latin typeface="Calibri"/>
                <a:cs typeface="Calibri"/>
              </a:rPr>
              <a:t>i</a:t>
            </a:r>
            <a:r>
              <a:rPr sz="2000" b="1" u="heavy" dirty="0">
                <a:latin typeface="Calibri"/>
                <a:cs typeface="Calibri"/>
              </a:rPr>
              <a:t>r</a:t>
            </a:r>
            <a:r>
              <a:rPr sz="2000" b="1" u="heavy" spc="-5" dirty="0">
                <a:latin typeface="Calibri"/>
                <a:cs typeface="Calibri"/>
              </a:rPr>
              <a:t> </a:t>
            </a:r>
            <a:r>
              <a:rPr sz="2000" b="1" u="heavy" spc="-25" dirty="0">
                <a:latin typeface="Calibri"/>
                <a:cs typeface="Calibri"/>
              </a:rPr>
              <a:t>v</a:t>
            </a:r>
            <a:r>
              <a:rPr sz="2000" b="1" u="heavy" dirty="0">
                <a:latin typeface="Calibri"/>
                <a:cs typeface="Calibri"/>
              </a:rPr>
              <a:t>olu</a:t>
            </a:r>
            <a:r>
              <a:rPr sz="2000" b="1" u="heavy" spc="5" dirty="0">
                <a:latin typeface="Calibri"/>
                <a:cs typeface="Calibri"/>
              </a:rPr>
              <a:t>m</a:t>
            </a:r>
            <a:r>
              <a:rPr sz="2000" b="1" u="heavy" dirty="0">
                <a:latin typeface="Calibri"/>
                <a:cs typeface="Calibri"/>
              </a:rPr>
              <a:t>e</a:t>
            </a:r>
            <a:r>
              <a:rPr sz="2000" b="1" u="heavy" spc="-10" dirty="0">
                <a:latin typeface="Calibri"/>
                <a:cs typeface="Calibri"/>
              </a:rPr>
              <a:t> </a:t>
            </a:r>
            <a:r>
              <a:rPr sz="2000" b="1" u="heavy" dirty="0">
                <a:latin typeface="Calibri"/>
                <a:cs typeface="Calibri"/>
              </a:rPr>
              <a:t>(</a:t>
            </a:r>
            <a:r>
              <a:rPr sz="2000" b="1" u="heavy" spc="-110" dirty="0">
                <a:latin typeface="Calibri"/>
                <a:cs typeface="Calibri"/>
              </a:rPr>
              <a:t>V</a:t>
            </a:r>
            <a:r>
              <a:rPr sz="2000" b="1" u="heavy" spc="-114" dirty="0">
                <a:latin typeface="Calibri"/>
                <a:cs typeface="Calibri"/>
              </a:rPr>
              <a:t>A</a:t>
            </a:r>
            <a:r>
              <a:rPr sz="2000" b="1" u="heavy" spc="-5" dirty="0">
                <a:latin typeface="Calibri"/>
                <a:cs typeface="Calibri"/>
              </a:rPr>
              <a:t>V):</a:t>
            </a:r>
            <a:r>
              <a:rPr sz="2000" b="1" u="heavy" dirty="0">
                <a:latin typeface="Calibri"/>
                <a:cs typeface="Calibri"/>
              </a:rPr>
              <a:t> </a:t>
            </a:r>
            <a:r>
              <a:rPr sz="2000" b="1" u="heavy" spc="-65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amou</a:t>
            </a:r>
            <a:r>
              <a:rPr sz="2000" spc="-2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su</a:t>
            </a:r>
            <a:r>
              <a:rPr sz="2000" dirty="0">
                <a:latin typeface="Calibri"/>
                <a:cs typeface="Calibri"/>
              </a:rPr>
              <a:t>p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li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Calibri"/>
                <a:cs typeface="Calibri"/>
              </a:rPr>
              <a:t>z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whi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sup</a:t>
            </a:r>
            <a:r>
              <a:rPr sz="2000" dirty="0">
                <a:latin typeface="Calibri"/>
                <a:cs typeface="Calibri"/>
              </a:rPr>
              <a:t>ply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-25" dirty="0">
                <a:latin typeface="Calibri"/>
                <a:cs typeface="Calibri"/>
              </a:rPr>
              <a:t>st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t.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Th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egy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4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ene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gy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use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es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ehe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C</a:t>
            </a:r>
            <a:r>
              <a:rPr sz="2000" spc="-8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527685" marR="5080" indent="-514984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z="2000" b="1" u="heavy" dirty="0">
                <a:latin typeface="Calibri"/>
                <a:cs typeface="Calibri"/>
              </a:rPr>
              <a:t>Lo</a:t>
            </a:r>
            <a:r>
              <a:rPr sz="2000" b="1" u="heavy" spc="-5" dirty="0">
                <a:latin typeface="Calibri"/>
                <a:cs typeface="Calibri"/>
              </a:rPr>
              <a:t>w</a:t>
            </a:r>
            <a:r>
              <a:rPr sz="2000" b="1" u="heavy" dirty="0">
                <a:latin typeface="Calibri"/>
                <a:cs typeface="Calibri"/>
              </a:rPr>
              <a:t>-</a:t>
            </a:r>
            <a:r>
              <a:rPr sz="2000" b="1" u="heavy" spc="-5" dirty="0">
                <a:latin typeface="Calibri"/>
                <a:cs typeface="Calibri"/>
              </a:rPr>
              <a:t>flow</a:t>
            </a:r>
            <a:r>
              <a:rPr sz="2000" b="1" u="heavy" spc="-15" dirty="0">
                <a:latin typeface="Calibri"/>
                <a:cs typeface="Calibri"/>
              </a:rPr>
              <a:t> </a:t>
            </a:r>
            <a:r>
              <a:rPr sz="2000" b="1" u="heavy" dirty="0">
                <a:latin typeface="Calibri"/>
                <a:cs typeface="Calibri"/>
              </a:rPr>
              <a:t>a</a:t>
            </a:r>
            <a:r>
              <a:rPr sz="2000" b="1" u="heavy" spc="-10" dirty="0">
                <a:latin typeface="Calibri"/>
                <a:cs typeface="Calibri"/>
              </a:rPr>
              <a:t>i</a:t>
            </a:r>
            <a:r>
              <a:rPr sz="2000" b="1" u="heavy" dirty="0">
                <a:latin typeface="Calibri"/>
                <a:cs typeface="Calibri"/>
              </a:rPr>
              <a:t>r</a:t>
            </a:r>
            <a:r>
              <a:rPr sz="2000" b="1" u="heavy" spc="-15" dirty="0">
                <a:latin typeface="Calibri"/>
                <a:cs typeface="Calibri"/>
              </a:rPr>
              <a:t> </a:t>
            </a:r>
            <a:r>
              <a:rPr sz="2000" b="1" u="heavy" dirty="0">
                <a:latin typeface="Calibri"/>
                <a:cs typeface="Calibri"/>
              </a:rPr>
              <a:t>diffu</a:t>
            </a:r>
            <a:r>
              <a:rPr sz="2000" b="1" u="heavy" spc="5" dirty="0">
                <a:latin typeface="Calibri"/>
                <a:cs typeface="Calibri"/>
              </a:rPr>
              <a:t>s</a:t>
            </a:r>
            <a:r>
              <a:rPr sz="2000" b="1" u="heavy" spc="-5" dirty="0">
                <a:latin typeface="Calibri"/>
                <a:cs typeface="Calibri"/>
              </a:rPr>
              <a:t>e</a:t>
            </a:r>
            <a:r>
              <a:rPr sz="2000" b="1" u="heavy" dirty="0">
                <a:latin typeface="Calibri"/>
                <a:cs typeface="Calibri"/>
              </a:rPr>
              <a:t>r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95" dirty="0">
                <a:latin typeface="Calibri"/>
                <a:cs typeface="Calibri"/>
              </a:rPr>
              <a:t>V</a:t>
            </a:r>
            <a:r>
              <a:rPr sz="2000" spc="-8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dirty="0">
                <a:latin typeface="Calibri"/>
                <a:cs typeface="Calibri"/>
              </a:rPr>
              <a:t>lp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ma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ain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4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or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spac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20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20" dirty="0">
                <a:latin typeface="Calibri"/>
                <a:cs typeface="Calibri"/>
              </a:rPr>
              <a:t>ow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Thes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ces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passi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acti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e.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20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20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fuse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des</a:t>
            </a:r>
            <a:r>
              <a:rPr sz="2000" dirty="0">
                <a:latin typeface="Calibri"/>
                <a:cs typeface="Calibri"/>
              </a:rPr>
              <a:t>igned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x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sup</a:t>
            </a:r>
            <a:r>
              <a:rPr sz="2000" dirty="0">
                <a:latin typeface="Calibri"/>
                <a:cs typeface="Calibri"/>
              </a:rPr>
              <a:t>ply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ici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tly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20" dirty="0">
                <a:latin typeface="Calibri"/>
                <a:cs typeface="Calibri"/>
              </a:rPr>
              <a:t>o</a:t>
            </a:r>
            <a:r>
              <a:rPr sz="2000" spc="-14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fuse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act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out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anes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of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30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fuse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ma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ain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x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20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20" dirty="0">
                <a:latin typeface="Calibri"/>
                <a:cs typeface="Calibri"/>
              </a:rPr>
              <a:t>o</a:t>
            </a:r>
            <a:r>
              <a:rPr sz="2000" spc="-14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fuse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so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use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90" dirty="0">
                <a:latin typeface="Calibri"/>
                <a:cs typeface="Calibri"/>
              </a:rPr>
              <a:t>V</a:t>
            </a:r>
            <a:r>
              <a:rPr sz="2000" spc="-8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na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527685" marR="199390" indent="-514984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z="2000" b="1" u="heavy" spc="-60" dirty="0">
                <a:latin typeface="Calibri"/>
                <a:cs typeface="Calibri"/>
              </a:rPr>
              <a:t>F</a:t>
            </a:r>
            <a:r>
              <a:rPr sz="2000" b="1" u="heavy" dirty="0">
                <a:latin typeface="Calibri"/>
                <a:cs typeface="Calibri"/>
              </a:rPr>
              <a:t>a</a:t>
            </a:r>
            <a:r>
              <a:rPr sz="2000" b="1" u="heavy" spc="-5" dirty="0">
                <a:latin typeface="Calibri"/>
                <a:cs typeface="Calibri"/>
              </a:rPr>
              <a:t>n-</a:t>
            </a:r>
            <a:r>
              <a:rPr sz="2000" b="1" u="heavy" dirty="0">
                <a:latin typeface="Calibri"/>
                <a:cs typeface="Calibri"/>
              </a:rPr>
              <a:t>po</a:t>
            </a:r>
            <a:r>
              <a:rPr sz="2000" b="1" u="heavy" spc="-15" dirty="0">
                <a:latin typeface="Calibri"/>
                <a:cs typeface="Calibri"/>
              </a:rPr>
              <a:t>w</a:t>
            </a:r>
            <a:r>
              <a:rPr sz="2000" b="1" u="heavy" spc="-5" dirty="0">
                <a:latin typeface="Calibri"/>
                <a:cs typeface="Calibri"/>
              </a:rPr>
              <a:t>e</a:t>
            </a:r>
            <a:r>
              <a:rPr sz="2000" b="1" u="heavy" spc="-30" dirty="0">
                <a:latin typeface="Calibri"/>
                <a:cs typeface="Calibri"/>
              </a:rPr>
              <a:t>r</a:t>
            </a:r>
            <a:r>
              <a:rPr sz="2000" b="1" u="heavy" spc="-5" dirty="0">
                <a:latin typeface="Calibri"/>
                <a:cs typeface="Calibri"/>
              </a:rPr>
              <a:t>ed</a:t>
            </a:r>
            <a:r>
              <a:rPr sz="2000" b="1" u="heavy" spc="-15" dirty="0">
                <a:latin typeface="Calibri"/>
                <a:cs typeface="Calibri"/>
              </a:rPr>
              <a:t> </a:t>
            </a:r>
            <a:r>
              <a:rPr sz="2000" b="1" u="heavy" spc="-105" dirty="0">
                <a:latin typeface="Calibri"/>
                <a:cs typeface="Calibri"/>
              </a:rPr>
              <a:t>V</a:t>
            </a:r>
            <a:r>
              <a:rPr sz="2000" b="1" u="heavy" spc="-110" dirty="0">
                <a:latin typeface="Calibri"/>
                <a:cs typeface="Calibri"/>
              </a:rPr>
              <a:t>A</a:t>
            </a:r>
            <a:r>
              <a:rPr sz="2000" b="1" u="heavy" dirty="0">
                <a:latin typeface="Calibri"/>
                <a:cs typeface="Calibri"/>
              </a:rPr>
              <a:t>V</a:t>
            </a:r>
            <a:r>
              <a:rPr sz="2000" b="1" u="heavy" spc="-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na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its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p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spc="-5" dirty="0">
                <a:latin typeface="Calibri"/>
                <a:cs typeface="Calibri"/>
              </a:rPr>
              <a:t>othe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2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thod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3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but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20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ad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cond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ns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The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un</a:t>
            </a:r>
            <a:r>
              <a:rPr sz="2000" dirty="0">
                <a:latin typeface="Calibri"/>
                <a:cs typeface="Calibri"/>
              </a:rPr>
              <a:t>its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ben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its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95" dirty="0">
                <a:latin typeface="Calibri"/>
                <a:cs typeface="Calibri"/>
              </a:rPr>
              <a:t>V</a:t>
            </a:r>
            <a:r>
              <a:rPr sz="2000" spc="-8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edu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ce</a:t>
            </a:r>
            <a:r>
              <a:rPr sz="2000" spc="-2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ene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gy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ehe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ene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140" dirty="0">
                <a:latin typeface="Calibri"/>
                <a:cs typeface="Calibri"/>
              </a:rPr>
              <a:t>y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ben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its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C</a:t>
            </a:r>
            <a:r>
              <a:rPr sz="2000" spc="-8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ma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ai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good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20" dirty="0">
                <a:latin typeface="Calibri"/>
                <a:cs typeface="Calibri"/>
              </a:rPr>
              <a:t>o</a:t>
            </a:r>
            <a:r>
              <a:rPr sz="2000" spc="-14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058" y="293898"/>
            <a:ext cx="8174355" cy="523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marR="5080" indent="-274955">
              <a:lnSpc>
                <a:spcPct val="100000"/>
              </a:lnSpc>
            </a:pPr>
            <a:r>
              <a:rPr sz="2000" b="1" spc="5" dirty="0">
                <a:latin typeface="Calibri"/>
                <a:cs typeface="Calibri"/>
              </a:rPr>
              <a:t>5</a:t>
            </a:r>
            <a:r>
              <a:rPr sz="2000" b="1" dirty="0">
                <a:latin typeface="Calibri"/>
                <a:cs typeface="Calibri"/>
              </a:rPr>
              <a:t>.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u="heavy" dirty="0">
                <a:latin typeface="Calibri"/>
                <a:cs typeface="Calibri"/>
              </a:rPr>
              <a:t>R</a:t>
            </a:r>
            <a:r>
              <a:rPr sz="2000" b="1" u="heavy" spc="-10" dirty="0">
                <a:latin typeface="Calibri"/>
                <a:cs typeface="Calibri"/>
              </a:rPr>
              <a:t>a</a:t>
            </a:r>
            <a:r>
              <a:rPr sz="2000" b="1" u="heavy" dirty="0">
                <a:latin typeface="Calibri"/>
                <a:cs typeface="Calibri"/>
              </a:rPr>
              <a:t>ised</a:t>
            </a:r>
            <a:r>
              <a:rPr sz="2000" b="1" u="heavy" spc="-25" dirty="0">
                <a:latin typeface="Calibri"/>
                <a:cs typeface="Calibri"/>
              </a:rPr>
              <a:t> </a:t>
            </a:r>
            <a:r>
              <a:rPr sz="2000" b="1" u="heavy" spc="-5" dirty="0">
                <a:latin typeface="Calibri"/>
                <a:cs typeface="Calibri"/>
              </a:rPr>
              <a:t>floor </a:t>
            </a:r>
            <a:r>
              <a:rPr sz="2000" b="1" u="heavy" spc="-10" dirty="0">
                <a:latin typeface="Calibri"/>
                <a:cs typeface="Calibri"/>
              </a:rPr>
              <a:t>a</a:t>
            </a:r>
            <a:r>
              <a:rPr sz="2000" b="1" u="heavy" dirty="0">
                <a:latin typeface="Calibri"/>
                <a:cs typeface="Calibri"/>
              </a:rPr>
              <a:t>ir</a:t>
            </a:r>
            <a:r>
              <a:rPr sz="2000" b="1" u="heavy" spc="-5" dirty="0">
                <a:latin typeface="Calibri"/>
                <a:cs typeface="Calibri"/>
              </a:rPr>
              <a:t> </a:t>
            </a:r>
            <a:r>
              <a:rPr sz="2000" b="1" u="heavy" dirty="0">
                <a:latin typeface="Calibri"/>
                <a:cs typeface="Calibri"/>
              </a:rPr>
              <a:t>di</a:t>
            </a:r>
            <a:r>
              <a:rPr sz="2000" b="1" u="heavy" spc="-25" dirty="0">
                <a:latin typeface="Calibri"/>
                <a:cs typeface="Calibri"/>
              </a:rPr>
              <a:t>s</a:t>
            </a:r>
            <a:r>
              <a:rPr sz="2000" b="1" u="heavy" dirty="0">
                <a:latin typeface="Calibri"/>
                <a:cs typeface="Calibri"/>
              </a:rPr>
              <a:t>tr</a:t>
            </a:r>
            <a:r>
              <a:rPr sz="2000" b="1" u="heavy" spc="-10" dirty="0">
                <a:latin typeface="Calibri"/>
                <a:cs typeface="Calibri"/>
              </a:rPr>
              <a:t>i</a:t>
            </a:r>
            <a:r>
              <a:rPr sz="2000" b="1" u="heavy" dirty="0">
                <a:latin typeface="Calibri"/>
                <a:cs typeface="Calibri"/>
              </a:rPr>
              <a:t>but</a:t>
            </a:r>
            <a:r>
              <a:rPr sz="2000" b="1" u="heavy" spc="-10" dirty="0">
                <a:latin typeface="Calibri"/>
                <a:cs typeface="Calibri"/>
              </a:rPr>
              <a:t>i</a:t>
            </a:r>
            <a:r>
              <a:rPr sz="2000" b="1" u="heavy" dirty="0">
                <a:latin typeface="Calibri"/>
                <a:cs typeface="Calibri"/>
              </a:rPr>
              <a:t>on</a:t>
            </a:r>
            <a:r>
              <a:rPr sz="2000" b="1" spc="-9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del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4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20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space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20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oc</a:t>
            </a:r>
            <a:r>
              <a:rPr sz="2000" dirty="0">
                <a:latin typeface="Calibri"/>
                <a:cs typeface="Calibri"/>
              </a:rPr>
              <a:t>ity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igh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ompa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aditi</a:t>
            </a:r>
            <a:r>
              <a:rPr sz="2000" spc="-5" dirty="0">
                <a:latin typeface="Calibri"/>
                <a:cs typeface="Calibri"/>
              </a:rPr>
              <a:t>ona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pl</a:t>
            </a:r>
            <a:r>
              <a:rPr sz="2000" spc="-5" dirty="0">
                <a:latin typeface="Calibri"/>
                <a:cs typeface="Calibri"/>
              </a:rPr>
              <a:t>en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mou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ou</a:t>
            </a:r>
            <a:r>
              <a:rPr sz="2000" spc="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h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ser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adju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able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spc="1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mou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egi</a:t>
            </a:r>
            <a:r>
              <a:rPr sz="2000" spc="-35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perm</a:t>
            </a:r>
            <a:r>
              <a:rPr sz="2000" dirty="0">
                <a:latin typeface="Calibri"/>
                <a:cs typeface="Calibri"/>
              </a:rPr>
              <a:t>its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be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20" dirty="0">
                <a:latin typeface="Calibri"/>
                <a:cs typeface="Calibri"/>
              </a:rPr>
              <a:t>ow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bo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port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w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peop</a:t>
            </a:r>
            <a:r>
              <a:rPr sz="2000" dirty="0">
                <a:latin typeface="Calibri"/>
                <a:cs typeface="Calibri"/>
              </a:rPr>
              <a:t>le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igh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tu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cei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ng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Th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em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type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acti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nc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ea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ng</a:t>
            </a:r>
            <a:endParaRPr sz="2000">
              <a:latin typeface="Calibri"/>
              <a:cs typeface="Calibri"/>
            </a:endParaRPr>
          </a:p>
          <a:p>
            <a:pPr marL="355600" marR="4027170" algn="just">
              <a:lnSpc>
                <a:spcPct val="125000"/>
              </a:lnSpc>
            </a:pPr>
            <a:r>
              <a:rPr sz="2000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becaus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ha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po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tial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4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ene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gy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p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igh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spc="5" dirty="0">
                <a:latin typeface="Calibri"/>
                <a:cs typeface="Calibri"/>
              </a:rPr>
              <a:t>g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dua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0" dirty="0">
                <a:latin typeface="Calibri"/>
                <a:cs typeface="Calibri"/>
              </a:rPr>
              <a:t>m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or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l.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Thes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</a:t>
            </a:r>
            <a:r>
              <a:rPr sz="2000" spc="-35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or</a:t>
            </a:r>
            <a:r>
              <a:rPr sz="2000" spc="-10" dirty="0">
                <a:latin typeface="Calibri"/>
                <a:cs typeface="Calibri"/>
              </a:rPr>
              <a:t>ic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used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-25" dirty="0">
                <a:latin typeface="Calibri"/>
                <a:cs typeface="Calibri"/>
              </a:rPr>
              <a:t>st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130" dirty="0">
                <a:latin typeface="Calibri"/>
                <a:cs typeface="Calibri"/>
              </a:rPr>
              <a:t>y</a:t>
            </a:r>
            <a:r>
              <a:rPr sz="200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297815" marR="3909695" indent="57785">
              <a:lnSpc>
                <a:spcPct val="125000"/>
              </a:lnSpc>
            </a:pPr>
            <a:r>
              <a:rPr sz="2000" dirty="0">
                <a:latin typeface="Calibri"/>
                <a:cs typeface="Calibri"/>
              </a:rPr>
              <a:t>Man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-3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act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be</a:t>
            </a:r>
            <a:r>
              <a:rPr sz="2000" spc="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nn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95" dirty="0">
                <a:latin typeface="Calibri"/>
                <a:cs typeface="Calibri"/>
              </a:rPr>
              <a:t>V</a:t>
            </a:r>
            <a:r>
              <a:rPr sz="2000" spc="-8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mo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eas</a:t>
            </a:r>
            <a:r>
              <a:rPr sz="2000" spc="-1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ly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desi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ed,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25" dirty="0">
                <a:latin typeface="Calibri"/>
                <a:cs typeface="Calibri"/>
              </a:rPr>
              <a:t>st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ed,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ope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endParaRPr sz="20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600"/>
              </a:spcBef>
            </a:pP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ai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lenum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s.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00371" y="2214372"/>
            <a:ext cx="4259580" cy="4428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7166" rIns="0" bIns="0" rtlCol="0">
            <a:spAutoFit/>
          </a:bodyPr>
          <a:lstStyle/>
          <a:p>
            <a:pPr marL="369570">
              <a:lnSpc>
                <a:spcPct val="100000"/>
              </a:lnSpc>
            </a:pPr>
            <a:r>
              <a:rPr sz="3000" b="0" u="none" dirty="0">
                <a:solidFill>
                  <a:srgbClr val="001F5F"/>
                </a:solidFill>
                <a:latin typeface="Wingdings"/>
                <a:cs typeface="Wingdings"/>
              </a:rPr>
              <a:t>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VENTIL</a:t>
            </a:r>
            <a:r>
              <a:rPr sz="3000" b="0" u="heavy" spc="-24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TION</a:t>
            </a:r>
            <a:r>
              <a:rPr sz="3000" b="0" u="heavy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b="0" u="heavy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000" b="0" u="heavy" spc="-25" dirty="0">
                <a:solidFill>
                  <a:srgbClr val="001F5F"/>
                </a:solidFill>
                <a:latin typeface="Calibri"/>
                <a:cs typeface="Calibri"/>
              </a:rPr>
              <a:t>YS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TEM</a:t>
            </a:r>
            <a:r>
              <a:rPr sz="3000" b="0" u="heavy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b="0" u="heavy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ONT</a:t>
            </a:r>
            <a:r>
              <a:rPr sz="3000" b="0" u="heavy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OLS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8922" y="1080257"/>
            <a:ext cx="8117205" cy="4777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7685" marR="430530" indent="-514984">
              <a:lnSpc>
                <a:spcPct val="100000"/>
              </a:lnSpc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z="2000" b="1" spc="-5" dirty="0">
                <a:latin typeface="Calibri"/>
                <a:cs typeface="Calibri"/>
              </a:rPr>
              <a:t>Di</a:t>
            </a:r>
            <a:r>
              <a:rPr sz="2000" b="1" spc="-30" dirty="0">
                <a:latin typeface="Calibri"/>
                <a:cs typeface="Calibri"/>
              </a:rPr>
              <a:t>r</a:t>
            </a:r>
            <a:r>
              <a:rPr sz="2000" b="1" spc="-5" dirty="0">
                <a:latin typeface="Calibri"/>
                <a:cs typeface="Calibri"/>
              </a:rPr>
              <a:t>ec</a:t>
            </a:r>
            <a:r>
              <a:rPr sz="2000" b="1" dirty="0">
                <a:latin typeface="Calibri"/>
                <a:cs typeface="Calibri"/>
              </a:rPr>
              <a:t>t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digi</a:t>
            </a:r>
            <a:r>
              <a:rPr sz="2000" b="1" spc="-35" dirty="0">
                <a:latin typeface="Calibri"/>
                <a:cs typeface="Calibri"/>
              </a:rPr>
              <a:t>t</a:t>
            </a:r>
            <a:r>
              <a:rPr sz="2000" b="1" dirty="0">
                <a:latin typeface="Calibri"/>
                <a:cs typeface="Calibri"/>
              </a:rPr>
              <a:t>al</a:t>
            </a:r>
            <a:r>
              <a:rPr sz="2000" b="1" spc="-75" dirty="0">
                <a:latin typeface="Times New Roman"/>
                <a:cs typeface="Times New Roman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c</a:t>
            </a:r>
            <a:r>
              <a:rPr sz="2000" b="1" dirty="0">
                <a:latin typeface="Calibri"/>
                <a:cs typeface="Calibri"/>
              </a:rPr>
              <a:t>o</a:t>
            </a:r>
            <a:r>
              <a:rPr sz="2000" b="1" spc="-20" dirty="0">
                <a:latin typeface="Calibri"/>
                <a:cs typeface="Calibri"/>
              </a:rPr>
              <a:t>n</a:t>
            </a:r>
            <a:r>
              <a:rPr sz="2000" b="1" dirty="0">
                <a:latin typeface="Calibri"/>
                <a:cs typeface="Calibri"/>
              </a:rPr>
              <a:t>t</a:t>
            </a:r>
            <a:r>
              <a:rPr sz="2000" b="1" spc="-30" dirty="0">
                <a:latin typeface="Calibri"/>
                <a:cs typeface="Calibri"/>
              </a:rPr>
              <a:t>r</a:t>
            </a:r>
            <a:r>
              <a:rPr sz="2000" b="1" dirty="0">
                <a:latin typeface="Calibri"/>
                <a:cs typeface="Calibri"/>
              </a:rPr>
              <a:t>ol</a:t>
            </a:r>
            <a:r>
              <a:rPr sz="2000" b="1" spc="-7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(D</a:t>
            </a:r>
            <a:r>
              <a:rPr sz="2000" b="1" spc="-10" dirty="0">
                <a:latin typeface="Calibri"/>
                <a:cs typeface="Calibri"/>
              </a:rPr>
              <a:t>D</a:t>
            </a:r>
            <a:r>
              <a:rPr sz="2000" b="1" spc="-5" dirty="0">
                <a:latin typeface="Calibri"/>
                <a:cs typeface="Calibri"/>
              </a:rPr>
              <a:t>C</a:t>
            </a:r>
            <a:r>
              <a:rPr sz="2000" b="1" dirty="0">
                <a:latin typeface="Calibri"/>
                <a:cs typeface="Calibri"/>
              </a:rPr>
              <a:t>)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ems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u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ng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igi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l-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og</a:t>
            </a:r>
            <a:r>
              <a:rPr sz="2000" dirty="0">
                <a:latin typeface="Calibri"/>
                <a:cs typeface="Calibri"/>
              </a:rPr>
              <a:t>ic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ectr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5" dirty="0">
                <a:latin typeface="Calibri"/>
                <a:cs typeface="Calibri"/>
              </a:rPr>
              <a:t>y</a:t>
            </a:r>
            <a:r>
              <a:rPr sz="2000" spc="-5" dirty="0">
                <a:latin typeface="Calibri"/>
                <a:cs typeface="Calibri"/>
              </a:rPr>
              <a:t>-ope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act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ep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aci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aditi</a:t>
            </a:r>
            <a:r>
              <a:rPr sz="2000" spc="-5" dirty="0">
                <a:latin typeface="Calibri"/>
                <a:cs typeface="Calibri"/>
              </a:rPr>
              <a:t>ona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eum</a:t>
            </a:r>
            <a:r>
              <a:rPr sz="2000" spc="-3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tic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ols.</a:t>
            </a:r>
            <a:endParaRPr sz="2000" dirty="0">
              <a:latin typeface="Calibri"/>
              <a:cs typeface="Calibri"/>
            </a:endParaRPr>
          </a:p>
          <a:p>
            <a:pPr marL="527685" marR="476250" indent="-514984" algn="just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z="2000" b="1" spc="-5" dirty="0">
                <a:latin typeface="Calibri"/>
                <a:cs typeface="Calibri"/>
              </a:rPr>
              <a:t>C</a:t>
            </a:r>
            <a:r>
              <a:rPr sz="2000" b="1" spc="-114" dirty="0">
                <a:latin typeface="Calibri"/>
                <a:cs typeface="Calibri"/>
              </a:rPr>
              <a:t>A</a:t>
            </a:r>
            <a:r>
              <a:rPr sz="2000" b="1" dirty="0">
                <a:latin typeface="Calibri"/>
                <a:cs typeface="Calibri"/>
              </a:rPr>
              <a:t>V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spc="-35" dirty="0">
                <a:latin typeface="Calibri"/>
                <a:cs typeface="Calibri"/>
              </a:rPr>
              <a:t>s</a:t>
            </a:r>
            <a:r>
              <a:rPr sz="2000" b="1" spc="-15" dirty="0">
                <a:latin typeface="Calibri"/>
                <a:cs typeface="Calibri"/>
              </a:rPr>
              <a:t>y</a:t>
            </a:r>
            <a:r>
              <a:rPr sz="2000" b="1" spc="-20" dirty="0">
                <a:latin typeface="Calibri"/>
                <a:cs typeface="Calibri"/>
              </a:rPr>
              <a:t>s</a:t>
            </a:r>
            <a:r>
              <a:rPr sz="2000" b="1" spc="-25" dirty="0">
                <a:latin typeface="Calibri"/>
                <a:cs typeface="Calibri"/>
              </a:rPr>
              <a:t>t</a:t>
            </a:r>
            <a:r>
              <a:rPr sz="2000" b="1" spc="-5" dirty="0">
                <a:latin typeface="Calibri"/>
                <a:cs typeface="Calibri"/>
              </a:rPr>
              <a:t>em</a:t>
            </a:r>
            <a:r>
              <a:rPr sz="2000" b="1" dirty="0">
                <a:latin typeface="Calibri"/>
                <a:cs typeface="Calibri"/>
              </a:rPr>
              <a:t>s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</a:t>
            </a:r>
            <a:r>
              <a:rPr sz="2000" spc="-35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sup</a:t>
            </a:r>
            <a:r>
              <a:rPr sz="2000" dirty="0">
                <a:latin typeface="Calibri"/>
                <a:cs typeface="Calibri"/>
              </a:rPr>
              <a:t>ply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il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p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ar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p</a:t>
            </a:r>
            <a:r>
              <a:rPr sz="2000" spc="-5" dirty="0">
                <a:latin typeface="Calibri"/>
                <a:cs typeface="Calibri"/>
              </a:rPr>
              <a:t>os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le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spac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ighe</a:t>
            </a:r>
            <a:r>
              <a:rPr sz="2000" spc="-3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oad.</a:t>
            </a:r>
            <a:endParaRPr sz="2000" dirty="0">
              <a:latin typeface="Calibri"/>
              <a:cs typeface="Calibri"/>
            </a:endParaRPr>
          </a:p>
          <a:p>
            <a:pPr marL="527685" marR="243204" indent="-514984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z="2000" b="1" spc="-105" dirty="0">
                <a:latin typeface="Calibri"/>
                <a:cs typeface="Calibri"/>
              </a:rPr>
              <a:t>V</a:t>
            </a:r>
            <a:r>
              <a:rPr sz="2000" b="1" spc="-114" dirty="0">
                <a:latin typeface="Calibri"/>
                <a:cs typeface="Calibri"/>
              </a:rPr>
              <a:t>A</a:t>
            </a:r>
            <a:r>
              <a:rPr sz="2000" b="1" dirty="0">
                <a:latin typeface="Calibri"/>
                <a:cs typeface="Calibri"/>
              </a:rPr>
              <a:t>V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spc="-35" dirty="0">
                <a:latin typeface="Calibri"/>
                <a:cs typeface="Calibri"/>
              </a:rPr>
              <a:t>s</a:t>
            </a:r>
            <a:r>
              <a:rPr sz="2000" b="1" spc="-15" dirty="0">
                <a:latin typeface="Calibri"/>
                <a:cs typeface="Calibri"/>
              </a:rPr>
              <a:t>y</a:t>
            </a:r>
            <a:r>
              <a:rPr sz="2000" b="1" spc="-20" dirty="0">
                <a:latin typeface="Calibri"/>
                <a:cs typeface="Calibri"/>
              </a:rPr>
              <a:t>s</a:t>
            </a:r>
            <a:r>
              <a:rPr sz="2000" b="1" spc="-25" dirty="0">
                <a:latin typeface="Calibri"/>
                <a:cs typeface="Calibri"/>
              </a:rPr>
              <a:t>t</a:t>
            </a:r>
            <a:r>
              <a:rPr sz="2000" b="1" spc="-5" dirty="0">
                <a:latin typeface="Calibri"/>
                <a:cs typeface="Calibri"/>
              </a:rPr>
              <a:t>em</a:t>
            </a:r>
            <a:r>
              <a:rPr sz="2000" b="1" dirty="0">
                <a:latin typeface="Calibri"/>
                <a:cs typeface="Calibri"/>
              </a:rPr>
              <a:t>s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desi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se</a:t>
            </a:r>
            <a:r>
              <a:rPr sz="2000" spc="15" dirty="0">
                <a:latin typeface="Calibri"/>
                <a:cs typeface="Calibri"/>
              </a:rPr>
              <a:t>r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eas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tle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x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of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oad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Inl</a:t>
            </a:r>
            <a:r>
              <a:rPr sz="2000" spc="-2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anes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17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spc="-2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tt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y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t,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able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spee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ans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shoul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be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use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co</a:t>
            </a:r>
            <a:r>
              <a:rPr sz="2000" spc="-3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e.</a:t>
            </a:r>
          </a:p>
          <a:p>
            <a:pPr marL="527685" marR="5080" indent="-514984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z="2000" b="1" spc="-20" dirty="0">
                <a:latin typeface="Calibri"/>
                <a:cs typeface="Calibri"/>
              </a:rPr>
              <a:t>C</a:t>
            </a:r>
            <a:r>
              <a:rPr sz="2000" b="1" dirty="0">
                <a:latin typeface="Calibri"/>
                <a:cs typeface="Calibri"/>
              </a:rPr>
              <a:t>O</a:t>
            </a:r>
            <a:r>
              <a:rPr sz="1950" b="1" spc="7" baseline="-21367" dirty="0">
                <a:latin typeface="Calibri"/>
                <a:cs typeface="Calibri"/>
              </a:rPr>
              <a:t>2</a:t>
            </a:r>
            <a:r>
              <a:rPr sz="2000" b="1" spc="-5" dirty="0">
                <a:latin typeface="Calibri"/>
                <a:cs typeface="Calibri"/>
              </a:rPr>
              <a:t>-</a:t>
            </a:r>
            <a:r>
              <a:rPr sz="2000" b="1" dirty="0">
                <a:latin typeface="Calibri"/>
                <a:cs typeface="Calibri"/>
              </a:rPr>
              <a:t>based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c</a:t>
            </a:r>
            <a:r>
              <a:rPr sz="2000" b="1" dirty="0">
                <a:latin typeface="Calibri"/>
                <a:cs typeface="Calibri"/>
              </a:rPr>
              <a:t>o</a:t>
            </a:r>
            <a:r>
              <a:rPr sz="2000" b="1" spc="-20" dirty="0">
                <a:latin typeface="Calibri"/>
                <a:cs typeface="Calibri"/>
              </a:rPr>
              <a:t>n</a:t>
            </a:r>
            <a:r>
              <a:rPr sz="2000" b="1" dirty="0">
                <a:latin typeface="Calibri"/>
                <a:cs typeface="Calibri"/>
              </a:rPr>
              <a:t>t</a:t>
            </a:r>
            <a:r>
              <a:rPr sz="2000" b="1" spc="-30" dirty="0">
                <a:latin typeface="Calibri"/>
                <a:cs typeface="Calibri"/>
              </a:rPr>
              <a:t>r</a:t>
            </a:r>
            <a:r>
              <a:rPr sz="2000" b="1" dirty="0">
                <a:latin typeface="Calibri"/>
                <a:cs typeface="Calibri"/>
              </a:rPr>
              <a:t>ol</a:t>
            </a:r>
            <a:r>
              <a:rPr sz="2000" b="1" spc="-70" dirty="0">
                <a:latin typeface="Times New Roman"/>
                <a:cs typeface="Times New Roman"/>
              </a:rPr>
              <a:t> </a:t>
            </a:r>
            <a:r>
              <a:rPr sz="2000" b="1" spc="-35" dirty="0">
                <a:latin typeface="Calibri"/>
                <a:cs typeface="Calibri"/>
              </a:rPr>
              <a:t>s</a:t>
            </a:r>
            <a:r>
              <a:rPr sz="2000" b="1" spc="-15" dirty="0">
                <a:latin typeface="Calibri"/>
                <a:cs typeface="Calibri"/>
              </a:rPr>
              <a:t>y</a:t>
            </a:r>
            <a:r>
              <a:rPr sz="2000" b="1" spc="-20" dirty="0">
                <a:latin typeface="Calibri"/>
                <a:cs typeface="Calibri"/>
              </a:rPr>
              <a:t>s</a:t>
            </a:r>
            <a:r>
              <a:rPr sz="2000" b="1" spc="-25" dirty="0">
                <a:latin typeface="Calibri"/>
                <a:cs typeface="Calibri"/>
              </a:rPr>
              <a:t>t</a:t>
            </a:r>
            <a:r>
              <a:rPr sz="2000" b="1" spc="-5" dirty="0">
                <a:latin typeface="Calibri"/>
                <a:cs typeface="Calibri"/>
              </a:rPr>
              <a:t>em</a:t>
            </a:r>
            <a:r>
              <a:rPr sz="2000" b="1" dirty="0">
                <a:latin typeface="Calibri"/>
                <a:cs typeface="Calibri"/>
              </a:rPr>
              <a:t>s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amou</a:t>
            </a:r>
            <a:r>
              <a:rPr sz="2000" spc="-1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ts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eq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or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Thes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mon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15" dirty="0">
                <a:latin typeface="Calibri"/>
                <a:cs typeface="Calibri"/>
              </a:rPr>
              <a:t>O</a:t>
            </a:r>
            <a:r>
              <a:rPr sz="1950" spc="15" baseline="-21367" dirty="0">
                <a:latin typeface="Calibri"/>
                <a:cs typeface="Calibri"/>
              </a:rPr>
              <a:t>2</a:t>
            </a:r>
            <a:r>
              <a:rPr sz="1950" spc="150" baseline="-21367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turn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modu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outs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damper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p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dirty="0">
                <a:latin typeface="Calibri"/>
                <a:cs typeface="Calibri"/>
              </a:rPr>
              <a:t>ly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amou</a:t>
            </a:r>
            <a:r>
              <a:rPr sz="2000" spc="-2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outs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equ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ma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ain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desi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ls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spc="20" dirty="0">
                <a:latin typeface="Calibri"/>
                <a:cs typeface="Calibri"/>
              </a:rPr>
              <a:t>O</a:t>
            </a:r>
            <a:r>
              <a:rPr sz="1950" spc="15" baseline="-21367" dirty="0">
                <a:latin typeface="Calibri"/>
                <a:cs typeface="Calibri"/>
              </a:rPr>
              <a:t>2</a:t>
            </a:r>
            <a:r>
              <a:rPr sz="1950" spc="150" baseline="-21367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doe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no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accou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or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am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na</a:t>
            </a:r>
            <a:r>
              <a:rPr sz="2000" spc="-2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eas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b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il</a:t>
            </a:r>
            <a:r>
              <a:rPr sz="2000" spc="-5" dirty="0">
                <a:latin typeface="Calibri"/>
                <a:cs typeface="Calibri"/>
              </a:rPr>
              <a:t>din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mu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amou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outs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when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spa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spc="-5" dirty="0">
                <a:latin typeface="Calibri"/>
                <a:cs typeface="Calibri"/>
              </a:rPr>
              <a:t>oc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ed.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937255"/>
            <a:ext cx="8070850" cy="2795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7685" marR="160655" indent="-514984">
              <a:lnSpc>
                <a:spcPct val="100000"/>
              </a:lnSpc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z="2000" b="1" u="heavy" spc="-5" dirty="0">
                <a:latin typeface="Calibri"/>
                <a:cs typeface="Calibri"/>
              </a:rPr>
              <a:t>Chille</a:t>
            </a:r>
            <a:r>
              <a:rPr sz="2000" b="1" u="heavy" spc="-30" dirty="0">
                <a:latin typeface="Calibri"/>
                <a:cs typeface="Calibri"/>
              </a:rPr>
              <a:t>r</a:t>
            </a:r>
            <a:r>
              <a:rPr sz="2000" b="1" u="heavy" dirty="0">
                <a:latin typeface="Calibri"/>
                <a:cs typeface="Calibri"/>
              </a:rPr>
              <a:t>s:</a:t>
            </a:r>
            <a:r>
              <a:rPr sz="2000" b="1" u="heavy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om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cial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2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tituti</a:t>
            </a:r>
            <a:r>
              <a:rPr sz="2000" spc="-5" dirty="0">
                <a:latin typeface="Calibri"/>
                <a:cs typeface="Calibri"/>
              </a:rPr>
              <a:t>ona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ces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use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odu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w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Th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w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ha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li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its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</a:t>
            </a:r>
            <a:r>
              <a:rPr sz="2000" spc="-21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Th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either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echani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fr</a:t>
            </a:r>
            <a:r>
              <a:rPr sz="2000" spc="-10" dirty="0">
                <a:latin typeface="Calibri"/>
                <a:cs typeface="Calibri"/>
              </a:rPr>
              <a:t>ig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ocesse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b</a:t>
            </a:r>
            <a:r>
              <a:rPr sz="2000" spc="-5" dirty="0">
                <a:latin typeface="Calibri"/>
                <a:cs typeface="Calibri"/>
              </a:rPr>
              <a:t>so</a:t>
            </a:r>
            <a:r>
              <a:rPr sz="2000" spc="-10" dirty="0">
                <a:latin typeface="Calibri"/>
                <a:cs typeface="Calibri"/>
              </a:rPr>
              <a:t>rp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ocesses.</a:t>
            </a:r>
            <a:endParaRPr sz="2000">
              <a:latin typeface="Calibri"/>
              <a:cs typeface="Calibri"/>
            </a:endParaRPr>
          </a:p>
          <a:p>
            <a:pPr marL="527685" marR="5080" indent="-514984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z="2000" b="1" u="heavy" spc="-5" dirty="0">
                <a:latin typeface="Calibri"/>
                <a:cs typeface="Calibri"/>
              </a:rPr>
              <a:t>Conde</a:t>
            </a:r>
            <a:r>
              <a:rPr sz="2000" b="1" u="heavy" spc="10" dirty="0">
                <a:latin typeface="Calibri"/>
                <a:cs typeface="Calibri"/>
              </a:rPr>
              <a:t>n</a:t>
            </a:r>
            <a:r>
              <a:rPr sz="2000" b="1" u="heavy" dirty="0">
                <a:latin typeface="Calibri"/>
                <a:cs typeface="Calibri"/>
              </a:rPr>
              <a:t>se</a:t>
            </a:r>
            <a:r>
              <a:rPr sz="2000" b="1" u="heavy" spc="-25" dirty="0">
                <a:latin typeface="Calibri"/>
                <a:cs typeface="Calibri"/>
              </a:rPr>
              <a:t>r</a:t>
            </a:r>
            <a:r>
              <a:rPr sz="2000" b="1" u="heavy" dirty="0">
                <a:latin typeface="Calibri"/>
                <a:cs typeface="Calibri"/>
              </a:rPr>
              <a:t>s:</a:t>
            </a:r>
            <a:r>
              <a:rPr sz="2000" b="1" u="heavy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2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e</a:t>
            </a:r>
            <a:r>
              <a:rPr sz="2000" spc="-55" dirty="0">
                <a:latin typeface="Calibri"/>
                <a:cs typeface="Calibri"/>
              </a:rPr>
              <a:t>x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ange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equ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eject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bee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one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spaces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Con</a:t>
            </a:r>
            <a:r>
              <a:rPr sz="2000" dirty="0">
                <a:latin typeface="Calibri"/>
                <a:cs typeface="Calibri"/>
              </a:rPr>
              <a:t>dense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ther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ir-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w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ed.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70" dirty="0">
                <a:latin typeface="Calibri"/>
                <a:cs typeface="Calibri"/>
              </a:rPr>
              <a:t>W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ondense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of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oof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p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2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eject</a:t>
            </a:r>
            <a:r>
              <a:rPr sz="2000" spc="-5" dirty="0">
                <a:latin typeface="Calibri"/>
                <a:cs typeface="Calibri"/>
              </a:rPr>
              <a:t>in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onme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t;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-20" dirty="0">
                <a:latin typeface="Calibri"/>
                <a:cs typeface="Calibri"/>
              </a:rPr>
              <a:t>w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7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poss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le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eject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2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ou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w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1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4163" rIns="0" bIns="0" rtlCol="0">
            <a:spAutoFit/>
          </a:bodyPr>
          <a:lstStyle/>
          <a:p>
            <a:pPr marL="226695">
              <a:lnSpc>
                <a:spcPct val="100000"/>
              </a:lnSpc>
            </a:pPr>
            <a:r>
              <a:rPr sz="3000" b="0" u="none" spc="5" dirty="0">
                <a:solidFill>
                  <a:srgbClr val="001F5F"/>
                </a:solidFill>
                <a:latin typeface="Wingdings"/>
                <a:cs typeface="Wingdings"/>
              </a:rPr>
              <a:t>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AIR-</a:t>
            </a:r>
            <a:r>
              <a:rPr sz="3000" b="0" u="heavy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ONDITIONI</a:t>
            </a:r>
            <a:r>
              <a:rPr sz="3000" b="0" u="heavy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3000" b="0" u="heavy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b="0" u="heavy" spc="-5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3000" b="0" u="heavy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IPME</a:t>
            </a:r>
            <a:r>
              <a:rPr sz="3000" b="0" u="heavy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615" y="3857244"/>
            <a:ext cx="4280916" cy="2785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15128" y="3851147"/>
            <a:ext cx="3457955" cy="27919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5116" rIns="0" bIns="0" rtlCol="0">
            <a:spAutoFit/>
          </a:bodyPr>
          <a:lstStyle/>
          <a:p>
            <a:pPr marL="255270">
              <a:lnSpc>
                <a:spcPct val="100000"/>
              </a:lnSpc>
            </a:pPr>
            <a:r>
              <a:rPr sz="3000" b="0" u="none" dirty="0">
                <a:solidFill>
                  <a:srgbClr val="001F5F"/>
                </a:solidFill>
                <a:latin typeface="Wingdings"/>
                <a:cs typeface="Wingdings"/>
              </a:rPr>
              <a:t></a:t>
            </a:r>
            <a:r>
              <a:rPr sz="3000" b="0" u="heavy" spc="-15" dirty="0">
                <a:solidFill>
                  <a:srgbClr val="001F5F"/>
                </a:solidFill>
                <a:latin typeface="Calibri"/>
                <a:cs typeface="Calibri"/>
              </a:rPr>
              <a:t>AIR</a:t>
            </a:r>
            <a:r>
              <a:rPr sz="3000" b="0" u="heavy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3000" b="0" u="heavy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ONDITI</a:t>
            </a:r>
            <a:r>
              <a:rPr sz="3000" b="0" u="heavy" spc="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000" b="0" u="heavy" spc="-15" dirty="0">
                <a:solidFill>
                  <a:srgbClr val="001F5F"/>
                </a:solidFill>
                <a:latin typeface="Calibri"/>
                <a:cs typeface="Calibri"/>
              </a:rPr>
              <a:t>NI</a:t>
            </a:r>
            <a:r>
              <a:rPr sz="3000" b="0" u="heavy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000" b="0" u="heavy" spc="-2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3000" b="0" u="heavy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b="0" u="heavy" spc="-5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000" b="0" u="heavy" spc="-2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3000" b="0" u="heavy" spc="-3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3000" b="0" u="heavy" spc="-20" dirty="0">
                <a:solidFill>
                  <a:srgbClr val="001F5F"/>
                </a:solidFill>
                <a:latin typeface="Calibri"/>
                <a:cs typeface="Calibri"/>
              </a:rPr>
              <a:t>IPMENT</a:t>
            </a:r>
            <a:r>
              <a:rPr sz="3000" b="0" u="heavy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b="0" u="heavy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000" b="0" u="heavy" spc="-25" dirty="0">
                <a:solidFill>
                  <a:srgbClr val="001F5F"/>
                </a:solidFill>
                <a:latin typeface="Calibri"/>
                <a:cs typeface="Calibri"/>
              </a:rPr>
              <a:t>ONT</a:t>
            </a:r>
            <a:r>
              <a:rPr sz="3000" b="0" u="heavy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OLS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064382"/>
            <a:ext cx="8010525" cy="5295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7685" indent="-514984">
              <a:lnSpc>
                <a:spcPct val="100000"/>
              </a:lnSpc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z="2000" spc="-5" dirty="0">
                <a:latin typeface="Calibri"/>
                <a:cs typeface="Calibri"/>
              </a:rPr>
              <a:t>Co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ign</a:t>
            </a:r>
            <a:r>
              <a:rPr sz="2000" spc="-5" dirty="0">
                <a:latin typeface="Calibri"/>
                <a:cs typeface="Calibri"/>
              </a:rPr>
              <a:t>if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tly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ect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ene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gy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ici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nc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de:</a:t>
            </a:r>
            <a:endParaRPr sz="2000">
              <a:latin typeface="Calibri"/>
              <a:cs typeface="Calibri"/>
            </a:endParaRPr>
          </a:p>
          <a:p>
            <a:pPr marL="652780" marR="8255" lvl="1" indent="-274320">
              <a:lnSpc>
                <a:spcPct val="100000"/>
              </a:lnSpc>
              <a:spcBef>
                <a:spcPts val="480"/>
              </a:spcBef>
              <a:buClr>
                <a:srgbClr val="FE8537"/>
              </a:buClr>
              <a:buSzPct val="80000"/>
              <a:buFont typeface="Wingdings 2"/>
              <a:buChar char=""/>
              <a:tabLst>
                <a:tab pos="653415" algn="l"/>
              </a:tabLst>
            </a:pPr>
            <a:r>
              <a:rPr sz="2000" spc="-10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able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spee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dr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ac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2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par</a:t>
            </a:r>
            <a:r>
              <a:rPr sz="2000" spc="1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oa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per</a:t>
            </a:r>
            <a:r>
              <a:rPr sz="2000" spc="-3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or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ng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mo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out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oad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dirty="0">
                <a:latin typeface="Calibri"/>
                <a:cs typeface="Calibri"/>
              </a:rPr>
              <a:t>cli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20" dirty="0">
                <a:latin typeface="Calibri"/>
                <a:cs typeface="Calibri"/>
              </a:rPr>
              <a:t>ow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acti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apa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ity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than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-25" dirty="0">
                <a:latin typeface="Calibri"/>
                <a:cs typeface="Calibri"/>
              </a:rPr>
              <a:t>st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spc="5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-spee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s.</a:t>
            </a:r>
            <a:endParaRPr sz="2000">
              <a:latin typeface="Calibri"/>
              <a:cs typeface="Calibri"/>
            </a:endParaRPr>
          </a:p>
          <a:p>
            <a:pPr marL="652780" marR="267335" lvl="1" indent="-274320">
              <a:lnSpc>
                <a:spcPct val="100000"/>
              </a:lnSpc>
              <a:spcBef>
                <a:spcPts val="480"/>
              </a:spcBef>
              <a:buClr>
                <a:srgbClr val="FE8537"/>
              </a:buClr>
              <a:buSzPct val="80000"/>
              <a:buFont typeface="Wingdings 2"/>
              <a:buChar char=""/>
              <a:tabLst>
                <a:tab pos="653415" algn="l"/>
              </a:tabLst>
            </a:pPr>
            <a:r>
              <a:rPr sz="2000" dirty="0">
                <a:latin typeface="Calibri"/>
                <a:cs typeface="Calibri"/>
              </a:rPr>
              <a:t>Mult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le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omp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ac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2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cl</a:t>
            </a:r>
            <a:r>
              <a:rPr sz="2000" spc="-5" dirty="0">
                <a:latin typeface="Calibri"/>
                <a:cs typeface="Calibri"/>
              </a:rPr>
              <a:t>ose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ch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oa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than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1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omp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sequen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co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needed.</a:t>
            </a:r>
            <a:endParaRPr sz="2000">
              <a:latin typeface="Calibri"/>
              <a:cs typeface="Calibri"/>
            </a:endParaRPr>
          </a:p>
          <a:p>
            <a:pPr marL="652780" marR="224154" lvl="1" indent="-274320">
              <a:lnSpc>
                <a:spcPct val="100000"/>
              </a:lnSpc>
              <a:spcBef>
                <a:spcPts val="480"/>
              </a:spcBef>
              <a:buClr>
                <a:srgbClr val="FE8537"/>
              </a:buClr>
              <a:buSzPct val="80000"/>
              <a:buFont typeface="Wingdings 2"/>
              <a:buChar char=""/>
              <a:tabLst>
                <a:tab pos="653415" algn="l"/>
              </a:tabLst>
            </a:pPr>
            <a:r>
              <a:rPr sz="2000" spc="-70" dirty="0">
                <a:latin typeface="Calibri"/>
                <a:cs typeface="Calibri"/>
              </a:rPr>
              <a:t>W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ai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wat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deman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dec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eas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mo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ici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ope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on.</a:t>
            </a:r>
            <a:endParaRPr sz="2000">
              <a:latin typeface="Calibri"/>
              <a:cs typeface="Calibri"/>
            </a:endParaRPr>
          </a:p>
          <a:p>
            <a:pPr marL="527685" indent="-514984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z="2000" spc="-5" dirty="0">
                <a:latin typeface="Calibri"/>
                <a:cs typeface="Calibri"/>
              </a:rPr>
              <a:t>St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egi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gn</a:t>
            </a:r>
            <a:r>
              <a:rPr sz="2000" spc="-5" dirty="0">
                <a:latin typeface="Calibri"/>
                <a:cs typeface="Calibri"/>
              </a:rPr>
              <a:t>if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tly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ect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ene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gy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ic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ency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2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  <a:p>
            <a:pPr marL="527685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nc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of:</a:t>
            </a:r>
            <a:endParaRPr sz="2000">
              <a:latin typeface="Calibri"/>
              <a:cs typeface="Calibri"/>
            </a:endParaRPr>
          </a:p>
          <a:p>
            <a:pPr marL="652780" lvl="1" indent="-274320">
              <a:lnSpc>
                <a:spcPct val="100000"/>
              </a:lnSpc>
              <a:spcBef>
                <a:spcPts val="480"/>
              </a:spcBef>
              <a:buClr>
                <a:srgbClr val="FE8537"/>
              </a:buClr>
              <a:buSzPct val="80000"/>
              <a:buFont typeface="Wingdings 2"/>
              <a:buChar char=""/>
              <a:tabLst>
                <a:tab pos="653415" algn="l"/>
              </a:tabLst>
            </a:pPr>
            <a:r>
              <a:rPr sz="2000" spc="-10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abl</a:t>
            </a:r>
            <a:r>
              <a:rPr sz="2000" spc="-5" dirty="0">
                <a:latin typeface="Calibri"/>
                <a:cs typeface="Calibri"/>
              </a:rPr>
              <a:t>e-spee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mu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e-spee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ans</a:t>
            </a:r>
            <a:endParaRPr sz="2000">
              <a:latin typeface="Calibri"/>
              <a:cs typeface="Calibri"/>
            </a:endParaRPr>
          </a:p>
          <a:p>
            <a:pPr marL="652780" marR="80010" lvl="1" indent="-274320">
              <a:lnSpc>
                <a:spcPct val="100000"/>
              </a:lnSpc>
              <a:spcBef>
                <a:spcPts val="480"/>
              </a:spcBef>
              <a:buClr>
                <a:srgbClr val="FE8537"/>
              </a:buClr>
              <a:buSzPct val="80000"/>
              <a:buFont typeface="Wingdings 2"/>
              <a:buChar char=""/>
              <a:tabLst>
                <a:tab pos="653415" algn="l"/>
              </a:tabLst>
            </a:pPr>
            <a:r>
              <a:rPr sz="2000" spc="-70" dirty="0">
                <a:latin typeface="Calibri"/>
                <a:cs typeface="Calibri"/>
              </a:rPr>
              <a:t>W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-b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lb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egie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whe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coo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w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adju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acco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ity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outs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(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ead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in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t)</a:t>
            </a:r>
            <a:endParaRPr sz="2000">
              <a:latin typeface="Calibri"/>
              <a:cs typeface="Calibri"/>
            </a:endParaRPr>
          </a:p>
          <a:p>
            <a:pPr marL="652780" marR="433070" lvl="1" indent="-274320">
              <a:lnSpc>
                <a:spcPct val="100000"/>
              </a:lnSpc>
              <a:spcBef>
                <a:spcPts val="480"/>
              </a:spcBef>
              <a:buClr>
                <a:srgbClr val="FE8537"/>
              </a:buClr>
              <a:buSzPct val="80000"/>
              <a:buFont typeface="Wingdings 2"/>
              <a:buChar char=""/>
              <a:tabLst>
                <a:tab pos="653415" algn="l"/>
              </a:tabLst>
            </a:pPr>
            <a:r>
              <a:rPr sz="2000" spc="-4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ans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1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able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equency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dr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(</a:t>
            </a:r>
            <a:r>
              <a:rPr sz="2000" spc="5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)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edu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ene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gy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ar</a:t>
            </a:r>
            <a:r>
              <a:rPr sz="2000" spc="5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oad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1252" rIns="0" bIns="0" rtlCol="0">
            <a:spAutoFit/>
          </a:bodyPr>
          <a:lstStyle/>
          <a:p>
            <a:pPr marL="255270">
              <a:lnSpc>
                <a:spcPct val="100000"/>
              </a:lnSpc>
            </a:pP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3000" b="0" u="heavy" spc="-30" dirty="0">
                <a:solidFill>
                  <a:srgbClr val="001F5F"/>
                </a:solidFill>
                <a:latin typeface="Calibri"/>
                <a:cs typeface="Calibri"/>
              </a:rPr>
              <a:t>OW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3000" b="0" u="heavy" spc="-14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3000" b="0" u="heavy" spc="-4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b="0" u="heavy" spc="-70" dirty="0">
                <a:solidFill>
                  <a:srgbClr val="001F5F"/>
                </a:solidFill>
                <a:latin typeface="Calibri"/>
                <a:cs typeface="Calibri"/>
              </a:rPr>
              <a:t>W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000" b="0" u="heavy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000" b="0" u="heavy" spc="-45" dirty="0">
                <a:solidFill>
                  <a:srgbClr val="001F5F"/>
                </a:solidFill>
                <a:latin typeface="Calibri"/>
                <a:cs typeface="Calibri"/>
              </a:rPr>
              <a:t>K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S?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4645" y="906394"/>
            <a:ext cx="8401050" cy="5602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buClr>
                <a:srgbClr val="FE8537"/>
              </a:buClr>
              <a:buSzPct val="70000"/>
              <a:buFont typeface="Wingdings"/>
              <a:buChar char=""/>
              <a:tabLst>
                <a:tab pos="287020" algn="l"/>
              </a:tabLst>
            </a:pPr>
            <a:r>
              <a:rPr sz="2000" b="1" spc="-5" dirty="0">
                <a:latin typeface="Calibri"/>
                <a:cs typeface="Calibri"/>
              </a:rPr>
              <a:t>Ce</a:t>
            </a:r>
            <a:r>
              <a:rPr sz="2000" b="1" spc="-25" dirty="0">
                <a:latin typeface="Calibri"/>
                <a:cs typeface="Calibri"/>
              </a:rPr>
              <a:t>n</a:t>
            </a:r>
            <a:r>
              <a:rPr sz="2000" b="1" dirty="0">
                <a:latin typeface="Calibri"/>
                <a:cs typeface="Calibri"/>
              </a:rPr>
              <a:t>t</a:t>
            </a:r>
            <a:r>
              <a:rPr sz="2000" b="1" spc="-55" dirty="0">
                <a:latin typeface="Calibri"/>
                <a:cs typeface="Calibri"/>
              </a:rPr>
              <a:t>r</a:t>
            </a:r>
            <a:r>
              <a:rPr sz="2000" b="1" dirty="0">
                <a:latin typeface="Calibri"/>
                <a:cs typeface="Calibri"/>
              </a:rPr>
              <a:t>al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c</a:t>
            </a:r>
            <a:r>
              <a:rPr sz="2000" b="1" dirty="0">
                <a:latin typeface="Calibri"/>
                <a:cs typeface="Calibri"/>
              </a:rPr>
              <a:t>ooling</a:t>
            </a:r>
            <a:r>
              <a:rPr sz="2000" b="1" spc="-70" dirty="0">
                <a:latin typeface="Times New Roman"/>
                <a:cs typeface="Times New Roman"/>
              </a:rPr>
              <a:t> </a:t>
            </a:r>
            <a:r>
              <a:rPr sz="2000" b="1" spc="-35" dirty="0">
                <a:latin typeface="Calibri"/>
                <a:cs typeface="Calibri"/>
              </a:rPr>
              <a:t>s</a:t>
            </a:r>
            <a:r>
              <a:rPr sz="2000" b="1" spc="-15" dirty="0">
                <a:latin typeface="Calibri"/>
                <a:cs typeface="Calibri"/>
              </a:rPr>
              <a:t>y</a:t>
            </a:r>
            <a:r>
              <a:rPr sz="2000" b="1" spc="-20" dirty="0">
                <a:latin typeface="Calibri"/>
                <a:cs typeface="Calibri"/>
              </a:rPr>
              <a:t>s</a:t>
            </a:r>
            <a:r>
              <a:rPr sz="2000" b="1" spc="-25" dirty="0">
                <a:latin typeface="Calibri"/>
                <a:cs typeface="Calibri"/>
              </a:rPr>
              <a:t>t</a:t>
            </a:r>
            <a:r>
              <a:rPr sz="2000" b="1" spc="-5" dirty="0">
                <a:latin typeface="Calibri"/>
                <a:cs typeface="Calibri"/>
              </a:rPr>
              <a:t>em</a:t>
            </a:r>
            <a:endParaRPr sz="2000">
              <a:latin typeface="Calibri"/>
              <a:cs typeface="Calibri"/>
            </a:endParaRPr>
          </a:p>
          <a:p>
            <a:pPr marL="287020" marR="89535" indent="-274320">
              <a:lnSpc>
                <a:spcPts val="1920"/>
              </a:lnSpc>
              <a:spcBef>
                <a:spcPts val="585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spc="-5" dirty="0">
                <a:latin typeface="Calibri"/>
                <a:cs typeface="Calibri"/>
              </a:rPr>
              <a:t>Th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ce</a:t>
            </a:r>
            <a:r>
              <a:rPr sz="2000" spc="-2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em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ence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sp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ani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ompr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se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ou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doo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abi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enser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omp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its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b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ilt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omp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enser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outs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apo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spc="-5" dirty="0">
                <a:latin typeface="Calibri"/>
                <a:cs typeface="Calibri"/>
              </a:rPr>
              <a:t>or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il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house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ns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Th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whe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epa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ou</a:t>
            </a:r>
            <a:r>
              <a:rPr sz="2000" spc="5" dirty="0">
                <a:latin typeface="Calibri"/>
                <a:cs typeface="Calibri"/>
              </a:rPr>
              <a:t>g</a:t>
            </a:r>
            <a:r>
              <a:rPr sz="2000" spc="-2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17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35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onju</a:t>
            </a:r>
            <a:r>
              <a:rPr sz="2000" dirty="0">
                <a:latin typeface="Calibri"/>
                <a:cs typeface="Calibri"/>
              </a:rPr>
              <a:t>ncti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ith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bot</a:t>
            </a:r>
            <a:r>
              <a:rPr sz="2000" dirty="0">
                <a:latin typeface="Calibri"/>
                <a:cs typeface="Calibri"/>
              </a:rPr>
              <a:t>h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ha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furnace.</a:t>
            </a:r>
            <a:endParaRPr sz="20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135"/>
              </a:spcBef>
              <a:buClr>
                <a:srgbClr val="FE8537"/>
              </a:buClr>
              <a:buSzPct val="70000"/>
              <a:buFont typeface="Wingdings"/>
              <a:buChar char=""/>
              <a:tabLst>
                <a:tab pos="287020" algn="l"/>
              </a:tabLst>
            </a:pPr>
            <a:r>
              <a:rPr sz="2000" b="1" spc="-5" dirty="0">
                <a:latin typeface="Calibri"/>
                <a:cs typeface="Calibri"/>
              </a:rPr>
              <a:t>T</a:t>
            </a:r>
            <a:r>
              <a:rPr sz="2000" b="1" spc="5" dirty="0">
                <a:latin typeface="Calibri"/>
                <a:cs typeface="Calibri"/>
              </a:rPr>
              <a:t>h</a:t>
            </a:r>
            <a:r>
              <a:rPr sz="2000" b="1" dirty="0">
                <a:latin typeface="Calibri"/>
                <a:cs typeface="Calibri"/>
              </a:rPr>
              <a:t>e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a</a:t>
            </a:r>
            <a:r>
              <a:rPr sz="2000" b="1" spc="-10" dirty="0">
                <a:latin typeface="Calibri"/>
                <a:cs typeface="Calibri"/>
              </a:rPr>
              <a:t>i</a:t>
            </a:r>
            <a:r>
              <a:rPr sz="2000" b="1" dirty="0">
                <a:latin typeface="Calibri"/>
                <a:cs typeface="Calibri"/>
              </a:rPr>
              <a:t>r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spc="-40" dirty="0">
                <a:latin typeface="Calibri"/>
                <a:cs typeface="Calibri"/>
              </a:rPr>
              <a:t>e</a:t>
            </a:r>
            <a:r>
              <a:rPr sz="2000" b="1" spc="-45" dirty="0">
                <a:latin typeface="Calibri"/>
                <a:cs typeface="Calibri"/>
              </a:rPr>
              <a:t>x</a:t>
            </a:r>
            <a:r>
              <a:rPr sz="2000" b="1" spc="-5" dirty="0">
                <a:latin typeface="Calibri"/>
                <a:cs typeface="Calibri"/>
              </a:rPr>
              <a:t>c</a:t>
            </a:r>
            <a:r>
              <a:rPr sz="2000" b="1" dirty="0">
                <a:latin typeface="Calibri"/>
                <a:cs typeface="Calibri"/>
              </a:rPr>
              <a:t>han</a:t>
            </a:r>
            <a:r>
              <a:rPr sz="2000" b="1" spc="-30" dirty="0">
                <a:latin typeface="Calibri"/>
                <a:cs typeface="Calibri"/>
              </a:rPr>
              <a:t>g</a:t>
            </a:r>
            <a:r>
              <a:rPr sz="2000" b="1" dirty="0">
                <a:latin typeface="Calibri"/>
                <a:cs typeface="Calibri"/>
              </a:rPr>
              <a:t>e</a:t>
            </a:r>
            <a:endParaRPr sz="2000">
              <a:latin typeface="Calibri"/>
              <a:cs typeface="Calibri"/>
            </a:endParaRPr>
          </a:p>
          <a:p>
            <a:pPr marL="287020" marR="5080" indent="-274320">
              <a:lnSpc>
                <a:spcPts val="1920"/>
              </a:lnSpc>
              <a:spcBef>
                <a:spcPts val="585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spc="-150" dirty="0">
                <a:latin typeface="Calibri"/>
                <a:cs typeface="Calibri"/>
              </a:rPr>
              <a:t>Y</a:t>
            </a:r>
            <a:r>
              <a:rPr sz="2000" spc="-5" dirty="0">
                <a:latin typeface="Calibri"/>
                <a:cs typeface="Calibri"/>
              </a:rPr>
              <a:t>ou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60" dirty="0">
                <a:latin typeface="Calibri"/>
                <a:cs typeface="Calibri"/>
              </a:rPr>
              <a:t>k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arm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ns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truct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2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ac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os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apo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Th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2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ene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gy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then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25" dirty="0">
                <a:latin typeface="Calibri"/>
                <a:cs typeface="Calibri"/>
              </a:rPr>
              <a:t>s</a:t>
            </a:r>
            <a:r>
              <a:rPr sz="2000" spc="-5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fr</a:t>
            </a:r>
            <a:r>
              <a:rPr sz="2000" spc="-10" dirty="0">
                <a:latin typeface="Calibri"/>
                <a:cs typeface="Calibri"/>
              </a:rPr>
              <a:t>ig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eady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ns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co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l.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Th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25" dirty="0">
                <a:latin typeface="Calibri"/>
                <a:cs typeface="Calibri"/>
              </a:rPr>
              <a:t>s</a:t>
            </a:r>
            <a:r>
              <a:rPr sz="2000" spc="-5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wh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all</a:t>
            </a:r>
            <a:r>
              <a:rPr sz="2000" spc="-20" dirty="0">
                <a:latin typeface="Calibri"/>
                <a:cs typeface="Calibri"/>
              </a:rPr>
              <a:t>ow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cool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</a:t>
            </a:r>
            <a:r>
              <a:rPr sz="2000" spc="-21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The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fr</a:t>
            </a:r>
            <a:r>
              <a:rPr sz="2000" spc="-10" dirty="0">
                <a:latin typeface="Calibri"/>
                <a:cs typeface="Calibri"/>
              </a:rPr>
              <a:t>ig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mped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ba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k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omp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who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dirty="0">
                <a:latin typeface="Calibri"/>
                <a:cs typeface="Calibri"/>
              </a:rPr>
              <a:t>cle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arts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in.</a:t>
            </a:r>
            <a:endParaRPr sz="20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140"/>
              </a:spcBef>
              <a:buClr>
                <a:srgbClr val="FE8537"/>
              </a:buClr>
              <a:buSzPct val="70000"/>
              <a:buFont typeface="Wingdings"/>
              <a:buChar char=""/>
              <a:tabLst>
                <a:tab pos="287020" algn="l"/>
              </a:tabLst>
            </a:pPr>
            <a:r>
              <a:rPr sz="2000" b="1" spc="-5" dirty="0">
                <a:latin typeface="Calibri"/>
                <a:cs typeface="Calibri"/>
              </a:rPr>
              <a:t>Ce</a:t>
            </a:r>
            <a:r>
              <a:rPr sz="2000" b="1" spc="-25" dirty="0">
                <a:latin typeface="Calibri"/>
                <a:cs typeface="Calibri"/>
              </a:rPr>
              <a:t>n</a:t>
            </a:r>
            <a:r>
              <a:rPr sz="2000" b="1" dirty="0">
                <a:latin typeface="Calibri"/>
                <a:cs typeface="Calibri"/>
              </a:rPr>
              <a:t>t</a:t>
            </a:r>
            <a:r>
              <a:rPr sz="2000" b="1" spc="-55" dirty="0">
                <a:latin typeface="Calibri"/>
                <a:cs typeface="Calibri"/>
              </a:rPr>
              <a:t>r</a:t>
            </a:r>
            <a:r>
              <a:rPr sz="2000" b="1" dirty="0">
                <a:latin typeface="Calibri"/>
                <a:cs typeface="Calibri"/>
              </a:rPr>
              <a:t>al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h</a:t>
            </a:r>
            <a:r>
              <a:rPr sz="2000" b="1" spc="-5" dirty="0">
                <a:latin typeface="Calibri"/>
                <a:cs typeface="Calibri"/>
              </a:rPr>
              <a:t>e</a:t>
            </a:r>
            <a:r>
              <a:rPr sz="2000" b="1" spc="-30" dirty="0">
                <a:latin typeface="Calibri"/>
                <a:cs typeface="Calibri"/>
              </a:rPr>
              <a:t>a</a:t>
            </a:r>
            <a:r>
              <a:rPr sz="2000" b="1" dirty="0">
                <a:latin typeface="Calibri"/>
                <a:cs typeface="Calibri"/>
              </a:rPr>
              <a:t>ting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spc="-35" dirty="0">
                <a:latin typeface="Calibri"/>
                <a:cs typeface="Calibri"/>
              </a:rPr>
              <a:t>s</a:t>
            </a:r>
            <a:r>
              <a:rPr sz="2000" b="1" spc="-15" dirty="0">
                <a:latin typeface="Calibri"/>
                <a:cs typeface="Calibri"/>
              </a:rPr>
              <a:t>y</a:t>
            </a:r>
            <a:r>
              <a:rPr sz="2000" b="1" spc="-20" dirty="0">
                <a:latin typeface="Calibri"/>
                <a:cs typeface="Calibri"/>
              </a:rPr>
              <a:t>s</a:t>
            </a:r>
            <a:r>
              <a:rPr sz="2000" b="1" spc="-25" dirty="0">
                <a:latin typeface="Calibri"/>
                <a:cs typeface="Calibri"/>
              </a:rPr>
              <a:t>t</a:t>
            </a:r>
            <a:r>
              <a:rPr sz="2000" b="1" spc="-5" dirty="0">
                <a:latin typeface="Calibri"/>
                <a:cs typeface="Calibri"/>
              </a:rPr>
              <a:t>em</a:t>
            </a:r>
            <a:endParaRPr sz="2000">
              <a:latin typeface="Calibri"/>
              <a:cs typeface="Calibri"/>
            </a:endParaRPr>
          </a:p>
          <a:p>
            <a:pPr marL="287020" marR="24765" indent="-274320">
              <a:lnSpc>
                <a:spcPct val="8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5" dirty="0">
                <a:latin typeface="Calibri"/>
                <a:cs typeface="Calibri"/>
              </a:rPr>
              <a:t>ou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ce</a:t>
            </a:r>
            <a:r>
              <a:rPr sz="2000" spc="-2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this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ha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mary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he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ou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ce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suc</a:t>
            </a:r>
            <a:r>
              <a:rPr sz="2000" dirty="0">
                <a:latin typeface="Calibri"/>
                <a:cs typeface="Calibri"/>
              </a:rPr>
              <a:t>h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furna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e.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furnac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usua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basem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t,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e,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tic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5" dirty="0">
                <a:latin typeface="Calibri"/>
                <a:cs typeface="Calibri"/>
              </a:rPr>
              <a:t>ou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hom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truct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e.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Qui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mp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140" dirty="0">
                <a:latin typeface="Calibri"/>
                <a:cs typeface="Calibri"/>
              </a:rPr>
              <a:t>y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furna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eeds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ne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gy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sou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ce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(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5" dirty="0">
                <a:latin typeface="Calibri"/>
                <a:cs typeface="Calibri"/>
              </a:rPr>
              <a:t>sua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2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tu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ectr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city)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sa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ng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21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Burne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furnac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p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del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4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5" dirty="0">
                <a:latin typeface="Calibri"/>
                <a:cs typeface="Calibri"/>
              </a:rPr>
              <a:t>ou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truct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w</a:t>
            </a:r>
            <a:r>
              <a:rPr sz="2000" spc="-4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cts.</a:t>
            </a:r>
            <a:endParaRPr sz="2000">
              <a:latin typeface="Calibri"/>
              <a:cs typeface="Calibri"/>
            </a:endParaRPr>
          </a:p>
          <a:p>
            <a:pPr marL="287020" marR="355600" indent="-274320">
              <a:lnSpc>
                <a:spcPts val="1920"/>
              </a:lnSpc>
              <a:spcBef>
                <a:spcPts val="585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dirty="0">
                <a:latin typeface="Calibri"/>
                <a:cs typeface="Calibri"/>
              </a:rPr>
              <a:t>W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this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ery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mp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5" dirty="0">
                <a:latin typeface="Calibri"/>
                <a:cs typeface="Calibri"/>
              </a:rPr>
              <a:t>ou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H</a:t>
            </a:r>
            <a:r>
              <a:rPr sz="2000" spc="-95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ce</a:t>
            </a:r>
            <a:r>
              <a:rPr sz="2000" spc="-2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em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w</a:t>
            </a:r>
            <a:r>
              <a:rPr sz="2000" spc="-5" dirty="0">
                <a:latin typeface="Calibri"/>
                <a:cs typeface="Calibri"/>
              </a:rPr>
              <a:t>or</a:t>
            </a:r>
            <a:r>
              <a:rPr sz="2000" spc="-30" dirty="0">
                <a:latin typeface="Calibri"/>
                <a:cs typeface="Calibri"/>
              </a:rPr>
              <a:t>k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gi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y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u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bas</a:t>
            </a:r>
            <a:r>
              <a:rPr sz="2000" dirty="0">
                <a:latin typeface="Calibri"/>
                <a:cs typeface="Calibri"/>
              </a:rPr>
              <a:t>ic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dea.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9" y="0"/>
            <a:ext cx="9136380" cy="756920"/>
          </a:xfrm>
          <a:custGeom>
            <a:avLst/>
            <a:gdLst/>
            <a:ahLst/>
            <a:cxnLst/>
            <a:rect l="l" t="t" r="r" b="b"/>
            <a:pathLst>
              <a:path w="9136380" h="756920">
                <a:moveTo>
                  <a:pt x="9136380" y="708659"/>
                </a:moveTo>
                <a:lnTo>
                  <a:pt x="6868149" y="708659"/>
                </a:lnTo>
                <a:lnTo>
                  <a:pt x="7653009" y="756909"/>
                </a:lnTo>
                <a:lnTo>
                  <a:pt x="9136380" y="738021"/>
                </a:lnTo>
                <a:lnTo>
                  <a:pt x="9136380" y="708659"/>
                </a:lnTo>
              </a:path>
              <a:path w="9136380" h="756920">
                <a:moveTo>
                  <a:pt x="9136380" y="0"/>
                </a:moveTo>
                <a:lnTo>
                  <a:pt x="5083" y="0"/>
                </a:lnTo>
                <a:lnTo>
                  <a:pt x="0" y="713750"/>
                </a:lnTo>
                <a:lnTo>
                  <a:pt x="1927859" y="737859"/>
                </a:lnTo>
                <a:lnTo>
                  <a:pt x="2900683" y="713750"/>
                </a:lnTo>
                <a:lnTo>
                  <a:pt x="3307966" y="713750"/>
                </a:lnTo>
                <a:lnTo>
                  <a:pt x="3633459" y="699759"/>
                </a:lnTo>
                <a:lnTo>
                  <a:pt x="9136380" y="699759"/>
                </a:lnTo>
                <a:lnTo>
                  <a:pt x="9136380" y="0"/>
                </a:lnTo>
              </a:path>
              <a:path w="9136380" h="756920">
                <a:moveTo>
                  <a:pt x="6418092" y="723899"/>
                </a:moveTo>
                <a:lnTo>
                  <a:pt x="5424159" y="723899"/>
                </a:lnTo>
                <a:lnTo>
                  <a:pt x="6005840" y="737859"/>
                </a:lnTo>
                <a:lnTo>
                  <a:pt x="6418092" y="723899"/>
                </a:lnTo>
              </a:path>
              <a:path w="9136380" h="756920">
                <a:moveTo>
                  <a:pt x="9136380" y="699759"/>
                </a:moveTo>
                <a:lnTo>
                  <a:pt x="3633459" y="699759"/>
                </a:lnTo>
                <a:lnTo>
                  <a:pt x="3891290" y="718809"/>
                </a:lnTo>
                <a:lnTo>
                  <a:pt x="4719309" y="727709"/>
                </a:lnTo>
                <a:lnTo>
                  <a:pt x="6418092" y="723899"/>
                </a:lnTo>
                <a:lnTo>
                  <a:pt x="6868149" y="708659"/>
                </a:lnTo>
                <a:lnTo>
                  <a:pt x="9136380" y="708659"/>
                </a:lnTo>
                <a:lnTo>
                  <a:pt x="9136380" y="699759"/>
                </a:lnTo>
              </a:path>
              <a:path w="9136380" h="756920">
                <a:moveTo>
                  <a:pt x="3307966" y="713750"/>
                </a:moveTo>
                <a:lnTo>
                  <a:pt x="2900683" y="713750"/>
                </a:lnTo>
                <a:lnTo>
                  <a:pt x="3190250" y="718809"/>
                </a:lnTo>
                <a:lnTo>
                  <a:pt x="3307966" y="713750"/>
                </a:lnTo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20" y="0"/>
            <a:ext cx="1488435" cy="730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5193" y="266700"/>
            <a:ext cx="156845" cy="0"/>
          </a:xfrm>
          <a:custGeom>
            <a:avLst/>
            <a:gdLst/>
            <a:ahLst/>
            <a:cxnLst/>
            <a:rect l="l" t="t" r="r" b="b"/>
            <a:pathLst>
              <a:path w="156845">
                <a:moveTo>
                  <a:pt x="0" y="0"/>
                </a:moveTo>
                <a:lnTo>
                  <a:pt x="156320" y="0"/>
                </a:lnTo>
              </a:path>
            </a:pathLst>
          </a:custGeom>
          <a:ln w="8889">
            <a:solidFill>
              <a:srgbClr val="B7B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2819" y="274320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070" y="0"/>
                </a:lnTo>
              </a:path>
            </a:pathLst>
          </a:custGeom>
          <a:ln w="8889">
            <a:solidFill>
              <a:srgbClr val="B8B8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918" y="281940"/>
            <a:ext cx="153670" cy="0"/>
          </a:xfrm>
          <a:custGeom>
            <a:avLst/>
            <a:gdLst/>
            <a:ahLst/>
            <a:cxnLst/>
            <a:rect l="l" t="t" r="r" b="b"/>
            <a:pathLst>
              <a:path w="153670">
                <a:moveTo>
                  <a:pt x="0" y="0"/>
                </a:moveTo>
                <a:lnTo>
                  <a:pt x="153349" y="0"/>
                </a:lnTo>
              </a:path>
            </a:pathLst>
          </a:custGeom>
          <a:ln w="888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9016" y="289560"/>
            <a:ext cx="153035" cy="0"/>
          </a:xfrm>
          <a:custGeom>
            <a:avLst/>
            <a:gdLst/>
            <a:ahLst/>
            <a:cxnLst/>
            <a:rect l="l" t="t" r="r" b="b"/>
            <a:pathLst>
              <a:path w="153034">
                <a:moveTo>
                  <a:pt x="0" y="0"/>
                </a:moveTo>
                <a:lnTo>
                  <a:pt x="152635" y="0"/>
                </a:lnTo>
              </a:path>
            </a:pathLst>
          </a:custGeom>
          <a:ln w="888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7985" y="29718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5">
                <a:moveTo>
                  <a:pt x="0" y="0"/>
                </a:moveTo>
                <a:lnTo>
                  <a:pt x="151254" y="0"/>
                </a:lnTo>
              </a:path>
            </a:pathLst>
          </a:custGeom>
          <a:ln w="888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7825" y="304800"/>
            <a:ext cx="149225" cy="0"/>
          </a:xfrm>
          <a:custGeom>
            <a:avLst/>
            <a:gdLst/>
            <a:ahLst/>
            <a:cxnLst/>
            <a:rect l="l" t="t" r="r" b="b"/>
            <a:pathLst>
              <a:path w="149225">
                <a:moveTo>
                  <a:pt x="0" y="0"/>
                </a:moveTo>
                <a:lnTo>
                  <a:pt x="149001" y="0"/>
                </a:lnTo>
              </a:path>
            </a:pathLst>
          </a:custGeom>
          <a:ln w="888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98704" y="0"/>
            <a:ext cx="1906255" cy="616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86018" y="619118"/>
            <a:ext cx="272415" cy="0"/>
          </a:xfrm>
          <a:custGeom>
            <a:avLst/>
            <a:gdLst/>
            <a:ahLst/>
            <a:cxnLst/>
            <a:rect l="l" t="t" r="r" b="b"/>
            <a:pathLst>
              <a:path w="272414">
                <a:moveTo>
                  <a:pt x="0" y="0"/>
                </a:moveTo>
                <a:lnTo>
                  <a:pt x="272050" y="0"/>
                </a:lnTo>
              </a:path>
            </a:pathLst>
          </a:custGeom>
          <a:ln w="10152">
            <a:solidFill>
              <a:srgbClr val="A7A7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9220" y="626120"/>
            <a:ext cx="278765" cy="0"/>
          </a:xfrm>
          <a:custGeom>
            <a:avLst/>
            <a:gdLst/>
            <a:ahLst/>
            <a:cxnLst/>
            <a:rect l="l" t="t" r="r" b="b"/>
            <a:pathLst>
              <a:path w="278764">
                <a:moveTo>
                  <a:pt x="0" y="0"/>
                </a:moveTo>
                <a:lnTo>
                  <a:pt x="278664" y="0"/>
                </a:lnTo>
              </a:path>
            </a:pathLst>
          </a:custGeom>
          <a:ln w="888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12400" y="633740"/>
            <a:ext cx="289560" cy="0"/>
          </a:xfrm>
          <a:custGeom>
            <a:avLst/>
            <a:gdLst/>
            <a:ahLst/>
            <a:cxnLst/>
            <a:rect l="l" t="t" r="r" b="b"/>
            <a:pathLst>
              <a:path w="289560">
                <a:moveTo>
                  <a:pt x="0" y="0"/>
                </a:moveTo>
                <a:lnTo>
                  <a:pt x="289187" y="0"/>
                </a:lnTo>
              </a:path>
            </a:pathLst>
          </a:custGeom>
          <a:ln w="8889">
            <a:solidFill>
              <a:srgbClr val="A5A5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23377" y="640723"/>
            <a:ext cx="302260" cy="0"/>
          </a:xfrm>
          <a:custGeom>
            <a:avLst/>
            <a:gdLst/>
            <a:ahLst/>
            <a:cxnLst/>
            <a:rect l="l" t="t" r="r" b="b"/>
            <a:pathLst>
              <a:path w="302260">
                <a:moveTo>
                  <a:pt x="0" y="0"/>
                </a:moveTo>
                <a:lnTo>
                  <a:pt x="301912" y="0"/>
                </a:lnTo>
              </a:path>
            </a:pathLst>
          </a:custGeom>
          <a:ln w="10163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38260" y="647700"/>
            <a:ext cx="309880" cy="0"/>
          </a:xfrm>
          <a:custGeom>
            <a:avLst/>
            <a:gdLst/>
            <a:ahLst/>
            <a:cxnLst/>
            <a:rect l="l" t="t" r="r" b="b"/>
            <a:pathLst>
              <a:path w="309879">
                <a:moveTo>
                  <a:pt x="0" y="0"/>
                </a:moveTo>
                <a:lnTo>
                  <a:pt x="309543" y="0"/>
                </a:lnTo>
              </a:path>
            </a:pathLst>
          </a:custGeom>
          <a:ln w="888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53500" y="655320"/>
            <a:ext cx="321945" cy="0"/>
          </a:xfrm>
          <a:custGeom>
            <a:avLst/>
            <a:gdLst/>
            <a:ahLst/>
            <a:cxnLst/>
            <a:rect l="l" t="t" r="r" b="b"/>
            <a:pathLst>
              <a:path w="321945">
                <a:moveTo>
                  <a:pt x="0" y="0"/>
                </a:moveTo>
                <a:lnTo>
                  <a:pt x="321362" y="0"/>
                </a:lnTo>
              </a:path>
            </a:pathLst>
          </a:custGeom>
          <a:ln w="888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66192" y="662303"/>
            <a:ext cx="335915" cy="0"/>
          </a:xfrm>
          <a:custGeom>
            <a:avLst/>
            <a:gdLst/>
            <a:ahLst/>
            <a:cxnLst/>
            <a:rect l="l" t="t" r="r" b="b"/>
            <a:pathLst>
              <a:path w="335914">
                <a:moveTo>
                  <a:pt x="0" y="0"/>
                </a:moveTo>
                <a:lnTo>
                  <a:pt x="335729" y="0"/>
                </a:lnTo>
              </a:path>
            </a:pathLst>
          </a:custGeom>
          <a:ln w="10163">
            <a:solidFill>
              <a:srgbClr val="A1A1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81641" y="669279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559" y="0"/>
                </a:lnTo>
              </a:path>
            </a:pathLst>
          </a:custGeom>
          <a:ln w="8889">
            <a:solidFill>
              <a:srgbClr val="A0A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98226" y="676899"/>
            <a:ext cx="343535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3034" y="0"/>
                </a:lnTo>
              </a:path>
            </a:pathLst>
          </a:custGeom>
          <a:ln w="8889">
            <a:solidFill>
              <a:srgbClr val="9F9F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14811" y="684519"/>
            <a:ext cx="343535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2953" y="0"/>
                </a:lnTo>
              </a:path>
            </a:pathLst>
          </a:custGeom>
          <a:ln w="888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28590" y="691508"/>
            <a:ext cx="346710" cy="0"/>
          </a:xfrm>
          <a:custGeom>
            <a:avLst/>
            <a:gdLst/>
            <a:ahLst/>
            <a:cxnLst/>
            <a:rect l="l" t="t" r="r" b="b"/>
            <a:pathLst>
              <a:path w="346710">
                <a:moveTo>
                  <a:pt x="0" y="0"/>
                </a:moveTo>
                <a:lnTo>
                  <a:pt x="346517" y="0"/>
                </a:lnTo>
              </a:path>
            </a:pathLst>
          </a:custGeom>
          <a:ln w="10152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44840" y="698510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469" y="0"/>
                </a:lnTo>
              </a:path>
            </a:pathLst>
          </a:custGeom>
          <a:ln w="888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5542" y="706130"/>
            <a:ext cx="328930" cy="0"/>
          </a:xfrm>
          <a:custGeom>
            <a:avLst/>
            <a:gdLst/>
            <a:ahLst/>
            <a:cxnLst/>
            <a:rect l="l" t="t" r="r" b="b"/>
            <a:pathLst>
              <a:path w="328929">
                <a:moveTo>
                  <a:pt x="0" y="0"/>
                </a:moveTo>
                <a:lnTo>
                  <a:pt x="328668" y="0"/>
                </a:lnTo>
              </a:path>
            </a:pathLst>
          </a:custGeom>
          <a:ln w="8889">
            <a:solidFill>
              <a:srgbClr val="9B9B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83513" y="713113"/>
            <a:ext cx="312420" cy="0"/>
          </a:xfrm>
          <a:custGeom>
            <a:avLst/>
            <a:gdLst/>
            <a:ahLst/>
            <a:cxnLst/>
            <a:rect l="l" t="t" r="r" b="b"/>
            <a:pathLst>
              <a:path w="312420">
                <a:moveTo>
                  <a:pt x="0" y="0"/>
                </a:moveTo>
                <a:lnTo>
                  <a:pt x="311946" y="0"/>
                </a:lnTo>
              </a:path>
            </a:pathLst>
          </a:custGeom>
          <a:ln w="10163">
            <a:solidFill>
              <a:srgbClr val="9A9A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09950" y="720090"/>
            <a:ext cx="284480" cy="0"/>
          </a:xfrm>
          <a:custGeom>
            <a:avLst/>
            <a:gdLst/>
            <a:ahLst/>
            <a:cxnLst/>
            <a:rect l="l" t="t" r="r" b="b"/>
            <a:pathLst>
              <a:path w="284479">
                <a:moveTo>
                  <a:pt x="0" y="0"/>
                </a:moveTo>
                <a:lnTo>
                  <a:pt x="284260" y="0"/>
                </a:lnTo>
              </a:path>
            </a:pathLst>
          </a:custGeom>
          <a:ln w="8889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44493" y="727069"/>
            <a:ext cx="224790" cy="0"/>
          </a:xfrm>
          <a:custGeom>
            <a:avLst/>
            <a:gdLst/>
            <a:ahLst/>
            <a:cxnLst/>
            <a:rect l="l" t="t" r="r" b="b"/>
            <a:pathLst>
              <a:path w="224789">
                <a:moveTo>
                  <a:pt x="0" y="0"/>
                </a:moveTo>
                <a:lnTo>
                  <a:pt x="224294" y="0"/>
                </a:lnTo>
              </a:path>
            </a:pathLst>
          </a:custGeom>
          <a:ln w="7609">
            <a:solidFill>
              <a:srgbClr val="989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24350" y="520689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70" h="59054">
                <a:moveTo>
                  <a:pt x="13959" y="0"/>
                </a:moveTo>
                <a:lnTo>
                  <a:pt x="11430" y="3810"/>
                </a:lnTo>
                <a:lnTo>
                  <a:pt x="6339" y="8900"/>
                </a:lnTo>
                <a:lnTo>
                  <a:pt x="6339" y="11430"/>
                </a:lnTo>
                <a:lnTo>
                  <a:pt x="3810" y="12710"/>
                </a:lnTo>
                <a:lnTo>
                  <a:pt x="2529" y="17800"/>
                </a:lnTo>
                <a:lnTo>
                  <a:pt x="1280" y="20330"/>
                </a:lnTo>
                <a:lnTo>
                  <a:pt x="1280" y="22860"/>
                </a:lnTo>
                <a:lnTo>
                  <a:pt x="0" y="25420"/>
                </a:lnTo>
                <a:lnTo>
                  <a:pt x="0" y="35570"/>
                </a:lnTo>
                <a:lnTo>
                  <a:pt x="1280" y="38100"/>
                </a:lnTo>
                <a:lnTo>
                  <a:pt x="1280" y="41910"/>
                </a:lnTo>
                <a:lnTo>
                  <a:pt x="2529" y="45720"/>
                </a:lnTo>
                <a:lnTo>
                  <a:pt x="3810" y="48280"/>
                </a:lnTo>
                <a:lnTo>
                  <a:pt x="6339" y="50810"/>
                </a:lnTo>
                <a:lnTo>
                  <a:pt x="7620" y="53340"/>
                </a:lnTo>
                <a:lnTo>
                  <a:pt x="10149" y="55900"/>
                </a:lnTo>
                <a:lnTo>
                  <a:pt x="13965" y="58436"/>
                </a:lnTo>
                <a:lnTo>
                  <a:pt x="1395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37060" y="516565"/>
            <a:ext cx="15240" cy="71120"/>
          </a:xfrm>
          <a:custGeom>
            <a:avLst/>
            <a:gdLst/>
            <a:ahLst/>
            <a:cxnLst/>
            <a:rect l="l" t="t" r="r" b="b"/>
            <a:pathLst>
              <a:path w="15239" h="71120">
                <a:moveTo>
                  <a:pt x="15239" y="0"/>
                </a:moveTo>
                <a:lnTo>
                  <a:pt x="13960" y="314"/>
                </a:lnTo>
                <a:lnTo>
                  <a:pt x="6340" y="2874"/>
                </a:lnTo>
                <a:lnTo>
                  <a:pt x="3810" y="4124"/>
                </a:lnTo>
                <a:lnTo>
                  <a:pt x="1249" y="4124"/>
                </a:lnTo>
                <a:lnTo>
                  <a:pt x="0" y="6006"/>
                </a:lnTo>
                <a:lnTo>
                  <a:pt x="0" y="61724"/>
                </a:lnTo>
                <a:lnTo>
                  <a:pt x="1249" y="62554"/>
                </a:lnTo>
                <a:lnTo>
                  <a:pt x="3810" y="65084"/>
                </a:lnTo>
                <a:lnTo>
                  <a:pt x="6340" y="66364"/>
                </a:lnTo>
                <a:lnTo>
                  <a:pt x="10150" y="67644"/>
                </a:lnTo>
                <a:lnTo>
                  <a:pt x="15239" y="70538"/>
                </a:lnTo>
                <a:lnTo>
                  <a:pt x="1523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51020" y="514349"/>
            <a:ext cx="15240" cy="78105"/>
          </a:xfrm>
          <a:custGeom>
            <a:avLst/>
            <a:gdLst/>
            <a:ahLst/>
            <a:cxnLst/>
            <a:rect l="l" t="t" r="r" b="b"/>
            <a:pathLst>
              <a:path w="15239" h="78104">
                <a:moveTo>
                  <a:pt x="15239" y="0"/>
                </a:moveTo>
                <a:lnTo>
                  <a:pt x="12710" y="0"/>
                </a:lnTo>
                <a:lnTo>
                  <a:pt x="7620" y="1280"/>
                </a:lnTo>
                <a:lnTo>
                  <a:pt x="5090" y="1280"/>
                </a:lnTo>
                <a:lnTo>
                  <a:pt x="0" y="2529"/>
                </a:lnTo>
                <a:lnTo>
                  <a:pt x="0" y="72025"/>
                </a:lnTo>
                <a:lnTo>
                  <a:pt x="5090" y="74919"/>
                </a:lnTo>
                <a:lnTo>
                  <a:pt x="13960" y="77480"/>
                </a:lnTo>
                <a:lnTo>
                  <a:pt x="15239" y="77959"/>
                </a:lnTo>
                <a:lnTo>
                  <a:pt x="15239" y="0"/>
                </a:lnTo>
                <a:close/>
              </a:path>
            </a:pathLst>
          </a:custGeom>
          <a:solidFill>
            <a:srgbClr val="C6C6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64979" y="514349"/>
            <a:ext cx="13970" cy="82550"/>
          </a:xfrm>
          <a:custGeom>
            <a:avLst/>
            <a:gdLst/>
            <a:ahLst/>
            <a:cxnLst/>
            <a:rect l="l" t="t" r="r" b="b"/>
            <a:pathLst>
              <a:path w="13970" h="82550">
                <a:moveTo>
                  <a:pt x="3810" y="0"/>
                </a:moveTo>
                <a:lnTo>
                  <a:pt x="0" y="0"/>
                </a:lnTo>
                <a:lnTo>
                  <a:pt x="0" y="77480"/>
                </a:lnTo>
                <a:lnTo>
                  <a:pt x="10180" y="81290"/>
                </a:lnTo>
                <a:lnTo>
                  <a:pt x="13977" y="82217"/>
                </a:lnTo>
                <a:lnTo>
                  <a:pt x="13977" y="1280"/>
                </a:lnTo>
                <a:lnTo>
                  <a:pt x="10180" y="1280"/>
                </a:lnTo>
                <a:lnTo>
                  <a:pt x="381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77689" y="515629"/>
            <a:ext cx="15240" cy="84455"/>
          </a:xfrm>
          <a:custGeom>
            <a:avLst/>
            <a:gdLst/>
            <a:ahLst/>
            <a:cxnLst/>
            <a:rect l="l" t="t" r="r" b="b"/>
            <a:pathLst>
              <a:path w="15239" h="84454">
                <a:moveTo>
                  <a:pt x="3810" y="0"/>
                </a:moveTo>
                <a:lnTo>
                  <a:pt x="0" y="0"/>
                </a:lnTo>
                <a:lnTo>
                  <a:pt x="0" y="80627"/>
                </a:lnTo>
                <a:lnTo>
                  <a:pt x="15239" y="84350"/>
                </a:lnTo>
                <a:lnTo>
                  <a:pt x="15239" y="1023"/>
                </a:lnTo>
                <a:lnTo>
                  <a:pt x="3810" y="0"/>
                </a:lnTo>
                <a:close/>
              </a:path>
            </a:pathLst>
          </a:custGeom>
          <a:solidFill>
            <a:srgbClr val="C4C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91649" y="516538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39" h="86995">
                <a:moveTo>
                  <a:pt x="0" y="0"/>
                </a:moveTo>
                <a:lnTo>
                  <a:pt x="0" y="83129"/>
                </a:lnTo>
                <a:lnTo>
                  <a:pt x="15239" y="86851"/>
                </a:lnTo>
                <a:lnTo>
                  <a:pt x="15239" y="3037"/>
                </a:lnTo>
                <a:lnTo>
                  <a:pt x="3810" y="341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05639" y="519281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3803"/>
                </a:lnTo>
                <a:lnTo>
                  <a:pt x="13966" y="8721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2C2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18319" y="522272"/>
            <a:ext cx="15240" cy="88265"/>
          </a:xfrm>
          <a:custGeom>
            <a:avLst/>
            <a:gdLst/>
            <a:ahLst/>
            <a:cxnLst/>
            <a:rect l="l" t="t" r="r" b="b"/>
            <a:pathLst>
              <a:path w="15239" h="88265">
                <a:moveTo>
                  <a:pt x="0" y="0"/>
                </a:moveTo>
                <a:lnTo>
                  <a:pt x="0" y="83909"/>
                </a:lnTo>
                <a:lnTo>
                  <a:pt x="13990" y="87327"/>
                </a:lnTo>
                <a:lnTo>
                  <a:pt x="15239" y="87709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C1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32310" y="525573"/>
            <a:ext cx="13970" cy="88900"/>
          </a:xfrm>
          <a:custGeom>
            <a:avLst/>
            <a:gdLst/>
            <a:ahLst/>
            <a:cxnLst/>
            <a:rect l="l" t="t" r="r" b="b"/>
            <a:pathLst>
              <a:path w="13970" h="88900">
                <a:moveTo>
                  <a:pt x="0" y="0"/>
                </a:moveTo>
                <a:lnTo>
                  <a:pt x="0" y="84026"/>
                </a:lnTo>
                <a:lnTo>
                  <a:pt x="13966" y="8829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0C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46270" y="528866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5000"/>
                </a:lnTo>
                <a:lnTo>
                  <a:pt x="13966" y="8926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EBE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58980" y="531864"/>
            <a:ext cx="15240" cy="90805"/>
          </a:xfrm>
          <a:custGeom>
            <a:avLst/>
            <a:gdLst/>
            <a:ahLst/>
            <a:cxnLst/>
            <a:rect l="l" t="t" r="r" b="b"/>
            <a:pathLst>
              <a:path w="15239" h="90804">
                <a:moveTo>
                  <a:pt x="0" y="0"/>
                </a:moveTo>
                <a:lnTo>
                  <a:pt x="0" y="85887"/>
                </a:lnTo>
                <a:lnTo>
                  <a:pt x="15239" y="90545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BDB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72939" y="535158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6860"/>
                </a:lnTo>
                <a:lnTo>
                  <a:pt x="13966" y="9112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CBC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86899" y="538451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87834"/>
                </a:lnTo>
                <a:lnTo>
                  <a:pt x="13977" y="92107"/>
                </a:lnTo>
                <a:lnTo>
                  <a:pt x="13977" y="3297"/>
                </a:lnTo>
                <a:lnTo>
                  <a:pt x="0" y="0"/>
                </a:lnTo>
                <a:close/>
              </a:path>
            </a:pathLst>
          </a:custGeom>
          <a:solidFill>
            <a:srgbClr val="BBBB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99609" y="541449"/>
            <a:ext cx="15240" cy="93980"/>
          </a:xfrm>
          <a:custGeom>
            <a:avLst/>
            <a:gdLst/>
            <a:ahLst/>
            <a:cxnLst/>
            <a:rect l="l" t="t" r="r" b="b"/>
            <a:pathLst>
              <a:path w="15239" h="93979">
                <a:moveTo>
                  <a:pt x="0" y="0"/>
                </a:moveTo>
                <a:lnTo>
                  <a:pt x="0" y="88721"/>
                </a:lnTo>
                <a:lnTo>
                  <a:pt x="15239" y="93379"/>
                </a:lnTo>
                <a:lnTo>
                  <a:pt x="15239" y="3778"/>
                </a:lnTo>
                <a:lnTo>
                  <a:pt x="8900" y="2099"/>
                </a:lnTo>
                <a:lnTo>
                  <a:pt x="0" y="0"/>
                </a:lnTo>
                <a:close/>
              </a:path>
            </a:pathLst>
          </a:custGeom>
          <a:solidFill>
            <a:srgbClr val="BAB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13569" y="544889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89548"/>
                </a:lnTo>
                <a:lnTo>
                  <a:pt x="10180" y="92660"/>
                </a:lnTo>
                <a:lnTo>
                  <a:pt x="13977" y="93720"/>
                </a:lnTo>
                <a:lnTo>
                  <a:pt x="13977" y="3701"/>
                </a:lnTo>
                <a:lnTo>
                  <a:pt x="0" y="0"/>
                </a:lnTo>
                <a:close/>
              </a:path>
            </a:pathLst>
          </a:custGeom>
          <a:solidFill>
            <a:srgbClr val="B9B9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27560" y="548594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90018"/>
                </a:lnTo>
                <a:lnTo>
                  <a:pt x="13966" y="93917"/>
                </a:lnTo>
                <a:lnTo>
                  <a:pt x="13966" y="3698"/>
                </a:lnTo>
                <a:lnTo>
                  <a:pt x="0" y="0"/>
                </a:lnTo>
                <a:close/>
              </a:path>
            </a:pathLst>
          </a:custGeom>
          <a:solidFill>
            <a:srgbClr val="B8B8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40239" y="551952"/>
            <a:ext cx="15240" cy="94615"/>
          </a:xfrm>
          <a:custGeom>
            <a:avLst/>
            <a:gdLst/>
            <a:ahLst/>
            <a:cxnLst/>
            <a:rect l="l" t="t" r="r" b="b"/>
            <a:pathLst>
              <a:path w="15239" h="94615">
                <a:moveTo>
                  <a:pt x="0" y="0"/>
                </a:moveTo>
                <a:lnTo>
                  <a:pt x="0" y="90200"/>
                </a:lnTo>
                <a:lnTo>
                  <a:pt x="15239" y="94455"/>
                </a:lnTo>
                <a:lnTo>
                  <a:pt x="15239" y="4103"/>
                </a:lnTo>
                <a:lnTo>
                  <a:pt x="11430" y="3027"/>
                </a:lnTo>
                <a:lnTo>
                  <a:pt x="0" y="0"/>
                </a:lnTo>
                <a:close/>
              </a:path>
            </a:pathLst>
          </a:custGeom>
          <a:solidFill>
            <a:srgbClr val="B7B7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554230" y="555702"/>
            <a:ext cx="13970" cy="94615"/>
          </a:xfrm>
          <a:custGeom>
            <a:avLst/>
            <a:gdLst/>
            <a:ahLst/>
            <a:cxnLst/>
            <a:rect l="l" t="t" r="r" b="b"/>
            <a:pathLst>
              <a:path w="13970" h="94615">
                <a:moveTo>
                  <a:pt x="0" y="0"/>
                </a:moveTo>
                <a:lnTo>
                  <a:pt x="0" y="90356"/>
                </a:lnTo>
                <a:lnTo>
                  <a:pt x="13966" y="94255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6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566909" y="559284"/>
            <a:ext cx="15240" cy="94615"/>
          </a:xfrm>
          <a:custGeom>
            <a:avLst/>
            <a:gdLst/>
            <a:ahLst/>
            <a:cxnLst/>
            <a:rect l="l" t="t" r="r" b="b"/>
            <a:pathLst>
              <a:path w="15239" h="94615">
                <a:moveTo>
                  <a:pt x="0" y="0"/>
                </a:moveTo>
                <a:lnTo>
                  <a:pt x="0" y="90314"/>
                </a:lnTo>
                <a:lnTo>
                  <a:pt x="11430" y="93505"/>
                </a:lnTo>
                <a:lnTo>
                  <a:pt x="15239" y="94230"/>
                </a:lnTo>
                <a:lnTo>
                  <a:pt x="15239" y="4304"/>
                </a:lnTo>
                <a:lnTo>
                  <a:pt x="0" y="0"/>
                </a:lnTo>
                <a:close/>
              </a:path>
            </a:pathLst>
          </a:custGeom>
          <a:solidFill>
            <a:srgbClr val="B5B5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580900" y="563236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90041"/>
                </a:lnTo>
                <a:lnTo>
                  <a:pt x="13966" y="92698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4B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594859" y="567179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8754"/>
                </a:lnTo>
                <a:lnTo>
                  <a:pt x="13966" y="91411"/>
                </a:lnTo>
                <a:lnTo>
                  <a:pt x="13966" y="3647"/>
                </a:lnTo>
                <a:lnTo>
                  <a:pt x="6340" y="1790"/>
                </a:lnTo>
                <a:lnTo>
                  <a:pt x="0" y="0"/>
                </a:lnTo>
                <a:close/>
              </a:path>
            </a:pathLst>
          </a:custGeom>
          <a:solidFill>
            <a:srgbClr val="B3B3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607569" y="570520"/>
            <a:ext cx="15240" cy="90805"/>
          </a:xfrm>
          <a:custGeom>
            <a:avLst/>
            <a:gdLst/>
            <a:ahLst/>
            <a:cxnLst/>
            <a:rect l="l" t="t" r="r" b="b"/>
            <a:pathLst>
              <a:path w="15239" h="90804">
                <a:moveTo>
                  <a:pt x="0" y="0"/>
                </a:moveTo>
                <a:lnTo>
                  <a:pt x="0" y="87831"/>
                </a:lnTo>
                <a:lnTo>
                  <a:pt x="15239" y="90731"/>
                </a:lnTo>
                <a:lnTo>
                  <a:pt x="15239" y="3709"/>
                </a:lnTo>
                <a:lnTo>
                  <a:pt x="0" y="0"/>
                </a:lnTo>
                <a:close/>
              </a:path>
            </a:pathLst>
          </a:custGeom>
          <a:solidFill>
            <a:srgbClr val="B2B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21529" y="573918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7089"/>
                </a:lnTo>
                <a:lnTo>
                  <a:pt x="10150" y="89021"/>
                </a:lnTo>
                <a:lnTo>
                  <a:pt x="13966" y="89403"/>
                </a:lnTo>
                <a:lnTo>
                  <a:pt x="13966" y="3399"/>
                </a:lnTo>
                <a:lnTo>
                  <a:pt x="0" y="0"/>
                </a:lnTo>
                <a:close/>
              </a:path>
            </a:pathLst>
          </a:custGeom>
          <a:solidFill>
            <a:srgbClr val="B1B1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35489" y="577316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6004"/>
                </a:lnTo>
                <a:lnTo>
                  <a:pt x="13977" y="87405"/>
                </a:lnTo>
                <a:lnTo>
                  <a:pt x="13977" y="3402"/>
                </a:lnTo>
                <a:lnTo>
                  <a:pt x="0" y="0"/>
                </a:lnTo>
                <a:close/>
              </a:path>
            </a:pathLst>
          </a:custGeom>
          <a:solidFill>
            <a:srgbClr val="B0B0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648200" y="580410"/>
            <a:ext cx="15240" cy="85725"/>
          </a:xfrm>
          <a:custGeom>
            <a:avLst/>
            <a:gdLst/>
            <a:ahLst/>
            <a:cxnLst/>
            <a:rect l="l" t="t" r="r" b="b"/>
            <a:pathLst>
              <a:path w="15239" h="85725">
                <a:moveTo>
                  <a:pt x="0" y="0"/>
                </a:moveTo>
                <a:lnTo>
                  <a:pt x="0" y="84184"/>
                </a:lnTo>
                <a:lnTo>
                  <a:pt x="15239" y="85710"/>
                </a:lnTo>
                <a:lnTo>
                  <a:pt x="15239" y="3089"/>
                </a:lnTo>
                <a:lnTo>
                  <a:pt x="5090" y="1239"/>
                </a:lnTo>
                <a:lnTo>
                  <a:pt x="0" y="0"/>
                </a:lnTo>
                <a:close/>
              </a:path>
            </a:pathLst>
          </a:custGeom>
          <a:solidFill>
            <a:srgbClr val="AF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662159" y="583266"/>
            <a:ext cx="13970" cy="84455"/>
          </a:xfrm>
          <a:custGeom>
            <a:avLst/>
            <a:gdLst/>
            <a:ahLst/>
            <a:cxnLst/>
            <a:rect l="l" t="t" r="r" b="b"/>
            <a:pathLst>
              <a:path w="13970" h="84454">
                <a:moveTo>
                  <a:pt x="0" y="0"/>
                </a:moveTo>
                <a:lnTo>
                  <a:pt x="0" y="82726"/>
                </a:lnTo>
                <a:lnTo>
                  <a:pt x="13977" y="84126"/>
                </a:lnTo>
                <a:lnTo>
                  <a:pt x="13977" y="2548"/>
                </a:lnTo>
                <a:lnTo>
                  <a:pt x="0" y="0"/>
                </a:lnTo>
                <a:close/>
              </a:path>
            </a:pathLst>
          </a:custGeom>
          <a:solidFill>
            <a:srgbClr val="AEAE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676150" y="585817"/>
            <a:ext cx="13970" cy="83185"/>
          </a:xfrm>
          <a:custGeom>
            <a:avLst/>
            <a:gdLst/>
            <a:ahLst/>
            <a:cxnLst/>
            <a:rect l="l" t="t" r="r" b="b"/>
            <a:pathLst>
              <a:path w="13970" h="83184">
                <a:moveTo>
                  <a:pt x="0" y="0"/>
                </a:moveTo>
                <a:lnTo>
                  <a:pt x="0" y="81577"/>
                </a:lnTo>
                <a:lnTo>
                  <a:pt x="6340" y="82212"/>
                </a:lnTo>
                <a:lnTo>
                  <a:pt x="13966" y="82744"/>
                </a:lnTo>
                <a:lnTo>
                  <a:pt x="13966" y="2194"/>
                </a:lnTo>
                <a:lnTo>
                  <a:pt x="5059" y="922"/>
                </a:lnTo>
                <a:lnTo>
                  <a:pt x="0" y="0"/>
                </a:lnTo>
                <a:close/>
              </a:path>
            </a:pathLst>
          </a:custGeom>
          <a:solidFill>
            <a:srgbClr val="ADAD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688829" y="587828"/>
            <a:ext cx="15240" cy="81915"/>
          </a:xfrm>
          <a:custGeom>
            <a:avLst/>
            <a:gdLst/>
            <a:ahLst/>
            <a:cxnLst/>
            <a:rect l="l" t="t" r="r" b="b"/>
            <a:pathLst>
              <a:path w="15239" h="81915">
                <a:moveTo>
                  <a:pt x="0" y="0"/>
                </a:moveTo>
                <a:lnTo>
                  <a:pt x="0" y="80643"/>
                </a:lnTo>
                <a:lnTo>
                  <a:pt x="15239" y="81706"/>
                </a:lnTo>
                <a:lnTo>
                  <a:pt x="15239" y="2177"/>
                </a:lnTo>
                <a:lnTo>
                  <a:pt x="0" y="0"/>
                </a:lnTo>
                <a:close/>
              </a:path>
            </a:pathLst>
          </a:custGeom>
          <a:solidFill>
            <a:srgbClr val="ACAC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702819" y="589826"/>
            <a:ext cx="13970" cy="80645"/>
          </a:xfrm>
          <a:custGeom>
            <a:avLst/>
            <a:gdLst/>
            <a:ahLst/>
            <a:cxnLst/>
            <a:rect l="l" t="t" r="r" b="b"/>
            <a:pathLst>
              <a:path w="13970" h="80645">
                <a:moveTo>
                  <a:pt x="0" y="0"/>
                </a:moveTo>
                <a:lnTo>
                  <a:pt x="0" y="79621"/>
                </a:lnTo>
                <a:lnTo>
                  <a:pt x="13966" y="80595"/>
                </a:lnTo>
                <a:lnTo>
                  <a:pt x="13966" y="1493"/>
                </a:lnTo>
                <a:lnTo>
                  <a:pt x="5059" y="722"/>
                </a:lnTo>
                <a:lnTo>
                  <a:pt x="0" y="0"/>
                </a:lnTo>
                <a:close/>
              </a:path>
            </a:pathLst>
          </a:custGeom>
          <a:solidFill>
            <a:srgbClr val="ABAB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715499" y="591209"/>
            <a:ext cx="15240" cy="80645"/>
          </a:xfrm>
          <a:custGeom>
            <a:avLst/>
            <a:gdLst/>
            <a:ahLst/>
            <a:cxnLst/>
            <a:rect l="l" t="t" r="r" b="b"/>
            <a:pathLst>
              <a:path w="15239" h="80645">
                <a:moveTo>
                  <a:pt x="0" y="0"/>
                </a:moveTo>
                <a:lnTo>
                  <a:pt x="0" y="79123"/>
                </a:lnTo>
                <a:lnTo>
                  <a:pt x="15239" y="80186"/>
                </a:lnTo>
                <a:lnTo>
                  <a:pt x="15239" y="1318"/>
                </a:lnTo>
                <a:lnTo>
                  <a:pt x="0" y="0"/>
                </a:lnTo>
                <a:close/>
              </a:path>
            </a:pathLst>
          </a:custGeom>
          <a:solidFill>
            <a:srgbClr val="AA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729489" y="592420"/>
            <a:ext cx="13970" cy="80010"/>
          </a:xfrm>
          <a:custGeom>
            <a:avLst/>
            <a:gdLst/>
            <a:ahLst/>
            <a:cxnLst/>
            <a:rect l="l" t="t" r="r" b="b"/>
            <a:pathLst>
              <a:path w="13970" h="80009">
                <a:moveTo>
                  <a:pt x="0" y="0"/>
                </a:moveTo>
                <a:lnTo>
                  <a:pt x="0" y="78888"/>
                </a:lnTo>
                <a:lnTo>
                  <a:pt x="7620" y="79419"/>
                </a:lnTo>
                <a:lnTo>
                  <a:pt x="13966" y="79584"/>
                </a:lnTo>
                <a:lnTo>
                  <a:pt x="13966" y="926"/>
                </a:lnTo>
                <a:lnTo>
                  <a:pt x="7620" y="659"/>
                </a:lnTo>
                <a:lnTo>
                  <a:pt x="0" y="0"/>
                </a:lnTo>
                <a:close/>
              </a:path>
            </a:pathLst>
          </a:custGeom>
          <a:solidFill>
            <a:srgbClr val="A9A9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750432" y="593345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19"/>
                </a:lnTo>
              </a:path>
            </a:pathLst>
          </a:custGeom>
          <a:ln w="15236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756160" y="593879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0" y="0"/>
                </a:moveTo>
                <a:lnTo>
                  <a:pt x="0" y="78453"/>
                </a:lnTo>
                <a:lnTo>
                  <a:pt x="15239" y="78848"/>
                </a:lnTo>
                <a:lnTo>
                  <a:pt x="15239" y="480"/>
                </a:lnTo>
                <a:lnTo>
                  <a:pt x="11430" y="480"/>
                </a:lnTo>
                <a:lnTo>
                  <a:pt x="0" y="0"/>
                </a:lnTo>
                <a:close/>
              </a:path>
              <a:path w="15239" h="79375">
                <a:moveTo>
                  <a:pt x="15239" y="402"/>
                </a:moveTo>
                <a:lnTo>
                  <a:pt x="11430" y="480"/>
                </a:lnTo>
                <a:lnTo>
                  <a:pt x="15239" y="48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777739" y="593998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91"/>
                </a:lnTo>
              </a:path>
            </a:pathLst>
          </a:custGeom>
          <a:ln w="1650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784079" y="593740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77" y="0"/>
                </a:moveTo>
                <a:lnTo>
                  <a:pt x="0" y="284"/>
                </a:lnTo>
                <a:lnTo>
                  <a:pt x="0" y="79316"/>
                </a:lnTo>
                <a:lnTo>
                  <a:pt x="1280" y="79349"/>
                </a:lnTo>
                <a:lnTo>
                  <a:pt x="13977" y="78958"/>
                </a:lnTo>
                <a:lnTo>
                  <a:pt x="13977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804409" y="593456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281"/>
                </a:lnTo>
              </a:path>
            </a:pathLst>
          </a:custGeom>
          <a:ln w="1650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818369" y="593172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136"/>
                </a:lnTo>
              </a:path>
            </a:pathLst>
          </a:custGeom>
          <a:ln w="1650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824739" y="592914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66" y="0"/>
                </a:moveTo>
                <a:lnTo>
                  <a:pt x="0" y="283"/>
                </a:lnTo>
                <a:lnTo>
                  <a:pt x="0" y="78964"/>
                </a:lnTo>
                <a:lnTo>
                  <a:pt x="1249" y="78925"/>
                </a:lnTo>
                <a:lnTo>
                  <a:pt x="13966" y="78925"/>
                </a:lnTo>
                <a:lnTo>
                  <a:pt x="1396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837419" y="592630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15239" y="0"/>
                </a:moveTo>
                <a:lnTo>
                  <a:pt x="0" y="309"/>
                </a:lnTo>
                <a:lnTo>
                  <a:pt x="0" y="79209"/>
                </a:lnTo>
                <a:lnTo>
                  <a:pt x="6370" y="79209"/>
                </a:lnTo>
                <a:lnTo>
                  <a:pt x="15239" y="77832"/>
                </a:lnTo>
                <a:lnTo>
                  <a:pt x="15239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851410" y="592371"/>
            <a:ext cx="13970" cy="78740"/>
          </a:xfrm>
          <a:custGeom>
            <a:avLst/>
            <a:gdLst/>
            <a:ahLst/>
            <a:cxnLst/>
            <a:rect l="l" t="t" r="r" b="b"/>
            <a:pathLst>
              <a:path w="13970" h="78740">
                <a:moveTo>
                  <a:pt x="13966" y="0"/>
                </a:moveTo>
                <a:lnTo>
                  <a:pt x="0" y="283"/>
                </a:lnTo>
                <a:lnTo>
                  <a:pt x="0" y="78284"/>
                </a:lnTo>
                <a:lnTo>
                  <a:pt x="8869" y="76907"/>
                </a:lnTo>
                <a:lnTo>
                  <a:pt x="13966" y="76452"/>
                </a:lnTo>
                <a:lnTo>
                  <a:pt x="13966" y="0"/>
                </a:lnTo>
                <a:close/>
              </a:path>
            </a:pathLst>
          </a:custGeom>
          <a:solidFill>
            <a:srgbClr val="A0A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864089" y="592088"/>
            <a:ext cx="15240" cy="77470"/>
          </a:xfrm>
          <a:custGeom>
            <a:avLst/>
            <a:gdLst/>
            <a:ahLst/>
            <a:cxnLst/>
            <a:rect l="l" t="t" r="r" b="b"/>
            <a:pathLst>
              <a:path w="15239" h="77470">
                <a:moveTo>
                  <a:pt x="15239" y="0"/>
                </a:moveTo>
                <a:lnTo>
                  <a:pt x="0" y="309"/>
                </a:lnTo>
                <a:lnTo>
                  <a:pt x="0" y="76850"/>
                </a:lnTo>
                <a:lnTo>
                  <a:pt x="10180" y="75941"/>
                </a:lnTo>
                <a:lnTo>
                  <a:pt x="15239" y="75430"/>
                </a:lnTo>
                <a:lnTo>
                  <a:pt x="15239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878080" y="591765"/>
            <a:ext cx="15240" cy="76200"/>
          </a:xfrm>
          <a:custGeom>
            <a:avLst/>
            <a:gdLst/>
            <a:ahLst/>
            <a:cxnLst/>
            <a:rect l="l" t="t" r="r" b="b"/>
            <a:pathLst>
              <a:path w="15239" h="76200">
                <a:moveTo>
                  <a:pt x="15239" y="0"/>
                </a:moveTo>
                <a:lnTo>
                  <a:pt x="13960" y="64"/>
                </a:lnTo>
                <a:lnTo>
                  <a:pt x="0" y="348"/>
                </a:lnTo>
                <a:lnTo>
                  <a:pt x="0" y="75879"/>
                </a:lnTo>
                <a:lnTo>
                  <a:pt x="8869" y="74984"/>
                </a:lnTo>
                <a:lnTo>
                  <a:pt x="15239" y="72600"/>
                </a:lnTo>
                <a:lnTo>
                  <a:pt x="15239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892039" y="591125"/>
            <a:ext cx="13970" cy="74295"/>
          </a:xfrm>
          <a:custGeom>
            <a:avLst/>
            <a:gdLst/>
            <a:ahLst/>
            <a:cxnLst/>
            <a:rect l="l" t="t" r="r" b="b"/>
            <a:pathLst>
              <a:path w="13970" h="74295">
                <a:moveTo>
                  <a:pt x="13966" y="0"/>
                </a:moveTo>
                <a:lnTo>
                  <a:pt x="0" y="704"/>
                </a:lnTo>
                <a:lnTo>
                  <a:pt x="0" y="73719"/>
                </a:lnTo>
                <a:lnTo>
                  <a:pt x="5090" y="71813"/>
                </a:lnTo>
                <a:lnTo>
                  <a:pt x="13966" y="69849"/>
                </a:lnTo>
                <a:lnTo>
                  <a:pt x="13966" y="0"/>
                </a:lnTo>
                <a:close/>
              </a:path>
            </a:pathLst>
          </a:custGeom>
          <a:solidFill>
            <a:srgbClr val="9D9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904750" y="590549"/>
            <a:ext cx="15240" cy="71120"/>
          </a:xfrm>
          <a:custGeom>
            <a:avLst/>
            <a:gdLst/>
            <a:ahLst/>
            <a:cxnLst/>
            <a:rect l="l" t="t" r="r" b="b"/>
            <a:pathLst>
              <a:path w="15239" h="71120">
                <a:moveTo>
                  <a:pt x="15239" y="0"/>
                </a:moveTo>
                <a:lnTo>
                  <a:pt x="12679" y="0"/>
                </a:lnTo>
                <a:lnTo>
                  <a:pt x="0" y="639"/>
                </a:lnTo>
                <a:lnTo>
                  <a:pt x="0" y="70703"/>
                </a:lnTo>
                <a:lnTo>
                  <a:pt x="3810" y="69860"/>
                </a:lnTo>
                <a:lnTo>
                  <a:pt x="12679" y="66050"/>
                </a:lnTo>
                <a:lnTo>
                  <a:pt x="15239" y="65092"/>
                </a:lnTo>
                <a:lnTo>
                  <a:pt x="15239" y="0"/>
                </a:lnTo>
                <a:close/>
              </a:path>
            </a:pathLst>
          </a:custGeom>
          <a:solidFill>
            <a:srgbClr val="9C9C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918709" y="590549"/>
            <a:ext cx="15240" cy="66040"/>
          </a:xfrm>
          <a:custGeom>
            <a:avLst/>
            <a:gdLst/>
            <a:ahLst/>
            <a:cxnLst/>
            <a:rect l="l" t="t" r="r" b="b"/>
            <a:pathLst>
              <a:path w="15239" h="66040">
                <a:moveTo>
                  <a:pt x="15239" y="0"/>
                </a:moveTo>
                <a:lnTo>
                  <a:pt x="0" y="0"/>
                </a:lnTo>
                <a:lnTo>
                  <a:pt x="0" y="65571"/>
                </a:lnTo>
                <a:lnTo>
                  <a:pt x="8900" y="62240"/>
                </a:lnTo>
                <a:lnTo>
                  <a:pt x="15239" y="58005"/>
                </a:lnTo>
                <a:lnTo>
                  <a:pt x="15239" y="0"/>
                </a:lnTo>
                <a:close/>
              </a:path>
            </a:pathLst>
          </a:custGeom>
          <a:solidFill>
            <a:srgbClr val="9B9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932669" y="590549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70" h="59054">
                <a:moveTo>
                  <a:pt x="3810" y="0"/>
                </a:moveTo>
                <a:lnTo>
                  <a:pt x="0" y="0"/>
                </a:lnTo>
                <a:lnTo>
                  <a:pt x="0" y="58860"/>
                </a:lnTo>
                <a:lnTo>
                  <a:pt x="2560" y="57150"/>
                </a:lnTo>
                <a:lnTo>
                  <a:pt x="7620" y="54620"/>
                </a:lnTo>
                <a:lnTo>
                  <a:pt x="10180" y="50810"/>
                </a:lnTo>
                <a:lnTo>
                  <a:pt x="13977" y="47012"/>
                </a:lnTo>
                <a:lnTo>
                  <a:pt x="13977" y="569"/>
                </a:lnTo>
                <a:lnTo>
                  <a:pt x="3810" y="0"/>
                </a:lnTo>
                <a:close/>
              </a:path>
            </a:pathLst>
          </a:custGeom>
          <a:solidFill>
            <a:srgbClr val="9A9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945379" y="591048"/>
            <a:ext cx="15240" cy="48260"/>
          </a:xfrm>
          <a:custGeom>
            <a:avLst/>
            <a:gdLst/>
            <a:ahLst/>
            <a:cxnLst/>
            <a:rect l="l" t="t" r="r" b="b"/>
            <a:pathLst>
              <a:path w="15239" h="48259">
                <a:moveTo>
                  <a:pt x="0" y="0"/>
                </a:moveTo>
                <a:lnTo>
                  <a:pt x="0" y="47782"/>
                </a:lnTo>
                <a:lnTo>
                  <a:pt x="5090" y="42691"/>
                </a:lnTo>
                <a:lnTo>
                  <a:pt x="11430" y="35071"/>
                </a:lnTo>
                <a:lnTo>
                  <a:pt x="15239" y="29368"/>
                </a:lnTo>
                <a:lnTo>
                  <a:pt x="15239" y="781"/>
                </a:lnTo>
                <a:lnTo>
                  <a:pt x="13960" y="781"/>
                </a:lnTo>
                <a:lnTo>
                  <a:pt x="0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959339" y="591829"/>
            <a:ext cx="11430" cy="31115"/>
          </a:xfrm>
          <a:custGeom>
            <a:avLst/>
            <a:gdLst/>
            <a:ahLst/>
            <a:cxnLst/>
            <a:rect l="l" t="t" r="r" b="b"/>
            <a:pathLst>
              <a:path w="11429" h="31115">
                <a:moveTo>
                  <a:pt x="0" y="0"/>
                </a:moveTo>
                <a:lnTo>
                  <a:pt x="0" y="30503"/>
                </a:lnTo>
                <a:lnTo>
                  <a:pt x="2560" y="26670"/>
                </a:lnTo>
                <a:lnTo>
                  <a:pt x="6370" y="17769"/>
                </a:lnTo>
                <a:lnTo>
                  <a:pt x="7620" y="16489"/>
                </a:lnTo>
                <a:lnTo>
                  <a:pt x="8900" y="12679"/>
                </a:lnTo>
                <a:lnTo>
                  <a:pt x="10180" y="10149"/>
                </a:lnTo>
                <a:lnTo>
                  <a:pt x="10180" y="5059"/>
                </a:lnTo>
                <a:lnTo>
                  <a:pt x="11430" y="5059"/>
                </a:lnTo>
                <a:lnTo>
                  <a:pt x="11430" y="1249"/>
                </a:lnTo>
                <a:lnTo>
                  <a:pt x="8900" y="1249"/>
                </a:lnTo>
                <a:lnTo>
                  <a:pt x="6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024110" y="702319"/>
            <a:ext cx="3810" cy="635"/>
          </a:xfrm>
          <a:custGeom>
            <a:avLst/>
            <a:gdLst/>
            <a:ahLst/>
            <a:cxnLst/>
            <a:rect l="l" t="t" r="r" b="b"/>
            <a:pathLst>
              <a:path w="3810" h="634">
                <a:moveTo>
                  <a:pt x="0" y="118"/>
                </a:moveTo>
                <a:lnTo>
                  <a:pt x="3822" y="118"/>
                </a:lnTo>
              </a:path>
            </a:pathLst>
          </a:custGeom>
          <a:ln w="317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027919" y="700038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5083" y="0"/>
                </a:moveTo>
                <a:lnTo>
                  <a:pt x="1280" y="2281"/>
                </a:lnTo>
                <a:lnTo>
                  <a:pt x="0" y="2281"/>
                </a:lnTo>
                <a:lnTo>
                  <a:pt x="0" y="2519"/>
                </a:lnTo>
                <a:lnTo>
                  <a:pt x="5083" y="2835"/>
                </a:lnTo>
                <a:lnTo>
                  <a:pt x="5083" y="0"/>
                </a:lnTo>
                <a:close/>
              </a:path>
            </a:pathLst>
          </a:custGeom>
          <a:solidFill>
            <a:srgbClr val="9696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033009" y="696984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83" y="0"/>
                </a:moveTo>
                <a:lnTo>
                  <a:pt x="0" y="3050"/>
                </a:lnTo>
                <a:lnTo>
                  <a:pt x="0" y="5889"/>
                </a:lnTo>
                <a:lnTo>
                  <a:pt x="5083" y="6206"/>
                </a:lnTo>
                <a:lnTo>
                  <a:pt x="5083" y="0"/>
                </a:lnTo>
                <a:close/>
              </a:path>
            </a:pathLst>
          </a:custGeom>
          <a:solidFill>
            <a:srgbClr val="9797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38100" y="693937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59">
                <a:moveTo>
                  <a:pt x="5072" y="0"/>
                </a:moveTo>
                <a:lnTo>
                  <a:pt x="0" y="3042"/>
                </a:lnTo>
                <a:lnTo>
                  <a:pt x="0" y="9253"/>
                </a:lnTo>
                <a:lnTo>
                  <a:pt x="5072" y="9568"/>
                </a:lnTo>
                <a:lnTo>
                  <a:pt x="5072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043159" y="690894"/>
            <a:ext cx="5080" cy="13335"/>
          </a:xfrm>
          <a:custGeom>
            <a:avLst/>
            <a:gdLst/>
            <a:ahLst/>
            <a:cxnLst/>
            <a:rect l="l" t="t" r="r" b="b"/>
            <a:pathLst>
              <a:path w="5079" h="13334">
                <a:moveTo>
                  <a:pt x="5083" y="0"/>
                </a:moveTo>
                <a:lnTo>
                  <a:pt x="0" y="3050"/>
                </a:lnTo>
                <a:lnTo>
                  <a:pt x="0" y="12610"/>
                </a:lnTo>
                <a:lnTo>
                  <a:pt x="5083" y="12927"/>
                </a:lnTo>
                <a:lnTo>
                  <a:pt x="5083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048250" y="687840"/>
            <a:ext cx="5080" cy="16510"/>
          </a:xfrm>
          <a:custGeom>
            <a:avLst/>
            <a:gdLst/>
            <a:ahLst/>
            <a:cxnLst/>
            <a:rect l="l" t="t" r="r" b="b"/>
            <a:pathLst>
              <a:path w="5079" h="16509">
                <a:moveTo>
                  <a:pt x="5083" y="0"/>
                </a:moveTo>
                <a:lnTo>
                  <a:pt x="0" y="3050"/>
                </a:lnTo>
                <a:lnTo>
                  <a:pt x="0" y="15981"/>
                </a:lnTo>
                <a:lnTo>
                  <a:pt x="5083" y="16298"/>
                </a:lnTo>
                <a:lnTo>
                  <a:pt x="5083" y="0"/>
                </a:lnTo>
                <a:close/>
              </a:path>
            </a:pathLst>
          </a:custGeom>
          <a:solidFill>
            <a:srgbClr val="9A9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053339" y="684794"/>
            <a:ext cx="5080" cy="19685"/>
          </a:xfrm>
          <a:custGeom>
            <a:avLst/>
            <a:gdLst/>
            <a:ahLst/>
            <a:cxnLst/>
            <a:rect l="l" t="t" r="r" b="b"/>
            <a:pathLst>
              <a:path w="5079" h="19684">
                <a:moveTo>
                  <a:pt x="5072" y="0"/>
                </a:moveTo>
                <a:lnTo>
                  <a:pt x="0" y="3042"/>
                </a:lnTo>
                <a:lnTo>
                  <a:pt x="0" y="19345"/>
                </a:lnTo>
                <a:lnTo>
                  <a:pt x="5072" y="19660"/>
                </a:lnTo>
                <a:lnTo>
                  <a:pt x="5072" y="0"/>
                </a:lnTo>
                <a:close/>
              </a:path>
            </a:pathLst>
          </a:custGeom>
          <a:solidFill>
            <a:srgbClr val="9B9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058399" y="681751"/>
            <a:ext cx="5080" cy="23495"/>
          </a:xfrm>
          <a:custGeom>
            <a:avLst/>
            <a:gdLst/>
            <a:ahLst/>
            <a:cxnLst/>
            <a:rect l="l" t="t" r="r" b="b"/>
            <a:pathLst>
              <a:path w="5079" h="23495">
                <a:moveTo>
                  <a:pt x="5083" y="0"/>
                </a:moveTo>
                <a:lnTo>
                  <a:pt x="0" y="3050"/>
                </a:lnTo>
                <a:lnTo>
                  <a:pt x="0" y="22702"/>
                </a:lnTo>
                <a:lnTo>
                  <a:pt x="5083" y="23019"/>
                </a:lnTo>
                <a:lnTo>
                  <a:pt x="5083" y="0"/>
                </a:lnTo>
                <a:close/>
              </a:path>
            </a:pathLst>
          </a:custGeom>
          <a:solidFill>
            <a:srgbClr val="9C9C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063489" y="678697"/>
            <a:ext cx="5080" cy="26670"/>
          </a:xfrm>
          <a:custGeom>
            <a:avLst/>
            <a:gdLst/>
            <a:ahLst/>
            <a:cxnLst/>
            <a:rect l="l" t="t" r="r" b="b"/>
            <a:pathLst>
              <a:path w="5079" h="26670">
                <a:moveTo>
                  <a:pt x="5083" y="0"/>
                </a:moveTo>
                <a:lnTo>
                  <a:pt x="0" y="3050"/>
                </a:lnTo>
                <a:lnTo>
                  <a:pt x="0" y="26073"/>
                </a:lnTo>
                <a:lnTo>
                  <a:pt x="5083" y="26389"/>
                </a:lnTo>
                <a:lnTo>
                  <a:pt x="5083" y="0"/>
                </a:lnTo>
                <a:close/>
              </a:path>
            </a:pathLst>
          </a:custGeom>
          <a:solidFill>
            <a:srgbClr val="9D9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068580" y="675650"/>
            <a:ext cx="5080" cy="29845"/>
          </a:xfrm>
          <a:custGeom>
            <a:avLst/>
            <a:gdLst/>
            <a:ahLst/>
            <a:cxnLst/>
            <a:rect l="l" t="t" r="r" b="b"/>
            <a:pathLst>
              <a:path w="5079" h="29845">
                <a:moveTo>
                  <a:pt x="5072" y="0"/>
                </a:moveTo>
                <a:lnTo>
                  <a:pt x="0" y="3042"/>
                </a:lnTo>
                <a:lnTo>
                  <a:pt x="0" y="29436"/>
                </a:lnTo>
                <a:lnTo>
                  <a:pt x="5072" y="29752"/>
                </a:lnTo>
                <a:lnTo>
                  <a:pt x="5072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073639" y="672608"/>
            <a:ext cx="5080" cy="33655"/>
          </a:xfrm>
          <a:custGeom>
            <a:avLst/>
            <a:gdLst/>
            <a:ahLst/>
            <a:cxnLst/>
            <a:rect l="l" t="t" r="r" b="b"/>
            <a:pathLst>
              <a:path w="5079" h="33654">
                <a:moveTo>
                  <a:pt x="5083" y="0"/>
                </a:moveTo>
                <a:lnTo>
                  <a:pt x="0" y="3050"/>
                </a:lnTo>
                <a:lnTo>
                  <a:pt x="0" y="32794"/>
                </a:lnTo>
                <a:lnTo>
                  <a:pt x="5083" y="33111"/>
                </a:lnTo>
                <a:lnTo>
                  <a:pt x="5083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078729" y="669554"/>
            <a:ext cx="5080" cy="36830"/>
          </a:xfrm>
          <a:custGeom>
            <a:avLst/>
            <a:gdLst/>
            <a:ahLst/>
            <a:cxnLst/>
            <a:rect l="l" t="t" r="r" b="b"/>
            <a:pathLst>
              <a:path w="5079" h="36829">
                <a:moveTo>
                  <a:pt x="5083" y="0"/>
                </a:moveTo>
                <a:lnTo>
                  <a:pt x="0" y="3050"/>
                </a:lnTo>
                <a:lnTo>
                  <a:pt x="0" y="36165"/>
                </a:lnTo>
                <a:lnTo>
                  <a:pt x="5083" y="36481"/>
                </a:lnTo>
                <a:lnTo>
                  <a:pt x="5083" y="0"/>
                </a:lnTo>
                <a:close/>
              </a:path>
            </a:pathLst>
          </a:custGeom>
          <a:solidFill>
            <a:srgbClr val="A0A0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083819" y="666507"/>
            <a:ext cx="5080" cy="40005"/>
          </a:xfrm>
          <a:custGeom>
            <a:avLst/>
            <a:gdLst/>
            <a:ahLst/>
            <a:cxnLst/>
            <a:rect l="l" t="t" r="r" b="b"/>
            <a:pathLst>
              <a:path w="5079" h="40004">
                <a:moveTo>
                  <a:pt x="5072" y="0"/>
                </a:moveTo>
                <a:lnTo>
                  <a:pt x="0" y="3042"/>
                </a:lnTo>
                <a:lnTo>
                  <a:pt x="0" y="39528"/>
                </a:lnTo>
                <a:lnTo>
                  <a:pt x="5072" y="39844"/>
                </a:lnTo>
                <a:lnTo>
                  <a:pt x="5072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087630" y="663457"/>
            <a:ext cx="6350" cy="43815"/>
          </a:xfrm>
          <a:custGeom>
            <a:avLst/>
            <a:gdLst/>
            <a:ahLst/>
            <a:cxnLst/>
            <a:rect l="l" t="t" r="r" b="b"/>
            <a:pathLst>
              <a:path w="6350" h="43815">
                <a:moveTo>
                  <a:pt x="6346" y="0"/>
                </a:moveTo>
                <a:lnTo>
                  <a:pt x="0" y="3807"/>
                </a:lnTo>
                <a:lnTo>
                  <a:pt x="0" y="42816"/>
                </a:lnTo>
                <a:lnTo>
                  <a:pt x="6346" y="43211"/>
                </a:lnTo>
                <a:lnTo>
                  <a:pt x="634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092689" y="660414"/>
            <a:ext cx="6350" cy="46990"/>
          </a:xfrm>
          <a:custGeom>
            <a:avLst/>
            <a:gdLst/>
            <a:ahLst/>
            <a:cxnLst/>
            <a:rect l="l" t="t" r="r" b="b"/>
            <a:pathLst>
              <a:path w="6350" h="46990">
                <a:moveTo>
                  <a:pt x="6357" y="0"/>
                </a:moveTo>
                <a:lnTo>
                  <a:pt x="0" y="3814"/>
                </a:lnTo>
                <a:lnTo>
                  <a:pt x="0" y="46173"/>
                </a:lnTo>
                <a:lnTo>
                  <a:pt x="6357" y="46569"/>
                </a:lnTo>
                <a:lnTo>
                  <a:pt x="6357" y="0"/>
                </a:lnTo>
                <a:close/>
              </a:path>
            </a:pathLst>
          </a:custGeom>
          <a:solidFill>
            <a:srgbClr val="A3A3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097779" y="657368"/>
            <a:ext cx="6350" cy="50165"/>
          </a:xfrm>
          <a:custGeom>
            <a:avLst/>
            <a:gdLst/>
            <a:ahLst/>
            <a:cxnLst/>
            <a:rect l="l" t="t" r="r" b="b"/>
            <a:pathLst>
              <a:path w="6350" h="50165">
                <a:moveTo>
                  <a:pt x="6346" y="0"/>
                </a:moveTo>
                <a:lnTo>
                  <a:pt x="0" y="3807"/>
                </a:lnTo>
                <a:lnTo>
                  <a:pt x="0" y="49537"/>
                </a:lnTo>
                <a:lnTo>
                  <a:pt x="6346" y="49932"/>
                </a:lnTo>
                <a:lnTo>
                  <a:pt x="6346" y="0"/>
                </a:lnTo>
                <a:close/>
              </a:path>
            </a:pathLst>
          </a:custGeom>
          <a:solidFill>
            <a:srgbClr val="A4A4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102869" y="654314"/>
            <a:ext cx="6350" cy="53340"/>
          </a:xfrm>
          <a:custGeom>
            <a:avLst/>
            <a:gdLst/>
            <a:ahLst/>
            <a:cxnLst/>
            <a:rect l="l" t="t" r="r" b="b"/>
            <a:pathLst>
              <a:path w="6350" h="53340">
                <a:moveTo>
                  <a:pt x="6346" y="0"/>
                </a:moveTo>
                <a:lnTo>
                  <a:pt x="0" y="3807"/>
                </a:lnTo>
                <a:lnTo>
                  <a:pt x="0" y="52907"/>
                </a:lnTo>
                <a:lnTo>
                  <a:pt x="2530" y="53065"/>
                </a:lnTo>
                <a:lnTo>
                  <a:pt x="6346" y="53213"/>
                </a:lnTo>
                <a:lnTo>
                  <a:pt x="6346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107929" y="651271"/>
            <a:ext cx="6350" cy="56515"/>
          </a:xfrm>
          <a:custGeom>
            <a:avLst/>
            <a:gdLst/>
            <a:ahLst/>
            <a:cxnLst/>
            <a:rect l="l" t="t" r="r" b="b"/>
            <a:pathLst>
              <a:path w="6350" h="56515">
                <a:moveTo>
                  <a:pt x="6357" y="0"/>
                </a:moveTo>
                <a:lnTo>
                  <a:pt x="0" y="3814"/>
                </a:lnTo>
                <a:lnTo>
                  <a:pt x="0" y="56206"/>
                </a:lnTo>
                <a:lnTo>
                  <a:pt x="6357" y="56452"/>
                </a:lnTo>
                <a:lnTo>
                  <a:pt x="6357" y="0"/>
                </a:lnTo>
                <a:close/>
              </a:path>
            </a:pathLst>
          </a:custGeom>
          <a:solidFill>
            <a:srgbClr val="A6A6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113020" y="648224"/>
            <a:ext cx="6350" cy="59690"/>
          </a:xfrm>
          <a:custGeom>
            <a:avLst/>
            <a:gdLst/>
            <a:ahLst/>
            <a:cxnLst/>
            <a:rect l="l" t="t" r="r" b="b"/>
            <a:pathLst>
              <a:path w="6350" h="59690">
                <a:moveTo>
                  <a:pt x="6346" y="0"/>
                </a:moveTo>
                <a:lnTo>
                  <a:pt x="0" y="3807"/>
                </a:lnTo>
                <a:lnTo>
                  <a:pt x="0" y="59450"/>
                </a:lnTo>
                <a:lnTo>
                  <a:pt x="6346" y="59696"/>
                </a:lnTo>
                <a:lnTo>
                  <a:pt x="6346" y="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120645" y="645935"/>
            <a:ext cx="0" cy="62230"/>
          </a:xfrm>
          <a:custGeom>
            <a:avLst/>
            <a:gdLst/>
            <a:ahLst/>
            <a:cxnLst/>
            <a:rect l="l" t="t" r="r" b="b"/>
            <a:pathLst>
              <a:path h="62229">
                <a:moveTo>
                  <a:pt x="0" y="0"/>
                </a:moveTo>
                <a:lnTo>
                  <a:pt x="0" y="62133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125711" y="642892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73"/>
                </a:lnTo>
              </a:path>
            </a:pathLst>
          </a:custGeom>
          <a:ln w="6353">
            <a:solidFill>
              <a:srgbClr val="A9A9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130801" y="639838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8624"/>
                </a:lnTo>
              </a:path>
            </a:pathLst>
          </a:custGeom>
          <a:ln w="6353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135886" y="636792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1867"/>
                </a:lnTo>
              </a:path>
            </a:pathLst>
          </a:custGeom>
          <a:ln w="6342">
            <a:solidFill>
              <a:srgbClr val="ABAB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140951" y="6337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10"/>
                </a:lnTo>
              </a:path>
            </a:pathLst>
          </a:custGeom>
          <a:ln w="6353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146041" y="630695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536"/>
                </a:lnTo>
              </a:path>
            </a:pathLst>
          </a:custGeom>
          <a:ln w="6353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151125" y="627648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0"/>
                </a:moveTo>
                <a:lnTo>
                  <a:pt x="0" y="80155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156191" y="624688"/>
            <a:ext cx="0" cy="83185"/>
          </a:xfrm>
          <a:custGeom>
            <a:avLst/>
            <a:gdLst/>
            <a:ahLst/>
            <a:cxnLst/>
            <a:rect l="l" t="t" r="r" b="b"/>
            <a:pathLst>
              <a:path h="83184">
                <a:moveTo>
                  <a:pt x="0" y="0"/>
                </a:moveTo>
                <a:lnTo>
                  <a:pt x="0" y="82690"/>
                </a:lnTo>
              </a:path>
            </a:pathLst>
          </a:custGeom>
          <a:ln w="6353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161281" y="62180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578"/>
                </a:lnTo>
              </a:path>
            </a:pathLst>
          </a:custGeom>
          <a:ln w="6353">
            <a:solidFill>
              <a:srgbClr val="B0B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166366" y="618921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58"/>
                </a:lnTo>
              </a:path>
            </a:pathLst>
          </a:custGeom>
          <a:ln w="6342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170813" y="616037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202"/>
                </a:lnTo>
              </a:path>
            </a:pathLst>
          </a:custGeom>
          <a:ln w="7616">
            <a:solidFill>
              <a:srgbClr val="B2B2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175878" y="613160"/>
            <a:ext cx="0" cy="93980"/>
          </a:xfrm>
          <a:custGeom>
            <a:avLst/>
            <a:gdLst/>
            <a:ahLst/>
            <a:cxnLst/>
            <a:rect l="l" t="t" r="r" b="b"/>
            <a:pathLst>
              <a:path h="93979">
                <a:moveTo>
                  <a:pt x="0" y="0"/>
                </a:moveTo>
                <a:lnTo>
                  <a:pt x="0" y="93525"/>
                </a:lnTo>
              </a:path>
            </a:pathLst>
          </a:custGeom>
          <a:ln w="7627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180962" y="610280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849"/>
                </a:lnTo>
              </a:path>
            </a:pathLst>
          </a:custGeom>
          <a:ln w="7616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186053" y="607393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7039"/>
                </a:lnTo>
              </a:path>
            </a:pathLst>
          </a:custGeom>
          <a:ln w="7616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191118" y="604516"/>
            <a:ext cx="0" cy="98425"/>
          </a:xfrm>
          <a:custGeom>
            <a:avLst/>
            <a:gdLst/>
            <a:ahLst/>
            <a:cxnLst/>
            <a:rect l="l" t="t" r="r" b="b"/>
            <a:pathLst>
              <a:path h="98425">
                <a:moveTo>
                  <a:pt x="0" y="0"/>
                </a:moveTo>
                <a:lnTo>
                  <a:pt x="0" y="98229"/>
                </a:lnTo>
              </a:path>
            </a:pathLst>
          </a:custGeom>
          <a:ln w="7627">
            <a:solidFill>
              <a:srgbClr val="B6B6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196202" y="60069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5">
                <a:moveTo>
                  <a:pt x="0" y="0"/>
                </a:moveTo>
                <a:lnTo>
                  <a:pt x="0" y="100662"/>
                </a:lnTo>
              </a:path>
            </a:pathLst>
          </a:custGeom>
          <a:ln w="7616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200650" y="599449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632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205721" y="596889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6353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210811" y="596889"/>
            <a:ext cx="0" cy="94615"/>
          </a:xfrm>
          <a:custGeom>
            <a:avLst/>
            <a:gdLst/>
            <a:ahLst/>
            <a:cxnLst/>
            <a:rect l="l" t="t" r="r" b="b"/>
            <a:pathLst>
              <a:path h="94615">
                <a:moveTo>
                  <a:pt x="0" y="0"/>
                </a:moveTo>
                <a:lnTo>
                  <a:pt x="0" y="94000"/>
                </a:lnTo>
              </a:path>
            </a:pathLst>
          </a:custGeom>
          <a:ln w="6353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215895" y="596889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607"/>
                </a:lnTo>
              </a:path>
            </a:pathLst>
          </a:custGeom>
          <a:ln w="6342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220961" y="596889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233"/>
                </a:lnTo>
              </a:path>
            </a:pathLst>
          </a:custGeom>
          <a:ln w="6353">
            <a:solidFill>
              <a:srgbClr val="BCBC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226051" y="596889"/>
            <a:ext cx="0" cy="81915"/>
          </a:xfrm>
          <a:custGeom>
            <a:avLst/>
            <a:gdLst/>
            <a:ahLst/>
            <a:cxnLst/>
            <a:rect l="l" t="t" r="r" b="b"/>
            <a:pathLst>
              <a:path h="81915">
                <a:moveTo>
                  <a:pt x="0" y="0"/>
                </a:moveTo>
                <a:lnTo>
                  <a:pt x="0" y="81612"/>
                </a:lnTo>
              </a:path>
            </a:pathLst>
          </a:custGeom>
          <a:ln w="6353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231136" y="5994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20"/>
                </a:lnTo>
              </a:path>
            </a:pathLst>
          </a:custGeom>
          <a:ln w="6342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236201" y="601129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9208"/>
                </a:lnTo>
              </a:path>
            </a:pathLst>
          </a:custGeom>
          <a:ln w="6353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241291" y="603659"/>
            <a:ext cx="0" cy="60960"/>
          </a:xfrm>
          <a:custGeom>
            <a:avLst/>
            <a:gdLst/>
            <a:ahLst/>
            <a:cxnLst/>
            <a:rect l="l" t="t" r="r" b="b"/>
            <a:pathLst>
              <a:path h="60959">
                <a:moveTo>
                  <a:pt x="0" y="0"/>
                </a:moveTo>
                <a:lnTo>
                  <a:pt x="0" y="60560"/>
                </a:lnTo>
              </a:path>
            </a:pathLst>
          </a:custGeom>
          <a:ln w="6353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43839" y="606437"/>
            <a:ext cx="5080" cy="53975"/>
          </a:xfrm>
          <a:custGeom>
            <a:avLst/>
            <a:gdLst/>
            <a:ahLst/>
            <a:cxnLst/>
            <a:rect l="l" t="t" r="r" b="b"/>
            <a:pathLst>
              <a:path w="5079" h="53975">
                <a:moveTo>
                  <a:pt x="2536" y="0"/>
                </a:moveTo>
                <a:lnTo>
                  <a:pt x="2536" y="53527"/>
                </a:lnTo>
              </a:path>
            </a:pathLst>
          </a:custGeom>
          <a:ln w="6342">
            <a:solidFill>
              <a:srgbClr val="C2C2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8899" y="611279"/>
            <a:ext cx="5080" cy="43815"/>
          </a:xfrm>
          <a:custGeom>
            <a:avLst/>
            <a:gdLst/>
            <a:ahLst/>
            <a:cxnLst/>
            <a:rect l="l" t="t" r="r" b="b"/>
            <a:pathLst>
              <a:path w="5079" h="43815">
                <a:moveTo>
                  <a:pt x="0" y="0"/>
                </a:moveTo>
                <a:lnTo>
                  <a:pt x="0" y="43529"/>
                </a:lnTo>
                <a:lnTo>
                  <a:pt x="3810" y="38950"/>
                </a:lnTo>
                <a:lnTo>
                  <a:pt x="5083" y="37043"/>
                </a:lnTo>
                <a:lnTo>
                  <a:pt x="5083" y="4676"/>
                </a:lnTo>
                <a:lnTo>
                  <a:pt x="3810" y="3410"/>
                </a:lnTo>
                <a:lnTo>
                  <a:pt x="1280" y="850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53989" y="615962"/>
            <a:ext cx="5080" cy="32384"/>
          </a:xfrm>
          <a:custGeom>
            <a:avLst/>
            <a:gdLst/>
            <a:ahLst/>
            <a:cxnLst/>
            <a:rect l="l" t="t" r="r" b="b"/>
            <a:pathLst>
              <a:path w="5079" h="32384">
                <a:moveTo>
                  <a:pt x="0" y="0"/>
                </a:moveTo>
                <a:lnTo>
                  <a:pt x="0" y="32351"/>
                </a:lnTo>
                <a:lnTo>
                  <a:pt x="3810" y="26647"/>
                </a:lnTo>
                <a:lnTo>
                  <a:pt x="5083" y="24130"/>
                </a:lnTo>
                <a:lnTo>
                  <a:pt x="5083" y="6350"/>
                </a:lnTo>
                <a:lnTo>
                  <a:pt x="3810" y="3787"/>
                </a:lnTo>
                <a:lnTo>
                  <a:pt x="0" y="0"/>
                </a:lnTo>
                <a:close/>
              </a:path>
            </a:pathLst>
          </a:custGeom>
          <a:solidFill>
            <a:srgbClr val="C4C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259080" y="622324"/>
            <a:ext cx="2540" cy="17780"/>
          </a:xfrm>
          <a:custGeom>
            <a:avLst/>
            <a:gdLst/>
            <a:ahLst/>
            <a:cxnLst/>
            <a:rect l="l" t="t" r="r" b="b"/>
            <a:pathLst>
              <a:path w="2539" h="17779">
                <a:moveTo>
                  <a:pt x="0" y="0"/>
                </a:moveTo>
                <a:lnTo>
                  <a:pt x="0" y="17754"/>
                </a:lnTo>
                <a:lnTo>
                  <a:pt x="1249" y="12664"/>
                </a:lnTo>
                <a:lnTo>
                  <a:pt x="2530" y="11415"/>
                </a:lnTo>
                <a:lnTo>
                  <a:pt x="2530" y="3795"/>
                </a:lnTo>
                <a:lnTo>
                  <a:pt x="1249" y="2514"/>
                </a:lnTo>
                <a:lnTo>
                  <a:pt x="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417820" y="426719"/>
            <a:ext cx="821679" cy="313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689610" y="78100"/>
            <a:ext cx="3454389" cy="6470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945880" y="6205222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7155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749675" y="6208395"/>
            <a:ext cx="2327275" cy="0"/>
          </a:xfrm>
          <a:custGeom>
            <a:avLst/>
            <a:gdLst/>
            <a:ahLst/>
            <a:cxnLst/>
            <a:rect l="l" t="t" r="r" b="b"/>
            <a:pathLst>
              <a:path w="2327275">
                <a:moveTo>
                  <a:pt x="0" y="0"/>
                </a:moveTo>
                <a:lnTo>
                  <a:pt x="2327009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676400" y="6212204"/>
            <a:ext cx="2428240" cy="0"/>
          </a:xfrm>
          <a:custGeom>
            <a:avLst/>
            <a:gdLst/>
            <a:ahLst/>
            <a:cxnLst/>
            <a:rect l="l" t="t" r="r" b="b"/>
            <a:pathLst>
              <a:path w="2428240">
                <a:moveTo>
                  <a:pt x="0" y="0"/>
                </a:moveTo>
                <a:lnTo>
                  <a:pt x="2427822" y="0"/>
                </a:lnTo>
              </a:path>
            </a:pathLst>
          </a:custGeom>
          <a:ln w="5079">
            <a:solidFill>
              <a:srgbClr val="999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631930" y="6216015"/>
            <a:ext cx="2488565" cy="0"/>
          </a:xfrm>
          <a:custGeom>
            <a:avLst/>
            <a:gdLst/>
            <a:ahLst/>
            <a:cxnLst/>
            <a:rect l="l" t="t" r="r" b="b"/>
            <a:pathLst>
              <a:path w="2488565">
                <a:moveTo>
                  <a:pt x="0" y="0"/>
                </a:moveTo>
                <a:lnTo>
                  <a:pt x="2488570" y="0"/>
                </a:lnTo>
              </a:path>
            </a:pathLst>
          </a:custGeom>
          <a:ln w="5079">
            <a:solidFill>
              <a:srgbClr val="9A9A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598626" y="6219825"/>
            <a:ext cx="2533015" cy="0"/>
          </a:xfrm>
          <a:custGeom>
            <a:avLst/>
            <a:gdLst/>
            <a:ahLst/>
            <a:cxnLst/>
            <a:rect l="l" t="t" r="r" b="b"/>
            <a:pathLst>
              <a:path w="2533015">
                <a:moveTo>
                  <a:pt x="0" y="0"/>
                </a:moveTo>
                <a:lnTo>
                  <a:pt x="2532663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573542" y="6223634"/>
            <a:ext cx="2564130" cy="0"/>
          </a:xfrm>
          <a:custGeom>
            <a:avLst/>
            <a:gdLst/>
            <a:ahLst/>
            <a:cxnLst/>
            <a:rect l="l" t="t" r="r" b="b"/>
            <a:pathLst>
              <a:path w="2564129">
                <a:moveTo>
                  <a:pt x="0" y="0"/>
                </a:moveTo>
                <a:lnTo>
                  <a:pt x="2564118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552587" y="6226807"/>
            <a:ext cx="2591435" cy="0"/>
          </a:xfrm>
          <a:custGeom>
            <a:avLst/>
            <a:gdLst/>
            <a:ahLst/>
            <a:cxnLst/>
            <a:rect l="l" t="t" r="r" b="b"/>
            <a:pathLst>
              <a:path w="2591434">
                <a:moveTo>
                  <a:pt x="0" y="0"/>
                </a:moveTo>
                <a:lnTo>
                  <a:pt x="2591412" y="0"/>
                </a:lnTo>
              </a:path>
            </a:pathLst>
          </a:custGeom>
          <a:ln w="6353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540167" y="6229980"/>
            <a:ext cx="2604135" cy="0"/>
          </a:xfrm>
          <a:custGeom>
            <a:avLst/>
            <a:gdLst/>
            <a:ahLst/>
            <a:cxnLst/>
            <a:rect l="l" t="t" r="r" b="b"/>
            <a:pathLst>
              <a:path w="2604134">
                <a:moveTo>
                  <a:pt x="0" y="0"/>
                </a:moveTo>
                <a:lnTo>
                  <a:pt x="2603832" y="0"/>
                </a:lnTo>
              </a:path>
            </a:pathLst>
          </a:custGeom>
          <a:ln w="5079">
            <a:solidFill>
              <a:srgbClr val="A0A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523823" y="6233790"/>
            <a:ext cx="2620645" cy="0"/>
          </a:xfrm>
          <a:custGeom>
            <a:avLst/>
            <a:gdLst/>
            <a:ahLst/>
            <a:cxnLst/>
            <a:rect l="l" t="t" r="r" b="b"/>
            <a:pathLst>
              <a:path w="2620645">
                <a:moveTo>
                  <a:pt x="0" y="0"/>
                </a:moveTo>
                <a:lnTo>
                  <a:pt x="2620176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507480" y="6237601"/>
            <a:ext cx="2636520" cy="0"/>
          </a:xfrm>
          <a:custGeom>
            <a:avLst/>
            <a:gdLst/>
            <a:ahLst/>
            <a:cxnLst/>
            <a:rect l="l" t="t" r="r" b="b"/>
            <a:pathLst>
              <a:path w="2636520">
                <a:moveTo>
                  <a:pt x="0" y="0"/>
                </a:moveTo>
                <a:lnTo>
                  <a:pt x="2636519" y="0"/>
                </a:lnTo>
              </a:path>
            </a:pathLst>
          </a:custGeom>
          <a:ln w="507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492240" y="6241410"/>
            <a:ext cx="2651760" cy="0"/>
          </a:xfrm>
          <a:custGeom>
            <a:avLst/>
            <a:gdLst/>
            <a:ahLst/>
            <a:cxnLst/>
            <a:rect l="l" t="t" r="r" b="b"/>
            <a:pathLst>
              <a:path w="2651759">
                <a:moveTo>
                  <a:pt x="0" y="0"/>
                </a:moveTo>
                <a:lnTo>
                  <a:pt x="2651759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477000" y="6245221"/>
            <a:ext cx="2667000" cy="0"/>
          </a:xfrm>
          <a:custGeom>
            <a:avLst/>
            <a:gdLst/>
            <a:ahLst/>
            <a:cxnLst/>
            <a:rect l="l" t="t" r="r" b="b"/>
            <a:pathLst>
              <a:path w="2667000">
                <a:moveTo>
                  <a:pt x="0" y="0"/>
                </a:moveTo>
                <a:lnTo>
                  <a:pt x="2666999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462534" y="6248400"/>
            <a:ext cx="2681605" cy="0"/>
          </a:xfrm>
          <a:custGeom>
            <a:avLst/>
            <a:gdLst/>
            <a:ahLst/>
            <a:cxnLst/>
            <a:rect l="l" t="t" r="r" b="b"/>
            <a:pathLst>
              <a:path w="2681604">
                <a:moveTo>
                  <a:pt x="0" y="0"/>
                </a:moveTo>
                <a:lnTo>
                  <a:pt x="2681465" y="0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452860" y="6251579"/>
            <a:ext cx="2691130" cy="0"/>
          </a:xfrm>
          <a:custGeom>
            <a:avLst/>
            <a:gdLst/>
            <a:ahLst/>
            <a:cxnLst/>
            <a:rect l="l" t="t" r="r" b="b"/>
            <a:pathLst>
              <a:path w="2691129">
                <a:moveTo>
                  <a:pt x="0" y="0"/>
                </a:moveTo>
                <a:lnTo>
                  <a:pt x="2691139" y="0"/>
                </a:lnTo>
              </a:path>
            </a:pathLst>
          </a:custGeom>
          <a:ln w="5079">
            <a:solidFill>
              <a:srgbClr val="AAAA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443990" y="6255389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700009" y="0"/>
                </a:lnTo>
              </a:path>
            </a:pathLst>
          </a:custGeom>
          <a:ln w="5079">
            <a:solidFill>
              <a:srgbClr val="ABAB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442710" y="6259198"/>
            <a:ext cx="2701290" cy="0"/>
          </a:xfrm>
          <a:custGeom>
            <a:avLst/>
            <a:gdLst/>
            <a:ahLst/>
            <a:cxnLst/>
            <a:rect l="l" t="t" r="r" b="b"/>
            <a:pathLst>
              <a:path w="2701290">
                <a:moveTo>
                  <a:pt x="0" y="0"/>
                </a:moveTo>
                <a:lnTo>
                  <a:pt x="2701289" y="0"/>
                </a:lnTo>
              </a:path>
            </a:pathLst>
          </a:custGeom>
          <a:ln w="5079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024360" y="6263009"/>
            <a:ext cx="2119630" cy="0"/>
          </a:xfrm>
          <a:custGeom>
            <a:avLst/>
            <a:gdLst/>
            <a:ahLst/>
            <a:cxnLst/>
            <a:rect l="l" t="t" r="r" b="b"/>
            <a:pathLst>
              <a:path w="2119629">
                <a:moveTo>
                  <a:pt x="0" y="0"/>
                </a:moveTo>
                <a:lnTo>
                  <a:pt x="2119639" y="0"/>
                </a:lnTo>
              </a:path>
            </a:pathLst>
          </a:custGeom>
          <a:ln w="5079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049343" y="6266819"/>
            <a:ext cx="2094864" cy="0"/>
          </a:xfrm>
          <a:custGeom>
            <a:avLst/>
            <a:gdLst/>
            <a:ahLst/>
            <a:cxnLst/>
            <a:rect l="l" t="t" r="r" b="b"/>
            <a:pathLst>
              <a:path w="2094865">
                <a:moveTo>
                  <a:pt x="0" y="0"/>
                </a:moveTo>
                <a:lnTo>
                  <a:pt x="2094656" y="0"/>
                </a:lnTo>
              </a:path>
            </a:pathLst>
          </a:custGeom>
          <a:ln w="5079">
            <a:solidFill>
              <a:srgbClr val="B0B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074327" y="6270629"/>
            <a:ext cx="2070100" cy="0"/>
          </a:xfrm>
          <a:custGeom>
            <a:avLst/>
            <a:gdLst/>
            <a:ahLst/>
            <a:cxnLst/>
            <a:rect l="l" t="t" r="r" b="b"/>
            <a:pathLst>
              <a:path w="2070100">
                <a:moveTo>
                  <a:pt x="0" y="0"/>
                </a:moveTo>
                <a:lnTo>
                  <a:pt x="2069672" y="0"/>
                </a:lnTo>
              </a:path>
            </a:pathLst>
          </a:custGeom>
          <a:ln w="5079">
            <a:solidFill>
              <a:srgbClr val="B1B1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099310" y="6274439"/>
            <a:ext cx="2044700" cy="0"/>
          </a:xfrm>
          <a:custGeom>
            <a:avLst/>
            <a:gdLst/>
            <a:ahLst/>
            <a:cxnLst/>
            <a:rect l="l" t="t" r="r" b="b"/>
            <a:pathLst>
              <a:path w="2044700">
                <a:moveTo>
                  <a:pt x="0" y="0"/>
                </a:moveTo>
                <a:lnTo>
                  <a:pt x="204468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120890" y="6276975"/>
            <a:ext cx="2023110" cy="0"/>
          </a:xfrm>
          <a:custGeom>
            <a:avLst/>
            <a:gdLst/>
            <a:ahLst/>
            <a:cxnLst/>
            <a:rect l="l" t="t" r="r" b="b"/>
            <a:pathLst>
              <a:path w="2023109">
                <a:moveTo>
                  <a:pt x="0" y="0"/>
                </a:moveTo>
                <a:lnTo>
                  <a:pt x="2023109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159889" y="6280784"/>
            <a:ext cx="1984375" cy="0"/>
          </a:xfrm>
          <a:custGeom>
            <a:avLst/>
            <a:gdLst/>
            <a:ahLst/>
            <a:cxnLst/>
            <a:rect l="l" t="t" r="r" b="b"/>
            <a:pathLst>
              <a:path w="1984375">
                <a:moveTo>
                  <a:pt x="0" y="0"/>
                </a:moveTo>
                <a:lnTo>
                  <a:pt x="1984110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237586" y="6284595"/>
            <a:ext cx="1906905" cy="0"/>
          </a:xfrm>
          <a:custGeom>
            <a:avLst/>
            <a:gdLst/>
            <a:ahLst/>
            <a:cxnLst/>
            <a:rect l="l" t="t" r="r" b="b"/>
            <a:pathLst>
              <a:path w="1906904">
                <a:moveTo>
                  <a:pt x="0" y="0"/>
                </a:moveTo>
                <a:lnTo>
                  <a:pt x="1906413" y="0"/>
                </a:lnTo>
              </a:path>
            </a:pathLst>
          </a:custGeom>
          <a:ln w="507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366248" y="6288404"/>
            <a:ext cx="1778000" cy="0"/>
          </a:xfrm>
          <a:custGeom>
            <a:avLst/>
            <a:gdLst/>
            <a:ahLst/>
            <a:cxnLst/>
            <a:rect l="l" t="t" r="r" b="b"/>
            <a:pathLst>
              <a:path w="1778000">
                <a:moveTo>
                  <a:pt x="0" y="0"/>
                </a:moveTo>
                <a:lnTo>
                  <a:pt x="1777751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4911" y="6292215"/>
            <a:ext cx="1649095" cy="0"/>
          </a:xfrm>
          <a:custGeom>
            <a:avLst/>
            <a:gdLst/>
            <a:ahLst/>
            <a:cxnLst/>
            <a:rect l="l" t="t" r="r" b="b"/>
            <a:pathLst>
              <a:path w="1649095">
                <a:moveTo>
                  <a:pt x="0" y="0"/>
                </a:moveTo>
                <a:lnTo>
                  <a:pt x="1649088" y="0"/>
                </a:lnTo>
              </a:path>
            </a:pathLst>
          </a:custGeom>
          <a:ln w="5079">
            <a:solidFill>
              <a:srgbClr val="BBBB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623574" y="6296025"/>
            <a:ext cx="1520825" cy="0"/>
          </a:xfrm>
          <a:custGeom>
            <a:avLst/>
            <a:gdLst/>
            <a:ahLst/>
            <a:cxnLst/>
            <a:rect l="l" t="t" r="r" b="b"/>
            <a:pathLst>
              <a:path w="1520825">
                <a:moveTo>
                  <a:pt x="0" y="0"/>
                </a:moveTo>
                <a:lnTo>
                  <a:pt x="1520426" y="0"/>
                </a:lnTo>
              </a:path>
            </a:pathLst>
          </a:custGeom>
          <a:ln w="507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709211" y="6298560"/>
            <a:ext cx="1435100" cy="0"/>
          </a:xfrm>
          <a:custGeom>
            <a:avLst/>
            <a:gdLst/>
            <a:ahLst/>
            <a:cxnLst/>
            <a:rect l="l" t="t" r="r" b="b"/>
            <a:pathLst>
              <a:path w="1435100">
                <a:moveTo>
                  <a:pt x="0" y="0"/>
                </a:moveTo>
                <a:lnTo>
                  <a:pt x="1434788" y="0"/>
                </a:lnTo>
              </a:path>
            </a:pathLst>
          </a:custGeom>
          <a:ln w="5079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087348" y="6302371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6651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099094" y="6304276"/>
            <a:ext cx="45085" cy="3810"/>
          </a:xfrm>
          <a:custGeom>
            <a:avLst/>
            <a:gdLst/>
            <a:ahLst/>
            <a:cxnLst/>
            <a:rect l="l" t="t" r="r" b="b"/>
            <a:pathLst>
              <a:path w="45084" h="3810">
                <a:moveTo>
                  <a:pt x="0" y="1904"/>
                </a:moveTo>
                <a:lnTo>
                  <a:pt x="44906" y="1904"/>
                </a:lnTo>
              </a:path>
            </a:pathLst>
          </a:custGeom>
          <a:ln w="5079">
            <a:solidFill>
              <a:srgbClr val="C2C2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112215" y="6308085"/>
            <a:ext cx="29845" cy="3810"/>
          </a:xfrm>
          <a:custGeom>
            <a:avLst/>
            <a:gdLst/>
            <a:ahLst/>
            <a:cxnLst/>
            <a:rect l="l" t="t" r="r" b="b"/>
            <a:pathLst>
              <a:path w="29845" h="3810">
                <a:moveTo>
                  <a:pt x="29254" y="0"/>
                </a:moveTo>
                <a:lnTo>
                  <a:pt x="0" y="0"/>
                </a:lnTo>
                <a:lnTo>
                  <a:pt x="7644" y="2548"/>
                </a:lnTo>
                <a:lnTo>
                  <a:pt x="12734" y="3809"/>
                </a:lnTo>
                <a:lnTo>
                  <a:pt x="20354" y="3809"/>
                </a:lnTo>
                <a:lnTo>
                  <a:pt x="21634" y="2548"/>
                </a:lnTo>
                <a:lnTo>
                  <a:pt x="24164" y="2548"/>
                </a:lnTo>
                <a:lnTo>
                  <a:pt x="29254" y="0"/>
                </a:lnTo>
                <a:close/>
              </a:path>
            </a:pathLst>
          </a:custGeom>
          <a:solidFill>
            <a:srgbClr val="C3C3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527315" y="619125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4">
                <a:moveTo>
                  <a:pt x="0" y="0"/>
                </a:moveTo>
                <a:lnTo>
                  <a:pt x="151666" y="0"/>
                </a:lnTo>
              </a:path>
            </a:pathLst>
          </a:custGeom>
          <a:ln w="3818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472092" y="6194429"/>
            <a:ext cx="3470275" cy="0"/>
          </a:xfrm>
          <a:custGeom>
            <a:avLst/>
            <a:gdLst/>
            <a:ahLst/>
            <a:cxnLst/>
            <a:rect l="l" t="t" r="r" b="b"/>
            <a:pathLst>
              <a:path w="3470275">
                <a:moveTo>
                  <a:pt x="0" y="0"/>
                </a:moveTo>
                <a:lnTo>
                  <a:pt x="3469727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426372" y="6197601"/>
            <a:ext cx="3515995" cy="0"/>
          </a:xfrm>
          <a:custGeom>
            <a:avLst/>
            <a:gdLst/>
            <a:ahLst/>
            <a:cxnLst/>
            <a:rect l="l" t="t" r="r" b="b"/>
            <a:pathLst>
              <a:path w="3515995">
                <a:moveTo>
                  <a:pt x="0" y="0"/>
                </a:moveTo>
                <a:lnTo>
                  <a:pt x="3515447" y="0"/>
                </a:lnTo>
              </a:path>
            </a:pathLst>
          </a:custGeom>
          <a:ln w="6353">
            <a:solidFill>
              <a:srgbClr val="999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98493" y="6200775"/>
            <a:ext cx="3535045" cy="0"/>
          </a:xfrm>
          <a:custGeom>
            <a:avLst/>
            <a:gdLst/>
            <a:ahLst/>
            <a:cxnLst/>
            <a:rect l="l" t="t" r="r" b="b"/>
            <a:pathLst>
              <a:path w="3535045">
                <a:moveTo>
                  <a:pt x="0" y="0"/>
                </a:moveTo>
                <a:lnTo>
                  <a:pt x="3534631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60406" y="6204584"/>
            <a:ext cx="3569970" cy="0"/>
          </a:xfrm>
          <a:custGeom>
            <a:avLst/>
            <a:gdLst/>
            <a:ahLst/>
            <a:cxnLst/>
            <a:rect l="l" t="t" r="r" b="b"/>
            <a:pathLst>
              <a:path w="3569970">
                <a:moveTo>
                  <a:pt x="0" y="0"/>
                </a:moveTo>
                <a:lnTo>
                  <a:pt x="3569504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322320" y="6208395"/>
            <a:ext cx="3604895" cy="0"/>
          </a:xfrm>
          <a:custGeom>
            <a:avLst/>
            <a:gdLst/>
            <a:ahLst/>
            <a:cxnLst/>
            <a:rect l="l" t="t" r="r" b="b"/>
            <a:pathLst>
              <a:path w="3604895">
                <a:moveTo>
                  <a:pt x="0" y="0"/>
                </a:moveTo>
                <a:lnTo>
                  <a:pt x="3604377" y="0"/>
                </a:lnTo>
              </a:path>
            </a:pathLst>
          </a:custGeom>
          <a:ln w="507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277864" y="6212204"/>
            <a:ext cx="3646170" cy="0"/>
          </a:xfrm>
          <a:custGeom>
            <a:avLst/>
            <a:gdLst/>
            <a:ahLst/>
            <a:cxnLst/>
            <a:rect l="l" t="t" r="r" b="b"/>
            <a:pathLst>
              <a:path w="3646170">
                <a:moveTo>
                  <a:pt x="0" y="0"/>
                </a:moveTo>
                <a:lnTo>
                  <a:pt x="3645618" y="0"/>
                </a:lnTo>
              </a:path>
            </a:pathLst>
          </a:custGeom>
          <a:ln w="5079">
            <a:solidFill>
              <a:srgbClr val="A0A0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233410" y="6216015"/>
            <a:ext cx="3687445" cy="0"/>
          </a:xfrm>
          <a:custGeom>
            <a:avLst/>
            <a:gdLst/>
            <a:ahLst/>
            <a:cxnLst/>
            <a:rect l="l" t="t" r="r" b="b"/>
            <a:pathLst>
              <a:path w="3687445">
                <a:moveTo>
                  <a:pt x="0" y="0"/>
                </a:moveTo>
                <a:lnTo>
                  <a:pt x="3686859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93815" y="6219188"/>
            <a:ext cx="3824604" cy="0"/>
          </a:xfrm>
          <a:custGeom>
            <a:avLst/>
            <a:gdLst/>
            <a:ahLst/>
            <a:cxnLst/>
            <a:rect l="l" t="t" r="r" b="b"/>
            <a:pathLst>
              <a:path w="3824604">
                <a:moveTo>
                  <a:pt x="0" y="0"/>
                </a:moveTo>
                <a:lnTo>
                  <a:pt x="3824314" y="0"/>
                </a:lnTo>
              </a:path>
            </a:pathLst>
          </a:custGeom>
          <a:ln w="6353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00902" y="6222360"/>
            <a:ext cx="3914140" cy="0"/>
          </a:xfrm>
          <a:custGeom>
            <a:avLst/>
            <a:gdLst/>
            <a:ahLst/>
            <a:cxnLst/>
            <a:rect l="l" t="t" r="r" b="b"/>
            <a:pathLst>
              <a:path w="3914140">
                <a:moveTo>
                  <a:pt x="0" y="0"/>
                </a:moveTo>
                <a:lnTo>
                  <a:pt x="3914013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861310" y="6226171"/>
            <a:ext cx="4050665" cy="0"/>
          </a:xfrm>
          <a:custGeom>
            <a:avLst/>
            <a:gdLst/>
            <a:ahLst/>
            <a:cxnLst/>
            <a:rect l="l" t="t" r="r" b="b"/>
            <a:pathLst>
              <a:path w="4050665">
                <a:moveTo>
                  <a:pt x="0" y="0"/>
                </a:moveTo>
                <a:lnTo>
                  <a:pt x="4050391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809244" y="6229980"/>
            <a:ext cx="4099560" cy="0"/>
          </a:xfrm>
          <a:custGeom>
            <a:avLst/>
            <a:gdLst/>
            <a:ahLst/>
            <a:cxnLst/>
            <a:rect l="l" t="t" r="r" b="b"/>
            <a:pathLst>
              <a:path w="4099559">
                <a:moveTo>
                  <a:pt x="0" y="0"/>
                </a:moveTo>
                <a:lnTo>
                  <a:pt x="4099243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762250" y="6233790"/>
            <a:ext cx="4143375" cy="0"/>
          </a:xfrm>
          <a:custGeom>
            <a:avLst/>
            <a:gdLst/>
            <a:ahLst/>
            <a:cxnLst/>
            <a:rect l="l" t="t" r="r" b="b"/>
            <a:pathLst>
              <a:path w="4143375">
                <a:moveTo>
                  <a:pt x="0" y="0"/>
                </a:moveTo>
                <a:lnTo>
                  <a:pt x="4143023" y="0"/>
                </a:lnTo>
              </a:path>
            </a:pathLst>
          </a:custGeom>
          <a:ln w="5079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753355" y="6237601"/>
            <a:ext cx="4149090" cy="0"/>
          </a:xfrm>
          <a:custGeom>
            <a:avLst/>
            <a:gdLst/>
            <a:ahLst/>
            <a:cxnLst/>
            <a:rect l="l" t="t" r="r" b="b"/>
            <a:pathLst>
              <a:path w="4149090">
                <a:moveTo>
                  <a:pt x="0" y="0"/>
                </a:moveTo>
                <a:lnTo>
                  <a:pt x="4148703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753355" y="6240779"/>
            <a:ext cx="4146550" cy="0"/>
          </a:xfrm>
          <a:custGeom>
            <a:avLst/>
            <a:gdLst/>
            <a:ahLst/>
            <a:cxnLst/>
            <a:rect l="l" t="t" r="r" b="b"/>
            <a:pathLst>
              <a:path w="4146550">
                <a:moveTo>
                  <a:pt x="0" y="0"/>
                </a:moveTo>
                <a:lnTo>
                  <a:pt x="4146554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757166" y="6243959"/>
            <a:ext cx="4100195" cy="0"/>
          </a:xfrm>
          <a:custGeom>
            <a:avLst/>
            <a:gdLst/>
            <a:ahLst/>
            <a:cxnLst/>
            <a:rect l="l" t="t" r="r" b="b"/>
            <a:pathLst>
              <a:path w="4100195">
                <a:moveTo>
                  <a:pt x="0" y="0"/>
                </a:moveTo>
                <a:lnTo>
                  <a:pt x="4100050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776216" y="6247769"/>
            <a:ext cx="4020820" cy="0"/>
          </a:xfrm>
          <a:custGeom>
            <a:avLst/>
            <a:gdLst/>
            <a:ahLst/>
            <a:cxnLst/>
            <a:rect l="l" t="t" r="r" b="b"/>
            <a:pathLst>
              <a:path w="4020820">
                <a:moveTo>
                  <a:pt x="0" y="0"/>
                </a:moveTo>
                <a:lnTo>
                  <a:pt x="4020303" y="0"/>
                </a:lnTo>
              </a:path>
            </a:pathLst>
          </a:custGeom>
          <a:ln w="5079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834168" y="6251579"/>
            <a:ext cx="3875404" cy="0"/>
          </a:xfrm>
          <a:custGeom>
            <a:avLst/>
            <a:gdLst/>
            <a:ahLst/>
            <a:cxnLst/>
            <a:rect l="l" t="t" r="r" b="b"/>
            <a:pathLst>
              <a:path w="3875404">
                <a:moveTo>
                  <a:pt x="0" y="0"/>
                </a:moveTo>
                <a:lnTo>
                  <a:pt x="387493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124472" y="6255389"/>
            <a:ext cx="2515870" cy="0"/>
          </a:xfrm>
          <a:custGeom>
            <a:avLst/>
            <a:gdLst/>
            <a:ahLst/>
            <a:cxnLst/>
            <a:rect l="l" t="t" r="r" b="b"/>
            <a:pathLst>
              <a:path w="2515870">
                <a:moveTo>
                  <a:pt x="0" y="0"/>
                </a:moveTo>
                <a:lnTo>
                  <a:pt x="2515370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381262" y="6259198"/>
            <a:ext cx="2189480" cy="0"/>
          </a:xfrm>
          <a:custGeom>
            <a:avLst/>
            <a:gdLst/>
            <a:ahLst/>
            <a:cxnLst/>
            <a:rect l="l" t="t" r="r" b="b"/>
            <a:pathLst>
              <a:path w="2189479">
                <a:moveTo>
                  <a:pt x="0" y="0"/>
                </a:moveTo>
                <a:lnTo>
                  <a:pt x="2189316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552188" y="6262372"/>
            <a:ext cx="1972310" cy="0"/>
          </a:xfrm>
          <a:custGeom>
            <a:avLst/>
            <a:gdLst/>
            <a:ahLst/>
            <a:cxnLst/>
            <a:rect l="l" t="t" r="r" b="b"/>
            <a:pathLst>
              <a:path w="1972309">
                <a:moveTo>
                  <a:pt x="0" y="0"/>
                </a:moveTo>
                <a:lnTo>
                  <a:pt x="1972287" y="0"/>
                </a:lnTo>
              </a:path>
            </a:pathLst>
          </a:custGeom>
          <a:ln w="6353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532188" y="6265545"/>
            <a:ext cx="923290" cy="0"/>
          </a:xfrm>
          <a:custGeom>
            <a:avLst/>
            <a:gdLst/>
            <a:ahLst/>
            <a:cxnLst/>
            <a:rect l="l" t="t" r="r" b="b"/>
            <a:pathLst>
              <a:path w="923289">
                <a:moveTo>
                  <a:pt x="0" y="0"/>
                </a:moveTo>
                <a:lnTo>
                  <a:pt x="923024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593394" y="6269354"/>
            <a:ext cx="793115" cy="0"/>
          </a:xfrm>
          <a:custGeom>
            <a:avLst/>
            <a:gdLst/>
            <a:ahLst/>
            <a:cxnLst/>
            <a:rect l="l" t="t" r="r" b="b"/>
            <a:pathLst>
              <a:path w="793114">
                <a:moveTo>
                  <a:pt x="0" y="0"/>
                </a:moveTo>
                <a:lnTo>
                  <a:pt x="792554" y="0"/>
                </a:lnTo>
              </a:path>
            </a:pathLst>
          </a:custGeom>
          <a:ln w="507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647473" y="6273165"/>
            <a:ext cx="669290" cy="0"/>
          </a:xfrm>
          <a:custGeom>
            <a:avLst/>
            <a:gdLst/>
            <a:ahLst/>
            <a:cxnLst/>
            <a:rect l="l" t="t" r="r" b="b"/>
            <a:pathLst>
              <a:path w="669289">
                <a:moveTo>
                  <a:pt x="0" y="0"/>
                </a:moveTo>
                <a:lnTo>
                  <a:pt x="669212" y="0"/>
                </a:lnTo>
              </a:path>
            </a:pathLst>
          </a:custGeom>
          <a:ln w="5079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701551" y="6276975"/>
            <a:ext cx="546100" cy="0"/>
          </a:xfrm>
          <a:custGeom>
            <a:avLst/>
            <a:gdLst/>
            <a:ahLst/>
            <a:cxnLst/>
            <a:rect l="l" t="t" r="r" b="b"/>
            <a:pathLst>
              <a:path w="546100">
                <a:moveTo>
                  <a:pt x="0" y="0"/>
                </a:moveTo>
                <a:lnTo>
                  <a:pt x="545869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755630" y="6280784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>
                <a:moveTo>
                  <a:pt x="0" y="0"/>
                </a:moveTo>
                <a:lnTo>
                  <a:pt x="411283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801242" y="6283321"/>
            <a:ext cx="308610" cy="0"/>
          </a:xfrm>
          <a:custGeom>
            <a:avLst/>
            <a:gdLst/>
            <a:ahLst/>
            <a:cxnLst/>
            <a:rect l="l" t="t" r="r" b="b"/>
            <a:pathLst>
              <a:path w="308610">
                <a:moveTo>
                  <a:pt x="0" y="0"/>
                </a:moveTo>
                <a:lnTo>
                  <a:pt x="308325" y="0"/>
                </a:lnTo>
              </a:path>
            </a:pathLst>
          </a:custGeom>
          <a:ln w="5079">
            <a:solidFill>
              <a:srgbClr val="C3C3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0" y="6186172"/>
            <a:ext cx="2872740" cy="0"/>
          </a:xfrm>
          <a:custGeom>
            <a:avLst/>
            <a:gdLst/>
            <a:ahLst/>
            <a:cxnLst/>
            <a:rect l="l" t="t" r="r" b="b"/>
            <a:pathLst>
              <a:path w="2872740">
                <a:moveTo>
                  <a:pt x="0" y="0"/>
                </a:moveTo>
                <a:lnTo>
                  <a:pt x="2872740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0" y="6188071"/>
            <a:ext cx="2903220" cy="0"/>
          </a:xfrm>
          <a:custGeom>
            <a:avLst/>
            <a:gdLst/>
            <a:ahLst/>
            <a:cxnLst/>
            <a:rect l="l" t="t" r="r" b="b"/>
            <a:pathLst>
              <a:path w="2903220">
                <a:moveTo>
                  <a:pt x="0" y="0"/>
                </a:moveTo>
                <a:lnTo>
                  <a:pt x="2903191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0" y="6192518"/>
            <a:ext cx="2959735" cy="0"/>
          </a:xfrm>
          <a:custGeom>
            <a:avLst/>
            <a:gdLst/>
            <a:ahLst/>
            <a:cxnLst/>
            <a:rect l="l" t="t" r="r" b="b"/>
            <a:pathLst>
              <a:path w="2959735">
                <a:moveTo>
                  <a:pt x="0" y="0"/>
                </a:moveTo>
                <a:lnTo>
                  <a:pt x="2959652" y="0"/>
                </a:lnTo>
              </a:path>
            </a:pathLst>
          </a:custGeom>
          <a:ln w="6353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0" y="6195690"/>
            <a:ext cx="2981325" cy="0"/>
          </a:xfrm>
          <a:custGeom>
            <a:avLst/>
            <a:gdLst/>
            <a:ahLst/>
            <a:cxnLst/>
            <a:rect l="l" t="t" r="r" b="b"/>
            <a:pathLst>
              <a:path w="2981325">
                <a:moveTo>
                  <a:pt x="0" y="0"/>
                </a:moveTo>
                <a:lnTo>
                  <a:pt x="2980972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0" y="6199501"/>
            <a:ext cx="3013075" cy="0"/>
          </a:xfrm>
          <a:custGeom>
            <a:avLst/>
            <a:gdLst/>
            <a:ahLst/>
            <a:cxnLst/>
            <a:rect l="l" t="t" r="r" b="b"/>
            <a:pathLst>
              <a:path w="3013075">
                <a:moveTo>
                  <a:pt x="0" y="0"/>
                </a:moveTo>
                <a:lnTo>
                  <a:pt x="3013005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0" y="6203310"/>
            <a:ext cx="3045460" cy="0"/>
          </a:xfrm>
          <a:custGeom>
            <a:avLst/>
            <a:gdLst/>
            <a:ahLst/>
            <a:cxnLst/>
            <a:rect l="l" t="t" r="r" b="b"/>
            <a:pathLst>
              <a:path w="3045460">
                <a:moveTo>
                  <a:pt x="0" y="0"/>
                </a:moveTo>
                <a:lnTo>
                  <a:pt x="3045038" y="0"/>
                </a:lnTo>
              </a:path>
            </a:pathLst>
          </a:custGeom>
          <a:ln w="5079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0" y="6207121"/>
            <a:ext cx="3077210" cy="0"/>
          </a:xfrm>
          <a:custGeom>
            <a:avLst/>
            <a:gdLst/>
            <a:ahLst/>
            <a:cxnLst/>
            <a:rect l="l" t="t" r="r" b="b"/>
            <a:pathLst>
              <a:path w="3077210">
                <a:moveTo>
                  <a:pt x="0" y="0"/>
                </a:moveTo>
                <a:lnTo>
                  <a:pt x="3077070" y="0"/>
                </a:lnTo>
              </a:path>
            </a:pathLst>
          </a:custGeom>
          <a:ln w="5079">
            <a:solidFill>
              <a:srgbClr val="A1A1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0" y="6210930"/>
            <a:ext cx="3109595" cy="0"/>
          </a:xfrm>
          <a:custGeom>
            <a:avLst/>
            <a:gdLst/>
            <a:ahLst/>
            <a:cxnLst/>
            <a:rect l="l" t="t" r="r" b="b"/>
            <a:pathLst>
              <a:path w="3109595">
                <a:moveTo>
                  <a:pt x="0" y="0"/>
                </a:moveTo>
                <a:lnTo>
                  <a:pt x="3109103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0" y="6214740"/>
            <a:ext cx="3141345" cy="0"/>
          </a:xfrm>
          <a:custGeom>
            <a:avLst/>
            <a:gdLst/>
            <a:ahLst/>
            <a:cxnLst/>
            <a:rect l="l" t="t" r="r" b="b"/>
            <a:pathLst>
              <a:path w="3141345">
                <a:moveTo>
                  <a:pt x="0" y="0"/>
                </a:moveTo>
                <a:lnTo>
                  <a:pt x="3141135" y="0"/>
                </a:lnTo>
              </a:path>
            </a:pathLst>
          </a:custGeom>
          <a:ln w="507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0" y="6218551"/>
            <a:ext cx="3173730" cy="0"/>
          </a:xfrm>
          <a:custGeom>
            <a:avLst/>
            <a:gdLst/>
            <a:ahLst/>
            <a:cxnLst/>
            <a:rect l="l" t="t" r="r" b="b"/>
            <a:pathLst>
              <a:path w="3173730">
                <a:moveTo>
                  <a:pt x="0" y="0"/>
                </a:moveTo>
                <a:lnTo>
                  <a:pt x="3173168" y="0"/>
                </a:lnTo>
              </a:path>
            </a:pathLst>
          </a:custGeom>
          <a:ln w="5079">
            <a:solidFill>
              <a:srgbClr val="A6A6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0" y="6222360"/>
            <a:ext cx="3197860" cy="0"/>
          </a:xfrm>
          <a:custGeom>
            <a:avLst/>
            <a:gdLst/>
            <a:ahLst/>
            <a:cxnLst/>
            <a:rect l="l" t="t" r="r" b="b"/>
            <a:pathLst>
              <a:path w="3197860">
                <a:moveTo>
                  <a:pt x="0" y="0"/>
                </a:moveTo>
                <a:lnTo>
                  <a:pt x="3197411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0" y="6226171"/>
            <a:ext cx="3219450" cy="0"/>
          </a:xfrm>
          <a:custGeom>
            <a:avLst/>
            <a:gdLst/>
            <a:ahLst/>
            <a:cxnLst/>
            <a:rect l="l" t="t" r="r" b="b"/>
            <a:pathLst>
              <a:path w="3219450">
                <a:moveTo>
                  <a:pt x="0" y="0"/>
                </a:moveTo>
                <a:lnTo>
                  <a:pt x="3219450" y="0"/>
                </a:lnTo>
              </a:path>
            </a:pathLst>
          </a:custGeom>
          <a:ln w="5079">
            <a:solidFill>
              <a:srgbClr val="AAAA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0" y="6229980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0" y="6233159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0" y="6237601"/>
            <a:ext cx="3205480" cy="0"/>
          </a:xfrm>
          <a:custGeom>
            <a:avLst/>
            <a:gdLst/>
            <a:ahLst/>
            <a:cxnLst/>
            <a:rect l="l" t="t" r="r" b="b"/>
            <a:pathLst>
              <a:path w="3205480">
                <a:moveTo>
                  <a:pt x="0" y="0"/>
                </a:moveTo>
                <a:lnTo>
                  <a:pt x="3205489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0" y="6240779"/>
            <a:ext cx="3157220" cy="0"/>
          </a:xfrm>
          <a:custGeom>
            <a:avLst/>
            <a:gdLst/>
            <a:ahLst/>
            <a:cxnLst/>
            <a:rect l="l" t="t" r="r" b="b"/>
            <a:pathLst>
              <a:path w="3157220">
                <a:moveTo>
                  <a:pt x="0" y="0"/>
                </a:moveTo>
                <a:lnTo>
                  <a:pt x="3157209" y="0"/>
                </a:lnTo>
              </a:path>
            </a:pathLst>
          </a:custGeom>
          <a:ln w="6341">
            <a:solidFill>
              <a:srgbClr val="B1B1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1209" y="6244589"/>
            <a:ext cx="2950845" cy="0"/>
          </a:xfrm>
          <a:custGeom>
            <a:avLst/>
            <a:gdLst/>
            <a:ahLst/>
            <a:cxnLst/>
            <a:rect l="l" t="t" r="r" b="b"/>
            <a:pathLst>
              <a:path w="2950845">
                <a:moveTo>
                  <a:pt x="0" y="0"/>
                </a:moveTo>
                <a:lnTo>
                  <a:pt x="2950686" y="0"/>
                </a:lnTo>
              </a:path>
            </a:pathLst>
          </a:custGeom>
          <a:ln w="6342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2420" y="6248400"/>
            <a:ext cx="2744470" cy="0"/>
          </a:xfrm>
          <a:custGeom>
            <a:avLst/>
            <a:gdLst/>
            <a:ahLst/>
            <a:cxnLst/>
            <a:rect l="l" t="t" r="r" b="b"/>
            <a:pathLst>
              <a:path w="2744470">
                <a:moveTo>
                  <a:pt x="0" y="0"/>
                </a:moveTo>
                <a:lnTo>
                  <a:pt x="2744155" y="0"/>
                </a:lnTo>
              </a:path>
            </a:pathLst>
          </a:custGeom>
          <a:ln w="6342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62666" y="6251579"/>
            <a:ext cx="2528570" cy="0"/>
          </a:xfrm>
          <a:custGeom>
            <a:avLst/>
            <a:gdLst/>
            <a:ahLst/>
            <a:cxnLst/>
            <a:rect l="l" t="t" r="r" b="b"/>
            <a:pathLst>
              <a:path w="2528570">
                <a:moveTo>
                  <a:pt x="0" y="0"/>
                </a:moveTo>
                <a:lnTo>
                  <a:pt x="2528582" y="0"/>
                </a:lnTo>
              </a:path>
            </a:pathLst>
          </a:custGeom>
          <a:ln w="5079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27381" y="6255389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547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92096" y="6259198"/>
            <a:ext cx="2088514" cy="0"/>
          </a:xfrm>
          <a:custGeom>
            <a:avLst/>
            <a:gdLst/>
            <a:ahLst/>
            <a:cxnLst/>
            <a:rect l="l" t="t" r="r" b="b"/>
            <a:pathLst>
              <a:path w="2088514">
                <a:moveTo>
                  <a:pt x="0" y="0"/>
                </a:moveTo>
                <a:lnTo>
                  <a:pt x="2088511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01928" y="6263009"/>
            <a:ext cx="1823720" cy="0"/>
          </a:xfrm>
          <a:custGeom>
            <a:avLst/>
            <a:gdLst/>
            <a:ahLst/>
            <a:cxnLst/>
            <a:rect l="l" t="t" r="r" b="b"/>
            <a:pathLst>
              <a:path w="1823720">
                <a:moveTo>
                  <a:pt x="0" y="0"/>
                </a:moveTo>
                <a:lnTo>
                  <a:pt x="1823360" y="0"/>
                </a:lnTo>
              </a:path>
            </a:pathLst>
          </a:custGeom>
          <a:ln w="507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11759" y="6266819"/>
            <a:ext cx="1558290" cy="0"/>
          </a:xfrm>
          <a:custGeom>
            <a:avLst/>
            <a:gdLst/>
            <a:ahLst/>
            <a:cxnLst/>
            <a:rect l="l" t="t" r="r" b="b"/>
            <a:pathLst>
              <a:path w="1558289">
                <a:moveTo>
                  <a:pt x="0" y="0"/>
                </a:moveTo>
                <a:lnTo>
                  <a:pt x="1558208" y="0"/>
                </a:lnTo>
              </a:path>
            </a:pathLst>
          </a:custGeom>
          <a:ln w="5079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21591" y="6270629"/>
            <a:ext cx="1293495" cy="0"/>
          </a:xfrm>
          <a:custGeom>
            <a:avLst/>
            <a:gdLst/>
            <a:ahLst/>
            <a:cxnLst/>
            <a:rect l="l" t="t" r="r" b="b"/>
            <a:pathLst>
              <a:path w="1293495">
                <a:moveTo>
                  <a:pt x="0" y="0"/>
                </a:moveTo>
                <a:lnTo>
                  <a:pt x="1293057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922573" y="6274439"/>
            <a:ext cx="836930" cy="0"/>
          </a:xfrm>
          <a:custGeom>
            <a:avLst/>
            <a:gdLst/>
            <a:ahLst/>
            <a:cxnLst/>
            <a:rect l="l" t="t" r="r" b="b"/>
            <a:pathLst>
              <a:path w="836930">
                <a:moveTo>
                  <a:pt x="0" y="0"/>
                </a:moveTo>
                <a:lnTo>
                  <a:pt x="836754" y="0"/>
                </a:lnTo>
              </a:path>
            </a:pathLst>
          </a:custGeom>
          <a:ln w="5079">
            <a:solidFill>
              <a:srgbClr val="C3C3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 txBox="1"/>
          <p:nvPr/>
        </p:nvSpPr>
        <p:spPr>
          <a:xfrm>
            <a:off x="3035302" y="228638"/>
            <a:ext cx="3683000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5" dirty="0">
                <a:solidFill>
                  <a:srgbClr val="650065"/>
                </a:solidFill>
                <a:latin typeface="Courier New"/>
                <a:cs typeface="Courier New"/>
              </a:rPr>
              <a:t>INTRODUCTION</a:t>
            </a:r>
            <a:endParaRPr sz="4000" dirty="0">
              <a:latin typeface="Courier New"/>
              <a:cs typeface="Courier New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1310639" y="4003040"/>
            <a:ext cx="204469" cy="2044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310639" y="4518659"/>
            <a:ext cx="204469" cy="2044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 txBox="1"/>
          <p:nvPr/>
        </p:nvSpPr>
        <p:spPr>
          <a:xfrm>
            <a:off x="1182367" y="1336307"/>
            <a:ext cx="7262495" cy="3526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 marR="5080" indent="-1270" algn="just">
              <a:lnSpc>
                <a:spcPts val="3840"/>
              </a:lnSpc>
            </a:pPr>
            <a:r>
              <a:rPr sz="3300" b="1" spc="-70" dirty="0">
                <a:solidFill>
                  <a:srgbClr val="535371"/>
                </a:solidFill>
                <a:latin typeface="Garamond"/>
                <a:cs typeface="Garamond"/>
              </a:rPr>
              <a:t>Ref</a:t>
            </a:r>
            <a:r>
              <a:rPr sz="3300" b="1" spc="-45" dirty="0">
                <a:solidFill>
                  <a:srgbClr val="535371"/>
                </a:solidFill>
                <a:latin typeface="Garamond"/>
                <a:cs typeface="Garamond"/>
              </a:rPr>
              <a:t>ri</a:t>
            </a:r>
            <a:r>
              <a:rPr sz="3300" b="1" spc="-65" dirty="0">
                <a:solidFill>
                  <a:srgbClr val="535371"/>
                </a:solidFill>
                <a:latin typeface="Garamond"/>
                <a:cs typeface="Garamond"/>
              </a:rPr>
              <a:t>g</a:t>
            </a:r>
            <a:r>
              <a:rPr sz="3300" b="1" spc="-75" dirty="0">
                <a:solidFill>
                  <a:srgbClr val="535371"/>
                </a:solidFill>
                <a:latin typeface="Garamond"/>
                <a:cs typeface="Garamond"/>
              </a:rPr>
              <a:t>e</a:t>
            </a:r>
            <a:r>
              <a:rPr sz="3300" b="1" spc="-45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r>
              <a:rPr sz="3300" b="1" spc="-65" dirty="0">
                <a:solidFill>
                  <a:srgbClr val="535371"/>
                </a:solidFill>
                <a:latin typeface="Garamond"/>
                <a:cs typeface="Garamond"/>
              </a:rPr>
              <a:t>a</a:t>
            </a:r>
            <a:r>
              <a:rPr sz="3300" b="1" spc="-60" dirty="0">
                <a:solidFill>
                  <a:srgbClr val="535371"/>
                </a:solidFill>
                <a:latin typeface="Garamond"/>
                <a:cs typeface="Garamond"/>
              </a:rPr>
              <a:t>t</a:t>
            </a:r>
            <a:r>
              <a:rPr sz="3300" b="1" spc="-45" dirty="0">
                <a:solidFill>
                  <a:srgbClr val="535371"/>
                </a:solidFill>
                <a:latin typeface="Garamond"/>
                <a:cs typeface="Garamond"/>
              </a:rPr>
              <a:t>i</a:t>
            </a:r>
            <a:r>
              <a:rPr sz="3300" b="1" spc="-80" dirty="0">
                <a:solidFill>
                  <a:srgbClr val="535371"/>
                </a:solidFill>
                <a:latin typeface="Garamond"/>
                <a:cs typeface="Garamond"/>
              </a:rPr>
              <a:t>o</a:t>
            </a:r>
            <a:r>
              <a:rPr sz="3300" b="1" spc="-55" dirty="0">
                <a:solidFill>
                  <a:srgbClr val="535371"/>
                </a:solidFill>
                <a:latin typeface="Garamond"/>
                <a:cs typeface="Garamond"/>
              </a:rPr>
              <a:t>n</a:t>
            </a:r>
            <a:r>
              <a:rPr sz="3300" b="1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16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65" dirty="0">
                <a:solidFill>
                  <a:srgbClr val="535371"/>
                </a:solidFill>
                <a:latin typeface="Garamond"/>
                <a:cs typeface="Garamond"/>
              </a:rPr>
              <a:t>d</a:t>
            </a:r>
            <a:r>
              <a:rPr sz="3300" b="1" spc="-70" dirty="0">
                <a:solidFill>
                  <a:srgbClr val="535371"/>
                </a:solidFill>
                <a:latin typeface="Garamond"/>
                <a:cs typeface="Garamond"/>
              </a:rPr>
              <a:t>e</a:t>
            </a:r>
            <a:r>
              <a:rPr sz="3300" b="1" spc="-65" dirty="0">
                <a:solidFill>
                  <a:srgbClr val="535371"/>
                </a:solidFill>
                <a:latin typeface="Garamond"/>
                <a:cs typeface="Garamond"/>
              </a:rPr>
              <a:t>a</a:t>
            </a:r>
            <a:r>
              <a:rPr sz="3300" b="1" spc="-45" dirty="0">
                <a:solidFill>
                  <a:srgbClr val="535371"/>
                </a:solidFill>
                <a:latin typeface="Garamond"/>
                <a:cs typeface="Garamond"/>
              </a:rPr>
              <a:t>l</a:t>
            </a:r>
            <a:r>
              <a:rPr sz="3300" b="1" spc="-55" dirty="0">
                <a:solidFill>
                  <a:srgbClr val="535371"/>
                </a:solidFill>
                <a:latin typeface="Garamond"/>
                <a:cs typeface="Garamond"/>
              </a:rPr>
              <a:t>s</a:t>
            </a:r>
            <a:r>
              <a:rPr sz="3300" b="1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16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75" dirty="0">
                <a:solidFill>
                  <a:srgbClr val="535371"/>
                </a:solidFill>
                <a:latin typeface="Garamond"/>
                <a:cs typeface="Garamond"/>
              </a:rPr>
              <a:t>wi</a:t>
            </a:r>
            <a:r>
              <a:rPr sz="3300" b="1" spc="-60" dirty="0">
                <a:solidFill>
                  <a:srgbClr val="535371"/>
                </a:solidFill>
                <a:latin typeface="Garamond"/>
                <a:cs typeface="Garamond"/>
              </a:rPr>
              <a:t>t</a:t>
            </a:r>
            <a:r>
              <a:rPr sz="3300" b="1" spc="-55" dirty="0">
                <a:solidFill>
                  <a:srgbClr val="535371"/>
                </a:solidFill>
                <a:latin typeface="Garamond"/>
                <a:cs typeface="Garamond"/>
              </a:rPr>
              <a:t>h</a:t>
            </a:r>
            <a:r>
              <a:rPr sz="3300" b="1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15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50" dirty="0">
                <a:solidFill>
                  <a:srgbClr val="535371"/>
                </a:solidFill>
                <a:latin typeface="Garamond"/>
                <a:cs typeface="Garamond"/>
              </a:rPr>
              <a:t>t</a:t>
            </a:r>
            <a:r>
              <a:rPr sz="3300" b="1" spc="-65" dirty="0">
                <a:solidFill>
                  <a:srgbClr val="535371"/>
                </a:solidFill>
                <a:latin typeface="Garamond"/>
                <a:cs typeface="Garamond"/>
              </a:rPr>
              <a:t>he</a:t>
            </a:r>
            <a:r>
              <a:rPr sz="3300" b="1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15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50" dirty="0">
                <a:solidFill>
                  <a:srgbClr val="535371"/>
                </a:solidFill>
                <a:latin typeface="Garamond"/>
                <a:cs typeface="Garamond"/>
              </a:rPr>
              <a:t>tr</a:t>
            </a:r>
            <a:r>
              <a:rPr sz="3300" b="1" spc="-65" dirty="0">
                <a:solidFill>
                  <a:srgbClr val="535371"/>
                </a:solidFill>
                <a:latin typeface="Garamond"/>
                <a:cs typeface="Garamond"/>
              </a:rPr>
              <a:t>an</a:t>
            </a:r>
            <a:r>
              <a:rPr sz="3300" b="1" spc="-55" dirty="0">
                <a:solidFill>
                  <a:srgbClr val="535371"/>
                </a:solidFill>
                <a:latin typeface="Garamond"/>
                <a:cs typeface="Garamond"/>
              </a:rPr>
              <a:t>s</a:t>
            </a:r>
            <a:r>
              <a:rPr sz="3300" b="1" spc="-60" dirty="0">
                <a:solidFill>
                  <a:srgbClr val="535371"/>
                </a:solidFill>
                <a:latin typeface="Garamond"/>
                <a:cs typeface="Garamond"/>
              </a:rPr>
              <a:t>fe</a:t>
            </a:r>
            <a:r>
              <a:rPr sz="3300" b="1" spc="-50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r>
              <a:rPr sz="3300" b="1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15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70" dirty="0">
                <a:solidFill>
                  <a:srgbClr val="535371"/>
                </a:solidFill>
                <a:latin typeface="Garamond"/>
                <a:cs typeface="Garamond"/>
              </a:rPr>
              <a:t>o</a:t>
            </a:r>
            <a:r>
              <a:rPr sz="3300" b="1" spc="-30" dirty="0">
                <a:solidFill>
                  <a:srgbClr val="535371"/>
                </a:solidFill>
                <a:latin typeface="Garamond"/>
                <a:cs typeface="Garamond"/>
              </a:rPr>
              <a:t>f</a:t>
            </a:r>
            <a:r>
              <a:rPr sz="3300" b="1" spc="-2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65" dirty="0">
                <a:solidFill>
                  <a:srgbClr val="535371"/>
                </a:solidFill>
                <a:latin typeface="Garamond"/>
                <a:cs typeface="Garamond"/>
              </a:rPr>
              <a:t>h</a:t>
            </a:r>
            <a:r>
              <a:rPr sz="3300" b="1" spc="-70" dirty="0">
                <a:solidFill>
                  <a:srgbClr val="535371"/>
                </a:solidFill>
                <a:latin typeface="Garamond"/>
                <a:cs typeface="Garamond"/>
              </a:rPr>
              <a:t>e</a:t>
            </a:r>
            <a:r>
              <a:rPr sz="3300" b="1" spc="-55" dirty="0">
                <a:solidFill>
                  <a:srgbClr val="535371"/>
                </a:solidFill>
                <a:latin typeface="Garamond"/>
                <a:cs typeface="Garamond"/>
              </a:rPr>
              <a:t>at</a:t>
            </a:r>
            <a:r>
              <a:rPr sz="3300" b="1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36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25" dirty="0">
                <a:solidFill>
                  <a:srgbClr val="535371"/>
                </a:solidFill>
                <a:latin typeface="Garamond"/>
                <a:cs typeface="Garamond"/>
              </a:rPr>
              <a:t>f</a:t>
            </a:r>
            <a:r>
              <a:rPr sz="3300" b="1" spc="-55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r>
              <a:rPr sz="3300" b="1" spc="-90" dirty="0">
                <a:solidFill>
                  <a:srgbClr val="535371"/>
                </a:solidFill>
                <a:latin typeface="Garamond"/>
                <a:cs typeface="Garamond"/>
              </a:rPr>
              <a:t>om</a:t>
            </a:r>
            <a:r>
              <a:rPr sz="3300" b="1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35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65" dirty="0">
                <a:solidFill>
                  <a:srgbClr val="535371"/>
                </a:solidFill>
                <a:latin typeface="Garamond"/>
                <a:cs typeface="Garamond"/>
              </a:rPr>
              <a:t>a</a:t>
            </a:r>
            <a:r>
              <a:rPr sz="3300" b="1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35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35" dirty="0">
                <a:solidFill>
                  <a:srgbClr val="535371"/>
                </a:solidFill>
                <a:latin typeface="Garamond"/>
                <a:cs typeface="Garamond"/>
              </a:rPr>
              <a:t>l</a:t>
            </a:r>
            <a:r>
              <a:rPr sz="3300" b="1" spc="-70" dirty="0">
                <a:solidFill>
                  <a:srgbClr val="535371"/>
                </a:solidFill>
                <a:latin typeface="Garamond"/>
                <a:cs typeface="Garamond"/>
              </a:rPr>
              <a:t>ow</a:t>
            </a:r>
            <a:r>
              <a:rPr sz="3300" b="1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35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80" dirty="0">
                <a:solidFill>
                  <a:srgbClr val="535371"/>
                </a:solidFill>
                <a:latin typeface="Garamond"/>
                <a:cs typeface="Garamond"/>
              </a:rPr>
              <a:t>tem</a:t>
            </a:r>
            <a:r>
              <a:rPr sz="3300" b="1" spc="-65" dirty="0">
                <a:solidFill>
                  <a:srgbClr val="535371"/>
                </a:solidFill>
                <a:latin typeface="Garamond"/>
                <a:cs typeface="Garamond"/>
              </a:rPr>
              <a:t>p</a:t>
            </a:r>
            <a:r>
              <a:rPr sz="3300" b="1" spc="-60" dirty="0">
                <a:solidFill>
                  <a:srgbClr val="535371"/>
                </a:solidFill>
                <a:latin typeface="Garamond"/>
                <a:cs typeface="Garamond"/>
              </a:rPr>
              <a:t>er</a:t>
            </a:r>
            <a:r>
              <a:rPr sz="3300" b="1" spc="-65" dirty="0">
                <a:solidFill>
                  <a:srgbClr val="535371"/>
                </a:solidFill>
                <a:latin typeface="Garamond"/>
                <a:cs typeface="Garamond"/>
              </a:rPr>
              <a:t>a</a:t>
            </a:r>
            <a:r>
              <a:rPr sz="3300" b="1" spc="-50" dirty="0">
                <a:solidFill>
                  <a:srgbClr val="535371"/>
                </a:solidFill>
                <a:latin typeface="Garamond"/>
                <a:cs typeface="Garamond"/>
              </a:rPr>
              <a:t>t</a:t>
            </a:r>
            <a:r>
              <a:rPr sz="3300" b="1" spc="-65" dirty="0">
                <a:solidFill>
                  <a:srgbClr val="535371"/>
                </a:solidFill>
                <a:latin typeface="Garamond"/>
                <a:cs typeface="Garamond"/>
              </a:rPr>
              <a:t>u</a:t>
            </a:r>
            <a:r>
              <a:rPr sz="3300" b="1" spc="-55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r>
              <a:rPr sz="3300" b="1" spc="-65" dirty="0">
                <a:solidFill>
                  <a:srgbClr val="535371"/>
                </a:solidFill>
                <a:latin typeface="Garamond"/>
                <a:cs typeface="Garamond"/>
              </a:rPr>
              <a:t>e</a:t>
            </a:r>
            <a:r>
              <a:rPr sz="3300" b="1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35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35" dirty="0">
                <a:solidFill>
                  <a:srgbClr val="535371"/>
                </a:solidFill>
                <a:latin typeface="Garamond"/>
                <a:cs typeface="Garamond"/>
              </a:rPr>
              <a:t>l</a:t>
            </a:r>
            <a:r>
              <a:rPr sz="3300" b="1" spc="-70" dirty="0">
                <a:solidFill>
                  <a:srgbClr val="535371"/>
                </a:solidFill>
                <a:latin typeface="Garamond"/>
                <a:cs typeface="Garamond"/>
              </a:rPr>
              <a:t>e</a:t>
            </a:r>
            <a:r>
              <a:rPr sz="3300" b="1" spc="-60" dirty="0">
                <a:solidFill>
                  <a:srgbClr val="535371"/>
                </a:solidFill>
                <a:latin typeface="Garamond"/>
                <a:cs typeface="Garamond"/>
              </a:rPr>
              <a:t>v</a:t>
            </a:r>
            <a:r>
              <a:rPr sz="3300" b="1" spc="-70" dirty="0">
                <a:solidFill>
                  <a:srgbClr val="535371"/>
                </a:solidFill>
                <a:latin typeface="Garamond"/>
                <a:cs typeface="Garamond"/>
              </a:rPr>
              <a:t>e</a:t>
            </a:r>
            <a:r>
              <a:rPr sz="3300" b="1" spc="-30" dirty="0">
                <a:solidFill>
                  <a:srgbClr val="535371"/>
                </a:solidFill>
                <a:latin typeface="Garamond"/>
                <a:cs typeface="Garamond"/>
              </a:rPr>
              <a:t>l</a:t>
            </a:r>
            <a:r>
              <a:rPr sz="3300" b="1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35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70" dirty="0">
                <a:solidFill>
                  <a:srgbClr val="535371"/>
                </a:solidFill>
                <a:latin typeface="Garamond"/>
                <a:cs typeface="Garamond"/>
              </a:rPr>
              <a:t>a</a:t>
            </a:r>
            <a:r>
              <a:rPr sz="3300" b="1" spc="-45" dirty="0">
                <a:solidFill>
                  <a:srgbClr val="535371"/>
                </a:solidFill>
                <a:latin typeface="Garamond"/>
                <a:cs typeface="Garamond"/>
              </a:rPr>
              <a:t>t</a:t>
            </a:r>
            <a:r>
              <a:rPr sz="3300" b="1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36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50" dirty="0">
                <a:solidFill>
                  <a:srgbClr val="535371"/>
                </a:solidFill>
                <a:latin typeface="Garamond"/>
                <a:cs typeface="Garamond"/>
              </a:rPr>
              <a:t>t</a:t>
            </a:r>
            <a:r>
              <a:rPr sz="3300" b="1" spc="-65" dirty="0">
                <a:solidFill>
                  <a:srgbClr val="535371"/>
                </a:solidFill>
                <a:latin typeface="Garamond"/>
                <a:cs typeface="Garamond"/>
              </a:rPr>
              <a:t>he</a:t>
            </a:r>
            <a:r>
              <a:rPr sz="3300" b="1" spc="-3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65" dirty="0">
                <a:solidFill>
                  <a:srgbClr val="535371"/>
                </a:solidFill>
                <a:latin typeface="Garamond"/>
                <a:cs typeface="Garamond"/>
              </a:rPr>
              <a:t>h</a:t>
            </a:r>
            <a:r>
              <a:rPr sz="3300" b="1" spc="-70" dirty="0">
                <a:solidFill>
                  <a:srgbClr val="535371"/>
                </a:solidFill>
                <a:latin typeface="Garamond"/>
                <a:cs typeface="Garamond"/>
              </a:rPr>
              <a:t>e</a:t>
            </a:r>
            <a:r>
              <a:rPr sz="3300" b="1" spc="-55" dirty="0">
                <a:solidFill>
                  <a:srgbClr val="535371"/>
                </a:solidFill>
                <a:latin typeface="Garamond"/>
                <a:cs typeface="Garamond"/>
              </a:rPr>
              <a:t>at</a:t>
            </a:r>
            <a:r>
              <a:rPr sz="3300" b="1" spc="14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55" dirty="0">
                <a:solidFill>
                  <a:srgbClr val="535371"/>
                </a:solidFill>
                <a:latin typeface="Garamond"/>
                <a:cs typeface="Garamond"/>
              </a:rPr>
              <a:t>s</a:t>
            </a:r>
            <a:r>
              <a:rPr sz="3300" b="1" spc="-90" dirty="0">
                <a:solidFill>
                  <a:srgbClr val="535371"/>
                </a:solidFill>
                <a:latin typeface="Garamond"/>
                <a:cs typeface="Garamond"/>
              </a:rPr>
              <a:t>o</a:t>
            </a:r>
            <a:r>
              <a:rPr sz="3300" b="1" spc="-65" dirty="0">
                <a:solidFill>
                  <a:srgbClr val="535371"/>
                </a:solidFill>
                <a:latin typeface="Garamond"/>
                <a:cs typeface="Garamond"/>
              </a:rPr>
              <a:t>urce</a:t>
            </a:r>
            <a:r>
              <a:rPr sz="3300" b="1" spc="15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50" dirty="0">
                <a:solidFill>
                  <a:srgbClr val="535371"/>
                </a:solidFill>
                <a:latin typeface="Garamond"/>
                <a:cs typeface="Garamond"/>
              </a:rPr>
              <a:t>t</a:t>
            </a:r>
            <a:r>
              <a:rPr sz="3300" b="1" spc="-70" dirty="0">
                <a:solidFill>
                  <a:srgbClr val="535371"/>
                </a:solidFill>
                <a:latin typeface="Garamond"/>
                <a:cs typeface="Garamond"/>
              </a:rPr>
              <a:t>o</a:t>
            </a:r>
            <a:r>
              <a:rPr sz="3300" b="1" spc="15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65" dirty="0">
                <a:solidFill>
                  <a:srgbClr val="535371"/>
                </a:solidFill>
                <a:latin typeface="Garamond"/>
                <a:cs typeface="Garamond"/>
              </a:rPr>
              <a:t>a</a:t>
            </a:r>
            <a:r>
              <a:rPr sz="3300" b="1" spc="16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65" dirty="0">
                <a:solidFill>
                  <a:srgbClr val="535371"/>
                </a:solidFill>
                <a:latin typeface="Garamond"/>
                <a:cs typeface="Garamond"/>
              </a:rPr>
              <a:t>h</a:t>
            </a:r>
            <a:r>
              <a:rPr sz="3300" b="1" spc="-45" dirty="0">
                <a:solidFill>
                  <a:srgbClr val="535371"/>
                </a:solidFill>
                <a:latin typeface="Garamond"/>
                <a:cs typeface="Garamond"/>
              </a:rPr>
              <a:t>i</a:t>
            </a:r>
            <a:r>
              <a:rPr sz="3300" b="1" spc="-75" dirty="0">
                <a:solidFill>
                  <a:srgbClr val="535371"/>
                </a:solidFill>
                <a:latin typeface="Garamond"/>
                <a:cs typeface="Garamond"/>
              </a:rPr>
              <a:t>g</a:t>
            </a:r>
            <a:r>
              <a:rPr sz="3300" b="1" spc="-55" dirty="0">
                <a:solidFill>
                  <a:srgbClr val="535371"/>
                </a:solidFill>
                <a:latin typeface="Garamond"/>
                <a:cs typeface="Garamond"/>
              </a:rPr>
              <a:t>h</a:t>
            </a:r>
            <a:r>
              <a:rPr sz="3300" b="1" spc="15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80" dirty="0">
                <a:solidFill>
                  <a:srgbClr val="535371"/>
                </a:solidFill>
                <a:latin typeface="Garamond"/>
                <a:cs typeface="Garamond"/>
              </a:rPr>
              <a:t>tem</a:t>
            </a:r>
            <a:r>
              <a:rPr sz="3300" b="1" spc="-65" dirty="0">
                <a:solidFill>
                  <a:srgbClr val="535371"/>
                </a:solidFill>
                <a:latin typeface="Garamond"/>
                <a:cs typeface="Garamond"/>
              </a:rPr>
              <a:t>p</a:t>
            </a:r>
            <a:r>
              <a:rPr sz="3300" b="1" spc="-70" dirty="0">
                <a:solidFill>
                  <a:srgbClr val="535371"/>
                </a:solidFill>
                <a:latin typeface="Garamond"/>
                <a:cs typeface="Garamond"/>
              </a:rPr>
              <a:t>e</a:t>
            </a:r>
            <a:r>
              <a:rPr sz="3300" b="1" spc="-45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r>
              <a:rPr sz="3300" b="1" spc="-60" dirty="0">
                <a:solidFill>
                  <a:srgbClr val="535371"/>
                </a:solidFill>
                <a:latin typeface="Garamond"/>
                <a:cs typeface="Garamond"/>
              </a:rPr>
              <a:t>at</a:t>
            </a:r>
            <a:r>
              <a:rPr sz="3300" b="1" spc="-65" dirty="0">
                <a:solidFill>
                  <a:srgbClr val="535371"/>
                </a:solidFill>
                <a:latin typeface="Garamond"/>
                <a:cs typeface="Garamond"/>
              </a:rPr>
              <a:t>u</a:t>
            </a:r>
            <a:r>
              <a:rPr sz="3300" b="1" spc="-45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r>
              <a:rPr sz="3300" b="1" spc="-65" dirty="0">
                <a:solidFill>
                  <a:srgbClr val="535371"/>
                </a:solidFill>
                <a:latin typeface="Garamond"/>
                <a:cs typeface="Garamond"/>
              </a:rPr>
              <a:t>e</a:t>
            </a:r>
            <a:r>
              <a:rPr sz="3300" b="1" spc="15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45" dirty="0">
                <a:solidFill>
                  <a:srgbClr val="535371"/>
                </a:solidFill>
                <a:latin typeface="Garamond"/>
                <a:cs typeface="Garamond"/>
              </a:rPr>
              <a:t>l</a:t>
            </a:r>
            <a:r>
              <a:rPr sz="3300" b="1" spc="-70" dirty="0">
                <a:solidFill>
                  <a:srgbClr val="535371"/>
                </a:solidFill>
                <a:latin typeface="Garamond"/>
                <a:cs typeface="Garamond"/>
              </a:rPr>
              <a:t>eve</a:t>
            </a:r>
            <a:r>
              <a:rPr sz="3300" b="1" spc="-30" dirty="0">
                <a:solidFill>
                  <a:srgbClr val="535371"/>
                </a:solidFill>
                <a:latin typeface="Garamond"/>
                <a:cs typeface="Garamond"/>
              </a:rPr>
              <a:t>l</a:t>
            </a:r>
            <a:r>
              <a:rPr sz="3300" b="1" spc="14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55" dirty="0">
                <a:solidFill>
                  <a:srgbClr val="535371"/>
                </a:solidFill>
                <a:latin typeface="Garamond"/>
                <a:cs typeface="Garamond"/>
              </a:rPr>
              <a:t>at</a:t>
            </a:r>
            <a:r>
              <a:rPr sz="3300" b="1" spc="-3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60" dirty="0">
                <a:solidFill>
                  <a:srgbClr val="535371"/>
                </a:solidFill>
                <a:latin typeface="Garamond"/>
                <a:cs typeface="Garamond"/>
              </a:rPr>
              <a:t>t</a:t>
            </a:r>
            <a:r>
              <a:rPr sz="3300" b="1" spc="-80" dirty="0">
                <a:solidFill>
                  <a:srgbClr val="535371"/>
                </a:solidFill>
                <a:latin typeface="Garamond"/>
                <a:cs typeface="Garamond"/>
              </a:rPr>
              <a:t>h</a:t>
            </a:r>
            <a:r>
              <a:rPr sz="3300" b="1" spc="-65" dirty="0">
                <a:solidFill>
                  <a:srgbClr val="535371"/>
                </a:solidFill>
                <a:latin typeface="Garamond"/>
                <a:cs typeface="Garamond"/>
              </a:rPr>
              <a:t>e</a:t>
            </a:r>
            <a:r>
              <a:rPr sz="3300" b="1" spc="-3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80" dirty="0">
                <a:solidFill>
                  <a:srgbClr val="535371"/>
                </a:solidFill>
                <a:latin typeface="Garamond"/>
                <a:cs typeface="Garamond"/>
              </a:rPr>
              <a:t>h</a:t>
            </a:r>
            <a:r>
              <a:rPr sz="3300" b="1" spc="-75" dirty="0">
                <a:solidFill>
                  <a:srgbClr val="535371"/>
                </a:solidFill>
                <a:latin typeface="Garamond"/>
                <a:cs typeface="Garamond"/>
              </a:rPr>
              <a:t>e</a:t>
            </a:r>
            <a:r>
              <a:rPr sz="3300" b="1" spc="-70" dirty="0">
                <a:solidFill>
                  <a:srgbClr val="535371"/>
                </a:solidFill>
                <a:latin typeface="Garamond"/>
                <a:cs typeface="Garamond"/>
              </a:rPr>
              <a:t>a</a:t>
            </a:r>
            <a:r>
              <a:rPr sz="3300" b="1" spc="-45" dirty="0">
                <a:solidFill>
                  <a:srgbClr val="535371"/>
                </a:solidFill>
                <a:latin typeface="Garamond"/>
                <a:cs typeface="Garamond"/>
              </a:rPr>
              <a:t>t</a:t>
            </a:r>
            <a:r>
              <a:rPr sz="3300" b="1" spc="-3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3300" b="1" spc="-55" dirty="0">
                <a:solidFill>
                  <a:srgbClr val="535371"/>
                </a:solidFill>
                <a:latin typeface="Garamond"/>
                <a:cs typeface="Garamond"/>
              </a:rPr>
              <a:t>s</a:t>
            </a:r>
            <a:r>
              <a:rPr sz="3300" b="1" spc="-45" dirty="0">
                <a:solidFill>
                  <a:srgbClr val="535371"/>
                </a:solidFill>
                <a:latin typeface="Garamond"/>
                <a:cs typeface="Garamond"/>
              </a:rPr>
              <a:t>i</a:t>
            </a:r>
            <a:r>
              <a:rPr sz="3300" b="1" spc="-50" dirty="0">
                <a:solidFill>
                  <a:srgbClr val="535371"/>
                </a:solidFill>
                <a:latin typeface="Garamond"/>
                <a:cs typeface="Garamond"/>
              </a:rPr>
              <a:t>nk.</a:t>
            </a:r>
            <a:endParaRPr sz="33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6"/>
              </a:spcBef>
            </a:pPr>
            <a:endParaRPr sz="3900" dirty="0">
              <a:latin typeface="Times New Roman"/>
              <a:cs typeface="Times New Roman"/>
            </a:endParaRPr>
          </a:p>
          <a:p>
            <a:pPr marL="414020" marR="2610485">
              <a:lnSpc>
                <a:spcPct val="116700"/>
              </a:lnSpc>
            </a:pPr>
            <a:r>
              <a:rPr sz="2900" b="1" spc="-60" dirty="0">
                <a:solidFill>
                  <a:srgbClr val="535371"/>
                </a:solidFill>
                <a:latin typeface="Garamond"/>
                <a:cs typeface="Garamond"/>
              </a:rPr>
              <a:t>Ai</a:t>
            </a:r>
            <a:r>
              <a:rPr sz="2900" b="1" spc="-40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r>
              <a:rPr sz="2900" b="1" spc="-4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2900" b="1" spc="-60" dirty="0">
                <a:solidFill>
                  <a:srgbClr val="535371"/>
                </a:solidFill>
                <a:latin typeface="Garamond"/>
                <a:cs typeface="Garamond"/>
              </a:rPr>
              <a:t>c</a:t>
            </a:r>
            <a:r>
              <a:rPr sz="2900" b="1" spc="-75" dirty="0">
                <a:solidFill>
                  <a:srgbClr val="535371"/>
                </a:solidFill>
                <a:latin typeface="Garamond"/>
                <a:cs typeface="Garamond"/>
              </a:rPr>
              <a:t>o</a:t>
            </a:r>
            <a:r>
              <a:rPr sz="2900" b="1" spc="-65" dirty="0">
                <a:solidFill>
                  <a:srgbClr val="535371"/>
                </a:solidFill>
                <a:latin typeface="Garamond"/>
                <a:cs typeface="Garamond"/>
              </a:rPr>
              <a:t>n</a:t>
            </a:r>
            <a:r>
              <a:rPr sz="2900" b="1" spc="-75" dirty="0">
                <a:solidFill>
                  <a:srgbClr val="535371"/>
                </a:solidFill>
                <a:latin typeface="Garamond"/>
                <a:cs typeface="Garamond"/>
              </a:rPr>
              <a:t>d</a:t>
            </a:r>
            <a:r>
              <a:rPr sz="2900" b="1" spc="-40" dirty="0">
                <a:solidFill>
                  <a:srgbClr val="535371"/>
                </a:solidFill>
                <a:latin typeface="Garamond"/>
                <a:cs typeface="Garamond"/>
              </a:rPr>
              <a:t>iti</a:t>
            </a:r>
            <a:r>
              <a:rPr sz="2900" b="1" spc="-75" dirty="0">
                <a:solidFill>
                  <a:srgbClr val="535371"/>
                </a:solidFill>
                <a:latin typeface="Garamond"/>
                <a:cs typeface="Garamond"/>
              </a:rPr>
              <a:t>o</a:t>
            </a:r>
            <a:r>
              <a:rPr sz="2900" b="1" spc="-65" dirty="0">
                <a:solidFill>
                  <a:srgbClr val="535371"/>
                </a:solidFill>
                <a:latin typeface="Garamond"/>
                <a:cs typeface="Garamond"/>
              </a:rPr>
              <a:t>n</a:t>
            </a:r>
            <a:r>
              <a:rPr sz="2900" b="1" spc="-40" dirty="0">
                <a:solidFill>
                  <a:srgbClr val="535371"/>
                </a:solidFill>
                <a:latin typeface="Garamond"/>
                <a:cs typeface="Garamond"/>
              </a:rPr>
              <a:t>i</a:t>
            </a:r>
            <a:r>
              <a:rPr sz="2900" b="1" spc="-65" dirty="0">
                <a:solidFill>
                  <a:srgbClr val="535371"/>
                </a:solidFill>
                <a:latin typeface="Garamond"/>
                <a:cs typeface="Garamond"/>
              </a:rPr>
              <a:t>ng</a:t>
            </a:r>
            <a:r>
              <a:rPr sz="2900" b="1" spc="-3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2900" b="1" spc="-60" dirty="0">
                <a:solidFill>
                  <a:srgbClr val="535371"/>
                </a:solidFill>
                <a:latin typeface="Garamond"/>
                <a:cs typeface="Garamond"/>
              </a:rPr>
              <a:t>fo</a:t>
            </a:r>
            <a:r>
              <a:rPr sz="2900" b="1" spc="-40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r>
              <a:rPr sz="2900" b="1" spc="-3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2900" b="1" spc="-70" dirty="0">
                <a:solidFill>
                  <a:srgbClr val="535371"/>
                </a:solidFill>
                <a:latin typeface="Garamond"/>
                <a:cs typeface="Garamond"/>
              </a:rPr>
              <a:t>c</a:t>
            </a:r>
            <a:r>
              <a:rPr sz="2900" b="1" spc="-75" dirty="0">
                <a:solidFill>
                  <a:srgbClr val="535371"/>
                </a:solidFill>
                <a:latin typeface="Garamond"/>
                <a:cs typeface="Garamond"/>
              </a:rPr>
              <a:t>o</a:t>
            </a:r>
            <a:r>
              <a:rPr sz="2900" b="1" spc="-100" dirty="0">
                <a:solidFill>
                  <a:srgbClr val="535371"/>
                </a:solidFill>
                <a:latin typeface="Garamond"/>
                <a:cs typeface="Garamond"/>
              </a:rPr>
              <a:t>m</a:t>
            </a:r>
            <a:r>
              <a:rPr sz="2900" b="1" spc="-60" dirty="0">
                <a:solidFill>
                  <a:srgbClr val="535371"/>
                </a:solidFill>
                <a:latin typeface="Garamond"/>
                <a:cs typeface="Garamond"/>
              </a:rPr>
              <a:t>fo</a:t>
            </a:r>
            <a:r>
              <a:rPr sz="2900" b="1" spc="-45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r>
              <a:rPr sz="2900" b="1" spc="-40" dirty="0">
                <a:solidFill>
                  <a:srgbClr val="535371"/>
                </a:solidFill>
                <a:latin typeface="Garamond"/>
                <a:cs typeface="Garamond"/>
              </a:rPr>
              <a:t>t</a:t>
            </a:r>
            <a:r>
              <a:rPr sz="2900" b="1" spc="-3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2900" b="1" spc="-75" dirty="0">
                <a:solidFill>
                  <a:srgbClr val="535371"/>
                </a:solidFill>
                <a:latin typeface="Garamond"/>
                <a:cs typeface="Garamond"/>
              </a:rPr>
              <a:t>Re</a:t>
            </a:r>
            <a:r>
              <a:rPr sz="2900" b="1" spc="-45" dirty="0">
                <a:solidFill>
                  <a:srgbClr val="535371"/>
                </a:solidFill>
                <a:latin typeface="Garamond"/>
                <a:cs typeface="Garamond"/>
              </a:rPr>
              <a:t>fr</a:t>
            </a:r>
            <a:r>
              <a:rPr sz="2900" b="1" spc="-25" dirty="0">
                <a:solidFill>
                  <a:srgbClr val="535371"/>
                </a:solidFill>
                <a:latin typeface="Garamond"/>
                <a:cs typeface="Garamond"/>
              </a:rPr>
              <a:t>i</a:t>
            </a:r>
            <a:r>
              <a:rPr sz="2900" b="1" spc="-85" dirty="0">
                <a:solidFill>
                  <a:srgbClr val="535371"/>
                </a:solidFill>
                <a:latin typeface="Garamond"/>
                <a:cs typeface="Garamond"/>
              </a:rPr>
              <a:t>g</a:t>
            </a:r>
            <a:r>
              <a:rPr sz="2900" b="1" spc="-60" dirty="0">
                <a:solidFill>
                  <a:srgbClr val="535371"/>
                </a:solidFill>
                <a:latin typeface="Garamond"/>
                <a:cs typeface="Garamond"/>
              </a:rPr>
              <a:t>e</a:t>
            </a:r>
            <a:r>
              <a:rPr sz="2900" b="1" spc="-55" dirty="0">
                <a:solidFill>
                  <a:srgbClr val="535371"/>
                </a:solidFill>
                <a:latin typeface="Garamond"/>
                <a:cs typeface="Garamond"/>
              </a:rPr>
              <a:t>ra</a:t>
            </a:r>
            <a:r>
              <a:rPr sz="2900" b="1" spc="-40" dirty="0">
                <a:solidFill>
                  <a:srgbClr val="535371"/>
                </a:solidFill>
                <a:latin typeface="Garamond"/>
                <a:cs typeface="Garamond"/>
              </a:rPr>
              <a:t>ti</a:t>
            </a:r>
            <a:r>
              <a:rPr sz="2900" b="1" spc="-75" dirty="0">
                <a:solidFill>
                  <a:srgbClr val="535371"/>
                </a:solidFill>
                <a:latin typeface="Garamond"/>
                <a:cs typeface="Garamond"/>
              </a:rPr>
              <a:t>o</a:t>
            </a:r>
            <a:r>
              <a:rPr sz="2900" b="1" spc="-65" dirty="0">
                <a:solidFill>
                  <a:srgbClr val="535371"/>
                </a:solidFill>
                <a:latin typeface="Garamond"/>
                <a:cs typeface="Garamond"/>
              </a:rPr>
              <a:t>n</a:t>
            </a:r>
            <a:r>
              <a:rPr sz="2900" b="1" spc="-35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2900" b="1" spc="-60" dirty="0">
                <a:solidFill>
                  <a:srgbClr val="535371"/>
                </a:solidFill>
                <a:latin typeface="Garamond"/>
                <a:cs typeface="Garamond"/>
              </a:rPr>
              <a:t>fo</a:t>
            </a:r>
            <a:r>
              <a:rPr sz="2900" b="1" spc="-40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r>
              <a:rPr sz="2900" b="1" spc="-30" dirty="0">
                <a:solidFill>
                  <a:srgbClr val="535371"/>
                </a:solidFill>
                <a:latin typeface="Times New Roman"/>
                <a:cs typeface="Times New Roman"/>
              </a:rPr>
              <a:t> </a:t>
            </a:r>
            <a:r>
              <a:rPr sz="2900" b="1" spc="-65" dirty="0">
                <a:solidFill>
                  <a:srgbClr val="535371"/>
                </a:solidFill>
                <a:latin typeface="Garamond"/>
                <a:cs typeface="Garamond"/>
              </a:rPr>
              <a:t>p</a:t>
            </a:r>
            <a:r>
              <a:rPr sz="2900" b="1" spc="-45" dirty="0">
                <a:solidFill>
                  <a:srgbClr val="535371"/>
                </a:solidFill>
                <a:latin typeface="Garamond"/>
                <a:cs typeface="Garamond"/>
              </a:rPr>
              <a:t>r</a:t>
            </a:r>
            <a:r>
              <a:rPr sz="2900" b="1" spc="-75" dirty="0">
                <a:solidFill>
                  <a:srgbClr val="535371"/>
                </a:solidFill>
                <a:latin typeface="Garamond"/>
                <a:cs typeface="Garamond"/>
              </a:rPr>
              <a:t>o</a:t>
            </a:r>
            <a:r>
              <a:rPr sz="2900" b="1" spc="-60" dirty="0">
                <a:solidFill>
                  <a:srgbClr val="535371"/>
                </a:solidFill>
                <a:latin typeface="Garamond"/>
                <a:cs typeface="Garamond"/>
              </a:rPr>
              <a:t>ces</a:t>
            </a:r>
            <a:r>
              <a:rPr sz="2900" b="1" spc="-50" dirty="0">
                <a:solidFill>
                  <a:srgbClr val="535371"/>
                </a:solidFill>
                <a:latin typeface="Garamond"/>
                <a:cs typeface="Garamond"/>
              </a:rPr>
              <a:t>s</a:t>
            </a:r>
            <a:endParaRPr sz="2900" dirty="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9616" y="0"/>
            <a:ext cx="6216395" cy="6801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3017" y="526917"/>
            <a:ext cx="8391525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000" u="heavy" spc="-5" dirty="0">
                <a:solidFill>
                  <a:srgbClr val="001F5F"/>
                </a:solidFill>
                <a:latin typeface="Calibri"/>
                <a:cs typeface="Calibri"/>
              </a:rPr>
              <a:t>THREE</a:t>
            </a:r>
            <a:r>
              <a:rPr sz="3000" u="heavy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u="heavy" spc="-20" dirty="0">
                <a:solidFill>
                  <a:srgbClr val="001F5F"/>
                </a:solidFill>
                <a:latin typeface="Calibri"/>
                <a:cs typeface="Calibri"/>
              </a:rPr>
              <a:t>MAIN</a:t>
            </a:r>
            <a:r>
              <a:rPr sz="3000" u="heavy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u="heavy" spc="-1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3000" u="heavy" spc="-4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000" u="heavy" spc="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000" u="heavy" spc="-8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000" u="heavy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000" u="heavy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000" u="heavy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000" u="heavy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u="heavy" spc="-5" dirty="0">
                <a:solidFill>
                  <a:srgbClr val="001F5F"/>
                </a:solidFill>
                <a:latin typeface="Calibri"/>
                <a:cs typeface="Calibri"/>
              </a:rPr>
              <a:t>TH</a:t>
            </a:r>
            <a:r>
              <a:rPr sz="3000" u="heavy" spc="-25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000" u="heavy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000" u="heavy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u="heavy" dirty="0">
                <a:solidFill>
                  <a:srgbClr val="001F5F"/>
                </a:solidFill>
                <a:latin typeface="Calibri"/>
                <a:cs typeface="Calibri"/>
              </a:rPr>
              <a:t>AFF</a:t>
            </a:r>
            <a:r>
              <a:rPr sz="3000" u="heavy" spc="-4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000" u="heavy" spc="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000" u="heavy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000" u="heavy" spc="-5" dirty="0">
                <a:solidFill>
                  <a:srgbClr val="001F5F"/>
                </a:solidFill>
                <a:latin typeface="Calibri"/>
                <a:cs typeface="Calibri"/>
              </a:rPr>
              <a:t> THE</a:t>
            </a:r>
            <a:r>
              <a:rPr sz="3000" u="heavy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u="heavy" spc="-25" dirty="0">
                <a:solidFill>
                  <a:srgbClr val="001F5F"/>
                </a:solidFill>
                <a:latin typeface="Calibri"/>
                <a:cs typeface="Calibri"/>
              </a:rPr>
              <a:t>DEMAND</a:t>
            </a:r>
            <a:r>
              <a:rPr sz="3000" u="heavy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u="heavy" spc="-25" dirty="0">
                <a:solidFill>
                  <a:srgbClr val="001F5F"/>
                </a:solidFill>
                <a:latin typeface="Calibri"/>
                <a:cs typeface="Calibri"/>
              </a:rPr>
              <a:t>ON</a:t>
            </a:r>
            <a:r>
              <a:rPr sz="3000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000" u="heavy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000" u="heavy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u="heavy" spc="-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3000" u="heavy" spc="-1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3000" u="heavy" spc="-4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000" u="heavy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000" u="heavy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u="heavy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000" u="heavy" spc="-25" dirty="0">
                <a:solidFill>
                  <a:srgbClr val="001F5F"/>
                </a:solidFill>
                <a:latin typeface="Calibri"/>
                <a:cs typeface="Calibri"/>
              </a:rPr>
              <a:t>YS</a:t>
            </a:r>
            <a:r>
              <a:rPr sz="3000" u="heavy" spc="-5" dirty="0">
                <a:solidFill>
                  <a:srgbClr val="001F5F"/>
                </a:solidFill>
                <a:latin typeface="Calibri"/>
                <a:cs typeface="Calibri"/>
              </a:rPr>
              <a:t>TEM</a:t>
            </a:r>
            <a:r>
              <a:rPr sz="3000" u="heavy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u="heavy" spc="-8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000" u="heavy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000" u="heavy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u="heavy" spc="-4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000" u="heavy" spc="-5" dirty="0">
                <a:solidFill>
                  <a:srgbClr val="001F5F"/>
                </a:solidFill>
                <a:latin typeface="Calibri"/>
                <a:cs typeface="Calibri"/>
              </a:rPr>
              <a:t>CHIEVE</a:t>
            </a:r>
            <a:r>
              <a:rPr sz="3000" u="heavy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u="heavy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000" u="heavy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000" u="heavy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000" u="heavy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000" u="heavy" spc="-6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3000" u="heavy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3000" u="heavy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u="heavy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000" u="heavy" spc="-15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000" u="heavy" spc="-20" dirty="0">
                <a:solidFill>
                  <a:srgbClr val="001F5F"/>
                </a:solidFill>
                <a:latin typeface="Calibri"/>
                <a:cs typeface="Calibri"/>
              </a:rPr>
              <a:t>VINGS: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7685" marR="99695" indent="-514984">
              <a:lnSpc>
                <a:spcPct val="100000"/>
              </a:lnSpc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pc="-5" dirty="0"/>
              <a:t>Th</a:t>
            </a:r>
            <a:r>
              <a:rPr dirty="0"/>
              <a:t>e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b="1" dirty="0">
                <a:latin typeface="Calibri"/>
                <a:cs typeface="Calibri"/>
              </a:rPr>
              <a:t>design,</a:t>
            </a:r>
            <a:r>
              <a:rPr b="1" spc="-75" dirty="0">
                <a:latin typeface="Times New Roman"/>
                <a:cs typeface="Times New Roman"/>
              </a:rPr>
              <a:t> </a:t>
            </a:r>
            <a:r>
              <a:rPr b="1" dirty="0">
                <a:latin typeface="Calibri"/>
                <a:cs typeface="Calibri"/>
              </a:rPr>
              <a:t>l</a:t>
            </a:r>
            <a:r>
              <a:rPr b="1" spc="-45" dirty="0">
                <a:latin typeface="Calibri"/>
                <a:cs typeface="Calibri"/>
              </a:rPr>
              <a:t>a</a:t>
            </a:r>
            <a:r>
              <a:rPr b="1" spc="-30" dirty="0">
                <a:latin typeface="Calibri"/>
                <a:cs typeface="Calibri"/>
              </a:rPr>
              <a:t>y</a:t>
            </a:r>
            <a:r>
              <a:rPr b="1" dirty="0">
                <a:latin typeface="Calibri"/>
                <a:cs typeface="Calibri"/>
              </a:rPr>
              <a:t>out</a:t>
            </a:r>
            <a:r>
              <a:rPr b="1" spc="-65" dirty="0">
                <a:latin typeface="Times New Roman"/>
                <a:cs typeface="Times New Roman"/>
              </a:rPr>
              <a:t> </a:t>
            </a:r>
            <a:r>
              <a:rPr b="1" dirty="0">
                <a:latin typeface="Calibri"/>
                <a:cs typeface="Calibri"/>
              </a:rPr>
              <a:t>and</a:t>
            </a:r>
            <a:r>
              <a:rPr b="1" spc="-60" dirty="0">
                <a:latin typeface="Times New Roman"/>
                <a:cs typeface="Times New Roman"/>
              </a:rPr>
              <a:t> </a:t>
            </a:r>
            <a:r>
              <a:rPr b="1" dirty="0">
                <a:latin typeface="Calibri"/>
                <a:cs typeface="Calibri"/>
              </a:rPr>
              <a:t>ope</a:t>
            </a:r>
            <a:r>
              <a:rPr b="1" spc="-50" dirty="0">
                <a:latin typeface="Calibri"/>
                <a:cs typeface="Calibri"/>
              </a:rPr>
              <a:t>r</a:t>
            </a:r>
            <a:r>
              <a:rPr b="1" spc="-30" dirty="0">
                <a:latin typeface="Calibri"/>
                <a:cs typeface="Calibri"/>
              </a:rPr>
              <a:t>a</a:t>
            </a:r>
            <a:r>
              <a:rPr b="1" dirty="0">
                <a:latin typeface="Calibri"/>
                <a:cs typeface="Calibri"/>
              </a:rPr>
              <a:t>tion</a:t>
            </a:r>
            <a:r>
              <a:rPr b="1" spc="-50" dirty="0">
                <a:latin typeface="Times New Roman"/>
                <a:cs typeface="Times New Roman"/>
              </a:rPr>
              <a:t> </a:t>
            </a:r>
            <a:r>
              <a:rPr b="1" dirty="0">
                <a:latin typeface="Calibri"/>
                <a:cs typeface="Calibri"/>
              </a:rPr>
              <a:t>of</a:t>
            </a:r>
            <a:r>
              <a:rPr b="1" spc="-60" dirty="0">
                <a:latin typeface="Times New Roman"/>
                <a:cs typeface="Times New Roman"/>
              </a:rPr>
              <a:t> </a:t>
            </a:r>
            <a:r>
              <a:rPr b="1" dirty="0">
                <a:latin typeface="Calibri"/>
                <a:cs typeface="Calibri"/>
              </a:rPr>
              <a:t>the</a:t>
            </a:r>
            <a:r>
              <a:rPr b="1" spc="-50" dirty="0">
                <a:latin typeface="Times New Roman"/>
                <a:cs typeface="Times New Roman"/>
              </a:rPr>
              <a:t> </a:t>
            </a:r>
            <a:r>
              <a:rPr b="1" dirty="0">
                <a:latin typeface="Calibri"/>
                <a:cs typeface="Calibri"/>
              </a:rPr>
              <a:t>buildi</a:t>
            </a:r>
            <a:r>
              <a:rPr b="1" spc="5" dirty="0">
                <a:latin typeface="Calibri"/>
                <a:cs typeface="Calibri"/>
              </a:rPr>
              <a:t>n</a:t>
            </a:r>
            <a:r>
              <a:rPr b="1" dirty="0">
                <a:latin typeface="Calibri"/>
                <a:cs typeface="Calibri"/>
              </a:rPr>
              <a:t>g</a:t>
            </a:r>
            <a:r>
              <a:rPr b="1" spc="-85" dirty="0">
                <a:latin typeface="Times New Roman"/>
                <a:cs typeface="Times New Roman"/>
              </a:rPr>
              <a:t> </a:t>
            </a:r>
            <a:r>
              <a:rPr spc="-15" dirty="0"/>
              <a:t>a</a:t>
            </a:r>
            <a:r>
              <a:rPr spc="-25" dirty="0"/>
              <a:t>f</a:t>
            </a:r>
            <a:r>
              <a:rPr spc="-50" dirty="0"/>
              <a:t>f</a:t>
            </a:r>
            <a:r>
              <a:rPr dirty="0"/>
              <a:t>ect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5" dirty="0"/>
              <a:t>h</a:t>
            </a:r>
            <a:r>
              <a:rPr spc="-10" dirty="0"/>
              <a:t>o</a:t>
            </a:r>
            <a:r>
              <a:rPr dirty="0"/>
              <a:t>w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dirty="0"/>
              <a:t>the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35" dirty="0"/>
              <a:t>e</a:t>
            </a:r>
            <a:r>
              <a:rPr spc="-5" dirty="0"/>
              <a:t>x</a:t>
            </a:r>
            <a:r>
              <a:rPr spc="-30" dirty="0"/>
              <a:t>t</a:t>
            </a:r>
            <a:r>
              <a:rPr dirty="0"/>
              <a:t>ernal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dirty="0"/>
              <a:t>e</a:t>
            </a:r>
            <a:r>
              <a:rPr spc="-35" dirty="0"/>
              <a:t>n</a:t>
            </a:r>
            <a:r>
              <a:rPr dirty="0"/>
              <a:t>v</a:t>
            </a:r>
            <a:r>
              <a:rPr spc="-10" dirty="0"/>
              <a:t>i</a:t>
            </a:r>
            <a:r>
              <a:rPr spc="-40" dirty="0"/>
              <a:t>r</a:t>
            </a:r>
            <a:r>
              <a:rPr spc="-5" dirty="0"/>
              <a:t>onme</a:t>
            </a:r>
            <a:r>
              <a:rPr spc="-25" dirty="0"/>
              <a:t>n</a:t>
            </a:r>
            <a:r>
              <a:rPr dirty="0"/>
              <a:t>t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dirty="0"/>
              <a:t>i</a:t>
            </a:r>
            <a:r>
              <a:rPr spc="-10" dirty="0"/>
              <a:t>m</a:t>
            </a:r>
            <a:r>
              <a:rPr spc="-5" dirty="0"/>
              <a:t>pa</a:t>
            </a:r>
            <a:r>
              <a:rPr spc="5" dirty="0"/>
              <a:t>c</a:t>
            </a:r>
            <a:r>
              <a:rPr dirty="0"/>
              <a:t>ts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/>
              <a:t>o</a:t>
            </a:r>
            <a:r>
              <a:rPr dirty="0"/>
              <a:t>n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10" dirty="0"/>
              <a:t>i</a:t>
            </a:r>
            <a:r>
              <a:rPr spc="-25" dirty="0"/>
              <a:t>nt</a:t>
            </a:r>
            <a:r>
              <a:rPr dirty="0"/>
              <a:t>ernal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25" dirty="0"/>
              <a:t>t</a:t>
            </a:r>
            <a:r>
              <a:rPr dirty="0"/>
              <a:t>e</a:t>
            </a:r>
            <a:r>
              <a:rPr spc="-10" dirty="0"/>
              <a:t>m</a:t>
            </a:r>
            <a:r>
              <a:rPr spc="-5" dirty="0"/>
              <a:t>pe</a:t>
            </a:r>
            <a:r>
              <a:rPr spc="-40" dirty="0"/>
              <a:t>r</a:t>
            </a:r>
            <a:r>
              <a:rPr spc="-25" dirty="0"/>
              <a:t>a</a:t>
            </a:r>
            <a:r>
              <a:rPr dirty="0"/>
              <a:t>tu</a:t>
            </a:r>
            <a:r>
              <a:rPr spc="-25" dirty="0"/>
              <a:t>r</a:t>
            </a:r>
            <a:r>
              <a:rPr dirty="0"/>
              <a:t>es.</a:t>
            </a:r>
          </a:p>
          <a:p>
            <a:pPr marL="527685" marR="254635" indent="-514984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pc="-5" dirty="0"/>
              <a:t>Th</a:t>
            </a:r>
            <a:r>
              <a:rPr dirty="0"/>
              <a:t>e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b="1" dirty="0">
                <a:latin typeface="Calibri"/>
                <a:cs typeface="Calibri"/>
              </a:rPr>
              <a:t>he</a:t>
            </a:r>
            <a:r>
              <a:rPr b="1" spc="-35" dirty="0">
                <a:latin typeface="Calibri"/>
                <a:cs typeface="Calibri"/>
              </a:rPr>
              <a:t>a</a:t>
            </a:r>
            <a:r>
              <a:rPr b="1" dirty="0">
                <a:latin typeface="Calibri"/>
                <a:cs typeface="Calibri"/>
              </a:rPr>
              <a:t>t</a:t>
            </a:r>
            <a:r>
              <a:rPr b="1" spc="-60" dirty="0">
                <a:latin typeface="Times New Roman"/>
                <a:cs typeface="Times New Roman"/>
              </a:rPr>
              <a:t> </a:t>
            </a:r>
            <a:r>
              <a:rPr b="1" spc="-30" dirty="0">
                <a:latin typeface="Calibri"/>
                <a:cs typeface="Calibri"/>
              </a:rPr>
              <a:t>g</a:t>
            </a:r>
            <a:r>
              <a:rPr b="1" spc="-5" dirty="0">
                <a:latin typeface="Calibri"/>
                <a:cs typeface="Calibri"/>
              </a:rPr>
              <a:t>ene</a:t>
            </a:r>
            <a:r>
              <a:rPr b="1" spc="-55" dirty="0">
                <a:latin typeface="Calibri"/>
                <a:cs typeface="Calibri"/>
              </a:rPr>
              <a:t>r</a:t>
            </a:r>
            <a:r>
              <a:rPr b="1" spc="-35" dirty="0">
                <a:latin typeface="Calibri"/>
                <a:cs typeface="Calibri"/>
              </a:rPr>
              <a:t>a</a:t>
            </a:r>
            <a:r>
              <a:rPr b="1" spc="-25" dirty="0">
                <a:latin typeface="Calibri"/>
                <a:cs typeface="Calibri"/>
              </a:rPr>
              <a:t>t</a:t>
            </a:r>
            <a:r>
              <a:rPr b="1" spc="-5" dirty="0">
                <a:latin typeface="Calibri"/>
                <a:cs typeface="Calibri"/>
              </a:rPr>
              <a:t>e</a:t>
            </a:r>
            <a:r>
              <a:rPr b="1" dirty="0">
                <a:latin typeface="Calibri"/>
                <a:cs typeface="Calibri"/>
              </a:rPr>
              <a:t>d</a:t>
            </a:r>
            <a:r>
              <a:rPr b="1" spc="-35" dirty="0">
                <a:latin typeface="Times New Roman"/>
                <a:cs typeface="Times New Roman"/>
              </a:rPr>
              <a:t> </a:t>
            </a:r>
            <a:r>
              <a:rPr b="1" dirty="0">
                <a:latin typeface="Calibri"/>
                <a:cs typeface="Calibri"/>
              </a:rPr>
              <a:t>i</a:t>
            </a:r>
            <a:r>
              <a:rPr b="1" spc="-25" dirty="0">
                <a:latin typeface="Calibri"/>
                <a:cs typeface="Calibri"/>
              </a:rPr>
              <a:t>nt</a:t>
            </a:r>
            <a:r>
              <a:rPr b="1" spc="-5" dirty="0">
                <a:latin typeface="Calibri"/>
                <a:cs typeface="Calibri"/>
              </a:rPr>
              <a:t>ern</a:t>
            </a:r>
            <a:r>
              <a:rPr b="1" spc="-10" dirty="0">
                <a:latin typeface="Calibri"/>
                <a:cs typeface="Calibri"/>
              </a:rPr>
              <a:t>a</a:t>
            </a:r>
            <a:r>
              <a:rPr b="1" dirty="0">
                <a:latin typeface="Calibri"/>
                <a:cs typeface="Calibri"/>
              </a:rPr>
              <a:t>lly</a:t>
            </a:r>
            <a:r>
              <a:rPr b="1" spc="-75" dirty="0">
                <a:latin typeface="Times New Roman"/>
                <a:cs typeface="Times New Roman"/>
              </a:rPr>
              <a:t> </a:t>
            </a:r>
            <a:r>
              <a:rPr spc="-15" dirty="0"/>
              <a:t>b</a:t>
            </a:r>
            <a:r>
              <a:rPr dirty="0"/>
              <a:t>y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dirty="0"/>
              <a:t>l</a:t>
            </a:r>
            <a:r>
              <a:rPr spc="-10" dirty="0"/>
              <a:t>i</a:t>
            </a:r>
            <a:r>
              <a:rPr dirty="0"/>
              <a:t>g</a:t>
            </a:r>
            <a:r>
              <a:rPr spc="-20" dirty="0"/>
              <a:t>h</a:t>
            </a:r>
            <a:r>
              <a:rPr dirty="0"/>
              <a:t>ti</a:t>
            </a:r>
            <a:r>
              <a:rPr spc="-5" dirty="0"/>
              <a:t>n</a:t>
            </a:r>
            <a:r>
              <a:rPr spc="20" dirty="0"/>
              <a:t>g</a:t>
            </a:r>
            <a:r>
              <a:rPr dirty="0"/>
              <a:t>,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dirty="0"/>
              <a:t>equ</a:t>
            </a:r>
            <a:r>
              <a:rPr spc="-5" dirty="0"/>
              <a:t>ip</a:t>
            </a:r>
            <a:r>
              <a:rPr spc="-10" dirty="0"/>
              <a:t>m</a:t>
            </a:r>
            <a:r>
              <a:rPr dirty="0"/>
              <a:t>e</a:t>
            </a:r>
            <a:r>
              <a:rPr spc="-25" dirty="0"/>
              <a:t>n</a:t>
            </a:r>
            <a:r>
              <a:rPr dirty="0"/>
              <a:t>t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dirty="0"/>
              <a:t>and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/>
              <a:t>peop</a:t>
            </a:r>
            <a:r>
              <a:rPr dirty="0"/>
              <a:t>l</a:t>
            </a:r>
            <a:r>
              <a:rPr spc="-10" dirty="0"/>
              <a:t>e</a:t>
            </a:r>
            <a:r>
              <a:rPr dirty="0"/>
              <a:t>,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/>
              <a:t>or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spc="-30" dirty="0"/>
              <a:t>r</a:t>
            </a:r>
            <a:r>
              <a:rPr dirty="0"/>
              <a:t>e</a:t>
            </a:r>
            <a:r>
              <a:rPr spc="-10" dirty="0"/>
              <a:t>m</a:t>
            </a:r>
            <a:r>
              <a:rPr spc="-15" dirty="0"/>
              <a:t>o</a:t>
            </a:r>
            <a:r>
              <a:rPr spc="-30" dirty="0"/>
              <a:t>v</a:t>
            </a:r>
            <a:r>
              <a:rPr dirty="0"/>
              <a:t>ed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/>
              <a:t>b</a:t>
            </a:r>
            <a:r>
              <a:rPr dirty="0"/>
              <a:t>y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spc="-30" dirty="0"/>
              <a:t>r</a:t>
            </a:r>
            <a:r>
              <a:rPr spc="-15" dirty="0"/>
              <a:t>e</a:t>
            </a:r>
            <a:r>
              <a:rPr spc="-5" dirty="0"/>
              <a:t>fr</a:t>
            </a:r>
            <a:r>
              <a:rPr spc="-10" dirty="0"/>
              <a:t>ig</a:t>
            </a:r>
            <a:r>
              <a:rPr dirty="0"/>
              <a:t>e</a:t>
            </a:r>
            <a:r>
              <a:rPr spc="-45" dirty="0"/>
              <a:t>r</a:t>
            </a:r>
            <a:r>
              <a:rPr spc="-25" dirty="0"/>
              <a:t>a</a:t>
            </a:r>
            <a:r>
              <a:rPr dirty="0"/>
              <a:t>ti</a:t>
            </a:r>
            <a:r>
              <a:rPr spc="-5" dirty="0"/>
              <a:t>o</a:t>
            </a:r>
            <a:r>
              <a:rPr dirty="0"/>
              <a:t>n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dirty="0"/>
              <a:t>equi</a:t>
            </a:r>
            <a:r>
              <a:rPr spc="-5" dirty="0"/>
              <a:t>p</a:t>
            </a:r>
            <a:r>
              <a:rPr spc="-10" dirty="0"/>
              <a:t>m</a:t>
            </a:r>
            <a:r>
              <a:rPr dirty="0"/>
              <a:t>e</a:t>
            </a:r>
            <a:r>
              <a:rPr spc="-25" dirty="0"/>
              <a:t>n</a:t>
            </a:r>
            <a:r>
              <a:rPr dirty="0"/>
              <a:t>t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/>
              <a:t>o</a:t>
            </a:r>
            <a:r>
              <a:rPr dirty="0"/>
              <a:t>r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40" dirty="0"/>
              <a:t>f</a:t>
            </a:r>
            <a:r>
              <a:rPr dirty="0"/>
              <a:t>ans,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dirty="0"/>
              <a:t>all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dirty="0"/>
              <a:t>h</a:t>
            </a:r>
            <a:r>
              <a:rPr spc="-40" dirty="0"/>
              <a:t>a</a:t>
            </a:r>
            <a:r>
              <a:rPr spc="-30" dirty="0"/>
              <a:t>v</a:t>
            </a:r>
            <a:r>
              <a:rPr dirty="0"/>
              <a:t>e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dirty="0"/>
              <a:t>an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10" dirty="0"/>
              <a:t>i</a:t>
            </a:r>
            <a:r>
              <a:rPr dirty="0"/>
              <a:t>mpact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/>
              <a:t>o</a:t>
            </a:r>
            <a:r>
              <a:rPr dirty="0"/>
              <a:t>n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/>
              <a:t>h</a:t>
            </a:r>
            <a:r>
              <a:rPr spc="-15" dirty="0"/>
              <a:t>o</a:t>
            </a:r>
            <a:r>
              <a:rPr dirty="0"/>
              <a:t>w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30" dirty="0"/>
              <a:t>w</a:t>
            </a:r>
            <a:r>
              <a:rPr dirty="0"/>
              <a:t>arm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/>
              <a:t>o</a:t>
            </a:r>
            <a:r>
              <a:rPr dirty="0"/>
              <a:t>r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dirty="0"/>
              <a:t>cool</a:t>
            </a:r>
            <a:r>
              <a:rPr spc="-80" dirty="0">
                <a:latin typeface="Times New Roman"/>
                <a:cs typeface="Times New Roman"/>
              </a:rPr>
              <a:t> </a:t>
            </a:r>
            <a:r>
              <a:rPr spc="-20" dirty="0"/>
              <a:t>y</a:t>
            </a:r>
            <a:r>
              <a:rPr spc="-5" dirty="0"/>
              <a:t>ou</a:t>
            </a:r>
            <a:r>
              <a:rPr dirty="0"/>
              <a:t>r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spc="-5" dirty="0"/>
              <a:t>b</a:t>
            </a:r>
            <a:r>
              <a:rPr spc="5" dirty="0"/>
              <a:t>u</a:t>
            </a:r>
            <a:r>
              <a:rPr dirty="0"/>
              <a:t>i</a:t>
            </a:r>
            <a:r>
              <a:rPr spc="-10" dirty="0"/>
              <a:t>l</a:t>
            </a:r>
            <a:r>
              <a:rPr spc="-5" dirty="0"/>
              <a:t>d</a:t>
            </a:r>
            <a:r>
              <a:rPr dirty="0"/>
              <a:t>i</a:t>
            </a:r>
            <a:r>
              <a:rPr spc="-5" dirty="0"/>
              <a:t>n</a:t>
            </a:r>
            <a:r>
              <a:rPr dirty="0"/>
              <a:t>g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dirty="0"/>
              <a:t>i</a:t>
            </a:r>
            <a:r>
              <a:rPr spc="-10" dirty="0"/>
              <a:t>s</a:t>
            </a:r>
            <a:r>
              <a:rPr dirty="0"/>
              <a:t>.</a:t>
            </a:r>
          </a:p>
          <a:p>
            <a:pPr marL="527685" marR="5080" indent="-514984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rabicPeriod"/>
              <a:tabLst>
                <a:tab pos="528320" algn="l"/>
              </a:tabLst>
            </a:pPr>
            <a:r>
              <a:rPr spc="-5" dirty="0"/>
              <a:t>Th</a:t>
            </a:r>
            <a:r>
              <a:rPr dirty="0"/>
              <a:t>e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b="1" dirty="0">
                <a:latin typeface="Calibri"/>
                <a:cs typeface="Calibri"/>
              </a:rPr>
              <a:t>amou</a:t>
            </a:r>
            <a:r>
              <a:rPr b="1" spc="-20" dirty="0">
                <a:latin typeface="Calibri"/>
                <a:cs typeface="Calibri"/>
              </a:rPr>
              <a:t>n</a:t>
            </a:r>
            <a:r>
              <a:rPr b="1" dirty="0">
                <a:latin typeface="Calibri"/>
                <a:cs typeface="Calibri"/>
              </a:rPr>
              <a:t>t</a:t>
            </a:r>
            <a:r>
              <a:rPr b="1" spc="-80" dirty="0">
                <a:latin typeface="Times New Roman"/>
                <a:cs typeface="Times New Roman"/>
              </a:rPr>
              <a:t> </a:t>
            </a:r>
            <a:r>
              <a:rPr b="1" dirty="0">
                <a:latin typeface="Calibri"/>
                <a:cs typeface="Calibri"/>
              </a:rPr>
              <a:t>of</a:t>
            </a:r>
            <a:r>
              <a:rPr b="1" spc="-45" dirty="0">
                <a:latin typeface="Times New Roman"/>
                <a:cs typeface="Times New Roman"/>
              </a:rPr>
              <a:t> </a:t>
            </a:r>
            <a:r>
              <a:rPr b="1" spc="-25" dirty="0">
                <a:latin typeface="Calibri"/>
                <a:cs typeface="Calibri"/>
              </a:rPr>
              <a:t>t</a:t>
            </a:r>
            <a:r>
              <a:rPr b="1" spc="-5" dirty="0">
                <a:latin typeface="Calibri"/>
                <a:cs typeface="Calibri"/>
              </a:rPr>
              <a:t>em</a:t>
            </a:r>
            <a:r>
              <a:rPr b="1" dirty="0">
                <a:latin typeface="Calibri"/>
                <a:cs typeface="Calibri"/>
              </a:rPr>
              <a:t>p</a:t>
            </a:r>
            <a:r>
              <a:rPr b="1" spc="-5" dirty="0">
                <a:latin typeface="Calibri"/>
                <a:cs typeface="Calibri"/>
              </a:rPr>
              <a:t>e</a:t>
            </a:r>
            <a:r>
              <a:rPr b="1" spc="-55" dirty="0">
                <a:latin typeface="Calibri"/>
                <a:cs typeface="Calibri"/>
              </a:rPr>
              <a:t>r</a:t>
            </a:r>
            <a:r>
              <a:rPr b="1" spc="-30" dirty="0">
                <a:latin typeface="Calibri"/>
                <a:cs typeface="Calibri"/>
              </a:rPr>
              <a:t>a</a:t>
            </a:r>
            <a:r>
              <a:rPr b="1" dirty="0">
                <a:latin typeface="Calibri"/>
                <a:cs typeface="Calibri"/>
              </a:rPr>
              <a:t>tu</a:t>
            </a:r>
            <a:r>
              <a:rPr b="1" spc="-25" dirty="0">
                <a:latin typeface="Calibri"/>
                <a:cs typeface="Calibri"/>
              </a:rPr>
              <a:t>r</a:t>
            </a:r>
            <a:r>
              <a:rPr b="1" dirty="0">
                <a:latin typeface="Calibri"/>
                <a:cs typeface="Calibri"/>
              </a:rPr>
              <a:t>e</a:t>
            </a:r>
            <a:r>
              <a:rPr b="1" spc="-60" dirty="0">
                <a:latin typeface="Times New Roman"/>
                <a:cs typeface="Times New Roman"/>
              </a:rPr>
              <a:t> </a:t>
            </a:r>
            <a:r>
              <a:rPr b="1" dirty="0">
                <a:latin typeface="Calibri"/>
                <a:cs typeface="Calibri"/>
              </a:rPr>
              <a:t>dif</a:t>
            </a:r>
            <a:r>
              <a:rPr b="1" spc="-35" dirty="0">
                <a:latin typeface="Calibri"/>
                <a:cs typeface="Calibri"/>
              </a:rPr>
              <a:t>f</a:t>
            </a:r>
            <a:r>
              <a:rPr b="1" spc="-5" dirty="0">
                <a:latin typeface="Calibri"/>
                <a:cs typeface="Calibri"/>
              </a:rPr>
              <a:t>e</a:t>
            </a:r>
            <a:r>
              <a:rPr b="1" spc="-30" dirty="0">
                <a:latin typeface="Calibri"/>
                <a:cs typeface="Calibri"/>
              </a:rPr>
              <a:t>r</a:t>
            </a:r>
            <a:r>
              <a:rPr b="1" spc="-5" dirty="0">
                <a:latin typeface="Calibri"/>
                <a:cs typeface="Calibri"/>
              </a:rPr>
              <a:t>en</a:t>
            </a:r>
            <a:r>
              <a:rPr b="1" dirty="0">
                <a:latin typeface="Calibri"/>
                <a:cs typeface="Calibri"/>
              </a:rPr>
              <a:t>ce</a:t>
            </a:r>
            <a:r>
              <a:rPr b="1" spc="-35" dirty="0">
                <a:latin typeface="Times New Roman"/>
                <a:cs typeface="Times New Roman"/>
              </a:rPr>
              <a:t> </a:t>
            </a:r>
            <a:r>
              <a:rPr spc="-5" dirty="0"/>
              <a:t>b</a:t>
            </a:r>
            <a:r>
              <a:rPr spc="-10" dirty="0"/>
              <a:t>e</a:t>
            </a:r>
            <a:r>
              <a:rPr dirty="0"/>
              <a:t>t</a:t>
            </a:r>
            <a:r>
              <a:rPr spc="-20" dirty="0"/>
              <a:t>w</a:t>
            </a:r>
            <a:r>
              <a:rPr dirty="0"/>
              <a:t>een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dirty="0"/>
              <a:t>cond</a:t>
            </a:r>
            <a:r>
              <a:rPr spc="-5" dirty="0"/>
              <a:t>i</a:t>
            </a:r>
            <a:r>
              <a:rPr dirty="0"/>
              <a:t>ti</a:t>
            </a:r>
            <a:r>
              <a:rPr spc="-10" dirty="0"/>
              <a:t>o</a:t>
            </a:r>
            <a:r>
              <a:rPr spc="-5" dirty="0"/>
              <a:t>ne</a:t>
            </a:r>
            <a:r>
              <a:rPr dirty="0"/>
              <a:t>d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5" dirty="0"/>
              <a:t>spac</a:t>
            </a:r>
            <a:r>
              <a:rPr dirty="0"/>
              <a:t>e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5" dirty="0"/>
              <a:t>n</a:t>
            </a:r>
            <a:r>
              <a:rPr dirty="0"/>
              <a:t>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dirty="0"/>
              <a:t>its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dirty="0"/>
              <a:t>e</a:t>
            </a:r>
            <a:r>
              <a:rPr spc="-35" dirty="0"/>
              <a:t>n</a:t>
            </a:r>
            <a:r>
              <a:rPr dirty="0"/>
              <a:t>v</a:t>
            </a:r>
            <a:r>
              <a:rPr spc="-10" dirty="0"/>
              <a:t>i</a:t>
            </a:r>
            <a:r>
              <a:rPr spc="-40" dirty="0"/>
              <a:t>r</a:t>
            </a:r>
            <a:r>
              <a:rPr spc="-5" dirty="0"/>
              <a:t>onme</a:t>
            </a:r>
            <a:r>
              <a:rPr spc="-25" dirty="0"/>
              <a:t>n</a:t>
            </a:r>
            <a:r>
              <a:rPr dirty="0"/>
              <a:t>t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5" dirty="0"/>
              <a:t>(</a:t>
            </a:r>
            <a:r>
              <a:rPr spc="-20" dirty="0"/>
              <a:t>t</a:t>
            </a:r>
            <a:r>
              <a:rPr dirty="0"/>
              <a:t>e</a:t>
            </a:r>
            <a:r>
              <a:rPr spc="-10" dirty="0"/>
              <a:t>m</a:t>
            </a:r>
            <a:r>
              <a:rPr spc="-5" dirty="0"/>
              <a:t>pe</a:t>
            </a:r>
            <a:r>
              <a:rPr spc="-40" dirty="0"/>
              <a:t>r</a:t>
            </a:r>
            <a:r>
              <a:rPr spc="-25" dirty="0"/>
              <a:t>a</a:t>
            </a:r>
            <a:r>
              <a:rPr dirty="0"/>
              <a:t>tu</a:t>
            </a:r>
            <a:r>
              <a:rPr spc="-25" dirty="0"/>
              <a:t>r</a:t>
            </a:r>
            <a:r>
              <a:rPr dirty="0"/>
              <a:t>e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5" dirty="0"/>
              <a:t>s</a:t>
            </a:r>
            <a:r>
              <a:rPr spc="-20" dirty="0"/>
              <a:t>e</a:t>
            </a:r>
            <a:r>
              <a:rPr dirty="0"/>
              <a:t>t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5" dirty="0"/>
              <a:t>po</a:t>
            </a:r>
            <a:r>
              <a:rPr dirty="0"/>
              <a:t>i</a:t>
            </a:r>
            <a:r>
              <a:rPr spc="-25" dirty="0"/>
              <a:t>n</a:t>
            </a:r>
            <a:r>
              <a:rPr dirty="0"/>
              <a:t>ts).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3017" y="211068"/>
            <a:ext cx="439483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u="heavy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u="heavy" spc="-15" dirty="0">
                <a:solidFill>
                  <a:srgbClr val="001F5F"/>
                </a:solidFill>
                <a:latin typeface="Calibri"/>
                <a:cs typeface="Calibri"/>
              </a:rPr>
              <a:t>NE</a:t>
            </a:r>
            <a:r>
              <a:rPr sz="2400" u="heavy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u="heavy" spc="-6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u="heavy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400" u="heavy" spc="1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u="heavy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u="heavy" spc="-1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u="heavy" spc="-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u="heavy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u="heavy" spc="-15" dirty="0">
                <a:solidFill>
                  <a:srgbClr val="001F5F"/>
                </a:solidFill>
                <a:latin typeface="Calibri"/>
                <a:cs typeface="Calibri"/>
              </a:rPr>
              <a:t>NGS</a:t>
            </a:r>
            <a:r>
              <a:rPr sz="2400" u="heavy" spc="1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u="heavy" spc="-5" dirty="0">
                <a:solidFill>
                  <a:srgbClr val="001F5F"/>
                </a:solidFill>
                <a:latin typeface="Calibri"/>
                <a:cs typeface="Calibri"/>
              </a:rPr>
              <a:t>TH</a:t>
            </a:r>
            <a:r>
              <a:rPr sz="2400" u="heavy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u="heavy" spc="-2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u="heavy" spc="-3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u="heavy" spc="-15" dirty="0">
                <a:solidFill>
                  <a:srgbClr val="001F5F"/>
                </a:solidFill>
                <a:latin typeface="Calibri"/>
                <a:cs typeface="Calibri"/>
              </a:rPr>
              <a:t>GH</a:t>
            </a:r>
            <a:r>
              <a:rPr sz="2400" u="heavy" spc="1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u="heavy" spc="-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u="heavy" spc="-11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u="heavy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u="heavy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1686" y="807080"/>
            <a:ext cx="8521700" cy="5907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The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60" dirty="0">
                <a:latin typeface="Calibri"/>
                <a:cs typeface="Calibri"/>
              </a:rPr>
              <a:t>k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eas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whe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4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made: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b="1" dirty="0">
                <a:latin typeface="Calibri"/>
                <a:cs typeface="Calibri"/>
              </a:rPr>
              <a:t>1.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Q</a:t>
            </a:r>
            <a:r>
              <a:rPr sz="2000" b="1" spc="5" dirty="0">
                <a:latin typeface="Calibri"/>
                <a:cs typeface="Calibri"/>
              </a:rPr>
              <a:t>u</a:t>
            </a:r>
            <a:r>
              <a:rPr sz="2000" b="1" dirty="0">
                <a:latin typeface="Calibri"/>
                <a:cs typeface="Calibri"/>
              </a:rPr>
              <a:t>ick</a:t>
            </a:r>
            <a:r>
              <a:rPr sz="2000" b="1" spc="-7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Calibri"/>
                <a:cs typeface="Calibri"/>
              </a:rPr>
              <a:t>win</a:t>
            </a:r>
            <a:r>
              <a:rPr sz="2000" b="1" dirty="0">
                <a:latin typeface="Calibri"/>
                <a:cs typeface="Calibri"/>
              </a:rPr>
              <a:t>s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– 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eas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can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add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20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aig</a:t>
            </a:r>
            <a:r>
              <a:rPr sz="2000" spc="-2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w</a:t>
            </a:r>
            <a:r>
              <a:rPr sz="2000" spc="-4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y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lphaUcPeriod"/>
              <a:tabLst>
                <a:tab pos="469900" algn="l"/>
              </a:tabLst>
            </a:pPr>
            <a:r>
              <a:rPr sz="2000" spc="-125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ur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H</a:t>
            </a:r>
            <a:r>
              <a:rPr sz="2000" spc="-100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its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f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lphaUcPeriod"/>
              <a:tabLst>
                <a:tab pos="469900" algn="l"/>
              </a:tabLst>
            </a:pPr>
            <a:r>
              <a:rPr sz="2000" spc="-5" dirty="0">
                <a:latin typeface="Calibri"/>
                <a:cs typeface="Calibri"/>
              </a:rPr>
              <a:t>Opt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empe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tu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e/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um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dity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each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ea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lphaUcPeriod"/>
              <a:tabLst>
                <a:tab pos="469900" algn="l"/>
              </a:tabLst>
            </a:pPr>
            <a:r>
              <a:rPr sz="2000" dirty="0">
                <a:latin typeface="Calibri"/>
                <a:cs typeface="Calibri"/>
              </a:rPr>
              <a:t>Mi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ain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(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umm</a:t>
            </a:r>
            <a:r>
              <a:rPr sz="2000" dirty="0">
                <a:latin typeface="Calibri"/>
                <a:cs typeface="Calibri"/>
              </a:rPr>
              <a:t>er)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lphaUcPeriod"/>
              <a:tabLst>
                <a:tab pos="469900" algn="l"/>
              </a:tabLst>
            </a:pPr>
            <a:r>
              <a:rPr sz="2000" dirty="0">
                <a:latin typeface="Calibri"/>
                <a:cs typeface="Calibri"/>
              </a:rPr>
              <a:t>Mi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es</a:t>
            </a:r>
            <a:endParaRPr sz="2000">
              <a:latin typeface="Calibri"/>
              <a:cs typeface="Calibri"/>
            </a:endParaRPr>
          </a:p>
          <a:p>
            <a:pPr marL="469900" marR="799465" indent="-457200">
              <a:lnSpc>
                <a:spcPct val="100000"/>
              </a:lnSpc>
              <a:spcBef>
                <a:spcPts val="600"/>
              </a:spcBef>
            </a:pPr>
            <a:r>
              <a:rPr sz="2000" b="1" dirty="0">
                <a:latin typeface="Calibri"/>
                <a:cs typeface="Calibri"/>
              </a:rPr>
              <a:t>2.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St</a:t>
            </a:r>
            <a:r>
              <a:rPr sz="2000" b="1" spc="-55" dirty="0">
                <a:latin typeface="Calibri"/>
                <a:cs typeface="Calibri"/>
              </a:rPr>
              <a:t>r</a:t>
            </a:r>
            <a:r>
              <a:rPr sz="2000" b="1" spc="-30" dirty="0">
                <a:latin typeface="Calibri"/>
                <a:cs typeface="Calibri"/>
              </a:rPr>
              <a:t>a</a:t>
            </a:r>
            <a:r>
              <a:rPr sz="2000" b="1" spc="-25" dirty="0">
                <a:latin typeface="Calibri"/>
                <a:cs typeface="Calibri"/>
              </a:rPr>
              <a:t>t</a:t>
            </a:r>
            <a:r>
              <a:rPr sz="2000" b="1" spc="-5" dirty="0">
                <a:latin typeface="Calibri"/>
                <a:cs typeface="Calibri"/>
              </a:rPr>
              <a:t>egi</a:t>
            </a:r>
            <a:r>
              <a:rPr sz="2000" b="1" dirty="0">
                <a:latin typeface="Calibri"/>
                <a:cs typeface="Calibri"/>
              </a:rPr>
              <a:t>c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– th</a:t>
            </a:r>
            <a:r>
              <a:rPr sz="2000" spc="-5" dirty="0">
                <a:latin typeface="Calibri"/>
                <a:cs typeface="Calibri"/>
              </a:rPr>
              <a:t>os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eas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which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mo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omp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4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x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eq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mo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api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40" dirty="0">
                <a:latin typeface="Calibri"/>
                <a:cs typeface="Calibri"/>
              </a:rPr>
              <a:t>n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tm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lphaUcPeriod"/>
              <a:tabLst>
                <a:tab pos="469900" algn="l"/>
              </a:tabLst>
            </a:pPr>
            <a:r>
              <a:rPr sz="2000" dirty="0">
                <a:latin typeface="Calibri"/>
                <a:cs typeface="Calibri"/>
              </a:rPr>
              <a:t>Mai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enance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lphaUcPeriod"/>
              <a:tabLst>
                <a:tab pos="469900" algn="l"/>
              </a:tabLst>
            </a:pPr>
            <a:r>
              <a:rPr sz="2000" dirty="0">
                <a:latin typeface="Calibri"/>
                <a:cs typeface="Calibri"/>
              </a:rPr>
              <a:t>Insu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on/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au</a:t>
            </a:r>
            <a:r>
              <a:rPr sz="2000" spc="5" dirty="0">
                <a:latin typeface="Calibri"/>
                <a:cs typeface="Calibri"/>
              </a:rPr>
              <a:t>g</a:t>
            </a:r>
            <a:r>
              <a:rPr sz="2000" spc="-25" dirty="0">
                <a:latin typeface="Calibri"/>
                <a:cs typeface="Calibri"/>
              </a:rPr>
              <a:t>h</a:t>
            </a:r>
            <a:r>
              <a:rPr sz="2000" spc="5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-p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oof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70" dirty="0">
                <a:latin typeface="Calibri"/>
                <a:cs typeface="Calibri"/>
              </a:rPr>
              <a:t>g</a:t>
            </a:r>
            <a:r>
              <a:rPr sz="2000" spc="-45" dirty="0">
                <a:latin typeface="Calibri"/>
                <a:cs typeface="Calibri"/>
              </a:rPr>
              <a:t>/</a:t>
            </a:r>
            <a:r>
              <a:rPr sz="2000" spc="-5" dirty="0">
                <a:latin typeface="Calibri"/>
                <a:cs typeface="Calibri"/>
              </a:rPr>
              <a:t>shad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ng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lphaUcPeriod"/>
              <a:tabLst>
                <a:tab pos="469900" algn="l"/>
              </a:tabLst>
            </a:pPr>
            <a:r>
              <a:rPr sz="2000" spc="-10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able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eed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Dr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(VSDs)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lphaUcPeriod"/>
              <a:tabLst>
                <a:tab pos="469900" algn="l"/>
              </a:tabLst>
            </a:pPr>
            <a:r>
              <a:rPr sz="2000" spc="-2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ono</a:t>
            </a:r>
            <a:r>
              <a:rPr sz="2000" spc="-4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dirty="0">
                <a:latin typeface="Calibri"/>
                <a:cs typeface="Calibri"/>
              </a:rPr>
              <a:t>cle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lphaUcPeriod"/>
              <a:tabLst>
                <a:tab pos="469900" algn="l"/>
              </a:tabLst>
            </a:pPr>
            <a:r>
              <a:rPr sz="2000" dirty="0">
                <a:latin typeface="Calibri"/>
                <a:cs typeface="Calibri"/>
              </a:rPr>
              <a:t>Upg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ade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&amp;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lphaUcPeriod"/>
              <a:tabLst>
                <a:tab pos="469900" algn="l"/>
              </a:tabLst>
            </a:pPr>
            <a:r>
              <a:rPr sz="2000" spc="-5" dirty="0">
                <a:latin typeface="Calibri"/>
                <a:cs typeface="Calibri"/>
              </a:rPr>
              <a:t>Co</a:t>
            </a:r>
            <a:r>
              <a:rPr sz="2000" spc="-1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ene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5" dirty="0">
                <a:latin typeface="Calibri"/>
                <a:cs typeface="Calibri"/>
              </a:rPr>
              <a:t>/</a:t>
            </a:r>
            <a:r>
              <a:rPr sz="2000" spc="-1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ig</a:t>
            </a:r>
            <a:r>
              <a:rPr sz="2000" dirty="0">
                <a:latin typeface="Calibri"/>
                <a:cs typeface="Calibri"/>
              </a:rPr>
              <a:t>ene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lphaUcPeriod"/>
              <a:tabLst>
                <a:tab pos="469900" algn="l"/>
              </a:tabLst>
            </a:pPr>
            <a:r>
              <a:rPr sz="200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ne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gy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ery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Calibri"/>
              <a:buAutoNum type="alphaUcPeriod"/>
              <a:tabLst>
                <a:tab pos="469900" algn="l"/>
              </a:tabLst>
            </a:pPr>
            <a:r>
              <a:rPr sz="2000" dirty="0">
                <a:latin typeface="Calibri"/>
                <a:cs typeface="Calibri"/>
              </a:rPr>
              <a:t>G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ou</a:t>
            </a:r>
            <a:r>
              <a:rPr sz="2000" spc="5" dirty="0">
                <a:latin typeface="Calibri"/>
                <a:cs typeface="Calibri"/>
              </a:rPr>
              <a:t>nd</a:t>
            </a:r>
            <a:r>
              <a:rPr sz="2000" spc="-5" dirty="0">
                <a:latin typeface="Calibri"/>
                <a:cs typeface="Calibri"/>
              </a:rPr>
              <a:t>-So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ce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Pum</a:t>
            </a:r>
            <a:r>
              <a:rPr sz="2000" spc="-1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ENE</a:t>
            </a:r>
            <a:r>
              <a:rPr sz="3000" b="0" u="heavy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000" b="0" u="heavy" spc="-6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3000" b="0" u="heavy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b="0" u="heavy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ONSE</a:t>
            </a:r>
            <a:r>
              <a:rPr sz="3000" b="0" u="heavy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000" b="0" u="heavy" spc="-1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3000" b="0" u="heavy" spc="-26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3000" b="0" u="heavy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000" b="0" u="heavy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000" b="0" u="heavy" spc="-25" dirty="0">
                <a:solidFill>
                  <a:srgbClr val="001F5F"/>
                </a:solidFill>
                <a:latin typeface="Calibri"/>
                <a:cs typeface="Calibri"/>
              </a:rPr>
              <a:t> S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TR</a:t>
            </a:r>
            <a:r>
              <a:rPr sz="3000" b="0" u="heavy" spc="-25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000" b="0" u="heavy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GI</a:t>
            </a:r>
            <a:r>
              <a:rPr sz="3000" b="0" u="heavy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000" b="0" u="heavy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b="0" u="heavy" spc="-2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OR</a:t>
            </a:r>
            <a:r>
              <a:rPr sz="3000" b="0" u="heavy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3000" b="0" u="heavy" spc="-14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3000" b="0" u="heavy" spc="-4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endParaRPr sz="3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000" b="0" u="heavy" spc="-25" dirty="0">
                <a:solidFill>
                  <a:srgbClr val="001F5F"/>
                </a:solidFill>
                <a:latin typeface="Calibri"/>
                <a:cs typeface="Calibri"/>
              </a:rPr>
              <a:t>SYS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TEMS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7294" y="1307206"/>
            <a:ext cx="7941309" cy="5345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marR="77470" indent="-274320">
              <a:lnSpc>
                <a:spcPct val="100000"/>
              </a:lnSpc>
              <a:buClr>
                <a:srgbClr val="FE8537"/>
              </a:buClr>
              <a:buSzPct val="70000"/>
              <a:buFont typeface="Wingdings"/>
              <a:buChar char=""/>
              <a:tabLst>
                <a:tab pos="287655" algn="l"/>
              </a:tabLst>
            </a:pPr>
            <a:r>
              <a:rPr sz="2000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onsume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nearl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50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6</a:t>
            </a:r>
            <a:r>
              <a:rPr sz="2000" spc="5" dirty="0">
                <a:latin typeface="Calibri"/>
                <a:cs typeface="Calibri"/>
              </a:rPr>
              <a:t>0</a:t>
            </a:r>
            <a:r>
              <a:rPr sz="2000" dirty="0">
                <a:latin typeface="Calibri"/>
                <a:cs typeface="Calibri"/>
              </a:rPr>
              <a:t>%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2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onsum</a:t>
            </a:r>
            <a:r>
              <a:rPr sz="2000" spc="-10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thu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po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tial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enge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edu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gy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onsum</a:t>
            </a:r>
            <a:r>
              <a:rPr sz="2000" spc="-10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yi</a:t>
            </a:r>
            <a:r>
              <a:rPr sz="2000" spc="-5" dirty="0">
                <a:latin typeface="Calibri"/>
                <a:cs typeface="Calibri"/>
              </a:rPr>
              <a:t>ng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ou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desi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spc="-5" dirty="0">
                <a:latin typeface="Calibri"/>
                <a:cs typeface="Calibri"/>
              </a:rPr>
              <a:t>s.</a:t>
            </a:r>
            <a:endParaRPr sz="2000">
              <a:latin typeface="Calibri"/>
              <a:cs typeface="Calibri"/>
            </a:endParaRPr>
          </a:p>
          <a:p>
            <a:pPr marL="287020" marR="5080" indent="-27432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655" algn="l"/>
              </a:tabLst>
            </a:pPr>
            <a:r>
              <a:rPr sz="2000" dirty="0">
                <a:latin typeface="Calibri"/>
                <a:cs typeface="Calibri"/>
              </a:rPr>
              <a:t>N</a:t>
            </a:r>
            <a:r>
              <a:rPr sz="2000" spc="-5" dirty="0">
                <a:latin typeface="Calibri"/>
                <a:cs typeface="Calibri"/>
              </a:rPr>
              <a:t>o-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asu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edu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ene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gy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il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</a:t>
            </a:r>
            <a:r>
              <a:rPr sz="2000" spc="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ng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asu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nc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se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ect</a:t>
            </a:r>
            <a:r>
              <a:rPr sz="2000" spc="-5" dirty="0">
                <a:latin typeface="Calibri"/>
                <a:cs typeface="Calibri"/>
              </a:rPr>
              <a:t>in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20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[no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erhe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ng]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iz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spac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</a:t>
            </a:r>
            <a:r>
              <a:rPr sz="2000" spc="1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dit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cl</a:t>
            </a:r>
            <a:r>
              <a:rPr sz="2000" spc="-5" dirty="0">
                <a:latin typeface="Calibri"/>
                <a:cs typeface="Calibri"/>
              </a:rPr>
              <a:t>os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dampe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/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eas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whe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</a:t>
            </a:r>
            <a:r>
              <a:rPr sz="2000" spc="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no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equ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ed.</a:t>
            </a:r>
            <a:endParaRPr sz="2000">
              <a:latin typeface="Calibri"/>
              <a:cs typeface="Calibri"/>
            </a:endParaRPr>
          </a:p>
          <a:p>
            <a:pPr marL="83820">
              <a:lnSpc>
                <a:spcPct val="100000"/>
              </a:lnSpc>
              <a:spcBef>
                <a:spcPts val="975"/>
              </a:spcBef>
            </a:pPr>
            <a:r>
              <a:rPr sz="2000" b="1" dirty="0">
                <a:latin typeface="Calibri"/>
                <a:cs typeface="Calibri"/>
              </a:rPr>
              <a:t>INN</a:t>
            </a:r>
            <a:r>
              <a:rPr sz="2000" b="1" spc="-35" dirty="0">
                <a:latin typeface="Calibri"/>
                <a:cs typeface="Calibri"/>
              </a:rPr>
              <a:t>O</a:t>
            </a:r>
            <a:r>
              <a:rPr sz="2000" b="1" spc="-105" dirty="0">
                <a:latin typeface="Calibri"/>
                <a:cs typeface="Calibri"/>
              </a:rPr>
              <a:t>V</a:t>
            </a:r>
            <a:r>
              <a:rPr sz="2000" b="1" spc="-160" dirty="0">
                <a:latin typeface="Calibri"/>
                <a:cs typeface="Calibri"/>
              </a:rPr>
              <a:t>A</a:t>
            </a:r>
            <a:r>
              <a:rPr sz="2000" b="1" spc="-5" dirty="0">
                <a:latin typeface="Calibri"/>
                <a:cs typeface="Calibri"/>
              </a:rPr>
              <a:t>T</a:t>
            </a:r>
            <a:r>
              <a:rPr sz="2000" b="1" spc="5" dirty="0">
                <a:latin typeface="Calibri"/>
                <a:cs typeface="Calibri"/>
              </a:rPr>
              <a:t>I</a:t>
            </a:r>
            <a:r>
              <a:rPr sz="2000" b="1" spc="-5" dirty="0">
                <a:latin typeface="Calibri"/>
                <a:cs typeface="Calibri"/>
              </a:rPr>
              <a:t>V</a:t>
            </a:r>
            <a:r>
              <a:rPr sz="2000" b="1" dirty="0">
                <a:latin typeface="Calibri"/>
                <a:cs typeface="Calibri"/>
              </a:rPr>
              <a:t>E</a:t>
            </a:r>
            <a:r>
              <a:rPr sz="2000" b="1" spc="-85" dirty="0">
                <a:latin typeface="Times New Roman"/>
                <a:cs typeface="Times New Roman"/>
              </a:rPr>
              <a:t> </a:t>
            </a:r>
            <a:r>
              <a:rPr sz="2000" b="1" spc="-25" dirty="0">
                <a:latin typeface="Calibri"/>
                <a:cs typeface="Calibri"/>
              </a:rPr>
              <a:t>S</a:t>
            </a:r>
            <a:r>
              <a:rPr sz="2000" b="1" spc="-5" dirty="0">
                <a:latin typeface="Calibri"/>
                <a:cs typeface="Calibri"/>
              </a:rPr>
              <a:t>TR</a:t>
            </a:r>
            <a:r>
              <a:rPr sz="2000" b="1" spc="-155" dirty="0">
                <a:latin typeface="Calibri"/>
                <a:cs typeface="Calibri"/>
              </a:rPr>
              <a:t>A</a:t>
            </a:r>
            <a:r>
              <a:rPr sz="2000" b="1" spc="-5" dirty="0">
                <a:latin typeface="Calibri"/>
                <a:cs typeface="Calibri"/>
              </a:rPr>
              <a:t>T</a:t>
            </a:r>
            <a:r>
              <a:rPr sz="2000" b="1" spc="-30" dirty="0">
                <a:latin typeface="Calibri"/>
                <a:cs typeface="Calibri"/>
              </a:rPr>
              <a:t>E</a:t>
            </a:r>
            <a:r>
              <a:rPr sz="2000" b="1" spc="-5" dirty="0">
                <a:latin typeface="Calibri"/>
                <a:cs typeface="Calibri"/>
              </a:rPr>
              <a:t>GI</a:t>
            </a:r>
            <a:r>
              <a:rPr sz="2000" b="1" spc="-30" dirty="0">
                <a:latin typeface="Calibri"/>
                <a:cs typeface="Calibri"/>
              </a:rPr>
              <a:t>E</a:t>
            </a:r>
            <a:r>
              <a:rPr sz="2000" b="1" dirty="0">
                <a:latin typeface="Calibri"/>
                <a:cs typeface="Calibri"/>
              </a:rPr>
              <a:t>S:</a:t>
            </a:r>
            <a:endParaRPr sz="2000">
              <a:latin typeface="Calibri"/>
              <a:cs typeface="Calibri"/>
            </a:endParaRPr>
          </a:p>
          <a:p>
            <a:pPr marL="541020" lvl="1" indent="-457200">
              <a:lnSpc>
                <a:spcPct val="100000"/>
              </a:lnSpc>
              <a:buFont typeface="Calibri"/>
              <a:buAutoNum type="arabicPeriod"/>
              <a:tabLst>
                <a:tab pos="541655" algn="l"/>
              </a:tabLst>
            </a:pPr>
            <a:r>
              <a:rPr sz="2000" dirty="0">
                <a:latin typeface="Calibri"/>
                <a:cs typeface="Calibri"/>
              </a:rPr>
              <a:t>Bui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Or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nta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/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chi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ectu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tu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</a:t>
            </a:r>
            <a:endParaRPr sz="2000">
              <a:latin typeface="Calibri"/>
              <a:cs typeface="Calibri"/>
            </a:endParaRPr>
          </a:p>
          <a:p>
            <a:pPr marL="541020" lvl="1" indent="-457200">
              <a:lnSpc>
                <a:spcPct val="100000"/>
              </a:lnSpc>
              <a:buFont typeface="Calibri"/>
              <a:buAutoNum type="arabicPeriod"/>
              <a:tabLst>
                <a:tab pos="541655" algn="l"/>
              </a:tabLst>
            </a:pPr>
            <a:r>
              <a:rPr sz="200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abli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Basel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4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or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Indice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541020" lvl="1" indent="-457200">
              <a:lnSpc>
                <a:spcPct val="100000"/>
              </a:lnSpc>
              <a:buFont typeface="Calibri"/>
              <a:buAutoNum type="arabicPeriod"/>
              <a:tabLst>
                <a:tab pos="541655" algn="l"/>
              </a:tabLst>
            </a:pP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om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Bui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mana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541020" lvl="1" indent="-457200">
              <a:lnSpc>
                <a:spcPct val="100000"/>
              </a:lnSpc>
              <a:buFont typeface="Calibri"/>
              <a:buAutoNum type="arabicPeriod"/>
              <a:tabLst>
                <a:tab pos="541655" algn="l"/>
              </a:tabLst>
            </a:pPr>
            <a:r>
              <a:rPr sz="2000" spc="-10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able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85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able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equency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Dr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[</a:t>
            </a:r>
            <a:r>
              <a:rPr sz="2000" spc="5" dirty="0">
                <a:latin typeface="Calibri"/>
                <a:cs typeface="Calibri"/>
              </a:rPr>
              <a:t>V</a:t>
            </a:r>
            <a:r>
              <a:rPr sz="2000" spc="10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V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].</a:t>
            </a:r>
            <a:endParaRPr sz="2000">
              <a:latin typeface="Calibri"/>
              <a:cs typeface="Calibri"/>
            </a:endParaRPr>
          </a:p>
          <a:p>
            <a:pPr marL="541020" lvl="1" indent="-457200">
              <a:lnSpc>
                <a:spcPct val="100000"/>
              </a:lnSpc>
              <a:buFont typeface="Calibri"/>
              <a:buAutoNum type="arabicPeriod"/>
              <a:tabLst>
                <a:tab pos="541655" algn="l"/>
              </a:tabLst>
            </a:pPr>
            <a:r>
              <a:rPr sz="2000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ery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w</a:t>
            </a:r>
            <a:r>
              <a:rPr sz="2000" spc="-5" dirty="0">
                <a:latin typeface="Calibri"/>
                <a:cs typeface="Calibri"/>
              </a:rPr>
              <a:t>hee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/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des</a:t>
            </a:r>
            <a:r>
              <a:rPr sz="2000" dirty="0">
                <a:latin typeface="Calibri"/>
                <a:cs typeface="Calibri"/>
              </a:rPr>
              <a:t>ic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coo</a:t>
            </a:r>
            <a:r>
              <a:rPr sz="2000" spc="-15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em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esh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</a:t>
            </a:r>
            <a:r>
              <a:rPr sz="2000" spc="-21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541020" lvl="1" indent="-457200">
              <a:lnSpc>
                <a:spcPct val="100000"/>
              </a:lnSpc>
              <a:buFont typeface="Calibri"/>
              <a:buAutoNum type="arabicPeriod"/>
              <a:tabLst>
                <a:tab pos="541655" algn="l"/>
              </a:tabLst>
            </a:pPr>
            <a:r>
              <a:rPr sz="2000" spc="-10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apour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or</a:t>
            </a:r>
            <a:r>
              <a:rPr sz="2000" spc="-10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Mac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ne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[</a:t>
            </a:r>
            <a:r>
              <a:rPr sz="2000" spc="-9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AM]</a:t>
            </a:r>
            <a:endParaRPr sz="2000">
              <a:latin typeface="Calibri"/>
              <a:cs typeface="Calibri"/>
            </a:endParaRPr>
          </a:p>
          <a:p>
            <a:pPr marL="541020" lvl="1" indent="-457200">
              <a:lnSpc>
                <a:spcPct val="100000"/>
              </a:lnSpc>
              <a:buFont typeface="Calibri"/>
              <a:buAutoNum type="arabicPeriod"/>
              <a:tabLst>
                <a:tab pos="541655" algn="l"/>
              </a:tabLst>
            </a:pP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185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p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Ch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s.</a:t>
            </a:r>
            <a:endParaRPr sz="2000">
              <a:latin typeface="Calibri"/>
              <a:cs typeface="Calibri"/>
            </a:endParaRPr>
          </a:p>
          <a:p>
            <a:pPr marL="541020" lvl="1" indent="-457200">
              <a:lnSpc>
                <a:spcPct val="100000"/>
              </a:lnSpc>
              <a:buFont typeface="Calibri"/>
              <a:buAutoNum type="arabicPeriod"/>
              <a:tabLst>
                <a:tab pos="541655" algn="l"/>
              </a:tabLst>
            </a:pPr>
            <a:r>
              <a:rPr sz="2000" dirty="0">
                <a:latin typeface="Calibri"/>
                <a:cs typeface="Calibri"/>
              </a:rPr>
              <a:t>G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otherm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44754" rIns="0" bIns="0" rtlCol="0">
            <a:spAutoFit/>
          </a:bodyPr>
          <a:lstStyle/>
          <a:p>
            <a:pPr marL="298450">
              <a:lnSpc>
                <a:spcPct val="100000"/>
              </a:lnSpc>
            </a:pP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3000" b="0" u="heavy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000" b="0" u="heavy" spc="-20" dirty="0">
                <a:solidFill>
                  <a:srgbClr val="001F5F"/>
                </a:solidFill>
                <a:latin typeface="Calibri"/>
                <a:cs typeface="Calibri"/>
              </a:rPr>
              <a:t>SIGN</a:t>
            </a:r>
            <a:r>
              <a:rPr sz="3000" b="0" u="heavy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000" b="0" u="heavy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000" b="0" u="heavy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000" b="0" u="heavy" spc="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MEN</a:t>
            </a:r>
            <a:r>
              <a:rPr sz="3000" b="0" u="heavy" spc="-5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3000" b="0" u="heavy" spc="-26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3000" b="0" u="heavy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000" b="0" u="heavy" spc="-20" dirty="0">
                <a:solidFill>
                  <a:srgbClr val="001F5F"/>
                </a:solidFill>
                <a:latin typeface="Calibri"/>
                <a:cs typeface="Calibri"/>
              </a:rPr>
              <a:t>NS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7294" y="1366134"/>
            <a:ext cx="8185784" cy="4547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marR="803910" indent="-274320">
              <a:lnSpc>
                <a:spcPct val="100000"/>
              </a:lnSpc>
              <a:buClr>
                <a:srgbClr val="FE8537"/>
              </a:buClr>
              <a:buSzPct val="70000"/>
              <a:buFont typeface="Wingdings"/>
              <a:buChar char=""/>
              <a:tabLst>
                <a:tab pos="287655" algn="l"/>
              </a:tabLst>
            </a:pPr>
            <a:r>
              <a:rPr sz="2000" dirty="0">
                <a:latin typeface="Calibri"/>
                <a:cs typeface="Calibri"/>
              </a:rPr>
              <a:t>In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ki</a:t>
            </a:r>
            <a:r>
              <a:rPr sz="2000" spc="-5" dirty="0">
                <a:latin typeface="Calibri"/>
                <a:cs typeface="Calibri"/>
              </a:rPr>
              <a:t>n-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oa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dom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truct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passi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ng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egies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(e</a:t>
            </a:r>
            <a:r>
              <a:rPr sz="2000" spc="20" dirty="0">
                <a:latin typeface="Calibri"/>
                <a:cs typeface="Calibri"/>
              </a:rPr>
              <a:t>.</a:t>
            </a:r>
            <a:r>
              <a:rPr sz="2000" dirty="0">
                <a:latin typeface="Calibri"/>
                <a:cs typeface="Calibri"/>
              </a:rPr>
              <a:t>g.,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su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ha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ces,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ther</a:t>
            </a:r>
            <a:r>
              <a:rPr sz="2000" spc="-5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ma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s).</a:t>
            </a:r>
            <a:endParaRPr sz="20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655" algn="l"/>
              </a:tabLst>
            </a:pPr>
            <a:r>
              <a:rPr sz="2000" dirty="0">
                <a:latin typeface="Calibri"/>
                <a:cs typeface="Calibri"/>
              </a:rPr>
              <a:t>In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erna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oa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domin</a:t>
            </a:r>
            <a:r>
              <a:rPr sz="2000" spc="-2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truct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nc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glazi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igh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ng</a:t>
            </a:r>
            <a:endParaRPr sz="2000">
              <a:latin typeface="Calibri"/>
              <a:cs typeface="Calibri"/>
            </a:endParaRPr>
          </a:p>
          <a:p>
            <a:pPr marL="28702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nd</a:t>
            </a:r>
            <a:r>
              <a:rPr sz="2000" spc="-4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x.</a:t>
            </a:r>
            <a:endParaRPr sz="20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655" algn="l"/>
              </a:tabLst>
            </a:pP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eci</a:t>
            </a:r>
            <a:r>
              <a:rPr sz="2000" spc="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x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all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-2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tructi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id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ther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br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dg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g.</a:t>
            </a:r>
            <a:endParaRPr sz="20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655" algn="l"/>
              </a:tabLst>
            </a:pPr>
            <a:r>
              <a:rPr sz="2000" spc="-5" dirty="0">
                <a:latin typeface="Calibri"/>
                <a:cs typeface="Calibri"/>
              </a:rPr>
              <a:t>D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ail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x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all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-2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tructi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s.</a:t>
            </a:r>
            <a:endParaRPr sz="2000">
              <a:latin typeface="Calibri"/>
              <a:cs typeface="Calibri"/>
            </a:endParaRPr>
          </a:p>
          <a:p>
            <a:pPr marL="287020" marR="627380" indent="-27432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655" algn="l"/>
              </a:tabLst>
            </a:pPr>
            <a:r>
              <a:rPr sz="2000" dirty="0">
                <a:latin typeface="Calibri"/>
                <a:cs typeface="Calibri"/>
              </a:rPr>
              <a:t>Inco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po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ighe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all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-2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tructi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1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ect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e.</a:t>
            </a:r>
            <a:endParaRPr sz="20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655" algn="l"/>
              </a:tabLst>
            </a:pPr>
            <a:r>
              <a:rPr sz="2000" spc="-5" dirty="0">
                <a:latin typeface="Calibri"/>
                <a:cs typeface="Calibri"/>
              </a:rPr>
              <a:t>Desi</a:t>
            </a:r>
            <a:r>
              <a:rPr sz="2000" dirty="0">
                <a:latin typeface="Calibri"/>
                <a:cs typeface="Calibri"/>
              </a:rPr>
              <a:t>gn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ici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20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s.</a:t>
            </a:r>
            <a:endParaRPr sz="20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655" algn="l"/>
              </a:tabLst>
            </a:pPr>
            <a:r>
              <a:rPr sz="2000" dirty="0">
                <a:latin typeface="Calibri"/>
                <a:cs typeface="Calibri"/>
              </a:rPr>
              <a:t>U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spc="-3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ylig</a:t>
            </a:r>
            <a:r>
              <a:rPr sz="2000" spc="-2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co</a:t>
            </a:r>
            <a:r>
              <a:rPr sz="2000" spc="-3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when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poss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le.</a:t>
            </a:r>
            <a:endParaRPr sz="20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655" algn="l"/>
              </a:tabLst>
            </a:pP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eci</a:t>
            </a:r>
            <a:r>
              <a:rPr sz="2000" spc="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ici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ice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equ</a:t>
            </a:r>
            <a:r>
              <a:rPr sz="2000" spc="-5" dirty="0">
                <a:latin typeface="Calibri"/>
                <a:cs typeface="Calibri"/>
              </a:rPr>
              <a:t>ipme</a:t>
            </a:r>
            <a:r>
              <a:rPr sz="2000" spc="-2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t.</a:t>
            </a:r>
            <a:endParaRPr sz="20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655" algn="l"/>
              </a:tabLst>
            </a:pP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cep</a:t>
            </a:r>
            <a:r>
              <a:rPr sz="2000" spc="-10" dirty="0">
                <a:latin typeface="Calibri"/>
                <a:cs typeface="Calibri"/>
              </a:rPr>
              <a:t>t</a:t>
            </a:r>
            <a:r>
              <a:rPr sz="2000" u="heavy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dirty="0">
                <a:latin typeface="Calibri"/>
                <a:cs typeface="Calibri"/>
              </a:rPr>
              <a:t>cle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hor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5" dirty="0">
                <a:latin typeface="Calibri"/>
                <a:cs typeface="Calibri"/>
              </a:rPr>
              <a:t>z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20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25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dirty="0">
                <a:latin typeface="Calibri"/>
                <a:cs typeface="Calibri"/>
              </a:rPr>
              <a:t>ea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equ</a:t>
            </a:r>
            <a:r>
              <a:rPr sz="2000" spc="-5" dirty="0">
                <a:latin typeface="Calibri"/>
                <a:cs typeface="Calibri"/>
              </a:rPr>
              <a:t>ipme</a:t>
            </a:r>
            <a:r>
              <a:rPr sz="2000" spc="-2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50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75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dirty="0">
                <a:latin typeface="Calibri"/>
                <a:cs typeface="Calibri"/>
              </a:rPr>
              <a:t>ea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  <a:p>
            <a:pPr marL="287020">
              <a:lnSpc>
                <a:spcPct val="100000"/>
              </a:lnSpc>
            </a:pP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ls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az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ng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922" y="172841"/>
            <a:ext cx="657034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u="heavy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200" u="heavy" spc="-5" dirty="0">
                <a:solidFill>
                  <a:srgbClr val="001F5F"/>
                </a:solidFill>
                <a:latin typeface="Calibri"/>
                <a:cs typeface="Calibri"/>
              </a:rPr>
              <a:t>OOLING</a:t>
            </a:r>
            <a:r>
              <a:rPr sz="3200" u="heavy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u="heavy" spc="-7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3200" u="heavy" spc="-3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200" u="heavy" dirty="0">
                <a:solidFill>
                  <a:srgbClr val="001F5F"/>
                </a:solidFill>
                <a:latin typeface="Calibri"/>
                <a:cs typeface="Calibri"/>
              </a:rPr>
              <a:t>AD RED</a:t>
            </a:r>
            <a:r>
              <a:rPr sz="3200" u="heavy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3200" u="heavy" spc="-5" dirty="0">
                <a:solidFill>
                  <a:srgbClr val="001F5F"/>
                </a:solidFill>
                <a:latin typeface="Calibri"/>
                <a:cs typeface="Calibri"/>
              </a:rPr>
              <a:t>CTION</a:t>
            </a:r>
            <a:r>
              <a:rPr sz="3200" u="heavy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u="heavy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3200" u="heavy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200" u="heavy" dirty="0">
                <a:solidFill>
                  <a:srgbClr val="001F5F"/>
                </a:solidFill>
                <a:latin typeface="Calibri"/>
                <a:cs typeface="Calibri"/>
              </a:rPr>
              <a:t>ASUR</a:t>
            </a:r>
            <a:r>
              <a:rPr sz="3200" u="heavy" spc="-5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200" u="heavy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6344" y="571497"/>
            <a:ext cx="8148828" cy="6286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u="heavy" spc="-20" dirty="0">
                <a:solidFill>
                  <a:srgbClr val="001F5F"/>
                </a:solidFill>
              </a:rPr>
              <a:t>H</a:t>
            </a:r>
            <a:r>
              <a:rPr sz="3000" u="heavy" spc="-50" dirty="0">
                <a:solidFill>
                  <a:srgbClr val="001F5F"/>
                </a:solidFill>
              </a:rPr>
              <a:t>E</a:t>
            </a:r>
            <a:r>
              <a:rPr sz="3000" u="heavy" spc="-270" dirty="0">
                <a:solidFill>
                  <a:srgbClr val="001F5F"/>
                </a:solidFill>
              </a:rPr>
              <a:t>A</a:t>
            </a:r>
            <a:r>
              <a:rPr sz="3000" u="heavy" dirty="0">
                <a:solidFill>
                  <a:srgbClr val="001F5F"/>
                </a:solidFill>
              </a:rPr>
              <a:t>T</a:t>
            </a:r>
            <a:r>
              <a:rPr sz="3000" u="heavy" spc="-5" dirty="0">
                <a:solidFill>
                  <a:srgbClr val="001F5F"/>
                </a:solidFill>
              </a:rPr>
              <a:t> </a:t>
            </a:r>
            <a:r>
              <a:rPr sz="3000" u="heavy" spc="-20" dirty="0">
                <a:solidFill>
                  <a:srgbClr val="001F5F"/>
                </a:solidFill>
              </a:rPr>
              <a:t>R</a:t>
            </a:r>
            <a:r>
              <a:rPr sz="3000" u="heavy" spc="-65" dirty="0">
                <a:solidFill>
                  <a:srgbClr val="001F5F"/>
                </a:solidFill>
              </a:rPr>
              <a:t>E</a:t>
            </a:r>
            <a:r>
              <a:rPr sz="3000" u="heavy" spc="-30" dirty="0">
                <a:solidFill>
                  <a:srgbClr val="001F5F"/>
                </a:solidFill>
              </a:rPr>
              <a:t>C</a:t>
            </a:r>
            <a:r>
              <a:rPr sz="3000" u="heavy" spc="-50" dirty="0">
                <a:solidFill>
                  <a:srgbClr val="001F5F"/>
                </a:solidFill>
              </a:rPr>
              <a:t>O</a:t>
            </a:r>
            <a:r>
              <a:rPr sz="3000" u="heavy" spc="-5" dirty="0">
                <a:solidFill>
                  <a:srgbClr val="001F5F"/>
                </a:solidFill>
              </a:rPr>
              <a:t>VE</a:t>
            </a:r>
            <a:r>
              <a:rPr sz="3000" u="heavy" spc="-55" dirty="0">
                <a:solidFill>
                  <a:srgbClr val="001F5F"/>
                </a:solidFill>
              </a:rPr>
              <a:t>R</a:t>
            </a:r>
            <a:r>
              <a:rPr sz="3000" u="heavy" spc="-20" dirty="0">
                <a:solidFill>
                  <a:srgbClr val="001F5F"/>
                </a:solidFill>
              </a:rPr>
              <a:t>Y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221686" y="744723"/>
            <a:ext cx="7980045" cy="1186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buClr>
                <a:srgbClr val="FE8537"/>
              </a:buClr>
              <a:buSzPct val="68421"/>
              <a:buFont typeface="Wingdings"/>
              <a:buChar char=""/>
              <a:tabLst>
                <a:tab pos="287020" algn="l"/>
              </a:tabLst>
            </a:pPr>
            <a:r>
              <a:rPr sz="1900" spc="-20" dirty="0">
                <a:latin typeface="Calibri"/>
                <a:cs typeface="Calibri"/>
              </a:rPr>
              <a:t>A</a:t>
            </a:r>
            <a:r>
              <a:rPr sz="1900" dirty="0">
                <a:latin typeface="Calibri"/>
                <a:cs typeface="Calibri"/>
              </a:rPr>
              <a:t>i</a:t>
            </a:r>
            <a:r>
              <a:rPr sz="1900" spc="-10" dirty="0">
                <a:latin typeface="Calibri"/>
                <a:cs typeface="Calibri"/>
              </a:rPr>
              <a:t>r</a:t>
            </a:r>
            <a:r>
              <a:rPr sz="1900" spc="-4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Calibri"/>
                <a:cs typeface="Calibri"/>
              </a:rPr>
              <a:t>i</a:t>
            </a:r>
            <a:r>
              <a:rPr sz="1900" spc="-10" dirty="0">
                <a:latin typeface="Calibri"/>
                <a:cs typeface="Calibri"/>
              </a:rPr>
              <a:t>s</a:t>
            </a:r>
            <a:r>
              <a:rPr sz="1900" spc="-6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b</a:t>
            </a:r>
            <a:r>
              <a:rPr sz="1900" spc="-5" dirty="0">
                <a:latin typeface="Calibri"/>
                <a:cs typeface="Calibri"/>
              </a:rPr>
              <a:t>l</a:t>
            </a:r>
            <a:r>
              <a:rPr sz="1900" spc="-30" dirty="0">
                <a:latin typeface="Calibri"/>
                <a:cs typeface="Calibri"/>
              </a:rPr>
              <a:t>o</a:t>
            </a:r>
            <a:r>
              <a:rPr sz="1900" spc="-15" dirty="0">
                <a:latin typeface="Calibri"/>
                <a:cs typeface="Calibri"/>
              </a:rPr>
              <a:t>wn</a:t>
            </a:r>
            <a:r>
              <a:rPr sz="1900" spc="-2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ac</a:t>
            </a:r>
            <a:r>
              <a:rPr sz="1900" spc="-50" dirty="0">
                <a:latin typeface="Calibri"/>
                <a:cs typeface="Calibri"/>
              </a:rPr>
              <a:t>r</a:t>
            </a:r>
            <a:r>
              <a:rPr sz="1900" spc="-15" dirty="0">
                <a:latin typeface="Calibri"/>
                <a:cs typeface="Calibri"/>
              </a:rPr>
              <a:t>os</a:t>
            </a:r>
            <a:r>
              <a:rPr sz="1900" spc="-10" dirty="0">
                <a:latin typeface="Calibri"/>
                <a:cs typeface="Calibri"/>
              </a:rPr>
              <a:t>s</a:t>
            </a:r>
            <a:r>
              <a:rPr sz="1900" spc="-55" dirty="0">
                <a:latin typeface="Times New Roman"/>
                <a:cs typeface="Times New Roman"/>
              </a:rPr>
              <a:t> </a:t>
            </a:r>
            <a:r>
              <a:rPr sz="1900" spc="-20" dirty="0">
                <a:latin typeface="Calibri"/>
                <a:cs typeface="Calibri"/>
              </a:rPr>
              <a:t>c</a:t>
            </a:r>
            <a:r>
              <a:rPr sz="1900" spc="-15" dirty="0">
                <a:latin typeface="Calibri"/>
                <a:cs typeface="Calibri"/>
              </a:rPr>
              <a:t>oppe</a:t>
            </a:r>
            <a:r>
              <a:rPr sz="1900" spc="-10" dirty="0">
                <a:latin typeface="Calibri"/>
                <a:cs typeface="Calibri"/>
              </a:rPr>
              <a:t>r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spc="-20" dirty="0">
                <a:latin typeface="Calibri"/>
                <a:cs typeface="Calibri"/>
              </a:rPr>
              <a:t>c</a:t>
            </a:r>
            <a:r>
              <a:rPr sz="1900" spc="-15" dirty="0">
                <a:latin typeface="Calibri"/>
                <a:cs typeface="Calibri"/>
              </a:rPr>
              <a:t>oi</a:t>
            </a:r>
            <a:r>
              <a:rPr sz="1900" dirty="0">
                <a:latin typeface="Calibri"/>
                <a:cs typeface="Calibri"/>
              </a:rPr>
              <a:t>l</a:t>
            </a:r>
            <a:r>
              <a:rPr sz="1900" spc="-10" dirty="0">
                <a:latin typeface="Calibri"/>
                <a:cs typeface="Calibri"/>
              </a:rPr>
              <a:t>s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35" dirty="0">
                <a:latin typeface="Calibri"/>
                <a:cs typeface="Calibri"/>
              </a:rPr>
              <a:t>t</a:t>
            </a:r>
            <a:r>
              <a:rPr sz="1900" spc="-10" dirty="0">
                <a:latin typeface="Calibri"/>
                <a:cs typeface="Calibri"/>
              </a:rPr>
              <a:t>o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35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dirty="0">
                <a:latin typeface="Calibri"/>
                <a:cs typeface="Calibri"/>
              </a:rPr>
              <a:t>j</a:t>
            </a:r>
            <a:r>
              <a:rPr sz="1900" spc="-10" dirty="0">
                <a:latin typeface="Calibri"/>
                <a:cs typeface="Calibri"/>
              </a:rPr>
              <a:t>ect</a:t>
            </a:r>
            <a:r>
              <a:rPr sz="1900" spc="-5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hea</a:t>
            </a:r>
            <a:r>
              <a:rPr sz="1900" spc="-10" dirty="0">
                <a:latin typeface="Calibri"/>
                <a:cs typeface="Calibri"/>
              </a:rPr>
              <a:t>t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f</a:t>
            </a:r>
            <a:r>
              <a:rPr sz="1900" spc="-50" dirty="0">
                <a:latin typeface="Calibri"/>
                <a:cs typeface="Calibri"/>
              </a:rPr>
              <a:t>r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20" dirty="0">
                <a:latin typeface="Calibri"/>
                <a:cs typeface="Calibri"/>
              </a:rPr>
              <a:t>m</a:t>
            </a:r>
            <a:r>
              <a:rPr sz="1900" spc="-5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this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spc="-40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es</a:t>
            </a:r>
            <a:r>
              <a:rPr sz="1900" dirty="0">
                <a:latin typeface="Calibri"/>
                <a:cs typeface="Calibri"/>
              </a:rPr>
              <a:t>i</a:t>
            </a:r>
            <a:r>
              <a:rPr sz="1900" spc="-15" dirty="0">
                <a:latin typeface="Calibri"/>
                <a:cs typeface="Calibri"/>
              </a:rPr>
              <a:t>de</a:t>
            </a:r>
            <a:r>
              <a:rPr sz="1900" spc="-25" dirty="0">
                <a:latin typeface="Calibri"/>
                <a:cs typeface="Calibri"/>
              </a:rPr>
              <a:t>n</a:t>
            </a:r>
            <a:r>
              <a:rPr sz="1900" spc="-10" dirty="0">
                <a:latin typeface="Calibri"/>
                <a:cs typeface="Calibri"/>
              </a:rPr>
              <a:t>tial</a:t>
            </a:r>
            <a:r>
              <a:rPr sz="1900" spc="-4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ai</a:t>
            </a:r>
            <a:r>
              <a:rPr sz="1900" spc="5" dirty="0">
                <a:latin typeface="Calibri"/>
                <a:cs typeface="Calibri"/>
              </a:rPr>
              <a:t>r</a:t>
            </a:r>
            <a:r>
              <a:rPr sz="1900" spc="-15" dirty="0">
                <a:latin typeface="Calibri"/>
                <a:cs typeface="Calibri"/>
              </a:rPr>
              <a:t>-</a:t>
            </a:r>
            <a:r>
              <a:rPr sz="1900" spc="-20" dirty="0">
                <a:latin typeface="Calibri"/>
                <a:cs typeface="Calibri"/>
              </a:rPr>
              <a:t>c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20" dirty="0">
                <a:latin typeface="Calibri"/>
                <a:cs typeface="Calibri"/>
              </a:rPr>
              <a:t>o</a:t>
            </a:r>
            <a:r>
              <a:rPr sz="1900" dirty="0">
                <a:latin typeface="Calibri"/>
                <a:cs typeface="Calibri"/>
              </a:rPr>
              <a:t>l</a:t>
            </a:r>
            <a:r>
              <a:rPr sz="1900" spc="-10" dirty="0">
                <a:latin typeface="Calibri"/>
                <a:cs typeface="Calibri"/>
              </a:rPr>
              <a:t>ed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20" dirty="0">
                <a:latin typeface="Calibri"/>
                <a:cs typeface="Calibri"/>
              </a:rPr>
              <a:t>c</a:t>
            </a:r>
            <a:r>
              <a:rPr sz="1900" spc="-15" dirty="0">
                <a:latin typeface="Calibri"/>
                <a:cs typeface="Calibri"/>
              </a:rPr>
              <a:t>ondens</a:t>
            </a:r>
            <a:r>
              <a:rPr sz="1900" dirty="0">
                <a:latin typeface="Calibri"/>
                <a:cs typeface="Calibri"/>
              </a:rPr>
              <a:t>e</a:t>
            </a:r>
            <a:r>
              <a:rPr sz="1900" spc="-204" dirty="0">
                <a:latin typeface="Calibri"/>
                <a:cs typeface="Calibri"/>
              </a:rPr>
              <a:t>r</a:t>
            </a:r>
            <a:r>
              <a:rPr sz="1900" spc="-5" dirty="0">
                <a:latin typeface="Calibri"/>
                <a:cs typeface="Calibri"/>
              </a:rPr>
              <a:t>.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He</a:t>
            </a:r>
            <a:r>
              <a:rPr sz="1900" spc="-20" dirty="0">
                <a:latin typeface="Calibri"/>
                <a:cs typeface="Calibri"/>
              </a:rPr>
              <a:t>a</a:t>
            </a:r>
            <a:r>
              <a:rPr sz="1900" spc="-10" dirty="0">
                <a:latin typeface="Calibri"/>
                <a:cs typeface="Calibri"/>
              </a:rPr>
              <a:t>t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45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20" dirty="0">
                <a:latin typeface="Calibri"/>
                <a:cs typeface="Calibri"/>
              </a:rPr>
              <a:t>c</a:t>
            </a:r>
            <a:r>
              <a:rPr sz="1900" spc="-30" dirty="0">
                <a:latin typeface="Calibri"/>
                <a:cs typeface="Calibri"/>
              </a:rPr>
              <a:t>o</a:t>
            </a:r>
            <a:r>
              <a:rPr sz="1900" spc="-40" dirty="0">
                <a:latin typeface="Calibri"/>
                <a:cs typeface="Calibri"/>
              </a:rPr>
              <a:t>v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y</a:t>
            </a:r>
            <a:r>
              <a:rPr sz="1900" spc="-2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Calibri"/>
                <a:cs typeface="Calibri"/>
              </a:rPr>
              <a:t>i</a:t>
            </a:r>
            <a:r>
              <a:rPr sz="1900" spc="-10" dirty="0">
                <a:latin typeface="Calibri"/>
                <a:cs typeface="Calibri"/>
              </a:rPr>
              <a:t>s</a:t>
            </a:r>
            <a:r>
              <a:rPr sz="1900" spc="-6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an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Calibri"/>
                <a:cs typeface="Calibri"/>
              </a:rPr>
              <a:t>i</a:t>
            </a:r>
            <a:r>
              <a:rPr sz="1900" spc="-30" dirty="0">
                <a:latin typeface="Calibri"/>
                <a:cs typeface="Calibri"/>
              </a:rPr>
              <a:t>m</a:t>
            </a:r>
            <a:r>
              <a:rPr sz="1900" spc="-15" dirty="0">
                <a:latin typeface="Calibri"/>
                <a:cs typeface="Calibri"/>
              </a:rPr>
              <a:t>por</a:t>
            </a:r>
            <a:r>
              <a:rPr sz="1900" spc="-35" dirty="0">
                <a:latin typeface="Calibri"/>
                <a:cs typeface="Calibri"/>
              </a:rPr>
              <a:t>t</a:t>
            </a:r>
            <a:r>
              <a:rPr sz="1900" spc="-10" dirty="0">
                <a:latin typeface="Calibri"/>
                <a:cs typeface="Calibri"/>
              </a:rPr>
              <a:t>a</a:t>
            </a:r>
            <a:r>
              <a:rPr sz="1900" spc="-20" dirty="0">
                <a:latin typeface="Calibri"/>
                <a:cs typeface="Calibri"/>
              </a:rPr>
              <a:t>n</a:t>
            </a:r>
            <a:r>
              <a:rPr sz="1900" spc="-10" dirty="0">
                <a:latin typeface="Calibri"/>
                <a:cs typeface="Calibri"/>
              </a:rPr>
              <a:t>t</a:t>
            </a:r>
            <a:r>
              <a:rPr sz="1900" spc="-35" dirty="0">
                <a:latin typeface="Times New Roman"/>
                <a:cs typeface="Times New Roman"/>
              </a:rPr>
              <a:t> </a:t>
            </a:r>
            <a:r>
              <a:rPr sz="1900" spc="-20" dirty="0">
                <a:latin typeface="Calibri"/>
                <a:cs typeface="Calibri"/>
              </a:rPr>
              <a:t>c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30" dirty="0">
                <a:latin typeface="Calibri"/>
                <a:cs typeface="Calibri"/>
              </a:rPr>
              <a:t>m</a:t>
            </a:r>
            <a:r>
              <a:rPr sz="1900" spc="-15" dirty="0">
                <a:latin typeface="Calibri"/>
                <a:cs typeface="Calibri"/>
              </a:rPr>
              <a:t>pone</a:t>
            </a:r>
            <a:r>
              <a:rPr sz="1900" spc="-20" dirty="0">
                <a:latin typeface="Calibri"/>
                <a:cs typeface="Calibri"/>
              </a:rPr>
              <a:t>n</a:t>
            </a:r>
            <a:r>
              <a:rPr sz="1900" spc="-10" dirty="0">
                <a:latin typeface="Calibri"/>
                <a:cs typeface="Calibri"/>
              </a:rPr>
              <a:t>t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10" dirty="0">
                <a:latin typeface="Calibri"/>
                <a:cs typeface="Calibri"/>
              </a:rPr>
              <a:t>f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ma</a:t>
            </a:r>
            <a:r>
              <a:rPr sz="1900" spc="-45" dirty="0">
                <a:latin typeface="Calibri"/>
                <a:cs typeface="Calibri"/>
              </a:rPr>
              <a:t>n</a:t>
            </a:r>
            <a:r>
              <a:rPr sz="1900" spc="-10" dirty="0">
                <a:latin typeface="Calibri"/>
                <a:cs typeface="Calibri"/>
              </a:rPr>
              <a:t>y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ene</a:t>
            </a:r>
            <a:r>
              <a:rPr sz="1900" spc="-35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gy</a:t>
            </a:r>
            <a:r>
              <a:rPr sz="1900" spc="-35" dirty="0">
                <a:latin typeface="Times New Roman"/>
                <a:cs typeface="Times New Roman"/>
              </a:rPr>
              <a:t> </a:t>
            </a:r>
            <a:r>
              <a:rPr sz="1900" spc="-20" dirty="0">
                <a:latin typeface="Calibri"/>
                <a:cs typeface="Calibri"/>
              </a:rPr>
              <a:t>e</a:t>
            </a:r>
            <a:r>
              <a:rPr sz="1900" spc="-40" dirty="0">
                <a:latin typeface="Calibri"/>
                <a:cs typeface="Calibri"/>
              </a:rPr>
              <a:t>f</a:t>
            </a:r>
            <a:r>
              <a:rPr sz="1900" spc="-10" dirty="0">
                <a:latin typeface="Calibri"/>
                <a:cs typeface="Calibri"/>
              </a:rPr>
              <a:t>ficie</a:t>
            </a:r>
            <a:r>
              <a:rPr sz="1900" spc="-25" dirty="0">
                <a:latin typeface="Calibri"/>
                <a:cs typeface="Calibri"/>
              </a:rPr>
              <a:t>n</a:t>
            </a:r>
            <a:r>
              <a:rPr sz="1900" spc="-10" dirty="0">
                <a:latin typeface="Calibri"/>
                <a:cs typeface="Calibri"/>
              </a:rPr>
              <a:t>t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H</a:t>
            </a:r>
            <a:r>
              <a:rPr sz="1900" spc="-100" dirty="0">
                <a:latin typeface="Calibri"/>
                <a:cs typeface="Calibri"/>
              </a:rPr>
              <a:t>V</a:t>
            </a:r>
            <a:r>
              <a:rPr sz="1900" spc="-35" dirty="0">
                <a:latin typeface="Calibri"/>
                <a:cs typeface="Calibri"/>
              </a:rPr>
              <a:t>A</a:t>
            </a:r>
            <a:r>
              <a:rPr sz="1900" spc="-15" dirty="0">
                <a:latin typeface="Calibri"/>
                <a:cs typeface="Calibri"/>
              </a:rPr>
              <a:t>C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45" dirty="0">
                <a:latin typeface="Calibri"/>
                <a:cs typeface="Calibri"/>
              </a:rPr>
              <a:t>s</a:t>
            </a:r>
            <a:r>
              <a:rPr sz="1900" spc="-20" dirty="0">
                <a:latin typeface="Calibri"/>
                <a:cs typeface="Calibri"/>
              </a:rPr>
              <a:t>y</a:t>
            </a:r>
            <a:r>
              <a:rPr sz="1900" spc="-35" dirty="0">
                <a:latin typeface="Calibri"/>
                <a:cs typeface="Calibri"/>
              </a:rPr>
              <a:t>st</a:t>
            </a:r>
            <a:r>
              <a:rPr sz="1900" spc="-10" dirty="0">
                <a:latin typeface="Calibri"/>
                <a:cs typeface="Calibri"/>
              </a:rPr>
              <a:t>ems.</a:t>
            </a:r>
            <a:endParaRPr sz="19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68421"/>
              <a:buFont typeface="Wingdings"/>
              <a:buChar char=""/>
              <a:tabLst>
                <a:tab pos="287020" algn="l"/>
              </a:tabLst>
            </a:pPr>
            <a:r>
              <a:rPr sz="1900" spc="-95" dirty="0">
                <a:latin typeface="Calibri"/>
                <a:cs typeface="Calibri"/>
              </a:rPr>
              <a:t>T</a:t>
            </a:r>
            <a:r>
              <a:rPr sz="1900" spc="-10" dirty="0">
                <a:latin typeface="Calibri"/>
                <a:cs typeface="Calibri"/>
              </a:rPr>
              <a:t>ypes</a:t>
            </a:r>
            <a:r>
              <a:rPr sz="1900" spc="-5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10" dirty="0">
                <a:latin typeface="Calibri"/>
                <a:cs typeface="Calibri"/>
              </a:rPr>
              <a:t>f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hea</a:t>
            </a:r>
            <a:r>
              <a:rPr sz="1900" spc="-10" dirty="0">
                <a:latin typeface="Calibri"/>
                <a:cs typeface="Calibri"/>
              </a:rPr>
              <a:t>t</a:t>
            </a:r>
            <a:r>
              <a:rPr sz="1900" spc="-55" dirty="0">
                <a:latin typeface="Times New Roman"/>
                <a:cs typeface="Times New Roman"/>
              </a:rPr>
              <a:t> </a:t>
            </a:r>
            <a:r>
              <a:rPr sz="1900" spc="-40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20" dirty="0">
                <a:latin typeface="Calibri"/>
                <a:cs typeface="Calibri"/>
              </a:rPr>
              <a:t>c</a:t>
            </a:r>
            <a:r>
              <a:rPr sz="1900" spc="-30" dirty="0">
                <a:latin typeface="Calibri"/>
                <a:cs typeface="Calibri"/>
              </a:rPr>
              <a:t>o</a:t>
            </a:r>
            <a:r>
              <a:rPr sz="1900" spc="-40" dirty="0">
                <a:latin typeface="Calibri"/>
                <a:cs typeface="Calibri"/>
              </a:rPr>
              <a:t>v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y</a:t>
            </a:r>
            <a:r>
              <a:rPr sz="1900" spc="-3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Calibri"/>
                <a:cs typeface="Calibri"/>
              </a:rPr>
              <a:t>i</a:t>
            </a:r>
            <a:r>
              <a:rPr sz="1900" spc="-15" dirty="0">
                <a:latin typeface="Calibri"/>
                <a:cs typeface="Calibri"/>
              </a:rPr>
              <a:t>nc</a:t>
            </a:r>
            <a:r>
              <a:rPr sz="1900" spc="-5" dirty="0">
                <a:latin typeface="Calibri"/>
                <a:cs typeface="Calibri"/>
              </a:rPr>
              <a:t>l</a:t>
            </a:r>
            <a:r>
              <a:rPr sz="1900" spc="-15" dirty="0">
                <a:latin typeface="Calibri"/>
                <a:cs typeface="Calibri"/>
              </a:rPr>
              <a:t>ude: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1686" y="2096766"/>
            <a:ext cx="15748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5" dirty="0">
                <a:solidFill>
                  <a:srgbClr val="FE8537"/>
                </a:solidFill>
                <a:latin typeface="Calibri"/>
                <a:cs typeface="Calibri"/>
              </a:rPr>
              <a:t>a)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7446" y="2043045"/>
            <a:ext cx="7914005" cy="4802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1925" marR="505459">
              <a:lnSpc>
                <a:spcPct val="100000"/>
              </a:lnSpc>
            </a:pPr>
            <a:r>
              <a:rPr sz="1900" spc="-20" dirty="0">
                <a:latin typeface="Calibri"/>
                <a:cs typeface="Calibri"/>
              </a:rPr>
              <a:t>A</a:t>
            </a:r>
            <a:r>
              <a:rPr sz="1900" dirty="0">
                <a:latin typeface="Calibri"/>
                <a:cs typeface="Calibri"/>
              </a:rPr>
              <a:t>i</a:t>
            </a:r>
            <a:r>
              <a:rPr sz="1900" spc="-20" dirty="0">
                <a:latin typeface="Calibri"/>
                <a:cs typeface="Calibri"/>
              </a:rPr>
              <a:t>r</a:t>
            </a:r>
            <a:r>
              <a:rPr sz="1900" spc="-15" dirty="0">
                <a:latin typeface="Calibri"/>
                <a:cs typeface="Calibri"/>
              </a:rPr>
              <a:t>-</a:t>
            </a:r>
            <a:r>
              <a:rPr sz="1900" spc="-35" dirty="0">
                <a:latin typeface="Calibri"/>
                <a:cs typeface="Calibri"/>
              </a:rPr>
              <a:t>t</a:t>
            </a:r>
            <a:r>
              <a:rPr sz="1900" spc="-15" dirty="0">
                <a:latin typeface="Calibri"/>
                <a:cs typeface="Calibri"/>
              </a:rPr>
              <a:t>o-</a:t>
            </a:r>
            <a:r>
              <a:rPr sz="1900" spc="-10" dirty="0">
                <a:latin typeface="Calibri"/>
                <a:cs typeface="Calibri"/>
              </a:rPr>
              <a:t>air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hea</a:t>
            </a:r>
            <a:r>
              <a:rPr sz="1900" spc="-10" dirty="0">
                <a:latin typeface="Calibri"/>
                <a:cs typeface="Calibri"/>
              </a:rPr>
              <a:t>t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spc="-30" dirty="0">
                <a:latin typeface="Calibri"/>
                <a:cs typeface="Calibri"/>
              </a:rPr>
              <a:t>e</a:t>
            </a:r>
            <a:r>
              <a:rPr sz="1900" spc="-65" dirty="0">
                <a:latin typeface="Calibri"/>
                <a:cs typeface="Calibri"/>
              </a:rPr>
              <a:t>x</a:t>
            </a:r>
            <a:r>
              <a:rPr sz="1900" spc="-10" dirty="0">
                <a:latin typeface="Calibri"/>
                <a:cs typeface="Calibri"/>
              </a:rPr>
              <a:t>cha</a:t>
            </a:r>
            <a:r>
              <a:rPr sz="1900" spc="-15" dirty="0">
                <a:latin typeface="Calibri"/>
                <a:cs typeface="Calibri"/>
              </a:rPr>
              <a:t>n</a:t>
            </a:r>
            <a:r>
              <a:rPr sz="1900" spc="-30" dirty="0">
                <a:latin typeface="Calibri"/>
                <a:cs typeface="Calibri"/>
              </a:rPr>
              <a:t>g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45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s</a:t>
            </a:r>
            <a:r>
              <a:rPr sz="1900" spc="-3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t</a:t>
            </a:r>
            <a:r>
              <a:rPr sz="1900" spc="-50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ans</a:t>
            </a:r>
            <a:r>
              <a:rPr sz="1900" spc="-70" dirty="0">
                <a:latin typeface="Calibri"/>
                <a:cs typeface="Calibri"/>
              </a:rPr>
              <a:t>f</a:t>
            </a:r>
            <a:r>
              <a:rPr sz="1900" spc="-10" dirty="0">
                <a:latin typeface="Calibri"/>
                <a:cs typeface="Calibri"/>
              </a:rPr>
              <a:t>er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heat</a:t>
            </a:r>
            <a:r>
              <a:rPr sz="1900" spc="-6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10" dirty="0">
                <a:latin typeface="Calibri"/>
                <a:cs typeface="Calibri"/>
              </a:rPr>
              <a:t>r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20" dirty="0">
                <a:latin typeface="Calibri"/>
                <a:cs typeface="Calibri"/>
              </a:rPr>
              <a:t>"c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20" dirty="0">
                <a:latin typeface="Calibri"/>
                <a:cs typeface="Calibri"/>
              </a:rPr>
              <a:t>o</a:t>
            </a:r>
            <a:r>
              <a:rPr sz="1900" dirty="0">
                <a:latin typeface="Calibri"/>
                <a:cs typeface="Calibri"/>
              </a:rPr>
              <a:t>l</a:t>
            </a:r>
            <a:r>
              <a:rPr sz="1900" spc="-10" dirty="0">
                <a:latin typeface="Calibri"/>
                <a:cs typeface="Calibri"/>
              </a:rPr>
              <a:t>th"</a:t>
            </a:r>
            <a:r>
              <a:rPr sz="1900" spc="-3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f</a:t>
            </a:r>
            <a:r>
              <a:rPr sz="1900" spc="-50" dirty="0">
                <a:latin typeface="Calibri"/>
                <a:cs typeface="Calibri"/>
              </a:rPr>
              <a:t>r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20" dirty="0">
                <a:latin typeface="Calibri"/>
                <a:cs typeface="Calibri"/>
              </a:rPr>
              <a:t>m</a:t>
            </a:r>
            <a:r>
              <a:rPr sz="1900" spc="-5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on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4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air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30" dirty="0">
                <a:latin typeface="Calibri"/>
                <a:cs typeface="Calibri"/>
              </a:rPr>
              <a:t>s</a:t>
            </a:r>
            <a:r>
              <a:rPr sz="1900" spc="-10" dirty="0">
                <a:latin typeface="Calibri"/>
                <a:cs typeface="Calibri"/>
              </a:rPr>
              <a:t>t</a:t>
            </a:r>
            <a:r>
              <a:rPr sz="1900" spc="-35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5" dirty="0">
                <a:latin typeface="Calibri"/>
                <a:cs typeface="Calibri"/>
              </a:rPr>
              <a:t>a</a:t>
            </a:r>
            <a:r>
              <a:rPr sz="1900" spc="-20" dirty="0">
                <a:latin typeface="Calibri"/>
                <a:cs typeface="Calibri"/>
              </a:rPr>
              <a:t>m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35" dirty="0">
                <a:latin typeface="Calibri"/>
                <a:cs typeface="Calibri"/>
              </a:rPr>
              <a:t>t</a:t>
            </a:r>
            <a:r>
              <a:rPr sz="1900" spc="-10" dirty="0">
                <a:latin typeface="Calibri"/>
                <a:cs typeface="Calibri"/>
              </a:rPr>
              <a:t>o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anothe</a:t>
            </a:r>
            <a:r>
              <a:rPr sz="1900" spc="-204" dirty="0">
                <a:latin typeface="Calibri"/>
                <a:cs typeface="Calibri"/>
              </a:rPr>
              <a:t>r</a:t>
            </a:r>
            <a:r>
              <a:rPr sz="1900" spc="-5" dirty="0">
                <a:latin typeface="Calibri"/>
                <a:cs typeface="Calibri"/>
              </a:rPr>
              <a:t>.</a:t>
            </a:r>
            <a:r>
              <a:rPr sz="1900" spc="-3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Th</a:t>
            </a:r>
            <a:r>
              <a:rPr sz="1900" spc="-20" dirty="0">
                <a:latin typeface="Calibri"/>
                <a:cs typeface="Calibri"/>
              </a:rPr>
              <a:t>e</a:t>
            </a:r>
            <a:r>
              <a:rPr sz="1900" spc="-10" dirty="0">
                <a:latin typeface="Calibri"/>
                <a:cs typeface="Calibri"/>
              </a:rPr>
              <a:t>y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a</a:t>
            </a:r>
            <a:r>
              <a:rPr sz="1900" spc="-35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4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usu</a:t>
            </a:r>
            <a:r>
              <a:rPr sz="1900" spc="-5" dirty="0">
                <a:latin typeface="Calibri"/>
                <a:cs typeface="Calibri"/>
              </a:rPr>
              <a:t>a</a:t>
            </a:r>
            <a:r>
              <a:rPr sz="1900" dirty="0">
                <a:latin typeface="Calibri"/>
                <a:cs typeface="Calibri"/>
              </a:rPr>
              <a:t>l</a:t>
            </a:r>
            <a:r>
              <a:rPr sz="1900" spc="-10" dirty="0">
                <a:latin typeface="Calibri"/>
                <a:cs typeface="Calibri"/>
              </a:rPr>
              <a:t>ly</a:t>
            </a:r>
            <a:r>
              <a:rPr sz="1900" spc="-3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clas</a:t>
            </a:r>
            <a:r>
              <a:rPr sz="1900" spc="-5" dirty="0">
                <a:latin typeface="Calibri"/>
                <a:cs typeface="Calibri"/>
              </a:rPr>
              <a:t>s</a:t>
            </a:r>
            <a:r>
              <a:rPr sz="1900" dirty="0">
                <a:latin typeface="Calibri"/>
                <a:cs typeface="Calibri"/>
              </a:rPr>
              <a:t>i</a:t>
            </a:r>
            <a:r>
              <a:rPr sz="1900" spc="-20" dirty="0">
                <a:latin typeface="Calibri"/>
                <a:cs typeface="Calibri"/>
              </a:rPr>
              <a:t>f</a:t>
            </a:r>
            <a:r>
              <a:rPr sz="1900" dirty="0">
                <a:latin typeface="Calibri"/>
                <a:cs typeface="Calibri"/>
              </a:rPr>
              <a:t>i</a:t>
            </a:r>
            <a:r>
              <a:rPr sz="1900" spc="-10" dirty="0">
                <a:latin typeface="Calibri"/>
                <a:cs typeface="Calibri"/>
              </a:rPr>
              <a:t>ed</a:t>
            </a:r>
            <a:r>
              <a:rPr sz="1900" spc="-6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as</a:t>
            </a:r>
            <a:r>
              <a:rPr sz="1900" spc="-5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on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3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10" dirty="0">
                <a:latin typeface="Calibri"/>
                <a:cs typeface="Calibri"/>
              </a:rPr>
              <a:t>f</a:t>
            </a:r>
            <a:r>
              <a:rPr sz="1900" spc="-6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the</a:t>
            </a:r>
            <a:r>
              <a:rPr sz="1900" spc="-40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Calibri"/>
                <a:cs typeface="Calibri"/>
              </a:rPr>
              <a:t>f</a:t>
            </a:r>
            <a:r>
              <a:rPr sz="1900" spc="-15" dirty="0">
                <a:latin typeface="Calibri"/>
                <a:cs typeface="Calibri"/>
              </a:rPr>
              <a:t>ol</a:t>
            </a:r>
            <a:r>
              <a:rPr sz="1900" dirty="0">
                <a:latin typeface="Calibri"/>
                <a:cs typeface="Calibri"/>
              </a:rPr>
              <a:t>l</a:t>
            </a:r>
            <a:r>
              <a:rPr sz="1900" spc="-30" dirty="0">
                <a:latin typeface="Calibri"/>
                <a:cs typeface="Calibri"/>
              </a:rPr>
              <a:t>o</a:t>
            </a:r>
            <a:r>
              <a:rPr sz="1900" spc="-10" dirty="0">
                <a:latin typeface="Calibri"/>
                <a:cs typeface="Calibri"/>
              </a:rPr>
              <a:t>wi</a:t>
            </a:r>
            <a:r>
              <a:rPr sz="1900" spc="-15" dirty="0">
                <a:latin typeface="Calibri"/>
                <a:cs typeface="Calibri"/>
              </a:rPr>
              <a:t>n</a:t>
            </a:r>
            <a:r>
              <a:rPr sz="1900" spc="-20" dirty="0">
                <a:latin typeface="Calibri"/>
                <a:cs typeface="Calibri"/>
              </a:rPr>
              <a:t>g</a:t>
            </a:r>
            <a:r>
              <a:rPr sz="1900" spc="-5" dirty="0">
                <a:latin typeface="Calibri"/>
                <a:cs typeface="Calibri"/>
              </a:rPr>
              <a:t>:</a:t>
            </a:r>
            <a:endParaRPr sz="19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455"/>
              </a:spcBef>
              <a:buClr>
                <a:srgbClr val="FE8537"/>
              </a:buClr>
              <a:buSzPct val="78947"/>
              <a:buFont typeface="Wingdings 2"/>
              <a:buChar char=""/>
              <a:tabLst>
                <a:tab pos="287020" algn="l"/>
              </a:tabLst>
            </a:pPr>
            <a:r>
              <a:rPr sz="1900" spc="-10" dirty="0">
                <a:latin typeface="Calibri"/>
                <a:cs typeface="Calibri"/>
              </a:rPr>
              <a:t>Pl</a:t>
            </a:r>
            <a:r>
              <a:rPr sz="1900" spc="-20" dirty="0">
                <a:latin typeface="Calibri"/>
                <a:cs typeface="Calibri"/>
              </a:rPr>
              <a:t>a</a:t>
            </a:r>
            <a:r>
              <a:rPr sz="1900" spc="-35" dirty="0">
                <a:latin typeface="Calibri"/>
                <a:cs typeface="Calibri"/>
              </a:rPr>
              <a:t>t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4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hea</a:t>
            </a:r>
            <a:r>
              <a:rPr sz="1900" spc="-10" dirty="0">
                <a:latin typeface="Calibri"/>
                <a:cs typeface="Calibri"/>
              </a:rPr>
              <a:t>t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spc="-30" dirty="0">
                <a:latin typeface="Calibri"/>
                <a:cs typeface="Calibri"/>
              </a:rPr>
              <a:t>e</a:t>
            </a:r>
            <a:r>
              <a:rPr sz="1900" spc="-65" dirty="0">
                <a:latin typeface="Calibri"/>
                <a:cs typeface="Calibri"/>
              </a:rPr>
              <a:t>x</a:t>
            </a:r>
            <a:r>
              <a:rPr sz="1900" spc="-10" dirty="0">
                <a:latin typeface="Calibri"/>
                <a:cs typeface="Calibri"/>
              </a:rPr>
              <a:t>cha</a:t>
            </a:r>
            <a:r>
              <a:rPr sz="1900" spc="-15" dirty="0">
                <a:latin typeface="Calibri"/>
                <a:cs typeface="Calibri"/>
              </a:rPr>
              <a:t>n</a:t>
            </a:r>
            <a:r>
              <a:rPr sz="1900" spc="-30" dirty="0">
                <a:latin typeface="Calibri"/>
                <a:cs typeface="Calibri"/>
              </a:rPr>
              <a:t>g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45" dirty="0">
                <a:latin typeface="Calibri"/>
                <a:cs typeface="Calibri"/>
              </a:rPr>
              <a:t>r</a:t>
            </a:r>
            <a:r>
              <a:rPr sz="1900" spc="-15" dirty="0">
                <a:latin typeface="Calibri"/>
                <a:cs typeface="Calibri"/>
              </a:rPr>
              <a:t>s</a:t>
            </a:r>
            <a:r>
              <a:rPr sz="1900" spc="-5" dirty="0">
                <a:latin typeface="Calibri"/>
                <a:cs typeface="Calibri"/>
              </a:rPr>
              <a:t>,</a:t>
            </a:r>
            <a:r>
              <a:rPr sz="1900" spc="-2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with</a:t>
            </a:r>
            <a:r>
              <a:rPr sz="1900" spc="-4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60%</a:t>
            </a:r>
            <a:r>
              <a:rPr sz="1900" spc="-15" dirty="0">
                <a:latin typeface="Calibri"/>
                <a:cs typeface="Calibri"/>
              </a:rPr>
              <a:t>-75%</a:t>
            </a:r>
            <a:r>
              <a:rPr sz="1900" spc="-25" dirty="0">
                <a:latin typeface="Times New Roman"/>
                <a:cs typeface="Times New Roman"/>
              </a:rPr>
              <a:t> </a:t>
            </a:r>
            <a:r>
              <a:rPr sz="1900" spc="-20" dirty="0">
                <a:latin typeface="Calibri"/>
                <a:cs typeface="Calibri"/>
              </a:rPr>
              <a:t>e</a:t>
            </a:r>
            <a:r>
              <a:rPr sz="1900" spc="-40" dirty="0">
                <a:latin typeface="Calibri"/>
                <a:cs typeface="Calibri"/>
              </a:rPr>
              <a:t>f</a:t>
            </a:r>
            <a:r>
              <a:rPr sz="1900" spc="-10" dirty="0">
                <a:latin typeface="Calibri"/>
                <a:cs typeface="Calibri"/>
              </a:rPr>
              <a:t>ficiencies</a:t>
            </a:r>
            <a:endParaRPr sz="1900">
              <a:latin typeface="Calibri"/>
              <a:cs typeface="Calibri"/>
            </a:endParaRPr>
          </a:p>
          <a:p>
            <a:pPr marL="287020" marR="581025" indent="-274320">
              <a:lnSpc>
                <a:spcPct val="100000"/>
              </a:lnSpc>
              <a:spcBef>
                <a:spcPts val="455"/>
              </a:spcBef>
              <a:buClr>
                <a:srgbClr val="FE8537"/>
              </a:buClr>
              <a:buSzPct val="78947"/>
              <a:buFont typeface="Wingdings 2"/>
              <a:buChar char=""/>
              <a:tabLst>
                <a:tab pos="287020" algn="l"/>
              </a:tabLst>
            </a:pPr>
            <a:r>
              <a:rPr sz="1900" spc="-10" dirty="0">
                <a:latin typeface="Calibri"/>
                <a:cs typeface="Calibri"/>
              </a:rPr>
              <a:t>Gl</a:t>
            </a:r>
            <a:r>
              <a:rPr sz="1900" spc="-30" dirty="0">
                <a:latin typeface="Calibri"/>
                <a:cs typeface="Calibri"/>
              </a:rPr>
              <a:t>y</a:t>
            </a:r>
            <a:r>
              <a:rPr sz="1900" spc="-20" dirty="0">
                <a:latin typeface="Calibri"/>
                <a:cs typeface="Calibri"/>
              </a:rPr>
              <a:t>c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5" dirty="0">
                <a:latin typeface="Calibri"/>
                <a:cs typeface="Calibri"/>
              </a:rPr>
              <a:t>l</a:t>
            </a:r>
            <a:r>
              <a:rPr sz="1900" spc="-5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Calibri"/>
                <a:cs typeface="Calibri"/>
              </a:rPr>
              <a:t>l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20" dirty="0">
                <a:latin typeface="Calibri"/>
                <a:cs typeface="Calibri"/>
              </a:rPr>
              <a:t>o</a:t>
            </a:r>
            <a:r>
              <a:rPr sz="1900" spc="-10" dirty="0">
                <a:latin typeface="Calibri"/>
                <a:cs typeface="Calibri"/>
              </a:rPr>
              <a:t>p</a:t>
            </a:r>
            <a:r>
              <a:rPr sz="1900" spc="-3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hea</a:t>
            </a:r>
            <a:r>
              <a:rPr sz="1900" spc="-10" dirty="0">
                <a:latin typeface="Calibri"/>
                <a:cs typeface="Calibri"/>
              </a:rPr>
              <a:t>t</a:t>
            </a:r>
            <a:r>
              <a:rPr sz="1900" spc="-55" dirty="0">
                <a:latin typeface="Times New Roman"/>
                <a:cs typeface="Times New Roman"/>
              </a:rPr>
              <a:t> </a:t>
            </a:r>
            <a:r>
              <a:rPr sz="1900" spc="-30" dirty="0">
                <a:latin typeface="Calibri"/>
                <a:cs typeface="Calibri"/>
              </a:rPr>
              <a:t>e</a:t>
            </a:r>
            <a:r>
              <a:rPr sz="1900" spc="-65" dirty="0">
                <a:latin typeface="Calibri"/>
                <a:cs typeface="Calibri"/>
              </a:rPr>
              <a:t>x</a:t>
            </a:r>
            <a:r>
              <a:rPr sz="1900" spc="-10" dirty="0">
                <a:latin typeface="Calibri"/>
                <a:cs typeface="Calibri"/>
              </a:rPr>
              <a:t>cha</a:t>
            </a:r>
            <a:r>
              <a:rPr sz="1900" spc="-15" dirty="0">
                <a:latin typeface="Calibri"/>
                <a:cs typeface="Calibri"/>
              </a:rPr>
              <a:t>n</a:t>
            </a:r>
            <a:r>
              <a:rPr sz="1900" spc="-30" dirty="0">
                <a:latin typeface="Calibri"/>
                <a:cs typeface="Calibri"/>
              </a:rPr>
              <a:t>g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45" dirty="0">
                <a:latin typeface="Calibri"/>
                <a:cs typeface="Calibri"/>
              </a:rPr>
              <a:t>r</a:t>
            </a:r>
            <a:r>
              <a:rPr sz="1900" spc="-15" dirty="0">
                <a:latin typeface="Calibri"/>
                <a:cs typeface="Calibri"/>
              </a:rPr>
              <a:t>s</a:t>
            </a:r>
            <a:r>
              <a:rPr sz="1900" spc="-5" dirty="0">
                <a:latin typeface="Calibri"/>
                <a:cs typeface="Calibri"/>
              </a:rPr>
              <a:t>,</a:t>
            </a:r>
            <a:r>
              <a:rPr sz="1900" spc="-1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with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50</a:t>
            </a:r>
            <a:r>
              <a:rPr sz="1900" spc="-5" dirty="0">
                <a:latin typeface="Calibri"/>
                <a:cs typeface="Calibri"/>
              </a:rPr>
              <a:t>%</a:t>
            </a:r>
            <a:r>
              <a:rPr sz="1900" spc="-15" dirty="0">
                <a:latin typeface="Calibri"/>
                <a:cs typeface="Calibri"/>
              </a:rPr>
              <a:t>-70%</a:t>
            </a:r>
            <a:r>
              <a:rPr sz="1900" spc="-15" dirty="0">
                <a:latin typeface="Times New Roman"/>
                <a:cs typeface="Times New Roman"/>
              </a:rPr>
              <a:t> </a:t>
            </a:r>
            <a:r>
              <a:rPr sz="1900" spc="-20" dirty="0">
                <a:latin typeface="Calibri"/>
                <a:cs typeface="Calibri"/>
              </a:rPr>
              <a:t>e</a:t>
            </a:r>
            <a:r>
              <a:rPr sz="1900" spc="-40" dirty="0">
                <a:latin typeface="Calibri"/>
                <a:cs typeface="Calibri"/>
              </a:rPr>
              <a:t>f</a:t>
            </a:r>
            <a:r>
              <a:rPr sz="1900" spc="-10" dirty="0">
                <a:latin typeface="Calibri"/>
                <a:cs typeface="Calibri"/>
              </a:rPr>
              <a:t>ficiencies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(</a:t>
            </a:r>
            <a:r>
              <a:rPr sz="1900" spc="-5" dirty="0">
                <a:latin typeface="Calibri"/>
                <a:cs typeface="Calibri"/>
              </a:rPr>
              <a:t>i</a:t>
            </a:r>
            <a:r>
              <a:rPr sz="1900" spc="-15" dirty="0">
                <a:latin typeface="Calibri"/>
                <a:cs typeface="Calibri"/>
              </a:rPr>
              <a:t>nc</a:t>
            </a:r>
            <a:r>
              <a:rPr sz="1900" spc="-5" dirty="0">
                <a:latin typeface="Calibri"/>
                <a:cs typeface="Calibri"/>
              </a:rPr>
              <a:t>l</a:t>
            </a:r>
            <a:r>
              <a:rPr sz="1900" spc="-15" dirty="0">
                <a:latin typeface="Calibri"/>
                <a:cs typeface="Calibri"/>
              </a:rPr>
              <a:t>ud</a:t>
            </a:r>
            <a:r>
              <a:rPr sz="1900" spc="-5" dirty="0">
                <a:latin typeface="Calibri"/>
                <a:cs typeface="Calibri"/>
              </a:rPr>
              <a:t>i</a:t>
            </a:r>
            <a:r>
              <a:rPr sz="1900" spc="-15" dirty="0">
                <a:latin typeface="Calibri"/>
                <a:cs typeface="Calibri"/>
              </a:rPr>
              <a:t>n</a:t>
            </a:r>
            <a:r>
              <a:rPr sz="1900" spc="-10" dirty="0">
                <a:latin typeface="Calibri"/>
                <a:cs typeface="Calibri"/>
              </a:rPr>
              <a:t>g</a:t>
            </a:r>
            <a:r>
              <a:rPr sz="1900" spc="-20" dirty="0">
                <a:latin typeface="Times New Roman"/>
                <a:cs typeface="Times New Roman"/>
              </a:rPr>
              <a:t> </a:t>
            </a:r>
            <a:r>
              <a:rPr sz="1900" spc="-20" dirty="0">
                <a:latin typeface="Calibri"/>
                <a:cs typeface="Calibri"/>
              </a:rPr>
              <a:t>pump</a:t>
            </a:r>
            <a:r>
              <a:rPr sz="1900" spc="-1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en</a:t>
            </a:r>
            <a:r>
              <a:rPr sz="1900" spc="-5" dirty="0">
                <a:latin typeface="Calibri"/>
                <a:cs typeface="Calibri"/>
              </a:rPr>
              <a:t>e</a:t>
            </a:r>
            <a:r>
              <a:rPr sz="1900" spc="-40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gy</a:t>
            </a:r>
            <a:r>
              <a:rPr sz="1900" spc="-3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us</a:t>
            </a:r>
            <a:r>
              <a:rPr sz="1900" spc="-5" dirty="0">
                <a:latin typeface="Calibri"/>
                <a:cs typeface="Calibri"/>
              </a:rPr>
              <a:t>e</a:t>
            </a:r>
            <a:r>
              <a:rPr sz="1900" spc="-10" dirty="0">
                <a:latin typeface="Calibri"/>
                <a:cs typeface="Calibri"/>
              </a:rPr>
              <a:t>)</a:t>
            </a:r>
            <a:endParaRPr sz="19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455"/>
              </a:spcBef>
              <a:buClr>
                <a:srgbClr val="FE8537"/>
              </a:buClr>
              <a:buSzPct val="78947"/>
              <a:buFont typeface="Wingdings 2"/>
              <a:buChar char=""/>
              <a:tabLst>
                <a:tab pos="287020" algn="l"/>
              </a:tabLst>
            </a:pPr>
            <a:r>
              <a:rPr sz="1900" spc="-15" dirty="0">
                <a:latin typeface="Calibri"/>
                <a:cs typeface="Calibri"/>
              </a:rPr>
              <a:t>He</a:t>
            </a:r>
            <a:r>
              <a:rPr sz="1900" spc="-20" dirty="0">
                <a:latin typeface="Calibri"/>
                <a:cs typeface="Calibri"/>
              </a:rPr>
              <a:t>a</a:t>
            </a:r>
            <a:r>
              <a:rPr sz="1900" spc="-10" dirty="0">
                <a:latin typeface="Calibri"/>
                <a:cs typeface="Calibri"/>
              </a:rPr>
              <a:t>t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p</a:t>
            </a:r>
            <a:r>
              <a:rPr sz="1900" spc="-5" dirty="0">
                <a:latin typeface="Calibri"/>
                <a:cs typeface="Calibri"/>
              </a:rPr>
              <a:t>i</a:t>
            </a:r>
            <a:r>
              <a:rPr sz="1900" spc="-15" dirty="0">
                <a:latin typeface="Calibri"/>
                <a:cs typeface="Calibri"/>
              </a:rPr>
              <a:t>p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3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hea</a:t>
            </a:r>
            <a:r>
              <a:rPr sz="1900" spc="-10" dirty="0">
                <a:latin typeface="Calibri"/>
                <a:cs typeface="Calibri"/>
              </a:rPr>
              <a:t>t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spc="-30" dirty="0">
                <a:latin typeface="Calibri"/>
                <a:cs typeface="Calibri"/>
              </a:rPr>
              <a:t>e</a:t>
            </a:r>
            <a:r>
              <a:rPr sz="1900" spc="-65" dirty="0">
                <a:latin typeface="Calibri"/>
                <a:cs typeface="Calibri"/>
              </a:rPr>
              <a:t>x</a:t>
            </a:r>
            <a:r>
              <a:rPr sz="1900" spc="-10" dirty="0">
                <a:latin typeface="Calibri"/>
                <a:cs typeface="Calibri"/>
              </a:rPr>
              <a:t>cha</a:t>
            </a:r>
            <a:r>
              <a:rPr sz="1900" spc="-15" dirty="0">
                <a:latin typeface="Calibri"/>
                <a:cs typeface="Calibri"/>
              </a:rPr>
              <a:t>n</a:t>
            </a:r>
            <a:r>
              <a:rPr sz="1900" spc="-30" dirty="0">
                <a:latin typeface="Calibri"/>
                <a:cs typeface="Calibri"/>
              </a:rPr>
              <a:t>g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45" dirty="0">
                <a:latin typeface="Calibri"/>
                <a:cs typeface="Calibri"/>
              </a:rPr>
              <a:t>r</a:t>
            </a:r>
            <a:r>
              <a:rPr sz="1900" spc="-15" dirty="0">
                <a:latin typeface="Calibri"/>
                <a:cs typeface="Calibri"/>
              </a:rPr>
              <a:t>s</a:t>
            </a:r>
            <a:r>
              <a:rPr sz="1900" spc="-5" dirty="0">
                <a:latin typeface="Calibri"/>
                <a:cs typeface="Calibri"/>
              </a:rPr>
              <a:t>,</a:t>
            </a:r>
            <a:r>
              <a:rPr sz="1900" spc="-2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with</a:t>
            </a:r>
            <a:r>
              <a:rPr sz="1900" spc="-40" dirty="0">
                <a:latin typeface="Times New Roman"/>
                <a:cs typeface="Times New Roman"/>
              </a:rPr>
              <a:t> </a:t>
            </a:r>
            <a:r>
              <a:rPr sz="1900" spc="-20" dirty="0">
                <a:latin typeface="Calibri"/>
                <a:cs typeface="Calibri"/>
              </a:rPr>
              <a:t>e</a:t>
            </a:r>
            <a:r>
              <a:rPr sz="1900" spc="-40" dirty="0">
                <a:latin typeface="Calibri"/>
                <a:cs typeface="Calibri"/>
              </a:rPr>
              <a:t>f</a:t>
            </a:r>
            <a:r>
              <a:rPr sz="1900" spc="-10" dirty="0">
                <a:latin typeface="Calibri"/>
                <a:cs typeface="Calibri"/>
              </a:rPr>
              <a:t>ficiencies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Calibri"/>
                <a:cs typeface="Calibri"/>
              </a:rPr>
              <a:t>a</a:t>
            </a:r>
            <a:r>
              <a:rPr sz="1900" spc="-10" dirty="0">
                <a:latin typeface="Calibri"/>
                <a:cs typeface="Calibri"/>
              </a:rPr>
              <a:t>s</a:t>
            </a:r>
            <a:r>
              <a:rPr sz="1900" spc="-5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h</a:t>
            </a:r>
            <a:r>
              <a:rPr sz="1900" spc="-5" dirty="0">
                <a:latin typeface="Calibri"/>
                <a:cs typeface="Calibri"/>
              </a:rPr>
              <a:t>i</a:t>
            </a:r>
            <a:r>
              <a:rPr sz="1900" spc="-20" dirty="0">
                <a:latin typeface="Calibri"/>
                <a:cs typeface="Calibri"/>
              </a:rPr>
              <a:t>g</a:t>
            </a:r>
            <a:r>
              <a:rPr sz="1900" spc="-10" dirty="0">
                <a:latin typeface="Calibri"/>
                <a:cs typeface="Calibri"/>
              </a:rPr>
              <a:t>h</a:t>
            </a:r>
            <a:r>
              <a:rPr sz="1900" spc="-3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as</a:t>
            </a:r>
            <a:r>
              <a:rPr sz="1900" spc="-5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80%</a:t>
            </a:r>
            <a:endParaRPr sz="1900">
              <a:latin typeface="Calibri"/>
              <a:cs typeface="Calibri"/>
            </a:endParaRPr>
          </a:p>
          <a:p>
            <a:pPr marL="161925">
              <a:lnSpc>
                <a:spcPct val="100000"/>
              </a:lnSpc>
              <a:spcBef>
                <a:spcPts val="600"/>
              </a:spcBef>
            </a:pPr>
            <a:r>
              <a:rPr sz="1900" spc="-15" dirty="0">
                <a:latin typeface="Calibri"/>
                <a:cs typeface="Calibri"/>
              </a:rPr>
              <a:t>Othe</a:t>
            </a:r>
            <a:r>
              <a:rPr sz="1900" spc="-10" dirty="0">
                <a:latin typeface="Calibri"/>
                <a:cs typeface="Calibri"/>
              </a:rPr>
              <a:t>r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spc="-45" dirty="0">
                <a:latin typeface="Calibri"/>
                <a:cs typeface="Calibri"/>
              </a:rPr>
              <a:t>f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20" dirty="0">
                <a:latin typeface="Calibri"/>
                <a:cs typeface="Calibri"/>
              </a:rPr>
              <a:t>r</a:t>
            </a:r>
            <a:r>
              <a:rPr sz="1900" spc="-15" dirty="0">
                <a:latin typeface="Calibri"/>
                <a:cs typeface="Calibri"/>
              </a:rPr>
              <a:t>ms</a:t>
            </a:r>
            <a:r>
              <a:rPr sz="1900" spc="-6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10" dirty="0">
                <a:latin typeface="Calibri"/>
                <a:cs typeface="Calibri"/>
              </a:rPr>
              <a:t>f</a:t>
            </a:r>
            <a:r>
              <a:rPr sz="1900" spc="-5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hea</a:t>
            </a:r>
            <a:r>
              <a:rPr sz="1900" spc="-10" dirty="0">
                <a:latin typeface="Calibri"/>
                <a:cs typeface="Calibri"/>
              </a:rPr>
              <a:t>t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spc="-35" dirty="0">
                <a:latin typeface="Calibri"/>
                <a:cs typeface="Calibri"/>
              </a:rPr>
              <a:t>e</a:t>
            </a:r>
            <a:r>
              <a:rPr sz="1900" spc="-65" dirty="0">
                <a:latin typeface="Calibri"/>
                <a:cs typeface="Calibri"/>
              </a:rPr>
              <a:t>x</a:t>
            </a:r>
            <a:r>
              <a:rPr sz="1900" spc="-10" dirty="0">
                <a:latin typeface="Calibri"/>
                <a:cs typeface="Calibri"/>
              </a:rPr>
              <a:t>chan</a:t>
            </a:r>
            <a:r>
              <a:rPr sz="1900" spc="-30" dirty="0">
                <a:latin typeface="Calibri"/>
                <a:cs typeface="Calibri"/>
              </a:rPr>
              <a:t>g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3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Calibri"/>
                <a:cs typeface="Calibri"/>
              </a:rPr>
              <a:t>i</a:t>
            </a:r>
            <a:r>
              <a:rPr sz="1900" spc="-15" dirty="0">
                <a:latin typeface="Calibri"/>
                <a:cs typeface="Calibri"/>
              </a:rPr>
              <a:t>nclude:</a:t>
            </a:r>
            <a:endParaRPr sz="1900">
              <a:latin typeface="Calibri"/>
              <a:cs typeface="Calibri"/>
            </a:endParaRPr>
          </a:p>
          <a:p>
            <a:pPr marL="287020" marR="5080" indent="-274320">
              <a:lnSpc>
                <a:spcPct val="100000"/>
              </a:lnSpc>
              <a:spcBef>
                <a:spcPts val="459"/>
              </a:spcBef>
              <a:buClr>
                <a:srgbClr val="FE8537"/>
              </a:buClr>
              <a:buSzPct val="78947"/>
              <a:buFont typeface="Wingdings 2"/>
              <a:buChar char=""/>
              <a:tabLst>
                <a:tab pos="287020" algn="l"/>
              </a:tabLst>
            </a:pPr>
            <a:r>
              <a:rPr sz="1900" spc="-10" dirty="0">
                <a:latin typeface="Calibri"/>
                <a:cs typeface="Calibri"/>
              </a:rPr>
              <a:t>Indi</a:t>
            </a:r>
            <a:r>
              <a:rPr sz="1900" spc="-40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ect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45" dirty="0">
                <a:latin typeface="Calibri"/>
                <a:cs typeface="Calibri"/>
              </a:rPr>
              <a:t>v</a:t>
            </a:r>
            <a:r>
              <a:rPr sz="1900" spc="-10" dirty="0">
                <a:latin typeface="Calibri"/>
                <a:cs typeface="Calibri"/>
              </a:rPr>
              <a:t>apo</a:t>
            </a:r>
            <a:r>
              <a:rPr sz="1900" spc="-50" dirty="0">
                <a:latin typeface="Calibri"/>
                <a:cs typeface="Calibri"/>
              </a:rPr>
              <a:t>r</a:t>
            </a:r>
            <a:r>
              <a:rPr sz="1900" spc="-20" dirty="0">
                <a:latin typeface="Calibri"/>
                <a:cs typeface="Calibri"/>
              </a:rPr>
              <a:t>a</a:t>
            </a:r>
            <a:r>
              <a:rPr sz="1900" spc="-10" dirty="0">
                <a:latin typeface="Calibri"/>
                <a:cs typeface="Calibri"/>
              </a:rPr>
              <a:t>ti</a:t>
            </a:r>
            <a:r>
              <a:rPr sz="1900" spc="-45" dirty="0">
                <a:latin typeface="Calibri"/>
                <a:cs typeface="Calibri"/>
              </a:rPr>
              <a:t>v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20" dirty="0">
                <a:latin typeface="Calibri"/>
                <a:cs typeface="Calibri"/>
              </a:rPr>
              <a:t>c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20" dirty="0">
                <a:latin typeface="Calibri"/>
                <a:cs typeface="Calibri"/>
              </a:rPr>
              <a:t>o</a:t>
            </a:r>
            <a:r>
              <a:rPr sz="1900" dirty="0">
                <a:latin typeface="Calibri"/>
                <a:cs typeface="Calibri"/>
              </a:rPr>
              <a:t>l</a:t>
            </a:r>
            <a:r>
              <a:rPr sz="1900" spc="-10" dirty="0">
                <a:latin typeface="Calibri"/>
                <a:cs typeface="Calibri"/>
              </a:rPr>
              <a:t>i</a:t>
            </a:r>
            <a:r>
              <a:rPr sz="1900" spc="-15" dirty="0">
                <a:latin typeface="Calibri"/>
                <a:cs typeface="Calibri"/>
              </a:rPr>
              <a:t>n</a:t>
            </a:r>
            <a:r>
              <a:rPr sz="1900" spc="-10" dirty="0">
                <a:latin typeface="Calibri"/>
                <a:cs typeface="Calibri"/>
              </a:rPr>
              <a:t>g</a:t>
            </a:r>
            <a:r>
              <a:rPr sz="1900" spc="-2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(ID</a:t>
            </a:r>
            <a:r>
              <a:rPr sz="1900" spc="-35" dirty="0">
                <a:latin typeface="Calibri"/>
                <a:cs typeface="Calibri"/>
              </a:rPr>
              <a:t>E</a:t>
            </a:r>
            <a:r>
              <a:rPr sz="1900" spc="-20" dirty="0">
                <a:latin typeface="Calibri"/>
                <a:cs typeface="Calibri"/>
              </a:rPr>
              <a:t>C</a:t>
            </a:r>
            <a:r>
              <a:rPr sz="1900" spc="-10" dirty="0">
                <a:latin typeface="Calibri"/>
                <a:cs typeface="Calibri"/>
              </a:rPr>
              <a:t>)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u</a:t>
            </a:r>
            <a:r>
              <a:rPr sz="1900" spc="-10" dirty="0">
                <a:latin typeface="Calibri"/>
                <a:cs typeface="Calibri"/>
              </a:rPr>
              <a:t>ses</a:t>
            </a:r>
            <a:r>
              <a:rPr sz="1900" spc="-55" dirty="0">
                <a:latin typeface="Times New Roman"/>
                <a:cs typeface="Times New Roman"/>
              </a:rPr>
              <a:t> </a:t>
            </a:r>
            <a:r>
              <a:rPr sz="1900" spc="-40" dirty="0">
                <a:latin typeface="Calibri"/>
                <a:cs typeface="Calibri"/>
              </a:rPr>
              <a:t>w</a:t>
            </a:r>
            <a:r>
              <a:rPr sz="1900" spc="-20" dirty="0">
                <a:latin typeface="Calibri"/>
                <a:cs typeface="Calibri"/>
              </a:rPr>
              <a:t>a</a:t>
            </a:r>
            <a:r>
              <a:rPr sz="1900" spc="-35" dirty="0">
                <a:latin typeface="Calibri"/>
                <a:cs typeface="Calibri"/>
              </a:rPr>
              <a:t>t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dirty="0">
                <a:latin typeface="Calibri"/>
                <a:cs typeface="Calibri"/>
              </a:rPr>
              <a:t>r</a:t>
            </a:r>
            <a:r>
              <a:rPr sz="1900" spc="-15" dirty="0">
                <a:latin typeface="Calibri"/>
                <a:cs typeface="Calibri"/>
              </a:rPr>
              <a:t>-</a:t>
            </a:r>
            <a:r>
              <a:rPr sz="1900" spc="-35" dirty="0">
                <a:latin typeface="Calibri"/>
                <a:cs typeface="Calibri"/>
              </a:rPr>
              <a:t>t</a:t>
            </a:r>
            <a:r>
              <a:rPr sz="1900" spc="-15" dirty="0">
                <a:latin typeface="Calibri"/>
                <a:cs typeface="Calibri"/>
              </a:rPr>
              <a:t>o-</a:t>
            </a:r>
            <a:r>
              <a:rPr sz="1900" spc="-10" dirty="0">
                <a:latin typeface="Calibri"/>
                <a:cs typeface="Calibri"/>
              </a:rPr>
              <a:t>air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hea</a:t>
            </a:r>
            <a:r>
              <a:rPr sz="1900" spc="-10" dirty="0">
                <a:latin typeface="Calibri"/>
                <a:cs typeface="Calibri"/>
              </a:rPr>
              <a:t>t</a:t>
            </a:r>
            <a:r>
              <a:rPr sz="1900" spc="-55" dirty="0">
                <a:latin typeface="Times New Roman"/>
                <a:cs typeface="Times New Roman"/>
              </a:rPr>
              <a:t> </a:t>
            </a:r>
            <a:r>
              <a:rPr sz="1900" spc="-30" dirty="0">
                <a:latin typeface="Calibri"/>
                <a:cs typeface="Calibri"/>
              </a:rPr>
              <a:t>e</a:t>
            </a:r>
            <a:r>
              <a:rPr sz="1900" spc="-65" dirty="0">
                <a:latin typeface="Calibri"/>
                <a:cs typeface="Calibri"/>
              </a:rPr>
              <a:t>x</a:t>
            </a:r>
            <a:r>
              <a:rPr sz="1900" spc="-10" dirty="0">
                <a:latin typeface="Calibri"/>
                <a:cs typeface="Calibri"/>
              </a:rPr>
              <a:t>cha</a:t>
            </a:r>
            <a:r>
              <a:rPr sz="1900" spc="-15" dirty="0">
                <a:latin typeface="Calibri"/>
                <a:cs typeface="Calibri"/>
              </a:rPr>
              <a:t>n</a:t>
            </a:r>
            <a:r>
              <a:rPr sz="1900" spc="-30" dirty="0">
                <a:latin typeface="Calibri"/>
                <a:cs typeface="Calibri"/>
              </a:rPr>
              <a:t>g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20" dirty="0">
                <a:latin typeface="Times New Roman"/>
                <a:cs typeface="Times New Roman"/>
              </a:rPr>
              <a:t> </a:t>
            </a:r>
            <a:r>
              <a:rPr sz="1900" spc="-35" dirty="0">
                <a:latin typeface="Calibri"/>
                <a:cs typeface="Calibri"/>
              </a:rPr>
              <a:t>t</a:t>
            </a:r>
            <a:r>
              <a:rPr sz="1900" spc="-10" dirty="0">
                <a:latin typeface="Calibri"/>
                <a:cs typeface="Calibri"/>
              </a:rPr>
              <a:t>o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p</a:t>
            </a:r>
            <a:r>
              <a:rPr sz="1900" spc="-35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20" dirty="0">
                <a:latin typeface="Calibri"/>
                <a:cs typeface="Calibri"/>
              </a:rPr>
              <a:t>c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20" dirty="0">
                <a:latin typeface="Calibri"/>
                <a:cs typeface="Calibri"/>
              </a:rPr>
              <a:t>o</a:t>
            </a:r>
            <a:r>
              <a:rPr sz="1900" dirty="0">
                <a:latin typeface="Calibri"/>
                <a:cs typeface="Calibri"/>
              </a:rPr>
              <a:t>l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ai</a:t>
            </a:r>
            <a:r>
              <a:rPr sz="1900" spc="-204" dirty="0">
                <a:latin typeface="Calibri"/>
                <a:cs typeface="Calibri"/>
              </a:rPr>
              <a:t>r</a:t>
            </a:r>
            <a:r>
              <a:rPr sz="1900" spc="-5" dirty="0">
                <a:latin typeface="Calibri"/>
                <a:cs typeface="Calibri"/>
              </a:rPr>
              <a:t>.</a:t>
            </a:r>
            <a:endParaRPr sz="1900">
              <a:latin typeface="Calibri"/>
              <a:cs typeface="Calibri"/>
            </a:endParaRPr>
          </a:p>
          <a:p>
            <a:pPr marL="287020" marR="551815" indent="-274320">
              <a:lnSpc>
                <a:spcPct val="100000"/>
              </a:lnSpc>
              <a:spcBef>
                <a:spcPts val="455"/>
              </a:spcBef>
              <a:buClr>
                <a:srgbClr val="FE8537"/>
              </a:buClr>
              <a:buSzPct val="78947"/>
              <a:buFont typeface="Wingdings 2"/>
              <a:buChar char=""/>
              <a:tabLst>
                <a:tab pos="287020" algn="l"/>
              </a:tabLst>
            </a:pPr>
            <a:r>
              <a:rPr sz="1900" spc="-15" dirty="0">
                <a:latin typeface="Calibri"/>
                <a:cs typeface="Calibri"/>
              </a:rPr>
              <a:t>E</a:t>
            </a:r>
            <a:r>
              <a:rPr sz="1900" spc="-10" dirty="0">
                <a:latin typeface="Calibri"/>
                <a:cs typeface="Calibri"/>
              </a:rPr>
              <a:t>lectric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hea</a:t>
            </a:r>
            <a:r>
              <a:rPr sz="1900" spc="-10" dirty="0">
                <a:latin typeface="Calibri"/>
                <a:cs typeface="Calibri"/>
              </a:rPr>
              <a:t>t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spc="-35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20" dirty="0">
                <a:latin typeface="Calibri"/>
                <a:cs typeface="Calibri"/>
              </a:rPr>
              <a:t>c</a:t>
            </a:r>
            <a:r>
              <a:rPr sz="1900" spc="-30" dirty="0">
                <a:latin typeface="Calibri"/>
                <a:cs typeface="Calibri"/>
              </a:rPr>
              <a:t>o</a:t>
            </a:r>
            <a:r>
              <a:rPr sz="1900" spc="-40" dirty="0">
                <a:latin typeface="Calibri"/>
                <a:cs typeface="Calibri"/>
              </a:rPr>
              <a:t>v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y</a:t>
            </a:r>
            <a:r>
              <a:rPr sz="1900" spc="-3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chi</a:t>
            </a:r>
            <a:r>
              <a:rPr sz="1900" dirty="0">
                <a:latin typeface="Calibri"/>
                <a:cs typeface="Calibri"/>
              </a:rPr>
              <a:t>l</a:t>
            </a:r>
            <a:r>
              <a:rPr sz="1900" spc="-10" dirty="0">
                <a:latin typeface="Calibri"/>
                <a:cs typeface="Calibri"/>
              </a:rPr>
              <a:t>le</a:t>
            </a:r>
            <a:r>
              <a:rPr sz="1900" spc="-45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s</a:t>
            </a:r>
            <a:r>
              <a:rPr sz="1900" spc="-30" dirty="0">
                <a:latin typeface="Times New Roman"/>
                <a:cs typeface="Times New Roman"/>
              </a:rPr>
              <a:t> </a:t>
            </a:r>
            <a:r>
              <a:rPr sz="1900" spc="-40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ecei</a:t>
            </a:r>
            <a:r>
              <a:rPr sz="1900" spc="-40" dirty="0">
                <a:latin typeface="Calibri"/>
                <a:cs typeface="Calibri"/>
              </a:rPr>
              <a:t>v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3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u</a:t>
            </a:r>
            <a:r>
              <a:rPr sz="1900" spc="-10" dirty="0">
                <a:latin typeface="Calibri"/>
                <a:cs typeface="Calibri"/>
              </a:rPr>
              <a:t>p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30" dirty="0">
                <a:latin typeface="Calibri"/>
                <a:cs typeface="Calibri"/>
              </a:rPr>
              <a:t>t</a:t>
            </a:r>
            <a:r>
              <a:rPr sz="1900" spc="-10" dirty="0">
                <a:latin typeface="Calibri"/>
                <a:cs typeface="Calibri"/>
              </a:rPr>
              <a:t>o</a:t>
            </a:r>
            <a:r>
              <a:rPr sz="1900" spc="-4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50%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10" dirty="0">
                <a:latin typeface="Calibri"/>
                <a:cs typeface="Calibri"/>
              </a:rPr>
              <a:t>f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40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dirty="0">
                <a:latin typeface="Calibri"/>
                <a:cs typeface="Calibri"/>
              </a:rPr>
              <a:t>j</a:t>
            </a:r>
            <a:r>
              <a:rPr sz="1900" spc="-10" dirty="0">
                <a:latin typeface="Calibri"/>
                <a:cs typeface="Calibri"/>
              </a:rPr>
              <a:t>ec</a:t>
            </a:r>
            <a:r>
              <a:rPr sz="1900" spc="-35" dirty="0">
                <a:latin typeface="Calibri"/>
                <a:cs typeface="Calibri"/>
              </a:rPr>
              <a:t>t</a:t>
            </a:r>
            <a:r>
              <a:rPr sz="1900" spc="-10" dirty="0">
                <a:latin typeface="Calibri"/>
                <a:cs typeface="Calibri"/>
              </a:rPr>
              <a:t>ed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heat</a:t>
            </a:r>
            <a:r>
              <a:rPr sz="1900" spc="-5" dirty="0">
                <a:latin typeface="Calibri"/>
                <a:cs typeface="Calibri"/>
              </a:rPr>
              <a:t>,</a:t>
            </a:r>
            <a:r>
              <a:rPr sz="1900" spc="-5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u</a:t>
            </a:r>
            <a:r>
              <a:rPr sz="1900" spc="-5" dirty="0">
                <a:latin typeface="Calibri"/>
                <a:cs typeface="Calibri"/>
              </a:rPr>
              <a:t>s</a:t>
            </a:r>
            <a:r>
              <a:rPr sz="1900" spc="-15" dirty="0">
                <a:latin typeface="Calibri"/>
                <a:cs typeface="Calibri"/>
              </a:rPr>
              <a:t>ua</a:t>
            </a:r>
            <a:r>
              <a:rPr sz="1900" spc="-5" dirty="0">
                <a:latin typeface="Calibri"/>
                <a:cs typeface="Calibri"/>
              </a:rPr>
              <a:t>l</a:t>
            </a:r>
            <a:r>
              <a:rPr sz="1900" dirty="0">
                <a:latin typeface="Calibri"/>
                <a:cs typeface="Calibri"/>
              </a:rPr>
              <a:t>l</a:t>
            </a:r>
            <a:r>
              <a:rPr sz="1900" spc="-10" dirty="0">
                <a:latin typeface="Calibri"/>
                <a:cs typeface="Calibri"/>
              </a:rPr>
              <a:t>y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thou</a:t>
            </a:r>
            <a:r>
              <a:rPr sz="1900" spc="-20" dirty="0">
                <a:latin typeface="Calibri"/>
                <a:cs typeface="Calibri"/>
              </a:rPr>
              <a:t>g</a:t>
            </a:r>
            <a:r>
              <a:rPr sz="1900" spc="-10" dirty="0">
                <a:latin typeface="Calibri"/>
                <a:cs typeface="Calibri"/>
              </a:rPr>
              <a:t>h</a:t>
            </a:r>
            <a:r>
              <a:rPr sz="1900" spc="-2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sp</a:t>
            </a:r>
            <a:r>
              <a:rPr sz="1900" spc="-5" dirty="0">
                <a:latin typeface="Calibri"/>
                <a:cs typeface="Calibri"/>
              </a:rPr>
              <a:t>l</a:t>
            </a:r>
            <a:r>
              <a:rPr sz="1900" dirty="0">
                <a:latin typeface="Calibri"/>
                <a:cs typeface="Calibri"/>
              </a:rPr>
              <a:t>i</a:t>
            </a:r>
            <a:r>
              <a:rPr sz="1900" spc="-10" dirty="0">
                <a:latin typeface="Calibri"/>
                <a:cs typeface="Calibri"/>
              </a:rPr>
              <a:t>t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10" dirty="0">
                <a:latin typeface="Calibri"/>
                <a:cs typeface="Calibri"/>
              </a:rPr>
              <a:t>r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mul</a:t>
            </a:r>
            <a:r>
              <a:rPr sz="1900" spc="-10" dirty="0">
                <a:latin typeface="Calibri"/>
                <a:cs typeface="Calibri"/>
              </a:rPr>
              <a:t>ti</a:t>
            </a:r>
            <a:r>
              <a:rPr sz="1900" spc="-15" dirty="0">
                <a:latin typeface="Calibri"/>
                <a:cs typeface="Calibri"/>
              </a:rPr>
              <a:t>pl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20" dirty="0">
                <a:latin typeface="Times New Roman"/>
                <a:cs typeface="Times New Roman"/>
              </a:rPr>
              <a:t> </a:t>
            </a:r>
            <a:r>
              <a:rPr sz="1900" spc="-20" dirty="0">
                <a:latin typeface="Calibri"/>
                <a:cs typeface="Calibri"/>
              </a:rPr>
              <a:t>c</a:t>
            </a:r>
            <a:r>
              <a:rPr sz="1900" spc="-15" dirty="0">
                <a:latin typeface="Calibri"/>
                <a:cs typeface="Calibri"/>
              </a:rPr>
              <a:t>ondens</a:t>
            </a:r>
            <a:r>
              <a:rPr sz="1900" dirty="0">
                <a:latin typeface="Calibri"/>
                <a:cs typeface="Calibri"/>
              </a:rPr>
              <a:t>e</a:t>
            </a:r>
            <a:r>
              <a:rPr sz="1900" spc="-50" dirty="0">
                <a:latin typeface="Calibri"/>
                <a:cs typeface="Calibri"/>
              </a:rPr>
              <a:t>r</a:t>
            </a:r>
            <a:r>
              <a:rPr sz="1900" spc="-15" dirty="0">
                <a:latin typeface="Calibri"/>
                <a:cs typeface="Calibri"/>
              </a:rPr>
              <a:t>s.</a:t>
            </a:r>
            <a:endParaRPr sz="19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455"/>
              </a:spcBef>
              <a:buClr>
                <a:srgbClr val="FE8537"/>
              </a:buClr>
              <a:buSzPct val="78947"/>
              <a:buFont typeface="Wingdings 2"/>
              <a:buChar char=""/>
              <a:tabLst>
                <a:tab pos="287020" algn="l"/>
              </a:tabLst>
            </a:pPr>
            <a:r>
              <a:rPr sz="1900" spc="-25" dirty="0">
                <a:latin typeface="Calibri"/>
                <a:cs typeface="Calibri"/>
              </a:rPr>
              <a:t>Ab</a:t>
            </a:r>
            <a:r>
              <a:rPr sz="1900" spc="-15" dirty="0">
                <a:latin typeface="Calibri"/>
                <a:cs typeface="Calibri"/>
              </a:rPr>
              <a:t>sor</a:t>
            </a:r>
            <a:r>
              <a:rPr sz="1900" spc="-30" dirty="0">
                <a:latin typeface="Calibri"/>
                <a:cs typeface="Calibri"/>
              </a:rPr>
              <a:t>p</a:t>
            </a:r>
            <a:r>
              <a:rPr sz="1900" spc="-10" dirty="0">
                <a:latin typeface="Calibri"/>
                <a:cs typeface="Calibri"/>
              </a:rPr>
              <a:t>ti</a:t>
            </a:r>
            <a:r>
              <a:rPr sz="1900" spc="-25" dirty="0">
                <a:latin typeface="Calibri"/>
                <a:cs typeface="Calibri"/>
              </a:rPr>
              <a:t>o</a:t>
            </a:r>
            <a:r>
              <a:rPr sz="1900" spc="-10" dirty="0">
                <a:latin typeface="Calibri"/>
                <a:cs typeface="Calibri"/>
              </a:rPr>
              <a:t>n</a:t>
            </a:r>
            <a:r>
              <a:rPr sz="1900" spc="-2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chil</a:t>
            </a:r>
            <a:r>
              <a:rPr sz="1900" dirty="0">
                <a:latin typeface="Calibri"/>
                <a:cs typeface="Calibri"/>
              </a:rPr>
              <a:t>l</a:t>
            </a:r>
            <a:r>
              <a:rPr sz="1900" spc="-10" dirty="0">
                <a:latin typeface="Calibri"/>
                <a:cs typeface="Calibri"/>
              </a:rPr>
              <a:t>er/</a:t>
            </a:r>
            <a:r>
              <a:rPr sz="1900" spc="-20" dirty="0">
                <a:latin typeface="Calibri"/>
                <a:cs typeface="Calibri"/>
              </a:rPr>
              <a:t>h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20" dirty="0">
                <a:latin typeface="Calibri"/>
                <a:cs typeface="Calibri"/>
              </a:rPr>
              <a:t>a</a:t>
            </a:r>
            <a:r>
              <a:rPr sz="1900" spc="-35" dirty="0">
                <a:latin typeface="Calibri"/>
                <a:cs typeface="Calibri"/>
              </a:rPr>
              <a:t>t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50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s</a:t>
            </a:r>
            <a:r>
              <a:rPr sz="1900" spc="-10" dirty="0">
                <a:latin typeface="Times New Roman"/>
                <a:cs typeface="Times New Roman"/>
              </a:rPr>
              <a:t> </a:t>
            </a:r>
            <a:r>
              <a:rPr sz="1900" spc="-25" dirty="0">
                <a:latin typeface="Calibri"/>
                <a:cs typeface="Calibri"/>
              </a:rPr>
              <a:t>c</a:t>
            </a:r>
            <a:r>
              <a:rPr sz="1900" spc="-10" dirty="0">
                <a:latin typeface="Calibri"/>
                <a:cs typeface="Calibri"/>
              </a:rPr>
              <a:t>an</a:t>
            </a:r>
            <a:r>
              <a:rPr sz="1900" spc="-5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us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a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f</a:t>
            </a:r>
            <a:r>
              <a:rPr sz="1900" spc="-55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acti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10" dirty="0">
                <a:latin typeface="Calibri"/>
                <a:cs typeface="Calibri"/>
              </a:rPr>
              <a:t>n</a:t>
            </a:r>
            <a:r>
              <a:rPr sz="1900" spc="-5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(t</a:t>
            </a:r>
            <a:r>
              <a:rPr sz="1900" spc="-5" dirty="0">
                <a:latin typeface="Calibri"/>
                <a:cs typeface="Calibri"/>
              </a:rPr>
              <a:t>yp</a:t>
            </a:r>
            <a:r>
              <a:rPr sz="1900" dirty="0">
                <a:latin typeface="Calibri"/>
                <a:cs typeface="Calibri"/>
              </a:rPr>
              <a:t>i</a:t>
            </a:r>
            <a:r>
              <a:rPr sz="1900" spc="-30" dirty="0">
                <a:latin typeface="Calibri"/>
                <a:cs typeface="Calibri"/>
              </a:rPr>
              <a:t>c</a:t>
            </a:r>
            <a:r>
              <a:rPr sz="1900" spc="-10" dirty="0">
                <a:latin typeface="Calibri"/>
                <a:cs typeface="Calibri"/>
              </a:rPr>
              <a:t>al</a:t>
            </a:r>
            <a:r>
              <a:rPr sz="1900" spc="-5" dirty="0">
                <a:latin typeface="Calibri"/>
                <a:cs typeface="Calibri"/>
              </a:rPr>
              <a:t>l</a:t>
            </a:r>
            <a:r>
              <a:rPr sz="1900" spc="-10" dirty="0">
                <a:latin typeface="Calibri"/>
                <a:cs typeface="Calibri"/>
              </a:rPr>
              <a:t>y</a:t>
            </a:r>
            <a:r>
              <a:rPr sz="1900" spc="-4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50</a:t>
            </a:r>
            <a:r>
              <a:rPr sz="1900" spc="-25" dirty="0">
                <a:latin typeface="Calibri"/>
                <a:cs typeface="Calibri"/>
              </a:rPr>
              <a:t>%</a:t>
            </a:r>
            <a:r>
              <a:rPr sz="1900" spc="-10" dirty="0">
                <a:latin typeface="Calibri"/>
                <a:cs typeface="Calibri"/>
              </a:rPr>
              <a:t>)</a:t>
            </a:r>
            <a:r>
              <a:rPr sz="1900" spc="-3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10" dirty="0">
                <a:latin typeface="Calibri"/>
                <a:cs typeface="Calibri"/>
              </a:rPr>
              <a:t>f</a:t>
            </a:r>
            <a:r>
              <a:rPr sz="1900" spc="-6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the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h</a:t>
            </a:r>
            <a:r>
              <a:rPr sz="1900" spc="-5" dirty="0">
                <a:latin typeface="Calibri"/>
                <a:cs typeface="Calibri"/>
              </a:rPr>
              <a:t>e</a:t>
            </a:r>
            <a:r>
              <a:rPr sz="1900" spc="-20" dirty="0">
                <a:latin typeface="Calibri"/>
                <a:cs typeface="Calibri"/>
              </a:rPr>
              <a:t>a</a:t>
            </a:r>
            <a:r>
              <a:rPr sz="1900" spc="-10" dirty="0">
                <a:latin typeface="Calibri"/>
                <a:cs typeface="Calibri"/>
              </a:rPr>
              <a:t>t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Calibri"/>
                <a:cs typeface="Calibri"/>
              </a:rPr>
              <a:t>i</a:t>
            </a:r>
            <a:r>
              <a:rPr sz="1900" spc="-15" dirty="0">
                <a:latin typeface="Calibri"/>
                <a:cs typeface="Calibri"/>
              </a:rPr>
              <a:t>nput</a:t>
            </a:r>
            <a:endParaRPr sz="1900">
              <a:latin typeface="Calibri"/>
              <a:cs typeface="Calibri"/>
            </a:endParaRPr>
          </a:p>
          <a:p>
            <a:pPr marR="3876040" algn="ctr">
              <a:lnSpc>
                <a:spcPct val="100000"/>
              </a:lnSpc>
            </a:pPr>
            <a:r>
              <a:rPr sz="1900" spc="-50" dirty="0">
                <a:latin typeface="Calibri"/>
                <a:cs typeface="Calibri"/>
              </a:rPr>
              <a:t>f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10" dirty="0">
                <a:latin typeface="Calibri"/>
                <a:cs typeface="Calibri"/>
              </a:rPr>
              <a:t>r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25" dirty="0">
                <a:latin typeface="Calibri"/>
                <a:cs typeface="Calibri"/>
              </a:rPr>
              <a:t>c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20" dirty="0">
                <a:latin typeface="Calibri"/>
                <a:cs typeface="Calibri"/>
              </a:rPr>
              <a:t>o</a:t>
            </a:r>
            <a:r>
              <a:rPr sz="1900" dirty="0">
                <a:latin typeface="Calibri"/>
                <a:cs typeface="Calibri"/>
              </a:rPr>
              <a:t>l</a:t>
            </a:r>
            <a:r>
              <a:rPr sz="1900" spc="-10" dirty="0">
                <a:latin typeface="Calibri"/>
                <a:cs typeface="Calibri"/>
              </a:rPr>
              <a:t>i</a:t>
            </a:r>
            <a:r>
              <a:rPr sz="1900" spc="-15" dirty="0">
                <a:latin typeface="Calibri"/>
                <a:cs typeface="Calibri"/>
              </a:rPr>
              <a:t>n</a:t>
            </a:r>
            <a:r>
              <a:rPr sz="1900" spc="-10" dirty="0">
                <a:latin typeface="Calibri"/>
                <a:cs typeface="Calibri"/>
              </a:rPr>
              <a:t>g</a:t>
            </a:r>
            <a:r>
              <a:rPr sz="1900" spc="-4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and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the</a:t>
            </a:r>
            <a:r>
              <a:rPr sz="1900" spc="-40" dirty="0">
                <a:latin typeface="Times New Roman"/>
                <a:cs typeface="Times New Roman"/>
              </a:rPr>
              <a:t> </a:t>
            </a:r>
            <a:r>
              <a:rPr sz="1900" spc="-40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30" dirty="0">
                <a:latin typeface="Calibri"/>
                <a:cs typeface="Calibri"/>
              </a:rPr>
              <a:t>s</a:t>
            </a:r>
            <a:r>
              <a:rPr sz="1900" spc="-10" dirty="0">
                <a:latin typeface="Calibri"/>
                <a:cs typeface="Calibri"/>
              </a:rPr>
              <a:t>t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45" dirty="0">
                <a:latin typeface="Calibri"/>
                <a:cs typeface="Calibri"/>
              </a:rPr>
              <a:t>f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10" dirty="0">
                <a:latin typeface="Calibri"/>
                <a:cs typeface="Calibri"/>
              </a:rPr>
              <a:t>r</a:t>
            </a:r>
            <a:r>
              <a:rPr sz="1900" spc="-6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heating.</a:t>
            </a:r>
            <a:endParaRPr sz="1900">
              <a:latin typeface="Calibri"/>
              <a:cs typeface="Calibri"/>
            </a:endParaRPr>
          </a:p>
          <a:p>
            <a:pPr marL="287020" marR="302260" indent="-274320">
              <a:lnSpc>
                <a:spcPct val="100000"/>
              </a:lnSpc>
              <a:spcBef>
                <a:spcPts val="455"/>
              </a:spcBef>
              <a:buClr>
                <a:srgbClr val="FE8537"/>
              </a:buClr>
              <a:buSzPct val="78947"/>
              <a:buFont typeface="Wingdings 2"/>
              <a:buChar char=""/>
              <a:tabLst>
                <a:tab pos="287020" algn="l"/>
              </a:tabLst>
            </a:pPr>
            <a:r>
              <a:rPr sz="1900" spc="-10" dirty="0">
                <a:latin typeface="Calibri"/>
                <a:cs typeface="Calibri"/>
              </a:rPr>
              <a:t>Gas</a:t>
            </a:r>
            <a:r>
              <a:rPr sz="1900" spc="-15" dirty="0">
                <a:latin typeface="Calibri"/>
                <a:cs typeface="Calibri"/>
              </a:rPr>
              <a:t>-fi</a:t>
            </a:r>
            <a:r>
              <a:rPr sz="1900" spc="-40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ed,</a:t>
            </a:r>
            <a:r>
              <a:rPr sz="1900" spc="-4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eng</a:t>
            </a:r>
            <a:r>
              <a:rPr sz="1900" spc="-15" dirty="0">
                <a:latin typeface="Calibri"/>
                <a:cs typeface="Calibri"/>
              </a:rPr>
              <a:t>in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2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dr</a:t>
            </a:r>
            <a:r>
              <a:rPr sz="1900" spc="-5" dirty="0">
                <a:latin typeface="Calibri"/>
                <a:cs typeface="Calibri"/>
              </a:rPr>
              <a:t>i</a:t>
            </a:r>
            <a:r>
              <a:rPr sz="1900" spc="-45" dirty="0">
                <a:latin typeface="Calibri"/>
                <a:cs typeface="Calibri"/>
              </a:rPr>
              <a:t>v</a:t>
            </a:r>
            <a:r>
              <a:rPr sz="1900" spc="-10" dirty="0">
                <a:latin typeface="Calibri"/>
                <a:cs typeface="Calibri"/>
              </a:rPr>
              <a:t>en</a:t>
            </a:r>
            <a:r>
              <a:rPr sz="1900" spc="-1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chi</a:t>
            </a:r>
            <a:r>
              <a:rPr sz="1900" dirty="0">
                <a:latin typeface="Calibri"/>
                <a:cs typeface="Calibri"/>
              </a:rPr>
              <a:t>l</a:t>
            </a:r>
            <a:r>
              <a:rPr sz="1900" spc="-10" dirty="0">
                <a:latin typeface="Calibri"/>
                <a:cs typeface="Calibri"/>
              </a:rPr>
              <a:t>le</a:t>
            </a:r>
            <a:r>
              <a:rPr sz="1900" spc="-45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s</a:t>
            </a:r>
            <a:r>
              <a:rPr sz="1900" spc="-30" dirty="0">
                <a:latin typeface="Times New Roman"/>
                <a:cs typeface="Times New Roman"/>
              </a:rPr>
              <a:t> </a:t>
            </a:r>
            <a:r>
              <a:rPr sz="1900" spc="-40" dirty="0">
                <a:latin typeface="Calibri"/>
                <a:cs typeface="Calibri"/>
              </a:rPr>
              <a:t>r</a:t>
            </a:r>
            <a:r>
              <a:rPr sz="1900" spc="-20" dirty="0">
                <a:latin typeface="Calibri"/>
                <a:cs typeface="Calibri"/>
              </a:rPr>
              <a:t>e</a:t>
            </a:r>
            <a:r>
              <a:rPr sz="1900" spc="-10" dirty="0">
                <a:latin typeface="Calibri"/>
                <a:cs typeface="Calibri"/>
              </a:rPr>
              <a:t>tri</a:t>
            </a:r>
            <a:r>
              <a:rPr sz="1900" spc="-25" dirty="0">
                <a:latin typeface="Calibri"/>
                <a:cs typeface="Calibri"/>
              </a:rPr>
              <a:t>e</a:t>
            </a:r>
            <a:r>
              <a:rPr sz="1900" spc="-40" dirty="0">
                <a:latin typeface="Calibri"/>
                <a:cs typeface="Calibri"/>
              </a:rPr>
              <a:t>v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2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much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10" dirty="0">
                <a:latin typeface="Calibri"/>
                <a:cs typeface="Calibri"/>
              </a:rPr>
              <a:t>f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the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h</a:t>
            </a:r>
            <a:r>
              <a:rPr sz="1900" spc="-5" dirty="0">
                <a:latin typeface="Calibri"/>
                <a:cs typeface="Calibri"/>
              </a:rPr>
              <a:t>e</a:t>
            </a:r>
            <a:r>
              <a:rPr sz="1900" spc="-20" dirty="0">
                <a:latin typeface="Calibri"/>
                <a:cs typeface="Calibri"/>
              </a:rPr>
              <a:t>a</a:t>
            </a:r>
            <a:r>
              <a:rPr sz="1900" spc="-10" dirty="0">
                <a:latin typeface="Calibri"/>
                <a:cs typeface="Calibri"/>
              </a:rPr>
              <a:t>t</a:t>
            </a:r>
            <a:r>
              <a:rPr sz="1900" spc="-55" dirty="0">
                <a:latin typeface="Times New Roman"/>
                <a:cs typeface="Times New Roman"/>
              </a:rPr>
              <a:t> </a:t>
            </a:r>
            <a:r>
              <a:rPr sz="1900" spc="-40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dirty="0">
                <a:latin typeface="Calibri"/>
                <a:cs typeface="Calibri"/>
              </a:rPr>
              <a:t>j</a:t>
            </a:r>
            <a:r>
              <a:rPr sz="1900" spc="-10" dirty="0">
                <a:latin typeface="Calibri"/>
                <a:cs typeface="Calibri"/>
              </a:rPr>
              <a:t>ec</a:t>
            </a:r>
            <a:r>
              <a:rPr sz="1900" spc="-35" dirty="0">
                <a:latin typeface="Calibri"/>
                <a:cs typeface="Calibri"/>
              </a:rPr>
              <a:t>t</a:t>
            </a:r>
            <a:r>
              <a:rPr sz="1900" spc="-10" dirty="0">
                <a:latin typeface="Calibri"/>
                <a:cs typeface="Calibri"/>
              </a:rPr>
              <a:t>ed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(usu</a:t>
            </a:r>
            <a:r>
              <a:rPr sz="1900" spc="-5" dirty="0">
                <a:latin typeface="Calibri"/>
                <a:cs typeface="Calibri"/>
              </a:rPr>
              <a:t>a</a:t>
            </a:r>
            <a:r>
              <a:rPr sz="1900" dirty="0">
                <a:latin typeface="Calibri"/>
                <a:cs typeface="Calibri"/>
              </a:rPr>
              <a:t>l</a:t>
            </a:r>
            <a:r>
              <a:rPr sz="1900" spc="-10" dirty="0">
                <a:latin typeface="Calibri"/>
                <a:cs typeface="Calibri"/>
              </a:rPr>
              <a:t>ly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20%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-</a:t>
            </a:r>
            <a:r>
              <a:rPr sz="1900" spc="-4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50%).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1686" y="4084089"/>
            <a:ext cx="16510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5" dirty="0">
                <a:solidFill>
                  <a:srgbClr val="FE8537"/>
                </a:solidFill>
                <a:latin typeface="Calibri"/>
                <a:cs typeface="Calibri"/>
              </a:rPr>
              <a:t>b)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5270">
              <a:lnSpc>
                <a:spcPct val="100000"/>
              </a:lnSpc>
            </a:pP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ENE</a:t>
            </a:r>
            <a:r>
              <a:rPr sz="3000" b="0" u="heavy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000" b="0" u="heavy" spc="-6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3000" b="0" u="heavy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000" b="0" u="heavy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000" b="0" u="heavy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000" b="0" u="heavy" spc="-3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000" b="0" u="heavy" spc="-5" dirty="0">
                <a:solidFill>
                  <a:srgbClr val="001F5F"/>
                </a:solidFill>
                <a:latin typeface="Calibri"/>
                <a:cs typeface="Calibri"/>
              </a:rPr>
              <a:t>VE</a:t>
            </a:r>
            <a:r>
              <a:rPr sz="3000" b="0" u="heavy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3000" b="0" u="heavy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b="0" u="none" dirty="0">
                <a:solidFill>
                  <a:srgbClr val="001F5F"/>
                </a:solidFill>
                <a:latin typeface="Calibri"/>
                <a:cs typeface="Calibri"/>
              </a:rPr>
              <a:t>WHEEL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57883" y="786382"/>
            <a:ext cx="5500116" cy="6071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7294" y="125216"/>
            <a:ext cx="2336800" cy="407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u="heavy" spc="-5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200" b="1" u="heavy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200" b="1" u="heavy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200" b="1" u="heavy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200" b="1" u="heavy" spc="-5" dirty="0">
                <a:solidFill>
                  <a:srgbClr val="001F5F"/>
                </a:solidFill>
                <a:latin typeface="Calibri"/>
                <a:cs typeface="Calibri"/>
              </a:rPr>
              <a:t>OMI</a:t>
            </a:r>
            <a:r>
              <a:rPr sz="3200" b="1" u="heavy" spc="5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3200" b="1" u="heavy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3017" y="735706"/>
            <a:ext cx="8669020" cy="4077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marR="386080" indent="-274320">
              <a:lnSpc>
                <a:spcPct val="100000"/>
              </a:lnSpc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onomi</a:t>
            </a:r>
            <a:r>
              <a:rPr sz="2000" spc="-50" dirty="0">
                <a:latin typeface="Calibri"/>
                <a:cs typeface="Calibri"/>
              </a:rPr>
              <a:t>z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mp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co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cti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dampe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senso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act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og</a:t>
            </a:r>
            <a:r>
              <a:rPr sz="2000" dirty="0">
                <a:latin typeface="Calibri"/>
                <a:cs typeface="Calibri"/>
              </a:rPr>
              <a:t>ic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ces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ther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much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outs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br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bu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g.</a:t>
            </a:r>
            <a:endParaRPr sz="2000">
              <a:latin typeface="Calibri"/>
              <a:cs typeface="Calibri"/>
            </a:endParaRPr>
          </a:p>
          <a:p>
            <a:pPr marL="287020" marR="5080" indent="-27432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343535" algn="l"/>
              </a:tabLst>
            </a:pPr>
            <a:r>
              <a:rPr sz="2000" dirty="0">
                <a:latin typeface="Calibri"/>
                <a:cs typeface="Calibri"/>
              </a:rPr>
              <a:t>When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ou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doo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tu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hu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ono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5" dirty="0">
                <a:latin typeface="Calibri"/>
                <a:cs typeface="Calibri"/>
              </a:rPr>
              <a:t>z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spc="-4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ene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gy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outs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ead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us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fr</a:t>
            </a:r>
            <a:r>
              <a:rPr sz="2000" spc="-10" dirty="0">
                <a:latin typeface="Calibri"/>
                <a:cs typeface="Calibri"/>
              </a:rPr>
              <a:t>ig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equi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cool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eci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</a:t>
            </a:r>
            <a:r>
              <a:rPr sz="2000" spc="-21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287020" marR="137795" indent="-274320" algn="just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dirty="0">
                <a:latin typeface="Calibri"/>
                <a:cs typeface="Calibri"/>
              </a:rPr>
              <a:t>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operl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ope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ec</a:t>
            </a:r>
            <a:r>
              <a:rPr sz="2000" spc="-5" dirty="0">
                <a:latin typeface="Calibri"/>
                <a:cs typeface="Calibri"/>
              </a:rPr>
              <a:t>onomi</a:t>
            </a:r>
            <a:r>
              <a:rPr sz="2000" spc="-50" dirty="0">
                <a:latin typeface="Calibri"/>
                <a:cs typeface="Calibri"/>
              </a:rPr>
              <a:t>z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cut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ne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gy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much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10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pe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ce</a:t>
            </a:r>
            <a:r>
              <a:rPr sz="2000" spc="-2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uild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90" dirty="0">
                <a:latin typeface="Calibri"/>
                <a:cs typeface="Calibri"/>
              </a:rPr>
              <a:t>g</a:t>
            </a:r>
            <a:r>
              <a:rPr sz="2000" spc="-120" dirty="0">
                <a:latin typeface="Calibri"/>
                <a:cs typeface="Calibri"/>
              </a:rPr>
              <a:t>’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 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al ene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gy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onsum</a:t>
            </a:r>
            <a:r>
              <a:rPr sz="2000" spc="-10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tion,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depe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ding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mo</a:t>
            </a:r>
            <a:r>
              <a:rPr sz="2000" spc="-3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tly on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cli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 i</a:t>
            </a:r>
            <a:r>
              <a:rPr sz="2000" spc="-30" dirty="0">
                <a:latin typeface="Calibri"/>
                <a:cs typeface="Calibri"/>
              </a:rPr>
              <a:t>n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na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ads.</a:t>
            </a:r>
            <a:endParaRPr sz="2000">
              <a:latin typeface="Calibri"/>
              <a:cs typeface="Calibri"/>
            </a:endParaRPr>
          </a:p>
          <a:p>
            <a:pPr marL="355600" marR="4541520" indent="-342900">
              <a:lnSpc>
                <a:spcPct val="125000"/>
              </a:lnSpc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spc="-5" dirty="0">
                <a:latin typeface="Calibri"/>
                <a:cs typeface="Calibri"/>
              </a:rPr>
              <a:t>Th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CB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equ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onomi</a:t>
            </a:r>
            <a:r>
              <a:rPr sz="2000" spc="-50" dirty="0">
                <a:latin typeface="Calibri"/>
                <a:cs typeface="Calibri"/>
              </a:rPr>
              <a:t>z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or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1,</a:t>
            </a:r>
            <a:r>
              <a:rPr sz="2000" spc="5" dirty="0">
                <a:latin typeface="Calibri"/>
                <a:cs typeface="Calibri"/>
              </a:rPr>
              <a:t>2</a:t>
            </a:r>
            <a:r>
              <a:rPr sz="2000" dirty="0">
                <a:latin typeface="Calibri"/>
                <a:cs typeface="Calibri"/>
              </a:rPr>
              <a:t>00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35" dirty="0">
                <a:latin typeface="Calibri"/>
                <a:cs typeface="Calibri"/>
              </a:rPr>
              <a:t>/</a:t>
            </a:r>
            <a:r>
              <a:rPr sz="2000" spc="-5" dirty="0">
                <a:latin typeface="Calibri"/>
                <a:cs typeface="Calibri"/>
              </a:rPr>
              <a:t>sec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(</a:t>
            </a:r>
            <a:r>
              <a:rPr sz="2000" spc="5" dirty="0">
                <a:latin typeface="Calibri"/>
                <a:cs typeface="Calibri"/>
              </a:rPr>
              <a:t>2</a:t>
            </a:r>
            <a:r>
              <a:rPr sz="2000" dirty="0">
                <a:latin typeface="Calibri"/>
                <a:cs typeface="Calibri"/>
              </a:rPr>
              <a:t>,500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cf</a:t>
            </a:r>
            <a:r>
              <a:rPr sz="2000" spc="-5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)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ith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ng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apacity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&gt;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22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kW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[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CB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5.3.1.1</a:t>
            </a:r>
            <a:r>
              <a:rPr sz="2000" spc="-15" dirty="0">
                <a:latin typeface="Calibri"/>
                <a:cs typeface="Calibri"/>
              </a:rPr>
              <a:t>]</a:t>
            </a:r>
            <a:r>
              <a:rPr sz="200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00371" y="3142488"/>
            <a:ext cx="4000500" cy="33588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117853" y="5786499"/>
            <a:ext cx="217233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b="1" spc="-15" dirty="0">
                <a:latin typeface="Arial"/>
                <a:cs typeface="Arial"/>
              </a:rPr>
              <a:t>T</a:t>
            </a:r>
            <a:r>
              <a:rPr sz="1800" b="1" spc="-10" dirty="0">
                <a:latin typeface="Arial"/>
                <a:cs typeface="Arial"/>
              </a:rPr>
              <a:t>h</a:t>
            </a:r>
            <a:r>
              <a:rPr sz="1800" b="1" dirty="0">
                <a:latin typeface="Arial"/>
                <a:cs typeface="Arial"/>
              </a:rPr>
              <a:t>e</a:t>
            </a:r>
            <a:r>
              <a:rPr sz="1800" b="1" spc="35" dirty="0">
                <a:latin typeface="Times New Roman"/>
                <a:cs typeface="Times New Roman"/>
              </a:rPr>
              <a:t> </a:t>
            </a:r>
            <a:r>
              <a:rPr sz="1800" b="1" spc="-20" dirty="0">
                <a:latin typeface="Arial"/>
                <a:cs typeface="Arial"/>
              </a:rPr>
              <a:t>Compo</a:t>
            </a:r>
            <a:r>
              <a:rPr sz="1800" b="1" spc="-10" dirty="0">
                <a:latin typeface="Arial"/>
                <a:cs typeface="Arial"/>
              </a:rPr>
              <a:t>n</a:t>
            </a:r>
            <a:r>
              <a:rPr sz="1800" b="1" spc="-5" dirty="0">
                <a:latin typeface="Arial"/>
                <a:cs typeface="Arial"/>
              </a:rPr>
              <a:t>ent</a:t>
            </a:r>
            <a:r>
              <a:rPr sz="1800" b="1" dirty="0">
                <a:latin typeface="Arial"/>
                <a:cs typeface="Arial"/>
              </a:rPr>
              <a:t>s</a:t>
            </a:r>
            <a:r>
              <a:rPr sz="1800" b="1" spc="5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Arial"/>
                <a:cs typeface="Arial"/>
              </a:rPr>
              <a:t>of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spc="-15" dirty="0">
                <a:latin typeface="Arial"/>
                <a:cs typeface="Arial"/>
              </a:rPr>
              <a:t>an</a:t>
            </a:r>
            <a:r>
              <a:rPr sz="1800" b="1" spc="50" dirty="0">
                <a:latin typeface="Times New Roman"/>
                <a:cs typeface="Times New Roman"/>
              </a:rPr>
              <a:t> </a:t>
            </a:r>
            <a:r>
              <a:rPr sz="1800" b="1" spc="-15" dirty="0">
                <a:latin typeface="Arial"/>
                <a:cs typeface="Arial"/>
              </a:rPr>
              <a:t>Econ</a:t>
            </a:r>
            <a:r>
              <a:rPr sz="1800" b="1" dirty="0">
                <a:latin typeface="Arial"/>
                <a:cs typeface="Arial"/>
              </a:rPr>
              <a:t>omizer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7241"/>
            <a:ext cx="9143998" cy="68107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75193" y="266700"/>
            <a:ext cx="156845" cy="0"/>
          </a:xfrm>
          <a:custGeom>
            <a:avLst/>
            <a:gdLst/>
            <a:ahLst/>
            <a:cxnLst/>
            <a:rect l="l" t="t" r="r" b="b"/>
            <a:pathLst>
              <a:path w="156845">
                <a:moveTo>
                  <a:pt x="0" y="0"/>
                </a:moveTo>
                <a:lnTo>
                  <a:pt x="156320" y="0"/>
                </a:lnTo>
              </a:path>
            </a:pathLst>
          </a:custGeom>
          <a:ln w="8889">
            <a:solidFill>
              <a:srgbClr val="B7B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2819" y="274320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070" y="0"/>
                </a:lnTo>
              </a:path>
            </a:pathLst>
          </a:custGeom>
          <a:ln w="8889">
            <a:solidFill>
              <a:srgbClr val="B8B8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918" y="281940"/>
            <a:ext cx="153670" cy="0"/>
          </a:xfrm>
          <a:custGeom>
            <a:avLst/>
            <a:gdLst/>
            <a:ahLst/>
            <a:cxnLst/>
            <a:rect l="l" t="t" r="r" b="b"/>
            <a:pathLst>
              <a:path w="153670">
                <a:moveTo>
                  <a:pt x="0" y="0"/>
                </a:moveTo>
                <a:lnTo>
                  <a:pt x="153349" y="0"/>
                </a:lnTo>
              </a:path>
            </a:pathLst>
          </a:custGeom>
          <a:ln w="888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9016" y="289560"/>
            <a:ext cx="153035" cy="0"/>
          </a:xfrm>
          <a:custGeom>
            <a:avLst/>
            <a:gdLst/>
            <a:ahLst/>
            <a:cxnLst/>
            <a:rect l="l" t="t" r="r" b="b"/>
            <a:pathLst>
              <a:path w="153034">
                <a:moveTo>
                  <a:pt x="0" y="0"/>
                </a:moveTo>
                <a:lnTo>
                  <a:pt x="152635" y="0"/>
                </a:lnTo>
              </a:path>
            </a:pathLst>
          </a:custGeom>
          <a:ln w="888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7985" y="29718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5">
                <a:moveTo>
                  <a:pt x="0" y="0"/>
                </a:moveTo>
                <a:lnTo>
                  <a:pt x="151254" y="0"/>
                </a:lnTo>
              </a:path>
            </a:pathLst>
          </a:custGeom>
          <a:ln w="888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7825" y="304800"/>
            <a:ext cx="149225" cy="0"/>
          </a:xfrm>
          <a:custGeom>
            <a:avLst/>
            <a:gdLst/>
            <a:ahLst/>
            <a:cxnLst/>
            <a:rect l="l" t="t" r="r" b="b"/>
            <a:pathLst>
              <a:path w="149225">
                <a:moveTo>
                  <a:pt x="0" y="0"/>
                </a:moveTo>
                <a:lnTo>
                  <a:pt x="149001" y="0"/>
                </a:lnTo>
              </a:path>
            </a:pathLst>
          </a:custGeom>
          <a:ln w="888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86018" y="619118"/>
            <a:ext cx="272415" cy="0"/>
          </a:xfrm>
          <a:custGeom>
            <a:avLst/>
            <a:gdLst/>
            <a:ahLst/>
            <a:cxnLst/>
            <a:rect l="l" t="t" r="r" b="b"/>
            <a:pathLst>
              <a:path w="272414">
                <a:moveTo>
                  <a:pt x="0" y="0"/>
                </a:moveTo>
                <a:lnTo>
                  <a:pt x="272050" y="0"/>
                </a:lnTo>
              </a:path>
            </a:pathLst>
          </a:custGeom>
          <a:ln w="10152">
            <a:solidFill>
              <a:srgbClr val="A7A7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9220" y="626120"/>
            <a:ext cx="278765" cy="0"/>
          </a:xfrm>
          <a:custGeom>
            <a:avLst/>
            <a:gdLst/>
            <a:ahLst/>
            <a:cxnLst/>
            <a:rect l="l" t="t" r="r" b="b"/>
            <a:pathLst>
              <a:path w="278764">
                <a:moveTo>
                  <a:pt x="0" y="0"/>
                </a:moveTo>
                <a:lnTo>
                  <a:pt x="278664" y="0"/>
                </a:lnTo>
              </a:path>
            </a:pathLst>
          </a:custGeom>
          <a:ln w="888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12400" y="633740"/>
            <a:ext cx="289560" cy="0"/>
          </a:xfrm>
          <a:custGeom>
            <a:avLst/>
            <a:gdLst/>
            <a:ahLst/>
            <a:cxnLst/>
            <a:rect l="l" t="t" r="r" b="b"/>
            <a:pathLst>
              <a:path w="289560">
                <a:moveTo>
                  <a:pt x="0" y="0"/>
                </a:moveTo>
                <a:lnTo>
                  <a:pt x="289187" y="0"/>
                </a:lnTo>
              </a:path>
            </a:pathLst>
          </a:custGeom>
          <a:ln w="8889">
            <a:solidFill>
              <a:srgbClr val="A5A5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23377" y="640723"/>
            <a:ext cx="302260" cy="0"/>
          </a:xfrm>
          <a:custGeom>
            <a:avLst/>
            <a:gdLst/>
            <a:ahLst/>
            <a:cxnLst/>
            <a:rect l="l" t="t" r="r" b="b"/>
            <a:pathLst>
              <a:path w="302260">
                <a:moveTo>
                  <a:pt x="0" y="0"/>
                </a:moveTo>
                <a:lnTo>
                  <a:pt x="301912" y="0"/>
                </a:lnTo>
              </a:path>
            </a:pathLst>
          </a:custGeom>
          <a:ln w="10163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38260" y="647700"/>
            <a:ext cx="309880" cy="0"/>
          </a:xfrm>
          <a:custGeom>
            <a:avLst/>
            <a:gdLst/>
            <a:ahLst/>
            <a:cxnLst/>
            <a:rect l="l" t="t" r="r" b="b"/>
            <a:pathLst>
              <a:path w="309879">
                <a:moveTo>
                  <a:pt x="0" y="0"/>
                </a:moveTo>
                <a:lnTo>
                  <a:pt x="309543" y="0"/>
                </a:lnTo>
              </a:path>
            </a:pathLst>
          </a:custGeom>
          <a:ln w="888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53500" y="655320"/>
            <a:ext cx="321945" cy="0"/>
          </a:xfrm>
          <a:custGeom>
            <a:avLst/>
            <a:gdLst/>
            <a:ahLst/>
            <a:cxnLst/>
            <a:rect l="l" t="t" r="r" b="b"/>
            <a:pathLst>
              <a:path w="321945">
                <a:moveTo>
                  <a:pt x="0" y="0"/>
                </a:moveTo>
                <a:lnTo>
                  <a:pt x="321362" y="0"/>
                </a:lnTo>
              </a:path>
            </a:pathLst>
          </a:custGeom>
          <a:ln w="888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66192" y="662303"/>
            <a:ext cx="335915" cy="0"/>
          </a:xfrm>
          <a:custGeom>
            <a:avLst/>
            <a:gdLst/>
            <a:ahLst/>
            <a:cxnLst/>
            <a:rect l="l" t="t" r="r" b="b"/>
            <a:pathLst>
              <a:path w="335914">
                <a:moveTo>
                  <a:pt x="0" y="0"/>
                </a:moveTo>
                <a:lnTo>
                  <a:pt x="335729" y="0"/>
                </a:lnTo>
              </a:path>
            </a:pathLst>
          </a:custGeom>
          <a:ln w="10163">
            <a:solidFill>
              <a:srgbClr val="A1A1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14811" y="684519"/>
            <a:ext cx="343535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2953" y="0"/>
                </a:lnTo>
              </a:path>
            </a:pathLst>
          </a:custGeom>
          <a:ln w="888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28590" y="691508"/>
            <a:ext cx="346710" cy="0"/>
          </a:xfrm>
          <a:custGeom>
            <a:avLst/>
            <a:gdLst/>
            <a:ahLst/>
            <a:cxnLst/>
            <a:rect l="l" t="t" r="r" b="b"/>
            <a:pathLst>
              <a:path w="346710">
                <a:moveTo>
                  <a:pt x="0" y="0"/>
                </a:moveTo>
                <a:lnTo>
                  <a:pt x="346517" y="0"/>
                </a:lnTo>
              </a:path>
            </a:pathLst>
          </a:custGeom>
          <a:ln w="10152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44840" y="698510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469" y="0"/>
                </a:lnTo>
              </a:path>
            </a:pathLst>
          </a:custGeom>
          <a:ln w="888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83513" y="713113"/>
            <a:ext cx="312420" cy="0"/>
          </a:xfrm>
          <a:custGeom>
            <a:avLst/>
            <a:gdLst/>
            <a:ahLst/>
            <a:cxnLst/>
            <a:rect l="l" t="t" r="r" b="b"/>
            <a:pathLst>
              <a:path w="312420">
                <a:moveTo>
                  <a:pt x="0" y="0"/>
                </a:moveTo>
                <a:lnTo>
                  <a:pt x="311946" y="0"/>
                </a:lnTo>
              </a:path>
            </a:pathLst>
          </a:custGeom>
          <a:ln w="10163">
            <a:solidFill>
              <a:srgbClr val="9A9A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09950" y="720090"/>
            <a:ext cx="284480" cy="0"/>
          </a:xfrm>
          <a:custGeom>
            <a:avLst/>
            <a:gdLst/>
            <a:ahLst/>
            <a:cxnLst/>
            <a:rect l="l" t="t" r="r" b="b"/>
            <a:pathLst>
              <a:path w="284479">
                <a:moveTo>
                  <a:pt x="0" y="0"/>
                </a:moveTo>
                <a:lnTo>
                  <a:pt x="284260" y="0"/>
                </a:lnTo>
              </a:path>
            </a:pathLst>
          </a:custGeom>
          <a:ln w="8889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44493" y="727069"/>
            <a:ext cx="224790" cy="0"/>
          </a:xfrm>
          <a:custGeom>
            <a:avLst/>
            <a:gdLst/>
            <a:ahLst/>
            <a:cxnLst/>
            <a:rect l="l" t="t" r="r" b="b"/>
            <a:pathLst>
              <a:path w="224789">
                <a:moveTo>
                  <a:pt x="0" y="0"/>
                </a:moveTo>
                <a:lnTo>
                  <a:pt x="224294" y="0"/>
                </a:lnTo>
              </a:path>
            </a:pathLst>
          </a:custGeom>
          <a:ln w="7609">
            <a:solidFill>
              <a:srgbClr val="989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24350" y="520689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70" h="59054">
                <a:moveTo>
                  <a:pt x="13959" y="0"/>
                </a:moveTo>
                <a:lnTo>
                  <a:pt x="11430" y="3810"/>
                </a:lnTo>
                <a:lnTo>
                  <a:pt x="6339" y="8900"/>
                </a:lnTo>
                <a:lnTo>
                  <a:pt x="6339" y="11430"/>
                </a:lnTo>
                <a:lnTo>
                  <a:pt x="3810" y="12710"/>
                </a:lnTo>
                <a:lnTo>
                  <a:pt x="2529" y="17800"/>
                </a:lnTo>
                <a:lnTo>
                  <a:pt x="1280" y="20330"/>
                </a:lnTo>
                <a:lnTo>
                  <a:pt x="1280" y="22860"/>
                </a:lnTo>
                <a:lnTo>
                  <a:pt x="0" y="25420"/>
                </a:lnTo>
                <a:lnTo>
                  <a:pt x="0" y="35570"/>
                </a:lnTo>
                <a:lnTo>
                  <a:pt x="1280" y="38100"/>
                </a:lnTo>
                <a:lnTo>
                  <a:pt x="1280" y="41910"/>
                </a:lnTo>
                <a:lnTo>
                  <a:pt x="2529" y="45720"/>
                </a:lnTo>
                <a:lnTo>
                  <a:pt x="3810" y="48280"/>
                </a:lnTo>
                <a:lnTo>
                  <a:pt x="6339" y="50810"/>
                </a:lnTo>
                <a:lnTo>
                  <a:pt x="7620" y="53340"/>
                </a:lnTo>
                <a:lnTo>
                  <a:pt x="10149" y="55900"/>
                </a:lnTo>
                <a:lnTo>
                  <a:pt x="13965" y="58436"/>
                </a:lnTo>
                <a:lnTo>
                  <a:pt x="1395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37060" y="516565"/>
            <a:ext cx="15240" cy="71120"/>
          </a:xfrm>
          <a:custGeom>
            <a:avLst/>
            <a:gdLst/>
            <a:ahLst/>
            <a:cxnLst/>
            <a:rect l="l" t="t" r="r" b="b"/>
            <a:pathLst>
              <a:path w="15239" h="71120">
                <a:moveTo>
                  <a:pt x="15239" y="0"/>
                </a:moveTo>
                <a:lnTo>
                  <a:pt x="13960" y="314"/>
                </a:lnTo>
                <a:lnTo>
                  <a:pt x="6340" y="2874"/>
                </a:lnTo>
                <a:lnTo>
                  <a:pt x="3810" y="4124"/>
                </a:lnTo>
                <a:lnTo>
                  <a:pt x="1249" y="4124"/>
                </a:lnTo>
                <a:lnTo>
                  <a:pt x="0" y="6006"/>
                </a:lnTo>
                <a:lnTo>
                  <a:pt x="0" y="61724"/>
                </a:lnTo>
                <a:lnTo>
                  <a:pt x="1249" y="62554"/>
                </a:lnTo>
                <a:lnTo>
                  <a:pt x="3810" y="65084"/>
                </a:lnTo>
                <a:lnTo>
                  <a:pt x="6340" y="66364"/>
                </a:lnTo>
                <a:lnTo>
                  <a:pt x="10150" y="67644"/>
                </a:lnTo>
                <a:lnTo>
                  <a:pt x="15239" y="70538"/>
                </a:lnTo>
                <a:lnTo>
                  <a:pt x="1523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51020" y="514349"/>
            <a:ext cx="15240" cy="78105"/>
          </a:xfrm>
          <a:custGeom>
            <a:avLst/>
            <a:gdLst/>
            <a:ahLst/>
            <a:cxnLst/>
            <a:rect l="l" t="t" r="r" b="b"/>
            <a:pathLst>
              <a:path w="15239" h="78104">
                <a:moveTo>
                  <a:pt x="15239" y="0"/>
                </a:moveTo>
                <a:lnTo>
                  <a:pt x="12710" y="0"/>
                </a:lnTo>
                <a:lnTo>
                  <a:pt x="7620" y="1280"/>
                </a:lnTo>
                <a:lnTo>
                  <a:pt x="5090" y="1280"/>
                </a:lnTo>
                <a:lnTo>
                  <a:pt x="0" y="2529"/>
                </a:lnTo>
                <a:lnTo>
                  <a:pt x="0" y="72025"/>
                </a:lnTo>
                <a:lnTo>
                  <a:pt x="5090" y="74919"/>
                </a:lnTo>
                <a:lnTo>
                  <a:pt x="13960" y="77480"/>
                </a:lnTo>
                <a:lnTo>
                  <a:pt x="15239" y="77959"/>
                </a:lnTo>
                <a:lnTo>
                  <a:pt x="15239" y="0"/>
                </a:lnTo>
                <a:close/>
              </a:path>
            </a:pathLst>
          </a:custGeom>
          <a:solidFill>
            <a:srgbClr val="C6C6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64979" y="514349"/>
            <a:ext cx="13970" cy="82550"/>
          </a:xfrm>
          <a:custGeom>
            <a:avLst/>
            <a:gdLst/>
            <a:ahLst/>
            <a:cxnLst/>
            <a:rect l="l" t="t" r="r" b="b"/>
            <a:pathLst>
              <a:path w="13970" h="82550">
                <a:moveTo>
                  <a:pt x="3810" y="0"/>
                </a:moveTo>
                <a:lnTo>
                  <a:pt x="0" y="0"/>
                </a:lnTo>
                <a:lnTo>
                  <a:pt x="0" y="77480"/>
                </a:lnTo>
                <a:lnTo>
                  <a:pt x="10180" y="81290"/>
                </a:lnTo>
                <a:lnTo>
                  <a:pt x="13977" y="82217"/>
                </a:lnTo>
                <a:lnTo>
                  <a:pt x="13977" y="1280"/>
                </a:lnTo>
                <a:lnTo>
                  <a:pt x="10180" y="1280"/>
                </a:lnTo>
                <a:lnTo>
                  <a:pt x="381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77689" y="515629"/>
            <a:ext cx="15240" cy="84455"/>
          </a:xfrm>
          <a:custGeom>
            <a:avLst/>
            <a:gdLst/>
            <a:ahLst/>
            <a:cxnLst/>
            <a:rect l="l" t="t" r="r" b="b"/>
            <a:pathLst>
              <a:path w="15239" h="84454">
                <a:moveTo>
                  <a:pt x="3810" y="0"/>
                </a:moveTo>
                <a:lnTo>
                  <a:pt x="0" y="0"/>
                </a:lnTo>
                <a:lnTo>
                  <a:pt x="0" y="80627"/>
                </a:lnTo>
                <a:lnTo>
                  <a:pt x="15239" y="84350"/>
                </a:lnTo>
                <a:lnTo>
                  <a:pt x="15239" y="1023"/>
                </a:lnTo>
                <a:lnTo>
                  <a:pt x="3810" y="0"/>
                </a:lnTo>
                <a:close/>
              </a:path>
            </a:pathLst>
          </a:custGeom>
          <a:solidFill>
            <a:srgbClr val="C4C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91649" y="516538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39" h="86995">
                <a:moveTo>
                  <a:pt x="0" y="0"/>
                </a:moveTo>
                <a:lnTo>
                  <a:pt x="0" y="83129"/>
                </a:lnTo>
                <a:lnTo>
                  <a:pt x="15239" y="86851"/>
                </a:lnTo>
                <a:lnTo>
                  <a:pt x="15239" y="3037"/>
                </a:lnTo>
                <a:lnTo>
                  <a:pt x="3810" y="341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05639" y="519281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3803"/>
                </a:lnTo>
                <a:lnTo>
                  <a:pt x="13966" y="8721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2C2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18319" y="522272"/>
            <a:ext cx="15240" cy="88265"/>
          </a:xfrm>
          <a:custGeom>
            <a:avLst/>
            <a:gdLst/>
            <a:ahLst/>
            <a:cxnLst/>
            <a:rect l="l" t="t" r="r" b="b"/>
            <a:pathLst>
              <a:path w="15239" h="88265">
                <a:moveTo>
                  <a:pt x="0" y="0"/>
                </a:moveTo>
                <a:lnTo>
                  <a:pt x="0" y="83909"/>
                </a:lnTo>
                <a:lnTo>
                  <a:pt x="13990" y="87327"/>
                </a:lnTo>
                <a:lnTo>
                  <a:pt x="15239" y="87709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C1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32310" y="525573"/>
            <a:ext cx="13970" cy="88900"/>
          </a:xfrm>
          <a:custGeom>
            <a:avLst/>
            <a:gdLst/>
            <a:ahLst/>
            <a:cxnLst/>
            <a:rect l="l" t="t" r="r" b="b"/>
            <a:pathLst>
              <a:path w="13970" h="88900">
                <a:moveTo>
                  <a:pt x="0" y="0"/>
                </a:moveTo>
                <a:lnTo>
                  <a:pt x="0" y="84026"/>
                </a:lnTo>
                <a:lnTo>
                  <a:pt x="13966" y="8829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0C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46270" y="528866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5000"/>
                </a:lnTo>
                <a:lnTo>
                  <a:pt x="13966" y="8926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EBE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58980" y="531864"/>
            <a:ext cx="15240" cy="90805"/>
          </a:xfrm>
          <a:custGeom>
            <a:avLst/>
            <a:gdLst/>
            <a:ahLst/>
            <a:cxnLst/>
            <a:rect l="l" t="t" r="r" b="b"/>
            <a:pathLst>
              <a:path w="15239" h="90804">
                <a:moveTo>
                  <a:pt x="0" y="0"/>
                </a:moveTo>
                <a:lnTo>
                  <a:pt x="0" y="85887"/>
                </a:lnTo>
                <a:lnTo>
                  <a:pt x="15239" y="90545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BDB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72939" y="535158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6860"/>
                </a:lnTo>
                <a:lnTo>
                  <a:pt x="13966" y="9112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CBC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86899" y="538451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87834"/>
                </a:lnTo>
                <a:lnTo>
                  <a:pt x="13977" y="92107"/>
                </a:lnTo>
                <a:lnTo>
                  <a:pt x="13977" y="3297"/>
                </a:lnTo>
                <a:lnTo>
                  <a:pt x="0" y="0"/>
                </a:lnTo>
                <a:close/>
              </a:path>
            </a:pathLst>
          </a:custGeom>
          <a:solidFill>
            <a:srgbClr val="BBBB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13569" y="544889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89548"/>
                </a:lnTo>
                <a:lnTo>
                  <a:pt x="10180" y="92660"/>
                </a:lnTo>
                <a:lnTo>
                  <a:pt x="13977" y="93720"/>
                </a:lnTo>
                <a:lnTo>
                  <a:pt x="13977" y="3701"/>
                </a:lnTo>
                <a:lnTo>
                  <a:pt x="0" y="0"/>
                </a:lnTo>
                <a:close/>
              </a:path>
            </a:pathLst>
          </a:custGeom>
          <a:solidFill>
            <a:srgbClr val="B9B9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27560" y="548594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90018"/>
                </a:lnTo>
                <a:lnTo>
                  <a:pt x="13966" y="93917"/>
                </a:lnTo>
                <a:lnTo>
                  <a:pt x="13966" y="3698"/>
                </a:lnTo>
                <a:lnTo>
                  <a:pt x="0" y="0"/>
                </a:lnTo>
                <a:close/>
              </a:path>
            </a:pathLst>
          </a:custGeom>
          <a:solidFill>
            <a:srgbClr val="B8B8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40239" y="551952"/>
            <a:ext cx="15240" cy="94615"/>
          </a:xfrm>
          <a:custGeom>
            <a:avLst/>
            <a:gdLst/>
            <a:ahLst/>
            <a:cxnLst/>
            <a:rect l="l" t="t" r="r" b="b"/>
            <a:pathLst>
              <a:path w="15239" h="94615">
                <a:moveTo>
                  <a:pt x="0" y="0"/>
                </a:moveTo>
                <a:lnTo>
                  <a:pt x="0" y="90200"/>
                </a:lnTo>
                <a:lnTo>
                  <a:pt x="15239" y="94455"/>
                </a:lnTo>
                <a:lnTo>
                  <a:pt x="15239" y="4103"/>
                </a:lnTo>
                <a:lnTo>
                  <a:pt x="11430" y="3027"/>
                </a:lnTo>
                <a:lnTo>
                  <a:pt x="0" y="0"/>
                </a:lnTo>
                <a:close/>
              </a:path>
            </a:pathLst>
          </a:custGeom>
          <a:solidFill>
            <a:srgbClr val="B7B7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554230" y="555702"/>
            <a:ext cx="13970" cy="94615"/>
          </a:xfrm>
          <a:custGeom>
            <a:avLst/>
            <a:gdLst/>
            <a:ahLst/>
            <a:cxnLst/>
            <a:rect l="l" t="t" r="r" b="b"/>
            <a:pathLst>
              <a:path w="13970" h="94615">
                <a:moveTo>
                  <a:pt x="0" y="0"/>
                </a:moveTo>
                <a:lnTo>
                  <a:pt x="0" y="90356"/>
                </a:lnTo>
                <a:lnTo>
                  <a:pt x="13966" y="94255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6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580900" y="563236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90041"/>
                </a:lnTo>
                <a:lnTo>
                  <a:pt x="13966" y="92698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4B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594859" y="567179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8754"/>
                </a:lnTo>
                <a:lnTo>
                  <a:pt x="13966" y="91411"/>
                </a:lnTo>
                <a:lnTo>
                  <a:pt x="13966" y="3647"/>
                </a:lnTo>
                <a:lnTo>
                  <a:pt x="6340" y="1790"/>
                </a:lnTo>
                <a:lnTo>
                  <a:pt x="0" y="0"/>
                </a:lnTo>
                <a:close/>
              </a:path>
            </a:pathLst>
          </a:custGeom>
          <a:solidFill>
            <a:srgbClr val="B3B3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21529" y="573918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7089"/>
                </a:lnTo>
                <a:lnTo>
                  <a:pt x="10150" y="89021"/>
                </a:lnTo>
                <a:lnTo>
                  <a:pt x="13966" y="89403"/>
                </a:lnTo>
                <a:lnTo>
                  <a:pt x="13966" y="3399"/>
                </a:lnTo>
                <a:lnTo>
                  <a:pt x="0" y="0"/>
                </a:lnTo>
                <a:close/>
              </a:path>
            </a:pathLst>
          </a:custGeom>
          <a:solidFill>
            <a:srgbClr val="B1B1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35489" y="577316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6004"/>
                </a:lnTo>
                <a:lnTo>
                  <a:pt x="13977" y="87405"/>
                </a:lnTo>
                <a:lnTo>
                  <a:pt x="13977" y="3402"/>
                </a:lnTo>
                <a:lnTo>
                  <a:pt x="0" y="0"/>
                </a:lnTo>
                <a:close/>
              </a:path>
            </a:pathLst>
          </a:custGeom>
          <a:solidFill>
            <a:srgbClr val="B0B0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648200" y="580410"/>
            <a:ext cx="15240" cy="85725"/>
          </a:xfrm>
          <a:custGeom>
            <a:avLst/>
            <a:gdLst/>
            <a:ahLst/>
            <a:cxnLst/>
            <a:rect l="l" t="t" r="r" b="b"/>
            <a:pathLst>
              <a:path w="15239" h="85725">
                <a:moveTo>
                  <a:pt x="0" y="0"/>
                </a:moveTo>
                <a:lnTo>
                  <a:pt x="0" y="84184"/>
                </a:lnTo>
                <a:lnTo>
                  <a:pt x="15239" y="85710"/>
                </a:lnTo>
                <a:lnTo>
                  <a:pt x="15239" y="3089"/>
                </a:lnTo>
                <a:lnTo>
                  <a:pt x="5090" y="1239"/>
                </a:lnTo>
                <a:lnTo>
                  <a:pt x="0" y="0"/>
                </a:lnTo>
                <a:close/>
              </a:path>
            </a:pathLst>
          </a:custGeom>
          <a:solidFill>
            <a:srgbClr val="AF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662159" y="583266"/>
            <a:ext cx="13970" cy="84455"/>
          </a:xfrm>
          <a:custGeom>
            <a:avLst/>
            <a:gdLst/>
            <a:ahLst/>
            <a:cxnLst/>
            <a:rect l="l" t="t" r="r" b="b"/>
            <a:pathLst>
              <a:path w="13970" h="84454">
                <a:moveTo>
                  <a:pt x="0" y="0"/>
                </a:moveTo>
                <a:lnTo>
                  <a:pt x="0" y="82726"/>
                </a:lnTo>
                <a:lnTo>
                  <a:pt x="13977" y="84126"/>
                </a:lnTo>
                <a:lnTo>
                  <a:pt x="13977" y="2548"/>
                </a:lnTo>
                <a:lnTo>
                  <a:pt x="0" y="0"/>
                </a:lnTo>
                <a:close/>
              </a:path>
            </a:pathLst>
          </a:custGeom>
          <a:solidFill>
            <a:srgbClr val="AEAE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676150" y="585817"/>
            <a:ext cx="13970" cy="83185"/>
          </a:xfrm>
          <a:custGeom>
            <a:avLst/>
            <a:gdLst/>
            <a:ahLst/>
            <a:cxnLst/>
            <a:rect l="l" t="t" r="r" b="b"/>
            <a:pathLst>
              <a:path w="13970" h="83184">
                <a:moveTo>
                  <a:pt x="0" y="0"/>
                </a:moveTo>
                <a:lnTo>
                  <a:pt x="0" y="81577"/>
                </a:lnTo>
                <a:lnTo>
                  <a:pt x="6340" y="82212"/>
                </a:lnTo>
                <a:lnTo>
                  <a:pt x="13966" y="82744"/>
                </a:lnTo>
                <a:lnTo>
                  <a:pt x="13966" y="2194"/>
                </a:lnTo>
                <a:lnTo>
                  <a:pt x="5059" y="922"/>
                </a:lnTo>
                <a:lnTo>
                  <a:pt x="0" y="0"/>
                </a:lnTo>
                <a:close/>
              </a:path>
            </a:pathLst>
          </a:custGeom>
          <a:solidFill>
            <a:srgbClr val="ADAD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688829" y="587828"/>
            <a:ext cx="15240" cy="81915"/>
          </a:xfrm>
          <a:custGeom>
            <a:avLst/>
            <a:gdLst/>
            <a:ahLst/>
            <a:cxnLst/>
            <a:rect l="l" t="t" r="r" b="b"/>
            <a:pathLst>
              <a:path w="15239" h="81915">
                <a:moveTo>
                  <a:pt x="0" y="0"/>
                </a:moveTo>
                <a:lnTo>
                  <a:pt x="0" y="80643"/>
                </a:lnTo>
                <a:lnTo>
                  <a:pt x="15239" y="81706"/>
                </a:lnTo>
                <a:lnTo>
                  <a:pt x="15239" y="2177"/>
                </a:lnTo>
                <a:lnTo>
                  <a:pt x="0" y="0"/>
                </a:lnTo>
                <a:close/>
              </a:path>
            </a:pathLst>
          </a:custGeom>
          <a:solidFill>
            <a:srgbClr val="ACAC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715499" y="591209"/>
            <a:ext cx="15240" cy="80645"/>
          </a:xfrm>
          <a:custGeom>
            <a:avLst/>
            <a:gdLst/>
            <a:ahLst/>
            <a:cxnLst/>
            <a:rect l="l" t="t" r="r" b="b"/>
            <a:pathLst>
              <a:path w="15239" h="80645">
                <a:moveTo>
                  <a:pt x="0" y="0"/>
                </a:moveTo>
                <a:lnTo>
                  <a:pt x="0" y="79123"/>
                </a:lnTo>
                <a:lnTo>
                  <a:pt x="15239" y="80186"/>
                </a:lnTo>
                <a:lnTo>
                  <a:pt x="15239" y="1318"/>
                </a:lnTo>
                <a:lnTo>
                  <a:pt x="0" y="0"/>
                </a:lnTo>
                <a:close/>
              </a:path>
            </a:pathLst>
          </a:custGeom>
          <a:solidFill>
            <a:srgbClr val="AA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729489" y="592420"/>
            <a:ext cx="13970" cy="80010"/>
          </a:xfrm>
          <a:custGeom>
            <a:avLst/>
            <a:gdLst/>
            <a:ahLst/>
            <a:cxnLst/>
            <a:rect l="l" t="t" r="r" b="b"/>
            <a:pathLst>
              <a:path w="13970" h="80009">
                <a:moveTo>
                  <a:pt x="0" y="0"/>
                </a:moveTo>
                <a:lnTo>
                  <a:pt x="0" y="78888"/>
                </a:lnTo>
                <a:lnTo>
                  <a:pt x="7620" y="79419"/>
                </a:lnTo>
                <a:lnTo>
                  <a:pt x="13966" y="79584"/>
                </a:lnTo>
                <a:lnTo>
                  <a:pt x="13966" y="926"/>
                </a:lnTo>
                <a:lnTo>
                  <a:pt x="7620" y="659"/>
                </a:lnTo>
                <a:lnTo>
                  <a:pt x="0" y="0"/>
                </a:lnTo>
                <a:close/>
              </a:path>
            </a:pathLst>
          </a:custGeom>
          <a:solidFill>
            <a:srgbClr val="A9A9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750432" y="593345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19"/>
                </a:lnTo>
              </a:path>
            </a:pathLst>
          </a:custGeom>
          <a:ln w="15236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756160" y="593879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0" y="0"/>
                </a:moveTo>
                <a:lnTo>
                  <a:pt x="0" y="78453"/>
                </a:lnTo>
                <a:lnTo>
                  <a:pt x="15239" y="78848"/>
                </a:lnTo>
                <a:lnTo>
                  <a:pt x="15239" y="480"/>
                </a:lnTo>
                <a:lnTo>
                  <a:pt x="11430" y="480"/>
                </a:lnTo>
                <a:lnTo>
                  <a:pt x="0" y="0"/>
                </a:lnTo>
                <a:close/>
              </a:path>
              <a:path w="15239" h="79375">
                <a:moveTo>
                  <a:pt x="15239" y="402"/>
                </a:moveTo>
                <a:lnTo>
                  <a:pt x="11430" y="480"/>
                </a:lnTo>
                <a:lnTo>
                  <a:pt x="15239" y="48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777739" y="593998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91"/>
                </a:lnTo>
              </a:path>
            </a:pathLst>
          </a:custGeom>
          <a:ln w="1650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784079" y="593740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77" y="0"/>
                </a:moveTo>
                <a:lnTo>
                  <a:pt x="0" y="284"/>
                </a:lnTo>
                <a:lnTo>
                  <a:pt x="0" y="79316"/>
                </a:lnTo>
                <a:lnTo>
                  <a:pt x="1280" y="79349"/>
                </a:lnTo>
                <a:lnTo>
                  <a:pt x="13977" y="78958"/>
                </a:lnTo>
                <a:lnTo>
                  <a:pt x="13977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804409" y="593456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281"/>
                </a:lnTo>
              </a:path>
            </a:pathLst>
          </a:custGeom>
          <a:ln w="1650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818369" y="593172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136"/>
                </a:lnTo>
              </a:path>
            </a:pathLst>
          </a:custGeom>
          <a:ln w="1650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824739" y="592914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66" y="0"/>
                </a:moveTo>
                <a:lnTo>
                  <a:pt x="0" y="283"/>
                </a:lnTo>
                <a:lnTo>
                  <a:pt x="0" y="78964"/>
                </a:lnTo>
                <a:lnTo>
                  <a:pt x="1249" y="78925"/>
                </a:lnTo>
                <a:lnTo>
                  <a:pt x="13966" y="78925"/>
                </a:lnTo>
                <a:lnTo>
                  <a:pt x="1396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837419" y="592630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15239" y="0"/>
                </a:moveTo>
                <a:lnTo>
                  <a:pt x="0" y="309"/>
                </a:lnTo>
                <a:lnTo>
                  <a:pt x="0" y="79209"/>
                </a:lnTo>
                <a:lnTo>
                  <a:pt x="6370" y="79209"/>
                </a:lnTo>
                <a:lnTo>
                  <a:pt x="15239" y="77832"/>
                </a:lnTo>
                <a:lnTo>
                  <a:pt x="15239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851410" y="592371"/>
            <a:ext cx="13970" cy="78740"/>
          </a:xfrm>
          <a:custGeom>
            <a:avLst/>
            <a:gdLst/>
            <a:ahLst/>
            <a:cxnLst/>
            <a:rect l="l" t="t" r="r" b="b"/>
            <a:pathLst>
              <a:path w="13970" h="78740">
                <a:moveTo>
                  <a:pt x="13966" y="0"/>
                </a:moveTo>
                <a:lnTo>
                  <a:pt x="0" y="283"/>
                </a:lnTo>
                <a:lnTo>
                  <a:pt x="0" y="78284"/>
                </a:lnTo>
                <a:lnTo>
                  <a:pt x="8869" y="76907"/>
                </a:lnTo>
                <a:lnTo>
                  <a:pt x="13966" y="76452"/>
                </a:lnTo>
                <a:lnTo>
                  <a:pt x="13966" y="0"/>
                </a:lnTo>
                <a:close/>
              </a:path>
            </a:pathLst>
          </a:custGeom>
          <a:solidFill>
            <a:srgbClr val="A0A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864089" y="592088"/>
            <a:ext cx="15240" cy="77470"/>
          </a:xfrm>
          <a:custGeom>
            <a:avLst/>
            <a:gdLst/>
            <a:ahLst/>
            <a:cxnLst/>
            <a:rect l="l" t="t" r="r" b="b"/>
            <a:pathLst>
              <a:path w="15239" h="77470">
                <a:moveTo>
                  <a:pt x="15239" y="0"/>
                </a:moveTo>
                <a:lnTo>
                  <a:pt x="0" y="309"/>
                </a:lnTo>
                <a:lnTo>
                  <a:pt x="0" y="76850"/>
                </a:lnTo>
                <a:lnTo>
                  <a:pt x="10180" y="75941"/>
                </a:lnTo>
                <a:lnTo>
                  <a:pt x="15239" y="75430"/>
                </a:lnTo>
                <a:lnTo>
                  <a:pt x="15239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878080" y="591765"/>
            <a:ext cx="15240" cy="76200"/>
          </a:xfrm>
          <a:custGeom>
            <a:avLst/>
            <a:gdLst/>
            <a:ahLst/>
            <a:cxnLst/>
            <a:rect l="l" t="t" r="r" b="b"/>
            <a:pathLst>
              <a:path w="15239" h="76200">
                <a:moveTo>
                  <a:pt x="15239" y="0"/>
                </a:moveTo>
                <a:lnTo>
                  <a:pt x="13960" y="64"/>
                </a:lnTo>
                <a:lnTo>
                  <a:pt x="0" y="348"/>
                </a:lnTo>
                <a:lnTo>
                  <a:pt x="0" y="75879"/>
                </a:lnTo>
                <a:lnTo>
                  <a:pt x="8869" y="74984"/>
                </a:lnTo>
                <a:lnTo>
                  <a:pt x="15239" y="72600"/>
                </a:lnTo>
                <a:lnTo>
                  <a:pt x="15239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918709" y="590549"/>
            <a:ext cx="15240" cy="66040"/>
          </a:xfrm>
          <a:custGeom>
            <a:avLst/>
            <a:gdLst/>
            <a:ahLst/>
            <a:cxnLst/>
            <a:rect l="l" t="t" r="r" b="b"/>
            <a:pathLst>
              <a:path w="15239" h="66040">
                <a:moveTo>
                  <a:pt x="15239" y="0"/>
                </a:moveTo>
                <a:lnTo>
                  <a:pt x="0" y="0"/>
                </a:lnTo>
                <a:lnTo>
                  <a:pt x="0" y="65571"/>
                </a:lnTo>
                <a:lnTo>
                  <a:pt x="8900" y="62240"/>
                </a:lnTo>
                <a:lnTo>
                  <a:pt x="15239" y="58005"/>
                </a:lnTo>
                <a:lnTo>
                  <a:pt x="15239" y="0"/>
                </a:lnTo>
                <a:close/>
              </a:path>
            </a:pathLst>
          </a:custGeom>
          <a:solidFill>
            <a:srgbClr val="9B9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945379" y="591048"/>
            <a:ext cx="15240" cy="48260"/>
          </a:xfrm>
          <a:custGeom>
            <a:avLst/>
            <a:gdLst/>
            <a:ahLst/>
            <a:cxnLst/>
            <a:rect l="l" t="t" r="r" b="b"/>
            <a:pathLst>
              <a:path w="15239" h="48259">
                <a:moveTo>
                  <a:pt x="0" y="0"/>
                </a:moveTo>
                <a:lnTo>
                  <a:pt x="0" y="47782"/>
                </a:lnTo>
                <a:lnTo>
                  <a:pt x="5090" y="42691"/>
                </a:lnTo>
                <a:lnTo>
                  <a:pt x="11430" y="35071"/>
                </a:lnTo>
                <a:lnTo>
                  <a:pt x="15239" y="29368"/>
                </a:lnTo>
                <a:lnTo>
                  <a:pt x="15239" y="781"/>
                </a:lnTo>
                <a:lnTo>
                  <a:pt x="13960" y="781"/>
                </a:lnTo>
                <a:lnTo>
                  <a:pt x="0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959339" y="591829"/>
            <a:ext cx="11430" cy="31115"/>
          </a:xfrm>
          <a:custGeom>
            <a:avLst/>
            <a:gdLst/>
            <a:ahLst/>
            <a:cxnLst/>
            <a:rect l="l" t="t" r="r" b="b"/>
            <a:pathLst>
              <a:path w="11429" h="31115">
                <a:moveTo>
                  <a:pt x="0" y="0"/>
                </a:moveTo>
                <a:lnTo>
                  <a:pt x="0" y="30503"/>
                </a:lnTo>
                <a:lnTo>
                  <a:pt x="2560" y="26670"/>
                </a:lnTo>
                <a:lnTo>
                  <a:pt x="6370" y="17769"/>
                </a:lnTo>
                <a:lnTo>
                  <a:pt x="7620" y="16489"/>
                </a:lnTo>
                <a:lnTo>
                  <a:pt x="8900" y="12679"/>
                </a:lnTo>
                <a:lnTo>
                  <a:pt x="10180" y="10149"/>
                </a:lnTo>
                <a:lnTo>
                  <a:pt x="10180" y="5059"/>
                </a:lnTo>
                <a:lnTo>
                  <a:pt x="11430" y="5059"/>
                </a:lnTo>
                <a:lnTo>
                  <a:pt x="11430" y="1249"/>
                </a:lnTo>
                <a:lnTo>
                  <a:pt x="8900" y="1249"/>
                </a:lnTo>
                <a:lnTo>
                  <a:pt x="6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024110" y="702319"/>
            <a:ext cx="3810" cy="635"/>
          </a:xfrm>
          <a:custGeom>
            <a:avLst/>
            <a:gdLst/>
            <a:ahLst/>
            <a:cxnLst/>
            <a:rect l="l" t="t" r="r" b="b"/>
            <a:pathLst>
              <a:path w="3810" h="634">
                <a:moveTo>
                  <a:pt x="0" y="118"/>
                </a:moveTo>
                <a:lnTo>
                  <a:pt x="3822" y="118"/>
                </a:lnTo>
              </a:path>
            </a:pathLst>
          </a:custGeom>
          <a:ln w="317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027919" y="700038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5083" y="0"/>
                </a:moveTo>
                <a:lnTo>
                  <a:pt x="1280" y="2281"/>
                </a:lnTo>
                <a:lnTo>
                  <a:pt x="0" y="2281"/>
                </a:lnTo>
                <a:lnTo>
                  <a:pt x="0" y="2519"/>
                </a:lnTo>
                <a:lnTo>
                  <a:pt x="5083" y="2835"/>
                </a:lnTo>
                <a:lnTo>
                  <a:pt x="5083" y="0"/>
                </a:lnTo>
                <a:close/>
              </a:path>
            </a:pathLst>
          </a:custGeom>
          <a:solidFill>
            <a:srgbClr val="9696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033009" y="696984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83" y="0"/>
                </a:moveTo>
                <a:lnTo>
                  <a:pt x="0" y="3050"/>
                </a:lnTo>
                <a:lnTo>
                  <a:pt x="0" y="5889"/>
                </a:lnTo>
                <a:lnTo>
                  <a:pt x="5083" y="6206"/>
                </a:lnTo>
                <a:lnTo>
                  <a:pt x="5083" y="0"/>
                </a:lnTo>
                <a:close/>
              </a:path>
            </a:pathLst>
          </a:custGeom>
          <a:solidFill>
            <a:srgbClr val="9797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38100" y="693937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59">
                <a:moveTo>
                  <a:pt x="5072" y="0"/>
                </a:moveTo>
                <a:lnTo>
                  <a:pt x="0" y="3042"/>
                </a:lnTo>
                <a:lnTo>
                  <a:pt x="0" y="9253"/>
                </a:lnTo>
                <a:lnTo>
                  <a:pt x="5072" y="9568"/>
                </a:lnTo>
                <a:lnTo>
                  <a:pt x="5072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043159" y="690894"/>
            <a:ext cx="5080" cy="13335"/>
          </a:xfrm>
          <a:custGeom>
            <a:avLst/>
            <a:gdLst/>
            <a:ahLst/>
            <a:cxnLst/>
            <a:rect l="l" t="t" r="r" b="b"/>
            <a:pathLst>
              <a:path w="5079" h="13334">
                <a:moveTo>
                  <a:pt x="5083" y="0"/>
                </a:moveTo>
                <a:lnTo>
                  <a:pt x="0" y="3050"/>
                </a:lnTo>
                <a:lnTo>
                  <a:pt x="0" y="12610"/>
                </a:lnTo>
                <a:lnTo>
                  <a:pt x="5083" y="12927"/>
                </a:lnTo>
                <a:lnTo>
                  <a:pt x="5083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048250" y="687840"/>
            <a:ext cx="5080" cy="16510"/>
          </a:xfrm>
          <a:custGeom>
            <a:avLst/>
            <a:gdLst/>
            <a:ahLst/>
            <a:cxnLst/>
            <a:rect l="l" t="t" r="r" b="b"/>
            <a:pathLst>
              <a:path w="5079" h="16509">
                <a:moveTo>
                  <a:pt x="5083" y="0"/>
                </a:moveTo>
                <a:lnTo>
                  <a:pt x="0" y="3050"/>
                </a:lnTo>
                <a:lnTo>
                  <a:pt x="0" y="15981"/>
                </a:lnTo>
                <a:lnTo>
                  <a:pt x="5083" y="16298"/>
                </a:lnTo>
                <a:lnTo>
                  <a:pt x="5083" y="0"/>
                </a:lnTo>
                <a:close/>
              </a:path>
            </a:pathLst>
          </a:custGeom>
          <a:solidFill>
            <a:srgbClr val="9A9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053339" y="684794"/>
            <a:ext cx="5080" cy="19685"/>
          </a:xfrm>
          <a:custGeom>
            <a:avLst/>
            <a:gdLst/>
            <a:ahLst/>
            <a:cxnLst/>
            <a:rect l="l" t="t" r="r" b="b"/>
            <a:pathLst>
              <a:path w="5079" h="19684">
                <a:moveTo>
                  <a:pt x="5072" y="0"/>
                </a:moveTo>
                <a:lnTo>
                  <a:pt x="0" y="3042"/>
                </a:lnTo>
                <a:lnTo>
                  <a:pt x="0" y="19345"/>
                </a:lnTo>
                <a:lnTo>
                  <a:pt x="5072" y="19660"/>
                </a:lnTo>
                <a:lnTo>
                  <a:pt x="5072" y="0"/>
                </a:lnTo>
                <a:close/>
              </a:path>
            </a:pathLst>
          </a:custGeom>
          <a:solidFill>
            <a:srgbClr val="9B9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058399" y="681751"/>
            <a:ext cx="5080" cy="23495"/>
          </a:xfrm>
          <a:custGeom>
            <a:avLst/>
            <a:gdLst/>
            <a:ahLst/>
            <a:cxnLst/>
            <a:rect l="l" t="t" r="r" b="b"/>
            <a:pathLst>
              <a:path w="5079" h="23495">
                <a:moveTo>
                  <a:pt x="5083" y="0"/>
                </a:moveTo>
                <a:lnTo>
                  <a:pt x="0" y="3050"/>
                </a:lnTo>
                <a:lnTo>
                  <a:pt x="0" y="22702"/>
                </a:lnTo>
                <a:lnTo>
                  <a:pt x="5083" y="23019"/>
                </a:lnTo>
                <a:lnTo>
                  <a:pt x="5083" y="0"/>
                </a:lnTo>
                <a:close/>
              </a:path>
            </a:pathLst>
          </a:custGeom>
          <a:solidFill>
            <a:srgbClr val="9C9C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063489" y="678697"/>
            <a:ext cx="5080" cy="26670"/>
          </a:xfrm>
          <a:custGeom>
            <a:avLst/>
            <a:gdLst/>
            <a:ahLst/>
            <a:cxnLst/>
            <a:rect l="l" t="t" r="r" b="b"/>
            <a:pathLst>
              <a:path w="5079" h="26670">
                <a:moveTo>
                  <a:pt x="5083" y="0"/>
                </a:moveTo>
                <a:lnTo>
                  <a:pt x="0" y="3050"/>
                </a:lnTo>
                <a:lnTo>
                  <a:pt x="0" y="26073"/>
                </a:lnTo>
                <a:lnTo>
                  <a:pt x="5083" y="26389"/>
                </a:lnTo>
                <a:lnTo>
                  <a:pt x="5083" y="0"/>
                </a:lnTo>
                <a:close/>
              </a:path>
            </a:pathLst>
          </a:custGeom>
          <a:solidFill>
            <a:srgbClr val="9D9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068580" y="675650"/>
            <a:ext cx="5080" cy="29845"/>
          </a:xfrm>
          <a:custGeom>
            <a:avLst/>
            <a:gdLst/>
            <a:ahLst/>
            <a:cxnLst/>
            <a:rect l="l" t="t" r="r" b="b"/>
            <a:pathLst>
              <a:path w="5079" h="29845">
                <a:moveTo>
                  <a:pt x="5072" y="0"/>
                </a:moveTo>
                <a:lnTo>
                  <a:pt x="0" y="3042"/>
                </a:lnTo>
                <a:lnTo>
                  <a:pt x="0" y="29436"/>
                </a:lnTo>
                <a:lnTo>
                  <a:pt x="5072" y="29752"/>
                </a:lnTo>
                <a:lnTo>
                  <a:pt x="5072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078729" y="669554"/>
            <a:ext cx="5080" cy="36830"/>
          </a:xfrm>
          <a:custGeom>
            <a:avLst/>
            <a:gdLst/>
            <a:ahLst/>
            <a:cxnLst/>
            <a:rect l="l" t="t" r="r" b="b"/>
            <a:pathLst>
              <a:path w="5079" h="36829">
                <a:moveTo>
                  <a:pt x="5083" y="0"/>
                </a:moveTo>
                <a:lnTo>
                  <a:pt x="0" y="3050"/>
                </a:lnTo>
                <a:lnTo>
                  <a:pt x="0" y="36165"/>
                </a:lnTo>
                <a:lnTo>
                  <a:pt x="5083" y="36481"/>
                </a:lnTo>
                <a:lnTo>
                  <a:pt x="5083" y="0"/>
                </a:lnTo>
                <a:close/>
              </a:path>
            </a:pathLst>
          </a:custGeom>
          <a:solidFill>
            <a:srgbClr val="A0A0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083819" y="666507"/>
            <a:ext cx="5080" cy="40005"/>
          </a:xfrm>
          <a:custGeom>
            <a:avLst/>
            <a:gdLst/>
            <a:ahLst/>
            <a:cxnLst/>
            <a:rect l="l" t="t" r="r" b="b"/>
            <a:pathLst>
              <a:path w="5079" h="40004">
                <a:moveTo>
                  <a:pt x="5072" y="0"/>
                </a:moveTo>
                <a:lnTo>
                  <a:pt x="0" y="3042"/>
                </a:lnTo>
                <a:lnTo>
                  <a:pt x="0" y="39528"/>
                </a:lnTo>
                <a:lnTo>
                  <a:pt x="5072" y="39844"/>
                </a:lnTo>
                <a:lnTo>
                  <a:pt x="5072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087630" y="663457"/>
            <a:ext cx="6350" cy="43815"/>
          </a:xfrm>
          <a:custGeom>
            <a:avLst/>
            <a:gdLst/>
            <a:ahLst/>
            <a:cxnLst/>
            <a:rect l="l" t="t" r="r" b="b"/>
            <a:pathLst>
              <a:path w="6350" h="43815">
                <a:moveTo>
                  <a:pt x="6346" y="0"/>
                </a:moveTo>
                <a:lnTo>
                  <a:pt x="0" y="3807"/>
                </a:lnTo>
                <a:lnTo>
                  <a:pt x="0" y="42816"/>
                </a:lnTo>
                <a:lnTo>
                  <a:pt x="6346" y="43211"/>
                </a:lnTo>
                <a:lnTo>
                  <a:pt x="634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092689" y="660414"/>
            <a:ext cx="6350" cy="46990"/>
          </a:xfrm>
          <a:custGeom>
            <a:avLst/>
            <a:gdLst/>
            <a:ahLst/>
            <a:cxnLst/>
            <a:rect l="l" t="t" r="r" b="b"/>
            <a:pathLst>
              <a:path w="6350" h="46990">
                <a:moveTo>
                  <a:pt x="6357" y="0"/>
                </a:moveTo>
                <a:lnTo>
                  <a:pt x="0" y="3814"/>
                </a:lnTo>
                <a:lnTo>
                  <a:pt x="0" y="46173"/>
                </a:lnTo>
                <a:lnTo>
                  <a:pt x="6357" y="46569"/>
                </a:lnTo>
                <a:lnTo>
                  <a:pt x="6357" y="0"/>
                </a:lnTo>
                <a:close/>
              </a:path>
            </a:pathLst>
          </a:custGeom>
          <a:solidFill>
            <a:srgbClr val="A3A3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097779" y="657368"/>
            <a:ext cx="6350" cy="50165"/>
          </a:xfrm>
          <a:custGeom>
            <a:avLst/>
            <a:gdLst/>
            <a:ahLst/>
            <a:cxnLst/>
            <a:rect l="l" t="t" r="r" b="b"/>
            <a:pathLst>
              <a:path w="6350" h="50165">
                <a:moveTo>
                  <a:pt x="6346" y="0"/>
                </a:moveTo>
                <a:lnTo>
                  <a:pt x="0" y="3807"/>
                </a:lnTo>
                <a:lnTo>
                  <a:pt x="0" y="49537"/>
                </a:lnTo>
                <a:lnTo>
                  <a:pt x="6346" y="49932"/>
                </a:lnTo>
                <a:lnTo>
                  <a:pt x="6346" y="0"/>
                </a:lnTo>
                <a:close/>
              </a:path>
            </a:pathLst>
          </a:custGeom>
          <a:solidFill>
            <a:srgbClr val="A4A4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102869" y="654314"/>
            <a:ext cx="6350" cy="53340"/>
          </a:xfrm>
          <a:custGeom>
            <a:avLst/>
            <a:gdLst/>
            <a:ahLst/>
            <a:cxnLst/>
            <a:rect l="l" t="t" r="r" b="b"/>
            <a:pathLst>
              <a:path w="6350" h="53340">
                <a:moveTo>
                  <a:pt x="6346" y="0"/>
                </a:moveTo>
                <a:lnTo>
                  <a:pt x="0" y="3807"/>
                </a:lnTo>
                <a:lnTo>
                  <a:pt x="0" y="52907"/>
                </a:lnTo>
                <a:lnTo>
                  <a:pt x="2530" y="53065"/>
                </a:lnTo>
                <a:lnTo>
                  <a:pt x="6346" y="53213"/>
                </a:lnTo>
                <a:lnTo>
                  <a:pt x="6346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107929" y="651271"/>
            <a:ext cx="6350" cy="56515"/>
          </a:xfrm>
          <a:custGeom>
            <a:avLst/>
            <a:gdLst/>
            <a:ahLst/>
            <a:cxnLst/>
            <a:rect l="l" t="t" r="r" b="b"/>
            <a:pathLst>
              <a:path w="6350" h="56515">
                <a:moveTo>
                  <a:pt x="6357" y="0"/>
                </a:moveTo>
                <a:lnTo>
                  <a:pt x="0" y="3814"/>
                </a:lnTo>
                <a:lnTo>
                  <a:pt x="0" y="56206"/>
                </a:lnTo>
                <a:lnTo>
                  <a:pt x="6357" y="56452"/>
                </a:lnTo>
                <a:lnTo>
                  <a:pt x="6357" y="0"/>
                </a:lnTo>
                <a:close/>
              </a:path>
            </a:pathLst>
          </a:custGeom>
          <a:solidFill>
            <a:srgbClr val="A6A6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113020" y="648224"/>
            <a:ext cx="6350" cy="59690"/>
          </a:xfrm>
          <a:custGeom>
            <a:avLst/>
            <a:gdLst/>
            <a:ahLst/>
            <a:cxnLst/>
            <a:rect l="l" t="t" r="r" b="b"/>
            <a:pathLst>
              <a:path w="6350" h="59690">
                <a:moveTo>
                  <a:pt x="6346" y="0"/>
                </a:moveTo>
                <a:lnTo>
                  <a:pt x="0" y="3807"/>
                </a:lnTo>
                <a:lnTo>
                  <a:pt x="0" y="59450"/>
                </a:lnTo>
                <a:lnTo>
                  <a:pt x="6346" y="59696"/>
                </a:lnTo>
                <a:lnTo>
                  <a:pt x="6346" y="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120645" y="645935"/>
            <a:ext cx="0" cy="62230"/>
          </a:xfrm>
          <a:custGeom>
            <a:avLst/>
            <a:gdLst/>
            <a:ahLst/>
            <a:cxnLst/>
            <a:rect l="l" t="t" r="r" b="b"/>
            <a:pathLst>
              <a:path h="62229">
                <a:moveTo>
                  <a:pt x="0" y="0"/>
                </a:moveTo>
                <a:lnTo>
                  <a:pt x="0" y="62133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125711" y="642892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73"/>
                </a:lnTo>
              </a:path>
            </a:pathLst>
          </a:custGeom>
          <a:ln w="6353">
            <a:solidFill>
              <a:srgbClr val="A9A9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130801" y="639838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8624"/>
                </a:lnTo>
              </a:path>
            </a:pathLst>
          </a:custGeom>
          <a:ln w="6353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135886" y="636792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1867"/>
                </a:lnTo>
              </a:path>
            </a:pathLst>
          </a:custGeom>
          <a:ln w="6342">
            <a:solidFill>
              <a:srgbClr val="ABAB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140951" y="6337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10"/>
                </a:lnTo>
              </a:path>
            </a:pathLst>
          </a:custGeom>
          <a:ln w="6353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146041" y="630695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536"/>
                </a:lnTo>
              </a:path>
            </a:pathLst>
          </a:custGeom>
          <a:ln w="6353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151125" y="627648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0"/>
                </a:moveTo>
                <a:lnTo>
                  <a:pt x="0" y="80155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156191" y="624688"/>
            <a:ext cx="0" cy="83185"/>
          </a:xfrm>
          <a:custGeom>
            <a:avLst/>
            <a:gdLst/>
            <a:ahLst/>
            <a:cxnLst/>
            <a:rect l="l" t="t" r="r" b="b"/>
            <a:pathLst>
              <a:path h="83184">
                <a:moveTo>
                  <a:pt x="0" y="0"/>
                </a:moveTo>
                <a:lnTo>
                  <a:pt x="0" y="82690"/>
                </a:lnTo>
              </a:path>
            </a:pathLst>
          </a:custGeom>
          <a:ln w="6353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161281" y="62180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578"/>
                </a:lnTo>
              </a:path>
            </a:pathLst>
          </a:custGeom>
          <a:ln w="6353">
            <a:solidFill>
              <a:srgbClr val="B0B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166366" y="618921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58"/>
                </a:lnTo>
              </a:path>
            </a:pathLst>
          </a:custGeom>
          <a:ln w="6342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170813" y="616037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202"/>
                </a:lnTo>
              </a:path>
            </a:pathLst>
          </a:custGeom>
          <a:ln w="7616">
            <a:solidFill>
              <a:srgbClr val="B2B2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175878" y="613160"/>
            <a:ext cx="0" cy="93980"/>
          </a:xfrm>
          <a:custGeom>
            <a:avLst/>
            <a:gdLst/>
            <a:ahLst/>
            <a:cxnLst/>
            <a:rect l="l" t="t" r="r" b="b"/>
            <a:pathLst>
              <a:path h="93979">
                <a:moveTo>
                  <a:pt x="0" y="0"/>
                </a:moveTo>
                <a:lnTo>
                  <a:pt x="0" y="93525"/>
                </a:lnTo>
              </a:path>
            </a:pathLst>
          </a:custGeom>
          <a:ln w="7627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180962" y="610280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849"/>
                </a:lnTo>
              </a:path>
            </a:pathLst>
          </a:custGeom>
          <a:ln w="7616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186053" y="607393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7039"/>
                </a:lnTo>
              </a:path>
            </a:pathLst>
          </a:custGeom>
          <a:ln w="7616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191118" y="604516"/>
            <a:ext cx="0" cy="98425"/>
          </a:xfrm>
          <a:custGeom>
            <a:avLst/>
            <a:gdLst/>
            <a:ahLst/>
            <a:cxnLst/>
            <a:rect l="l" t="t" r="r" b="b"/>
            <a:pathLst>
              <a:path h="98425">
                <a:moveTo>
                  <a:pt x="0" y="0"/>
                </a:moveTo>
                <a:lnTo>
                  <a:pt x="0" y="98229"/>
                </a:lnTo>
              </a:path>
            </a:pathLst>
          </a:custGeom>
          <a:ln w="7627">
            <a:solidFill>
              <a:srgbClr val="B6B6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196202" y="60069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5">
                <a:moveTo>
                  <a:pt x="0" y="0"/>
                </a:moveTo>
                <a:lnTo>
                  <a:pt x="0" y="100662"/>
                </a:lnTo>
              </a:path>
            </a:pathLst>
          </a:custGeom>
          <a:ln w="7616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200650" y="599449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632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210811" y="596889"/>
            <a:ext cx="0" cy="94615"/>
          </a:xfrm>
          <a:custGeom>
            <a:avLst/>
            <a:gdLst/>
            <a:ahLst/>
            <a:cxnLst/>
            <a:rect l="l" t="t" r="r" b="b"/>
            <a:pathLst>
              <a:path h="94615">
                <a:moveTo>
                  <a:pt x="0" y="0"/>
                </a:moveTo>
                <a:lnTo>
                  <a:pt x="0" y="94000"/>
                </a:lnTo>
              </a:path>
            </a:pathLst>
          </a:custGeom>
          <a:ln w="6353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215895" y="596889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607"/>
                </a:lnTo>
              </a:path>
            </a:pathLst>
          </a:custGeom>
          <a:ln w="6342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220961" y="596889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233"/>
                </a:lnTo>
              </a:path>
            </a:pathLst>
          </a:custGeom>
          <a:ln w="6353">
            <a:solidFill>
              <a:srgbClr val="BCBC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226051" y="596889"/>
            <a:ext cx="0" cy="81915"/>
          </a:xfrm>
          <a:custGeom>
            <a:avLst/>
            <a:gdLst/>
            <a:ahLst/>
            <a:cxnLst/>
            <a:rect l="l" t="t" r="r" b="b"/>
            <a:pathLst>
              <a:path h="81915">
                <a:moveTo>
                  <a:pt x="0" y="0"/>
                </a:moveTo>
                <a:lnTo>
                  <a:pt x="0" y="81612"/>
                </a:lnTo>
              </a:path>
            </a:pathLst>
          </a:custGeom>
          <a:ln w="6353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231136" y="5994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20"/>
                </a:lnTo>
              </a:path>
            </a:pathLst>
          </a:custGeom>
          <a:ln w="6342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236201" y="601129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9208"/>
                </a:lnTo>
              </a:path>
            </a:pathLst>
          </a:custGeom>
          <a:ln w="6353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241291" y="603659"/>
            <a:ext cx="0" cy="60960"/>
          </a:xfrm>
          <a:custGeom>
            <a:avLst/>
            <a:gdLst/>
            <a:ahLst/>
            <a:cxnLst/>
            <a:rect l="l" t="t" r="r" b="b"/>
            <a:pathLst>
              <a:path h="60959">
                <a:moveTo>
                  <a:pt x="0" y="0"/>
                </a:moveTo>
                <a:lnTo>
                  <a:pt x="0" y="60560"/>
                </a:lnTo>
              </a:path>
            </a:pathLst>
          </a:custGeom>
          <a:ln w="6353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43839" y="606437"/>
            <a:ext cx="5080" cy="53975"/>
          </a:xfrm>
          <a:custGeom>
            <a:avLst/>
            <a:gdLst/>
            <a:ahLst/>
            <a:cxnLst/>
            <a:rect l="l" t="t" r="r" b="b"/>
            <a:pathLst>
              <a:path w="5079" h="53975">
                <a:moveTo>
                  <a:pt x="2536" y="0"/>
                </a:moveTo>
                <a:lnTo>
                  <a:pt x="2536" y="53527"/>
                </a:lnTo>
              </a:path>
            </a:pathLst>
          </a:custGeom>
          <a:ln w="6342">
            <a:solidFill>
              <a:srgbClr val="C2C2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8899" y="611279"/>
            <a:ext cx="5080" cy="43815"/>
          </a:xfrm>
          <a:custGeom>
            <a:avLst/>
            <a:gdLst/>
            <a:ahLst/>
            <a:cxnLst/>
            <a:rect l="l" t="t" r="r" b="b"/>
            <a:pathLst>
              <a:path w="5079" h="43815">
                <a:moveTo>
                  <a:pt x="0" y="0"/>
                </a:moveTo>
                <a:lnTo>
                  <a:pt x="0" y="43529"/>
                </a:lnTo>
                <a:lnTo>
                  <a:pt x="3810" y="38950"/>
                </a:lnTo>
                <a:lnTo>
                  <a:pt x="5083" y="37043"/>
                </a:lnTo>
                <a:lnTo>
                  <a:pt x="5083" y="4676"/>
                </a:lnTo>
                <a:lnTo>
                  <a:pt x="3810" y="3410"/>
                </a:lnTo>
                <a:lnTo>
                  <a:pt x="1280" y="850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259080" y="622324"/>
            <a:ext cx="2540" cy="17780"/>
          </a:xfrm>
          <a:custGeom>
            <a:avLst/>
            <a:gdLst/>
            <a:ahLst/>
            <a:cxnLst/>
            <a:rect l="l" t="t" r="r" b="b"/>
            <a:pathLst>
              <a:path w="2539" h="17779">
                <a:moveTo>
                  <a:pt x="0" y="0"/>
                </a:moveTo>
                <a:lnTo>
                  <a:pt x="0" y="17754"/>
                </a:lnTo>
                <a:lnTo>
                  <a:pt x="1249" y="12664"/>
                </a:lnTo>
                <a:lnTo>
                  <a:pt x="2530" y="11415"/>
                </a:lnTo>
                <a:lnTo>
                  <a:pt x="2530" y="3795"/>
                </a:lnTo>
                <a:lnTo>
                  <a:pt x="1249" y="2514"/>
                </a:lnTo>
                <a:lnTo>
                  <a:pt x="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945880" y="6205222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7155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749675" y="6208395"/>
            <a:ext cx="2327275" cy="0"/>
          </a:xfrm>
          <a:custGeom>
            <a:avLst/>
            <a:gdLst/>
            <a:ahLst/>
            <a:cxnLst/>
            <a:rect l="l" t="t" r="r" b="b"/>
            <a:pathLst>
              <a:path w="2327275">
                <a:moveTo>
                  <a:pt x="0" y="0"/>
                </a:moveTo>
                <a:lnTo>
                  <a:pt x="2327009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631930" y="6216015"/>
            <a:ext cx="2488565" cy="0"/>
          </a:xfrm>
          <a:custGeom>
            <a:avLst/>
            <a:gdLst/>
            <a:ahLst/>
            <a:cxnLst/>
            <a:rect l="l" t="t" r="r" b="b"/>
            <a:pathLst>
              <a:path w="2488565">
                <a:moveTo>
                  <a:pt x="0" y="0"/>
                </a:moveTo>
                <a:lnTo>
                  <a:pt x="2488570" y="0"/>
                </a:lnTo>
              </a:path>
            </a:pathLst>
          </a:custGeom>
          <a:ln w="5079">
            <a:solidFill>
              <a:srgbClr val="9A9A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598626" y="6219825"/>
            <a:ext cx="2533015" cy="0"/>
          </a:xfrm>
          <a:custGeom>
            <a:avLst/>
            <a:gdLst/>
            <a:ahLst/>
            <a:cxnLst/>
            <a:rect l="l" t="t" r="r" b="b"/>
            <a:pathLst>
              <a:path w="2533015">
                <a:moveTo>
                  <a:pt x="0" y="0"/>
                </a:moveTo>
                <a:lnTo>
                  <a:pt x="2532663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573542" y="6223634"/>
            <a:ext cx="2564130" cy="0"/>
          </a:xfrm>
          <a:custGeom>
            <a:avLst/>
            <a:gdLst/>
            <a:ahLst/>
            <a:cxnLst/>
            <a:rect l="l" t="t" r="r" b="b"/>
            <a:pathLst>
              <a:path w="2564129">
                <a:moveTo>
                  <a:pt x="0" y="0"/>
                </a:moveTo>
                <a:lnTo>
                  <a:pt x="2564118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552587" y="6226807"/>
            <a:ext cx="2591435" cy="0"/>
          </a:xfrm>
          <a:custGeom>
            <a:avLst/>
            <a:gdLst/>
            <a:ahLst/>
            <a:cxnLst/>
            <a:rect l="l" t="t" r="r" b="b"/>
            <a:pathLst>
              <a:path w="2591434">
                <a:moveTo>
                  <a:pt x="0" y="0"/>
                </a:moveTo>
                <a:lnTo>
                  <a:pt x="2591412" y="0"/>
                </a:lnTo>
              </a:path>
            </a:pathLst>
          </a:custGeom>
          <a:ln w="6353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540167" y="6229980"/>
            <a:ext cx="2604135" cy="0"/>
          </a:xfrm>
          <a:custGeom>
            <a:avLst/>
            <a:gdLst/>
            <a:ahLst/>
            <a:cxnLst/>
            <a:rect l="l" t="t" r="r" b="b"/>
            <a:pathLst>
              <a:path w="2604134">
                <a:moveTo>
                  <a:pt x="0" y="0"/>
                </a:moveTo>
                <a:lnTo>
                  <a:pt x="2603832" y="0"/>
                </a:lnTo>
              </a:path>
            </a:pathLst>
          </a:custGeom>
          <a:ln w="5079">
            <a:solidFill>
              <a:srgbClr val="A0A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523823" y="6233790"/>
            <a:ext cx="2620645" cy="0"/>
          </a:xfrm>
          <a:custGeom>
            <a:avLst/>
            <a:gdLst/>
            <a:ahLst/>
            <a:cxnLst/>
            <a:rect l="l" t="t" r="r" b="b"/>
            <a:pathLst>
              <a:path w="2620645">
                <a:moveTo>
                  <a:pt x="0" y="0"/>
                </a:moveTo>
                <a:lnTo>
                  <a:pt x="2620176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507480" y="6237601"/>
            <a:ext cx="2636520" cy="0"/>
          </a:xfrm>
          <a:custGeom>
            <a:avLst/>
            <a:gdLst/>
            <a:ahLst/>
            <a:cxnLst/>
            <a:rect l="l" t="t" r="r" b="b"/>
            <a:pathLst>
              <a:path w="2636520">
                <a:moveTo>
                  <a:pt x="0" y="0"/>
                </a:moveTo>
                <a:lnTo>
                  <a:pt x="2636519" y="0"/>
                </a:lnTo>
              </a:path>
            </a:pathLst>
          </a:custGeom>
          <a:ln w="507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492240" y="6241410"/>
            <a:ext cx="2651760" cy="0"/>
          </a:xfrm>
          <a:custGeom>
            <a:avLst/>
            <a:gdLst/>
            <a:ahLst/>
            <a:cxnLst/>
            <a:rect l="l" t="t" r="r" b="b"/>
            <a:pathLst>
              <a:path w="2651759">
                <a:moveTo>
                  <a:pt x="0" y="0"/>
                </a:moveTo>
                <a:lnTo>
                  <a:pt x="2651759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477000" y="6245221"/>
            <a:ext cx="2667000" cy="0"/>
          </a:xfrm>
          <a:custGeom>
            <a:avLst/>
            <a:gdLst/>
            <a:ahLst/>
            <a:cxnLst/>
            <a:rect l="l" t="t" r="r" b="b"/>
            <a:pathLst>
              <a:path w="2667000">
                <a:moveTo>
                  <a:pt x="0" y="0"/>
                </a:moveTo>
                <a:lnTo>
                  <a:pt x="2666999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462534" y="6248400"/>
            <a:ext cx="2681605" cy="0"/>
          </a:xfrm>
          <a:custGeom>
            <a:avLst/>
            <a:gdLst/>
            <a:ahLst/>
            <a:cxnLst/>
            <a:rect l="l" t="t" r="r" b="b"/>
            <a:pathLst>
              <a:path w="2681604">
                <a:moveTo>
                  <a:pt x="0" y="0"/>
                </a:moveTo>
                <a:lnTo>
                  <a:pt x="2681465" y="0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452860" y="6251579"/>
            <a:ext cx="2691130" cy="0"/>
          </a:xfrm>
          <a:custGeom>
            <a:avLst/>
            <a:gdLst/>
            <a:ahLst/>
            <a:cxnLst/>
            <a:rect l="l" t="t" r="r" b="b"/>
            <a:pathLst>
              <a:path w="2691129">
                <a:moveTo>
                  <a:pt x="0" y="0"/>
                </a:moveTo>
                <a:lnTo>
                  <a:pt x="2691139" y="0"/>
                </a:lnTo>
              </a:path>
            </a:pathLst>
          </a:custGeom>
          <a:ln w="5079">
            <a:solidFill>
              <a:srgbClr val="AAAA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442710" y="6259198"/>
            <a:ext cx="2701290" cy="0"/>
          </a:xfrm>
          <a:custGeom>
            <a:avLst/>
            <a:gdLst/>
            <a:ahLst/>
            <a:cxnLst/>
            <a:rect l="l" t="t" r="r" b="b"/>
            <a:pathLst>
              <a:path w="2701290">
                <a:moveTo>
                  <a:pt x="0" y="0"/>
                </a:moveTo>
                <a:lnTo>
                  <a:pt x="2701289" y="0"/>
                </a:lnTo>
              </a:path>
            </a:pathLst>
          </a:custGeom>
          <a:ln w="5079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024360" y="6263009"/>
            <a:ext cx="2119630" cy="0"/>
          </a:xfrm>
          <a:custGeom>
            <a:avLst/>
            <a:gdLst/>
            <a:ahLst/>
            <a:cxnLst/>
            <a:rect l="l" t="t" r="r" b="b"/>
            <a:pathLst>
              <a:path w="2119629">
                <a:moveTo>
                  <a:pt x="0" y="0"/>
                </a:moveTo>
                <a:lnTo>
                  <a:pt x="2119639" y="0"/>
                </a:lnTo>
              </a:path>
            </a:pathLst>
          </a:custGeom>
          <a:ln w="5079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049343" y="6266819"/>
            <a:ext cx="2094864" cy="0"/>
          </a:xfrm>
          <a:custGeom>
            <a:avLst/>
            <a:gdLst/>
            <a:ahLst/>
            <a:cxnLst/>
            <a:rect l="l" t="t" r="r" b="b"/>
            <a:pathLst>
              <a:path w="2094865">
                <a:moveTo>
                  <a:pt x="0" y="0"/>
                </a:moveTo>
                <a:lnTo>
                  <a:pt x="2094656" y="0"/>
                </a:lnTo>
              </a:path>
            </a:pathLst>
          </a:custGeom>
          <a:ln w="5079">
            <a:solidFill>
              <a:srgbClr val="B0B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099310" y="6274439"/>
            <a:ext cx="2044700" cy="0"/>
          </a:xfrm>
          <a:custGeom>
            <a:avLst/>
            <a:gdLst/>
            <a:ahLst/>
            <a:cxnLst/>
            <a:rect l="l" t="t" r="r" b="b"/>
            <a:pathLst>
              <a:path w="2044700">
                <a:moveTo>
                  <a:pt x="0" y="0"/>
                </a:moveTo>
                <a:lnTo>
                  <a:pt x="204468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120890" y="6276975"/>
            <a:ext cx="2023110" cy="0"/>
          </a:xfrm>
          <a:custGeom>
            <a:avLst/>
            <a:gdLst/>
            <a:ahLst/>
            <a:cxnLst/>
            <a:rect l="l" t="t" r="r" b="b"/>
            <a:pathLst>
              <a:path w="2023109">
                <a:moveTo>
                  <a:pt x="0" y="0"/>
                </a:moveTo>
                <a:lnTo>
                  <a:pt x="2023109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159889" y="6280784"/>
            <a:ext cx="1984375" cy="0"/>
          </a:xfrm>
          <a:custGeom>
            <a:avLst/>
            <a:gdLst/>
            <a:ahLst/>
            <a:cxnLst/>
            <a:rect l="l" t="t" r="r" b="b"/>
            <a:pathLst>
              <a:path w="1984375">
                <a:moveTo>
                  <a:pt x="0" y="0"/>
                </a:moveTo>
                <a:lnTo>
                  <a:pt x="1984110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237586" y="6284595"/>
            <a:ext cx="1906905" cy="0"/>
          </a:xfrm>
          <a:custGeom>
            <a:avLst/>
            <a:gdLst/>
            <a:ahLst/>
            <a:cxnLst/>
            <a:rect l="l" t="t" r="r" b="b"/>
            <a:pathLst>
              <a:path w="1906904">
                <a:moveTo>
                  <a:pt x="0" y="0"/>
                </a:moveTo>
                <a:lnTo>
                  <a:pt x="1906413" y="0"/>
                </a:lnTo>
              </a:path>
            </a:pathLst>
          </a:custGeom>
          <a:ln w="507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366248" y="6288404"/>
            <a:ext cx="1778000" cy="0"/>
          </a:xfrm>
          <a:custGeom>
            <a:avLst/>
            <a:gdLst/>
            <a:ahLst/>
            <a:cxnLst/>
            <a:rect l="l" t="t" r="r" b="b"/>
            <a:pathLst>
              <a:path w="1778000">
                <a:moveTo>
                  <a:pt x="0" y="0"/>
                </a:moveTo>
                <a:lnTo>
                  <a:pt x="1777751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087348" y="6302371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6651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099094" y="6304276"/>
            <a:ext cx="45085" cy="3810"/>
          </a:xfrm>
          <a:custGeom>
            <a:avLst/>
            <a:gdLst/>
            <a:ahLst/>
            <a:cxnLst/>
            <a:rect l="l" t="t" r="r" b="b"/>
            <a:pathLst>
              <a:path w="45084" h="3810">
                <a:moveTo>
                  <a:pt x="0" y="1904"/>
                </a:moveTo>
                <a:lnTo>
                  <a:pt x="44906" y="1904"/>
                </a:lnTo>
              </a:path>
            </a:pathLst>
          </a:custGeom>
          <a:ln w="5079">
            <a:solidFill>
              <a:srgbClr val="C2C2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112215" y="6308085"/>
            <a:ext cx="29845" cy="3810"/>
          </a:xfrm>
          <a:custGeom>
            <a:avLst/>
            <a:gdLst/>
            <a:ahLst/>
            <a:cxnLst/>
            <a:rect l="l" t="t" r="r" b="b"/>
            <a:pathLst>
              <a:path w="29845" h="3810">
                <a:moveTo>
                  <a:pt x="29254" y="0"/>
                </a:moveTo>
                <a:lnTo>
                  <a:pt x="0" y="0"/>
                </a:lnTo>
                <a:lnTo>
                  <a:pt x="7644" y="2548"/>
                </a:lnTo>
                <a:lnTo>
                  <a:pt x="12734" y="3809"/>
                </a:lnTo>
                <a:lnTo>
                  <a:pt x="20354" y="3809"/>
                </a:lnTo>
                <a:lnTo>
                  <a:pt x="21634" y="2548"/>
                </a:lnTo>
                <a:lnTo>
                  <a:pt x="24164" y="2548"/>
                </a:lnTo>
                <a:lnTo>
                  <a:pt x="29254" y="0"/>
                </a:lnTo>
                <a:close/>
              </a:path>
            </a:pathLst>
          </a:custGeom>
          <a:solidFill>
            <a:srgbClr val="C3C3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527315" y="619125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4">
                <a:moveTo>
                  <a:pt x="0" y="0"/>
                </a:moveTo>
                <a:lnTo>
                  <a:pt x="151666" y="0"/>
                </a:lnTo>
              </a:path>
            </a:pathLst>
          </a:custGeom>
          <a:ln w="3818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472092" y="6194429"/>
            <a:ext cx="3470275" cy="0"/>
          </a:xfrm>
          <a:custGeom>
            <a:avLst/>
            <a:gdLst/>
            <a:ahLst/>
            <a:cxnLst/>
            <a:rect l="l" t="t" r="r" b="b"/>
            <a:pathLst>
              <a:path w="3470275">
                <a:moveTo>
                  <a:pt x="0" y="0"/>
                </a:moveTo>
                <a:lnTo>
                  <a:pt x="3469727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426372" y="6197601"/>
            <a:ext cx="3515995" cy="0"/>
          </a:xfrm>
          <a:custGeom>
            <a:avLst/>
            <a:gdLst/>
            <a:ahLst/>
            <a:cxnLst/>
            <a:rect l="l" t="t" r="r" b="b"/>
            <a:pathLst>
              <a:path w="3515995">
                <a:moveTo>
                  <a:pt x="0" y="0"/>
                </a:moveTo>
                <a:lnTo>
                  <a:pt x="3515447" y="0"/>
                </a:lnTo>
              </a:path>
            </a:pathLst>
          </a:custGeom>
          <a:ln w="6353">
            <a:solidFill>
              <a:srgbClr val="999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98493" y="6200775"/>
            <a:ext cx="3535045" cy="0"/>
          </a:xfrm>
          <a:custGeom>
            <a:avLst/>
            <a:gdLst/>
            <a:ahLst/>
            <a:cxnLst/>
            <a:rect l="l" t="t" r="r" b="b"/>
            <a:pathLst>
              <a:path w="3535045">
                <a:moveTo>
                  <a:pt x="0" y="0"/>
                </a:moveTo>
                <a:lnTo>
                  <a:pt x="3534631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60406" y="6204584"/>
            <a:ext cx="3569970" cy="0"/>
          </a:xfrm>
          <a:custGeom>
            <a:avLst/>
            <a:gdLst/>
            <a:ahLst/>
            <a:cxnLst/>
            <a:rect l="l" t="t" r="r" b="b"/>
            <a:pathLst>
              <a:path w="3569970">
                <a:moveTo>
                  <a:pt x="0" y="0"/>
                </a:moveTo>
                <a:lnTo>
                  <a:pt x="3569504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322320" y="6208395"/>
            <a:ext cx="3604895" cy="0"/>
          </a:xfrm>
          <a:custGeom>
            <a:avLst/>
            <a:gdLst/>
            <a:ahLst/>
            <a:cxnLst/>
            <a:rect l="l" t="t" r="r" b="b"/>
            <a:pathLst>
              <a:path w="3604895">
                <a:moveTo>
                  <a:pt x="0" y="0"/>
                </a:moveTo>
                <a:lnTo>
                  <a:pt x="3604377" y="0"/>
                </a:lnTo>
              </a:path>
            </a:pathLst>
          </a:custGeom>
          <a:ln w="507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277864" y="6212204"/>
            <a:ext cx="3646170" cy="0"/>
          </a:xfrm>
          <a:custGeom>
            <a:avLst/>
            <a:gdLst/>
            <a:ahLst/>
            <a:cxnLst/>
            <a:rect l="l" t="t" r="r" b="b"/>
            <a:pathLst>
              <a:path w="3646170">
                <a:moveTo>
                  <a:pt x="0" y="0"/>
                </a:moveTo>
                <a:lnTo>
                  <a:pt x="3645618" y="0"/>
                </a:lnTo>
              </a:path>
            </a:pathLst>
          </a:custGeom>
          <a:ln w="5079">
            <a:solidFill>
              <a:srgbClr val="A0A0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233410" y="6216015"/>
            <a:ext cx="3687445" cy="0"/>
          </a:xfrm>
          <a:custGeom>
            <a:avLst/>
            <a:gdLst/>
            <a:ahLst/>
            <a:cxnLst/>
            <a:rect l="l" t="t" r="r" b="b"/>
            <a:pathLst>
              <a:path w="3687445">
                <a:moveTo>
                  <a:pt x="0" y="0"/>
                </a:moveTo>
                <a:lnTo>
                  <a:pt x="3686859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93815" y="6219188"/>
            <a:ext cx="3824604" cy="0"/>
          </a:xfrm>
          <a:custGeom>
            <a:avLst/>
            <a:gdLst/>
            <a:ahLst/>
            <a:cxnLst/>
            <a:rect l="l" t="t" r="r" b="b"/>
            <a:pathLst>
              <a:path w="3824604">
                <a:moveTo>
                  <a:pt x="0" y="0"/>
                </a:moveTo>
                <a:lnTo>
                  <a:pt x="3824314" y="0"/>
                </a:lnTo>
              </a:path>
            </a:pathLst>
          </a:custGeom>
          <a:ln w="6353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00902" y="6222360"/>
            <a:ext cx="3914140" cy="0"/>
          </a:xfrm>
          <a:custGeom>
            <a:avLst/>
            <a:gdLst/>
            <a:ahLst/>
            <a:cxnLst/>
            <a:rect l="l" t="t" r="r" b="b"/>
            <a:pathLst>
              <a:path w="3914140">
                <a:moveTo>
                  <a:pt x="0" y="0"/>
                </a:moveTo>
                <a:lnTo>
                  <a:pt x="3914013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861310" y="6226171"/>
            <a:ext cx="4050665" cy="0"/>
          </a:xfrm>
          <a:custGeom>
            <a:avLst/>
            <a:gdLst/>
            <a:ahLst/>
            <a:cxnLst/>
            <a:rect l="l" t="t" r="r" b="b"/>
            <a:pathLst>
              <a:path w="4050665">
                <a:moveTo>
                  <a:pt x="0" y="0"/>
                </a:moveTo>
                <a:lnTo>
                  <a:pt x="4050391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809244" y="6229980"/>
            <a:ext cx="4099560" cy="0"/>
          </a:xfrm>
          <a:custGeom>
            <a:avLst/>
            <a:gdLst/>
            <a:ahLst/>
            <a:cxnLst/>
            <a:rect l="l" t="t" r="r" b="b"/>
            <a:pathLst>
              <a:path w="4099559">
                <a:moveTo>
                  <a:pt x="0" y="0"/>
                </a:moveTo>
                <a:lnTo>
                  <a:pt x="4099243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762250" y="6233790"/>
            <a:ext cx="4143375" cy="0"/>
          </a:xfrm>
          <a:custGeom>
            <a:avLst/>
            <a:gdLst/>
            <a:ahLst/>
            <a:cxnLst/>
            <a:rect l="l" t="t" r="r" b="b"/>
            <a:pathLst>
              <a:path w="4143375">
                <a:moveTo>
                  <a:pt x="0" y="0"/>
                </a:moveTo>
                <a:lnTo>
                  <a:pt x="4143023" y="0"/>
                </a:lnTo>
              </a:path>
            </a:pathLst>
          </a:custGeom>
          <a:ln w="5079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753355" y="6237601"/>
            <a:ext cx="4149090" cy="0"/>
          </a:xfrm>
          <a:custGeom>
            <a:avLst/>
            <a:gdLst/>
            <a:ahLst/>
            <a:cxnLst/>
            <a:rect l="l" t="t" r="r" b="b"/>
            <a:pathLst>
              <a:path w="4149090">
                <a:moveTo>
                  <a:pt x="0" y="0"/>
                </a:moveTo>
                <a:lnTo>
                  <a:pt x="4148703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753355" y="6240779"/>
            <a:ext cx="4146550" cy="0"/>
          </a:xfrm>
          <a:custGeom>
            <a:avLst/>
            <a:gdLst/>
            <a:ahLst/>
            <a:cxnLst/>
            <a:rect l="l" t="t" r="r" b="b"/>
            <a:pathLst>
              <a:path w="4146550">
                <a:moveTo>
                  <a:pt x="0" y="0"/>
                </a:moveTo>
                <a:lnTo>
                  <a:pt x="4146554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757166" y="6243959"/>
            <a:ext cx="4100195" cy="0"/>
          </a:xfrm>
          <a:custGeom>
            <a:avLst/>
            <a:gdLst/>
            <a:ahLst/>
            <a:cxnLst/>
            <a:rect l="l" t="t" r="r" b="b"/>
            <a:pathLst>
              <a:path w="4100195">
                <a:moveTo>
                  <a:pt x="0" y="0"/>
                </a:moveTo>
                <a:lnTo>
                  <a:pt x="4100050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776216" y="6247769"/>
            <a:ext cx="4020820" cy="0"/>
          </a:xfrm>
          <a:custGeom>
            <a:avLst/>
            <a:gdLst/>
            <a:ahLst/>
            <a:cxnLst/>
            <a:rect l="l" t="t" r="r" b="b"/>
            <a:pathLst>
              <a:path w="4020820">
                <a:moveTo>
                  <a:pt x="0" y="0"/>
                </a:moveTo>
                <a:lnTo>
                  <a:pt x="4020303" y="0"/>
                </a:lnTo>
              </a:path>
            </a:pathLst>
          </a:custGeom>
          <a:ln w="5079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834168" y="6251579"/>
            <a:ext cx="3875404" cy="0"/>
          </a:xfrm>
          <a:custGeom>
            <a:avLst/>
            <a:gdLst/>
            <a:ahLst/>
            <a:cxnLst/>
            <a:rect l="l" t="t" r="r" b="b"/>
            <a:pathLst>
              <a:path w="3875404">
                <a:moveTo>
                  <a:pt x="0" y="0"/>
                </a:moveTo>
                <a:lnTo>
                  <a:pt x="387493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124472" y="6255389"/>
            <a:ext cx="2515870" cy="0"/>
          </a:xfrm>
          <a:custGeom>
            <a:avLst/>
            <a:gdLst/>
            <a:ahLst/>
            <a:cxnLst/>
            <a:rect l="l" t="t" r="r" b="b"/>
            <a:pathLst>
              <a:path w="2515870">
                <a:moveTo>
                  <a:pt x="0" y="0"/>
                </a:moveTo>
                <a:lnTo>
                  <a:pt x="2515370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381262" y="6259198"/>
            <a:ext cx="2189480" cy="0"/>
          </a:xfrm>
          <a:custGeom>
            <a:avLst/>
            <a:gdLst/>
            <a:ahLst/>
            <a:cxnLst/>
            <a:rect l="l" t="t" r="r" b="b"/>
            <a:pathLst>
              <a:path w="2189479">
                <a:moveTo>
                  <a:pt x="0" y="0"/>
                </a:moveTo>
                <a:lnTo>
                  <a:pt x="2189316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552188" y="6262372"/>
            <a:ext cx="1972310" cy="0"/>
          </a:xfrm>
          <a:custGeom>
            <a:avLst/>
            <a:gdLst/>
            <a:ahLst/>
            <a:cxnLst/>
            <a:rect l="l" t="t" r="r" b="b"/>
            <a:pathLst>
              <a:path w="1972309">
                <a:moveTo>
                  <a:pt x="0" y="0"/>
                </a:moveTo>
                <a:lnTo>
                  <a:pt x="1972287" y="0"/>
                </a:lnTo>
              </a:path>
            </a:pathLst>
          </a:custGeom>
          <a:ln w="6353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532188" y="6265545"/>
            <a:ext cx="923290" cy="0"/>
          </a:xfrm>
          <a:custGeom>
            <a:avLst/>
            <a:gdLst/>
            <a:ahLst/>
            <a:cxnLst/>
            <a:rect l="l" t="t" r="r" b="b"/>
            <a:pathLst>
              <a:path w="923289">
                <a:moveTo>
                  <a:pt x="0" y="0"/>
                </a:moveTo>
                <a:lnTo>
                  <a:pt x="923024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593394" y="6269354"/>
            <a:ext cx="793115" cy="0"/>
          </a:xfrm>
          <a:custGeom>
            <a:avLst/>
            <a:gdLst/>
            <a:ahLst/>
            <a:cxnLst/>
            <a:rect l="l" t="t" r="r" b="b"/>
            <a:pathLst>
              <a:path w="793114">
                <a:moveTo>
                  <a:pt x="0" y="0"/>
                </a:moveTo>
                <a:lnTo>
                  <a:pt x="792554" y="0"/>
                </a:lnTo>
              </a:path>
            </a:pathLst>
          </a:custGeom>
          <a:ln w="507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647473" y="6273165"/>
            <a:ext cx="669290" cy="0"/>
          </a:xfrm>
          <a:custGeom>
            <a:avLst/>
            <a:gdLst/>
            <a:ahLst/>
            <a:cxnLst/>
            <a:rect l="l" t="t" r="r" b="b"/>
            <a:pathLst>
              <a:path w="669289">
                <a:moveTo>
                  <a:pt x="0" y="0"/>
                </a:moveTo>
                <a:lnTo>
                  <a:pt x="669212" y="0"/>
                </a:lnTo>
              </a:path>
            </a:pathLst>
          </a:custGeom>
          <a:ln w="5079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701551" y="6276975"/>
            <a:ext cx="546100" cy="0"/>
          </a:xfrm>
          <a:custGeom>
            <a:avLst/>
            <a:gdLst/>
            <a:ahLst/>
            <a:cxnLst/>
            <a:rect l="l" t="t" r="r" b="b"/>
            <a:pathLst>
              <a:path w="546100">
                <a:moveTo>
                  <a:pt x="0" y="0"/>
                </a:moveTo>
                <a:lnTo>
                  <a:pt x="545869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755630" y="6280784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>
                <a:moveTo>
                  <a:pt x="0" y="0"/>
                </a:moveTo>
                <a:lnTo>
                  <a:pt x="411283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801242" y="6283321"/>
            <a:ext cx="308610" cy="0"/>
          </a:xfrm>
          <a:custGeom>
            <a:avLst/>
            <a:gdLst/>
            <a:ahLst/>
            <a:cxnLst/>
            <a:rect l="l" t="t" r="r" b="b"/>
            <a:pathLst>
              <a:path w="308610">
                <a:moveTo>
                  <a:pt x="0" y="0"/>
                </a:moveTo>
                <a:lnTo>
                  <a:pt x="308325" y="0"/>
                </a:lnTo>
              </a:path>
            </a:pathLst>
          </a:custGeom>
          <a:ln w="5079">
            <a:solidFill>
              <a:srgbClr val="C3C3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0" y="6186172"/>
            <a:ext cx="2872740" cy="0"/>
          </a:xfrm>
          <a:custGeom>
            <a:avLst/>
            <a:gdLst/>
            <a:ahLst/>
            <a:cxnLst/>
            <a:rect l="l" t="t" r="r" b="b"/>
            <a:pathLst>
              <a:path w="2872740">
                <a:moveTo>
                  <a:pt x="0" y="0"/>
                </a:moveTo>
                <a:lnTo>
                  <a:pt x="2872740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0" y="6188071"/>
            <a:ext cx="2903220" cy="0"/>
          </a:xfrm>
          <a:custGeom>
            <a:avLst/>
            <a:gdLst/>
            <a:ahLst/>
            <a:cxnLst/>
            <a:rect l="l" t="t" r="r" b="b"/>
            <a:pathLst>
              <a:path w="2903220">
                <a:moveTo>
                  <a:pt x="0" y="0"/>
                </a:moveTo>
                <a:lnTo>
                  <a:pt x="2903191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0" y="6192518"/>
            <a:ext cx="2959735" cy="0"/>
          </a:xfrm>
          <a:custGeom>
            <a:avLst/>
            <a:gdLst/>
            <a:ahLst/>
            <a:cxnLst/>
            <a:rect l="l" t="t" r="r" b="b"/>
            <a:pathLst>
              <a:path w="2959735">
                <a:moveTo>
                  <a:pt x="0" y="0"/>
                </a:moveTo>
                <a:lnTo>
                  <a:pt x="2959652" y="0"/>
                </a:lnTo>
              </a:path>
            </a:pathLst>
          </a:custGeom>
          <a:ln w="6353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0" y="6195690"/>
            <a:ext cx="2981325" cy="0"/>
          </a:xfrm>
          <a:custGeom>
            <a:avLst/>
            <a:gdLst/>
            <a:ahLst/>
            <a:cxnLst/>
            <a:rect l="l" t="t" r="r" b="b"/>
            <a:pathLst>
              <a:path w="2981325">
                <a:moveTo>
                  <a:pt x="0" y="0"/>
                </a:moveTo>
                <a:lnTo>
                  <a:pt x="2980972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0" y="6199501"/>
            <a:ext cx="3013075" cy="0"/>
          </a:xfrm>
          <a:custGeom>
            <a:avLst/>
            <a:gdLst/>
            <a:ahLst/>
            <a:cxnLst/>
            <a:rect l="l" t="t" r="r" b="b"/>
            <a:pathLst>
              <a:path w="3013075">
                <a:moveTo>
                  <a:pt x="0" y="0"/>
                </a:moveTo>
                <a:lnTo>
                  <a:pt x="3013005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0" y="6203310"/>
            <a:ext cx="3045460" cy="0"/>
          </a:xfrm>
          <a:custGeom>
            <a:avLst/>
            <a:gdLst/>
            <a:ahLst/>
            <a:cxnLst/>
            <a:rect l="l" t="t" r="r" b="b"/>
            <a:pathLst>
              <a:path w="3045460">
                <a:moveTo>
                  <a:pt x="0" y="0"/>
                </a:moveTo>
                <a:lnTo>
                  <a:pt x="3045038" y="0"/>
                </a:lnTo>
              </a:path>
            </a:pathLst>
          </a:custGeom>
          <a:ln w="5079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0" y="6207121"/>
            <a:ext cx="3077210" cy="0"/>
          </a:xfrm>
          <a:custGeom>
            <a:avLst/>
            <a:gdLst/>
            <a:ahLst/>
            <a:cxnLst/>
            <a:rect l="l" t="t" r="r" b="b"/>
            <a:pathLst>
              <a:path w="3077210">
                <a:moveTo>
                  <a:pt x="0" y="0"/>
                </a:moveTo>
                <a:lnTo>
                  <a:pt x="3077070" y="0"/>
                </a:lnTo>
              </a:path>
            </a:pathLst>
          </a:custGeom>
          <a:ln w="5079">
            <a:solidFill>
              <a:srgbClr val="A1A1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0" y="6210930"/>
            <a:ext cx="3109595" cy="0"/>
          </a:xfrm>
          <a:custGeom>
            <a:avLst/>
            <a:gdLst/>
            <a:ahLst/>
            <a:cxnLst/>
            <a:rect l="l" t="t" r="r" b="b"/>
            <a:pathLst>
              <a:path w="3109595">
                <a:moveTo>
                  <a:pt x="0" y="0"/>
                </a:moveTo>
                <a:lnTo>
                  <a:pt x="3109103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0" y="6214740"/>
            <a:ext cx="3141345" cy="0"/>
          </a:xfrm>
          <a:custGeom>
            <a:avLst/>
            <a:gdLst/>
            <a:ahLst/>
            <a:cxnLst/>
            <a:rect l="l" t="t" r="r" b="b"/>
            <a:pathLst>
              <a:path w="3141345">
                <a:moveTo>
                  <a:pt x="0" y="0"/>
                </a:moveTo>
                <a:lnTo>
                  <a:pt x="3141135" y="0"/>
                </a:lnTo>
              </a:path>
            </a:pathLst>
          </a:custGeom>
          <a:ln w="507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0" y="6218551"/>
            <a:ext cx="3173730" cy="0"/>
          </a:xfrm>
          <a:custGeom>
            <a:avLst/>
            <a:gdLst/>
            <a:ahLst/>
            <a:cxnLst/>
            <a:rect l="l" t="t" r="r" b="b"/>
            <a:pathLst>
              <a:path w="3173730">
                <a:moveTo>
                  <a:pt x="0" y="0"/>
                </a:moveTo>
                <a:lnTo>
                  <a:pt x="3173168" y="0"/>
                </a:lnTo>
              </a:path>
            </a:pathLst>
          </a:custGeom>
          <a:ln w="5079">
            <a:solidFill>
              <a:srgbClr val="A6A6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0" y="6222360"/>
            <a:ext cx="3197860" cy="0"/>
          </a:xfrm>
          <a:custGeom>
            <a:avLst/>
            <a:gdLst/>
            <a:ahLst/>
            <a:cxnLst/>
            <a:rect l="l" t="t" r="r" b="b"/>
            <a:pathLst>
              <a:path w="3197860">
                <a:moveTo>
                  <a:pt x="0" y="0"/>
                </a:moveTo>
                <a:lnTo>
                  <a:pt x="3197411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0" y="6229980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0" y="6233159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0" y="6237601"/>
            <a:ext cx="3205480" cy="0"/>
          </a:xfrm>
          <a:custGeom>
            <a:avLst/>
            <a:gdLst/>
            <a:ahLst/>
            <a:cxnLst/>
            <a:rect l="l" t="t" r="r" b="b"/>
            <a:pathLst>
              <a:path w="3205480">
                <a:moveTo>
                  <a:pt x="0" y="0"/>
                </a:moveTo>
                <a:lnTo>
                  <a:pt x="3205489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0" y="6240779"/>
            <a:ext cx="3157220" cy="0"/>
          </a:xfrm>
          <a:custGeom>
            <a:avLst/>
            <a:gdLst/>
            <a:ahLst/>
            <a:cxnLst/>
            <a:rect l="l" t="t" r="r" b="b"/>
            <a:pathLst>
              <a:path w="3157220">
                <a:moveTo>
                  <a:pt x="0" y="0"/>
                </a:moveTo>
                <a:lnTo>
                  <a:pt x="3157209" y="0"/>
                </a:lnTo>
              </a:path>
            </a:pathLst>
          </a:custGeom>
          <a:ln w="6341">
            <a:solidFill>
              <a:srgbClr val="B1B1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1209" y="6244589"/>
            <a:ext cx="2950845" cy="0"/>
          </a:xfrm>
          <a:custGeom>
            <a:avLst/>
            <a:gdLst/>
            <a:ahLst/>
            <a:cxnLst/>
            <a:rect l="l" t="t" r="r" b="b"/>
            <a:pathLst>
              <a:path w="2950845">
                <a:moveTo>
                  <a:pt x="0" y="0"/>
                </a:moveTo>
                <a:lnTo>
                  <a:pt x="2950686" y="0"/>
                </a:lnTo>
              </a:path>
            </a:pathLst>
          </a:custGeom>
          <a:ln w="6342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2420" y="6248400"/>
            <a:ext cx="2744470" cy="0"/>
          </a:xfrm>
          <a:custGeom>
            <a:avLst/>
            <a:gdLst/>
            <a:ahLst/>
            <a:cxnLst/>
            <a:rect l="l" t="t" r="r" b="b"/>
            <a:pathLst>
              <a:path w="2744470">
                <a:moveTo>
                  <a:pt x="0" y="0"/>
                </a:moveTo>
                <a:lnTo>
                  <a:pt x="2744155" y="0"/>
                </a:lnTo>
              </a:path>
            </a:pathLst>
          </a:custGeom>
          <a:ln w="6342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62666" y="6251579"/>
            <a:ext cx="2528570" cy="0"/>
          </a:xfrm>
          <a:custGeom>
            <a:avLst/>
            <a:gdLst/>
            <a:ahLst/>
            <a:cxnLst/>
            <a:rect l="l" t="t" r="r" b="b"/>
            <a:pathLst>
              <a:path w="2528570">
                <a:moveTo>
                  <a:pt x="0" y="0"/>
                </a:moveTo>
                <a:lnTo>
                  <a:pt x="2528582" y="0"/>
                </a:lnTo>
              </a:path>
            </a:pathLst>
          </a:custGeom>
          <a:ln w="5079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27381" y="6255389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547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92096" y="6259198"/>
            <a:ext cx="2088514" cy="0"/>
          </a:xfrm>
          <a:custGeom>
            <a:avLst/>
            <a:gdLst/>
            <a:ahLst/>
            <a:cxnLst/>
            <a:rect l="l" t="t" r="r" b="b"/>
            <a:pathLst>
              <a:path w="2088514">
                <a:moveTo>
                  <a:pt x="0" y="0"/>
                </a:moveTo>
                <a:lnTo>
                  <a:pt x="2088511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01928" y="6263009"/>
            <a:ext cx="1823720" cy="0"/>
          </a:xfrm>
          <a:custGeom>
            <a:avLst/>
            <a:gdLst/>
            <a:ahLst/>
            <a:cxnLst/>
            <a:rect l="l" t="t" r="r" b="b"/>
            <a:pathLst>
              <a:path w="1823720">
                <a:moveTo>
                  <a:pt x="0" y="0"/>
                </a:moveTo>
                <a:lnTo>
                  <a:pt x="1823360" y="0"/>
                </a:lnTo>
              </a:path>
            </a:pathLst>
          </a:custGeom>
          <a:ln w="507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11759" y="6266819"/>
            <a:ext cx="1558290" cy="0"/>
          </a:xfrm>
          <a:custGeom>
            <a:avLst/>
            <a:gdLst/>
            <a:ahLst/>
            <a:cxnLst/>
            <a:rect l="l" t="t" r="r" b="b"/>
            <a:pathLst>
              <a:path w="1558289">
                <a:moveTo>
                  <a:pt x="0" y="0"/>
                </a:moveTo>
                <a:lnTo>
                  <a:pt x="1558208" y="0"/>
                </a:lnTo>
              </a:path>
            </a:pathLst>
          </a:custGeom>
          <a:ln w="5079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21591" y="6270629"/>
            <a:ext cx="1293495" cy="0"/>
          </a:xfrm>
          <a:custGeom>
            <a:avLst/>
            <a:gdLst/>
            <a:ahLst/>
            <a:cxnLst/>
            <a:rect l="l" t="t" r="r" b="b"/>
            <a:pathLst>
              <a:path w="1293495">
                <a:moveTo>
                  <a:pt x="0" y="0"/>
                </a:moveTo>
                <a:lnTo>
                  <a:pt x="1293057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922573" y="6274439"/>
            <a:ext cx="836930" cy="0"/>
          </a:xfrm>
          <a:custGeom>
            <a:avLst/>
            <a:gdLst/>
            <a:ahLst/>
            <a:cxnLst/>
            <a:rect l="l" t="t" r="r" b="b"/>
            <a:pathLst>
              <a:path w="836930">
                <a:moveTo>
                  <a:pt x="0" y="0"/>
                </a:moveTo>
                <a:lnTo>
                  <a:pt x="836754" y="0"/>
                </a:lnTo>
              </a:path>
            </a:pathLst>
          </a:custGeom>
          <a:ln w="5079">
            <a:solidFill>
              <a:srgbClr val="C3C3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 txBox="1"/>
          <p:nvPr/>
        </p:nvSpPr>
        <p:spPr>
          <a:xfrm>
            <a:off x="1828800" y="228600"/>
            <a:ext cx="606044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303904" algn="l"/>
              </a:tabLst>
            </a:pPr>
            <a:r>
              <a:rPr sz="3600" b="1" spc="-5" dirty="0">
                <a:solidFill>
                  <a:srgbClr val="650065"/>
                </a:solidFill>
                <a:latin typeface="Courier New"/>
                <a:cs typeface="Courier New"/>
              </a:rPr>
              <a:t>PERFORMANC</a:t>
            </a:r>
            <a:r>
              <a:rPr sz="3600" b="1" dirty="0">
                <a:solidFill>
                  <a:srgbClr val="650065"/>
                </a:solidFill>
                <a:latin typeface="Courier New"/>
                <a:cs typeface="Courier New"/>
              </a:rPr>
              <a:t>E</a:t>
            </a:r>
            <a:r>
              <a:rPr sz="36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3600" b="1" spc="-5" dirty="0">
                <a:solidFill>
                  <a:srgbClr val="650065"/>
                </a:solidFill>
                <a:latin typeface="Courier New"/>
                <a:cs typeface="Courier New"/>
              </a:rPr>
              <a:t>ASSESSMENT</a:t>
            </a:r>
            <a:endParaRPr sz="3600" dirty="0">
              <a:latin typeface="Courier New"/>
              <a:cs typeface="Courier New"/>
            </a:endParaRPr>
          </a:p>
        </p:txBody>
      </p:sp>
      <p:sp>
        <p:nvSpPr>
          <p:cNvPr id="208" name="object 208"/>
          <p:cNvSpPr txBox="1">
            <a:spLocks noGrp="1"/>
          </p:cNvSpPr>
          <p:nvPr>
            <p:ph idx="1"/>
          </p:nvPr>
        </p:nvSpPr>
        <p:spPr>
          <a:xfrm>
            <a:off x="381000" y="1143000"/>
            <a:ext cx="8229600" cy="35455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pc="-15" dirty="0"/>
              <a:t>T</a:t>
            </a:r>
            <a:r>
              <a:rPr spc="-10" dirty="0"/>
              <a:t>he</a:t>
            </a:r>
            <a:r>
              <a:rPr spc="245" dirty="0">
                <a:latin typeface="Times New Roman"/>
                <a:cs typeface="Times New Roman"/>
              </a:rPr>
              <a:t> </a:t>
            </a:r>
            <a:r>
              <a:rPr spc="-20" dirty="0"/>
              <a:t>s</a:t>
            </a:r>
            <a:r>
              <a:rPr spc="-10" dirty="0"/>
              <a:t>p</a:t>
            </a:r>
            <a:r>
              <a:rPr spc="-15" dirty="0"/>
              <a:t>ec</a:t>
            </a:r>
            <a:r>
              <a:rPr spc="-10" dirty="0"/>
              <a:t>ific</a:t>
            </a:r>
            <a:r>
              <a:rPr spc="245" dirty="0">
                <a:latin typeface="Times New Roman"/>
                <a:cs typeface="Times New Roman"/>
              </a:rPr>
              <a:t> </a:t>
            </a:r>
            <a:r>
              <a:rPr spc="-10" dirty="0"/>
              <a:t>po</a:t>
            </a:r>
            <a:r>
              <a:rPr spc="-20" dirty="0"/>
              <a:t>we</a:t>
            </a:r>
            <a:r>
              <a:rPr dirty="0"/>
              <a:t>r</a:t>
            </a:r>
            <a:r>
              <a:rPr spc="245" dirty="0">
                <a:latin typeface="Times New Roman"/>
                <a:cs typeface="Times New Roman"/>
              </a:rPr>
              <a:t> </a:t>
            </a:r>
            <a:r>
              <a:rPr spc="-20" dirty="0"/>
              <a:t>c</a:t>
            </a:r>
            <a:r>
              <a:rPr dirty="0"/>
              <a:t>o</a:t>
            </a:r>
            <a:r>
              <a:rPr spc="-10" dirty="0"/>
              <a:t>n</a:t>
            </a:r>
            <a:r>
              <a:rPr spc="-15" dirty="0"/>
              <a:t>su</a:t>
            </a:r>
            <a:r>
              <a:rPr spc="-30" dirty="0"/>
              <a:t>m</a:t>
            </a:r>
            <a:r>
              <a:rPr dirty="0"/>
              <a:t>p</a:t>
            </a:r>
            <a:r>
              <a:rPr spc="-25" dirty="0"/>
              <a:t>t</a:t>
            </a:r>
            <a:r>
              <a:rPr spc="5" dirty="0"/>
              <a:t>i</a:t>
            </a:r>
            <a:r>
              <a:rPr spc="-10" dirty="0"/>
              <a:t>o</a:t>
            </a:r>
            <a:r>
              <a:rPr dirty="0"/>
              <a:t>n</a:t>
            </a:r>
            <a:r>
              <a:rPr spc="240" dirty="0">
                <a:latin typeface="Times New Roman"/>
                <a:cs typeface="Times New Roman"/>
              </a:rPr>
              <a:t> </a:t>
            </a:r>
            <a:r>
              <a:rPr spc="-15" dirty="0"/>
              <a:t>k</a:t>
            </a:r>
            <a:r>
              <a:rPr spc="-10" dirty="0"/>
              <a:t>W</a:t>
            </a:r>
            <a:r>
              <a:rPr spc="5" dirty="0"/>
              <a:t>/</a:t>
            </a:r>
            <a:r>
              <a:rPr spc="-25" dirty="0"/>
              <a:t>T</a:t>
            </a:r>
            <a:r>
              <a:rPr dirty="0"/>
              <a:t>R</a:t>
            </a:r>
            <a:r>
              <a:rPr spc="245" dirty="0">
                <a:latin typeface="Times New Roman"/>
                <a:cs typeface="Times New Roman"/>
              </a:rPr>
              <a:t> </a:t>
            </a:r>
            <a:r>
              <a:rPr spc="-10" dirty="0"/>
              <a:t>is</a:t>
            </a:r>
            <a:r>
              <a:rPr spc="25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240" dirty="0">
                <a:latin typeface="Times New Roman"/>
                <a:cs typeface="Times New Roman"/>
              </a:rPr>
              <a:t> </a:t>
            </a:r>
            <a:r>
              <a:rPr spc="-20" dirty="0"/>
              <a:t>u</a:t>
            </a:r>
            <a:r>
              <a:rPr spc="-10" dirty="0"/>
              <a:t>s</a:t>
            </a:r>
            <a:r>
              <a:rPr spc="-15" dirty="0"/>
              <a:t>e</a:t>
            </a:r>
            <a:r>
              <a:rPr spc="-10" dirty="0"/>
              <a:t>f</a:t>
            </a:r>
            <a:r>
              <a:rPr spc="-20" dirty="0"/>
              <a:t>u</a:t>
            </a:r>
            <a:r>
              <a:rPr dirty="0"/>
              <a:t>l</a:t>
            </a:r>
            <a:r>
              <a:rPr spc="245" dirty="0">
                <a:latin typeface="Times New Roman"/>
                <a:cs typeface="Times New Roman"/>
              </a:rPr>
              <a:t> </a:t>
            </a:r>
            <a:r>
              <a:rPr dirty="0"/>
              <a:t>in</a:t>
            </a:r>
            <a:r>
              <a:rPr spc="-10" dirty="0"/>
              <a:t>di</a:t>
            </a:r>
            <a:r>
              <a:rPr spc="-20" dirty="0"/>
              <a:t>c</a:t>
            </a:r>
            <a:r>
              <a:rPr dirty="0"/>
              <a:t>a</a:t>
            </a:r>
            <a:r>
              <a:rPr spc="-25" dirty="0"/>
              <a:t>t</a:t>
            </a:r>
            <a:r>
              <a:rPr spc="-10" dirty="0"/>
              <a:t>o</a:t>
            </a:r>
            <a:r>
              <a:rPr dirty="0"/>
              <a:t>r</a:t>
            </a:r>
            <a:r>
              <a:rPr spc="254" dirty="0">
                <a:latin typeface="Times New Roman"/>
                <a:cs typeface="Times New Roman"/>
              </a:rPr>
              <a:t> </a:t>
            </a:r>
            <a:r>
              <a:rPr spc="-10" dirty="0"/>
              <a:t>of</a:t>
            </a:r>
            <a:r>
              <a:rPr spc="250" dirty="0">
                <a:latin typeface="Times New Roman"/>
                <a:cs typeface="Times New Roman"/>
              </a:rPr>
              <a:t> </a:t>
            </a:r>
            <a:r>
              <a:rPr spc="-25" dirty="0"/>
              <a:t>t</a:t>
            </a:r>
            <a:r>
              <a:rPr dirty="0"/>
              <a:t>h</a:t>
            </a:r>
            <a:r>
              <a:rPr spc="-10" dirty="0"/>
              <a:t>e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10" dirty="0"/>
              <a:t>p</a:t>
            </a:r>
            <a:r>
              <a:rPr spc="-15" dirty="0"/>
              <a:t>e</a:t>
            </a:r>
            <a:r>
              <a:rPr spc="-5" dirty="0"/>
              <a:t>r</a:t>
            </a:r>
            <a:r>
              <a:rPr dirty="0"/>
              <a:t>fo</a:t>
            </a:r>
            <a:r>
              <a:rPr spc="-5" dirty="0"/>
              <a:t>rm</a:t>
            </a:r>
            <a:r>
              <a:rPr spc="-10" dirty="0"/>
              <a:t>a</a:t>
            </a:r>
            <a:r>
              <a:rPr dirty="0"/>
              <a:t>n</a:t>
            </a:r>
            <a:r>
              <a:rPr spc="-20" dirty="0"/>
              <a:t>c</a:t>
            </a:r>
            <a:r>
              <a:rPr spc="-10" dirty="0"/>
              <a:t>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185" dirty="0">
                <a:latin typeface="Times New Roman"/>
                <a:cs typeface="Times New Roman"/>
              </a:rPr>
              <a:t> </a:t>
            </a:r>
            <a:r>
              <a:rPr spc="-10" dirty="0"/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180" dirty="0">
                <a:latin typeface="Times New Roman"/>
                <a:cs typeface="Times New Roman"/>
              </a:rPr>
              <a:t> </a:t>
            </a:r>
            <a:r>
              <a:rPr spc="-5" dirty="0"/>
              <a:t>re</a:t>
            </a:r>
            <a:r>
              <a:rPr spc="-10" dirty="0"/>
              <a:t>f</a:t>
            </a:r>
            <a:r>
              <a:rPr spc="-5" dirty="0"/>
              <a:t>ri</a:t>
            </a:r>
            <a:r>
              <a:rPr dirty="0"/>
              <a:t>g</a:t>
            </a:r>
            <a:r>
              <a:rPr spc="-15" dirty="0"/>
              <a:t>e</a:t>
            </a:r>
            <a:r>
              <a:rPr spc="-5" dirty="0"/>
              <a:t>r</a:t>
            </a:r>
            <a:r>
              <a:rPr dirty="0"/>
              <a:t>a</a:t>
            </a:r>
            <a:r>
              <a:rPr spc="-25" dirty="0"/>
              <a:t>t</a:t>
            </a:r>
            <a:r>
              <a:rPr dirty="0"/>
              <a:t>ion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190" dirty="0">
                <a:latin typeface="Times New Roman"/>
                <a:cs typeface="Times New Roman"/>
              </a:rPr>
              <a:t> </a:t>
            </a:r>
            <a:r>
              <a:rPr spc="-20" dirty="0"/>
              <a:t>s</a:t>
            </a:r>
            <a:r>
              <a:rPr spc="-15" dirty="0"/>
              <a:t>y</a:t>
            </a:r>
            <a:r>
              <a:rPr spc="-10" dirty="0"/>
              <a:t>s</a:t>
            </a:r>
            <a:r>
              <a:rPr spc="-25" dirty="0"/>
              <a:t>t</a:t>
            </a:r>
            <a:r>
              <a:rPr spc="-20" dirty="0"/>
              <a:t>em</a:t>
            </a:r>
            <a:r>
              <a:rPr spc="-10" dirty="0"/>
              <a:t>.</a:t>
            </a:r>
            <a:r>
              <a:rPr dirty="0">
                <a:latin typeface="Times New Roman"/>
                <a:cs typeface="Times New Roman"/>
              </a:rPr>
              <a:t>  </a:t>
            </a:r>
            <a:r>
              <a:rPr spc="225" dirty="0">
                <a:latin typeface="Times New Roman"/>
                <a:cs typeface="Times New Roman"/>
              </a:rPr>
              <a:t> </a:t>
            </a:r>
            <a:r>
              <a:rPr spc="-15" dirty="0"/>
              <a:t>By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195" dirty="0">
                <a:latin typeface="Times New Roman"/>
                <a:cs typeface="Times New Roman"/>
              </a:rPr>
              <a:t> </a:t>
            </a:r>
            <a:r>
              <a:rPr spc="-25" dirty="0"/>
              <a:t>m</a:t>
            </a:r>
            <a:r>
              <a:rPr spc="-20" dirty="0"/>
              <a:t>e</a:t>
            </a:r>
            <a:r>
              <a:rPr spc="-10" dirty="0"/>
              <a:t>s</a:t>
            </a:r>
            <a:r>
              <a:rPr spc="-20" dirty="0"/>
              <a:t>s</a:t>
            </a:r>
            <a:r>
              <a:rPr spc="5" dirty="0"/>
              <a:t>i</a:t>
            </a:r>
            <a:r>
              <a:rPr spc="-10" dirty="0"/>
              <a:t>n</a:t>
            </a:r>
            <a:r>
              <a:rPr spc="-15" dirty="0"/>
              <a:t>g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190" dirty="0">
                <a:latin typeface="Times New Roman"/>
                <a:cs typeface="Times New Roman"/>
              </a:rPr>
              <a:t> </a:t>
            </a:r>
            <a:r>
              <a:rPr spc="5" dirty="0"/>
              <a:t>r</a:t>
            </a:r>
            <a:r>
              <a:rPr spc="-20" dirty="0"/>
              <a:t>e</a:t>
            </a:r>
            <a:r>
              <a:rPr spc="-10" dirty="0"/>
              <a:t>f</a:t>
            </a:r>
            <a:r>
              <a:rPr spc="5" dirty="0"/>
              <a:t>r</a:t>
            </a:r>
            <a:r>
              <a:rPr spc="-10" dirty="0"/>
              <a:t>ig</a:t>
            </a:r>
            <a:r>
              <a:rPr spc="-15" dirty="0"/>
              <a:t>e</a:t>
            </a:r>
            <a:r>
              <a:rPr spc="-5" dirty="0"/>
              <a:t>r</a:t>
            </a:r>
            <a:r>
              <a:rPr spc="-10" dirty="0"/>
              <a:t>a</a:t>
            </a:r>
            <a:r>
              <a:rPr spc="-15" dirty="0"/>
              <a:t>t</a:t>
            </a:r>
            <a:r>
              <a:rPr dirty="0"/>
              <a:t>ion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190" dirty="0">
                <a:latin typeface="Times New Roman"/>
                <a:cs typeface="Times New Roman"/>
              </a:rPr>
              <a:t> </a:t>
            </a:r>
            <a:r>
              <a:rPr spc="-15" dirty="0"/>
              <a:t>dut</a:t>
            </a:r>
            <a:r>
              <a:rPr spc="-10" dirty="0"/>
              <a:t>y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10" dirty="0"/>
              <a:t>p</a:t>
            </a:r>
            <a:r>
              <a:rPr spc="-15" dirty="0"/>
              <a:t>e</a:t>
            </a:r>
            <a:r>
              <a:rPr spc="-5" dirty="0"/>
              <a:t>r</a:t>
            </a:r>
            <a:r>
              <a:rPr dirty="0"/>
              <a:t>fo</a:t>
            </a:r>
            <a:r>
              <a:rPr spc="-5" dirty="0"/>
              <a:t>rm</a:t>
            </a:r>
            <a:r>
              <a:rPr spc="-15" dirty="0"/>
              <a:t>e</a:t>
            </a:r>
            <a:r>
              <a:rPr dirty="0"/>
              <a:t>d</a:t>
            </a:r>
            <a:r>
              <a:rPr spc="55" dirty="0">
                <a:latin typeface="Times New Roman"/>
                <a:cs typeface="Times New Roman"/>
              </a:rPr>
              <a:t> </a:t>
            </a:r>
            <a:r>
              <a:rPr dirty="0"/>
              <a:t>in</a:t>
            </a:r>
            <a:r>
              <a:rPr spc="70" dirty="0">
                <a:latin typeface="Times New Roman"/>
                <a:cs typeface="Times New Roman"/>
              </a:rPr>
              <a:t> </a:t>
            </a:r>
            <a:r>
              <a:rPr spc="-25" dirty="0"/>
              <a:t>T</a:t>
            </a:r>
            <a:r>
              <a:rPr dirty="0"/>
              <a:t>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130" dirty="0">
                <a:latin typeface="Times New Roman"/>
                <a:cs typeface="Times New Roman"/>
              </a:rPr>
              <a:t> </a:t>
            </a:r>
            <a:r>
              <a:rPr spc="-10" dirty="0"/>
              <a:t>a</a:t>
            </a:r>
            <a:r>
              <a:rPr dirty="0"/>
              <a:t>nd</a:t>
            </a:r>
            <a:r>
              <a:rPr spc="55" dirty="0">
                <a:latin typeface="Times New Roman"/>
                <a:cs typeface="Times New Roman"/>
              </a:rPr>
              <a:t> </a:t>
            </a:r>
            <a:r>
              <a:rPr spc="-15" dirty="0"/>
              <a:t>t</a:t>
            </a:r>
            <a:r>
              <a:rPr spc="-10" dirty="0"/>
              <a:t>he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-30" dirty="0"/>
              <a:t>K</a:t>
            </a:r>
            <a:r>
              <a:rPr dirty="0"/>
              <a:t>i</a:t>
            </a:r>
            <a:r>
              <a:rPr spc="5" dirty="0"/>
              <a:t>l</a:t>
            </a:r>
            <a:r>
              <a:rPr dirty="0"/>
              <a:t>o</a:t>
            </a:r>
            <a:r>
              <a:rPr spc="60" dirty="0">
                <a:latin typeface="Times New Roman"/>
                <a:cs typeface="Times New Roman"/>
              </a:rPr>
              <a:t> </a:t>
            </a:r>
            <a:r>
              <a:rPr spc="-10" dirty="0"/>
              <a:t>W</a:t>
            </a:r>
            <a:r>
              <a:rPr dirty="0"/>
              <a:t>a</a:t>
            </a:r>
            <a:r>
              <a:rPr spc="-25" dirty="0"/>
              <a:t>t</a:t>
            </a:r>
            <a:r>
              <a:rPr spc="-10" dirty="0"/>
              <a:t>t</a:t>
            </a:r>
            <a:r>
              <a:rPr spc="55" dirty="0">
                <a:latin typeface="Times New Roman"/>
                <a:cs typeface="Times New Roman"/>
              </a:rPr>
              <a:t> </a:t>
            </a:r>
            <a:r>
              <a:rPr dirty="0"/>
              <a:t>in</a:t>
            </a:r>
            <a:r>
              <a:rPr spc="-10" dirty="0"/>
              <a:t>p</a:t>
            </a:r>
            <a:r>
              <a:rPr spc="-15" dirty="0"/>
              <a:t>u</a:t>
            </a:r>
            <a:r>
              <a:rPr spc="-25" dirty="0"/>
              <a:t>t</a:t>
            </a:r>
            <a:r>
              <a:rPr spc="-10" dirty="0"/>
              <a:t>s</a:t>
            </a:r>
            <a:r>
              <a:rPr spc="70" dirty="0">
                <a:latin typeface="Times New Roman"/>
                <a:cs typeface="Times New Roman"/>
              </a:rPr>
              <a:t> </a:t>
            </a:r>
            <a:r>
              <a:rPr spc="-30" dirty="0"/>
              <a:t>m</a:t>
            </a:r>
            <a:r>
              <a:rPr spc="-15" dirty="0"/>
              <a:t>e</a:t>
            </a:r>
            <a:r>
              <a:rPr spc="-10" dirty="0"/>
              <a:t>as</a:t>
            </a:r>
            <a:r>
              <a:rPr spc="-20" dirty="0"/>
              <a:t>u</a:t>
            </a:r>
            <a:r>
              <a:rPr spc="5" dirty="0"/>
              <a:t>r</a:t>
            </a:r>
            <a:r>
              <a:rPr spc="-20" dirty="0"/>
              <a:t>e</a:t>
            </a:r>
            <a:r>
              <a:rPr spc="-10" dirty="0"/>
              <a:t>d,</a:t>
            </a:r>
            <a:r>
              <a:rPr spc="70" dirty="0">
                <a:latin typeface="Times New Roman"/>
                <a:cs typeface="Times New Roman"/>
              </a:rPr>
              <a:t> </a:t>
            </a:r>
            <a:r>
              <a:rPr spc="-20" dirty="0"/>
              <a:t>k</a:t>
            </a:r>
            <a:r>
              <a:rPr dirty="0"/>
              <a:t>W</a:t>
            </a:r>
            <a:r>
              <a:rPr spc="-15" dirty="0"/>
              <a:t>/T</a:t>
            </a:r>
            <a:r>
              <a:rPr dirty="0"/>
              <a:t>R</a:t>
            </a:r>
            <a:r>
              <a:rPr spc="55" dirty="0">
                <a:latin typeface="Times New Roman"/>
                <a:cs typeface="Times New Roman"/>
              </a:rPr>
              <a:t> </a:t>
            </a:r>
            <a:r>
              <a:rPr spc="-10" dirty="0"/>
              <a:t>is</a:t>
            </a:r>
            <a:r>
              <a:rPr spc="60" dirty="0">
                <a:latin typeface="Times New Roman"/>
                <a:cs typeface="Times New Roman"/>
              </a:rPr>
              <a:t> </a:t>
            </a:r>
            <a:r>
              <a:rPr spc="-15" dirty="0"/>
              <a:t>us</a:t>
            </a:r>
            <a:r>
              <a:rPr spc="-20" dirty="0"/>
              <a:t>e</a:t>
            </a:r>
            <a:r>
              <a:rPr dirty="0"/>
              <a:t>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10" dirty="0"/>
              <a:t>as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/>
              <a:t>re</a:t>
            </a:r>
            <a:r>
              <a:rPr spc="-10" dirty="0"/>
              <a:t>f</a:t>
            </a:r>
            <a:r>
              <a:rPr spc="-15" dirty="0"/>
              <a:t>e</a:t>
            </a:r>
            <a:r>
              <a:rPr spc="-5" dirty="0"/>
              <a:t>re</a:t>
            </a:r>
            <a:r>
              <a:rPr spc="-10" dirty="0"/>
              <a:t>n</a:t>
            </a:r>
            <a:r>
              <a:rPr spc="-15" dirty="0"/>
              <a:t>c</a:t>
            </a:r>
            <a:r>
              <a:rPr spc="-10" dirty="0"/>
              <a:t>e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15" dirty="0"/>
              <a:t>e</a:t>
            </a:r>
            <a:r>
              <a:rPr spc="-10" dirty="0"/>
              <a:t>n</a:t>
            </a:r>
            <a:r>
              <a:rPr spc="-15" dirty="0"/>
              <a:t>e</a:t>
            </a:r>
            <a:r>
              <a:rPr spc="-5" dirty="0"/>
              <a:t>r</a:t>
            </a:r>
            <a:r>
              <a:rPr dirty="0"/>
              <a:t>g</a:t>
            </a:r>
            <a:r>
              <a:rPr spc="-10" dirty="0"/>
              <a:t>y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spc="-10" dirty="0"/>
              <a:t>p</a:t>
            </a:r>
            <a:r>
              <a:rPr spc="-15" dirty="0"/>
              <a:t>e</a:t>
            </a:r>
            <a:r>
              <a:rPr spc="-5" dirty="0"/>
              <a:t>r</a:t>
            </a:r>
            <a:r>
              <a:rPr dirty="0"/>
              <a:t>fo</a:t>
            </a:r>
            <a:r>
              <a:rPr spc="-5" dirty="0"/>
              <a:t>rm</a:t>
            </a:r>
            <a:r>
              <a:rPr spc="-10" dirty="0"/>
              <a:t>an</a:t>
            </a:r>
            <a:r>
              <a:rPr spc="-15" dirty="0"/>
              <a:t>c</a:t>
            </a:r>
            <a:r>
              <a:rPr spc="-10" dirty="0"/>
              <a:t>e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/>
              <a:t>i</a:t>
            </a:r>
            <a:r>
              <a:rPr spc="-10" dirty="0"/>
              <a:t>ndi</a:t>
            </a:r>
            <a:r>
              <a:rPr spc="-15" dirty="0"/>
              <a:t>c</a:t>
            </a:r>
            <a:r>
              <a:rPr spc="-10" dirty="0"/>
              <a:t>a</a:t>
            </a:r>
            <a:r>
              <a:rPr spc="-15" dirty="0"/>
              <a:t>t</a:t>
            </a:r>
            <a:r>
              <a:rPr spc="-10" dirty="0"/>
              <a:t>o</a:t>
            </a:r>
            <a:r>
              <a:rPr spc="-5" dirty="0"/>
              <a:t>r.</a:t>
            </a:r>
          </a:p>
          <a:p>
            <a:pPr marL="12700" algn="just">
              <a:lnSpc>
                <a:spcPct val="100000"/>
              </a:lnSpc>
            </a:pPr>
            <a:r>
              <a:rPr b="1" spc="-25" dirty="0" smtClean="0">
                <a:latin typeface="Garamond"/>
                <a:cs typeface="Garamond"/>
              </a:rPr>
              <a:t>T</a:t>
            </a:r>
            <a:r>
              <a:rPr b="1" spc="-10" dirty="0" smtClean="0">
                <a:latin typeface="Garamond"/>
                <a:cs typeface="Garamond"/>
              </a:rPr>
              <a:t>h</a:t>
            </a:r>
            <a:r>
              <a:rPr b="1" spc="-15" dirty="0" smtClean="0">
                <a:latin typeface="Garamond"/>
                <a:cs typeface="Garamond"/>
              </a:rPr>
              <a:t>e</a:t>
            </a:r>
            <a:r>
              <a:rPr b="1" dirty="0" smtClean="0">
                <a:latin typeface="Times New Roman"/>
                <a:cs typeface="Times New Roman"/>
              </a:rPr>
              <a:t> </a:t>
            </a:r>
            <a:r>
              <a:rPr b="1" spc="-10" dirty="0">
                <a:latin typeface="Garamond"/>
                <a:cs typeface="Garamond"/>
              </a:rPr>
              <a:t>refri</a:t>
            </a:r>
            <a:r>
              <a:rPr b="1" spc="-30" dirty="0">
                <a:latin typeface="Garamond"/>
                <a:cs typeface="Garamond"/>
              </a:rPr>
              <a:t>g</a:t>
            </a:r>
            <a:r>
              <a:rPr b="1" spc="-15" dirty="0">
                <a:latin typeface="Garamond"/>
                <a:cs typeface="Garamond"/>
              </a:rPr>
              <a:t>era</a:t>
            </a:r>
            <a:r>
              <a:rPr b="1" spc="-5" dirty="0">
                <a:latin typeface="Garamond"/>
                <a:cs typeface="Garamond"/>
              </a:rPr>
              <a:t>t</a:t>
            </a:r>
            <a:r>
              <a:rPr b="1" spc="-10" dirty="0">
                <a:latin typeface="Garamond"/>
                <a:cs typeface="Garamond"/>
              </a:rPr>
              <a:t>i</a:t>
            </a:r>
            <a:r>
              <a:rPr b="1" spc="-20" dirty="0">
                <a:latin typeface="Garamond"/>
                <a:cs typeface="Garamond"/>
              </a:rPr>
              <a:t>o</a:t>
            </a:r>
            <a:r>
              <a:rPr b="1" dirty="0">
                <a:latin typeface="Garamond"/>
                <a:cs typeface="Garamond"/>
              </a:rPr>
              <a:t>n</a:t>
            </a:r>
            <a:r>
              <a:rPr b="1" spc="-10" dirty="0">
                <a:latin typeface="Times New Roman"/>
                <a:cs typeface="Times New Roman"/>
              </a:rPr>
              <a:t> </a:t>
            </a:r>
            <a:r>
              <a:rPr b="1" spc="-25" dirty="0">
                <a:latin typeface="Garamond"/>
                <a:cs typeface="Garamond"/>
              </a:rPr>
              <a:t>T</a:t>
            </a:r>
            <a:r>
              <a:rPr b="1" spc="-20" dirty="0">
                <a:latin typeface="Garamond"/>
                <a:cs typeface="Garamond"/>
              </a:rPr>
              <a:t>R</a:t>
            </a:r>
            <a:r>
              <a:rPr b="1" dirty="0">
                <a:latin typeface="Times New Roman"/>
                <a:cs typeface="Times New Roman"/>
              </a:rPr>
              <a:t> </a:t>
            </a:r>
            <a:r>
              <a:rPr b="1" spc="-10" dirty="0">
                <a:latin typeface="Garamond"/>
                <a:cs typeface="Garamond"/>
              </a:rPr>
              <a:t>is</a:t>
            </a:r>
            <a:r>
              <a:rPr b="1" spc="-5" dirty="0">
                <a:latin typeface="Times New Roman"/>
                <a:cs typeface="Times New Roman"/>
              </a:rPr>
              <a:t> </a:t>
            </a:r>
            <a:r>
              <a:rPr b="1" spc="-15" dirty="0">
                <a:latin typeface="Garamond"/>
                <a:cs typeface="Garamond"/>
              </a:rPr>
              <a:t>as</a:t>
            </a:r>
            <a:r>
              <a:rPr b="1" spc="-20" dirty="0">
                <a:latin typeface="Garamond"/>
                <a:cs typeface="Garamond"/>
              </a:rPr>
              <a:t>s</a:t>
            </a:r>
            <a:r>
              <a:rPr b="1" spc="-15" dirty="0">
                <a:latin typeface="Garamond"/>
                <a:cs typeface="Garamond"/>
              </a:rPr>
              <a:t>es</a:t>
            </a:r>
            <a:r>
              <a:rPr b="1" spc="-20" dirty="0">
                <a:latin typeface="Garamond"/>
                <a:cs typeface="Garamond"/>
              </a:rPr>
              <a:t>s</a:t>
            </a:r>
            <a:r>
              <a:rPr b="1" spc="-15" dirty="0">
                <a:latin typeface="Garamond"/>
                <a:cs typeface="Garamond"/>
              </a:rPr>
              <a:t>e</a:t>
            </a:r>
            <a:r>
              <a:rPr b="1" dirty="0">
                <a:latin typeface="Garamond"/>
                <a:cs typeface="Garamond"/>
              </a:rPr>
              <a:t>d</a:t>
            </a:r>
            <a:r>
              <a:rPr b="1" spc="-10" dirty="0">
                <a:latin typeface="Times New Roman"/>
                <a:cs typeface="Times New Roman"/>
              </a:rPr>
              <a:t> </a:t>
            </a:r>
            <a:r>
              <a:rPr b="1" spc="5" dirty="0">
                <a:latin typeface="Garamond"/>
                <a:cs typeface="Garamond"/>
              </a:rPr>
              <a:t>a</a:t>
            </a:r>
            <a:r>
              <a:rPr b="1" spc="-10" dirty="0">
                <a:latin typeface="Garamond"/>
                <a:cs typeface="Garamond"/>
              </a:rPr>
              <a:t>s</a:t>
            </a:r>
            <a:r>
              <a:rPr b="1" spc="-10" dirty="0">
                <a:latin typeface="Times New Roman"/>
                <a:cs typeface="Times New Roman"/>
              </a:rPr>
              <a:t> </a:t>
            </a:r>
            <a:r>
              <a:rPr b="1" spc="-15" dirty="0">
                <a:latin typeface="Garamond"/>
                <a:cs typeface="Garamond"/>
              </a:rPr>
              <a:t>T</a:t>
            </a:r>
            <a:r>
              <a:rPr b="1" spc="-20" dirty="0">
                <a:latin typeface="Garamond"/>
                <a:cs typeface="Garamond"/>
              </a:rPr>
              <a:t>R</a:t>
            </a:r>
          </a:p>
        </p:txBody>
      </p:sp>
      <p:sp>
        <p:nvSpPr>
          <p:cNvPr id="209" name="object 209"/>
          <p:cNvSpPr txBox="1"/>
          <p:nvPr/>
        </p:nvSpPr>
        <p:spPr>
          <a:xfrm>
            <a:off x="4953000" y="3657600"/>
            <a:ext cx="325691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89025" algn="l"/>
              </a:tabLst>
            </a:pPr>
            <a:r>
              <a:rPr sz="2400" b="1" spc="-20" dirty="0">
                <a:latin typeface="Garamond"/>
                <a:cs typeface="Garamond"/>
              </a:rPr>
              <a:t>=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Garamond"/>
                <a:cs typeface="Garamond"/>
              </a:rPr>
              <a:t>Q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200" dirty="0">
                <a:latin typeface="Symbol"/>
                <a:cs typeface="Symbol"/>
              </a:rPr>
              <a:t></a:t>
            </a:r>
            <a:r>
              <a:rPr sz="2400" b="1" dirty="0">
                <a:latin typeface="Garamond"/>
                <a:cs typeface="Garamond"/>
              </a:rPr>
              <a:t>C</a:t>
            </a:r>
            <a:r>
              <a:rPr sz="2400" b="1" dirty="0">
                <a:latin typeface="Times New Roman"/>
                <a:cs typeface="Times New Roman"/>
              </a:rPr>
              <a:t>	</a:t>
            </a:r>
            <a:r>
              <a:rPr sz="2400" b="1" dirty="0">
                <a:latin typeface="Symbol"/>
                <a:cs typeface="Symbol"/>
              </a:rPr>
              <a:t></a:t>
            </a:r>
            <a:r>
              <a:rPr sz="2400" b="1" spc="210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Garamond"/>
                <a:cs typeface="Garamond"/>
              </a:rPr>
              <a:t>(T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20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Garamond"/>
                <a:cs typeface="Garamond"/>
              </a:rPr>
              <a:t>–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Garamond"/>
                <a:cs typeface="Garamond"/>
              </a:rPr>
              <a:t>T</a:t>
            </a:r>
            <a:r>
              <a:rPr sz="2400" b="1" spc="13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Garamond"/>
                <a:cs typeface="Garamond"/>
              </a:rPr>
              <a:t>)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Garamond"/>
                <a:cs typeface="Garamond"/>
              </a:rPr>
              <a:t>/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Garamond"/>
                <a:cs typeface="Garamond"/>
              </a:rPr>
              <a:t>30</a:t>
            </a:r>
            <a:r>
              <a:rPr sz="2400" b="1" spc="-20" dirty="0">
                <a:latin typeface="Garamond"/>
                <a:cs typeface="Garamond"/>
              </a:rPr>
              <a:t>2</a:t>
            </a:r>
            <a:r>
              <a:rPr sz="2400" b="1" spc="-15" dirty="0">
                <a:latin typeface="Garamond"/>
                <a:cs typeface="Garamond"/>
              </a:rPr>
              <a:t>4</a:t>
            </a:r>
            <a:endParaRPr sz="2400" dirty="0">
              <a:latin typeface="Garamond"/>
              <a:cs typeface="Garamond"/>
            </a:endParaRPr>
          </a:p>
        </p:txBody>
      </p:sp>
      <p:sp>
        <p:nvSpPr>
          <p:cNvPr id="210" name="object 210"/>
          <p:cNvSpPr txBox="1"/>
          <p:nvPr/>
        </p:nvSpPr>
        <p:spPr>
          <a:xfrm>
            <a:off x="5867400" y="3810000"/>
            <a:ext cx="135445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83895" algn="l"/>
                <a:tab pos="1249045" algn="l"/>
              </a:tabLst>
            </a:pPr>
            <a:r>
              <a:rPr sz="1400" b="1" spc="-10" dirty="0">
                <a:latin typeface="Garamond"/>
                <a:cs typeface="Garamond"/>
              </a:rPr>
              <a:t>p</a:t>
            </a:r>
            <a:r>
              <a:rPr sz="1400" b="1" spc="-10" dirty="0">
                <a:latin typeface="Times New Roman"/>
                <a:cs typeface="Times New Roman"/>
              </a:rPr>
              <a:t>	</a:t>
            </a:r>
            <a:r>
              <a:rPr sz="1400" b="1" spc="-5" dirty="0">
                <a:latin typeface="Garamond"/>
                <a:cs typeface="Garamond"/>
              </a:rPr>
              <a:t>i</a:t>
            </a:r>
            <a:r>
              <a:rPr sz="1400" b="1" spc="-5" dirty="0">
                <a:latin typeface="Times New Roman"/>
                <a:cs typeface="Times New Roman"/>
              </a:rPr>
              <a:t>	</a:t>
            </a:r>
            <a:r>
              <a:rPr sz="1400" b="1" spc="-10" dirty="0">
                <a:latin typeface="Garamond"/>
                <a:cs typeface="Garamond"/>
              </a:rPr>
              <a:t>o</a:t>
            </a:r>
            <a:endParaRPr sz="1400" dirty="0">
              <a:latin typeface="Garamond"/>
              <a:cs typeface="Garamond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382266" y="4609829"/>
            <a:ext cx="388112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Garamond"/>
                <a:cs typeface="Garamond"/>
              </a:rPr>
              <a:t>Wh</a:t>
            </a:r>
            <a:r>
              <a:rPr sz="2000" spc="5" dirty="0">
                <a:latin typeface="Garamond"/>
                <a:cs typeface="Garamond"/>
              </a:rPr>
              <a:t>e</a:t>
            </a:r>
            <a:r>
              <a:rPr sz="2000" spc="1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Garamond"/>
                <a:cs typeface="Garamond"/>
              </a:rPr>
              <a:t>T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is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cool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spc="-5" dirty="0">
                <a:latin typeface="Garamond"/>
                <a:cs typeface="Garamond"/>
              </a:rPr>
              <a:t>n</a:t>
            </a:r>
            <a:r>
              <a:rPr sz="2000" dirty="0">
                <a:latin typeface="Garamond"/>
                <a:cs typeface="Garamond"/>
              </a:rPr>
              <a:t>g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Garamond"/>
                <a:cs typeface="Garamond"/>
              </a:rPr>
              <a:t>T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Garamond"/>
                <a:cs typeface="Garamond"/>
              </a:rPr>
              <a:t>d</a:t>
            </a:r>
            <a:r>
              <a:rPr sz="2000" spc="-5" dirty="0">
                <a:latin typeface="Garamond"/>
                <a:cs typeface="Garamond"/>
              </a:rPr>
              <a:t>u</a:t>
            </a:r>
            <a:r>
              <a:rPr sz="2000" spc="-15" dirty="0">
                <a:latin typeface="Garamond"/>
                <a:cs typeface="Garamond"/>
              </a:rPr>
              <a:t>t</a:t>
            </a:r>
            <a:r>
              <a:rPr sz="2000" spc="-10" dirty="0">
                <a:latin typeface="Garamond"/>
                <a:cs typeface="Garamond"/>
              </a:rPr>
              <a:t>y</a:t>
            </a:r>
            <a:endParaRPr sz="2000" dirty="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</a:pPr>
            <a:r>
              <a:rPr sz="2000" spc="-20" dirty="0">
                <a:latin typeface="Garamond"/>
                <a:cs typeface="Garamond"/>
              </a:rPr>
              <a:t>Q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is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m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15" dirty="0">
                <a:latin typeface="Garamond"/>
                <a:cs typeface="Garamond"/>
              </a:rPr>
              <a:t>s</a:t>
            </a:r>
            <a:r>
              <a:rPr sz="2000" spc="-10" dirty="0">
                <a:latin typeface="Garamond"/>
                <a:cs typeface="Garamond"/>
              </a:rPr>
              <a:t>s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flow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5" dirty="0">
                <a:latin typeface="Garamond"/>
                <a:cs typeface="Garamond"/>
              </a:rPr>
              <a:t>t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f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c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spc="5" dirty="0">
                <a:latin typeface="Garamond"/>
                <a:cs typeface="Garamond"/>
              </a:rPr>
              <a:t>o</a:t>
            </a:r>
            <a:r>
              <a:rPr sz="2000" spc="-10" dirty="0">
                <a:latin typeface="Garamond"/>
                <a:cs typeface="Garamond"/>
              </a:rPr>
              <a:t>l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20" dirty="0">
                <a:latin typeface="Garamond"/>
                <a:cs typeface="Garamond"/>
              </a:rPr>
              <a:t>n</a:t>
            </a:r>
            <a:r>
              <a:rPr sz="2000" spc="-10" dirty="0">
                <a:latin typeface="Garamond"/>
                <a:cs typeface="Garamond"/>
              </a:rPr>
              <a:t>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i</a:t>
            </a:r>
            <a:r>
              <a:rPr sz="2000" dirty="0">
                <a:latin typeface="Garamond"/>
                <a:cs typeface="Garamond"/>
              </a:rPr>
              <a:t>n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Garamond"/>
                <a:cs typeface="Garamond"/>
              </a:rPr>
              <a:t>k</a:t>
            </a:r>
            <a:r>
              <a:rPr sz="2000" dirty="0">
                <a:latin typeface="Garamond"/>
                <a:cs typeface="Garamond"/>
              </a:rPr>
              <a:t>g/hr</a:t>
            </a:r>
          </a:p>
        </p:txBody>
      </p:sp>
      <p:sp>
        <p:nvSpPr>
          <p:cNvPr id="212" name="object 212"/>
          <p:cNvSpPr txBox="1"/>
          <p:nvPr/>
        </p:nvSpPr>
        <p:spPr>
          <a:xfrm>
            <a:off x="382266" y="5219429"/>
            <a:ext cx="422592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14325" algn="l"/>
                <a:tab pos="4050665" algn="l"/>
              </a:tabLst>
            </a:pPr>
            <a:r>
              <a:rPr sz="2000" dirty="0">
                <a:latin typeface="Garamond"/>
                <a:cs typeface="Garamond"/>
              </a:rPr>
              <a:t>C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10" dirty="0">
                <a:latin typeface="Garamond"/>
                <a:cs typeface="Garamond"/>
              </a:rPr>
              <a:t>is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coo</a:t>
            </a:r>
            <a:r>
              <a:rPr sz="2000" spc="-10" dirty="0">
                <a:latin typeface="Garamond"/>
                <a:cs typeface="Garamond"/>
              </a:rPr>
              <a:t>l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20" dirty="0">
                <a:latin typeface="Garamond"/>
                <a:cs typeface="Garamond"/>
              </a:rPr>
              <a:t>n</a:t>
            </a:r>
            <a:r>
              <a:rPr sz="2000" spc="-10" dirty="0">
                <a:latin typeface="Garamond"/>
                <a:cs typeface="Garamond"/>
              </a:rPr>
              <a:t>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sp</a:t>
            </a:r>
            <a:r>
              <a:rPr sz="2000" spc="-5" dirty="0">
                <a:latin typeface="Garamond"/>
                <a:cs typeface="Garamond"/>
              </a:rPr>
              <a:t>ec</a:t>
            </a:r>
            <a:r>
              <a:rPr sz="2000" spc="-10" dirty="0">
                <a:latin typeface="Garamond"/>
                <a:cs typeface="Garamond"/>
              </a:rPr>
              <a:t>ific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Garamond"/>
                <a:cs typeface="Garamond"/>
              </a:rPr>
              <a:t>h</a:t>
            </a:r>
            <a:r>
              <a:rPr sz="2000" spc="-5" dirty="0">
                <a:latin typeface="Garamond"/>
                <a:cs typeface="Garamond"/>
              </a:rPr>
              <a:t>ea</a:t>
            </a:r>
            <a:r>
              <a:rPr sz="2000" spc="-10" dirty="0">
                <a:latin typeface="Garamond"/>
                <a:cs typeface="Garamond"/>
              </a:rPr>
              <a:t>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Garamond"/>
                <a:cs typeface="Garamond"/>
              </a:rPr>
              <a:t>in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k</a:t>
            </a:r>
            <a:r>
              <a:rPr sz="2000" spc="-5" dirty="0">
                <a:latin typeface="Garamond"/>
                <a:cs typeface="Garamond"/>
              </a:rPr>
              <a:t>C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dirty="0">
                <a:latin typeface="Garamond"/>
                <a:cs typeface="Garamond"/>
              </a:rPr>
              <a:t>l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Garamond"/>
                <a:cs typeface="Garamond"/>
              </a:rPr>
              <a:t>/</a:t>
            </a:r>
            <a:r>
              <a:rPr sz="2000" spc="-20" dirty="0">
                <a:latin typeface="Garamond"/>
                <a:cs typeface="Garamond"/>
              </a:rPr>
              <a:t>k</a:t>
            </a:r>
            <a:r>
              <a:rPr sz="2000" spc="-10" dirty="0">
                <a:latin typeface="Garamond"/>
                <a:cs typeface="Garamond"/>
              </a:rPr>
              <a:t>g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Garamond"/>
                <a:cs typeface="Garamond"/>
              </a:rPr>
              <a:t>/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dirty="0">
                <a:latin typeface="Garamond"/>
                <a:cs typeface="Garamond"/>
              </a:rPr>
              <a:t>C</a:t>
            </a:r>
          </a:p>
        </p:txBody>
      </p:sp>
      <p:sp>
        <p:nvSpPr>
          <p:cNvPr id="213" name="object 213"/>
          <p:cNvSpPr txBox="1"/>
          <p:nvPr/>
        </p:nvSpPr>
        <p:spPr>
          <a:xfrm>
            <a:off x="543560" y="5377353"/>
            <a:ext cx="100965" cy="172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dirty="0">
                <a:solidFill>
                  <a:srgbClr val="535371"/>
                </a:solidFill>
                <a:latin typeface="Garamond"/>
                <a:cs typeface="Garamond"/>
              </a:rPr>
              <a:t>p</a:t>
            </a:r>
            <a:endParaRPr sz="1150">
              <a:latin typeface="Garamond"/>
              <a:cs typeface="Garamond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4352293" y="5224952"/>
            <a:ext cx="94615" cy="172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dirty="0">
                <a:solidFill>
                  <a:srgbClr val="535371"/>
                </a:solidFill>
                <a:latin typeface="Garamond"/>
                <a:cs typeface="Garamond"/>
              </a:rPr>
              <a:t>0</a:t>
            </a:r>
            <a:endParaRPr sz="1150">
              <a:latin typeface="Garamond"/>
              <a:cs typeface="Garamond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382270" y="5578832"/>
            <a:ext cx="620649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974715" algn="l"/>
              </a:tabLst>
            </a:pPr>
            <a:r>
              <a:rPr sz="2000" spc="-15" dirty="0">
                <a:latin typeface="Garamond"/>
                <a:cs typeface="Garamond"/>
              </a:rPr>
              <a:t>T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229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is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Garamond"/>
                <a:cs typeface="Garamond"/>
              </a:rPr>
              <a:t>in</a:t>
            </a:r>
            <a:r>
              <a:rPr sz="2000" spc="-10" dirty="0">
                <a:latin typeface="Garamond"/>
                <a:cs typeface="Garamond"/>
              </a:rPr>
              <a:t>l</a:t>
            </a:r>
            <a:r>
              <a:rPr sz="2000" spc="0" dirty="0">
                <a:latin typeface="Garamond"/>
                <a:cs typeface="Garamond"/>
              </a:rPr>
              <a:t>e</a:t>
            </a:r>
            <a:r>
              <a:rPr sz="2000" spc="-15" dirty="0">
                <a:latin typeface="Garamond"/>
                <a:cs typeface="Garamond"/>
              </a:rPr>
              <a:t>t</a:t>
            </a:r>
            <a:r>
              <a:rPr sz="2000" spc="-5" dirty="0">
                <a:latin typeface="Garamond"/>
                <a:cs typeface="Garamond"/>
              </a:rPr>
              <a:t>.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Te</a:t>
            </a:r>
            <a:r>
              <a:rPr sz="2000" spc="-20" dirty="0">
                <a:latin typeface="Garamond"/>
                <a:cs typeface="Garamond"/>
              </a:rPr>
              <a:t>mp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10" dirty="0">
                <a:latin typeface="Garamond"/>
                <a:cs typeface="Garamond"/>
              </a:rPr>
              <a:t>r</a:t>
            </a:r>
            <a:r>
              <a:rPr sz="2000" spc="-5" dirty="0">
                <a:latin typeface="Garamond"/>
                <a:cs typeface="Garamond"/>
              </a:rPr>
              <a:t>atu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coola</a:t>
            </a:r>
            <a:r>
              <a:rPr sz="2000" spc="5" dirty="0">
                <a:latin typeface="Garamond"/>
                <a:cs typeface="Garamond"/>
              </a:rPr>
              <a:t>n</a:t>
            </a:r>
            <a:r>
              <a:rPr sz="2000" spc="-10" dirty="0">
                <a:latin typeface="Garamond"/>
                <a:cs typeface="Garamond"/>
              </a:rPr>
              <a:t>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t</a:t>
            </a:r>
            <a:r>
              <a:rPr sz="2000" dirty="0">
                <a:latin typeface="Garamond"/>
                <a:cs typeface="Garamond"/>
              </a:rPr>
              <a:t>o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-20" dirty="0">
                <a:latin typeface="Garamond"/>
                <a:cs typeface="Garamond"/>
              </a:rPr>
              <a:t>v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5" dirty="0">
                <a:latin typeface="Garamond"/>
                <a:cs typeface="Garamond"/>
              </a:rPr>
              <a:t>po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5" dirty="0">
                <a:latin typeface="Garamond"/>
                <a:cs typeface="Garamond"/>
              </a:rPr>
              <a:t>to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(chi</a:t>
            </a:r>
            <a:r>
              <a:rPr sz="2000" spc="-10" dirty="0">
                <a:latin typeface="Garamond"/>
                <a:cs typeface="Garamond"/>
              </a:rPr>
              <a:t>l</a:t>
            </a:r>
            <a:r>
              <a:rPr sz="2000" spc="-5" dirty="0">
                <a:latin typeface="Garamond"/>
                <a:cs typeface="Garamond"/>
              </a:rPr>
              <a:t>le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)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Garamond"/>
                <a:cs typeface="Garamond"/>
              </a:rPr>
              <a:t>in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5" dirty="0">
                <a:latin typeface="Garamond"/>
                <a:cs typeface="Garamond"/>
              </a:rPr>
              <a:t>C</a:t>
            </a:r>
            <a:r>
              <a:rPr sz="2000" spc="-5" dirty="0">
                <a:latin typeface="Garamond"/>
                <a:cs typeface="Garamond"/>
              </a:rPr>
              <a:t>.</a:t>
            </a:r>
            <a:endParaRPr sz="2000" dirty="0">
              <a:latin typeface="Garamond"/>
              <a:cs typeface="Garamond"/>
            </a:endParaRPr>
          </a:p>
        </p:txBody>
      </p:sp>
      <p:sp>
        <p:nvSpPr>
          <p:cNvPr id="216" name="object 216"/>
          <p:cNvSpPr txBox="1"/>
          <p:nvPr/>
        </p:nvSpPr>
        <p:spPr>
          <a:xfrm>
            <a:off x="538480" y="5736755"/>
            <a:ext cx="59690" cy="172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dirty="0">
                <a:solidFill>
                  <a:srgbClr val="535371"/>
                </a:solidFill>
                <a:latin typeface="Garamond"/>
                <a:cs typeface="Garamond"/>
              </a:rPr>
              <a:t>i</a:t>
            </a:r>
            <a:endParaRPr sz="1150">
              <a:latin typeface="Garamond"/>
              <a:cs typeface="Garamond"/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6276345" y="5584355"/>
            <a:ext cx="94615" cy="172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dirty="0">
                <a:solidFill>
                  <a:srgbClr val="535371"/>
                </a:solidFill>
                <a:latin typeface="Garamond"/>
                <a:cs typeface="Garamond"/>
              </a:rPr>
              <a:t>0</a:t>
            </a:r>
            <a:endParaRPr sz="1150">
              <a:latin typeface="Garamond"/>
              <a:cs typeface="Garamond"/>
            </a:endParaRPr>
          </a:p>
        </p:txBody>
      </p:sp>
      <p:sp>
        <p:nvSpPr>
          <p:cNvPr id="218" name="object 218"/>
          <p:cNvSpPr txBox="1"/>
          <p:nvPr/>
        </p:nvSpPr>
        <p:spPr>
          <a:xfrm>
            <a:off x="382270" y="5938246"/>
            <a:ext cx="654177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09245" algn="l"/>
                <a:tab pos="6309995" algn="l"/>
              </a:tabLst>
            </a:pPr>
            <a:r>
              <a:rPr sz="2000" spc="-15" dirty="0">
                <a:latin typeface="Garamond"/>
                <a:cs typeface="Garamond"/>
              </a:rPr>
              <a:t>T</a:t>
            </a:r>
            <a:r>
              <a:rPr sz="2000" spc="-15" dirty="0">
                <a:latin typeface="Times New Roman"/>
                <a:cs typeface="Times New Roman"/>
              </a:rPr>
              <a:t>	</a:t>
            </a:r>
            <a:r>
              <a:rPr sz="2000" spc="-10" dirty="0">
                <a:latin typeface="Garamond"/>
                <a:cs typeface="Garamond"/>
              </a:rPr>
              <a:t>is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outle</a:t>
            </a:r>
            <a:r>
              <a:rPr sz="2000" spc="-10" dirty="0">
                <a:latin typeface="Garamond"/>
                <a:cs typeface="Garamond"/>
              </a:rPr>
              <a:t>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te</a:t>
            </a:r>
            <a:r>
              <a:rPr sz="2000" spc="-20" dirty="0">
                <a:latin typeface="Garamond"/>
                <a:cs typeface="Garamond"/>
              </a:rPr>
              <a:t>mp</a:t>
            </a:r>
            <a:r>
              <a:rPr sz="2000" spc="0" dirty="0">
                <a:latin typeface="Garamond"/>
                <a:cs typeface="Garamond"/>
              </a:rPr>
              <a:t>e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15" dirty="0">
                <a:latin typeface="Garamond"/>
                <a:cs typeface="Garamond"/>
              </a:rPr>
              <a:t>t</a:t>
            </a:r>
            <a:r>
              <a:rPr sz="2000" spc="-5" dirty="0">
                <a:latin typeface="Garamond"/>
                <a:cs typeface="Garamond"/>
              </a:rPr>
              <a:t>u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f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Garamond"/>
                <a:cs typeface="Garamond"/>
              </a:rPr>
              <a:t>c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spc="5" dirty="0">
                <a:latin typeface="Garamond"/>
                <a:cs typeface="Garamond"/>
              </a:rPr>
              <a:t>o</a:t>
            </a:r>
            <a:r>
              <a:rPr sz="2000" spc="-10" dirty="0">
                <a:latin typeface="Garamond"/>
                <a:cs typeface="Garamond"/>
              </a:rPr>
              <a:t>l</a:t>
            </a:r>
            <a:r>
              <a:rPr sz="2000" spc="-5" dirty="0">
                <a:latin typeface="Garamond"/>
                <a:cs typeface="Garamond"/>
              </a:rPr>
              <a:t>a</a:t>
            </a:r>
            <a:r>
              <a:rPr sz="2000" spc="5" dirty="0">
                <a:latin typeface="Garamond"/>
                <a:cs typeface="Garamond"/>
              </a:rPr>
              <a:t>n</a:t>
            </a:r>
            <a:r>
              <a:rPr sz="2000" spc="-10" dirty="0">
                <a:latin typeface="Garamond"/>
                <a:cs typeface="Garamond"/>
              </a:rPr>
              <a:t>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Garamond"/>
                <a:cs typeface="Garamond"/>
              </a:rPr>
              <a:t>f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5" dirty="0">
                <a:latin typeface="Garamond"/>
                <a:cs typeface="Garamond"/>
              </a:rPr>
              <a:t>o</a:t>
            </a:r>
            <a:r>
              <a:rPr sz="2000" dirty="0">
                <a:latin typeface="Garamond"/>
                <a:cs typeface="Garamond"/>
              </a:rPr>
              <a:t>m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e</a:t>
            </a:r>
            <a:r>
              <a:rPr sz="2000" spc="-20" dirty="0">
                <a:latin typeface="Garamond"/>
                <a:cs typeface="Garamond"/>
              </a:rPr>
              <a:t>v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5" dirty="0">
                <a:latin typeface="Garamond"/>
                <a:cs typeface="Garamond"/>
              </a:rPr>
              <a:t>po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5" dirty="0">
                <a:latin typeface="Garamond"/>
                <a:cs typeface="Garamond"/>
              </a:rPr>
              <a:t>a</a:t>
            </a:r>
            <a:r>
              <a:rPr sz="2000" spc="-5" dirty="0">
                <a:latin typeface="Garamond"/>
                <a:cs typeface="Garamond"/>
              </a:rPr>
              <a:t>to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Garamond"/>
                <a:cs typeface="Garamond"/>
              </a:rPr>
              <a:t>(chi</a:t>
            </a:r>
            <a:r>
              <a:rPr sz="2000" spc="-10" dirty="0">
                <a:latin typeface="Garamond"/>
                <a:cs typeface="Garamond"/>
              </a:rPr>
              <a:t>l</a:t>
            </a:r>
            <a:r>
              <a:rPr sz="2000" spc="-5" dirty="0">
                <a:latin typeface="Garamond"/>
                <a:cs typeface="Garamond"/>
              </a:rPr>
              <a:t>le</a:t>
            </a:r>
            <a:r>
              <a:rPr sz="2000" dirty="0">
                <a:latin typeface="Garamond"/>
                <a:cs typeface="Garamond"/>
              </a:rPr>
              <a:t>r</a:t>
            </a:r>
            <a:r>
              <a:rPr sz="2000" spc="-10" dirty="0">
                <a:latin typeface="Garamond"/>
                <a:cs typeface="Garamond"/>
              </a:rPr>
              <a:t>)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Garamond"/>
                <a:cs typeface="Garamond"/>
              </a:rPr>
              <a:t>in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5" dirty="0">
                <a:latin typeface="Garamond"/>
                <a:cs typeface="Garamond"/>
              </a:rPr>
              <a:t>C</a:t>
            </a:r>
            <a:r>
              <a:rPr sz="2000" spc="-5" dirty="0">
                <a:latin typeface="Garamond"/>
                <a:cs typeface="Garamond"/>
              </a:rPr>
              <a:t>.</a:t>
            </a:r>
            <a:endParaRPr sz="2000" dirty="0">
              <a:latin typeface="Garamond"/>
              <a:cs typeface="Garamond"/>
            </a:endParaRPr>
          </a:p>
        </p:txBody>
      </p:sp>
      <p:sp>
        <p:nvSpPr>
          <p:cNvPr id="219" name="object 219"/>
          <p:cNvSpPr txBox="1"/>
          <p:nvPr/>
        </p:nvSpPr>
        <p:spPr>
          <a:xfrm>
            <a:off x="538480" y="6096169"/>
            <a:ext cx="100965" cy="172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dirty="0">
                <a:solidFill>
                  <a:srgbClr val="535371"/>
                </a:solidFill>
                <a:latin typeface="Garamond"/>
                <a:cs typeface="Garamond"/>
              </a:rPr>
              <a:t>o</a:t>
            </a:r>
            <a:endParaRPr sz="1150">
              <a:latin typeface="Garamond"/>
              <a:cs typeface="Garamond"/>
            </a:endParaRPr>
          </a:p>
        </p:txBody>
      </p:sp>
      <p:sp>
        <p:nvSpPr>
          <p:cNvPr id="220" name="object 220"/>
          <p:cNvSpPr txBox="1"/>
          <p:nvPr/>
        </p:nvSpPr>
        <p:spPr>
          <a:xfrm>
            <a:off x="6611625" y="5943769"/>
            <a:ext cx="94615" cy="172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dirty="0">
                <a:solidFill>
                  <a:srgbClr val="535371"/>
                </a:solidFill>
                <a:latin typeface="Garamond"/>
                <a:cs typeface="Garamond"/>
              </a:rPr>
              <a:t>0</a:t>
            </a:r>
            <a:endParaRPr sz="115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3017" y="483763"/>
            <a:ext cx="8221980" cy="1648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>
              <a:lnSpc>
                <a:spcPct val="100000"/>
              </a:lnSpc>
            </a:pPr>
            <a:r>
              <a:rPr sz="3000" u="heavy" dirty="0">
                <a:solidFill>
                  <a:srgbClr val="001F5F"/>
                </a:solidFill>
                <a:latin typeface="Calibri"/>
                <a:cs typeface="Calibri"/>
              </a:rPr>
              <a:t>AIR</a:t>
            </a:r>
            <a:r>
              <a:rPr sz="3000" u="heavy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u="heavy" spc="-5" dirty="0">
                <a:solidFill>
                  <a:srgbClr val="001F5F"/>
                </a:solidFill>
                <a:latin typeface="Calibri"/>
                <a:cs typeface="Calibri"/>
              </a:rPr>
              <a:t>HANDLI</a:t>
            </a:r>
            <a:r>
              <a:rPr sz="3000" u="heavy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000" u="heavy" dirty="0">
                <a:solidFill>
                  <a:srgbClr val="001F5F"/>
                </a:solidFill>
                <a:latin typeface="Calibri"/>
                <a:cs typeface="Calibri"/>
              </a:rPr>
              <a:t>G </a:t>
            </a:r>
            <a:r>
              <a:rPr sz="3000" u="heavy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3000" u="heavy" dirty="0">
                <a:solidFill>
                  <a:srgbClr val="001F5F"/>
                </a:solidFill>
                <a:latin typeface="Calibri"/>
                <a:cs typeface="Calibri"/>
              </a:rPr>
              <a:t>NIT</a:t>
            </a:r>
            <a:r>
              <a:rPr sz="3000" u="heavy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000" u="heavy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000" u="heavy" spc="-5" dirty="0">
                <a:solidFill>
                  <a:srgbClr val="001F5F"/>
                </a:solidFill>
                <a:latin typeface="Calibri"/>
                <a:cs typeface="Calibri"/>
              </a:rPr>
              <a:t>ONCE</a:t>
            </a:r>
            <a:r>
              <a:rPr sz="3000" u="heavy" spc="-2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3000" u="heavy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000" u="heavy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sz="3000">
              <a:latin typeface="Calibri"/>
              <a:cs typeface="Calibri"/>
            </a:endParaRPr>
          </a:p>
          <a:p>
            <a:pPr marL="287020" marR="5080" indent="-274320">
              <a:lnSpc>
                <a:spcPct val="100000"/>
              </a:lnSpc>
              <a:spcBef>
                <a:spcPts val="220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dirty="0">
                <a:latin typeface="Calibri"/>
                <a:cs typeface="Calibri"/>
              </a:rPr>
              <a:t>Ai</a:t>
            </a:r>
            <a:r>
              <a:rPr sz="2000" spc="-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spc="-5" dirty="0">
                <a:latin typeface="Calibri"/>
                <a:cs typeface="Calibri"/>
              </a:rPr>
              <a:t>ha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li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esh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outs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spe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am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na</a:t>
            </a:r>
            <a:r>
              <a:rPr sz="2000" spc="-2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1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20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ansport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ene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space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equ</a:t>
            </a:r>
            <a:r>
              <a:rPr sz="2000" spc="-5" dirty="0">
                <a:latin typeface="Calibri"/>
                <a:cs typeface="Calibri"/>
              </a:rPr>
              <a:t>ipme</a:t>
            </a:r>
            <a:r>
              <a:rPr sz="2000" spc="-2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20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spac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be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ng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se</a:t>
            </a:r>
            <a:r>
              <a:rPr sz="2000" spc="15" dirty="0">
                <a:latin typeface="Calibri"/>
                <a:cs typeface="Calibri"/>
              </a:rPr>
              <a:t>r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ed,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he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cond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ione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cond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ione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spaces.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71244" y="2209800"/>
            <a:ext cx="5088635" cy="4005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07998" y="6367596"/>
            <a:ext cx="266446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latin typeface="Calibri"/>
                <a:cs typeface="Calibri"/>
              </a:rPr>
              <a:t>Air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spc="5" dirty="0">
                <a:latin typeface="Calibri"/>
                <a:cs typeface="Calibri"/>
              </a:rPr>
              <a:t>F</a:t>
            </a:r>
            <a:r>
              <a:rPr sz="2000" b="1" dirty="0">
                <a:latin typeface="Calibri"/>
                <a:cs typeface="Calibri"/>
              </a:rPr>
              <a:t>low</a:t>
            </a:r>
            <a:r>
              <a:rPr sz="2000" b="1" spc="-8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and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its</a:t>
            </a:r>
            <a:r>
              <a:rPr sz="2000" b="1" spc="-6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Ma</a:t>
            </a:r>
            <a:r>
              <a:rPr sz="2000" b="1" spc="-70" dirty="0">
                <a:latin typeface="Calibri"/>
                <a:cs typeface="Calibri"/>
              </a:rPr>
              <a:t>k</a:t>
            </a:r>
            <a:r>
              <a:rPr sz="2000" b="1" dirty="0">
                <a:latin typeface="Calibri"/>
                <a:cs typeface="Calibri"/>
              </a:rPr>
              <a:t>e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Up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3017" y="365754"/>
            <a:ext cx="8459470" cy="5843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marR="81280" indent="-274320">
              <a:lnSpc>
                <a:spcPct val="100000"/>
              </a:lnSpc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b="1" spc="-5" dirty="0">
                <a:latin typeface="Calibri"/>
                <a:cs typeface="Calibri"/>
              </a:rPr>
              <a:t>P</a:t>
            </a:r>
            <a:r>
              <a:rPr sz="2000" b="1" spc="-30" dirty="0">
                <a:latin typeface="Calibri"/>
                <a:cs typeface="Calibri"/>
              </a:rPr>
              <a:t>r</a:t>
            </a:r>
            <a:r>
              <a:rPr sz="2000" b="1" spc="-5" dirty="0">
                <a:latin typeface="Calibri"/>
                <a:cs typeface="Calibri"/>
              </a:rPr>
              <a:t>es</a:t>
            </a:r>
            <a:r>
              <a:rPr sz="2000" b="1" spc="5" dirty="0">
                <a:latin typeface="Calibri"/>
                <a:cs typeface="Calibri"/>
              </a:rPr>
              <a:t>s</a:t>
            </a:r>
            <a:r>
              <a:rPr sz="2000" b="1" dirty="0">
                <a:latin typeface="Calibri"/>
                <a:cs typeface="Calibri"/>
              </a:rPr>
              <a:t>u</a:t>
            </a:r>
            <a:r>
              <a:rPr sz="2000" b="1" spc="-25" dirty="0">
                <a:latin typeface="Calibri"/>
                <a:cs typeface="Calibri"/>
              </a:rPr>
              <a:t>r</a:t>
            </a:r>
            <a:r>
              <a:rPr sz="2000" b="1" spc="-5" dirty="0">
                <a:latin typeface="Calibri"/>
                <a:cs typeface="Calibri"/>
              </a:rPr>
              <a:t>e</a:t>
            </a:r>
            <a:r>
              <a:rPr sz="2000" b="1" dirty="0">
                <a:latin typeface="Calibri"/>
                <a:cs typeface="Calibri"/>
              </a:rPr>
              <a:t>: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Th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-2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w</a:t>
            </a:r>
            <a:r>
              <a:rPr sz="2000" spc="-5" dirty="0">
                <a:latin typeface="Calibri"/>
                <a:cs typeface="Calibri"/>
              </a:rPr>
              <a:t>or</a:t>
            </a:r>
            <a:r>
              <a:rPr sz="2000" dirty="0">
                <a:latin typeface="Calibri"/>
                <a:cs typeface="Calibri"/>
              </a:rPr>
              <a:t>k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ai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epends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pr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ac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: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20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ct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desi</a:t>
            </a:r>
            <a:r>
              <a:rPr sz="2000" dirty="0">
                <a:latin typeface="Calibri"/>
                <a:cs typeface="Calibri"/>
              </a:rPr>
              <a:t>gn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suc</a:t>
            </a:r>
            <a:r>
              <a:rPr sz="2000" dirty="0">
                <a:latin typeface="Calibri"/>
                <a:cs typeface="Calibri"/>
              </a:rPr>
              <a:t>h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ia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7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en</a:t>
            </a:r>
            <a:r>
              <a:rPr sz="2000" spc="-30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th,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sur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ace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tm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t,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ped</a:t>
            </a:r>
            <a:r>
              <a:rPr sz="2000" dirty="0">
                <a:latin typeface="Calibri"/>
                <a:cs typeface="Calibri"/>
              </a:rPr>
              <a:t>im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suc</a:t>
            </a:r>
            <a:r>
              <a:rPr sz="2000" dirty="0">
                <a:latin typeface="Calibri"/>
                <a:cs typeface="Calibri"/>
              </a:rPr>
              <a:t>h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-20" dirty="0">
                <a:latin typeface="Calibri"/>
                <a:cs typeface="Calibri"/>
              </a:rPr>
              <a:t>w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2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6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nc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w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au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(</a:t>
            </a:r>
            <a:r>
              <a:rPr sz="2000" spc="-15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5" dirty="0">
                <a:latin typeface="Calibri"/>
                <a:cs typeface="Calibri"/>
              </a:rPr>
              <a:t>)</a:t>
            </a:r>
            <a:r>
              <a:rPr sz="2000" dirty="0">
                <a:latin typeface="Calibri"/>
                <a:cs typeface="Calibri"/>
              </a:rPr>
              <a:t>;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ic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em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ope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 le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than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1.5”</a:t>
            </a:r>
            <a:r>
              <a:rPr sz="2000" spc="-20" dirty="0">
                <a:latin typeface="Calibri"/>
                <a:cs typeface="Calibri"/>
              </a:rPr>
              <a:t> w</a:t>
            </a:r>
            <a:r>
              <a:rPr sz="2000" dirty="0">
                <a:latin typeface="Calibri"/>
                <a:cs typeface="Calibri"/>
              </a:rPr>
              <a:t>g.</a:t>
            </a:r>
            <a:endParaRPr sz="2000">
              <a:latin typeface="Calibri"/>
              <a:cs typeface="Calibri"/>
            </a:endParaRPr>
          </a:p>
          <a:p>
            <a:pPr marL="287020" marR="605790" indent="-27432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b="1" spc="-5" dirty="0">
                <a:latin typeface="Calibri"/>
                <a:cs typeface="Calibri"/>
              </a:rPr>
              <a:t>Dut</a:t>
            </a:r>
            <a:r>
              <a:rPr sz="2000" b="1" dirty="0">
                <a:latin typeface="Calibri"/>
                <a:cs typeface="Calibri"/>
              </a:rPr>
              <a:t>y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spc="-35" dirty="0">
                <a:latin typeface="Calibri"/>
                <a:cs typeface="Calibri"/>
              </a:rPr>
              <a:t>f</a:t>
            </a:r>
            <a:r>
              <a:rPr sz="2000" b="1" dirty="0">
                <a:latin typeface="Calibri"/>
                <a:cs typeface="Calibri"/>
              </a:rPr>
              <a:t>ac</a:t>
            </a:r>
            <a:r>
              <a:rPr sz="2000" b="1" spc="-30" dirty="0">
                <a:latin typeface="Calibri"/>
                <a:cs typeface="Calibri"/>
              </a:rPr>
              <a:t>t</a:t>
            </a:r>
            <a:r>
              <a:rPr sz="2000" b="1" dirty="0">
                <a:latin typeface="Calibri"/>
                <a:cs typeface="Calibri"/>
              </a:rPr>
              <a:t>or: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U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mp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ompl</a:t>
            </a:r>
            <a:r>
              <a:rPr sz="2000" spc="-4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x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ty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ac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of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be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edu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about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3</a:t>
            </a:r>
            <a:r>
              <a:rPr sz="2000" spc="5" dirty="0">
                <a:latin typeface="Calibri"/>
                <a:cs typeface="Calibri"/>
              </a:rPr>
              <a:t>,</a:t>
            </a:r>
            <a:r>
              <a:rPr sz="2000" dirty="0">
                <a:latin typeface="Calibri"/>
                <a:cs typeface="Calibri"/>
              </a:rPr>
              <a:t>0</a:t>
            </a:r>
            <a:r>
              <a:rPr sz="2000" spc="5" dirty="0">
                <a:latin typeface="Calibri"/>
                <a:cs typeface="Calibri"/>
              </a:rPr>
              <a:t>0</a:t>
            </a:r>
            <a:r>
              <a:rPr sz="2000" dirty="0">
                <a:latin typeface="Calibri"/>
                <a:cs typeface="Calibri"/>
              </a:rPr>
              <a:t>0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ho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pe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dirty="0">
                <a:latin typeface="Calibri"/>
                <a:cs typeface="Calibri"/>
              </a:rPr>
              <a:t>ear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es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ope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oc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periods.</a:t>
            </a:r>
            <a:endParaRPr sz="20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b="1" spc="-55" dirty="0">
                <a:latin typeface="Calibri"/>
                <a:cs typeface="Calibri"/>
              </a:rPr>
              <a:t>E</a:t>
            </a:r>
            <a:r>
              <a:rPr sz="2000" b="1" spc="-5" dirty="0">
                <a:latin typeface="Calibri"/>
                <a:cs typeface="Calibri"/>
              </a:rPr>
              <a:t>fficiency</a:t>
            </a:r>
            <a:r>
              <a:rPr sz="2000" b="1" dirty="0">
                <a:latin typeface="Calibri"/>
                <a:cs typeface="Calibri"/>
              </a:rPr>
              <a:t>: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Th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echan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ic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ency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an</a:t>
            </a:r>
            <a:endParaRPr sz="2000">
              <a:latin typeface="Calibri"/>
              <a:cs typeface="Calibri"/>
            </a:endParaRPr>
          </a:p>
          <a:p>
            <a:pPr marL="28702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ty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ai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40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60%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ange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20" dirty="0">
                <a:latin typeface="Calibri"/>
                <a:cs typeface="Calibri"/>
              </a:rPr>
              <a:t>d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dirty="0">
                <a:latin typeface="Calibri"/>
                <a:cs typeface="Calibri"/>
              </a:rPr>
              <a:t>80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%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ange.</a:t>
            </a:r>
            <a:endParaRPr sz="2000">
              <a:latin typeface="Calibri"/>
              <a:cs typeface="Calibri"/>
            </a:endParaRPr>
          </a:p>
          <a:p>
            <a:pPr marL="287020" marR="41275" indent="-27432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spc="-4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2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nc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eas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squa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speed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ma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20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loc</a:t>
            </a:r>
            <a:r>
              <a:rPr sz="2000" dirty="0">
                <a:latin typeface="Calibri"/>
                <a:cs typeface="Calibri"/>
              </a:rPr>
              <a:t>ity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ar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mo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ici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desi</a:t>
            </a:r>
            <a:r>
              <a:rPr sz="2000" dirty="0">
                <a:latin typeface="Calibri"/>
                <a:cs typeface="Calibri"/>
              </a:rPr>
              <a:t>gn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egy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push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ou</a:t>
            </a:r>
            <a:r>
              <a:rPr sz="2000" spc="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h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all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cts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igh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loc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-130" dirty="0">
                <a:latin typeface="Calibri"/>
                <a:cs typeface="Calibri"/>
              </a:rPr>
              <a:t>y</a:t>
            </a:r>
            <a:r>
              <a:rPr sz="200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287020" marR="5080" indent="-27432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lyi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dirty="0">
                <a:latin typeface="Calibri"/>
                <a:cs typeface="Calibri"/>
              </a:rPr>
              <a:t>ly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much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needed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cond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io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spa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ou</a:t>
            </a:r>
            <a:r>
              <a:rPr sz="2000" spc="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h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able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dirty="0">
                <a:latin typeface="Calibri"/>
                <a:cs typeface="Calibri"/>
              </a:rPr>
              <a:t>ai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mo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ici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than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sup</a:t>
            </a:r>
            <a:r>
              <a:rPr sz="2000" dirty="0">
                <a:latin typeface="Calibri"/>
                <a:cs typeface="Calibri"/>
              </a:rPr>
              <a:t>plyi</a:t>
            </a:r>
            <a:r>
              <a:rPr sz="2000" spc="-5" dirty="0">
                <a:latin typeface="Calibri"/>
                <a:cs typeface="Calibri"/>
              </a:rPr>
              <a:t>ng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con</a:t>
            </a:r>
            <a:r>
              <a:rPr sz="2000" spc="-35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all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es.</a:t>
            </a:r>
            <a:endParaRPr sz="2000">
              <a:latin typeface="Calibri"/>
              <a:cs typeface="Calibri"/>
            </a:endParaRPr>
          </a:p>
          <a:p>
            <a:pPr marL="342900" indent="-330200">
              <a:lnSpc>
                <a:spcPct val="100000"/>
              </a:lnSpc>
              <a:spcBef>
                <a:spcPts val="600"/>
              </a:spcBef>
              <a:buClr>
                <a:srgbClr val="FE8537"/>
              </a:buClr>
              <a:buSzPct val="70000"/>
              <a:buFont typeface="Wingdings"/>
              <a:buChar char=""/>
              <a:tabLst>
                <a:tab pos="343535" algn="l"/>
              </a:tabLst>
            </a:pPr>
            <a:r>
              <a:rPr sz="2000" spc="-5" dirty="0">
                <a:latin typeface="Calibri"/>
                <a:cs typeface="Calibri"/>
              </a:rPr>
              <a:t>Th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ai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ici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air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di</a:t>
            </a:r>
            <a:r>
              <a:rPr sz="2000" spc="-3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ea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5" dirty="0">
                <a:latin typeface="Calibri"/>
                <a:cs typeface="Calibri"/>
              </a:rPr>
              <a:t>z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endParaRPr sz="2000">
              <a:latin typeface="Calibri"/>
              <a:cs typeface="Calibri"/>
            </a:endParaRPr>
          </a:p>
          <a:p>
            <a:pPr marL="287020">
              <a:lnSpc>
                <a:spcPct val="100000"/>
              </a:lnSpc>
            </a:pPr>
            <a:r>
              <a:rPr sz="2000" spc="-4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em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des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gn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phas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dur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g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tructi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ajor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spc="-2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ofi</a:t>
            </a:r>
            <a:r>
              <a:rPr sz="2000" dirty="0">
                <a:latin typeface="Calibri"/>
                <a:cs typeface="Calibri"/>
              </a:rPr>
              <a:t>ts.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7294" y="125216"/>
            <a:ext cx="3890645" cy="407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u="heavy" spc="-5" dirty="0">
                <a:solidFill>
                  <a:srgbClr val="565F6C"/>
                </a:solidFill>
                <a:latin typeface="Calibri"/>
                <a:cs typeface="Calibri"/>
              </a:rPr>
              <a:t>DI</a:t>
            </a:r>
            <a:r>
              <a:rPr sz="3200" b="1" u="heavy" spc="-40" dirty="0">
                <a:solidFill>
                  <a:srgbClr val="565F6C"/>
                </a:solidFill>
                <a:latin typeface="Calibri"/>
                <a:cs typeface="Calibri"/>
              </a:rPr>
              <a:t>S</a:t>
            </a:r>
            <a:r>
              <a:rPr sz="3200" b="1" u="heavy" spc="-5" dirty="0">
                <a:solidFill>
                  <a:srgbClr val="565F6C"/>
                </a:solidFill>
                <a:latin typeface="Calibri"/>
                <a:cs typeface="Calibri"/>
              </a:rPr>
              <a:t>TRIBUTION</a:t>
            </a:r>
            <a:r>
              <a:rPr sz="3200" b="1" u="heavy" spc="10" dirty="0">
                <a:solidFill>
                  <a:srgbClr val="565F6C"/>
                </a:solidFill>
                <a:latin typeface="Calibri"/>
                <a:cs typeface="Calibri"/>
              </a:rPr>
              <a:t> </a:t>
            </a:r>
            <a:r>
              <a:rPr sz="3200" b="1" u="heavy" spc="-60" dirty="0">
                <a:solidFill>
                  <a:srgbClr val="565F6C"/>
                </a:solidFill>
                <a:latin typeface="Calibri"/>
                <a:cs typeface="Calibri"/>
              </a:rPr>
              <a:t>S</a:t>
            </a:r>
            <a:r>
              <a:rPr sz="3200" b="1" u="heavy" spc="-45" dirty="0">
                <a:solidFill>
                  <a:srgbClr val="565F6C"/>
                </a:solidFill>
                <a:latin typeface="Calibri"/>
                <a:cs typeface="Calibri"/>
              </a:rPr>
              <a:t>Y</a:t>
            </a:r>
            <a:r>
              <a:rPr sz="3200" b="1" u="heavy" spc="-40" dirty="0">
                <a:solidFill>
                  <a:srgbClr val="565F6C"/>
                </a:solidFill>
                <a:latin typeface="Calibri"/>
                <a:cs typeface="Calibri"/>
              </a:rPr>
              <a:t>S</a:t>
            </a:r>
            <a:r>
              <a:rPr sz="3200" b="1" u="heavy" spc="-5" dirty="0">
                <a:solidFill>
                  <a:srgbClr val="565F6C"/>
                </a:solidFill>
                <a:latin typeface="Calibri"/>
                <a:cs typeface="Calibri"/>
              </a:rPr>
              <a:t>TEM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1686" y="779648"/>
            <a:ext cx="8375650" cy="5940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marR="250825" indent="-274320">
              <a:lnSpc>
                <a:spcPct val="90000"/>
              </a:lnSpc>
              <a:buClr>
                <a:srgbClr val="FE8537"/>
              </a:buClr>
              <a:buSzPct val="68181"/>
              <a:buFont typeface="Wingdings"/>
              <a:buChar char=""/>
              <a:tabLst>
                <a:tab pos="287020" algn="l"/>
              </a:tabLst>
            </a:pPr>
            <a:r>
              <a:rPr sz="2200" spc="-20" dirty="0">
                <a:latin typeface="Calibri"/>
                <a:cs typeface="Calibri"/>
              </a:rPr>
              <a:t>Th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Calibri"/>
                <a:cs typeface="Calibri"/>
              </a:rPr>
              <a:t>E</a:t>
            </a:r>
            <a:r>
              <a:rPr sz="2200" spc="-20" dirty="0">
                <a:latin typeface="Calibri"/>
                <a:cs typeface="Calibri"/>
              </a:rPr>
              <a:t>C</a:t>
            </a:r>
            <a:r>
              <a:rPr sz="2200" spc="-10" dirty="0">
                <a:latin typeface="Calibri"/>
                <a:cs typeface="Calibri"/>
              </a:rPr>
              <a:t>B</a:t>
            </a:r>
            <a:r>
              <a:rPr sz="2200" spc="-15" dirty="0">
                <a:latin typeface="Calibri"/>
                <a:cs typeface="Calibri"/>
              </a:rPr>
              <a:t>C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equ</a:t>
            </a:r>
            <a:r>
              <a:rPr sz="2200" spc="-10" dirty="0">
                <a:latin typeface="Calibri"/>
                <a:cs typeface="Calibri"/>
              </a:rPr>
              <a:t>i</a:t>
            </a:r>
            <a:r>
              <a:rPr sz="2200" spc="-40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es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nsu</a:t>
            </a:r>
            <a:r>
              <a:rPr sz="2200" spc="-5" dirty="0">
                <a:latin typeface="Calibri"/>
                <a:cs typeface="Calibri"/>
              </a:rPr>
              <a:t>l</a:t>
            </a:r>
            <a:r>
              <a:rPr sz="2200" spc="-35" dirty="0">
                <a:latin typeface="Calibri"/>
                <a:cs typeface="Calibri"/>
              </a:rPr>
              <a:t>a</a:t>
            </a:r>
            <a:r>
              <a:rPr sz="2200" spc="-10" dirty="0">
                <a:latin typeface="Calibri"/>
                <a:cs typeface="Calibri"/>
              </a:rPr>
              <a:t>ti</a:t>
            </a:r>
            <a:r>
              <a:rPr sz="2200" spc="-20" dirty="0">
                <a:latin typeface="Calibri"/>
                <a:cs typeface="Calibri"/>
              </a:rPr>
              <a:t>n</a:t>
            </a:r>
            <a:r>
              <a:rPr sz="2200" spc="-15" dirty="0">
                <a:latin typeface="Calibri"/>
                <a:cs typeface="Calibri"/>
              </a:rPr>
              <a:t>g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du</a:t>
            </a:r>
            <a:r>
              <a:rPr sz="2200" spc="-25" dirty="0">
                <a:latin typeface="Calibri"/>
                <a:cs typeface="Calibri"/>
              </a:rPr>
              <a:t>c</a:t>
            </a:r>
            <a:r>
              <a:rPr sz="2200" spc="-10" dirty="0">
                <a:latin typeface="Calibri"/>
                <a:cs typeface="Calibri"/>
              </a:rPr>
              <a:t>ts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and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p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pe</a:t>
            </a:r>
            <a:r>
              <a:rPr sz="2200" spc="-5" dirty="0">
                <a:latin typeface="Calibri"/>
                <a:cs typeface="Calibri"/>
              </a:rPr>
              <a:t>l</a:t>
            </a:r>
            <a:r>
              <a:rPr sz="2200" spc="-10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ne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edu</a:t>
            </a:r>
            <a:r>
              <a:rPr sz="2200" spc="-25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ene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gy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5" dirty="0">
                <a:latin typeface="Calibri"/>
                <a:cs typeface="Calibri"/>
              </a:rPr>
              <a:t>s</a:t>
            </a:r>
            <a:r>
              <a:rPr sz="2200" spc="-15" dirty="0">
                <a:latin typeface="Calibri"/>
                <a:cs typeface="Calibri"/>
              </a:rPr>
              <a:t>se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he</a:t>
            </a:r>
            <a:r>
              <a:rPr sz="2200" spc="-40" dirty="0">
                <a:latin typeface="Calibri"/>
                <a:cs typeface="Calibri"/>
              </a:rPr>
              <a:t>a</a:t>
            </a:r>
            <a:r>
              <a:rPr sz="2200" spc="-10" dirty="0">
                <a:latin typeface="Calibri"/>
                <a:cs typeface="Calibri"/>
              </a:rPr>
              <a:t>ti</a:t>
            </a:r>
            <a:r>
              <a:rPr sz="2200" spc="-20" dirty="0">
                <a:latin typeface="Calibri"/>
                <a:cs typeface="Calibri"/>
              </a:rPr>
              <a:t>n</a:t>
            </a:r>
            <a:r>
              <a:rPr sz="2200" spc="-15" dirty="0">
                <a:latin typeface="Calibri"/>
                <a:cs typeface="Calibri"/>
              </a:rPr>
              <a:t>g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and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oo</a:t>
            </a:r>
            <a:r>
              <a:rPr sz="2200" dirty="0">
                <a:latin typeface="Calibri"/>
                <a:cs typeface="Calibri"/>
              </a:rPr>
              <a:t>li</a:t>
            </a:r>
            <a:r>
              <a:rPr sz="2200" spc="-20" dirty="0">
                <a:latin typeface="Calibri"/>
                <a:cs typeface="Calibri"/>
              </a:rPr>
              <a:t>n</a:t>
            </a:r>
            <a:r>
              <a:rPr sz="2200" spc="-15" dirty="0">
                <a:latin typeface="Calibri"/>
                <a:cs typeface="Calibri"/>
              </a:rPr>
              <a:t>g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30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tri</a:t>
            </a:r>
            <a:r>
              <a:rPr sz="2200" spc="-20" dirty="0">
                <a:latin typeface="Calibri"/>
                <a:cs typeface="Calibri"/>
              </a:rPr>
              <a:t>but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Calibri"/>
                <a:cs typeface="Calibri"/>
              </a:rPr>
              <a:t>s</a:t>
            </a:r>
            <a:r>
              <a:rPr sz="2200" spc="-35" dirty="0">
                <a:latin typeface="Calibri"/>
                <a:cs typeface="Calibri"/>
              </a:rPr>
              <a:t>y</a:t>
            </a:r>
            <a:r>
              <a:rPr sz="2200" spc="-30" dirty="0">
                <a:latin typeface="Calibri"/>
                <a:cs typeface="Calibri"/>
              </a:rPr>
              <a:t>s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ems.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Insul</a:t>
            </a:r>
            <a:r>
              <a:rPr sz="2200" spc="-35" dirty="0">
                <a:latin typeface="Calibri"/>
                <a:cs typeface="Calibri"/>
              </a:rPr>
              <a:t>a</a:t>
            </a:r>
            <a:r>
              <a:rPr sz="2200" spc="-10" dirty="0">
                <a:latin typeface="Calibri"/>
                <a:cs typeface="Calibri"/>
              </a:rPr>
              <a:t>ti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55" dirty="0">
                <a:latin typeface="Calibri"/>
                <a:cs typeface="Calibri"/>
              </a:rPr>
              <a:t>e</a:t>
            </a:r>
            <a:r>
              <a:rPr sz="2200" spc="-20" dirty="0">
                <a:latin typeface="Calibri"/>
                <a:cs typeface="Calibri"/>
              </a:rPr>
              <a:t>xpo</a:t>
            </a:r>
            <a:r>
              <a:rPr sz="2200" spc="-5" dirty="0">
                <a:latin typeface="Calibri"/>
                <a:cs typeface="Calibri"/>
              </a:rPr>
              <a:t>s</a:t>
            </a:r>
            <a:r>
              <a:rPr sz="2200" spc="-15" dirty="0">
                <a:latin typeface="Calibri"/>
                <a:cs typeface="Calibri"/>
              </a:rPr>
              <a:t>ed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Calibri"/>
                <a:cs typeface="Calibri"/>
              </a:rPr>
              <a:t>w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0" dirty="0">
                <a:latin typeface="Calibri"/>
                <a:cs typeface="Calibri"/>
              </a:rPr>
              <a:t>a</a:t>
            </a:r>
            <a:r>
              <a:rPr sz="2200" spc="-10" dirty="0">
                <a:latin typeface="Calibri"/>
                <a:cs typeface="Calibri"/>
              </a:rPr>
              <a:t>ther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equ</a:t>
            </a:r>
            <a:r>
              <a:rPr sz="2200" spc="-10" dirty="0">
                <a:latin typeface="Calibri"/>
                <a:cs typeface="Calibri"/>
              </a:rPr>
              <a:t>i</a:t>
            </a:r>
            <a:r>
              <a:rPr sz="2200" spc="-4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ed</a:t>
            </a:r>
            <a:r>
              <a:rPr sz="2200" spc="-80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b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p</a:t>
            </a:r>
            <a:r>
              <a:rPr sz="2200" spc="-4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ec</a:t>
            </a:r>
            <a:r>
              <a:rPr sz="2200" spc="-5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ed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30" dirty="0">
                <a:latin typeface="Calibri"/>
                <a:cs typeface="Calibri"/>
              </a:rPr>
              <a:t>b</a:t>
            </a:r>
            <a:r>
              <a:rPr sz="2200" spc="-10" dirty="0">
                <a:latin typeface="Calibri"/>
                <a:cs typeface="Calibri"/>
              </a:rPr>
              <a:t>y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al</a:t>
            </a:r>
            <a:r>
              <a:rPr sz="2200" spc="-20" dirty="0">
                <a:latin typeface="Calibri"/>
                <a:cs typeface="Calibri"/>
              </a:rPr>
              <a:t>um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n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um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she</a:t>
            </a:r>
            <a:r>
              <a:rPr sz="2200" spc="-30" dirty="0">
                <a:latin typeface="Calibri"/>
                <a:cs typeface="Calibri"/>
              </a:rPr>
              <a:t>e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m</a:t>
            </a:r>
            <a:r>
              <a:rPr sz="2200" spc="-30" dirty="0">
                <a:latin typeface="Calibri"/>
                <a:cs typeface="Calibri"/>
              </a:rPr>
              <a:t>e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0" dirty="0">
                <a:latin typeface="Calibri"/>
                <a:cs typeface="Calibri"/>
              </a:rPr>
              <a:t>al,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pa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40" dirty="0">
                <a:latin typeface="Calibri"/>
                <a:cs typeface="Calibri"/>
              </a:rPr>
              <a:t>nt</a:t>
            </a:r>
            <a:r>
              <a:rPr sz="2200" spc="-15" dirty="0">
                <a:latin typeface="Calibri"/>
                <a:cs typeface="Calibri"/>
              </a:rPr>
              <a:t>ed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35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50" dirty="0">
                <a:latin typeface="Calibri"/>
                <a:cs typeface="Calibri"/>
              </a:rPr>
              <a:t>n</a:t>
            </a:r>
            <a:r>
              <a:rPr sz="2200" spc="-45" dirty="0">
                <a:latin typeface="Calibri"/>
                <a:cs typeface="Calibri"/>
              </a:rPr>
              <a:t>v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5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,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or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p</a:t>
            </a:r>
            <a:r>
              <a:rPr sz="2200" spc="-10" dirty="0">
                <a:latin typeface="Calibri"/>
                <a:cs typeface="Calibri"/>
              </a:rPr>
              <a:t>la</a:t>
            </a:r>
            <a:r>
              <a:rPr sz="2200" spc="-30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tic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Calibri"/>
                <a:cs typeface="Calibri"/>
              </a:rPr>
              <a:t>c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40" dirty="0">
                <a:latin typeface="Calibri"/>
                <a:cs typeface="Calibri"/>
              </a:rPr>
              <a:t>v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229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.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Ce</a:t>
            </a:r>
            <a:r>
              <a:rPr sz="2200" spc="-5" dirty="0">
                <a:latin typeface="Calibri"/>
                <a:cs typeface="Calibri"/>
              </a:rPr>
              <a:t>l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20" dirty="0">
                <a:latin typeface="Calibri"/>
                <a:cs typeface="Calibri"/>
              </a:rPr>
              <a:t>u</a:t>
            </a:r>
            <a:r>
              <a:rPr sz="2200" spc="-10" dirty="0">
                <a:latin typeface="Calibri"/>
                <a:cs typeface="Calibri"/>
              </a:rPr>
              <a:t>lar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spc="-60" dirty="0">
                <a:latin typeface="Calibri"/>
                <a:cs typeface="Calibri"/>
              </a:rPr>
              <a:t>f</a:t>
            </a:r>
            <a:r>
              <a:rPr sz="2200" spc="-15" dirty="0">
                <a:latin typeface="Calibri"/>
                <a:cs typeface="Calibri"/>
              </a:rPr>
              <a:t>oam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nsu</a:t>
            </a:r>
            <a:r>
              <a:rPr sz="2200" spc="-5" dirty="0">
                <a:latin typeface="Calibri"/>
                <a:cs typeface="Calibri"/>
              </a:rPr>
              <a:t>l</a:t>
            </a:r>
            <a:r>
              <a:rPr sz="2200" spc="-35" dirty="0">
                <a:latin typeface="Calibri"/>
                <a:cs typeface="Calibri"/>
              </a:rPr>
              <a:t>a</a:t>
            </a:r>
            <a:r>
              <a:rPr sz="2200" spc="-10" dirty="0">
                <a:latin typeface="Calibri"/>
                <a:cs typeface="Calibri"/>
              </a:rPr>
              <a:t>ti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need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be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p</a:t>
            </a:r>
            <a:r>
              <a:rPr sz="2200" spc="-4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ec</a:t>
            </a:r>
            <a:r>
              <a:rPr sz="2200" spc="-5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ed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as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25" dirty="0">
                <a:latin typeface="Calibri"/>
                <a:cs typeface="Calibri"/>
              </a:rPr>
              <a:t>e</a:t>
            </a:r>
            <a:r>
              <a:rPr sz="2200" spc="-15" dirty="0">
                <a:latin typeface="Calibri"/>
                <a:cs typeface="Calibri"/>
              </a:rPr>
              <a:t>scr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be</a:t>
            </a:r>
            <a:r>
              <a:rPr sz="2200" spc="-15" dirty="0">
                <a:latin typeface="Calibri"/>
                <a:cs typeface="Calibri"/>
              </a:rPr>
              <a:t>d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a</a:t>
            </a:r>
            <a:r>
              <a:rPr sz="2200" spc="-20" dirty="0">
                <a:latin typeface="Calibri"/>
                <a:cs typeface="Calibri"/>
              </a:rPr>
              <a:t>bo</a:t>
            </a:r>
            <a:r>
              <a:rPr sz="2200" spc="-40" dirty="0">
                <a:latin typeface="Calibri"/>
                <a:cs typeface="Calibri"/>
              </a:rPr>
              <a:t>v</a:t>
            </a:r>
            <a:r>
              <a:rPr sz="2200" spc="-10" dirty="0">
                <a:latin typeface="Calibri"/>
                <a:cs typeface="Calibri"/>
              </a:rPr>
              <a:t>e,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10" dirty="0">
                <a:latin typeface="Calibri"/>
                <a:cs typeface="Calibri"/>
              </a:rPr>
              <a:t>r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b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p</a:t>
            </a:r>
            <a:r>
              <a:rPr sz="2200" spc="-10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45" dirty="0">
                <a:latin typeface="Calibri"/>
                <a:cs typeface="Calibri"/>
              </a:rPr>
              <a:t>n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ed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w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0" dirty="0">
                <a:latin typeface="Calibri"/>
                <a:cs typeface="Calibri"/>
              </a:rPr>
              <a:t>th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w</a:t>
            </a:r>
            <a:r>
              <a:rPr sz="2200" spc="-35" dirty="0">
                <a:latin typeface="Calibri"/>
                <a:cs typeface="Calibri"/>
              </a:rPr>
              <a:t>a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0" dirty="0">
                <a:latin typeface="Calibri"/>
                <a:cs typeface="Calibri"/>
              </a:rPr>
              <a:t>er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30" dirty="0">
                <a:latin typeface="Calibri"/>
                <a:cs typeface="Calibri"/>
              </a:rPr>
              <a:t>e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30" dirty="0">
                <a:latin typeface="Calibri"/>
                <a:cs typeface="Calibri"/>
              </a:rPr>
              <a:t>r</a:t>
            </a:r>
            <a:r>
              <a:rPr sz="2200" spc="-20" dirty="0">
                <a:latin typeface="Calibri"/>
                <a:cs typeface="Calibri"/>
              </a:rPr>
              <a:t>da</a:t>
            </a:r>
            <a:r>
              <a:rPr sz="2200" spc="-40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pa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40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t.</a:t>
            </a:r>
            <a:endParaRPr sz="2200">
              <a:latin typeface="Calibri"/>
              <a:cs typeface="Calibri"/>
            </a:endParaRPr>
          </a:p>
          <a:p>
            <a:pPr marL="287020" marR="292100" indent="-274320">
              <a:lnSpc>
                <a:spcPts val="2380"/>
              </a:lnSpc>
              <a:spcBef>
                <a:spcPts val="635"/>
              </a:spcBef>
              <a:buClr>
                <a:srgbClr val="FE8537"/>
              </a:buClr>
              <a:buSzPct val="68181"/>
              <a:buFont typeface="Wingdings"/>
              <a:buChar char=""/>
              <a:tabLst>
                <a:tab pos="287020" algn="l"/>
              </a:tabLst>
            </a:pPr>
            <a:r>
              <a:rPr sz="2200" b="1" spc="-20" dirty="0">
                <a:latin typeface="Calibri"/>
                <a:cs typeface="Calibri"/>
              </a:rPr>
              <a:t>D</a:t>
            </a:r>
            <a:r>
              <a:rPr sz="2200" b="1" spc="-25" dirty="0">
                <a:latin typeface="Calibri"/>
                <a:cs typeface="Calibri"/>
              </a:rPr>
              <a:t>u</a:t>
            </a:r>
            <a:r>
              <a:rPr sz="2200" b="1" spc="-15" dirty="0">
                <a:latin typeface="Calibri"/>
                <a:cs typeface="Calibri"/>
              </a:rPr>
              <a:t>c</a:t>
            </a:r>
            <a:r>
              <a:rPr sz="2200" b="1" spc="-10" dirty="0">
                <a:latin typeface="Calibri"/>
                <a:cs typeface="Calibri"/>
              </a:rPr>
              <a:t>t</a:t>
            </a:r>
            <a:r>
              <a:rPr sz="2200" b="1" spc="-35" dirty="0">
                <a:latin typeface="Times New Roman"/>
                <a:cs typeface="Times New Roman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seali</a:t>
            </a:r>
            <a:r>
              <a:rPr sz="2200" b="1" spc="-25" dirty="0">
                <a:latin typeface="Calibri"/>
                <a:cs typeface="Calibri"/>
              </a:rPr>
              <a:t>n</a:t>
            </a:r>
            <a:r>
              <a:rPr sz="2200" b="1" spc="-20" dirty="0">
                <a:latin typeface="Calibri"/>
                <a:cs typeface="Calibri"/>
              </a:rPr>
              <a:t>g</a:t>
            </a:r>
            <a:r>
              <a:rPr sz="2200" b="1" spc="-10" dirty="0">
                <a:latin typeface="Calibri"/>
                <a:cs typeface="Calibri"/>
              </a:rPr>
              <a:t>:</a:t>
            </a:r>
            <a:r>
              <a:rPr sz="2200" b="1" spc="-3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P</a:t>
            </a:r>
            <a:r>
              <a:rPr sz="2200" spc="-4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20" dirty="0">
                <a:latin typeface="Calibri"/>
                <a:cs typeface="Calibri"/>
              </a:rPr>
              <a:t>pe</a:t>
            </a:r>
            <a:r>
              <a:rPr sz="2200" spc="-10" dirty="0">
                <a:latin typeface="Calibri"/>
                <a:cs typeface="Calibri"/>
              </a:rPr>
              <a:t>r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25" dirty="0">
                <a:latin typeface="Calibri"/>
                <a:cs typeface="Calibri"/>
              </a:rPr>
              <a:t>u</a:t>
            </a:r>
            <a:r>
              <a:rPr sz="2200" spc="-10" dirty="0">
                <a:latin typeface="Calibri"/>
                <a:cs typeface="Calibri"/>
              </a:rPr>
              <a:t>ct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se</a:t>
            </a:r>
            <a:r>
              <a:rPr sz="2200" spc="-10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li</a:t>
            </a:r>
            <a:r>
              <a:rPr sz="2200" spc="-20" dirty="0">
                <a:latin typeface="Calibri"/>
                <a:cs typeface="Calibri"/>
              </a:rPr>
              <a:t>n</a:t>
            </a:r>
            <a:r>
              <a:rPr sz="2200" spc="-15" dirty="0">
                <a:latin typeface="Calibri"/>
                <a:cs typeface="Calibri"/>
              </a:rPr>
              <a:t>g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ensu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es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th</a:t>
            </a:r>
            <a:r>
              <a:rPr sz="2200" spc="-40" dirty="0">
                <a:latin typeface="Calibri"/>
                <a:cs typeface="Calibri"/>
              </a:rPr>
              <a:t>a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c</a:t>
            </a:r>
            <a:r>
              <a:rPr sz="2200" spc="-10" dirty="0">
                <a:latin typeface="Calibri"/>
                <a:cs typeface="Calibri"/>
              </a:rPr>
              <a:t>or</a:t>
            </a:r>
            <a:r>
              <a:rPr sz="2200" spc="-30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ect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qua</a:t>
            </a:r>
            <a:r>
              <a:rPr sz="2200" spc="-40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ti</a:t>
            </a:r>
            <a:r>
              <a:rPr sz="2200" spc="-20" dirty="0">
                <a:latin typeface="Calibri"/>
                <a:cs typeface="Calibri"/>
              </a:rPr>
              <a:t>t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0" dirty="0">
                <a:latin typeface="Calibri"/>
                <a:cs typeface="Calibri"/>
              </a:rPr>
              <a:t>es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of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he</a:t>
            </a:r>
            <a:r>
              <a:rPr sz="2200" spc="-40" dirty="0">
                <a:latin typeface="Calibri"/>
                <a:cs typeface="Calibri"/>
              </a:rPr>
              <a:t>at</a:t>
            </a:r>
            <a:r>
              <a:rPr sz="2200" spc="-15" dirty="0">
                <a:latin typeface="Calibri"/>
                <a:cs typeface="Calibri"/>
              </a:rPr>
              <a:t>ed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or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oo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5" dirty="0">
                <a:latin typeface="Calibri"/>
                <a:cs typeface="Calibri"/>
              </a:rPr>
              <a:t>ed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0" dirty="0">
                <a:latin typeface="Calibri"/>
                <a:cs typeface="Calibri"/>
              </a:rPr>
              <a:t>r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wi</a:t>
            </a:r>
            <a:r>
              <a:rPr sz="2200" dirty="0">
                <a:latin typeface="Calibri"/>
                <a:cs typeface="Calibri"/>
              </a:rPr>
              <a:t>ll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b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de</a:t>
            </a:r>
            <a:r>
              <a:rPr sz="2200" spc="-5" dirty="0">
                <a:latin typeface="Calibri"/>
                <a:cs typeface="Calibri"/>
              </a:rPr>
              <a:t>l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40" dirty="0">
                <a:latin typeface="Calibri"/>
                <a:cs typeface="Calibri"/>
              </a:rPr>
              <a:t>v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ed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the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sp</a:t>
            </a:r>
            <a:r>
              <a:rPr sz="2200" spc="-10" dirty="0">
                <a:latin typeface="Calibri"/>
                <a:cs typeface="Calibri"/>
              </a:rPr>
              <a:t>ace,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and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no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b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30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35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un</a:t>
            </a:r>
            <a:r>
              <a:rPr sz="2200" spc="-45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20" dirty="0">
                <a:latin typeface="Calibri"/>
                <a:cs typeface="Calibri"/>
              </a:rPr>
              <a:t>nd</a:t>
            </a:r>
            <a:r>
              <a:rPr sz="2200" spc="-10" dirty="0">
                <a:latin typeface="Calibri"/>
                <a:cs typeface="Calibri"/>
              </a:rPr>
              <a:t>it</a:t>
            </a:r>
            <a:r>
              <a:rPr sz="2200" spc="-15" dirty="0">
                <a:latin typeface="Calibri"/>
                <a:cs typeface="Calibri"/>
              </a:rPr>
              <a:t>io</a:t>
            </a:r>
            <a:r>
              <a:rPr sz="2200" spc="-20" dirty="0">
                <a:latin typeface="Calibri"/>
                <a:cs typeface="Calibri"/>
              </a:rPr>
              <a:t>ne</a:t>
            </a:r>
            <a:r>
              <a:rPr sz="2200" spc="-15" dirty="0">
                <a:latin typeface="Calibri"/>
                <a:cs typeface="Calibri"/>
              </a:rPr>
              <a:t>d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sp</a:t>
            </a:r>
            <a:r>
              <a:rPr sz="2200" spc="-10" dirty="0">
                <a:latin typeface="Calibri"/>
                <a:cs typeface="Calibri"/>
              </a:rPr>
              <a:t>aces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Calibri"/>
                <a:cs typeface="Calibri"/>
              </a:rPr>
              <a:t>o</a:t>
            </a:r>
            <a:r>
              <a:rPr sz="2200" spc="-10" dirty="0">
                <a:latin typeface="Calibri"/>
                <a:cs typeface="Calibri"/>
              </a:rPr>
              <a:t>r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25" dirty="0">
                <a:latin typeface="Calibri"/>
                <a:cs typeface="Calibri"/>
              </a:rPr>
              <a:t>h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20" dirty="0">
                <a:latin typeface="Calibri"/>
                <a:cs typeface="Calibri"/>
              </a:rPr>
              <a:t>u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20" dirty="0">
                <a:latin typeface="Calibri"/>
                <a:cs typeface="Calibri"/>
              </a:rPr>
              <a:t>do</a:t>
            </a:r>
            <a:r>
              <a:rPr sz="2200" spc="-5" dirty="0">
                <a:latin typeface="Calibri"/>
                <a:cs typeface="Calibri"/>
              </a:rPr>
              <a:t>o</a:t>
            </a:r>
            <a:r>
              <a:rPr sz="2200" spc="-45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th</a:t>
            </a:r>
            <a:r>
              <a:rPr sz="2200" spc="-5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20" dirty="0">
                <a:latin typeface="Calibri"/>
                <a:cs typeface="Calibri"/>
              </a:rPr>
              <a:t>ug</a:t>
            </a:r>
            <a:r>
              <a:rPr sz="2200" spc="-15" dirty="0">
                <a:latin typeface="Calibri"/>
                <a:cs typeface="Calibri"/>
              </a:rPr>
              <a:t>h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5" dirty="0">
                <a:latin typeface="Calibri"/>
                <a:cs typeface="Calibri"/>
              </a:rPr>
              <a:t>ea</a:t>
            </a:r>
            <a:r>
              <a:rPr sz="2200" spc="-35" dirty="0">
                <a:latin typeface="Calibri"/>
                <a:cs typeface="Calibri"/>
              </a:rPr>
              <a:t>k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Calibri"/>
                <a:cs typeface="Calibri"/>
              </a:rPr>
              <a:t>t</a:t>
            </a:r>
            <a:r>
              <a:rPr sz="2200" spc="-20" dirty="0">
                <a:latin typeface="Calibri"/>
                <a:cs typeface="Calibri"/>
              </a:rPr>
              <a:t>h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duc</a:t>
            </a:r>
            <a:r>
              <a:rPr sz="2200" spc="-10" dirty="0">
                <a:latin typeface="Calibri"/>
                <a:cs typeface="Calibri"/>
              </a:rPr>
              <a:t>ts.</a:t>
            </a:r>
            <a:endParaRPr sz="2200">
              <a:latin typeface="Calibri"/>
              <a:cs typeface="Calibri"/>
            </a:endParaRPr>
          </a:p>
          <a:p>
            <a:pPr marL="287020" marR="114935" indent="-274320">
              <a:lnSpc>
                <a:spcPct val="90000"/>
              </a:lnSpc>
              <a:spcBef>
                <a:spcPts val="565"/>
              </a:spcBef>
              <a:buClr>
                <a:srgbClr val="FE8537"/>
              </a:buClr>
              <a:buSzPct val="68181"/>
              <a:buFont typeface="Wingdings"/>
              <a:buChar char=""/>
              <a:tabLst>
                <a:tab pos="287020" algn="l"/>
              </a:tabLst>
            </a:pPr>
            <a:r>
              <a:rPr sz="2200" b="1" spc="-15" dirty="0">
                <a:latin typeface="Calibri"/>
                <a:cs typeface="Calibri"/>
              </a:rPr>
              <a:t>Pi</a:t>
            </a:r>
            <a:r>
              <a:rPr sz="2200" b="1" spc="-25" dirty="0">
                <a:latin typeface="Calibri"/>
                <a:cs typeface="Calibri"/>
              </a:rPr>
              <a:t>p</a:t>
            </a:r>
            <a:r>
              <a:rPr sz="2200" b="1" spc="-15" dirty="0">
                <a:latin typeface="Calibri"/>
                <a:cs typeface="Calibri"/>
              </a:rPr>
              <a:t>e</a:t>
            </a:r>
            <a:r>
              <a:rPr sz="2200" b="1" spc="-40" dirty="0">
                <a:latin typeface="Times New Roman"/>
                <a:cs typeface="Times New Roman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ins</a:t>
            </a:r>
            <a:r>
              <a:rPr sz="2200" b="1" spc="-25" dirty="0">
                <a:latin typeface="Calibri"/>
                <a:cs typeface="Calibri"/>
              </a:rPr>
              <a:t>u</a:t>
            </a:r>
            <a:r>
              <a:rPr sz="2200" b="1" spc="-10" dirty="0">
                <a:latin typeface="Calibri"/>
                <a:cs typeface="Calibri"/>
              </a:rPr>
              <a:t>l</a:t>
            </a:r>
            <a:r>
              <a:rPr sz="2200" b="1" spc="-45" dirty="0">
                <a:latin typeface="Calibri"/>
                <a:cs typeface="Calibri"/>
              </a:rPr>
              <a:t>a</a:t>
            </a:r>
            <a:r>
              <a:rPr sz="2200" b="1" spc="-10" dirty="0">
                <a:latin typeface="Calibri"/>
                <a:cs typeface="Calibri"/>
              </a:rPr>
              <a:t>ti</a:t>
            </a:r>
            <a:r>
              <a:rPr sz="2200" b="1" spc="-25" dirty="0">
                <a:latin typeface="Calibri"/>
                <a:cs typeface="Calibri"/>
              </a:rPr>
              <a:t>o</a:t>
            </a:r>
            <a:r>
              <a:rPr sz="2200" b="1" spc="-10" dirty="0">
                <a:latin typeface="Calibri"/>
                <a:cs typeface="Calibri"/>
              </a:rPr>
              <a:t>n:</a:t>
            </a:r>
            <a:r>
              <a:rPr sz="2200" b="1" spc="-3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Insul</a:t>
            </a:r>
            <a:r>
              <a:rPr sz="2200" spc="-35" dirty="0">
                <a:latin typeface="Calibri"/>
                <a:cs typeface="Calibri"/>
              </a:rPr>
              <a:t>a</a:t>
            </a:r>
            <a:r>
              <a:rPr sz="2200" spc="-10" dirty="0">
                <a:latin typeface="Calibri"/>
                <a:cs typeface="Calibri"/>
              </a:rPr>
              <a:t>ti</a:t>
            </a:r>
            <a:r>
              <a:rPr sz="2200" spc="-20" dirty="0">
                <a:latin typeface="Calibri"/>
                <a:cs typeface="Calibri"/>
              </a:rPr>
              <a:t>n</a:t>
            </a:r>
            <a:r>
              <a:rPr sz="2200" spc="-15" dirty="0">
                <a:latin typeface="Calibri"/>
                <a:cs typeface="Calibri"/>
              </a:rPr>
              <a:t>g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p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25" dirty="0">
                <a:latin typeface="Calibri"/>
                <a:cs typeface="Calibri"/>
              </a:rPr>
              <a:t>p</a:t>
            </a:r>
            <a:r>
              <a:rPr sz="2200" spc="-10" dirty="0">
                <a:latin typeface="Calibri"/>
                <a:cs typeface="Calibri"/>
              </a:rPr>
              <a:t>el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ne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edu</a:t>
            </a:r>
            <a:r>
              <a:rPr sz="2200" spc="-25" dirty="0">
                <a:latin typeface="Calibri"/>
                <a:cs typeface="Calibri"/>
              </a:rPr>
              <a:t>c</a:t>
            </a:r>
            <a:r>
              <a:rPr sz="2200" spc="-10" dirty="0">
                <a:latin typeface="Calibri"/>
                <a:cs typeface="Calibri"/>
              </a:rPr>
              <a:t>es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ene</a:t>
            </a:r>
            <a:r>
              <a:rPr sz="2200" spc="-4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gy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5" dirty="0">
                <a:latin typeface="Calibri"/>
                <a:cs typeface="Calibri"/>
              </a:rPr>
              <a:t>s</a:t>
            </a:r>
            <a:r>
              <a:rPr sz="2200" spc="-15" dirty="0">
                <a:latin typeface="Calibri"/>
                <a:cs typeface="Calibri"/>
              </a:rPr>
              <a:t>se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he</a:t>
            </a:r>
            <a:r>
              <a:rPr sz="2200" spc="-40" dirty="0">
                <a:latin typeface="Calibri"/>
                <a:cs typeface="Calibri"/>
              </a:rPr>
              <a:t>a</a:t>
            </a:r>
            <a:r>
              <a:rPr sz="2200" spc="-10" dirty="0">
                <a:latin typeface="Calibri"/>
                <a:cs typeface="Calibri"/>
              </a:rPr>
              <a:t>ti</a:t>
            </a:r>
            <a:r>
              <a:rPr sz="2200" spc="-20" dirty="0">
                <a:latin typeface="Calibri"/>
                <a:cs typeface="Calibri"/>
              </a:rPr>
              <a:t>ng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and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Calibri"/>
                <a:cs typeface="Calibri"/>
              </a:rPr>
              <a:t>c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dirty="0">
                <a:latin typeface="Calibri"/>
                <a:cs typeface="Calibri"/>
              </a:rPr>
              <a:t>li</a:t>
            </a:r>
            <a:r>
              <a:rPr sz="2200" spc="-20" dirty="0">
                <a:latin typeface="Calibri"/>
                <a:cs typeface="Calibri"/>
              </a:rPr>
              <a:t>n</a:t>
            </a:r>
            <a:r>
              <a:rPr sz="2200" spc="-15" dirty="0">
                <a:latin typeface="Calibri"/>
                <a:cs typeface="Calibri"/>
              </a:rPr>
              <a:t>g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Calibri"/>
                <a:cs typeface="Calibri"/>
              </a:rPr>
              <a:t>s</a:t>
            </a:r>
            <a:r>
              <a:rPr sz="2200" spc="-35" dirty="0">
                <a:latin typeface="Calibri"/>
                <a:cs typeface="Calibri"/>
              </a:rPr>
              <a:t>y</a:t>
            </a:r>
            <a:r>
              <a:rPr sz="2200" spc="-30" dirty="0">
                <a:latin typeface="Calibri"/>
                <a:cs typeface="Calibri"/>
              </a:rPr>
              <a:t>s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30" dirty="0">
                <a:latin typeface="Calibri"/>
                <a:cs typeface="Calibri"/>
              </a:rPr>
              <a:t>m</a:t>
            </a:r>
            <a:r>
              <a:rPr sz="2200" spc="-5" dirty="0">
                <a:latin typeface="Calibri"/>
                <a:cs typeface="Calibri"/>
              </a:rPr>
              <a:t>s</a:t>
            </a:r>
            <a:r>
              <a:rPr sz="2200" dirty="0">
                <a:latin typeface="Calibri"/>
                <a:cs typeface="Calibri"/>
              </a:rPr>
              <a:t>.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Besi</a:t>
            </a:r>
            <a:r>
              <a:rPr sz="2200" spc="-20" dirty="0">
                <a:latin typeface="Calibri"/>
                <a:cs typeface="Calibri"/>
              </a:rPr>
              <a:t>de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5" dirty="0">
                <a:latin typeface="Calibri"/>
                <a:cs typeface="Calibri"/>
              </a:rPr>
              <a:t>nsu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40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ti</a:t>
            </a:r>
            <a:r>
              <a:rPr sz="2200" spc="-10" dirty="0">
                <a:latin typeface="Calibri"/>
                <a:cs typeface="Calibri"/>
              </a:rPr>
              <a:t>n</a:t>
            </a:r>
            <a:r>
              <a:rPr sz="2200" spc="-15" dirty="0">
                <a:latin typeface="Calibri"/>
                <a:cs typeface="Calibri"/>
              </a:rPr>
              <a:t>g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Calibri"/>
                <a:cs typeface="Calibri"/>
              </a:rPr>
              <a:t>p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p</a:t>
            </a:r>
            <a:r>
              <a:rPr sz="2200" spc="-25" dirty="0">
                <a:latin typeface="Calibri"/>
                <a:cs typeface="Calibri"/>
              </a:rPr>
              <a:t>e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s</a:t>
            </a:r>
            <a:r>
              <a:rPr sz="2200" spc="-45" dirty="0">
                <a:latin typeface="Calibri"/>
                <a:cs typeface="Calibri"/>
              </a:rPr>
              <a:t>a</a:t>
            </a:r>
            <a:r>
              <a:rPr sz="2200" spc="-35" dirty="0">
                <a:latin typeface="Calibri"/>
                <a:cs typeface="Calibri"/>
              </a:rPr>
              <a:t>v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en</a:t>
            </a:r>
            <a:r>
              <a:rPr sz="2200" spc="-25" dirty="0">
                <a:latin typeface="Calibri"/>
                <a:cs typeface="Calibri"/>
              </a:rPr>
              <a:t>e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g</a:t>
            </a:r>
            <a:r>
              <a:rPr sz="2200" spc="-170" dirty="0">
                <a:latin typeface="Calibri"/>
                <a:cs typeface="Calibri"/>
              </a:rPr>
              <a:t>y</a:t>
            </a:r>
            <a:r>
              <a:rPr sz="2200" spc="-10" dirty="0">
                <a:latin typeface="Calibri"/>
                <a:cs typeface="Calibri"/>
              </a:rPr>
              <a:t>,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w</a:t>
            </a:r>
            <a:r>
              <a:rPr sz="2200" spc="-6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apping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5" dirty="0">
                <a:latin typeface="Calibri"/>
                <a:cs typeface="Calibri"/>
              </a:rPr>
              <a:t>e</a:t>
            </a:r>
            <a:r>
              <a:rPr sz="2200" spc="-20" dirty="0">
                <a:latin typeface="Calibri"/>
                <a:cs typeface="Calibri"/>
              </a:rPr>
              <a:t>xpo</a:t>
            </a:r>
            <a:r>
              <a:rPr sz="2200" spc="-5" dirty="0">
                <a:latin typeface="Calibri"/>
                <a:cs typeface="Calibri"/>
              </a:rPr>
              <a:t>s</a:t>
            </a:r>
            <a:r>
              <a:rPr sz="2200" spc="-15" dirty="0">
                <a:latin typeface="Calibri"/>
                <a:cs typeface="Calibri"/>
              </a:rPr>
              <a:t>ed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5" dirty="0">
                <a:latin typeface="Calibri"/>
                <a:cs typeface="Calibri"/>
              </a:rPr>
              <a:t>d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Calibri"/>
                <a:cs typeface="Calibri"/>
              </a:rPr>
              <a:t>w</a:t>
            </a:r>
            <a:r>
              <a:rPr sz="2200" spc="-35" dirty="0">
                <a:latin typeface="Calibri"/>
                <a:cs typeface="Calibri"/>
              </a:rPr>
              <a:t>a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0" dirty="0">
                <a:latin typeface="Calibri"/>
                <a:cs typeface="Calibri"/>
              </a:rPr>
              <a:t>er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li</a:t>
            </a:r>
            <a:r>
              <a:rPr sz="2200" spc="-20" dirty="0">
                <a:latin typeface="Calibri"/>
                <a:cs typeface="Calibri"/>
              </a:rPr>
              <a:t>ne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p</a:t>
            </a:r>
            <a:r>
              <a:rPr sz="2200" spc="-40" dirty="0">
                <a:latin typeface="Calibri"/>
                <a:cs typeface="Calibri"/>
              </a:rPr>
              <a:t>r</a:t>
            </a:r>
            <a:r>
              <a:rPr sz="2200" spc="-30" dirty="0">
                <a:latin typeface="Calibri"/>
                <a:cs typeface="Calibri"/>
              </a:rPr>
              <a:t>ev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5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ts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them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f</a:t>
            </a:r>
            <a:r>
              <a:rPr sz="2200" spc="-4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om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s</a:t>
            </a:r>
            <a:r>
              <a:rPr sz="2200" spc="-45" dirty="0">
                <a:latin typeface="Calibri"/>
                <a:cs typeface="Calibri"/>
              </a:rPr>
              <a:t>w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0" dirty="0">
                <a:latin typeface="Calibri"/>
                <a:cs typeface="Calibri"/>
              </a:rPr>
              <a:t>a</a:t>
            </a:r>
            <a:r>
              <a:rPr sz="2200" spc="-10" dirty="0">
                <a:latin typeface="Calibri"/>
                <a:cs typeface="Calibri"/>
              </a:rPr>
              <a:t>ti</a:t>
            </a:r>
            <a:r>
              <a:rPr sz="2200" spc="-20" dirty="0">
                <a:latin typeface="Calibri"/>
                <a:cs typeface="Calibri"/>
              </a:rPr>
              <a:t>n</a:t>
            </a:r>
            <a:r>
              <a:rPr sz="2200" spc="-15" dirty="0">
                <a:latin typeface="Calibri"/>
                <a:cs typeface="Calibri"/>
              </a:rPr>
              <a:t>g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and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dirty="0">
                <a:latin typeface="Calibri"/>
                <a:cs typeface="Calibri"/>
              </a:rPr>
              <a:t>ll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20" dirty="0">
                <a:latin typeface="Calibri"/>
                <a:cs typeface="Calibri"/>
              </a:rPr>
              <a:t>c</a:t>
            </a:r>
            <a:r>
              <a:rPr sz="2200" spc="-10" dirty="0">
                <a:latin typeface="Calibri"/>
                <a:cs typeface="Calibri"/>
              </a:rPr>
              <a:t>ti</a:t>
            </a:r>
            <a:r>
              <a:rPr sz="2200" spc="-20" dirty="0">
                <a:latin typeface="Calibri"/>
                <a:cs typeface="Calibri"/>
              </a:rPr>
              <a:t>ng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moi</a:t>
            </a:r>
            <a:r>
              <a:rPr sz="2200" spc="-30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tu</a:t>
            </a:r>
            <a:r>
              <a:rPr sz="2200" spc="-4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Calibri"/>
                <a:cs typeface="Calibri"/>
              </a:rPr>
              <a:t>w</a:t>
            </a:r>
            <a:r>
              <a:rPr sz="2200" spc="-15" dirty="0">
                <a:latin typeface="Calibri"/>
                <a:cs typeface="Calibri"/>
              </a:rPr>
              <a:t>armer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cli</a:t>
            </a:r>
            <a:r>
              <a:rPr sz="2200" spc="-20" dirty="0">
                <a:latin typeface="Calibri"/>
                <a:cs typeface="Calibri"/>
              </a:rPr>
              <a:t>m</a:t>
            </a:r>
            <a:r>
              <a:rPr sz="2200" spc="-40" dirty="0">
                <a:latin typeface="Calibri"/>
                <a:cs typeface="Calibri"/>
              </a:rPr>
              <a:t>at</a:t>
            </a:r>
            <a:r>
              <a:rPr sz="2200" spc="-10" dirty="0">
                <a:latin typeface="Calibri"/>
                <a:cs typeface="Calibri"/>
              </a:rPr>
              <a:t>es.</a:t>
            </a:r>
            <a:endParaRPr sz="2200">
              <a:latin typeface="Calibri"/>
              <a:cs typeface="Calibri"/>
            </a:endParaRPr>
          </a:p>
          <a:p>
            <a:pPr marL="287020" marR="5080" indent="-274320">
              <a:lnSpc>
                <a:spcPct val="90000"/>
              </a:lnSpc>
              <a:spcBef>
                <a:spcPts val="600"/>
              </a:spcBef>
              <a:buClr>
                <a:srgbClr val="FE8537"/>
              </a:buClr>
              <a:buSzPct val="68181"/>
              <a:buFont typeface="Wingdings"/>
              <a:buChar char=""/>
              <a:tabLst>
                <a:tab pos="287020" algn="l"/>
              </a:tabLst>
            </a:pPr>
            <a:r>
              <a:rPr sz="2200" b="1" spc="-20" dirty="0">
                <a:latin typeface="Calibri"/>
                <a:cs typeface="Calibri"/>
              </a:rPr>
              <a:t>D</a:t>
            </a:r>
            <a:r>
              <a:rPr sz="2200" b="1" spc="-25" dirty="0">
                <a:latin typeface="Calibri"/>
                <a:cs typeface="Calibri"/>
              </a:rPr>
              <a:t>u</a:t>
            </a:r>
            <a:r>
              <a:rPr sz="2200" b="1" spc="-15" dirty="0">
                <a:latin typeface="Calibri"/>
                <a:cs typeface="Calibri"/>
              </a:rPr>
              <a:t>c</a:t>
            </a:r>
            <a:r>
              <a:rPr sz="2200" b="1" spc="-10" dirty="0">
                <a:latin typeface="Calibri"/>
                <a:cs typeface="Calibri"/>
              </a:rPr>
              <a:t>t</a:t>
            </a:r>
            <a:r>
              <a:rPr sz="2200" b="1" spc="-35" dirty="0">
                <a:latin typeface="Times New Roman"/>
                <a:cs typeface="Times New Roman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l</a:t>
            </a:r>
            <a:r>
              <a:rPr sz="2200" b="1" spc="-60" dirty="0">
                <a:latin typeface="Calibri"/>
                <a:cs typeface="Calibri"/>
              </a:rPr>
              <a:t>a</a:t>
            </a:r>
            <a:r>
              <a:rPr sz="2200" b="1" spc="-40" dirty="0">
                <a:latin typeface="Calibri"/>
                <a:cs typeface="Calibri"/>
              </a:rPr>
              <a:t>y</a:t>
            </a:r>
            <a:r>
              <a:rPr sz="2200" b="1" spc="-15" dirty="0">
                <a:latin typeface="Calibri"/>
                <a:cs typeface="Calibri"/>
              </a:rPr>
              <a:t>o</a:t>
            </a:r>
            <a:r>
              <a:rPr sz="2200" b="1" spc="-25" dirty="0">
                <a:latin typeface="Calibri"/>
                <a:cs typeface="Calibri"/>
              </a:rPr>
              <a:t>u</a:t>
            </a:r>
            <a:r>
              <a:rPr sz="2200" b="1" spc="-10" dirty="0">
                <a:latin typeface="Calibri"/>
                <a:cs typeface="Calibri"/>
              </a:rPr>
              <a:t>t</a:t>
            </a:r>
            <a:r>
              <a:rPr sz="2200" b="1" spc="-3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H</a:t>
            </a:r>
            <a:r>
              <a:rPr sz="2200" spc="-125" dirty="0">
                <a:latin typeface="Calibri"/>
                <a:cs typeface="Calibri"/>
              </a:rPr>
              <a:t>V</a:t>
            </a:r>
            <a:r>
              <a:rPr sz="2200" spc="-30" dirty="0">
                <a:latin typeface="Calibri"/>
                <a:cs typeface="Calibri"/>
              </a:rPr>
              <a:t>A</a:t>
            </a:r>
            <a:r>
              <a:rPr sz="2200" spc="-15" dirty="0">
                <a:latin typeface="Calibri"/>
                <a:cs typeface="Calibri"/>
              </a:rPr>
              <a:t>C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duc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45" dirty="0">
                <a:latin typeface="Calibri"/>
                <a:cs typeface="Calibri"/>
              </a:rPr>
              <a:t>a</a:t>
            </a:r>
            <a:r>
              <a:rPr sz="2200" spc="-35" dirty="0">
                <a:latin typeface="Calibri"/>
                <a:cs typeface="Calibri"/>
              </a:rPr>
              <a:t>y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20" dirty="0">
                <a:latin typeface="Calibri"/>
                <a:cs typeface="Calibri"/>
              </a:rPr>
              <a:t>u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mu</a:t>
            </a:r>
            <a:r>
              <a:rPr sz="2200" spc="-35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h</a:t>
            </a:r>
            <a:r>
              <a:rPr sz="2200" spc="-50" dirty="0">
                <a:latin typeface="Calibri"/>
                <a:cs typeface="Calibri"/>
              </a:rPr>
              <a:t>a</a:t>
            </a:r>
            <a:r>
              <a:rPr sz="2200" spc="-30" dirty="0">
                <a:latin typeface="Calibri"/>
                <a:cs typeface="Calibri"/>
              </a:rPr>
              <a:t>v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35" dirty="0">
                <a:latin typeface="Calibri"/>
                <a:cs typeface="Calibri"/>
              </a:rPr>
              <a:t>g</a:t>
            </a:r>
            <a:r>
              <a:rPr sz="2200" spc="-15" dirty="0">
                <a:latin typeface="Calibri"/>
                <a:cs typeface="Calibri"/>
              </a:rPr>
              <a:t>ood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25" dirty="0">
                <a:latin typeface="Calibri"/>
                <a:cs typeface="Calibri"/>
              </a:rPr>
              <a:t>e</a:t>
            </a:r>
            <a:r>
              <a:rPr sz="2200" spc="-15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ign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th</a:t>
            </a:r>
            <a:r>
              <a:rPr sz="2200" spc="-45" dirty="0">
                <a:latin typeface="Calibri"/>
                <a:cs typeface="Calibri"/>
              </a:rPr>
              <a:t>a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p</a:t>
            </a:r>
            <a:r>
              <a:rPr sz="2200" spc="-15" dirty="0">
                <a:latin typeface="Calibri"/>
                <a:cs typeface="Calibri"/>
              </a:rPr>
              <a:t>lanned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early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the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20" dirty="0">
                <a:latin typeface="Calibri"/>
                <a:cs typeface="Calibri"/>
              </a:rPr>
              <a:t>n</a:t>
            </a:r>
            <a:r>
              <a:rPr sz="2200" spc="-30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tru</a:t>
            </a:r>
            <a:r>
              <a:rPr sz="2200" spc="-20" dirty="0">
                <a:latin typeface="Calibri"/>
                <a:cs typeface="Calibri"/>
              </a:rPr>
              <a:t>c</a:t>
            </a:r>
            <a:r>
              <a:rPr sz="2200" spc="-10" dirty="0">
                <a:latin typeface="Calibri"/>
                <a:cs typeface="Calibri"/>
              </a:rPr>
              <a:t>ti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p</a:t>
            </a:r>
            <a:r>
              <a:rPr sz="2200" spc="-45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ocess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and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unde</a:t>
            </a:r>
            <a:r>
              <a:rPr sz="2200" spc="-50" dirty="0">
                <a:latin typeface="Calibri"/>
                <a:cs typeface="Calibri"/>
              </a:rPr>
              <a:t>r</a:t>
            </a:r>
            <a:r>
              <a:rPr sz="2200" spc="-30" dirty="0">
                <a:latin typeface="Calibri"/>
                <a:cs typeface="Calibri"/>
              </a:rPr>
              <a:t>s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ood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35" dirty="0">
                <a:latin typeface="Calibri"/>
                <a:cs typeface="Calibri"/>
              </a:rPr>
              <a:t>b</a:t>
            </a:r>
            <a:r>
              <a:rPr sz="2200" spc="-10" dirty="0">
                <a:latin typeface="Calibri"/>
                <a:cs typeface="Calibri"/>
              </a:rPr>
              <a:t>y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the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des</a:t>
            </a:r>
            <a:r>
              <a:rPr sz="2200" spc="-10" dirty="0">
                <a:latin typeface="Calibri"/>
                <a:cs typeface="Calibri"/>
              </a:rPr>
              <a:t>igner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a</a:t>
            </a:r>
            <a:r>
              <a:rPr sz="2200" spc="-20" dirty="0">
                <a:latin typeface="Calibri"/>
                <a:cs typeface="Calibri"/>
              </a:rPr>
              <a:t>nd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H</a:t>
            </a:r>
            <a:r>
              <a:rPr sz="2200" spc="-125" dirty="0">
                <a:latin typeface="Calibri"/>
                <a:cs typeface="Calibri"/>
              </a:rPr>
              <a:t>V</a:t>
            </a:r>
            <a:r>
              <a:rPr sz="2200" spc="-30" dirty="0">
                <a:latin typeface="Calibri"/>
                <a:cs typeface="Calibri"/>
              </a:rPr>
              <a:t>A</a:t>
            </a:r>
            <a:r>
              <a:rPr sz="2200" spc="-15" dirty="0">
                <a:latin typeface="Calibri"/>
                <a:cs typeface="Calibri"/>
              </a:rPr>
              <a:t>C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Calibri"/>
                <a:cs typeface="Calibri"/>
              </a:rPr>
              <a:t>c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40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65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ac</a:t>
            </a:r>
            <a:r>
              <a:rPr sz="2200" spc="-45" dirty="0">
                <a:latin typeface="Calibri"/>
                <a:cs typeface="Calibri"/>
              </a:rPr>
              <a:t>t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220" dirty="0">
                <a:latin typeface="Calibri"/>
                <a:cs typeface="Calibri"/>
              </a:rPr>
              <a:t>r</a:t>
            </a:r>
            <a:r>
              <a:rPr sz="2200" dirty="0">
                <a:latin typeface="Calibri"/>
                <a:cs typeface="Calibri"/>
              </a:rPr>
              <a:t>.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70" dirty="0">
                <a:latin typeface="Calibri"/>
                <a:cs typeface="Calibri"/>
              </a:rPr>
              <a:t>E</a:t>
            </a:r>
            <a:r>
              <a:rPr sz="2200" spc="-35" dirty="0">
                <a:latin typeface="Calibri"/>
                <a:cs typeface="Calibri"/>
              </a:rPr>
              <a:t>v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y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Calibri"/>
                <a:cs typeface="Calibri"/>
              </a:rPr>
              <a:t>j</a:t>
            </a:r>
            <a:r>
              <a:rPr sz="2200" spc="5" dirty="0">
                <a:latin typeface="Calibri"/>
                <a:cs typeface="Calibri"/>
              </a:rPr>
              <a:t>o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30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and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be</a:t>
            </a:r>
            <a:r>
              <a:rPr sz="2200" spc="-25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d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th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du</a:t>
            </a:r>
            <a:r>
              <a:rPr sz="2200" spc="-25" dirty="0">
                <a:latin typeface="Calibri"/>
                <a:cs typeface="Calibri"/>
              </a:rPr>
              <a:t>c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s</a:t>
            </a:r>
            <a:r>
              <a:rPr sz="2200" spc="-35" dirty="0">
                <a:latin typeface="Calibri"/>
                <a:cs typeface="Calibri"/>
              </a:rPr>
              <a:t>y</a:t>
            </a:r>
            <a:r>
              <a:rPr sz="2200" spc="-30" dirty="0">
                <a:latin typeface="Calibri"/>
                <a:cs typeface="Calibri"/>
              </a:rPr>
              <a:t>s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em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Calibri"/>
                <a:cs typeface="Calibri"/>
              </a:rPr>
              <a:t>a</a:t>
            </a:r>
            <a:r>
              <a:rPr sz="2200" spc="-35" dirty="0">
                <a:latin typeface="Calibri"/>
                <a:cs typeface="Calibri"/>
              </a:rPr>
              <a:t>f</a:t>
            </a:r>
            <a:r>
              <a:rPr sz="2200" spc="-70" dirty="0">
                <a:latin typeface="Calibri"/>
                <a:cs typeface="Calibri"/>
              </a:rPr>
              <a:t>f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20" dirty="0">
                <a:latin typeface="Calibri"/>
                <a:cs typeface="Calibri"/>
              </a:rPr>
              <a:t>c</a:t>
            </a:r>
            <a:r>
              <a:rPr sz="2200" spc="-10" dirty="0">
                <a:latin typeface="Calibri"/>
                <a:cs typeface="Calibri"/>
              </a:rPr>
              <a:t>ts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25" dirty="0">
                <a:latin typeface="Calibri"/>
                <a:cs typeface="Calibri"/>
              </a:rPr>
              <a:t>h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Calibri"/>
                <a:cs typeface="Calibri"/>
              </a:rPr>
              <a:t>e</a:t>
            </a:r>
            <a:r>
              <a:rPr sz="2200" spc="-35" dirty="0">
                <a:latin typeface="Calibri"/>
                <a:cs typeface="Calibri"/>
              </a:rPr>
              <a:t>f</a:t>
            </a:r>
            <a:r>
              <a:rPr sz="2200" spc="-15" dirty="0">
                <a:latin typeface="Calibri"/>
                <a:cs typeface="Calibri"/>
              </a:rPr>
              <a:t>f</a:t>
            </a:r>
            <a:r>
              <a:rPr sz="2200" spc="-10" dirty="0">
                <a:latin typeface="Calibri"/>
                <a:cs typeface="Calibri"/>
              </a:rPr>
              <a:t>icie</a:t>
            </a:r>
            <a:r>
              <a:rPr sz="2200" spc="-25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cy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of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the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s</a:t>
            </a:r>
            <a:r>
              <a:rPr sz="2200" spc="-35" dirty="0">
                <a:latin typeface="Calibri"/>
                <a:cs typeface="Calibri"/>
              </a:rPr>
              <a:t>y</a:t>
            </a:r>
            <a:r>
              <a:rPr sz="2200" spc="-30" dirty="0">
                <a:latin typeface="Calibri"/>
                <a:cs typeface="Calibri"/>
              </a:rPr>
              <a:t>s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em.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Th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duc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Calibri"/>
                <a:cs typeface="Calibri"/>
              </a:rPr>
              <a:t>s</a:t>
            </a:r>
            <a:r>
              <a:rPr sz="2200" spc="-35" dirty="0">
                <a:latin typeface="Calibri"/>
                <a:cs typeface="Calibri"/>
              </a:rPr>
              <a:t>y</a:t>
            </a:r>
            <a:r>
              <a:rPr sz="2200" spc="-30" dirty="0">
                <a:latin typeface="Calibri"/>
                <a:cs typeface="Calibri"/>
              </a:rPr>
              <a:t>s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em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mu</a:t>
            </a:r>
            <a:r>
              <a:rPr sz="2200" spc="-35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b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p</a:t>
            </a:r>
            <a:r>
              <a:rPr sz="2200" spc="-4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oper</a:t>
            </a:r>
            <a:r>
              <a:rPr sz="2200" spc="-10" dirty="0">
                <a:latin typeface="Calibri"/>
                <a:cs typeface="Calibri"/>
              </a:rPr>
              <a:t>ly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5" dirty="0">
                <a:latin typeface="Calibri"/>
                <a:cs typeface="Calibri"/>
              </a:rPr>
              <a:t>n</a:t>
            </a:r>
            <a:r>
              <a:rPr sz="2200" spc="-30" dirty="0">
                <a:latin typeface="Calibri"/>
                <a:cs typeface="Calibri"/>
              </a:rPr>
              <a:t>s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0" dirty="0">
                <a:latin typeface="Calibri"/>
                <a:cs typeface="Calibri"/>
              </a:rPr>
              <a:t>al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5" dirty="0">
                <a:latin typeface="Calibri"/>
                <a:cs typeface="Calibri"/>
              </a:rPr>
              <a:t>ed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with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the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35" dirty="0">
                <a:latin typeface="Calibri"/>
                <a:cs typeface="Calibri"/>
              </a:rPr>
              <a:t>c</a:t>
            </a:r>
            <a:r>
              <a:rPr sz="2200" spc="-10" dirty="0">
                <a:latin typeface="Calibri"/>
                <a:cs typeface="Calibri"/>
              </a:rPr>
              <a:t>or</a:t>
            </a:r>
            <a:r>
              <a:rPr sz="2200" spc="-30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ect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am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20" dirty="0">
                <a:latin typeface="Calibri"/>
                <a:cs typeface="Calibri"/>
              </a:rPr>
              <a:t>u</a:t>
            </a:r>
            <a:r>
              <a:rPr sz="2200" spc="-45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of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airf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170" dirty="0">
                <a:latin typeface="Calibri"/>
                <a:cs typeface="Calibri"/>
              </a:rPr>
              <a:t>w</a:t>
            </a:r>
            <a:r>
              <a:rPr sz="2200" spc="-10" dirty="0">
                <a:latin typeface="Calibri"/>
                <a:cs typeface="Calibri"/>
              </a:rPr>
              <a:t>.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Th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duc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s</a:t>
            </a:r>
            <a:r>
              <a:rPr sz="2200" spc="-35" dirty="0">
                <a:latin typeface="Calibri"/>
                <a:cs typeface="Calibri"/>
              </a:rPr>
              <a:t>y</a:t>
            </a:r>
            <a:r>
              <a:rPr sz="2200" spc="-30" dirty="0">
                <a:latin typeface="Calibri"/>
                <a:cs typeface="Calibri"/>
              </a:rPr>
              <a:t>s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em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mu</a:t>
            </a:r>
            <a:r>
              <a:rPr sz="2200" spc="-35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b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air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se</a:t>
            </a:r>
            <a:r>
              <a:rPr sz="2200" spc="-10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0" dirty="0">
                <a:latin typeface="Calibri"/>
                <a:cs typeface="Calibri"/>
              </a:rPr>
              <a:t>ed,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nsu</a:t>
            </a:r>
            <a:r>
              <a:rPr sz="2200" spc="-5" dirty="0">
                <a:latin typeface="Calibri"/>
                <a:cs typeface="Calibri"/>
              </a:rPr>
              <a:t>l</a:t>
            </a:r>
            <a:r>
              <a:rPr sz="2200" spc="-35" dirty="0">
                <a:latin typeface="Calibri"/>
                <a:cs typeface="Calibri"/>
              </a:rPr>
              <a:t>a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ed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and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app</a:t>
            </a:r>
            <a:r>
              <a:rPr sz="2200" spc="-5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opr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35" dirty="0">
                <a:latin typeface="Calibri"/>
                <a:cs typeface="Calibri"/>
              </a:rPr>
              <a:t>a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0" dirty="0">
                <a:latin typeface="Calibri"/>
                <a:cs typeface="Calibri"/>
              </a:rPr>
              <a:t>ely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s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60" dirty="0">
                <a:latin typeface="Calibri"/>
                <a:cs typeface="Calibri"/>
              </a:rPr>
              <a:t>z</a:t>
            </a:r>
            <a:r>
              <a:rPr sz="2200" spc="-10" dirty="0">
                <a:latin typeface="Calibri"/>
                <a:cs typeface="Calibri"/>
              </a:rPr>
              <a:t>ed.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87410"/>
            <a:ext cx="8229600" cy="917456"/>
          </a:xfrm>
          <a:prstGeom prst="rect">
            <a:avLst/>
          </a:prstGeom>
        </p:spPr>
        <p:txBody>
          <a:bodyPr vert="horz" wrap="square" lIns="0" tIns="238023" rIns="0" bIns="0" rtlCol="0">
            <a:spAutoFit/>
          </a:bodyPr>
          <a:lstStyle/>
          <a:p>
            <a:pPr marL="226695">
              <a:lnSpc>
                <a:spcPct val="100000"/>
              </a:lnSpc>
            </a:pPr>
            <a:r>
              <a:rPr lang="en-US" spc="-5" dirty="0"/>
              <a:t>C</a:t>
            </a:r>
            <a:r>
              <a:rPr spc="-5" dirty="0"/>
              <a:t>ONCLUSION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1686" y="1372230"/>
            <a:ext cx="8317230" cy="33229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buClr>
                <a:srgbClr val="FE8537"/>
              </a:buClr>
              <a:buSzPct val="68181"/>
              <a:buFont typeface="Wingdings"/>
              <a:buChar char=""/>
              <a:tabLst>
                <a:tab pos="287020" algn="l"/>
              </a:tabLst>
            </a:pPr>
            <a:r>
              <a:rPr sz="2200" spc="-5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egu</a:t>
            </a:r>
            <a:r>
              <a:rPr sz="2200" spc="-10" dirty="0">
                <a:latin typeface="Calibri"/>
                <a:cs typeface="Calibri"/>
              </a:rPr>
              <a:t>larly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schedu</a:t>
            </a:r>
            <a:r>
              <a:rPr sz="2200" spc="-10" dirty="0">
                <a:latin typeface="Calibri"/>
                <a:cs typeface="Calibri"/>
              </a:rPr>
              <a:t>led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mai</a:t>
            </a:r>
            <a:r>
              <a:rPr sz="2200" spc="-40" dirty="0">
                <a:latin typeface="Calibri"/>
                <a:cs typeface="Calibri"/>
              </a:rPr>
              <a:t>nt</a:t>
            </a:r>
            <a:r>
              <a:rPr sz="2200" spc="-15" dirty="0">
                <a:latin typeface="Calibri"/>
                <a:cs typeface="Calibri"/>
              </a:rPr>
              <a:t>enance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of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H</a:t>
            </a:r>
            <a:r>
              <a:rPr sz="2200" spc="-125" dirty="0">
                <a:latin typeface="Calibri"/>
                <a:cs typeface="Calibri"/>
              </a:rPr>
              <a:t>V</a:t>
            </a:r>
            <a:r>
              <a:rPr sz="2200" spc="-30" dirty="0">
                <a:latin typeface="Calibri"/>
                <a:cs typeface="Calibri"/>
              </a:rPr>
              <a:t>A</a:t>
            </a:r>
            <a:r>
              <a:rPr sz="2200" spc="-15" dirty="0">
                <a:latin typeface="Calibri"/>
                <a:cs typeface="Calibri"/>
              </a:rPr>
              <a:t>C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Calibri"/>
                <a:cs typeface="Calibri"/>
              </a:rPr>
              <a:t>s</a:t>
            </a:r>
            <a:r>
              <a:rPr sz="2200" spc="-35" dirty="0">
                <a:latin typeface="Calibri"/>
                <a:cs typeface="Calibri"/>
              </a:rPr>
              <a:t>y</a:t>
            </a:r>
            <a:r>
              <a:rPr sz="2200" spc="-30" dirty="0">
                <a:latin typeface="Calibri"/>
                <a:cs typeface="Calibri"/>
              </a:rPr>
              <a:t>s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ems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an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nc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ea</a:t>
            </a:r>
            <a:r>
              <a:rPr sz="2200" spc="-5" dirty="0">
                <a:latin typeface="Calibri"/>
                <a:cs typeface="Calibri"/>
              </a:rPr>
              <a:t>s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the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ene</a:t>
            </a:r>
            <a:r>
              <a:rPr sz="2200" spc="-4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gy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Calibri"/>
                <a:cs typeface="Calibri"/>
              </a:rPr>
              <a:t>e</a:t>
            </a:r>
            <a:r>
              <a:rPr sz="2200" spc="-35" dirty="0">
                <a:latin typeface="Calibri"/>
                <a:cs typeface="Calibri"/>
              </a:rPr>
              <a:t>f</a:t>
            </a:r>
            <a:r>
              <a:rPr sz="2200" spc="-15" dirty="0">
                <a:latin typeface="Calibri"/>
                <a:cs typeface="Calibri"/>
              </a:rPr>
              <a:t>f</a:t>
            </a:r>
            <a:r>
              <a:rPr sz="2200" spc="-10" dirty="0">
                <a:latin typeface="Calibri"/>
                <a:cs typeface="Calibri"/>
              </a:rPr>
              <a:t>icie</a:t>
            </a:r>
            <a:r>
              <a:rPr sz="2200" spc="-25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c</a:t>
            </a:r>
            <a:r>
              <a:rPr sz="2200" spc="-160" dirty="0">
                <a:latin typeface="Calibri"/>
                <a:cs typeface="Calibri"/>
              </a:rPr>
              <a:t>y</a:t>
            </a:r>
            <a:r>
              <a:rPr sz="2200" spc="-10" dirty="0">
                <a:latin typeface="Calibri"/>
                <a:cs typeface="Calibri"/>
              </a:rPr>
              <a:t>.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Wh</a:t>
            </a:r>
            <a:r>
              <a:rPr sz="2200" spc="-10" dirty="0">
                <a:latin typeface="Calibri"/>
                <a:cs typeface="Calibri"/>
              </a:rPr>
              <a:t>i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the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n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t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0" dirty="0">
                <a:latin typeface="Calibri"/>
                <a:cs typeface="Calibri"/>
              </a:rPr>
              <a:t>al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35" dirty="0">
                <a:latin typeface="Calibri"/>
                <a:cs typeface="Calibri"/>
              </a:rPr>
              <a:t>a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en</a:t>
            </a:r>
            <a:r>
              <a:rPr sz="2200" spc="-45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20" dirty="0">
                <a:latin typeface="Calibri"/>
                <a:cs typeface="Calibri"/>
              </a:rPr>
              <a:t>u</a:t>
            </a:r>
            <a:r>
              <a:rPr sz="2200" spc="-60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agi</a:t>
            </a:r>
            <a:r>
              <a:rPr sz="2200" spc="-20" dirty="0">
                <a:latin typeface="Calibri"/>
                <a:cs typeface="Calibri"/>
              </a:rPr>
              <a:t>n</a:t>
            </a:r>
            <a:r>
              <a:rPr sz="2200" spc="0" dirty="0">
                <a:latin typeface="Calibri"/>
                <a:cs typeface="Calibri"/>
              </a:rPr>
              <a:t>g</a:t>
            </a:r>
            <a:r>
              <a:rPr sz="2200" spc="-10" dirty="0">
                <a:latin typeface="Calibri"/>
                <a:cs typeface="Calibri"/>
              </a:rPr>
              <a:t>,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mo</a:t>
            </a:r>
            <a:r>
              <a:rPr sz="2200" spc="-3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qua</a:t>
            </a:r>
            <a:r>
              <a:rPr sz="2200" spc="-40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ti</a:t>
            </a:r>
            <a:r>
              <a:rPr sz="2200" spc="-15" dirty="0">
                <a:latin typeface="Calibri"/>
                <a:cs typeface="Calibri"/>
              </a:rPr>
              <a:t>f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45" dirty="0">
                <a:latin typeface="Calibri"/>
                <a:cs typeface="Calibri"/>
              </a:rPr>
              <a:t>c</a:t>
            </a:r>
            <a:r>
              <a:rPr sz="2200" spc="-35" dirty="0">
                <a:latin typeface="Calibri"/>
                <a:cs typeface="Calibri"/>
              </a:rPr>
              <a:t>a</a:t>
            </a:r>
            <a:r>
              <a:rPr sz="2200" spc="-10" dirty="0">
                <a:latin typeface="Calibri"/>
                <a:cs typeface="Calibri"/>
              </a:rPr>
              <a:t>ti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10" dirty="0">
                <a:latin typeface="Calibri"/>
                <a:cs typeface="Calibri"/>
              </a:rPr>
              <a:t>f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the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ene</a:t>
            </a:r>
            <a:r>
              <a:rPr sz="2200" spc="-4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gy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s</a:t>
            </a:r>
            <a:r>
              <a:rPr sz="2200" spc="-45" dirty="0">
                <a:latin typeface="Calibri"/>
                <a:cs typeface="Calibri"/>
              </a:rPr>
              <a:t>a</a:t>
            </a:r>
            <a:r>
              <a:rPr sz="2200" spc="-10" dirty="0">
                <a:latin typeface="Calibri"/>
                <a:cs typeface="Calibri"/>
              </a:rPr>
              <a:t>vi</a:t>
            </a:r>
            <a:r>
              <a:rPr sz="2200" spc="-20" dirty="0">
                <a:latin typeface="Calibri"/>
                <a:cs typeface="Calibri"/>
              </a:rPr>
              <a:t>ng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wi</a:t>
            </a:r>
            <a:r>
              <a:rPr sz="2200" dirty="0">
                <a:latin typeface="Calibri"/>
                <a:cs typeface="Calibri"/>
              </a:rPr>
              <a:t>ll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l</a:t>
            </a:r>
            <a:r>
              <a:rPr sz="2200" spc="-15" dirty="0">
                <a:latin typeface="Calibri"/>
                <a:cs typeface="Calibri"/>
              </a:rPr>
              <a:t>ead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mo</a:t>
            </a:r>
            <a:r>
              <a:rPr sz="2200" spc="-3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bu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n</a:t>
            </a:r>
            <a:r>
              <a:rPr sz="2200" spc="-15" dirty="0">
                <a:latin typeface="Calibri"/>
                <a:cs typeface="Calibri"/>
              </a:rPr>
              <a:t>g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owne</a:t>
            </a:r>
            <a:r>
              <a:rPr sz="2200" spc="-50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be</a:t>
            </a:r>
            <a:r>
              <a:rPr sz="2200" spc="-45" dirty="0">
                <a:latin typeface="Calibri"/>
                <a:cs typeface="Calibri"/>
              </a:rPr>
              <a:t>c</a:t>
            </a:r>
            <a:r>
              <a:rPr sz="2200" spc="-20" dirty="0">
                <a:latin typeface="Calibri"/>
                <a:cs typeface="Calibri"/>
              </a:rPr>
              <a:t>om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30" dirty="0">
                <a:latin typeface="Calibri"/>
                <a:cs typeface="Calibri"/>
              </a:rPr>
              <a:t>n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35" dirty="0">
                <a:latin typeface="Calibri"/>
                <a:cs typeface="Calibri"/>
              </a:rPr>
              <a:t>s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ed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3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eg</a:t>
            </a:r>
            <a:r>
              <a:rPr sz="2200" spc="-25" dirty="0">
                <a:latin typeface="Calibri"/>
                <a:cs typeface="Calibri"/>
              </a:rPr>
              <a:t>u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0" dirty="0">
                <a:latin typeface="Calibri"/>
                <a:cs typeface="Calibri"/>
              </a:rPr>
              <a:t>ar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mai</a:t>
            </a:r>
            <a:r>
              <a:rPr sz="2200" spc="-30" dirty="0">
                <a:latin typeface="Calibri"/>
                <a:cs typeface="Calibri"/>
              </a:rPr>
              <a:t>n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enan</a:t>
            </a:r>
            <a:r>
              <a:rPr sz="2200" spc="-30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60" dirty="0">
                <a:latin typeface="Calibri"/>
                <a:cs typeface="Calibri"/>
              </a:rPr>
              <a:t>f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10" dirty="0">
                <a:latin typeface="Calibri"/>
                <a:cs typeface="Calibri"/>
              </a:rPr>
              <a:t>r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th</a:t>
            </a:r>
            <a:r>
              <a:rPr sz="2200" spc="-25" dirty="0">
                <a:latin typeface="Calibri"/>
                <a:cs typeface="Calibri"/>
              </a:rPr>
              <a:t>e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0" dirty="0">
                <a:latin typeface="Calibri"/>
                <a:cs typeface="Calibri"/>
              </a:rPr>
              <a:t>r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H</a:t>
            </a:r>
            <a:r>
              <a:rPr sz="2200" spc="-120" dirty="0">
                <a:latin typeface="Calibri"/>
                <a:cs typeface="Calibri"/>
              </a:rPr>
              <a:t>V</a:t>
            </a:r>
            <a:r>
              <a:rPr sz="2200" spc="-30" dirty="0">
                <a:latin typeface="Calibri"/>
                <a:cs typeface="Calibri"/>
              </a:rPr>
              <a:t>A</a:t>
            </a:r>
            <a:r>
              <a:rPr sz="2200" spc="-15" dirty="0">
                <a:latin typeface="Calibri"/>
                <a:cs typeface="Calibri"/>
              </a:rPr>
              <a:t>C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Calibri"/>
                <a:cs typeface="Calibri"/>
              </a:rPr>
              <a:t>s</a:t>
            </a:r>
            <a:r>
              <a:rPr sz="2200" spc="-35" dirty="0">
                <a:latin typeface="Calibri"/>
                <a:cs typeface="Calibri"/>
              </a:rPr>
              <a:t>y</a:t>
            </a:r>
            <a:r>
              <a:rPr sz="2200" spc="-30" dirty="0">
                <a:latin typeface="Calibri"/>
                <a:cs typeface="Calibri"/>
              </a:rPr>
              <a:t>s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30" dirty="0">
                <a:latin typeface="Calibri"/>
                <a:cs typeface="Calibri"/>
              </a:rPr>
              <a:t>m</a:t>
            </a:r>
            <a:r>
              <a:rPr sz="2200" spc="-5" dirty="0">
                <a:latin typeface="Calibri"/>
                <a:cs typeface="Calibri"/>
              </a:rPr>
              <a:t>s.</a:t>
            </a:r>
            <a:r>
              <a:rPr sz="2200" spc="-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Mo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Calibri"/>
                <a:cs typeface="Calibri"/>
              </a:rPr>
              <a:t>s</a:t>
            </a:r>
            <a:r>
              <a:rPr sz="2200" spc="-15" dirty="0">
                <a:latin typeface="Calibri"/>
                <a:cs typeface="Calibri"/>
              </a:rPr>
              <a:t>tud</a:t>
            </a:r>
            <a:r>
              <a:rPr sz="2200" spc="-10" dirty="0">
                <a:latin typeface="Calibri"/>
                <a:cs typeface="Calibri"/>
              </a:rPr>
              <a:t>i</a:t>
            </a:r>
            <a:r>
              <a:rPr sz="2200" spc="-25" dirty="0">
                <a:latin typeface="Calibri"/>
                <a:cs typeface="Calibri"/>
              </a:rPr>
              <a:t>e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3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Calibri"/>
                <a:cs typeface="Calibri"/>
              </a:rPr>
              <a:t>n</a:t>
            </a:r>
            <a:r>
              <a:rPr sz="2200" spc="-15" dirty="0">
                <a:latin typeface="Calibri"/>
                <a:cs typeface="Calibri"/>
              </a:rPr>
              <a:t>eeded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acc</a:t>
            </a:r>
            <a:r>
              <a:rPr sz="2200" spc="-25" dirty="0">
                <a:latin typeface="Calibri"/>
                <a:cs typeface="Calibri"/>
              </a:rPr>
              <a:t>u</a:t>
            </a:r>
            <a:r>
              <a:rPr sz="2200" spc="-60" dirty="0">
                <a:latin typeface="Calibri"/>
                <a:cs typeface="Calibri"/>
              </a:rPr>
              <a:t>r</a:t>
            </a:r>
            <a:r>
              <a:rPr sz="2200" spc="-35" dirty="0">
                <a:latin typeface="Calibri"/>
                <a:cs typeface="Calibri"/>
              </a:rPr>
              <a:t>a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0" dirty="0">
                <a:latin typeface="Calibri"/>
                <a:cs typeface="Calibri"/>
              </a:rPr>
              <a:t>ely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qu</a:t>
            </a:r>
            <a:r>
              <a:rPr sz="2200" spc="-10" dirty="0">
                <a:latin typeface="Calibri"/>
                <a:cs typeface="Calibri"/>
              </a:rPr>
              <a:t>a</a:t>
            </a:r>
            <a:r>
              <a:rPr sz="2200" spc="-40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ti</a:t>
            </a:r>
            <a:r>
              <a:rPr sz="2200" spc="-5" dirty="0">
                <a:latin typeface="Calibri"/>
                <a:cs typeface="Calibri"/>
              </a:rPr>
              <a:t>f</a:t>
            </a:r>
            <a:r>
              <a:rPr sz="2200" spc="-10" dirty="0">
                <a:latin typeface="Calibri"/>
                <a:cs typeface="Calibri"/>
              </a:rPr>
              <a:t>y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th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ene</a:t>
            </a:r>
            <a:r>
              <a:rPr sz="2200" spc="-4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gy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s</a:t>
            </a:r>
            <a:r>
              <a:rPr sz="2200" spc="-45" dirty="0">
                <a:latin typeface="Calibri"/>
                <a:cs typeface="Calibri"/>
              </a:rPr>
              <a:t>a</a:t>
            </a:r>
            <a:r>
              <a:rPr sz="2200" spc="-10" dirty="0">
                <a:latin typeface="Calibri"/>
                <a:cs typeface="Calibri"/>
              </a:rPr>
              <a:t>vi</a:t>
            </a:r>
            <a:r>
              <a:rPr sz="2200" spc="-20" dirty="0">
                <a:latin typeface="Calibri"/>
                <a:cs typeface="Calibri"/>
              </a:rPr>
              <a:t>ngs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f</a:t>
            </a:r>
            <a:r>
              <a:rPr sz="2200" spc="-4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om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v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0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yi</a:t>
            </a:r>
            <a:r>
              <a:rPr sz="2200" spc="-20" dirty="0">
                <a:latin typeface="Calibri"/>
                <a:cs typeface="Calibri"/>
              </a:rPr>
              <a:t>n</a:t>
            </a:r>
            <a:r>
              <a:rPr sz="2200" spc="-15" dirty="0">
                <a:latin typeface="Calibri"/>
                <a:cs typeface="Calibri"/>
              </a:rPr>
              <a:t>g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mai</a:t>
            </a:r>
            <a:r>
              <a:rPr sz="2200" spc="-40" dirty="0">
                <a:latin typeface="Calibri"/>
                <a:cs typeface="Calibri"/>
              </a:rPr>
              <a:t>nt</a:t>
            </a:r>
            <a:r>
              <a:rPr sz="2200" spc="-15" dirty="0">
                <a:latin typeface="Calibri"/>
                <a:cs typeface="Calibri"/>
              </a:rPr>
              <a:t>enance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30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60" dirty="0">
                <a:latin typeface="Calibri"/>
                <a:cs typeface="Calibri"/>
              </a:rPr>
              <a:t>r</a:t>
            </a:r>
            <a:r>
              <a:rPr sz="2200" spc="-35" dirty="0">
                <a:latin typeface="Calibri"/>
                <a:cs typeface="Calibri"/>
              </a:rPr>
              <a:t>a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0" dirty="0">
                <a:latin typeface="Calibri"/>
                <a:cs typeface="Calibri"/>
              </a:rPr>
              <a:t>egi</a:t>
            </a:r>
            <a:r>
              <a:rPr sz="2200" spc="-25" dirty="0">
                <a:latin typeface="Calibri"/>
                <a:cs typeface="Calibri"/>
              </a:rPr>
              <a:t>e</a:t>
            </a:r>
            <a:r>
              <a:rPr sz="2200" spc="-15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,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as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Calibri"/>
                <a:cs typeface="Calibri"/>
              </a:rPr>
              <a:t>w</a:t>
            </a:r>
            <a:r>
              <a:rPr sz="2200" spc="-10" dirty="0">
                <a:latin typeface="Calibri"/>
                <a:cs typeface="Calibri"/>
              </a:rPr>
              <a:t>el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as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the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30" dirty="0">
                <a:latin typeface="Calibri"/>
                <a:cs typeface="Calibri"/>
              </a:rPr>
              <a:t>e</a:t>
            </a:r>
            <a:r>
              <a:rPr sz="2200" spc="-10" dirty="0">
                <a:latin typeface="Calibri"/>
                <a:cs typeface="Calibri"/>
              </a:rPr>
              <a:t>turn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on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55" dirty="0">
                <a:latin typeface="Calibri"/>
                <a:cs typeface="Calibri"/>
              </a:rPr>
              <a:t>n</a:t>
            </a:r>
            <a:r>
              <a:rPr sz="2200" spc="-30" dirty="0">
                <a:latin typeface="Calibri"/>
                <a:cs typeface="Calibri"/>
              </a:rPr>
              <a:t>v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30" dirty="0">
                <a:latin typeface="Calibri"/>
                <a:cs typeface="Calibri"/>
              </a:rPr>
              <a:t>s</a:t>
            </a:r>
            <a:r>
              <a:rPr sz="2200" spc="-15" dirty="0">
                <a:latin typeface="Calibri"/>
                <a:cs typeface="Calibri"/>
              </a:rPr>
              <a:t>tm</a:t>
            </a:r>
            <a:r>
              <a:rPr sz="2200" spc="-25" dirty="0">
                <a:latin typeface="Calibri"/>
                <a:cs typeface="Calibri"/>
              </a:rPr>
              <a:t>e</a:t>
            </a:r>
            <a:r>
              <a:rPr sz="2200" spc="-40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f</a:t>
            </a:r>
            <a:r>
              <a:rPr sz="2200" spc="-4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om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ma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45" dirty="0">
                <a:latin typeface="Calibri"/>
                <a:cs typeface="Calibri"/>
              </a:rPr>
              <a:t>n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enance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activi</a:t>
            </a:r>
            <a:r>
              <a:rPr sz="2200" spc="-20" dirty="0">
                <a:latin typeface="Calibri"/>
                <a:cs typeface="Calibri"/>
              </a:rPr>
              <a:t>t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0" dirty="0">
                <a:latin typeface="Calibri"/>
                <a:cs typeface="Calibri"/>
              </a:rPr>
              <a:t>es.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Th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H</a:t>
            </a:r>
            <a:r>
              <a:rPr sz="2200" spc="-125" dirty="0">
                <a:latin typeface="Calibri"/>
                <a:cs typeface="Calibri"/>
              </a:rPr>
              <a:t>V</a:t>
            </a:r>
            <a:r>
              <a:rPr sz="2200" spc="-30" dirty="0">
                <a:latin typeface="Calibri"/>
                <a:cs typeface="Calibri"/>
              </a:rPr>
              <a:t>A</a:t>
            </a:r>
            <a:r>
              <a:rPr sz="2200" spc="-15" dirty="0">
                <a:latin typeface="Calibri"/>
                <a:cs typeface="Calibri"/>
              </a:rPr>
              <a:t>C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ndu</a:t>
            </a:r>
            <a:r>
              <a:rPr sz="2200" spc="-35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5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y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an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30" dirty="0">
                <a:latin typeface="Calibri"/>
                <a:cs typeface="Calibri"/>
              </a:rPr>
              <a:t>ev</a:t>
            </a:r>
            <a:r>
              <a:rPr sz="2200" spc="-10" dirty="0">
                <a:latin typeface="Calibri"/>
                <a:cs typeface="Calibri"/>
              </a:rPr>
              <a:t>el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15" dirty="0">
                <a:latin typeface="Calibri"/>
                <a:cs typeface="Calibri"/>
              </a:rPr>
              <a:t>p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b</a:t>
            </a:r>
            <a:r>
              <a:rPr sz="2200" spc="-30" dirty="0">
                <a:latin typeface="Calibri"/>
                <a:cs typeface="Calibri"/>
              </a:rPr>
              <a:t>e</a:t>
            </a:r>
            <a:r>
              <a:rPr sz="2200" spc="-50" dirty="0">
                <a:latin typeface="Calibri"/>
                <a:cs typeface="Calibri"/>
              </a:rPr>
              <a:t>t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0" dirty="0">
                <a:latin typeface="Calibri"/>
                <a:cs typeface="Calibri"/>
              </a:rPr>
              <a:t>er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oo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he</a:t>
            </a:r>
            <a:r>
              <a:rPr sz="2200" spc="-10" dirty="0">
                <a:latin typeface="Calibri"/>
                <a:cs typeface="Calibri"/>
              </a:rPr>
              <a:t>lp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bu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n</a:t>
            </a:r>
            <a:r>
              <a:rPr sz="2200" spc="-15" dirty="0">
                <a:latin typeface="Calibri"/>
                <a:cs typeface="Calibri"/>
              </a:rPr>
              <a:t>g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owne</a:t>
            </a:r>
            <a:r>
              <a:rPr sz="2200" spc="-50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and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60" dirty="0">
                <a:latin typeface="Calibri"/>
                <a:cs typeface="Calibri"/>
              </a:rPr>
              <a:t>f</a:t>
            </a:r>
            <a:r>
              <a:rPr sz="2200" spc="-10" dirty="0">
                <a:latin typeface="Calibri"/>
                <a:cs typeface="Calibri"/>
              </a:rPr>
              <a:t>aci</a:t>
            </a:r>
            <a:r>
              <a:rPr sz="2200" dirty="0">
                <a:latin typeface="Calibri"/>
                <a:cs typeface="Calibri"/>
              </a:rPr>
              <a:t>li</a:t>
            </a:r>
            <a:r>
              <a:rPr sz="2200" spc="-20" dirty="0">
                <a:latin typeface="Calibri"/>
                <a:cs typeface="Calibri"/>
              </a:rPr>
              <a:t>t</a:t>
            </a:r>
            <a:r>
              <a:rPr sz="2200" spc="-10" dirty="0">
                <a:latin typeface="Calibri"/>
                <a:cs typeface="Calibri"/>
              </a:rPr>
              <a:t>y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mana</a:t>
            </a:r>
            <a:r>
              <a:rPr sz="2200" spc="-40" dirty="0">
                <a:latin typeface="Calibri"/>
                <a:cs typeface="Calibri"/>
              </a:rPr>
              <a:t>g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5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30" dirty="0">
                <a:latin typeface="Calibri"/>
                <a:cs typeface="Calibri"/>
              </a:rPr>
              <a:t>e</a:t>
            </a:r>
            <a:r>
              <a:rPr sz="2200" spc="-45" dirty="0">
                <a:latin typeface="Calibri"/>
                <a:cs typeface="Calibri"/>
              </a:rPr>
              <a:t>v</a:t>
            </a:r>
            <a:r>
              <a:rPr sz="2200" spc="-10" dirty="0">
                <a:latin typeface="Calibri"/>
                <a:cs typeface="Calibri"/>
              </a:rPr>
              <a:t>al</a:t>
            </a:r>
            <a:r>
              <a:rPr sz="2200" spc="-20" dirty="0">
                <a:latin typeface="Calibri"/>
                <a:cs typeface="Calibri"/>
              </a:rPr>
              <a:t>u</a:t>
            </a:r>
            <a:r>
              <a:rPr sz="2200" spc="-40" dirty="0">
                <a:latin typeface="Calibri"/>
                <a:cs typeface="Calibri"/>
              </a:rPr>
              <a:t>at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the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el</a:t>
            </a:r>
            <a:r>
              <a:rPr sz="2200" spc="-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ti</a:t>
            </a:r>
            <a:r>
              <a:rPr sz="2200" spc="-5" dirty="0">
                <a:latin typeface="Calibri"/>
                <a:cs typeface="Calibri"/>
              </a:rPr>
              <a:t>onsh</a:t>
            </a:r>
            <a:r>
              <a:rPr sz="2200" dirty="0">
                <a:latin typeface="Calibri"/>
                <a:cs typeface="Calibri"/>
              </a:rPr>
              <a:t>ip</a:t>
            </a:r>
            <a:r>
              <a:rPr sz="2200" spc="-8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b</a:t>
            </a:r>
            <a:r>
              <a:rPr sz="2200" spc="-35" dirty="0">
                <a:latin typeface="Calibri"/>
                <a:cs typeface="Calibri"/>
              </a:rPr>
              <a:t>e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50" dirty="0">
                <a:latin typeface="Calibri"/>
                <a:cs typeface="Calibri"/>
              </a:rPr>
              <a:t>w</a:t>
            </a:r>
            <a:r>
              <a:rPr sz="2200" spc="-15" dirty="0">
                <a:latin typeface="Calibri"/>
                <a:cs typeface="Calibri"/>
              </a:rPr>
              <a:t>een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mai</a:t>
            </a:r>
            <a:r>
              <a:rPr sz="2200" spc="-30" dirty="0">
                <a:latin typeface="Calibri"/>
                <a:cs typeface="Calibri"/>
              </a:rPr>
              <a:t>n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enan</a:t>
            </a:r>
            <a:r>
              <a:rPr sz="2200" spc="-30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Calibri"/>
                <a:cs typeface="Calibri"/>
              </a:rPr>
              <a:t>c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25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ts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and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Calibri"/>
                <a:cs typeface="Calibri"/>
              </a:rPr>
              <a:t>e</a:t>
            </a:r>
            <a:r>
              <a:rPr sz="2200" spc="-20" dirty="0">
                <a:latin typeface="Calibri"/>
                <a:cs typeface="Calibri"/>
              </a:rPr>
              <a:t>ne</a:t>
            </a:r>
            <a:r>
              <a:rPr sz="2200" spc="-4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gy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Calibri"/>
                <a:cs typeface="Calibri"/>
              </a:rPr>
              <a:t>c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25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ts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and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supp</a:t>
            </a:r>
            <a:r>
              <a:rPr sz="2200" spc="-10" dirty="0">
                <a:latin typeface="Calibri"/>
                <a:cs typeface="Calibri"/>
              </a:rPr>
              <a:t>ort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i</a:t>
            </a:r>
            <a:r>
              <a:rPr sz="2200" spc="-55" dirty="0">
                <a:latin typeface="Calibri"/>
                <a:cs typeface="Calibri"/>
              </a:rPr>
              <a:t>n</a:t>
            </a:r>
            <a:r>
              <a:rPr sz="2200" spc="-30" dirty="0">
                <a:latin typeface="Calibri"/>
                <a:cs typeface="Calibri"/>
              </a:rPr>
              <a:t>v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30" dirty="0">
                <a:latin typeface="Calibri"/>
                <a:cs typeface="Calibri"/>
              </a:rPr>
              <a:t>s</a:t>
            </a:r>
            <a:r>
              <a:rPr sz="2200" spc="-15" dirty="0">
                <a:latin typeface="Calibri"/>
                <a:cs typeface="Calibri"/>
              </a:rPr>
              <a:t>tm</a:t>
            </a:r>
            <a:r>
              <a:rPr sz="2200" spc="-25" dirty="0">
                <a:latin typeface="Calibri"/>
                <a:cs typeface="Calibri"/>
              </a:rPr>
              <a:t>e</a:t>
            </a:r>
            <a:r>
              <a:rPr sz="2200" spc="-40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the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app</a:t>
            </a:r>
            <a:r>
              <a:rPr sz="2200" spc="-4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opr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35" dirty="0">
                <a:latin typeface="Calibri"/>
                <a:cs typeface="Calibri"/>
              </a:rPr>
              <a:t>a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30" dirty="0">
                <a:latin typeface="Calibri"/>
                <a:cs typeface="Calibri"/>
              </a:rPr>
              <a:t>m</a:t>
            </a:r>
            <a:r>
              <a:rPr sz="2200" spc="-10" dirty="0">
                <a:latin typeface="Calibri"/>
                <a:cs typeface="Calibri"/>
              </a:rPr>
              <a:t>ai</a:t>
            </a:r>
            <a:r>
              <a:rPr sz="2200" spc="-40" dirty="0">
                <a:latin typeface="Calibri"/>
                <a:cs typeface="Calibri"/>
              </a:rPr>
              <a:t>nt</a:t>
            </a:r>
            <a:r>
              <a:rPr sz="2200" spc="-15" dirty="0">
                <a:latin typeface="Calibri"/>
                <a:cs typeface="Calibri"/>
              </a:rPr>
              <a:t>enance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app</a:t>
            </a:r>
            <a:r>
              <a:rPr sz="2200" spc="-45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oach.</a:t>
            </a:r>
            <a:endParaRPr sz="2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Question Bank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5257800"/>
          </a:xfrm>
        </p:spPr>
        <p:txBody>
          <a:bodyPr>
            <a:normAutofit fontScale="47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Explain with a sketch the working principle of 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vapor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compression refrigeration plant.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Explain the working principle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vapor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absorption refrigeration system.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List a few energy efficiency improvement options in a refrigeration plant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List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few types of air conditioning systems in use.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2. 1 TR of refrigeration is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a) 50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kCal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/hour b) 3024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kCal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/hour c) 1000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kCal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/hour d) 100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kCal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/hour 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Explain with a sketch the working principle of 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vapor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compression refrigeration plant .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Explain the working principle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vapor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absorption refrigeration system.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Of the following, which has zero ozone depletion potential? 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a) R11 b) R22 c) HFC 134a d) HCFC22 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List a few energy efficiency improvement options in a refrigeration plant.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 startAt="9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Name different types of compressors used in refrigeration system. 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Throttling as a means of capacity control applies to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(a) Reciprocating compressor b) Screw compressor c) Scroll Compressor d) Centrifugal compressor 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Explain the phenomenon of surge in a centrifugal compressor. 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What is the refrigeration load in TR when 15 m3 /hr of water is cooled from 21°C to 15°C? If the compressor motor draws 29 kW, chilled water pump draws 4.6 kW, condenser water pump draws 6.1 kW and Cooling Tower fan draws 2.7 kW, what is overall kW/TR? 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Explain the term Integrated Part Load Value (IPLV).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 startAt="12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Explain the impact of condensing and evaporation temperatures on compressor power consumption. 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Briefly list various energy conservation opportunities in a refrigeration plant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References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Technology Menu on Energy Efficiency (NPC)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ASHRAE Hand Book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NPC Case Studies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Vendor Information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457200" y="381000"/>
            <a:ext cx="8458200" cy="1736725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Topic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8</a:t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/>
              <a:t>Energy</a:t>
            </a:r>
            <a:r>
              <a:rPr lang="en-US" sz="3600" dirty="0" smtClean="0"/>
              <a:t>, Environment and Climate </a:t>
            </a:r>
            <a:r>
              <a:rPr lang="en-US" sz="3600" dirty="0" smtClean="0"/>
              <a:t>Change</a:t>
            </a:r>
            <a:endParaRPr lang="en-US" sz="3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381000" y="2667000"/>
            <a:ext cx="8458200" cy="1295400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solidFill>
                  <a:srgbClr val="FFC000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-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249427"/>
            <a:ext cx="3319145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Arial"/>
                <a:cs typeface="Arial"/>
              </a:rPr>
              <a:t>Climate</a:t>
            </a:r>
            <a:r>
              <a:rPr sz="3200" b="1" spc="-10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Changes  in</a:t>
            </a:r>
            <a:r>
              <a:rPr sz="3200" b="1" spc="-4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India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740" y="1752345"/>
            <a:ext cx="3569970" cy="4378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201295" indent="-342900" algn="just">
              <a:lnSpc>
                <a:spcPct val="100000"/>
              </a:lnSpc>
              <a:spcBef>
                <a:spcPts val="95"/>
              </a:spcBef>
              <a:buChar char="•"/>
              <a:tabLst>
                <a:tab pos="355600" algn="l"/>
              </a:tabLst>
            </a:pPr>
            <a:r>
              <a:rPr sz="2800" dirty="0">
                <a:latin typeface="Arial"/>
                <a:cs typeface="Arial"/>
              </a:rPr>
              <a:t>Increase </a:t>
            </a:r>
            <a:r>
              <a:rPr sz="2800" spc="-5" dirty="0">
                <a:latin typeface="Arial"/>
                <a:cs typeface="Arial"/>
              </a:rPr>
              <a:t>in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surface  temperature </a:t>
            </a:r>
            <a:r>
              <a:rPr sz="2800" spc="-5" dirty="0">
                <a:latin typeface="Arial"/>
                <a:cs typeface="Arial"/>
              </a:rPr>
              <a:t>by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0.4  degree C </a:t>
            </a:r>
            <a:r>
              <a:rPr sz="2800" spc="-5" dirty="0">
                <a:latin typeface="Arial"/>
                <a:cs typeface="Arial"/>
              </a:rPr>
              <a:t>over the  past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century.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20" dirty="0">
                <a:latin typeface="Arial"/>
                <a:cs typeface="Arial"/>
              </a:rPr>
              <a:t>Warming </a:t>
            </a:r>
            <a:r>
              <a:rPr sz="2800" dirty="0">
                <a:latin typeface="Arial"/>
                <a:cs typeface="Arial"/>
              </a:rPr>
              <a:t>trend  </a:t>
            </a:r>
            <a:r>
              <a:rPr sz="2800" spc="-5" dirty="0">
                <a:latin typeface="Arial"/>
                <a:cs typeface="Arial"/>
              </a:rPr>
              <a:t>along the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west 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coast</a:t>
            </a:r>
            <a:r>
              <a:rPr sz="2800" dirty="0">
                <a:latin typeface="Arial"/>
                <a:cs typeface="Arial"/>
              </a:rPr>
              <a:t>, in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central  India</a:t>
            </a:r>
            <a:r>
              <a:rPr sz="2800" spc="-5" dirty="0">
                <a:latin typeface="Arial"/>
                <a:cs typeface="Arial"/>
              </a:rPr>
              <a:t>, the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interior  peninsula</a:t>
            </a:r>
            <a:r>
              <a:rPr sz="2800" spc="-5" dirty="0">
                <a:latin typeface="Arial"/>
                <a:cs typeface="Arial"/>
              </a:rPr>
              <a:t>, and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northeastern</a:t>
            </a:r>
            <a:r>
              <a:rPr sz="28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India.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14800" y="0"/>
            <a:ext cx="50291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205232"/>
            <a:ext cx="3558540" cy="89471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5600" marR="5080" indent="-342900">
              <a:lnSpc>
                <a:spcPts val="3240"/>
              </a:lnSpc>
              <a:spcBef>
                <a:spcPts val="505"/>
              </a:spcBef>
            </a:pPr>
            <a:r>
              <a:rPr sz="3000" b="1" spc="-5" dirty="0">
                <a:latin typeface="Arial"/>
                <a:cs typeface="Arial"/>
              </a:rPr>
              <a:t>Climate Changes</a:t>
            </a:r>
            <a:r>
              <a:rPr sz="3000" b="1" spc="-5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in  </a:t>
            </a:r>
            <a:r>
              <a:rPr sz="3000" b="1" spc="-5" dirty="0">
                <a:latin typeface="Arial"/>
                <a:cs typeface="Arial"/>
              </a:rPr>
              <a:t>India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740" y="1484121"/>
            <a:ext cx="4359910" cy="549529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355600" marR="5080" indent="-342900">
              <a:lnSpc>
                <a:spcPct val="90000"/>
              </a:lnSpc>
              <a:spcBef>
                <a:spcPts val="415"/>
              </a:spcBef>
              <a:buChar char="•"/>
              <a:tabLst>
                <a:tab pos="354965" algn="l"/>
                <a:tab pos="355600" algn="l"/>
              </a:tabLst>
            </a:pPr>
            <a:r>
              <a:rPr sz="2600" dirty="0">
                <a:latin typeface="Arial"/>
                <a:cs typeface="Arial"/>
              </a:rPr>
              <a:t>Cooling trend in</a:t>
            </a:r>
            <a:r>
              <a:rPr sz="2600" spc="-50" dirty="0"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548ED4"/>
                </a:solidFill>
                <a:latin typeface="Arial"/>
                <a:cs typeface="Arial"/>
              </a:rPr>
              <a:t>northwest </a:t>
            </a:r>
            <a:r>
              <a:rPr sz="2600" b="1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India and parts of </a:t>
            </a:r>
            <a:r>
              <a:rPr sz="2600" b="1" dirty="0">
                <a:solidFill>
                  <a:srgbClr val="548ED4"/>
                </a:solidFill>
                <a:latin typeface="Arial"/>
                <a:cs typeface="Arial"/>
              </a:rPr>
              <a:t>South  India.</a:t>
            </a:r>
            <a:endParaRPr sz="2600">
              <a:latin typeface="Arial"/>
              <a:cs typeface="Arial"/>
            </a:endParaRPr>
          </a:p>
          <a:p>
            <a:pPr marL="355600" marR="7620" indent="-342900">
              <a:lnSpc>
                <a:spcPct val="9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sz="2600" dirty="0">
                <a:latin typeface="Arial"/>
                <a:cs typeface="Arial"/>
              </a:rPr>
              <a:t>Regional monsoon  variations: increased  monsoon seasonal rainfall  along the </a:t>
            </a:r>
            <a:r>
              <a:rPr sz="2600" b="1" spc="5" dirty="0">
                <a:solidFill>
                  <a:srgbClr val="00AF50"/>
                </a:solidFill>
                <a:latin typeface="Arial"/>
                <a:cs typeface="Arial"/>
              </a:rPr>
              <a:t>west </a:t>
            </a:r>
            <a:r>
              <a:rPr sz="2600" b="1" dirty="0">
                <a:solidFill>
                  <a:srgbClr val="00AF50"/>
                </a:solidFill>
                <a:latin typeface="Arial"/>
                <a:cs typeface="Arial"/>
              </a:rPr>
              <a:t>coast,  northern Andhra</a:t>
            </a:r>
            <a:r>
              <a:rPr sz="2600" b="1" spc="-21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AF50"/>
                </a:solidFill>
                <a:latin typeface="Arial"/>
                <a:cs typeface="Arial"/>
              </a:rPr>
              <a:t>Pradesh  and North-western India</a:t>
            </a:r>
            <a:r>
              <a:rPr sz="2600" dirty="0">
                <a:latin typeface="Arial"/>
                <a:cs typeface="Arial"/>
              </a:rPr>
              <a:t>,  decreased monsoon  seasonal rainfall over  eastern </a:t>
            </a:r>
            <a:r>
              <a:rPr sz="2600" b="1" dirty="0">
                <a:solidFill>
                  <a:srgbClr val="E36C09"/>
                </a:solidFill>
                <a:latin typeface="Arial"/>
                <a:cs typeface="Arial"/>
              </a:rPr>
              <a:t>Madhya Pradesh,  North-eastern India, and  parts of Gujarat and  Kerala</a:t>
            </a:r>
            <a:r>
              <a:rPr sz="2600" dirty="0">
                <a:latin typeface="Arial"/>
                <a:cs typeface="Arial"/>
              </a:rPr>
              <a:t>.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06390" y="0"/>
            <a:ext cx="373760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401777"/>
            <a:ext cx="48507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Arial"/>
                <a:cs typeface="Arial"/>
              </a:rPr>
              <a:t>Climate Changes in</a:t>
            </a:r>
            <a:r>
              <a:rPr sz="3200" b="1" spc="-15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India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1563369"/>
            <a:ext cx="4935855" cy="4805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Observed </a:t>
            </a:r>
            <a:r>
              <a:rPr sz="2800" dirty="0">
                <a:latin typeface="Arial"/>
                <a:cs typeface="Arial"/>
              </a:rPr>
              <a:t>trends </a:t>
            </a:r>
            <a:r>
              <a:rPr sz="2800" spc="-5" dirty="0">
                <a:latin typeface="Arial"/>
                <a:cs typeface="Arial"/>
              </a:rPr>
              <a:t>of </a:t>
            </a:r>
            <a:r>
              <a:rPr sz="2800" dirty="0">
                <a:latin typeface="Arial"/>
                <a:cs typeface="Arial"/>
              </a:rPr>
              <a:t>multi-  decadal </a:t>
            </a:r>
            <a:r>
              <a:rPr sz="2800" spc="-5" dirty="0">
                <a:latin typeface="Arial"/>
                <a:cs typeface="Arial"/>
              </a:rPr>
              <a:t>periods of more </a:t>
            </a:r>
            <a:r>
              <a:rPr sz="2800" spc="-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E36C09"/>
                </a:solidFill>
                <a:latin typeface="Arial"/>
                <a:cs typeface="Arial"/>
              </a:rPr>
              <a:t>frequent droughts</a:t>
            </a:r>
            <a:r>
              <a:rPr sz="2800" spc="-5" dirty="0">
                <a:latin typeface="Arial"/>
                <a:cs typeface="Arial"/>
              </a:rPr>
              <a:t>, followed  by less </a:t>
            </a:r>
            <a:r>
              <a:rPr sz="2800" dirty="0">
                <a:latin typeface="Arial"/>
                <a:cs typeface="Arial"/>
              </a:rPr>
              <a:t>severe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droughts.</a:t>
            </a:r>
            <a:endParaRPr sz="2800">
              <a:latin typeface="Arial"/>
              <a:cs typeface="Arial"/>
            </a:endParaRPr>
          </a:p>
          <a:p>
            <a:pPr marL="355600" marR="142875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Studies </a:t>
            </a:r>
            <a:r>
              <a:rPr sz="2800" dirty="0">
                <a:latin typeface="Arial"/>
                <a:cs typeface="Arial"/>
              </a:rPr>
              <a:t>have shown </a:t>
            </a:r>
            <a:r>
              <a:rPr sz="2800" spc="-5" dirty="0">
                <a:latin typeface="Arial"/>
                <a:cs typeface="Arial"/>
              </a:rPr>
              <a:t>a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rising  </a:t>
            </a:r>
            <a:r>
              <a:rPr sz="2800" dirty="0">
                <a:latin typeface="Arial"/>
                <a:cs typeface="Arial"/>
              </a:rPr>
              <a:t>trend </a:t>
            </a:r>
            <a:r>
              <a:rPr sz="2800" spc="-5" dirty="0">
                <a:latin typeface="Arial"/>
                <a:cs typeface="Arial"/>
              </a:rPr>
              <a:t>in </a:t>
            </a:r>
            <a:r>
              <a:rPr sz="2800" dirty="0">
                <a:latin typeface="Arial"/>
                <a:cs typeface="Arial"/>
              </a:rPr>
              <a:t>the frequency of </a:t>
            </a:r>
            <a:r>
              <a:rPr sz="280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AF50"/>
                </a:solidFill>
                <a:latin typeface="Arial"/>
                <a:cs typeface="Arial"/>
              </a:rPr>
              <a:t>heavy rain events </a:t>
            </a:r>
            <a:r>
              <a:rPr sz="2800" dirty="0">
                <a:latin typeface="Arial"/>
                <a:cs typeface="Arial"/>
              </a:rPr>
              <a:t>and  decrease in frequency of  </a:t>
            </a:r>
            <a:r>
              <a:rPr sz="2800" spc="-5" dirty="0">
                <a:latin typeface="Arial"/>
                <a:cs typeface="Arial"/>
              </a:rPr>
              <a:t>moderate </a:t>
            </a:r>
            <a:r>
              <a:rPr sz="2800" dirty="0">
                <a:latin typeface="Arial"/>
                <a:cs typeface="Arial"/>
              </a:rPr>
              <a:t>events </a:t>
            </a:r>
            <a:r>
              <a:rPr sz="2800" spc="-5" dirty="0">
                <a:latin typeface="Arial"/>
                <a:cs typeface="Arial"/>
              </a:rPr>
              <a:t>over  </a:t>
            </a:r>
            <a:r>
              <a:rPr sz="2800" dirty="0">
                <a:latin typeface="Arial"/>
                <a:cs typeface="Arial"/>
              </a:rPr>
              <a:t>central India </a:t>
            </a:r>
            <a:r>
              <a:rPr sz="2800" spc="-5" dirty="0">
                <a:latin typeface="Arial"/>
                <a:cs typeface="Arial"/>
              </a:rPr>
              <a:t>from </a:t>
            </a:r>
            <a:r>
              <a:rPr sz="2800" dirty="0">
                <a:latin typeface="Arial"/>
                <a:cs typeface="Arial"/>
              </a:rPr>
              <a:t>1951 </a:t>
            </a:r>
            <a:r>
              <a:rPr sz="2800" spc="-5" dirty="0">
                <a:latin typeface="Arial"/>
                <a:cs typeface="Arial"/>
              </a:rPr>
              <a:t>to  </a:t>
            </a:r>
            <a:r>
              <a:rPr sz="2800" dirty="0">
                <a:latin typeface="Arial"/>
                <a:cs typeface="Arial"/>
              </a:rPr>
              <a:t>2000.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19133" y="6549847"/>
            <a:ext cx="774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4470A6"/>
                </a:solidFill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34000" y="0"/>
            <a:ext cx="3809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9" y="0"/>
            <a:ext cx="9136380" cy="756920"/>
          </a:xfrm>
          <a:custGeom>
            <a:avLst/>
            <a:gdLst/>
            <a:ahLst/>
            <a:cxnLst/>
            <a:rect l="l" t="t" r="r" b="b"/>
            <a:pathLst>
              <a:path w="9136380" h="756920">
                <a:moveTo>
                  <a:pt x="9136380" y="708659"/>
                </a:moveTo>
                <a:lnTo>
                  <a:pt x="6868149" y="708659"/>
                </a:lnTo>
                <a:lnTo>
                  <a:pt x="7653009" y="756909"/>
                </a:lnTo>
                <a:lnTo>
                  <a:pt x="9136380" y="738021"/>
                </a:lnTo>
                <a:lnTo>
                  <a:pt x="9136380" y="708659"/>
                </a:lnTo>
              </a:path>
              <a:path w="9136380" h="756920">
                <a:moveTo>
                  <a:pt x="9136380" y="0"/>
                </a:moveTo>
                <a:lnTo>
                  <a:pt x="5083" y="0"/>
                </a:lnTo>
                <a:lnTo>
                  <a:pt x="0" y="713750"/>
                </a:lnTo>
                <a:lnTo>
                  <a:pt x="1927859" y="737859"/>
                </a:lnTo>
                <a:lnTo>
                  <a:pt x="2900683" y="713750"/>
                </a:lnTo>
                <a:lnTo>
                  <a:pt x="3307966" y="713750"/>
                </a:lnTo>
                <a:lnTo>
                  <a:pt x="3633459" y="699759"/>
                </a:lnTo>
                <a:lnTo>
                  <a:pt x="9136380" y="699759"/>
                </a:lnTo>
                <a:lnTo>
                  <a:pt x="9136380" y="0"/>
                </a:lnTo>
              </a:path>
              <a:path w="9136380" h="756920">
                <a:moveTo>
                  <a:pt x="6418092" y="723899"/>
                </a:moveTo>
                <a:lnTo>
                  <a:pt x="5424159" y="723899"/>
                </a:lnTo>
                <a:lnTo>
                  <a:pt x="6005840" y="737859"/>
                </a:lnTo>
                <a:lnTo>
                  <a:pt x="6418092" y="723899"/>
                </a:lnTo>
              </a:path>
              <a:path w="9136380" h="756920">
                <a:moveTo>
                  <a:pt x="9136380" y="699759"/>
                </a:moveTo>
                <a:lnTo>
                  <a:pt x="3633459" y="699759"/>
                </a:lnTo>
                <a:lnTo>
                  <a:pt x="3891290" y="718809"/>
                </a:lnTo>
                <a:lnTo>
                  <a:pt x="4719309" y="727709"/>
                </a:lnTo>
                <a:lnTo>
                  <a:pt x="6418092" y="723899"/>
                </a:lnTo>
                <a:lnTo>
                  <a:pt x="6868149" y="708659"/>
                </a:lnTo>
                <a:lnTo>
                  <a:pt x="9136380" y="708659"/>
                </a:lnTo>
                <a:lnTo>
                  <a:pt x="9136380" y="699759"/>
                </a:lnTo>
              </a:path>
              <a:path w="9136380" h="756920">
                <a:moveTo>
                  <a:pt x="3307966" y="713750"/>
                </a:moveTo>
                <a:lnTo>
                  <a:pt x="2900683" y="713750"/>
                </a:lnTo>
                <a:lnTo>
                  <a:pt x="3190250" y="718809"/>
                </a:lnTo>
                <a:lnTo>
                  <a:pt x="3307966" y="713750"/>
                </a:lnTo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20" y="0"/>
            <a:ext cx="1488435" cy="730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5193" y="266700"/>
            <a:ext cx="156845" cy="0"/>
          </a:xfrm>
          <a:custGeom>
            <a:avLst/>
            <a:gdLst/>
            <a:ahLst/>
            <a:cxnLst/>
            <a:rect l="l" t="t" r="r" b="b"/>
            <a:pathLst>
              <a:path w="156845">
                <a:moveTo>
                  <a:pt x="0" y="0"/>
                </a:moveTo>
                <a:lnTo>
                  <a:pt x="156320" y="0"/>
                </a:lnTo>
              </a:path>
            </a:pathLst>
          </a:custGeom>
          <a:ln w="8889">
            <a:solidFill>
              <a:srgbClr val="B7B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2819" y="274320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070" y="0"/>
                </a:lnTo>
              </a:path>
            </a:pathLst>
          </a:custGeom>
          <a:ln w="8889">
            <a:solidFill>
              <a:srgbClr val="B8B8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918" y="281940"/>
            <a:ext cx="153670" cy="0"/>
          </a:xfrm>
          <a:custGeom>
            <a:avLst/>
            <a:gdLst/>
            <a:ahLst/>
            <a:cxnLst/>
            <a:rect l="l" t="t" r="r" b="b"/>
            <a:pathLst>
              <a:path w="153670">
                <a:moveTo>
                  <a:pt x="0" y="0"/>
                </a:moveTo>
                <a:lnTo>
                  <a:pt x="153349" y="0"/>
                </a:lnTo>
              </a:path>
            </a:pathLst>
          </a:custGeom>
          <a:ln w="888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9016" y="289560"/>
            <a:ext cx="153035" cy="0"/>
          </a:xfrm>
          <a:custGeom>
            <a:avLst/>
            <a:gdLst/>
            <a:ahLst/>
            <a:cxnLst/>
            <a:rect l="l" t="t" r="r" b="b"/>
            <a:pathLst>
              <a:path w="153034">
                <a:moveTo>
                  <a:pt x="0" y="0"/>
                </a:moveTo>
                <a:lnTo>
                  <a:pt x="152635" y="0"/>
                </a:lnTo>
              </a:path>
            </a:pathLst>
          </a:custGeom>
          <a:ln w="888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7985" y="29718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5">
                <a:moveTo>
                  <a:pt x="0" y="0"/>
                </a:moveTo>
                <a:lnTo>
                  <a:pt x="151254" y="0"/>
                </a:lnTo>
              </a:path>
            </a:pathLst>
          </a:custGeom>
          <a:ln w="888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7825" y="304800"/>
            <a:ext cx="149225" cy="0"/>
          </a:xfrm>
          <a:custGeom>
            <a:avLst/>
            <a:gdLst/>
            <a:ahLst/>
            <a:cxnLst/>
            <a:rect l="l" t="t" r="r" b="b"/>
            <a:pathLst>
              <a:path w="149225">
                <a:moveTo>
                  <a:pt x="0" y="0"/>
                </a:moveTo>
                <a:lnTo>
                  <a:pt x="149001" y="0"/>
                </a:lnTo>
              </a:path>
            </a:pathLst>
          </a:custGeom>
          <a:ln w="888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98704" y="0"/>
            <a:ext cx="1906255" cy="616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86018" y="619118"/>
            <a:ext cx="272415" cy="0"/>
          </a:xfrm>
          <a:custGeom>
            <a:avLst/>
            <a:gdLst/>
            <a:ahLst/>
            <a:cxnLst/>
            <a:rect l="l" t="t" r="r" b="b"/>
            <a:pathLst>
              <a:path w="272414">
                <a:moveTo>
                  <a:pt x="0" y="0"/>
                </a:moveTo>
                <a:lnTo>
                  <a:pt x="272050" y="0"/>
                </a:lnTo>
              </a:path>
            </a:pathLst>
          </a:custGeom>
          <a:ln w="10152">
            <a:solidFill>
              <a:srgbClr val="A7A7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9220" y="626120"/>
            <a:ext cx="278765" cy="0"/>
          </a:xfrm>
          <a:custGeom>
            <a:avLst/>
            <a:gdLst/>
            <a:ahLst/>
            <a:cxnLst/>
            <a:rect l="l" t="t" r="r" b="b"/>
            <a:pathLst>
              <a:path w="278764">
                <a:moveTo>
                  <a:pt x="0" y="0"/>
                </a:moveTo>
                <a:lnTo>
                  <a:pt x="278664" y="0"/>
                </a:lnTo>
              </a:path>
            </a:pathLst>
          </a:custGeom>
          <a:ln w="888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12400" y="633740"/>
            <a:ext cx="289560" cy="0"/>
          </a:xfrm>
          <a:custGeom>
            <a:avLst/>
            <a:gdLst/>
            <a:ahLst/>
            <a:cxnLst/>
            <a:rect l="l" t="t" r="r" b="b"/>
            <a:pathLst>
              <a:path w="289560">
                <a:moveTo>
                  <a:pt x="0" y="0"/>
                </a:moveTo>
                <a:lnTo>
                  <a:pt x="289187" y="0"/>
                </a:lnTo>
              </a:path>
            </a:pathLst>
          </a:custGeom>
          <a:ln w="8889">
            <a:solidFill>
              <a:srgbClr val="A5A5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23377" y="640723"/>
            <a:ext cx="302260" cy="0"/>
          </a:xfrm>
          <a:custGeom>
            <a:avLst/>
            <a:gdLst/>
            <a:ahLst/>
            <a:cxnLst/>
            <a:rect l="l" t="t" r="r" b="b"/>
            <a:pathLst>
              <a:path w="302260">
                <a:moveTo>
                  <a:pt x="0" y="0"/>
                </a:moveTo>
                <a:lnTo>
                  <a:pt x="301912" y="0"/>
                </a:lnTo>
              </a:path>
            </a:pathLst>
          </a:custGeom>
          <a:ln w="10163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38260" y="647700"/>
            <a:ext cx="309880" cy="0"/>
          </a:xfrm>
          <a:custGeom>
            <a:avLst/>
            <a:gdLst/>
            <a:ahLst/>
            <a:cxnLst/>
            <a:rect l="l" t="t" r="r" b="b"/>
            <a:pathLst>
              <a:path w="309879">
                <a:moveTo>
                  <a:pt x="0" y="0"/>
                </a:moveTo>
                <a:lnTo>
                  <a:pt x="309543" y="0"/>
                </a:lnTo>
              </a:path>
            </a:pathLst>
          </a:custGeom>
          <a:ln w="888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53500" y="655320"/>
            <a:ext cx="321945" cy="0"/>
          </a:xfrm>
          <a:custGeom>
            <a:avLst/>
            <a:gdLst/>
            <a:ahLst/>
            <a:cxnLst/>
            <a:rect l="l" t="t" r="r" b="b"/>
            <a:pathLst>
              <a:path w="321945">
                <a:moveTo>
                  <a:pt x="0" y="0"/>
                </a:moveTo>
                <a:lnTo>
                  <a:pt x="321362" y="0"/>
                </a:lnTo>
              </a:path>
            </a:pathLst>
          </a:custGeom>
          <a:ln w="888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66192" y="662303"/>
            <a:ext cx="335915" cy="0"/>
          </a:xfrm>
          <a:custGeom>
            <a:avLst/>
            <a:gdLst/>
            <a:ahLst/>
            <a:cxnLst/>
            <a:rect l="l" t="t" r="r" b="b"/>
            <a:pathLst>
              <a:path w="335914">
                <a:moveTo>
                  <a:pt x="0" y="0"/>
                </a:moveTo>
                <a:lnTo>
                  <a:pt x="335729" y="0"/>
                </a:lnTo>
              </a:path>
            </a:pathLst>
          </a:custGeom>
          <a:ln w="10163">
            <a:solidFill>
              <a:srgbClr val="A1A1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81641" y="669279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559" y="0"/>
                </a:lnTo>
              </a:path>
            </a:pathLst>
          </a:custGeom>
          <a:ln w="8889">
            <a:solidFill>
              <a:srgbClr val="A0A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98226" y="676899"/>
            <a:ext cx="343535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3034" y="0"/>
                </a:lnTo>
              </a:path>
            </a:pathLst>
          </a:custGeom>
          <a:ln w="8889">
            <a:solidFill>
              <a:srgbClr val="9F9F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14811" y="684519"/>
            <a:ext cx="343535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2953" y="0"/>
                </a:lnTo>
              </a:path>
            </a:pathLst>
          </a:custGeom>
          <a:ln w="888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28590" y="691508"/>
            <a:ext cx="346710" cy="0"/>
          </a:xfrm>
          <a:custGeom>
            <a:avLst/>
            <a:gdLst/>
            <a:ahLst/>
            <a:cxnLst/>
            <a:rect l="l" t="t" r="r" b="b"/>
            <a:pathLst>
              <a:path w="346710">
                <a:moveTo>
                  <a:pt x="0" y="0"/>
                </a:moveTo>
                <a:lnTo>
                  <a:pt x="346517" y="0"/>
                </a:lnTo>
              </a:path>
            </a:pathLst>
          </a:custGeom>
          <a:ln w="10152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44840" y="698510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469" y="0"/>
                </a:lnTo>
              </a:path>
            </a:pathLst>
          </a:custGeom>
          <a:ln w="888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5542" y="706130"/>
            <a:ext cx="328930" cy="0"/>
          </a:xfrm>
          <a:custGeom>
            <a:avLst/>
            <a:gdLst/>
            <a:ahLst/>
            <a:cxnLst/>
            <a:rect l="l" t="t" r="r" b="b"/>
            <a:pathLst>
              <a:path w="328929">
                <a:moveTo>
                  <a:pt x="0" y="0"/>
                </a:moveTo>
                <a:lnTo>
                  <a:pt x="328668" y="0"/>
                </a:lnTo>
              </a:path>
            </a:pathLst>
          </a:custGeom>
          <a:ln w="8889">
            <a:solidFill>
              <a:srgbClr val="9B9B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83513" y="713113"/>
            <a:ext cx="312420" cy="0"/>
          </a:xfrm>
          <a:custGeom>
            <a:avLst/>
            <a:gdLst/>
            <a:ahLst/>
            <a:cxnLst/>
            <a:rect l="l" t="t" r="r" b="b"/>
            <a:pathLst>
              <a:path w="312420">
                <a:moveTo>
                  <a:pt x="0" y="0"/>
                </a:moveTo>
                <a:lnTo>
                  <a:pt x="311946" y="0"/>
                </a:lnTo>
              </a:path>
            </a:pathLst>
          </a:custGeom>
          <a:ln w="10163">
            <a:solidFill>
              <a:srgbClr val="9A9A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09950" y="720090"/>
            <a:ext cx="284480" cy="0"/>
          </a:xfrm>
          <a:custGeom>
            <a:avLst/>
            <a:gdLst/>
            <a:ahLst/>
            <a:cxnLst/>
            <a:rect l="l" t="t" r="r" b="b"/>
            <a:pathLst>
              <a:path w="284479">
                <a:moveTo>
                  <a:pt x="0" y="0"/>
                </a:moveTo>
                <a:lnTo>
                  <a:pt x="284260" y="0"/>
                </a:lnTo>
              </a:path>
            </a:pathLst>
          </a:custGeom>
          <a:ln w="8889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44493" y="727069"/>
            <a:ext cx="224790" cy="0"/>
          </a:xfrm>
          <a:custGeom>
            <a:avLst/>
            <a:gdLst/>
            <a:ahLst/>
            <a:cxnLst/>
            <a:rect l="l" t="t" r="r" b="b"/>
            <a:pathLst>
              <a:path w="224789">
                <a:moveTo>
                  <a:pt x="0" y="0"/>
                </a:moveTo>
                <a:lnTo>
                  <a:pt x="224294" y="0"/>
                </a:lnTo>
              </a:path>
            </a:pathLst>
          </a:custGeom>
          <a:ln w="7609">
            <a:solidFill>
              <a:srgbClr val="989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24350" y="520689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70" h="59054">
                <a:moveTo>
                  <a:pt x="13959" y="0"/>
                </a:moveTo>
                <a:lnTo>
                  <a:pt x="11430" y="3810"/>
                </a:lnTo>
                <a:lnTo>
                  <a:pt x="6339" y="8900"/>
                </a:lnTo>
                <a:lnTo>
                  <a:pt x="6339" y="11430"/>
                </a:lnTo>
                <a:lnTo>
                  <a:pt x="3810" y="12710"/>
                </a:lnTo>
                <a:lnTo>
                  <a:pt x="2529" y="17800"/>
                </a:lnTo>
                <a:lnTo>
                  <a:pt x="1280" y="20330"/>
                </a:lnTo>
                <a:lnTo>
                  <a:pt x="1280" y="22860"/>
                </a:lnTo>
                <a:lnTo>
                  <a:pt x="0" y="25420"/>
                </a:lnTo>
                <a:lnTo>
                  <a:pt x="0" y="35570"/>
                </a:lnTo>
                <a:lnTo>
                  <a:pt x="1280" y="38100"/>
                </a:lnTo>
                <a:lnTo>
                  <a:pt x="1280" y="41910"/>
                </a:lnTo>
                <a:lnTo>
                  <a:pt x="2529" y="45720"/>
                </a:lnTo>
                <a:lnTo>
                  <a:pt x="3810" y="48280"/>
                </a:lnTo>
                <a:lnTo>
                  <a:pt x="6339" y="50810"/>
                </a:lnTo>
                <a:lnTo>
                  <a:pt x="7620" y="53340"/>
                </a:lnTo>
                <a:lnTo>
                  <a:pt x="10149" y="55900"/>
                </a:lnTo>
                <a:lnTo>
                  <a:pt x="13965" y="58436"/>
                </a:lnTo>
                <a:lnTo>
                  <a:pt x="1395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37060" y="516565"/>
            <a:ext cx="15240" cy="71120"/>
          </a:xfrm>
          <a:custGeom>
            <a:avLst/>
            <a:gdLst/>
            <a:ahLst/>
            <a:cxnLst/>
            <a:rect l="l" t="t" r="r" b="b"/>
            <a:pathLst>
              <a:path w="15239" h="71120">
                <a:moveTo>
                  <a:pt x="15239" y="0"/>
                </a:moveTo>
                <a:lnTo>
                  <a:pt x="13960" y="314"/>
                </a:lnTo>
                <a:lnTo>
                  <a:pt x="6340" y="2874"/>
                </a:lnTo>
                <a:lnTo>
                  <a:pt x="3810" y="4124"/>
                </a:lnTo>
                <a:lnTo>
                  <a:pt x="1249" y="4124"/>
                </a:lnTo>
                <a:lnTo>
                  <a:pt x="0" y="6006"/>
                </a:lnTo>
                <a:lnTo>
                  <a:pt x="0" y="61724"/>
                </a:lnTo>
                <a:lnTo>
                  <a:pt x="1249" y="62554"/>
                </a:lnTo>
                <a:lnTo>
                  <a:pt x="3810" y="65084"/>
                </a:lnTo>
                <a:lnTo>
                  <a:pt x="6340" y="66364"/>
                </a:lnTo>
                <a:lnTo>
                  <a:pt x="10150" y="67644"/>
                </a:lnTo>
                <a:lnTo>
                  <a:pt x="15239" y="70538"/>
                </a:lnTo>
                <a:lnTo>
                  <a:pt x="1523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51020" y="514349"/>
            <a:ext cx="15240" cy="78105"/>
          </a:xfrm>
          <a:custGeom>
            <a:avLst/>
            <a:gdLst/>
            <a:ahLst/>
            <a:cxnLst/>
            <a:rect l="l" t="t" r="r" b="b"/>
            <a:pathLst>
              <a:path w="15239" h="78104">
                <a:moveTo>
                  <a:pt x="15239" y="0"/>
                </a:moveTo>
                <a:lnTo>
                  <a:pt x="12710" y="0"/>
                </a:lnTo>
                <a:lnTo>
                  <a:pt x="7620" y="1280"/>
                </a:lnTo>
                <a:lnTo>
                  <a:pt x="5090" y="1280"/>
                </a:lnTo>
                <a:lnTo>
                  <a:pt x="0" y="2529"/>
                </a:lnTo>
                <a:lnTo>
                  <a:pt x="0" y="72025"/>
                </a:lnTo>
                <a:lnTo>
                  <a:pt x="5090" y="74919"/>
                </a:lnTo>
                <a:lnTo>
                  <a:pt x="13960" y="77480"/>
                </a:lnTo>
                <a:lnTo>
                  <a:pt x="15239" y="77959"/>
                </a:lnTo>
                <a:lnTo>
                  <a:pt x="15239" y="0"/>
                </a:lnTo>
                <a:close/>
              </a:path>
            </a:pathLst>
          </a:custGeom>
          <a:solidFill>
            <a:srgbClr val="C6C6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64979" y="514349"/>
            <a:ext cx="13970" cy="82550"/>
          </a:xfrm>
          <a:custGeom>
            <a:avLst/>
            <a:gdLst/>
            <a:ahLst/>
            <a:cxnLst/>
            <a:rect l="l" t="t" r="r" b="b"/>
            <a:pathLst>
              <a:path w="13970" h="82550">
                <a:moveTo>
                  <a:pt x="3810" y="0"/>
                </a:moveTo>
                <a:lnTo>
                  <a:pt x="0" y="0"/>
                </a:lnTo>
                <a:lnTo>
                  <a:pt x="0" y="77480"/>
                </a:lnTo>
                <a:lnTo>
                  <a:pt x="10180" y="81290"/>
                </a:lnTo>
                <a:lnTo>
                  <a:pt x="13977" y="82217"/>
                </a:lnTo>
                <a:lnTo>
                  <a:pt x="13977" y="1280"/>
                </a:lnTo>
                <a:lnTo>
                  <a:pt x="10180" y="1280"/>
                </a:lnTo>
                <a:lnTo>
                  <a:pt x="381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77689" y="515629"/>
            <a:ext cx="15240" cy="84455"/>
          </a:xfrm>
          <a:custGeom>
            <a:avLst/>
            <a:gdLst/>
            <a:ahLst/>
            <a:cxnLst/>
            <a:rect l="l" t="t" r="r" b="b"/>
            <a:pathLst>
              <a:path w="15239" h="84454">
                <a:moveTo>
                  <a:pt x="3810" y="0"/>
                </a:moveTo>
                <a:lnTo>
                  <a:pt x="0" y="0"/>
                </a:lnTo>
                <a:lnTo>
                  <a:pt x="0" y="80627"/>
                </a:lnTo>
                <a:lnTo>
                  <a:pt x="15239" y="84350"/>
                </a:lnTo>
                <a:lnTo>
                  <a:pt x="15239" y="1023"/>
                </a:lnTo>
                <a:lnTo>
                  <a:pt x="3810" y="0"/>
                </a:lnTo>
                <a:close/>
              </a:path>
            </a:pathLst>
          </a:custGeom>
          <a:solidFill>
            <a:srgbClr val="C4C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91649" y="516538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39" h="86995">
                <a:moveTo>
                  <a:pt x="0" y="0"/>
                </a:moveTo>
                <a:lnTo>
                  <a:pt x="0" y="83129"/>
                </a:lnTo>
                <a:lnTo>
                  <a:pt x="15239" y="86851"/>
                </a:lnTo>
                <a:lnTo>
                  <a:pt x="15239" y="3037"/>
                </a:lnTo>
                <a:lnTo>
                  <a:pt x="3810" y="341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05639" y="519281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3803"/>
                </a:lnTo>
                <a:lnTo>
                  <a:pt x="13966" y="8721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2C2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18319" y="522272"/>
            <a:ext cx="15240" cy="88265"/>
          </a:xfrm>
          <a:custGeom>
            <a:avLst/>
            <a:gdLst/>
            <a:ahLst/>
            <a:cxnLst/>
            <a:rect l="l" t="t" r="r" b="b"/>
            <a:pathLst>
              <a:path w="15239" h="88265">
                <a:moveTo>
                  <a:pt x="0" y="0"/>
                </a:moveTo>
                <a:lnTo>
                  <a:pt x="0" y="83909"/>
                </a:lnTo>
                <a:lnTo>
                  <a:pt x="13990" y="87327"/>
                </a:lnTo>
                <a:lnTo>
                  <a:pt x="15239" y="87709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C1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32310" y="525573"/>
            <a:ext cx="13970" cy="88900"/>
          </a:xfrm>
          <a:custGeom>
            <a:avLst/>
            <a:gdLst/>
            <a:ahLst/>
            <a:cxnLst/>
            <a:rect l="l" t="t" r="r" b="b"/>
            <a:pathLst>
              <a:path w="13970" h="88900">
                <a:moveTo>
                  <a:pt x="0" y="0"/>
                </a:moveTo>
                <a:lnTo>
                  <a:pt x="0" y="84026"/>
                </a:lnTo>
                <a:lnTo>
                  <a:pt x="13966" y="8829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0C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46270" y="528866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5000"/>
                </a:lnTo>
                <a:lnTo>
                  <a:pt x="13966" y="8926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EBE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58980" y="531864"/>
            <a:ext cx="15240" cy="90805"/>
          </a:xfrm>
          <a:custGeom>
            <a:avLst/>
            <a:gdLst/>
            <a:ahLst/>
            <a:cxnLst/>
            <a:rect l="l" t="t" r="r" b="b"/>
            <a:pathLst>
              <a:path w="15239" h="90804">
                <a:moveTo>
                  <a:pt x="0" y="0"/>
                </a:moveTo>
                <a:lnTo>
                  <a:pt x="0" y="85887"/>
                </a:lnTo>
                <a:lnTo>
                  <a:pt x="15239" y="90545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BDB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72939" y="535158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6860"/>
                </a:lnTo>
                <a:lnTo>
                  <a:pt x="13966" y="9112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CBC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86899" y="538451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87834"/>
                </a:lnTo>
                <a:lnTo>
                  <a:pt x="13977" y="92107"/>
                </a:lnTo>
                <a:lnTo>
                  <a:pt x="13977" y="3297"/>
                </a:lnTo>
                <a:lnTo>
                  <a:pt x="0" y="0"/>
                </a:lnTo>
                <a:close/>
              </a:path>
            </a:pathLst>
          </a:custGeom>
          <a:solidFill>
            <a:srgbClr val="BBBB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99609" y="541449"/>
            <a:ext cx="15240" cy="93980"/>
          </a:xfrm>
          <a:custGeom>
            <a:avLst/>
            <a:gdLst/>
            <a:ahLst/>
            <a:cxnLst/>
            <a:rect l="l" t="t" r="r" b="b"/>
            <a:pathLst>
              <a:path w="15239" h="93979">
                <a:moveTo>
                  <a:pt x="0" y="0"/>
                </a:moveTo>
                <a:lnTo>
                  <a:pt x="0" y="88721"/>
                </a:lnTo>
                <a:lnTo>
                  <a:pt x="15239" y="93379"/>
                </a:lnTo>
                <a:lnTo>
                  <a:pt x="15239" y="3778"/>
                </a:lnTo>
                <a:lnTo>
                  <a:pt x="8900" y="2099"/>
                </a:lnTo>
                <a:lnTo>
                  <a:pt x="0" y="0"/>
                </a:lnTo>
                <a:close/>
              </a:path>
            </a:pathLst>
          </a:custGeom>
          <a:solidFill>
            <a:srgbClr val="BAB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13569" y="544889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89548"/>
                </a:lnTo>
                <a:lnTo>
                  <a:pt x="10180" y="92660"/>
                </a:lnTo>
                <a:lnTo>
                  <a:pt x="13977" y="93720"/>
                </a:lnTo>
                <a:lnTo>
                  <a:pt x="13977" y="3701"/>
                </a:lnTo>
                <a:lnTo>
                  <a:pt x="0" y="0"/>
                </a:lnTo>
                <a:close/>
              </a:path>
            </a:pathLst>
          </a:custGeom>
          <a:solidFill>
            <a:srgbClr val="B9B9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27560" y="548594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90018"/>
                </a:lnTo>
                <a:lnTo>
                  <a:pt x="13966" y="93917"/>
                </a:lnTo>
                <a:lnTo>
                  <a:pt x="13966" y="3698"/>
                </a:lnTo>
                <a:lnTo>
                  <a:pt x="0" y="0"/>
                </a:lnTo>
                <a:close/>
              </a:path>
            </a:pathLst>
          </a:custGeom>
          <a:solidFill>
            <a:srgbClr val="B8B8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40239" y="551952"/>
            <a:ext cx="15240" cy="94615"/>
          </a:xfrm>
          <a:custGeom>
            <a:avLst/>
            <a:gdLst/>
            <a:ahLst/>
            <a:cxnLst/>
            <a:rect l="l" t="t" r="r" b="b"/>
            <a:pathLst>
              <a:path w="15239" h="94615">
                <a:moveTo>
                  <a:pt x="0" y="0"/>
                </a:moveTo>
                <a:lnTo>
                  <a:pt x="0" y="90200"/>
                </a:lnTo>
                <a:lnTo>
                  <a:pt x="15239" y="94455"/>
                </a:lnTo>
                <a:lnTo>
                  <a:pt x="15239" y="4103"/>
                </a:lnTo>
                <a:lnTo>
                  <a:pt x="11430" y="3027"/>
                </a:lnTo>
                <a:lnTo>
                  <a:pt x="0" y="0"/>
                </a:lnTo>
                <a:close/>
              </a:path>
            </a:pathLst>
          </a:custGeom>
          <a:solidFill>
            <a:srgbClr val="B7B7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554230" y="555702"/>
            <a:ext cx="13970" cy="94615"/>
          </a:xfrm>
          <a:custGeom>
            <a:avLst/>
            <a:gdLst/>
            <a:ahLst/>
            <a:cxnLst/>
            <a:rect l="l" t="t" r="r" b="b"/>
            <a:pathLst>
              <a:path w="13970" h="94615">
                <a:moveTo>
                  <a:pt x="0" y="0"/>
                </a:moveTo>
                <a:lnTo>
                  <a:pt x="0" y="90356"/>
                </a:lnTo>
                <a:lnTo>
                  <a:pt x="13966" y="94255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6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566909" y="559284"/>
            <a:ext cx="15240" cy="94615"/>
          </a:xfrm>
          <a:custGeom>
            <a:avLst/>
            <a:gdLst/>
            <a:ahLst/>
            <a:cxnLst/>
            <a:rect l="l" t="t" r="r" b="b"/>
            <a:pathLst>
              <a:path w="15239" h="94615">
                <a:moveTo>
                  <a:pt x="0" y="0"/>
                </a:moveTo>
                <a:lnTo>
                  <a:pt x="0" y="90314"/>
                </a:lnTo>
                <a:lnTo>
                  <a:pt x="11430" y="93505"/>
                </a:lnTo>
                <a:lnTo>
                  <a:pt x="15239" y="94230"/>
                </a:lnTo>
                <a:lnTo>
                  <a:pt x="15239" y="4304"/>
                </a:lnTo>
                <a:lnTo>
                  <a:pt x="0" y="0"/>
                </a:lnTo>
                <a:close/>
              </a:path>
            </a:pathLst>
          </a:custGeom>
          <a:solidFill>
            <a:srgbClr val="B5B5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580900" y="563236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90041"/>
                </a:lnTo>
                <a:lnTo>
                  <a:pt x="13966" y="92698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4B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594859" y="567179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8754"/>
                </a:lnTo>
                <a:lnTo>
                  <a:pt x="13966" y="91411"/>
                </a:lnTo>
                <a:lnTo>
                  <a:pt x="13966" y="3647"/>
                </a:lnTo>
                <a:lnTo>
                  <a:pt x="6340" y="1790"/>
                </a:lnTo>
                <a:lnTo>
                  <a:pt x="0" y="0"/>
                </a:lnTo>
                <a:close/>
              </a:path>
            </a:pathLst>
          </a:custGeom>
          <a:solidFill>
            <a:srgbClr val="B3B3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607569" y="570520"/>
            <a:ext cx="15240" cy="90805"/>
          </a:xfrm>
          <a:custGeom>
            <a:avLst/>
            <a:gdLst/>
            <a:ahLst/>
            <a:cxnLst/>
            <a:rect l="l" t="t" r="r" b="b"/>
            <a:pathLst>
              <a:path w="15239" h="90804">
                <a:moveTo>
                  <a:pt x="0" y="0"/>
                </a:moveTo>
                <a:lnTo>
                  <a:pt x="0" y="87831"/>
                </a:lnTo>
                <a:lnTo>
                  <a:pt x="15239" y="90731"/>
                </a:lnTo>
                <a:lnTo>
                  <a:pt x="15239" y="3709"/>
                </a:lnTo>
                <a:lnTo>
                  <a:pt x="0" y="0"/>
                </a:lnTo>
                <a:close/>
              </a:path>
            </a:pathLst>
          </a:custGeom>
          <a:solidFill>
            <a:srgbClr val="B2B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21529" y="573918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7089"/>
                </a:lnTo>
                <a:lnTo>
                  <a:pt x="10150" y="89021"/>
                </a:lnTo>
                <a:lnTo>
                  <a:pt x="13966" y="89403"/>
                </a:lnTo>
                <a:lnTo>
                  <a:pt x="13966" y="3399"/>
                </a:lnTo>
                <a:lnTo>
                  <a:pt x="0" y="0"/>
                </a:lnTo>
                <a:close/>
              </a:path>
            </a:pathLst>
          </a:custGeom>
          <a:solidFill>
            <a:srgbClr val="B1B1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35489" y="577316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6004"/>
                </a:lnTo>
                <a:lnTo>
                  <a:pt x="13977" y="87405"/>
                </a:lnTo>
                <a:lnTo>
                  <a:pt x="13977" y="3402"/>
                </a:lnTo>
                <a:lnTo>
                  <a:pt x="0" y="0"/>
                </a:lnTo>
                <a:close/>
              </a:path>
            </a:pathLst>
          </a:custGeom>
          <a:solidFill>
            <a:srgbClr val="B0B0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648200" y="580410"/>
            <a:ext cx="15240" cy="85725"/>
          </a:xfrm>
          <a:custGeom>
            <a:avLst/>
            <a:gdLst/>
            <a:ahLst/>
            <a:cxnLst/>
            <a:rect l="l" t="t" r="r" b="b"/>
            <a:pathLst>
              <a:path w="15239" h="85725">
                <a:moveTo>
                  <a:pt x="0" y="0"/>
                </a:moveTo>
                <a:lnTo>
                  <a:pt x="0" y="84184"/>
                </a:lnTo>
                <a:lnTo>
                  <a:pt x="15239" y="85710"/>
                </a:lnTo>
                <a:lnTo>
                  <a:pt x="15239" y="3089"/>
                </a:lnTo>
                <a:lnTo>
                  <a:pt x="5090" y="1239"/>
                </a:lnTo>
                <a:lnTo>
                  <a:pt x="0" y="0"/>
                </a:lnTo>
                <a:close/>
              </a:path>
            </a:pathLst>
          </a:custGeom>
          <a:solidFill>
            <a:srgbClr val="AF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662159" y="583266"/>
            <a:ext cx="13970" cy="84455"/>
          </a:xfrm>
          <a:custGeom>
            <a:avLst/>
            <a:gdLst/>
            <a:ahLst/>
            <a:cxnLst/>
            <a:rect l="l" t="t" r="r" b="b"/>
            <a:pathLst>
              <a:path w="13970" h="84454">
                <a:moveTo>
                  <a:pt x="0" y="0"/>
                </a:moveTo>
                <a:lnTo>
                  <a:pt x="0" y="82726"/>
                </a:lnTo>
                <a:lnTo>
                  <a:pt x="13977" y="84126"/>
                </a:lnTo>
                <a:lnTo>
                  <a:pt x="13977" y="2548"/>
                </a:lnTo>
                <a:lnTo>
                  <a:pt x="0" y="0"/>
                </a:lnTo>
                <a:close/>
              </a:path>
            </a:pathLst>
          </a:custGeom>
          <a:solidFill>
            <a:srgbClr val="AEAE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676150" y="585817"/>
            <a:ext cx="13970" cy="83185"/>
          </a:xfrm>
          <a:custGeom>
            <a:avLst/>
            <a:gdLst/>
            <a:ahLst/>
            <a:cxnLst/>
            <a:rect l="l" t="t" r="r" b="b"/>
            <a:pathLst>
              <a:path w="13970" h="83184">
                <a:moveTo>
                  <a:pt x="0" y="0"/>
                </a:moveTo>
                <a:lnTo>
                  <a:pt x="0" y="81577"/>
                </a:lnTo>
                <a:lnTo>
                  <a:pt x="6340" y="82212"/>
                </a:lnTo>
                <a:lnTo>
                  <a:pt x="13966" y="82744"/>
                </a:lnTo>
                <a:lnTo>
                  <a:pt x="13966" y="2194"/>
                </a:lnTo>
                <a:lnTo>
                  <a:pt x="5059" y="922"/>
                </a:lnTo>
                <a:lnTo>
                  <a:pt x="0" y="0"/>
                </a:lnTo>
                <a:close/>
              </a:path>
            </a:pathLst>
          </a:custGeom>
          <a:solidFill>
            <a:srgbClr val="ADAD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688829" y="587828"/>
            <a:ext cx="15240" cy="81915"/>
          </a:xfrm>
          <a:custGeom>
            <a:avLst/>
            <a:gdLst/>
            <a:ahLst/>
            <a:cxnLst/>
            <a:rect l="l" t="t" r="r" b="b"/>
            <a:pathLst>
              <a:path w="15239" h="81915">
                <a:moveTo>
                  <a:pt x="0" y="0"/>
                </a:moveTo>
                <a:lnTo>
                  <a:pt x="0" y="80643"/>
                </a:lnTo>
                <a:lnTo>
                  <a:pt x="15239" y="81706"/>
                </a:lnTo>
                <a:lnTo>
                  <a:pt x="15239" y="2177"/>
                </a:lnTo>
                <a:lnTo>
                  <a:pt x="0" y="0"/>
                </a:lnTo>
                <a:close/>
              </a:path>
            </a:pathLst>
          </a:custGeom>
          <a:solidFill>
            <a:srgbClr val="ACAC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702819" y="589826"/>
            <a:ext cx="13970" cy="80645"/>
          </a:xfrm>
          <a:custGeom>
            <a:avLst/>
            <a:gdLst/>
            <a:ahLst/>
            <a:cxnLst/>
            <a:rect l="l" t="t" r="r" b="b"/>
            <a:pathLst>
              <a:path w="13970" h="80645">
                <a:moveTo>
                  <a:pt x="0" y="0"/>
                </a:moveTo>
                <a:lnTo>
                  <a:pt x="0" y="79621"/>
                </a:lnTo>
                <a:lnTo>
                  <a:pt x="13966" y="80595"/>
                </a:lnTo>
                <a:lnTo>
                  <a:pt x="13966" y="1493"/>
                </a:lnTo>
                <a:lnTo>
                  <a:pt x="5059" y="722"/>
                </a:lnTo>
                <a:lnTo>
                  <a:pt x="0" y="0"/>
                </a:lnTo>
                <a:close/>
              </a:path>
            </a:pathLst>
          </a:custGeom>
          <a:solidFill>
            <a:srgbClr val="ABAB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715499" y="591209"/>
            <a:ext cx="15240" cy="80645"/>
          </a:xfrm>
          <a:custGeom>
            <a:avLst/>
            <a:gdLst/>
            <a:ahLst/>
            <a:cxnLst/>
            <a:rect l="l" t="t" r="r" b="b"/>
            <a:pathLst>
              <a:path w="15239" h="80645">
                <a:moveTo>
                  <a:pt x="0" y="0"/>
                </a:moveTo>
                <a:lnTo>
                  <a:pt x="0" y="79123"/>
                </a:lnTo>
                <a:lnTo>
                  <a:pt x="15239" y="80186"/>
                </a:lnTo>
                <a:lnTo>
                  <a:pt x="15239" y="1318"/>
                </a:lnTo>
                <a:lnTo>
                  <a:pt x="0" y="0"/>
                </a:lnTo>
                <a:close/>
              </a:path>
            </a:pathLst>
          </a:custGeom>
          <a:solidFill>
            <a:srgbClr val="AA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729489" y="592420"/>
            <a:ext cx="13970" cy="80010"/>
          </a:xfrm>
          <a:custGeom>
            <a:avLst/>
            <a:gdLst/>
            <a:ahLst/>
            <a:cxnLst/>
            <a:rect l="l" t="t" r="r" b="b"/>
            <a:pathLst>
              <a:path w="13970" h="80009">
                <a:moveTo>
                  <a:pt x="0" y="0"/>
                </a:moveTo>
                <a:lnTo>
                  <a:pt x="0" y="78888"/>
                </a:lnTo>
                <a:lnTo>
                  <a:pt x="7620" y="79419"/>
                </a:lnTo>
                <a:lnTo>
                  <a:pt x="13966" y="79584"/>
                </a:lnTo>
                <a:lnTo>
                  <a:pt x="13966" y="926"/>
                </a:lnTo>
                <a:lnTo>
                  <a:pt x="7620" y="659"/>
                </a:lnTo>
                <a:lnTo>
                  <a:pt x="0" y="0"/>
                </a:lnTo>
                <a:close/>
              </a:path>
            </a:pathLst>
          </a:custGeom>
          <a:solidFill>
            <a:srgbClr val="A9A9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750432" y="593345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19"/>
                </a:lnTo>
              </a:path>
            </a:pathLst>
          </a:custGeom>
          <a:ln w="15236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756160" y="593879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0" y="0"/>
                </a:moveTo>
                <a:lnTo>
                  <a:pt x="0" y="78453"/>
                </a:lnTo>
                <a:lnTo>
                  <a:pt x="15239" y="78848"/>
                </a:lnTo>
                <a:lnTo>
                  <a:pt x="15239" y="480"/>
                </a:lnTo>
                <a:lnTo>
                  <a:pt x="11430" y="480"/>
                </a:lnTo>
                <a:lnTo>
                  <a:pt x="0" y="0"/>
                </a:lnTo>
                <a:close/>
              </a:path>
              <a:path w="15239" h="79375">
                <a:moveTo>
                  <a:pt x="15239" y="402"/>
                </a:moveTo>
                <a:lnTo>
                  <a:pt x="11430" y="480"/>
                </a:lnTo>
                <a:lnTo>
                  <a:pt x="15239" y="48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777739" y="593998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91"/>
                </a:lnTo>
              </a:path>
            </a:pathLst>
          </a:custGeom>
          <a:ln w="1650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784079" y="593740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77" y="0"/>
                </a:moveTo>
                <a:lnTo>
                  <a:pt x="0" y="284"/>
                </a:lnTo>
                <a:lnTo>
                  <a:pt x="0" y="79316"/>
                </a:lnTo>
                <a:lnTo>
                  <a:pt x="1280" y="79349"/>
                </a:lnTo>
                <a:lnTo>
                  <a:pt x="13977" y="78958"/>
                </a:lnTo>
                <a:lnTo>
                  <a:pt x="13977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804409" y="593456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281"/>
                </a:lnTo>
              </a:path>
            </a:pathLst>
          </a:custGeom>
          <a:ln w="1650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818369" y="593172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136"/>
                </a:lnTo>
              </a:path>
            </a:pathLst>
          </a:custGeom>
          <a:ln w="1650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824739" y="592914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66" y="0"/>
                </a:moveTo>
                <a:lnTo>
                  <a:pt x="0" y="283"/>
                </a:lnTo>
                <a:lnTo>
                  <a:pt x="0" y="78964"/>
                </a:lnTo>
                <a:lnTo>
                  <a:pt x="1249" y="78925"/>
                </a:lnTo>
                <a:lnTo>
                  <a:pt x="13966" y="78925"/>
                </a:lnTo>
                <a:lnTo>
                  <a:pt x="1396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837419" y="592630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15239" y="0"/>
                </a:moveTo>
                <a:lnTo>
                  <a:pt x="0" y="309"/>
                </a:lnTo>
                <a:lnTo>
                  <a:pt x="0" y="79209"/>
                </a:lnTo>
                <a:lnTo>
                  <a:pt x="6370" y="79209"/>
                </a:lnTo>
                <a:lnTo>
                  <a:pt x="15239" y="77832"/>
                </a:lnTo>
                <a:lnTo>
                  <a:pt x="15239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851410" y="592371"/>
            <a:ext cx="13970" cy="78740"/>
          </a:xfrm>
          <a:custGeom>
            <a:avLst/>
            <a:gdLst/>
            <a:ahLst/>
            <a:cxnLst/>
            <a:rect l="l" t="t" r="r" b="b"/>
            <a:pathLst>
              <a:path w="13970" h="78740">
                <a:moveTo>
                  <a:pt x="13966" y="0"/>
                </a:moveTo>
                <a:lnTo>
                  <a:pt x="0" y="283"/>
                </a:lnTo>
                <a:lnTo>
                  <a:pt x="0" y="78284"/>
                </a:lnTo>
                <a:lnTo>
                  <a:pt x="8869" y="76907"/>
                </a:lnTo>
                <a:lnTo>
                  <a:pt x="13966" y="76452"/>
                </a:lnTo>
                <a:lnTo>
                  <a:pt x="13966" y="0"/>
                </a:lnTo>
                <a:close/>
              </a:path>
            </a:pathLst>
          </a:custGeom>
          <a:solidFill>
            <a:srgbClr val="A0A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864089" y="592088"/>
            <a:ext cx="15240" cy="77470"/>
          </a:xfrm>
          <a:custGeom>
            <a:avLst/>
            <a:gdLst/>
            <a:ahLst/>
            <a:cxnLst/>
            <a:rect l="l" t="t" r="r" b="b"/>
            <a:pathLst>
              <a:path w="15239" h="77470">
                <a:moveTo>
                  <a:pt x="15239" y="0"/>
                </a:moveTo>
                <a:lnTo>
                  <a:pt x="0" y="309"/>
                </a:lnTo>
                <a:lnTo>
                  <a:pt x="0" y="76850"/>
                </a:lnTo>
                <a:lnTo>
                  <a:pt x="10180" y="75941"/>
                </a:lnTo>
                <a:lnTo>
                  <a:pt x="15239" y="75430"/>
                </a:lnTo>
                <a:lnTo>
                  <a:pt x="15239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878080" y="591765"/>
            <a:ext cx="15240" cy="76200"/>
          </a:xfrm>
          <a:custGeom>
            <a:avLst/>
            <a:gdLst/>
            <a:ahLst/>
            <a:cxnLst/>
            <a:rect l="l" t="t" r="r" b="b"/>
            <a:pathLst>
              <a:path w="15239" h="76200">
                <a:moveTo>
                  <a:pt x="15239" y="0"/>
                </a:moveTo>
                <a:lnTo>
                  <a:pt x="13960" y="64"/>
                </a:lnTo>
                <a:lnTo>
                  <a:pt x="0" y="348"/>
                </a:lnTo>
                <a:lnTo>
                  <a:pt x="0" y="75879"/>
                </a:lnTo>
                <a:lnTo>
                  <a:pt x="8869" y="74984"/>
                </a:lnTo>
                <a:lnTo>
                  <a:pt x="15239" y="72600"/>
                </a:lnTo>
                <a:lnTo>
                  <a:pt x="15239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892039" y="591125"/>
            <a:ext cx="13970" cy="74295"/>
          </a:xfrm>
          <a:custGeom>
            <a:avLst/>
            <a:gdLst/>
            <a:ahLst/>
            <a:cxnLst/>
            <a:rect l="l" t="t" r="r" b="b"/>
            <a:pathLst>
              <a:path w="13970" h="74295">
                <a:moveTo>
                  <a:pt x="13966" y="0"/>
                </a:moveTo>
                <a:lnTo>
                  <a:pt x="0" y="704"/>
                </a:lnTo>
                <a:lnTo>
                  <a:pt x="0" y="73719"/>
                </a:lnTo>
                <a:lnTo>
                  <a:pt x="5090" y="71813"/>
                </a:lnTo>
                <a:lnTo>
                  <a:pt x="13966" y="69849"/>
                </a:lnTo>
                <a:lnTo>
                  <a:pt x="13966" y="0"/>
                </a:lnTo>
                <a:close/>
              </a:path>
            </a:pathLst>
          </a:custGeom>
          <a:solidFill>
            <a:srgbClr val="9D9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904750" y="590549"/>
            <a:ext cx="15240" cy="71120"/>
          </a:xfrm>
          <a:custGeom>
            <a:avLst/>
            <a:gdLst/>
            <a:ahLst/>
            <a:cxnLst/>
            <a:rect l="l" t="t" r="r" b="b"/>
            <a:pathLst>
              <a:path w="15239" h="71120">
                <a:moveTo>
                  <a:pt x="15239" y="0"/>
                </a:moveTo>
                <a:lnTo>
                  <a:pt x="12679" y="0"/>
                </a:lnTo>
                <a:lnTo>
                  <a:pt x="0" y="639"/>
                </a:lnTo>
                <a:lnTo>
                  <a:pt x="0" y="70703"/>
                </a:lnTo>
                <a:lnTo>
                  <a:pt x="3810" y="69860"/>
                </a:lnTo>
                <a:lnTo>
                  <a:pt x="12679" y="66050"/>
                </a:lnTo>
                <a:lnTo>
                  <a:pt x="15239" y="65092"/>
                </a:lnTo>
                <a:lnTo>
                  <a:pt x="15239" y="0"/>
                </a:lnTo>
                <a:close/>
              </a:path>
            </a:pathLst>
          </a:custGeom>
          <a:solidFill>
            <a:srgbClr val="9C9C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918709" y="590549"/>
            <a:ext cx="15240" cy="66040"/>
          </a:xfrm>
          <a:custGeom>
            <a:avLst/>
            <a:gdLst/>
            <a:ahLst/>
            <a:cxnLst/>
            <a:rect l="l" t="t" r="r" b="b"/>
            <a:pathLst>
              <a:path w="15239" h="66040">
                <a:moveTo>
                  <a:pt x="15239" y="0"/>
                </a:moveTo>
                <a:lnTo>
                  <a:pt x="0" y="0"/>
                </a:lnTo>
                <a:lnTo>
                  <a:pt x="0" y="65571"/>
                </a:lnTo>
                <a:lnTo>
                  <a:pt x="8900" y="62240"/>
                </a:lnTo>
                <a:lnTo>
                  <a:pt x="15239" y="58005"/>
                </a:lnTo>
                <a:lnTo>
                  <a:pt x="15239" y="0"/>
                </a:lnTo>
                <a:close/>
              </a:path>
            </a:pathLst>
          </a:custGeom>
          <a:solidFill>
            <a:srgbClr val="9B9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932669" y="590549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70" h="59054">
                <a:moveTo>
                  <a:pt x="3810" y="0"/>
                </a:moveTo>
                <a:lnTo>
                  <a:pt x="0" y="0"/>
                </a:lnTo>
                <a:lnTo>
                  <a:pt x="0" y="58860"/>
                </a:lnTo>
                <a:lnTo>
                  <a:pt x="2560" y="57150"/>
                </a:lnTo>
                <a:lnTo>
                  <a:pt x="7620" y="54620"/>
                </a:lnTo>
                <a:lnTo>
                  <a:pt x="10180" y="50810"/>
                </a:lnTo>
                <a:lnTo>
                  <a:pt x="13977" y="47012"/>
                </a:lnTo>
                <a:lnTo>
                  <a:pt x="13977" y="569"/>
                </a:lnTo>
                <a:lnTo>
                  <a:pt x="3810" y="0"/>
                </a:lnTo>
                <a:close/>
              </a:path>
            </a:pathLst>
          </a:custGeom>
          <a:solidFill>
            <a:srgbClr val="9A9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945379" y="591048"/>
            <a:ext cx="15240" cy="48260"/>
          </a:xfrm>
          <a:custGeom>
            <a:avLst/>
            <a:gdLst/>
            <a:ahLst/>
            <a:cxnLst/>
            <a:rect l="l" t="t" r="r" b="b"/>
            <a:pathLst>
              <a:path w="15239" h="48259">
                <a:moveTo>
                  <a:pt x="0" y="0"/>
                </a:moveTo>
                <a:lnTo>
                  <a:pt x="0" y="47782"/>
                </a:lnTo>
                <a:lnTo>
                  <a:pt x="5090" y="42691"/>
                </a:lnTo>
                <a:lnTo>
                  <a:pt x="11430" y="35071"/>
                </a:lnTo>
                <a:lnTo>
                  <a:pt x="15239" y="29368"/>
                </a:lnTo>
                <a:lnTo>
                  <a:pt x="15239" y="781"/>
                </a:lnTo>
                <a:lnTo>
                  <a:pt x="13960" y="781"/>
                </a:lnTo>
                <a:lnTo>
                  <a:pt x="0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959339" y="591829"/>
            <a:ext cx="11430" cy="31115"/>
          </a:xfrm>
          <a:custGeom>
            <a:avLst/>
            <a:gdLst/>
            <a:ahLst/>
            <a:cxnLst/>
            <a:rect l="l" t="t" r="r" b="b"/>
            <a:pathLst>
              <a:path w="11429" h="31115">
                <a:moveTo>
                  <a:pt x="0" y="0"/>
                </a:moveTo>
                <a:lnTo>
                  <a:pt x="0" y="30503"/>
                </a:lnTo>
                <a:lnTo>
                  <a:pt x="2560" y="26670"/>
                </a:lnTo>
                <a:lnTo>
                  <a:pt x="6370" y="17769"/>
                </a:lnTo>
                <a:lnTo>
                  <a:pt x="7620" y="16489"/>
                </a:lnTo>
                <a:lnTo>
                  <a:pt x="8900" y="12679"/>
                </a:lnTo>
                <a:lnTo>
                  <a:pt x="10180" y="10149"/>
                </a:lnTo>
                <a:lnTo>
                  <a:pt x="10180" y="5059"/>
                </a:lnTo>
                <a:lnTo>
                  <a:pt x="11430" y="5059"/>
                </a:lnTo>
                <a:lnTo>
                  <a:pt x="11430" y="1249"/>
                </a:lnTo>
                <a:lnTo>
                  <a:pt x="8900" y="1249"/>
                </a:lnTo>
                <a:lnTo>
                  <a:pt x="6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024110" y="702319"/>
            <a:ext cx="3810" cy="635"/>
          </a:xfrm>
          <a:custGeom>
            <a:avLst/>
            <a:gdLst/>
            <a:ahLst/>
            <a:cxnLst/>
            <a:rect l="l" t="t" r="r" b="b"/>
            <a:pathLst>
              <a:path w="3810" h="634">
                <a:moveTo>
                  <a:pt x="0" y="118"/>
                </a:moveTo>
                <a:lnTo>
                  <a:pt x="3822" y="118"/>
                </a:lnTo>
              </a:path>
            </a:pathLst>
          </a:custGeom>
          <a:ln w="317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027919" y="700038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5083" y="0"/>
                </a:moveTo>
                <a:lnTo>
                  <a:pt x="1280" y="2281"/>
                </a:lnTo>
                <a:lnTo>
                  <a:pt x="0" y="2281"/>
                </a:lnTo>
                <a:lnTo>
                  <a:pt x="0" y="2519"/>
                </a:lnTo>
                <a:lnTo>
                  <a:pt x="5083" y="2835"/>
                </a:lnTo>
                <a:lnTo>
                  <a:pt x="5083" y="0"/>
                </a:lnTo>
                <a:close/>
              </a:path>
            </a:pathLst>
          </a:custGeom>
          <a:solidFill>
            <a:srgbClr val="9696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033009" y="696984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83" y="0"/>
                </a:moveTo>
                <a:lnTo>
                  <a:pt x="0" y="3050"/>
                </a:lnTo>
                <a:lnTo>
                  <a:pt x="0" y="5889"/>
                </a:lnTo>
                <a:lnTo>
                  <a:pt x="5083" y="6206"/>
                </a:lnTo>
                <a:lnTo>
                  <a:pt x="5083" y="0"/>
                </a:lnTo>
                <a:close/>
              </a:path>
            </a:pathLst>
          </a:custGeom>
          <a:solidFill>
            <a:srgbClr val="9797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38100" y="693937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59">
                <a:moveTo>
                  <a:pt x="5072" y="0"/>
                </a:moveTo>
                <a:lnTo>
                  <a:pt x="0" y="3042"/>
                </a:lnTo>
                <a:lnTo>
                  <a:pt x="0" y="9253"/>
                </a:lnTo>
                <a:lnTo>
                  <a:pt x="5072" y="9568"/>
                </a:lnTo>
                <a:lnTo>
                  <a:pt x="5072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043159" y="690894"/>
            <a:ext cx="5080" cy="13335"/>
          </a:xfrm>
          <a:custGeom>
            <a:avLst/>
            <a:gdLst/>
            <a:ahLst/>
            <a:cxnLst/>
            <a:rect l="l" t="t" r="r" b="b"/>
            <a:pathLst>
              <a:path w="5079" h="13334">
                <a:moveTo>
                  <a:pt x="5083" y="0"/>
                </a:moveTo>
                <a:lnTo>
                  <a:pt x="0" y="3050"/>
                </a:lnTo>
                <a:lnTo>
                  <a:pt x="0" y="12610"/>
                </a:lnTo>
                <a:lnTo>
                  <a:pt x="5083" y="12927"/>
                </a:lnTo>
                <a:lnTo>
                  <a:pt x="5083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048250" y="687840"/>
            <a:ext cx="5080" cy="16510"/>
          </a:xfrm>
          <a:custGeom>
            <a:avLst/>
            <a:gdLst/>
            <a:ahLst/>
            <a:cxnLst/>
            <a:rect l="l" t="t" r="r" b="b"/>
            <a:pathLst>
              <a:path w="5079" h="16509">
                <a:moveTo>
                  <a:pt x="5083" y="0"/>
                </a:moveTo>
                <a:lnTo>
                  <a:pt x="0" y="3050"/>
                </a:lnTo>
                <a:lnTo>
                  <a:pt x="0" y="15981"/>
                </a:lnTo>
                <a:lnTo>
                  <a:pt x="5083" y="16298"/>
                </a:lnTo>
                <a:lnTo>
                  <a:pt x="5083" y="0"/>
                </a:lnTo>
                <a:close/>
              </a:path>
            </a:pathLst>
          </a:custGeom>
          <a:solidFill>
            <a:srgbClr val="9A9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053339" y="684794"/>
            <a:ext cx="5080" cy="19685"/>
          </a:xfrm>
          <a:custGeom>
            <a:avLst/>
            <a:gdLst/>
            <a:ahLst/>
            <a:cxnLst/>
            <a:rect l="l" t="t" r="r" b="b"/>
            <a:pathLst>
              <a:path w="5079" h="19684">
                <a:moveTo>
                  <a:pt x="5072" y="0"/>
                </a:moveTo>
                <a:lnTo>
                  <a:pt x="0" y="3042"/>
                </a:lnTo>
                <a:lnTo>
                  <a:pt x="0" y="19345"/>
                </a:lnTo>
                <a:lnTo>
                  <a:pt x="5072" y="19660"/>
                </a:lnTo>
                <a:lnTo>
                  <a:pt x="5072" y="0"/>
                </a:lnTo>
                <a:close/>
              </a:path>
            </a:pathLst>
          </a:custGeom>
          <a:solidFill>
            <a:srgbClr val="9B9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058399" y="681751"/>
            <a:ext cx="5080" cy="23495"/>
          </a:xfrm>
          <a:custGeom>
            <a:avLst/>
            <a:gdLst/>
            <a:ahLst/>
            <a:cxnLst/>
            <a:rect l="l" t="t" r="r" b="b"/>
            <a:pathLst>
              <a:path w="5079" h="23495">
                <a:moveTo>
                  <a:pt x="5083" y="0"/>
                </a:moveTo>
                <a:lnTo>
                  <a:pt x="0" y="3050"/>
                </a:lnTo>
                <a:lnTo>
                  <a:pt x="0" y="22702"/>
                </a:lnTo>
                <a:lnTo>
                  <a:pt x="5083" y="23019"/>
                </a:lnTo>
                <a:lnTo>
                  <a:pt x="5083" y="0"/>
                </a:lnTo>
                <a:close/>
              </a:path>
            </a:pathLst>
          </a:custGeom>
          <a:solidFill>
            <a:srgbClr val="9C9C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063489" y="678697"/>
            <a:ext cx="5080" cy="26670"/>
          </a:xfrm>
          <a:custGeom>
            <a:avLst/>
            <a:gdLst/>
            <a:ahLst/>
            <a:cxnLst/>
            <a:rect l="l" t="t" r="r" b="b"/>
            <a:pathLst>
              <a:path w="5079" h="26670">
                <a:moveTo>
                  <a:pt x="5083" y="0"/>
                </a:moveTo>
                <a:lnTo>
                  <a:pt x="0" y="3050"/>
                </a:lnTo>
                <a:lnTo>
                  <a:pt x="0" y="26073"/>
                </a:lnTo>
                <a:lnTo>
                  <a:pt x="5083" y="26389"/>
                </a:lnTo>
                <a:lnTo>
                  <a:pt x="5083" y="0"/>
                </a:lnTo>
                <a:close/>
              </a:path>
            </a:pathLst>
          </a:custGeom>
          <a:solidFill>
            <a:srgbClr val="9D9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068580" y="675650"/>
            <a:ext cx="5080" cy="29845"/>
          </a:xfrm>
          <a:custGeom>
            <a:avLst/>
            <a:gdLst/>
            <a:ahLst/>
            <a:cxnLst/>
            <a:rect l="l" t="t" r="r" b="b"/>
            <a:pathLst>
              <a:path w="5079" h="29845">
                <a:moveTo>
                  <a:pt x="5072" y="0"/>
                </a:moveTo>
                <a:lnTo>
                  <a:pt x="0" y="3042"/>
                </a:lnTo>
                <a:lnTo>
                  <a:pt x="0" y="29436"/>
                </a:lnTo>
                <a:lnTo>
                  <a:pt x="5072" y="29752"/>
                </a:lnTo>
                <a:lnTo>
                  <a:pt x="5072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073639" y="672608"/>
            <a:ext cx="5080" cy="33655"/>
          </a:xfrm>
          <a:custGeom>
            <a:avLst/>
            <a:gdLst/>
            <a:ahLst/>
            <a:cxnLst/>
            <a:rect l="l" t="t" r="r" b="b"/>
            <a:pathLst>
              <a:path w="5079" h="33654">
                <a:moveTo>
                  <a:pt x="5083" y="0"/>
                </a:moveTo>
                <a:lnTo>
                  <a:pt x="0" y="3050"/>
                </a:lnTo>
                <a:lnTo>
                  <a:pt x="0" y="32794"/>
                </a:lnTo>
                <a:lnTo>
                  <a:pt x="5083" y="33111"/>
                </a:lnTo>
                <a:lnTo>
                  <a:pt x="5083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078729" y="669554"/>
            <a:ext cx="5080" cy="36830"/>
          </a:xfrm>
          <a:custGeom>
            <a:avLst/>
            <a:gdLst/>
            <a:ahLst/>
            <a:cxnLst/>
            <a:rect l="l" t="t" r="r" b="b"/>
            <a:pathLst>
              <a:path w="5079" h="36829">
                <a:moveTo>
                  <a:pt x="5083" y="0"/>
                </a:moveTo>
                <a:lnTo>
                  <a:pt x="0" y="3050"/>
                </a:lnTo>
                <a:lnTo>
                  <a:pt x="0" y="36165"/>
                </a:lnTo>
                <a:lnTo>
                  <a:pt x="5083" y="36481"/>
                </a:lnTo>
                <a:lnTo>
                  <a:pt x="5083" y="0"/>
                </a:lnTo>
                <a:close/>
              </a:path>
            </a:pathLst>
          </a:custGeom>
          <a:solidFill>
            <a:srgbClr val="A0A0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083819" y="666507"/>
            <a:ext cx="5080" cy="40005"/>
          </a:xfrm>
          <a:custGeom>
            <a:avLst/>
            <a:gdLst/>
            <a:ahLst/>
            <a:cxnLst/>
            <a:rect l="l" t="t" r="r" b="b"/>
            <a:pathLst>
              <a:path w="5079" h="40004">
                <a:moveTo>
                  <a:pt x="5072" y="0"/>
                </a:moveTo>
                <a:lnTo>
                  <a:pt x="0" y="3042"/>
                </a:lnTo>
                <a:lnTo>
                  <a:pt x="0" y="39528"/>
                </a:lnTo>
                <a:lnTo>
                  <a:pt x="5072" y="39844"/>
                </a:lnTo>
                <a:lnTo>
                  <a:pt x="5072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087630" y="663457"/>
            <a:ext cx="6350" cy="43815"/>
          </a:xfrm>
          <a:custGeom>
            <a:avLst/>
            <a:gdLst/>
            <a:ahLst/>
            <a:cxnLst/>
            <a:rect l="l" t="t" r="r" b="b"/>
            <a:pathLst>
              <a:path w="6350" h="43815">
                <a:moveTo>
                  <a:pt x="6346" y="0"/>
                </a:moveTo>
                <a:lnTo>
                  <a:pt x="0" y="3807"/>
                </a:lnTo>
                <a:lnTo>
                  <a:pt x="0" y="42816"/>
                </a:lnTo>
                <a:lnTo>
                  <a:pt x="6346" y="43211"/>
                </a:lnTo>
                <a:lnTo>
                  <a:pt x="634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092689" y="660414"/>
            <a:ext cx="6350" cy="46990"/>
          </a:xfrm>
          <a:custGeom>
            <a:avLst/>
            <a:gdLst/>
            <a:ahLst/>
            <a:cxnLst/>
            <a:rect l="l" t="t" r="r" b="b"/>
            <a:pathLst>
              <a:path w="6350" h="46990">
                <a:moveTo>
                  <a:pt x="6357" y="0"/>
                </a:moveTo>
                <a:lnTo>
                  <a:pt x="0" y="3814"/>
                </a:lnTo>
                <a:lnTo>
                  <a:pt x="0" y="46173"/>
                </a:lnTo>
                <a:lnTo>
                  <a:pt x="6357" y="46569"/>
                </a:lnTo>
                <a:lnTo>
                  <a:pt x="6357" y="0"/>
                </a:lnTo>
                <a:close/>
              </a:path>
            </a:pathLst>
          </a:custGeom>
          <a:solidFill>
            <a:srgbClr val="A3A3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097779" y="657368"/>
            <a:ext cx="6350" cy="50165"/>
          </a:xfrm>
          <a:custGeom>
            <a:avLst/>
            <a:gdLst/>
            <a:ahLst/>
            <a:cxnLst/>
            <a:rect l="l" t="t" r="r" b="b"/>
            <a:pathLst>
              <a:path w="6350" h="50165">
                <a:moveTo>
                  <a:pt x="6346" y="0"/>
                </a:moveTo>
                <a:lnTo>
                  <a:pt x="0" y="3807"/>
                </a:lnTo>
                <a:lnTo>
                  <a:pt x="0" y="49537"/>
                </a:lnTo>
                <a:lnTo>
                  <a:pt x="6346" y="49932"/>
                </a:lnTo>
                <a:lnTo>
                  <a:pt x="6346" y="0"/>
                </a:lnTo>
                <a:close/>
              </a:path>
            </a:pathLst>
          </a:custGeom>
          <a:solidFill>
            <a:srgbClr val="A4A4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102869" y="654314"/>
            <a:ext cx="6350" cy="53340"/>
          </a:xfrm>
          <a:custGeom>
            <a:avLst/>
            <a:gdLst/>
            <a:ahLst/>
            <a:cxnLst/>
            <a:rect l="l" t="t" r="r" b="b"/>
            <a:pathLst>
              <a:path w="6350" h="53340">
                <a:moveTo>
                  <a:pt x="6346" y="0"/>
                </a:moveTo>
                <a:lnTo>
                  <a:pt x="0" y="3807"/>
                </a:lnTo>
                <a:lnTo>
                  <a:pt x="0" y="52907"/>
                </a:lnTo>
                <a:lnTo>
                  <a:pt x="2530" y="53065"/>
                </a:lnTo>
                <a:lnTo>
                  <a:pt x="6346" y="53213"/>
                </a:lnTo>
                <a:lnTo>
                  <a:pt x="6346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107929" y="651271"/>
            <a:ext cx="6350" cy="56515"/>
          </a:xfrm>
          <a:custGeom>
            <a:avLst/>
            <a:gdLst/>
            <a:ahLst/>
            <a:cxnLst/>
            <a:rect l="l" t="t" r="r" b="b"/>
            <a:pathLst>
              <a:path w="6350" h="56515">
                <a:moveTo>
                  <a:pt x="6357" y="0"/>
                </a:moveTo>
                <a:lnTo>
                  <a:pt x="0" y="3814"/>
                </a:lnTo>
                <a:lnTo>
                  <a:pt x="0" y="56206"/>
                </a:lnTo>
                <a:lnTo>
                  <a:pt x="6357" y="56452"/>
                </a:lnTo>
                <a:lnTo>
                  <a:pt x="6357" y="0"/>
                </a:lnTo>
                <a:close/>
              </a:path>
            </a:pathLst>
          </a:custGeom>
          <a:solidFill>
            <a:srgbClr val="A6A6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113020" y="648224"/>
            <a:ext cx="6350" cy="59690"/>
          </a:xfrm>
          <a:custGeom>
            <a:avLst/>
            <a:gdLst/>
            <a:ahLst/>
            <a:cxnLst/>
            <a:rect l="l" t="t" r="r" b="b"/>
            <a:pathLst>
              <a:path w="6350" h="59690">
                <a:moveTo>
                  <a:pt x="6346" y="0"/>
                </a:moveTo>
                <a:lnTo>
                  <a:pt x="0" y="3807"/>
                </a:lnTo>
                <a:lnTo>
                  <a:pt x="0" y="59450"/>
                </a:lnTo>
                <a:lnTo>
                  <a:pt x="6346" y="59696"/>
                </a:lnTo>
                <a:lnTo>
                  <a:pt x="6346" y="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120645" y="645935"/>
            <a:ext cx="0" cy="62230"/>
          </a:xfrm>
          <a:custGeom>
            <a:avLst/>
            <a:gdLst/>
            <a:ahLst/>
            <a:cxnLst/>
            <a:rect l="l" t="t" r="r" b="b"/>
            <a:pathLst>
              <a:path h="62229">
                <a:moveTo>
                  <a:pt x="0" y="0"/>
                </a:moveTo>
                <a:lnTo>
                  <a:pt x="0" y="62133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125711" y="642892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73"/>
                </a:lnTo>
              </a:path>
            </a:pathLst>
          </a:custGeom>
          <a:ln w="6353">
            <a:solidFill>
              <a:srgbClr val="A9A9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130801" y="639838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8624"/>
                </a:lnTo>
              </a:path>
            </a:pathLst>
          </a:custGeom>
          <a:ln w="6353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135886" y="636792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1867"/>
                </a:lnTo>
              </a:path>
            </a:pathLst>
          </a:custGeom>
          <a:ln w="6342">
            <a:solidFill>
              <a:srgbClr val="ABAB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140951" y="6337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10"/>
                </a:lnTo>
              </a:path>
            </a:pathLst>
          </a:custGeom>
          <a:ln w="6353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146041" y="630695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536"/>
                </a:lnTo>
              </a:path>
            </a:pathLst>
          </a:custGeom>
          <a:ln w="6353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151125" y="627648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0"/>
                </a:moveTo>
                <a:lnTo>
                  <a:pt x="0" y="80155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156191" y="624688"/>
            <a:ext cx="0" cy="83185"/>
          </a:xfrm>
          <a:custGeom>
            <a:avLst/>
            <a:gdLst/>
            <a:ahLst/>
            <a:cxnLst/>
            <a:rect l="l" t="t" r="r" b="b"/>
            <a:pathLst>
              <a:path h="83184">
                <a:moveTo>
                  <a:pt x="0" y="0"/>
                </a:moveTo>
                <a:lnTo>
                  <a:pt x="0" y="82690"/>
                </a:lnTo>
              </a:path>
            </a:pathLst>
          </a:custGeom>
          <a:ln w="6353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161281" y="62180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578"/>
                </a:lnTo>
              </a:path>
            </a:pathLst>
          </a:custGeom>
          <a:ln w="6353">
            <a:solidFill>
              <a:srgbClr val="B0B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166366" y="618921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58"/>
                </a:lnTo>
              </a:path>
            </a:pathLst>
          </a:custGeom>
          <a:ln w="6342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170813" y="616037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202"/>
                </a:lnTo>
              </a:path>
            </a:pathLst>
          </a:custGeom>
          <a:ln w="7616">
            <a:solidFill>
              <a:srgbClr val="B2B2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175878" y="613160"/>
            <a:ext cx="0" cy="93980"/>
          </a:xfrm>
          <a:custGeom>
            <a:avLst/>
            <a:gdLst/>
            <a:ahLst/>
            <a:cxnLst/>
            <a:rect l="l" t="t" r="r" b="b"/>
            <a:pathLst>
              <a:path h="93979">
                <a:moveTo>
                  <a:pt x="0" y="0"/>
                </a:moveTo>
                <a:lnTo>
                  <a:pt x="0" y="93525"/>
                </a:lnTo>
              </a:path>
            </a:pathLst>
          </a:custGeom>
          <a:ln w="7627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180962" y="610280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849"/>
                </a:lnTo>
              </a:path>
            </a:pathLst>
          </a:custGeom>
          <a:ln w="7616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186053" y="607393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7039"/>
                </a:lnTo>
              </a:path>
            </a:pathLst>
          </a:custGeom>
          <a:ln w="7616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191118" y="604516"/>
            <a:ext cx="0" cy="98425"/>
          </a:xfrm>
          <a:custGeom>
            <a:avLst/>
            <a:gdLst/>
            <a:ahLst/>
            <a:cxnLst/>
            <a:rect l="l" t="t" r="r" b="b"/>
            <a:pathLst>
              <a:path h="98425">
                <a:moveTo>
                  <a:pt x="0" y="0"/>
                </a:moveTo>
                <a:lnTo>
                  <a:pt x="0" y="98229"/>
                </a:lnTo>
              </a:path>
            </a:pathLst>
          </a:custGeom>
          <a:ln w="7627">
            <a:solidFill>
              <a:srgbClr val="B6B6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196202" y="60069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5">
                <a:moveTo>
                  <a:pt x="0" y="0"/>
                </a:moveTo>
                <a:lnTo>
                  <a:pt x="0" y="100662"/>
                </a:lnTo>
              </a:path>
            </a:pathLst>
          </a:custGeom>
          <a:ln w="7616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200650" y="599449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632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205721" y="596889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6353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210811" y="596889"/>
            <a:ext cx="0" cy="94615"/>
          </a:xfrm>
          <a:custGeom>
            <a:avLst/>
            <a:gdLst/>
            <a:ahLst/>
            <a:cxnLst/>
            <a:rect l="l" t="t" r="r" b="b"/>
            <a:pathLst>
              <a:path h="94615">
                <a:moveTo>
                  <a:pt x="0" y="0"/>
                </a:moveTo>
                <a:lnTo>
                  <a:pt x="0" y="94000"/>
                </a:lnTo>
              </a:path>
            </a:pathLst>
          </a:custGeom>
          <a:ln w="6353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215895" y="596889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607"/>
                </a:lnTo>
              </a:path>
            </a:pathLst>
          </a:custGeom>
          <a:ln w="6342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220961" y="596889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233"/>
                </a:lnTo>
              </a:path>
            </a:pathLst>
          </a:custGeom>
          <a:ln w="6353">
            <a:solidFill>
              <a:srgbClr val="BCBC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226051" y="596889"/>
            <a:ext cx="0" cy="81915"/>
          </a:xfrm>
          <a:custGeom>
            <a:avLst/>
            <a:gdLst/>
            <a:ahLst/>
            <a:cxnLst/>
            <a:rect l="l" t="t" r="r" b="b"/>
            <a:pathLst>
              <a:path h="81915">
                <a:moveTo>
                  <a:pt x="0" y="0"/>
                </a:moveTo>
                <a:lnTo>
                  <a:pt x="0" y="81612"/>
                </a:lnTo>
              </a:path>
            </a:pathLst>
          </a:custGeom>
          <a:ln w="6353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231136" y="5994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20"/>
                </a:lnTo>
              </a:path>
            </a:pathLst>
          </a:custGeom>
          <a:ln w="6342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236201" y="601129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9208"/>
                </a:lnTo>
              </a:path>
            </a:pathLst>
          </a:custGeom>
          <a:ln w="6353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241291" y="603659"/>
            <a:ext cx="0" cy="60960"/>
          </a:xfrm>
          <a:custGeom>
            <a:avLst/>
            <a:gdLst/>
            <a:ahLst/>
            <a:cxnLst/>
            <a:rect l="l" t="t" r="r" b="b"/>
            <a:pathLst>
              <a:path h="60959">
                <a:moveTo>
                  <a:pt x="0" y="0"/>
                </a:moveTo>
                <a:lnTo>
                  <a:pt x="0" y="60560"/>
                </a:lnTo>
              </a:path>
            </a:pathLst>
          </a:custGeom>
          <a:ln w="6353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43839" y="606437"/>
            <a:ext cx="5080" cy="53975"/>
          </a:xfrm>
          <a:custGeom>
            <a:avLst/>
            <a:gdLst/>
            <a:ahLst/>
            <a:cxnLst/>
            <a:rect l="l" t="t" r="r" b="b"/>
            <a:pathLst>
              <a:path w="5079" h="53975">
                <a:moveTo>
                  <a:pt x="2536" y="0"/>
                </a:moveTo>
                <a:lnTo>
                  <a:pt x="2536" y="53527"/>
                </a:lnTo>
              </a:path>
            </a:pathLst>
          </a:custGeom>
          <a:ln w="6342">
            <a:solidFill>
              <a:srgbClr val="C2C2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8899" y="611279"/>
            <a:ext cx="5080" cy="43815"/>
          </a:xfrm>
          <a:custGeom>
            <a:avLst/>
            <a:gdLst/>
            <a:ahLst/>
            <a:cxnLst/>
            <a:rect l="l" t="t" r="r" b="b"/>
            <a:pathLst>
              <a:path w="5079" h="43815">
                <a:moveTo>
                  <a:pt x="0" y="0"/>
                </a:moveTo>
                <a:lnTo>
                  <a:pt x="0" y="43529"/>
                </a:lnTo>
                <a:lnTo>
                  <a:pt x="3810" y="38950"/>
                </a:lnTo>
                <a:lnTo>
                  <a:pt x="5083" y="37043"/>
                </a:lnTo>
                <a:lnTo>
                  <a:pt x="5083" y="4676"/>
                </a:lnTo>
                <a:lnTo>
                  <a:pt x="3810" y="3410"/>
                </a:lnTo>
                <a:lnTo>
                  <a:pt x="1280" y="850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53989" y="615962"/>
            <a:ext cx="5080" cy="32384"/>
          </a:xfrm>
          <a:custGeom>
            <a:avLst/>
            <a:gdLst/>
            <a:ahLst/>
            <a:cxnLst/>
            <a:rect l="l" t="t" r="r" b="b"/>
            <a:pathLst>
              <a:path w="5079" h="32384">
                <a:moveTo>
                  <a:pt x="0" y="0"/>
                </a:moveTo>
                <a:lnTo>
                  <a:pt x="0" y="32351"/>
                </a:lnTo>
                <a:lnTo>
                  <a:pt x="3810" y="26647"/>
                </a:lnTo>
                <a:lnTo>
                  <a:pt x="5083" y="24130"/>
                </a:lnTo>
                <a:lnTo>
                  <a:pt x="5083" y="6350"/>
                </a:lnTo>
                <a:lnTo>
                  <a:pt x="3810" y="3787"/>
                </a:lnTo>
                <a:lnTo>
                  <a:pt x="0" y="0"/>
                </a:lnTo>
                <a:close/>
              </a:path>
            </a:pathLst>
          </a:custGeom>
          <a:solidFill>
            <a:srgbClr val="C4C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259080" y="622324"/>
            <a:ext cx="2540" cy="17780"/>
          </a:xfrm>
          <a:custGeom>
            <a:avLst/>
            <a:gdLst/>
            <a:ahLst/>
            <a:cxnLst/>
            <a:rect l="l" t="t" r="r" b="b"/>
            <a:pathLst>
              <a:path w="2539" h="17779">
                <a:moveTo>
                  <a:pt x="0" y="0"/>
                </a:moveTo>
                <a:lnTo>
                  <a:pt x="0" y="17754"/>
                </a:lnTo>
                <a:lnTo>
                  <a:pt x="1249" y="12664"/>
                </a:lnTo>
                <a:lnTo>
                  <a:pt x="2530" y="11415"/>
                </a:lnTo>
                <a:lnTo>
                  <a:pt x="2530" y="3795"/>
                </a:lnTo>
                <a:lnTo>
                  <a:pt x="1249" y="2514"/>
                </a:lnTo>
                <a:lnTo>
                  <a:pt x="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417820" y="426719"/>
            <a:ext cx="821679" cy="313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689610" y="78100"/>
            <a:ext cx="3454389" cy="6470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945880" y="6205222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7155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749675" y="6208395"/>
            <a:ext cx="2327275" cy="0"/>
          </a:xfrm>
          <a:custGeom>
            <a:avLst/>
            <a:gdLst/>
            <a:ahLst/>
            <a:cxnLst/>
            <a:rect l="l" t="t" r="r" b="b"/>
            <a:pathLst>
              <a:path w="2327275">
                <a:moveTo>
                  <a:pt x="0" y="0"/>
                </a:moveTo>
                <a:lnTo>
                  <a:pt x="2327009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676400" y="6212204"/>
            <a:ext cx="2428240" cy="0"/>
          </a:xfrm>
          <a:custGeom>
            <a:avLst/>
            <a:gdLst/>
            <a:ahLst/>
            <a:cxnLst/>
            <a:rect l="l" t="t" r="r" b="b"/>
            <a:pathLst>
              <a:path w="2428240">
                <a:moveTo>
                  <a:pt x="0" y="0"/>
                </a:moveTo>
                <a:lnTo>
                  <a:pt x="2427822" y="0"/>
                </a:lnTo>
              </a:path>
            </a:pathLst>
          </a:custGeom>
          <a:ln w="5079">
            <a:solidFill>
              <a:srgbClr val="999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631930" y="6216015"/>
            <a:ext cx="2488565" cy="0"/>
          </a:xfrm>
          <a:custGeom>
            <a:avLst/>
            <a:gdLst/>
            <a:ahLst/>
            <a:cxnLst/>
            <a:rect l="l" t="t" r="r" b="b"/>
            <a:pathLst>
              <a:path w="2488565">
                <a:moveTo>
                  <a:pt x="0" y="0"/>
                </a:moveTo>
                <a:lnTo>
                  <a:pt x="2488570" y="0"/>
                </a:lnTo>
              </a:path>
            </a:pathLst>
          </a:custGeom>
          <a:ln w="5079">
            <a:solidFill>
              <a:srgbClr val="9A9A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598626" y="6219825"/>
            <a:ext cx="2533015" cy="0"/>
          </a:xfrm>
          <a:custGeom>
            <a:avLst/>
            <a:gdLst/>
            <a:ahLst/>
            <a:cxnLst/>
            <a:rect l="l" t="t" r="r" b="b"/>
            <a:pathLst>
              <a:path w="2533015">
                <a:moveTo>
                  <a:pt x="0" y="0"/>
                </a:moveTo>
                <a:lnTo>
                  <a:pt x="2532663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573542" y="6223634"/>
            <a:ext cx="2564130" cy="0"/>
          </a:xfrm>
          <a:custGeom>
            <a:avLst/>
            <a:gdLst/>
            <a:ahLst/>
            <a:cxnLst/>
            <a:rect l="l" t="t" r="r" b="b"/>
            <a:pathLst>
              <a:path w="2564129">
                <a:moveTo>
                  <a:pt x="0" y="0"/>
                </a:moveTo>
                <a:lnTo>
                  <a:pt x="2564118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552587" y="6226807"/>
            <a:ext cx="2591435" cy="0"/>
          </a:xfrm>
          <a:custGeom>
            <a:avLst/>
            <a:gdLst/>
            <a:ahLst/>
            <a:cxnLst/>
            <a:rect l="l" t="t" r="r" b="b"/>
            <a:pathLst>
              <a:path w="2591434">
                <a:moveTo>
                  <a:pt x="0" y="0"/>
                </a:moveTo>
                <a:lnTo>
                  <a:pt x="2591412" y="0"/>
                </a:lnTo>
              </a:path>
            </a:pathLst>
          </a:custGeom>
          <a:ln w="6353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540167" y="6229980"/>
            <a:ext cx="2604135" cy="0"/>
          </a:xfrm>
          <a:custGeom>
            <a:avLst/>
            <a:gdLst/>
            <a:ahLst/>
            <a:cxnLst/>
            <a:rect l="l" t="t" r="r" b="b"/>
            <a:pathLst>
              <a:path w="2604134">
                <a:moveTo>
                  <a:pt x="0" y="0"/>
                </a:moveTo>
                <a:lnTo>
                  <a:pt x="2603832" y="0"/>
                </a:lnTo>
              </a:path>
            </a:pathLst>
          </a:custGeom>
          <a:ln w="5079">
            <a:solidFill>
              <a:srgbClr val="A0A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523823" y="6233790"/>
            <a:ext cx="2620645" cy="0"/>
          </a:xfrm>
          <a:custGeom>
            <a:avLst/>
            <a:gdLst/>
            <a:ahLst/>
            <a:cxnLst/>
            <a:rect l="l" t="t" r="r" b="b"/>
            <a:pathLst>
              <a:path w="2620645">
                <a:moveTo>
                  <a:pt x="0" y="0"/>
                </a:moveTo>
                <a:lnTo>
                  <a:pt x="2620176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507480" y="6237601"/>
            <a:ext cx="2636520" cy="0"/>
          </a:xfrm>
          <a:custGeom>
            <a:avLst/>
            <a:gdLst/>
            <a:ahLst/>
            <a:cxnLst/>
            <a:rect l="l" t="t" r="r" b="b"/>
            <a:pathLst>
              <a:path w="2636520">
                <a:moveTo>
                  <a:pt x="0" y="0"/>
                </a:moveTo>
                <a:lnTo>
                  <a:pt x="2636519" y="0"/>
                </a:lnTo>
              </a:path>
            </a:pathLst>
          </a:custGeom>
          <a:ln w="507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492240" y="6241410"/>
            <a:ext cx="2651760" cy="0"/>
          </a:xfrm>
          <a:custGeom>
            <a:avLst/>
            <a:gdLst/>
            <a:ahLst/>
            <a:cxnLst/>
            <a:rect l="l" t="t" r="r" b="b"/>
            <a:pathLst>
              <a:path w="2651759">
                <a:moveTo>
                  <a:pt x="0" y="0"/>
                </a:moveTo>
                <a:lnTo>
                  <a:pt x="2651759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477000" y="6245221"/>
            <a:ext cx="2667000" cy="0"/>
          </a:xfrm>
          <a:custGeom>
            <a:avLst/>
            <a:gdLst/>
            <a:ahLst/>
            <a:cxnLst/>
            <a:rect l="l" t="t" r="r" b="b"/>
            <a:pathLst>
              <a:path w="2667000">
                <a:moveTo>
                  <a:pt x="0" y="0"/>
                </a:moveTo>
                <a:lnTo>
                  <a:pt x="2666999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462534" y="6248400"/>
            <a:ext cx="2681605" cy="0"/>
          </a:xfrm>
          <a:custGeom>
            <a:avLst/>
            <a:gdLst/>
            <a:ahLst/>
            <a:cxnLst/>
            <a:rect l="l" t="t" r="r" b="b"/>
            <a:pathLst>
              <a:path w="2681604">
                <a:moveTo>
                  <a:pt x="0" y="0"/>
                </a:moveTo>
                <a:lnTo>
                  <a:pt x="2681465" y="0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452860" y="6251579"/>
            <a:ext cx="2691130" cy="0"/>
          </a:xfrm>
          <a:custGeom>
            <a:avLst/>
            <a:gdLst/>
            <a:ahLst/>
            <a:cxnLst/>
            <a:rect l="l" t="t" r="r" b="b"/>
            <a:pathLst>
              <a:path w="2691129">
                <a:moveTo>
                  <a:pt x="0" y="0"/>
                </a:moveTo>
                <a:lnTo>
                  <a:pt x="2691139" y="0"/>
                </a:lnTo>
              </a:path>
            </a:pathLst>
          </a:custGeom>
          <a:ln w="5079">
            <a:solidFill>
              <a:srgbClr val="AAAA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443990" y="6255389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700009" y="0"/>
                </a:lnTo>
              </a:path>
            </a:pathLst>
          </a:custGeom>
          <a:ln w="5079">
            <a:solidFill>
              <a:srgbClr val="ABAB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442710" y="6259198"/>
            <a:ext cx="2701290" cy="0"/>
          </a:xfrm>
          <a:custGeom>
            <a:avLst/>
            <a:gdLst/>
            <a:ahLst/>
            <a:cxnLst/>
            <a:rect l="l" t="t" r="r" b="b"/>
            <a:pathLst>
              <a:path w="2701290">
                <a:moveTo>
                  <a:pt x="0" y="0"/>
                </a:moveTo>
                <a:lnTo>
                  <a:pt x="2701289" y="0"/>
                </a:lnTo>
              </a:path>
            </a:pathLst>
          </a:custGeom>
          <a:ln w="5079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024360" y="6263009"/>
            <a:ext cx="2119630" cy="0"/>
          </a:xfrm>
          <a:custGeom>
            <a:avLst/>
            <a:gdLst/>
            <a:ahLst/>
            <a:cxnLst/>
            <a:rect l="l" t="t" r="r" b="b"/>
            <a:pathLst>
              <a:path w="2119629">
                <a:moveTo>
                  <a:pt x="0" y="0"/>
                </a:moveTo>
                <a:lnTo>
                  <a:pt x="2119639" y="0"/>
                </a:lnTo>
              </a:path>
            </a:pathLst>
          </a:custGeom>
          <a:ln w="5079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049343" y="6266819"/>
            <a:ext cx="2094864" cy="0"/>
          </a:xfrm>
          <a:custGeom>
            <a:avLst/>
            <a:gdLst/>
            <a:ahLst/>
            <a:cxnLst/>
            <a:rect l="l" t="t" r="r" b="b"/>
            <a:pathLst>
              <a:path w="2094865">
                <a:moveTo>
                  <a:pt x="0" y="0"/>
                </a:moveTo>
                <a:lnTo>
                  <a:pt x="2094656" y="0"/>
                </a:lnTo>
              </a:path>
            </a:pathLst>
          </a:custGeom>
          <a:ln w="5079">
            <a:solidFill>
              <a:srgbClr val="B0B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074327" y="6270629"/>
            <a:ext cx="2070100" cy="0"/>
          </a:xfrm>
          <a:custGeom>
            <a:avLst/>
            <a:gdLst/>
            <a:ahLst/>
            <a:cxnLst/>
            <a:rect l="l" t="t" r="r" b="b"/>
            <a:pathLst>
              <a:path w="2070100">
                <a:moveTo>
                  <a:pt x="0" y="0"/>
                </a:moveTo>
                <a:lnTo>
                  <a:pt x="2069672" y="0"/>
                </a:lnTo>
              </a:path>
            </a:pathLst>
          </a:custGeom>
          <a:ln w="5079">
            <a:solidFill>
              <a:srgbClr val="B1B1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099310" y="6274439"/>
            <a:ext cx="2044700" cy="0"/>
          </a:xfrm>
          <a:custGeom>
            <a:avLst/>
            <a:gdLst/>
            <a:ahLst/>
            <a:cxnLst/>
            <a:rect l="l" t="t" r="r" b="b"/>
            <a:pathLst>
              <a:path w="2044700">
                <a:moveTo>
                  <a:pt x="0" y="0"/>
                </a:moveTo>
                <a:lnTo>
                  <a:pt x="204468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120890" y="6276975"/>
            <a:ext cx="2023110" cy="0"/>
          </a:xfrm>
          <a:custGeom>
            <a:avLst/>
            <a:gdLst/>
            <a:ahLst/>
            <a:cxnLst/>
            <a:rect l="l" t="t" r="r" b="b"/>
            <a:pathLst>
              <a:path w="2023109">
                <a:moveTo>
                  <a:pt x="0" y="0"/>
                </a:moveTo>
                <a:lnTo>
                  <a:pt x="2023109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159889" y="6280784"/>
            <a:ext cx="1984375" cy="0"/>
          </a:xfrm>
          <a:custGeom>
            <a:avLst/>
            <a:gdLst/>
            <a:ahLst/>
            <a:cxnLst/>
            <a:rect l="l" t="t" r="r" b="b"/>
            <a:pathLst>
              <a:path w="1984375">
                <a:moveTo>
                  <a:pt x="0" y="0"/>
                </a:moveTo>
                <a:lnTo>
                  <a:pt x="1984110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237586" y="6284595"/>
            <a:ext cx="1906905" cy="0"/>
          </a:xfrm>
          <a:custGeom>
            <a:avLst/>
            <a:gdLst/>
            <a:ahLst/>
            <a:cxnLst/>
            <a:rect l="l" t="t" r="r" b="b"/>
            <a:pathLst>
              <a:path w="1906904">
                <a:moveTo>
                  <a:pt x="0" y="0"/>
                </a:moveTo>
                <a:lnTo>
                  <a:pt x="1906413" y="0"/>
                </a:lnTo>
              </a:path>
            </a:pathLst>
          </a:custGeom>
          <a:ln w="507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366248" y="6288404"/>
            <a:ext cx="1778000" cy="0"/>
          </a:xfrm>
          <a:custGeom>
            <a:avLst/>
            <a:gdLst/>
            <a:ahLst/>
            <a:cxnLst/>
            <a:rect l="l" t="t" r="r" b="b"/>
            <a:pathLst>
              <a:path w="1778000">
                <a:moveTo>
                  <a:pt x="0" y="0"/>
                </a:moveTo>
                <a:lnTo>
                  <a:pt x="1777751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4911" y="6292215"/>
            <a:ext cx="1649095" cy="0"/>
          </a:xfrm>
          <a:custGeom>
            <a:avLst/>
            <a:gdLst/>
            <a:ahLst/>
            <a:cxnLst/>
            <a:rect l="l" t="t" r="r" b="b"/>
            <a:pathLst>
              <a:path w="1649095">
                <a:moveTo>
                  <a:pt x="0" y="0"/>
                </a:moveTo>
                <a:lnTo>
                  <a:pt x="1649088" y="0"/>
                </a:lnTo>
              </a:path>
            </a:pathLst>
          </a:custGeom>
          <a:ln w="5079">
            <a:solidFill>
              <a:srgbClr val="BBBB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623574" y="6296025"/>
            <a:ext cx="1520825" cy="0"/>
          </a:xfrm>
          <a:custGeom>
            <a:avLst/>
            <a:gdLst/>
            <a:ahLst/>
            <a:cxnLst/>
            <a:rect l="l" t="t" r="r" b="b"/>
            <a:pathLst>
              <a:path w="1520825">
                <a:moveTo>
                  <a:pt x="0" y="0"/>
                </a:moveTo>
                <a:lnTo>
                  <a:pt x="1520426" y="0"/>
                </a:lnTo>
              </a:path>
            </a:pathLst>
          </a:custGeom>
          <a:ln w="507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709211" y="6298560"/>
            <a:ext cx="1435100" cy="0"/>
          </a:xfrm>
          <a:custGeom>
            <a:avLst/>
            <a:gdLst/>
            <a:ahLst/>
            <a:cxnLst/>
            <a:rect l="l" t="t" r="r" b="b"/>
            <a:pathLst>
              <a:path w="1435100">
                <a:moveTo>
                  <a:pt x="0" y="0"/>
                </a:moveTo>
                <a:lnTo>
                  <a:pt x="1434788" y="0"/>
                </a:lnTo>
              </a:path>
            </a:pathLst>
          </a:custGeom>
          <a:ln w="5079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087348" y="6302371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6651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099094" y="6304276"/>
            <a:ext cx="45085" cy="3810"/>
          </a:xfrm>
          <a:custGeom>
            <a:avLst/>
            <a:gdLst/>
            <a:ahLst/>
            <a:cxnLst/>
            <a:rect l="l" t="t" r="r" b="b"/>
            <a:pathLst>
              <a:path w="45084" h="3810">
                <a:moveTo>
                  <a:pt x="0" y="1904"/>
                </a:moveTo>
                <a:lnTo>
                  <a:pt x="44906" y="1904"/>
                </a:lnTo>
              </a:path>
            </a:pathLst>
          </a:custGeom>
          <a:ln w="5079">
            <a:solidFill>
              <a:srgbClr val="C2C2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112215" y="6308085"/>
            <a:ext cx="29845" cy="3810"/>
          </a:xfrm>
          <a:custGeom>
            <a:avLst/>
            <a:gdLst/>
            <a:ahLst/>
            <a:cxnLst/>
            <a:rect l="l" t="t" r="r" b="b"/>
            <a:pathLst>
              <a:path w="29845" h="3810">
                <a:moveTo>
                  <a:pt x="29254" y="0"/>
                </a:moveTo>
                <a:lnTo>
                  <a:pt x="0" y="0"/>
                </a:lnTo>
                <a:lnTo>
                  <a:pt x="7644" y="2548"/>
                </a:lnTo>
                <a:lnTo>
                  <a:pt x="12734" y="3809"/>
                </a:lnTo>
                <a:lnTo>
                  <a:pt x="20354" y="3809"/>
                </a:lnTo>
                <a:lnTo>
                  <a:pt x="21634" y="2548"/>
                </a:lnTo>
                <a:lnTo>
                  <a:pt x="24164" y="2548"/>
                </a:lnTo>
                <a:lnTo>
                  <a:pt x="29254" y="0"/>
                </a:lnTo>
                <a:close/>
              </a:path>
            </a:pathLst>
          </a:custGeom>
          <a:solidFill>
            <a:srgbClr val="C3C3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527315" y="619125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4">
                <a:moveTo>
                  <a:pt x="0" y="0"/>
                </a:moveTo>
                <a:lnTo>
                  <a:pt x="151666" y="0"/>
                </a:lnTo>
              </a:path>
            </a:pathLst>
          </a:custGeom>
          <a:ln w="3818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472092" y="6194429"/>
            <a:ext cx="3470275" cy="0"/>
          </a:xfrm>
          <a:custGeom>
            <a:avLst/>
            <a:gdLst/>
            <a:ahLst/>
            <a:cxnLst/>
            <a:rect l="l" t="t" r="r" b="b"/>
            <a:pathLst>
              <a:path w="3470275">
                <a:moveTo>
                  <a:pt x="0" y="0"/>
                </a:moveTo>
                <a:lnTo>
                  <a:pt x="3469727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426372" y="6197601"/>
            <a:ext cx="3515995" cy="0"/>
          </a:xfrm>
          <a:custGeom>
            <a:avLst/>
            <a:gdLst/>
            <a:ahLst/>
            <a:cxnLst/>
            <a:rect l="l" t="t" r="r" b="b"/>
            <a:pathLst>
              <a:path w="3515995">
                <a:moveTo>
                  <a:pt x="0" y="0"/>
                </a:moveTo>
                <a:lnTo>
                  <a:pt x="3515447" y="0"/>
                </a:lnTo>
              </a:path>
            </a:pathLst>
          </a:custGeom>
          <a:ln w="6353">
            <a:solidFill>
              <a:srgbClr val="999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98493" y="6200775"/>
            <a:ext cx="3535045" cy="0"/>
          </a:xfrm>
          <a:custGeom>
            <a:avLst/>
            <a:gdLst/>
            <a:ahLst/>
            <a:cxnLst/>
            <a:rect l="l" t="t" r="r" b="b"/>
            <a:pathLst>
              <a:path w="3535045">
                <a:moveTo>
                  <a:pt x="0" y="0"/>
                </a:moveTo>
                <a:lnTo>
                  <a:pt x="3534631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60406" y="6204584"/>
            <a:ext cx="3569970" cy="0"/>
          </a:xfrm>
          <a:custGeom>
            <a:avLst/>
            <a:gdLst/>
            <a:ahLst/>
            <a:cxnLst/>
            <a:rect l="l" t="t" r="r" b="b"/>
            <a:pathLst>
              <a:path w="3569970">
                <a:moveTo>
                  <a:pt x="0" y="0"/>
                </a:moveTo>
                <a:lnTo>
                  <a:pt x="3569504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322320" y="6208395"/>
            <a:ext cx="3604895" cy="0"/>
          </a:xfrm>
          <a:custGeom>
            <a:avLst/>
            <a:gdLst/>
            <a:ahLst/>
            <a:cxnLst/>
            <a:rect l="l" t="t" r="r" b="b"/>
            <a:pathLst>
              <a:path w="3604895">
                <a:moveTo>
                  <a:pt x="0" y="0"/>
                </a:moveTo>
                <a:lnTo>
                  <a:pt x="3604377" y="0"/>
                </a:lnTo>
              </a:path>
            </a:pathLst>
          </a:custGeom>
          <a:ln w="507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277864" y="6212204"/>
            <a:ext cx="3646170" cy="0"/>
          </a:xfrm>
          <a:custGeom>
            <a:avLst/>
            <a:gdLst/>
            <a:ahLst/>
            <a:cxnLst/>
            <a:rect l="l" t="t" r="r" b="b"/>
            <a:pathLst>
              <a:path w="3646170">
                <a:moveTo>
                  <a:pt x="0" y="0"/>
                </a:moveTo>
                <a:lnTo>
                  <a:pt x="3645618" y="0"/>
                </a:lnTo>
              </a:path>
            </a:pathLst>
          </a:custGeom>
          <a:ln w="5079">
            <a:solidFill>
              <a:srgbClr val="A0A0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233410" y="6216015"/>
            <a:ext cx="3687445" cy="0"/>
          </a:xfrm>
          <a:custGeom>
            <a:avLst/>
            <a:gdLst/>
            <a:ahLst/>
            <a:cxnLst/>
            <a:rect l="l" t="t" r="r" b="b"/>
            <a:pathLst>
              <a:path w="3687445">
                <a:moveTo>
                  <a:pt x="0" y="0"/>
                </a:moveTo>
                <a:lnTo>
                  <a:pt x="3686859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93815" y="6219188"/>
            <a:ext cx="3824604" cy="0"/>
          </a:xfrm>
          <a:custGeom>
            <a:avLst/>
            <a:gdLst/>
            <a:ahLst/>
            <a:cxnLst/>
            <a:rect l="l" t="t" r="r" b="b"/>
            <a:pathLst>
              <a:path w="3824604">
                <a:moveTo>
                  <a:pt x="0" y="0"/>
                </a:moveTo>
                <a:lnTo>
                  <a:pt x="3824314" y="0"/>
                </a:lnTo>
              </a:path>
            </a:pathLst>
          </a:custGeom>
          <a:ln w="6353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00902" y="6222360"/>
            <a:ext cx="3914140" cy="0"/>
          </a:xfrm>
          <a:custGeom>
            <a:avLst/>
            <a:gdLst/>
            <a:ahLst/>
            <a:cxnLst/>
            <a:rect l="l" t="t" r="r" b="b"/>
            <a:pathLst>
              <a:path w="3914140">
                <a:moveTo>
                  <a:pt x="0" y="0"/>
                </a:moveTo>
                <a:lnTo>
                  <a:pt x="3914013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861310" y="6226171"/>
            <a:ext cx="4050665" cy="0"/>
          </a:xfrm>
          <a:custGeom>
            <a:avLst/>
            <a:gdLst/>
            <a:ahLst/>
            <a:cxnLst/>
            <a:rect l="l" t="t" r="r" b="b"/>
            <a:pathLst>
              <a:path w="4050665">
                <a:moveTo>
                  <a:pt x="0" y="0"/>
                </a:moveTo>
                <a:lnTo>
                  <a:pt x="4050391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809244" y="6229980"/>
            <a:ext cx="4099560" cy="0"/>
          </a:xfrm>
          <a:custGeom>
            <a:avLst/>
            <a:gdLst/>
            <a:ahLst/>
            <a:cxnLst/>
            <a:rect l="l" t="t" r="r" b="b"/>
            <a:pathLst>
              <a:path w="4099559">
                <a:moveTo>
                  <a:pt x="0" y="0"/>
                </a:moveTo>
                <a:lnTo>
                  <a:pt x="4099243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762250" y="6233790"/>
            <a:ext cx="4143375" cy="0"/>
          </a:xfrm>
          <a:custGeom>
            <a:avLst/>
            <a:gdLst/>
            <a:ahLst/>
            <a:cxnLst/>
            <a:rect l="l" t="t" r="r" b="b"/>
            <a:pathLst>
              <a:path w="4143375">
                <a:moveTo>
                  <a:pt x="0" y="0"/>
                </a:moveTo>
                <a:lnTo>
                  <a:pt x="4143023" y="0"/>
                </a:lnTo>
              </a:path>
            </a:pathLst>
          </a:custGeom>
          <a:ln w="5079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753355" y="6237601"/>
            <a:ext cx="4149090" cy="0"/>
          </a:xfrm>
          <a:custGeom>
            <a:avLst/>
            <a:gdLst/>
            <a:ahLst/>
            <a:cxnLst/>
            <a:rect l="l" t="t" r="r" b="b"/>
            <a:pathLst>
              <a:path w="4149090">
                <a:moveTo>
                  <a:pt x="0" y="0"/>
                </a:moveTo>
                <a:lnTo>
                  <a:pt x="4148703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753355" y="6240779"/>
            <a:ext cx="4146550" cy="0"/>
          </a:xfrm>
          <a:custGeom>
            <a:avLst/>
            <a:gdLst/>
            <a:ahLst/>
            <a:cxnLst/>
            <a:rect l="l" t="t" r="r" b="b"/>
            <a:pathLst>
              <a:path w="4146550">
                <a:moveTo>
                  <a:pt x="0" y="0"/>
                </a:moveTo>
                <a:lnTo>
                  <a:pt x="4146554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757166" y="6243959"/>
            <a:ext cx="4100195" cy="0"/>
          </a:xfrm>
          <a:custGeom>
            <a:avLst/>
            <a:gdLst/>
            <a:ahLst/>
            <a:cxnLst/>
            <a:rect l="l" t="t" r="r" b="b"/>
            <a:pathLst>
              <a:path w="4100195">
                <a:moveTo>
                  <a:pt x="0" y="0"/>
                </a:moveTo>
                <a:lnTo>
                  <a:pt x="4100050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776216" y="6247769"/>
            <a:ext cx="4020820" cy="0"/>
          </a:xfrm>
          <a:custGeom>
            <a:avLst/>
            <a:gdLst/>
            <a:ahLst/>
            <a:cxnLst/>
            <a:rect l="l" t="t" r="r" b="b"/>
            <a:pathLst>
              <a:path w="4020820">
                <a:moveTo>
                  <a:pt x="0" y="0"/>
                </a:moveTo>
                <a:lnTo>
                  <a:pt x="4020303" y="0"/>
                </a:lnTo>
              </a:path>
            </a:pathLst>
          </a:custGeom>
          <a:ln w="5079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834168" y="6251579"/>
            <a:ext cx="3875404" cy="0"/>
          </a:xfrm>
          <a:custGeom>
            <a:avLst/>
            <a:gdLst/>
            <a:ahLst/>
            <a:cxnLst/>
            <a:rect l="l" t="t" r="r" b="b"/>
            <a:pathLst>
              <a:path w="3875404">
                <a:moveTo>
                  <a:pt x="0" y="0"/>
                </a:moveTo>
                <a:lnTo>
                  <a:pt x="387493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124472" y="6255389"/>
            <a:ext cx="2515870" cy="0"/>
          </a:xfrm>
          <a:custGeom>
            <a:avLst/>
            <a:gdLst/>
            <a:ahLst/>
            <a:cxnLst/>
            <a:rect l="l" t="t" r="r" b="b"/>
            <a:pathLst>
              <a:path w="2515870">
                <a:moveTo>
                  <a:pt x="0" y="0"/>
                </a:moveTo>
                <a:lnTo>
                  <a:pt x="2515370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381262" y="6259198"/>
            <a:ext cx="2189480" cy="0"/>
          </a:xfrm>
          <a:custGeom>
            <a:avLst/>
            <a:gdLst/>
            <a:ahLst/>
            <a:cxnLst/>
            <a:rect l="l" t="t" r="r" b="b"/>
            <a:pathLst>
              <a:path w="2189479">
                <a:moveTo>
                  <a:pt x="0" y="0"/>
                </a:moveTo>
                <a:lnTo>
                  <a:pt x="2189316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552188" y="6262372"/>
            <a:ext cx="1972310" cy="0"/>
          </a:xfrm>
          <a:custGeom>
            <a:avLst/>
            <a:gdLst/>
            <a:ahLst/>
            <a:cxnLst/>
            <a:rect l="l" t="t" r="r" b="b"/>
            <a:pathLst>
              <a:path w="1972309">
                <a:moveTo>
                  <a:pt x="0" y="0"/>
                </a:moveTo>
                <a:lnTo>
                  <a:pt x="1972287" y="0"/>
                </a:lnTo>
              </a:path>
            </a:pathLst>
          </a:custGeom>
          <a:ln w="6353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532188" y="6265545"/>
            <a:ext cx="923290" cy="0"/>
          </a:xfrm>
          <a:custGeom>
            <a:avLst/>
            <a:gdLst/>
            <a:ahLst/>
            <a:cxnLst/>
            <a:rect l="l" t="t" r="r" b="b"/>
            <a:pathLst>
              <a:path w="923289">
                <a:moveTo>
                  <a:pt x="0" y="0"/>
                </a:moveTo>
                <a:lnTo>
                  <a:pt x="923024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593394" y="6269354"/>
            <a:ext cx="793115" cy="0"/>
          </a:xfrm>
          <a:custGeom>
            <a:avLst/>
            <a:gdLst/>
            <a:ahLst/>
            <a:cxnLst/>
            <a:rect l="l" t="t" r="r" b="b"/>
            <a:pathLst>
              <a:path w="793114">
                <a:moveTo>
                  <a:pt x="0" y="0"/>
                </a:moveTo>
                <a:lnTo>
                  <a:pt x="792554" y="0"/>
                </a:lnTo>
              </a:path>
            </a:pathLst>
          </a:custGeom>
          <a:ln w="507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647473" y="6273165"/>
            <a:ext cx="669290" cy="0"/>
          </a:xfrm>
          <a:custGeom>
            <a:avLst/>
            <a:gdLst/>
            <a:ahLst/>
            <a:cxnLst/>
            <a:rect l="l" t="t" r="r" b="b"/>
            <a:pathLst>
              <a:path w="669289">
                <a:moveTo>
                  <a:pt x="0" y="0"/>
                </a:moveTo>
                <a:lnTo>
                  <a:pt x="669212" y="0"/>
                </a:lnTo>
              </a:path>
            </a:pathLst>
          </a:custGeom>
          <a:ln w="5079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701551" y="6276975"/>
            <a:ext cx="546100" cy="0"/>
          </a:xfrm>
          <a:custGeom>
            <a:avLst/>
            <a:gdLst/>
            <a:ahLst/>
            <a:cxnLst/>
            <a:rect l="l" t="t" r="r" b="b"/>
            <a:pathLst>
              <a:path w="546100">
                <a:moveTo>
                  <a:pt x="0" y="0"/>
                </a:moveTo>
                <a:lnTo>
                  <a:pt x="545869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755630" y="6280784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>
                <a:moveTo>
                  <a:pt x="0" y="0"/>
                </a:moveTo>
                <a:lnTo>
                  <a:pt x="411283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801242" y="6283321"/>
            <a:ext cx="308610" cy="0"/>
          </a:xfrm>
          <a:custGeom>
            <a:avLst/>
            <a:gdLst/>
            <a:ahLst/>
            <a:cxnLst/>
            <a:rect l="l" t="t" r="r" b="b"/>
            <a:pathLst>
              <a:path w="308610">
                <a:moveTo>
                  <a:pt x="0" y="0"/>
                </a:moveTo>
                <a:lnTo>
                  <a:pt x="308325" y="0"/>
                </a:lnTo>
              </a:path>
            </a:pathLst>
          </a:custGeom>
          <a:ln w="5079">
            <a:solidFill>
              <a:srgbClr val="C3C3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0" y="6186172"/>
            <a:ext cx="2872740" cy="0"/>
          </a:xfrm>
          <a:custGeom>
            <a:avLst/>
            <a:gdLst/>
            <a:ahLst/>
            <a:cxnLst/>
            <a:rect l="l" t="t" r="r" b="b"/>
            <a:pathLst>
              <a:path w="2872740">
                <a:moveTo>
                  <a:pt x="0" y="0"/>
                </a:moveTo>
                <a:lnTo>
                  <a:pt x="2872740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0" y="6188071"/>
            <a:ext cx="2903220" cy="0"/>
          </a:xfrm>
          <a:custGeom>
            <a:avLst/>
            <a:gdLst/>
            <a:ahLst/>
            <a:cxnLst/>
            <a:rect l="l" t="t" r="r" b="b"/>
            <a:pathLst>
              <a:path w="2903220">
                <a:moveTo>
                  <a:pt x="0" y="0"/>
                </a:moveTo>
                <a:lnTo>
                  <a:pt x="2903191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0" y="6192518"/>
            <a:ext cx="2959735" cy="0"/>
          </a:xfrm>
          <a:custGeom>
            <a:avLst/>
            <a:gdLst/>
            <a:ahLst/>
            <a:cxnLst/>
            <a:rect l="l" t="t" r="r" b="b"/>
            <a:pathLst>
              <a:path w="2959735">
                <a:moveTo>
                  <a:pt x="0" y="0"/>
                </a:moveTo>
                <a:lnTo>
                  <a:pt x="2959652" y="0"/>
                </a:lnTo>
              </a:path>
            </a:pathLst>
          </a:custGeom>
          <a:ln w="6353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0" y="6195690"/>
            <a:ext cx="2981325" cy="0"/>
          </a:xfrm>
          <a:custGeom>
            <a:avLst/>
            <a:gdLst/>
            <a:ahLst/>
            <a:cxnLst/>
            <a:rect l="l" t="t" r="r" b="b"/>
            <a:pathLst>
              <a:path w="2981325">
                <a:moveTo>
                  <a:pt x="0" y="0"/>
                </a:moveTo>
                <a:lnTo>
                  <a:pt x="2980972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0" y="6199501"/>
            <a:ext cx="3013075" cy="0"/>
          </a:xfrm>
          <a:custGeom>
            <a:avLst/>
            <a:gdLst/>
            <a:ahLst/>
            <a:cxnLst/>
            <a:rect l="l" t="t" r="r" b="b"/>
            <a:pathLst>
              <a:path w="3013075">
                <a:moveTo>
                  <a:pt x="0" y="0"/>
                </a:moveTo>
                <a:lnTo>
                  <a:pt x="3013005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0" y="6203310"/>
            <a:ext cx="3045460" cy="0"/>
          </a:xfrm>
          <a:custGeom>
            <a:avLst/>
            <a:gdLst/>
            <a:ahLst/>
            <a:cxnLst/>
            <a:rect l="l" t="t" r="r" b="b"/>
            <a:pathLst>
              <a:path w="3045460">
                <a:moveTo>
                  <a:pt x="0" y="0"/>
                </a:moveTo>
                <a:lnTo>
                  <a:pt x="3045038" y="0"/>
                </a:lnTo>
              </a:path>
            </a:pathLst>
          </a:custGeom>
          <a:ln w="5079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0" y="6207121"/>
            <a:ext cx="3077210" cy="0"/>
          </a:xfrm>
          <a:custGeom>
            <a:avLst/>
            <a:gdLst/>
            <a:ahLst/>
            <a:cxnLst/>
            <a:rect l="l" t="t" r="r" b="b"/>
            <a:pathLst>
              <a:path w="3077210">
                <a:moveTo>
                  <a:pt x="0" y="0"/>
                </a:moveTo>
                <a:lnTo>
                  <a:pt x="3077070" y="0"/>
                </a:lnTo>
              </a:path>
            </a:pathLst>
          </a:custGeom>
          <a:ln w="5079">
            <a:solidFill>
              <a:srgbClr val="A1A1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0" y="6210930"/>
            <a:ext cx="3109595" cy="0"/>
          </a:xfrm>
          <a:custGeom>
            <a:avLst/>
            <a:gdLst/>
            <a:ahLst/>
            <a:cxnLst/>
            <a:rect l="l" t="t" r="r" b="b"/>
            <a:pathLst>
              <a:path w="3109595">
                <a:moveTo>
                  <a:pt x="0" y="0"/>
                </a:moveTo>
                <a:lnTo>
                  <a:pt x="3109103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0" y="6214740"/>
            <a:ext cx="3141345" cy="0"/>
          </a:xfrm>
          <a:custGeom>
            <a:avLst/>
            <a:gdLst/>
            <a:ahLst/>
            <a:cxnLst/>
            <a:rect l="l" t="t" r="r" b="b"/>
            <a:pathLst>
              <a:path w="3141345">
                <a:moveTo>
                  <a:pt x="0" y="0"/>
                </a:moveTo>
                <a:lnTo>
                  <a:pt x="3141135" y="0"/>
                </a:lnTo>
              </a:path>
            </a:pathLst>
          </a:custGeom>
          <a:ln w="507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0" y="6218551"/>
            <a:ext cx="3173730" cy="0"/>
          </a:xfrm>
          <a:custGeom>
            <a:avLst/>
            <a:gdLst/>
            <a:ahLst/>
            <a:cxnLst/>
            <a:rect l="l" t="t" r="r" b="b"/>
            <a:pathLst>
              <a:path w="3173730">
                <a:moveTo>
                  <a:pt x="0" y="0"/>
                </a:moveTo>
                <a:lnTo>
                  <a:pt x="3173168" y="0"/>
                </a:lnTo>
              </a:path>
            </a:pathLst>
          </a:custGeom>
          <a:ln w="5079">
            <a:solidFill>
              <a:srgbClr val="A6A6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0" y="6222360"/>
            <a:ext cx="3197860" cy="0"/>
          </a:xfrm>
          <a:custGeom>
            <a:avLst/>
            <a:gdLst/>
            <a:ahLst/>
            <a:cxnLst/>
            <a:rect l="l" t="t" r="r" b="b"/>
            <a:pathLst>
              <a:path w="3197860">
                <a:moveTo>
                  <a:pt x="0" y="0"/>
                </a:moveTo>
                <a:lnTo>
                  <a:pt x="3197411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0" y="6226171"/>
            <a:ext cx="3219450" cy="0"/>
          </a:xfrm>
          <a:custGeom>
            <a:avLst/>
            <a:gdLst/>
            <a:ahLst/>
            <a:cxnLst/>
            <a:rect l="l" t="t" r="r" b="b"/>
            <a:pathLst>
              <a:path w="3219450">
                <a:moveTo>
                  <a:pt x="0" y="0"/>
                </a:moveTo>
                <a:lnTo>
                  <a:pt x="3219450" y="0"/>
                </a:lnTo>
              </a:path>
            </a:pathLst>
          </a:custGeom>
          <a:ln w="5079">
            <a:solidFill>
              <a:srgbClr val="AAAA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0" y="6229980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0" y="6233159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0" y="6237601"/>
            <a:ext cx="3205480" cy="0"/>
          </a:xfrm>
          <a:custGeom>
            <a:avLst/>
            <a:gdLst/>
            <a:ahLst/>
            <a:cxnLst/>
            <a:rect l="l" t="t" r="r" b="b"/>
            <a:pathLst>
              <a:path w="3205480">
                <a:moveTo>
                  <a:pt x="0" y="0"/>
                </a:moveTo>
                <a:lnTo>
                  <a:pt x="3205489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0" y="6240779"/>
            <a:ext cx="3157220" cy="0"/>
          </a:xfrm>
          <a:custGeom>
            <a:avLst/>
            <a:gdLst/>
            <a:ahLst/>
            <a:cxnLst/>
            <a:rect l="l" t="t" r="r" b="b"/>
            <a:pathLst>
              <a:path w="3157220">
                <a:moveTo>
                  <a:pt x="0" y="0"/>
                </a:moveTo>
                <a:lnTo>
                  <a:pt x="3157209" y="0"/>
                </a:lnTo>
              </a:path>
            </a:pathLst>
          </a:custGeom>
          <a:ln w="6341">
            <a:solidFill>
              <a:srgbClr val="B1B1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1209" y="6244589"/>
            <a:ext cx="2950845" cy="0"/>
          </a:xfrm>
          <a:custGeom>
            <a:avLst/>
            <a:gdLst/>
            <a:ahLst/>
            <a:cxnLst/>
            <a:rect l="l" t="t" r="r" b="b"/>
            <a:pathLst>
              <a:path w="2950845">
                <a:moveTo>
                  <a:pt x="0" y="0"/>
                </a:moveTo>
                <a:lnTo>
                  <a:pt x="2950686" y="0"/>
                </a:lnTo>
              </a:path>
            </a:pathLst>
          </a:custGeom>
          <a:ln w="6342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2420" y="6248400"/>
            <a:ext cx="2744470" cy="0"/>
          </a:xfrm>
          <a:custGeom>
            <a:avLst/>
            <a:gdLst/>
            <a:ahLst/>
            <a:cxnLst/>
            <a:rect l="l" t="t" r="r" b="b"/>
            <a:pathLst>
              <a:path w="2744470">
                <a:moveTo>
                  <a:pt x="0" y="0"/>
                </a:moveTo>
                <a:lnTo>
                  <a:pt x="2744155" y="0"/>
                </a:lnTo>
              </a:path>
            </a:pathLst>
          </a:custGeom>
          <a:ln w="6342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62666" y="6251579"/>
            <a:ext cx="2528570" cy="0"/>
          </a:xfrm>
          <a:custGeom>
            <a:avLst/>
            <a:gdLst/>
            <a:ahLst/>
            <a:cxnLst/>
            <a:rect l="l" t="t" r="r" b="b"/>
            <a:pathLst>
              <a:path w="2528570">
                <a:moveTo>
                  <a:pt x="0" y="0"/>
                </a:moveTo>
                <a:lnTo>
                  <a:pt x="2528582" y="0"/>
                </a:lnTo>
              </a:path>
            </a:pathLst>
          </a:custGeom>
          <a:ln w="5079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27381" y="6255389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547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92096" y="6259198"/>
            <a:ext cx="2088514" cy="0"/>
          </a:xfrm>
          <a:custGeom>
            <a:avLst/>
            <a:gdLst/>
            <a:ahLst/>
            <a:cxnLst/>
            <a:rect l="l" t="t" r="r" b="b"/>
            <a:pathLst>
              <a:path w="2088514">
                <a:moveTo>
                  <a:pt x="0" y="0"/>
                </a:moveTo>
                <a:lnTo>
                  <a:pt x="2088511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01928" y="6263009"/>
            <a:ext cx="1823720" cy="0"/>
          </a:xfrm>
          <a:custGeom>
            <a:avLst/>
            <a:gdLst/>
            <a:ahLst/>
            <a:cxnLst/>
            <a:rect l="l" t="t" r="r" b="b"/>
            <a:pathLst>
              <a:path w="1823720">
                <a:moveTo>
                  <a:pt x="0" y="0"/>
                </a:moveTo>
                <a:lnTo>
                  <a:pt x="1823360" y="0"/>
                </a:lnTo>
              </a:path>
            </a:pathLst>
          </a:custGeom>
          <a:ln w="507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11759" y="6266819"/>
            <a:ext cx="1558290" cy="0"/>
          </a:xfrm>
          <a:custGeom>
            <a:avLst/>
            <a:gdLst/>
            <a:ahLst/>
            <a:cxnLst/>
            <a:rect l="l" t="t" r="r" b="b"/>
            <a:pathLst>
              <a:path w="1558289">
                <a:moveTo>
                  <a:pt x="0" y="0"/>
                </a:moveTo>
                <a:lnTo>
                  <a:pt x="1558208" y="0"/>
                </a:lnTo>
              </a:path>
            </a:pathLst>
          </a:custGeom>
          <a:ln w="5079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21591" y="6270629"/>
            <a:ext cx="1293495" cy="0"/>
          </a:xfrm>
          <a:custGeom>
            <a:avLst/>
            <a:gdLst/>
            <a:ahLst/>
            <a:cxnLst/>
            <a:rect l="l" t="t" r="r" b="b"/>
            <a:pathLst>
              <a:path w="1293495">
                <a:moveTo>
                  <a:pt x="0" y="0"/>
                </a:moveTo>
                <a:lnTo>
                  <a:pt x="1293057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922573" y="6274439"/>
            <a:ext cx="836930" cy="0"/>
          </a:xfrm>
          <a:custGeom>
            <a:avLst/>
            <a:gdLst/>
            <a:ahLst/>
            <a:cxnLst/>
            <a:rect l="l" t="t" r="r" b="b"/>
            <a:pathLst>
              <a:path w="836930">
                <a:moveTo>
                  <a:pt x="0" y="0"/>
                </a:moveTo>
                <a:lnTo>
                  <a:pt x="836754" y="0"/>
                </a:lnTo>
              </a:path>
            </a:pathLst>
          </a:custGeom>
          <a:ln w="5079">
            <a:solidFill>
              <a:srgbClr val="C3C3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 txBox="1"/>
          <p:nvPr/>
        </p:nvSpPr>
        <p:spPr>
          <a:xfrm>
            <a:off x="1145540" y="199932"/>
            <a:ext cx="715772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206625" algn="l"/>
                <a:tab pos="4126865" algn="l"/>
              </a:tabLst>
            </a:pPr>
            <a:r>
              <a:rPr sz="3600" b="1" spc="-5" dirty="0">
                <a:solidFill>
                  <a:srgbClr val="650065"/>
                </a:solidFill>
                <a:latin typeface="Courier New"/>
                <a:cs typeface="Courier New"/>
              </a:rPr>
              <a:t>OVERAL</a:t>
            </a:r>
            <a:r>
              <a:rPr sz="3600" b="1" dirty="0">
                <a:solidFill>
                  <a:srgbClr val="650065"/>
                </a:solidFill>
                <a:latin typeface="Courier New"/>
                <a:cs typeface="Courier New"/>
              </a:rPr>
              <a:t>L</a:t>
            </a:r>
            <a:r>
              <a:rPr sz="36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3600" b="1" spc="-5" dirty="0">
                <a:solidFill>
                  <a:srgbClr val="650065"/>
                </a:solidFill>
                <a:latin typeface="Courier New"/>
                <a:cs typeface="Courier New"/>
              </a:rPr>
              <a:t>ENERG</a:t>
            </a:r>
            <a:r>
              <a:rPr sz="3600" b="1" dirty="0">
                <a:solidFill>
                  <a:srgbClr val="650065"/>
                </a:solidFill>
                <a:latin typeface="Courier New"/>
                <a:cs typeface="Courier New"/>
              </a:rPr>
              <a:t>Y</a:t>
            </a:r>
            <a:r>
              <a:rPr sz="36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3600" b="1" spc="-5" dirty="0">
                <a:solidFill>
                  <a:srgbClr val="650065"/>
                </a:solidFill>
                <a:latin typeface="Courier New"/>
                <a:cs typeface="Courier New"/>
              </a:rPr>
              <a:t>CONSUMPTION</a:t>
            </a:r>
            <a:endParaRPr sz="3600">
              <a:latin typeface="Courier New"/>
              <a:cs typeface="Courier New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1158239" y="1452890"/>
            <a:ext cx="262890" cy="2628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158239" y="2042160"/>
            <a:ext cx="262890" cy="2628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158239" y="2631429"/>
            <a:ext cx="262890" cy="2628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158239" y="3220730"/>
            <a:ext cx="262890" cy="2628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 txBox="1"/>
          <p:nvPr/>
        </p:nvSpPr>
        <p:spPr>
          <a:xfrm>
            <a:off x="383540" y="1423489"/>
            <a:ext cx="8509635" cy="3700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7600" marR="3625215">
              <a:lnSpc>
                <a:spcPct val="120800"/>
              </a:lnSpc>
            </a:pPr>
            <a:r>
              <a:rPr sz="3200" spc="5" dirty="0">
                <a:latin typeface="Garamond"/>
                <a:cs typeface="Garamond"/>
              </a:rPr>
              <a:t>C</a:t>
            </a:r>
            <a:r>
              <a:rPr sz="3200" spc="-5" dirty="0">
                <a:latin typeface="Garamond"/>
                <a:cs typeface="Garamond"/>
              </a:rPr>
              <a:t>o</a:t>
            </a:r>
            <a:r>
              <a:rPr sz="3200" spc="-25" dirty="0">
                <a:latin typeface="Garamond"/>
                <a:cs typeface="Garamond"/>
              </a:rPr>
              <a:t>m</a:t>
            </a:r>
            <a:r>
              <a:rPr sz="3200" spc="-5" dirty="0">
                <a:latin typeface="Garamond"/>
                <a:cs typeface="Garamond"/>
              </a:rPr>
              <a:t>pre</a:t>
            </a:r>
            <a:r>
              <a:rPr sz="3200" spc="-15" dirty="0">
                <a:latin typeface="Garamond"/>
                <a:cs typeface="Garamond"/>
              </a:rPr>
              <a:t>s</a:t>
            </a:r>
            <a:r>
              <a:rPr sz="3200" spc="-25" dirty="0">
                <a:latin typeface="Garamond"/>
                <a:cs typeface="Garamond"/>
              </a:rPr>
              <a:t>s</a:t>
            </a:r>
            <a:r>
              <a:rPr sz="3200" spc="-5" dirty="0">
                <a:latin typeface="Garamond"/>
                <a:cs typeface="Garamond"/>
              </a:rPr>
              <a:t>o</a:t>
            </a:r>
            <a:r>
              <a:rPr sz="3200" dirty="0">
                <a:latin typeface="Garamond"/>
                <a:cs typeface="Garamond"/>
              </a:rPr>
              <a:t>r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Garamond"/>
                <a:cs typeface="Garamond"/>
              </a:rPr>
              <a:t>k</a:t>
            </a:r>
            <a:r>
              <a:rPr sz="3200" dirty="0">
                <a:latin typeface="Garamond"/>
                <a:cs typeface="Garamond"/>
              </a:rPr>
              <a:t>W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5" dirty="0">
                <a:latin typeface="Garamond"/>
                <a:cs typeface="Garamond"/>
              </a:rPr>
              <a:t>C</a:t>
            </a:r>
            <a:r>
              <a:rPr sz="3200" spc="-5" dirty="0">
                <a:latin typeface="Garamond"/>
                <a:cs typeface="Garamond"/>
              </a:rPr>
              <a:t>hil</a:t>
            </a:r>
            <a:r>
              <a:rPr sz="3200" dirty="0">
                <a:latin typeface="Garamond"/>
                <a:cs typeface="Garamond"/>
              </a:rPr>
              <a:t>l</a:t>
            </a:r>
            <a:r>
              <a:rPr sz="3200" spc="-20" dirty="0">
                <a:latin typeface="Garamond"/>
                <a:cs typeface="Garamond"/>
              </a:rPr>
              <a:t>e</a:t>
            </a:r>
            <a:r>
              <a:rPr sz="3200" dirty="0">
                <a:latin typeface="Garamond"/>
                <a:cs typeface="Garamond"/>
              </a:rPr>
              <a:t>d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Garamond"/>
                <a:cs typeface="Garamond"/>
              </a:rPr>
              <a:t>wa</a:t>
            </a:r>
            <a:r>
              <a:rPr sz="3200" spc="-10" dirty="0">
                <a:latin typeface="Garamond"/>
                <a:cs typeface="Garamond"/>
              </a:rPr>
              <a:t>t</a:t>
            </a:r>
            <a:r>
              <a:rPr sz="3200" spc="-20" dirty="0">
                <a:latin typeface="Garamond"/>
                <a:cs typeface="Garamond"/>
              </a:rPr>
              <a:t>e</a:t>
            </a:r>
            <a:r>
              <a:rPr sz="3200" dirty="0">
                <a:latin typeface="Garamond"/>
                <a:cs typeface="Garamond"/>
              </a:rPr>
              <a:t>r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Garamond"/>
                <a:cs typeface="Garamond"/>
              </a:rPr>
              <a:t>p</a:t>
            </a:r>
            <a:r>
              <a:rPr sz="3200" spc="-20" dirty="0">
                <a:latin typeface="Garamond"/>
                <a:cs typeface="Garamond"/>
              </a:rPr>
              <a:t>um</a:t>
            </a:r>
            <a:r>
              <a:rPr sz="3200" dirty="0">
                <a:latin typeface="Garamond"/>
                <a:cs typeface="Garamond"/>
              </a:rPr>
              <a:t>p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Garamond"/>
                <a:cs typeface="Garamond"/>
              </a:rPr>
              <a:t>k</a:t>
            </a:r>
            <a:r>
              <a:rPr sz="3200" dirty="0">
                <a:latin typeface="Garamond"/>
                <a:cs typeface="Garamond"/>
              </a:rPr>
              <a:t>W</a:t>
            </a:r>
          </a:p>
          <a:p>
            <a:pPr marL="1117600" marR="3037205">
              <a:lnSpc>
                <a:spcPts val="4640"/>
              </a:lnSpc>
              <a:spcBef>
                <a:spcPts val="275"/>
              </a:spcBef>
            </a:pPr>
            <a:r>
              <a:rPr sz="3200" spc="5" dirty="0">
                <a:latin typeface="Garamond"/>
                <a:cs typeface="Garamond"/>
              </a:rPr>
              <a:t>C</a:t>
            </a:r>
            <a:r>
              <a:rPr sz="3200" spc="-5" dirty="0">
                <a:latin typeface="Garamond"/>
                <a:cs typeface="Garamond"/>
              </a:rPr>
              <a:t>on</a:t>
            </a:r>
            <a:r>
              <a:rPr sz="3200" spc="5" dirty="0">
                <a:latin typeface="Garamond"/>
                <a:cs typeface="Garamond"/>
              </a:rPr>
              <a:t>d</a:t>
            </a:r>
            <a:r>
              <a:rPr sz="3200" spc="-20" dirty="0">
                <a:latin typeface="Garamond"/>
                <a:cs typeface="Garamond"/>
              </a:rPr>
              <a:t>e</a:t>
            </a:r>
            <a:r>
              <a:rPr sz="3200" spc="-5" dirty="0">
                <a:latin typeface="Garamond"/>
                <a:cs typeface="Garamond"/>
              </a:rPr>
              <a:t>n</a:t>
            </a:r>
            <a:r>
              <a:rPr sz="3200" spc="-15" dirty="0">
                <a:latin typeface="Garamond"/>
                <a:cs typeface="Garamond"/>
              </a:rPr>
              <a:t>s</a:t>
            </a:r>
            <a:r>
              <a:rPr sz="3200" spc="-20" dirty="0">
                <a:latin typeface="Garamond"/>
                <a:cs typeface="Garamond"/>
              </a:rPr>
              <a:t>e</a:t>
            </a:r>
            <a:r>
              <a:rPr sz="3200" dirty="0">
                <a:latin typeface="Garamond"/>
                <a:cs typeface="Garamond"/>
              </a:rPr>
              <a:t>r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Garamond"/>
                <a:cs typeface="Garamond"/>
              </a:rPr>
              <a:t>w</a:t>
            </a:r>
            <a:r>
              <a:rPr sz="3200" spc="-15" dirty="0">
                <a:latin typeface="Garamond"/>
                <a:cs typeface="Garamond"/>
              </a:rPr>
              <a:t>a</a:t>
            </a:r>
            <a:r>
              <a:rPr sz="3200" spc="-10" dirty="0">
                <a:latin typeface="Garamond"/>
                <a:cs typeface="Garamond"/>
              </a:rPr>
              <a:t>t</a:t>
            </a:r>
            <a:r>
              <a:rPr sz="3200" spc="-20" dirty="0">
                <a:latin typeface="Garamond"/>
                <a:cs typeface="Garamond"/>
              </a:rPr>
              <a:t>e</a:t>
            </a:r>
            <a:r>
              <a:rPr sz="3200" dirty="0">
                <a:latin typeface="Garamond"/>
                <a:cs typeface="Garamond"/>
              </a:rPr>
              <a:t>r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5" dirty="0">
                <a:latin typeface="Garamond"/>
                <a:cs typeface="Garamond"/>
              </a:rPr>
              <a:t>p</a:t>
            </a:r>
            <a:r>
              <a:rPr sz="3200" spc="-25" dirty="0">
                <a:latin typeface="Garamond"/>
                <a:cs typeface="Garamond"/>
              </a:rPr>
              <a:t>um</a:t>
            </a:r>
            <a:r>
              <a:rPr sz="3200" dirty="0">
                <a:latin typeface="Garamond"/>
                <a:cs typeface="Garamond"/>
              </a:rPr>
              <a:t>p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Garamond"/>
                <a:cs typeface="Garamond"/>
              </a:rPr>
              <a:t>k</a:t>
            </a:r>
            <a:r>
              <a:rPr sz="3200" dirty="0">
                <a:latin typeface="Garamond"/>
                <a:cs typeface="Garamond"/>
              </a:rPr>
              <a:t>W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5" dirty="0">
                <a:latin typeface="Garamond"/>
                <a:cs typeface="Garamond"/>
              </a:rPr>
              <a:t>C</a:t>
            </a:r>
            <a:r>
              <a:rPr sz="3200" spc="-5" dirty="0">
                <a:latin typeface="Garamond"/>
                <a:cs typeface="Garamond"/>
              </a:rPr>
              <a:t>ool</a:t>
            </a:r>
            <a:r>
              <a:rPr sz="3200" dirty="0">
                <a:latin typeface="Garamond"/>
                <a:cs typeface="Garamond"/>
              </a:rPr>
              <a:t>i</a:t>
            </a:r>
            <a:r>
              <a:rPr sz="3200" spc="-5" dirty="0">
                <a:latin typeface="Garamond"/>
                <a:cs typeface="Garamond"/>
              </a:rPr>
              <a:t>n</a:t>
            </a:r>
            <a:r>
              <a:rPr sz="3200" spc="-15" dirty="0">
                <a:latin typeface="Garamond"/>
                <a:cs typeface="Garamond"/>
              </a:rPr>
              <a:t>g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Garamond"/>
                <a:cs typeface="Garamond"/>
              </a:rPr>
              <a:t>t</a:t>
            </a:r>
            <a:r>
              <a:rPr sz="3200" spc="-5" dirty="0">
                <a:latin typeface="Garamond"/>
                <a:cs typeface="Garamond"/>
              </a:rPr>
              <a:t>o</a:t>
            </a:r>
            <a:r>
              <a:rPr sz="3200" spc="-30" dirty="0">
                <a:latin typeface="Garamond"/>
                <a:cs typeface="Garamond"/>
              </a:rPr>
              <a:t>w</a:t>
            </a:r>
            <a:r>
              <a:rPr sz="3200" spc="-15" dirty="0">
                <a:latin typeface="Garamond"/>
                <a:cs typeface="Garamond"/>
              </a:rPr>
              <a:t>e</a:t>
            </a:r>
            <a:r>
              <a:rPr sz="3200" dirty="0">
                <a:latin typeface="Garamond"/>
                <a:cs typeface="Garamond"/>
              </a:rPr>
              <a:t>r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Garamond"/>
                <a:cs typeface="Garamond"/>
              </a:rPr>
              <a:t>f</a:t>
            </a:r>
            <a:r>
              <a:rPr sz="3200" spc="-5" dirty="0">
                <a:latin typeface="Garamond"/>
                <a:cs typeface="Garamond"/>
              </a:rPr>
              <a:t>a</a:t>
            </a:r>
            <a:r>
              <a:rPr sz="3200" dirty="0">
                <a:latin typeface="Garamond"/>
                <a:cs typeface="Garamond"/>
              </a:rPr>
              <a:t>n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Garamond"/>
                <a:cs typeface="Garamond"/>
              </a:rPr>
              <a:t>k</a:t>
            </a:r>
            <a:r>
              <a:rPr sz="3200" dirty="0">
                <a:latin typeface="Garamond"/>
                <a:cs typeface="Garamond"/>
              </a:rPr>
              <a:t>W</a:t>
            </a:r>
          </a:p>
          <a:p>
            <a:pPr>
              <a:lnSpc>
                <a:spcPct val="100000"/>
              </a:lnSpc>
            </a:pPr>
            <a:endParaRPr sz="3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860"/>
              </a:spcBef>
            </a:pPr>
            <a:r>
              <a:rPr sz="3600" b="1" spc="-40" dirty="0">
                <a:latin typeface="Garamond"/>
                <a:cs typeface="Garamond"/>
              </a:rPr>
              <a:t>O</a:t>
            </a:r>
            <a:r>
              <a:rPr sz="3600" b="1" spc="5" dirty="0">
                <a:latin typeface="Garamond"/>
                <a:cs typeface="Garamond"/>
              </a:rPr>
              <a:t>v</a:t>
            </a:r>
            <a:r>
              <a:rPr sz="3600" b="1" spc="-25" dirty="0">
                <a:latin typeface="Garamond"/>
                <a:cs typeface="Garamond"/>
              </a:rPr>
              <a:t>er</a:t>
            </a:r>
            <a:r>
              <a:rPr sz="3600" b="1" dirty="0">
                <a:latin typeface="Garamond"/>
                <a:cs typeface="Garamond"/>
              </a:rPr>
              <a:t>a</a:t>
            </a:r>
            <a:r>
              <a:rPr sz="3600" b="1" spc="-5" dirty="0">
                <a:latin typeface="Garamond"/>
                <a:cs typeface="Garamond"/>
              </a:rPr>
              <a:t>l</a:t>
            </a:r>
            <a:r>
              <a:rPr sz="3600" b="1" dirty="0">
                <a:latin typeface="Garamond"/>
                <a:cs typeface="Garamond"/>
              </a:rPr>
              <a:t>l</a:t>
            </a:r>
            <a:r>
              <a:rPr sz="3600" b="1" spc="-10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Garamond"/>
                <a:cs typeface="Garamond"/>
              </a:rPr>
              <a:t>k</a:t>
            </a:r>
            <a:r>
              <a:rPr sz="3600" b="1" dirty="0">
                <a:latin typeface="Garamond"/>
                <a:cs typeface="Garamond"/>
              </a:rPr>
              <a:t>W</a:t>
            </a:r>
            <a:r>
              <a:rPr sz="3600" b="1" spc="-25" dirty="0">
                <a:latin typeface="Garamond"/>
                <a:cs typeface="Garamond"/>
              </a:rPr>
              <a:t>/</a:t>
            </a:r>
            <a:r>
              <a:rPr sz="3600" b="1" spc="-35" dirty="0">
                <a:latin typeface="Garamond"/>
                <a:cs typeface="Garamond"/>
              </a:rPr>
              <a:t>T</a:t>
            </a:r>
            <a:r>
              <a:rPr sz="3600" b="1" spc="-30" dirty="0">
                <a:latin typeface="Garamond"/>
                <a:cs typeface="Garamond"/>
              </a:rPr>
              <a:t>R</a:t>
            </a:r>
            <a:r>
              <a:rPr sz="3600" b="1" spc="-5" dirty="0">
                <a:latin typeface="Times New Roman"/>
                <a:cs typeface="Times New Roman"/>
              </a:rPr>
              <a:t> </a:t>
            </a:r>
            <a:r>
              <a:rPr sz="3600" b="1" spc="-25" dirty="0">
                <a:latin typeface="Garamond"/>
                <a:cs typeface="Garamond"/>
              </a:rPr>
              <a:t>=</a:t>
            </a:r>
            <a:r>
              <a:rPr sz="3600" b="1" spc="-5" dirty="0">
                <a:latin typeface="Times New Roman"/>
                <a:cs typeface="Times New Roman"/>
              </a:rPr>
              <a:t> </a:t>
            </a:r>
            <a:r>
              <a:rPr sz="3600" b="1" spc="-25" dirty="0">
                <a:latin typeface="Garamond"/>
                <a:cs typeface="Garamond"/>
              </a:rPr>
              <a:t>su</a:t>
            </a:r>
            <a:r>
              <a:rPr sz="3600" b="1" spc="-35" dirty="0">
                <a:latin typeface="Garamond"/>
                <a:cs typeface="Garamond"/>
              </a:rPr>
              <a:t>m</a:t>
            </a:r>
            <a:r>
              <a:rPr sz="3600" b="1" spc="-5" dirty="0">
                <a:latin typeface="Times New Roman"/>
                <a:cs typeface="Times New Roman"/>
              </a:rPr>
              <a:t> </a:t>
            </a:r>
            <a:r>
              <a:rPr sz="3600" b="1" spc="-30" dirty="0">
                <a:latin typeface="Garamond"/>
                <a:cs typeface="Garamond"/>
              </a:rPr>
              <a:t>o</a:t>
            </a:r>
            <a:r>
              <a:rPr sz="3600" b="1" dirty="0">
                <a:latin typeface="Garamond"/>
                <a:cs typeface="Garamond"/>
              </a:rPr>
              <a:t>f</a:t>
            </a:r>
            <a:r>
              <a:rPr sz="3600" b="1" spc="-5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Garamond"/>
                <a:cs typeface="Garamond"/>
              </a:rPr>
              <a:t>a</a:t>
            </a:r>
            <a:r>
              <a:rPr sz="3600" b="1" spc="-5" dirty="0">
                <a:latin typeface="Garamond"/>
                <a:cs typeface="Garamond"/>
              </a:rPr>
              <a:t>l</a:t>
            </a:r>
            <a:r>
              <a:rPr sz="3600" b="1" dirty="0">
                <a:latin typeface="Garamond"/>
                <a:cs typeface="Garamond"/>
              </a:rPr>
              <a:t>l</a:t>
            </a:r>
            <a:r>
              <a:rPr sz="3600" b="1" spc="-1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Garamond"/>
                <a:cs typeface="Garamond"/>
              </a:rPr>
              <a:t>a</a:t>
            </a:r>
            <a:r>
              <a:rPr sz="3600" b="1" spc="-5" dirty="0">
                <a:latin typeface="Garamond"/>
                <a:cs typeface="Garamond"/>
              </a:rPr>
              <a:t>b</a:t>
            </a:r>
            <a:r>
              <a:rPr sz="3600" b="1" dirty="0">
                <a:latin typeface="Garamond"/>
                <a:cs typeface="Garamond"/>
              </a:rPr>
              <a:t>o</a:t>
            </a:r>
            <a:r>
              <a:rPr sz="3600" b="1" spc="-5" dirty="0">
                <a:latin typeface="Garamond"/>
                <a:cs typeface="Garamond"/>
              </a:rPr>
              <a:t>v</a:t>
            </a:r>
            <a:r>
              <a:rPr sz="3600" b="1" dirty="0">
                <a:latin typeface="Garamond"/>
                <a:cs typeface="Garamond"/>
              </a:rPr>
              <a:t>e</a:t>
            </a:r>
            <a:r>
              <a:rPr sz="3600" b="1" spc="-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Garamond"/>
                <a:cs typeface="Garamond"/>
              </a:rPr>
              <a:t>k</a:t>
            </a:r>
            <a:r>
              <a:rPr sz="3600" b="1" dirty="0">
                <a:latin typeface="Garamond"/>
                <a:cs typeface="Garamond"/>
              </a:rPr>
              <a:t>W/</a:t>
            </a:r>
            <a:r>
              <a:rPr sz="3600" b="1" spc="-5" dirty="0">
                <a:latin typeface="Times New Roman"/>
                <a:cs typeface="Times New Roman"/>
              </a:rPr>
              <a:t> </a:t>
            </a:r>
            <a:r>
              <a:rPr sz="3600" b="1" spc="-35" dirty="0">
                <a:latin typeface="Garamond"/>
                <a:cs typeface="Garamond"/>
              </a:rPr>
              <a:t>T</a:t>
            </a:r>
            <a:r>
              <a:rPr sz="3600" b="1" spc="-30" dirty="0">
                <a:latin typeface="Garamond"/>
                <a:cs typeface="Garamond"/>
              </a:rPr>
              <a:t>R</a:t>
            </a:r>
            <a:endParaRPr sz="3600" dirty="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939" y="174752"/>
            <a:ext cx="355854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latin typeface="Arial"/>
                <a:cs typeface="Arial"/>
              </a:rPr>
              <a:t>Climate Changes</a:t>
            </a:r>
            <a:r>
              <a:rPr sz="3000" b="1" spc="-5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in  </a:t>
            </a:r>
            <a:r>
              <a:rPr sz="3000" b="1" spc="-5" dirty="0">
                <a:latin typeface="Arial"/>
                <a:cs typeface="Arial"/>
              </a:rPr>
              <a:t>India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4939" y="1645666"/>
            <a:ext cx="3728720" cy="52578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600" dirty="0">
                <a:latin typeface="Arial"/>
                <a:cs typeface="Arial"/>
              </a:rPr>
              <a:t>Records of coastal</a:t>
            </a:r>
            <a:r>
              <a:rPr sz="2600" spc="-10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tide  gauges in </a:t>
            </a:r>
            <a:r>
              <a:rPr sz="2600" spc="-5" dirty="0">
                <a:latin typeface="Arial"/>
                <a:cs typeface="Arial"/>
              </a:rPr>
              <a:t>the </a:t>
            </a:r>
            <a:r>
              <a:rPr sz="2600" dirty="0">
                <a:latin typeface="Arial"/>
                <a:cs typeface="Arial"/>
              </a:rPr>
              <a:t>north  Indian ocean for the  last 40 years has  revealed an estimated </a:t>
            </a:r>
            <a:r>
              <a:rPr sz="2600" dirty="0">
                <a:solidFill>
                  <a:srgbClr val="00AFE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AFEF"/>
                </a:solidFill>
                <a:latin typeface="Arial"/>
                <a:cs typeface="Arial"/>
              </a:rPr>
              <a:t>sea level rise  </a:t>
            </a:r>
            <a:r>
              <a:rPr sz="2600" b="1" spc="5" dirty="0">
                <a:solidFill>
                  <a:srgbClr val="00AFEF"/>
                </a:solidFill>
                <a:latin typeface="Arial"/>
                <a:cs typeface="Arial"/>
              </a:rPr>
              <a:t>between </a:t>
            </a:r>
            <a:r>
              <a:rPr sz="2600" b="1" spc="-5" dirty="0">
                <a:solidFill>
                  <a:srgbClr val="00AFEF"/>
                </a:solidFill>
                <a:latin typeface="Arial"/>
                <a:cs typeface="Arial"/>
              </a:rPr>
              <a:t>1.06-1.75  </a:t>
            </a:r>
            <a:r>
              <a:rPr sz="2600" b="1" dirty="0">
                <a:solidFill>
                  <a:srgbClr val="00AFEF"/>
                </a:solidFill>
                <a:latin typeface="Arial"/>
                <a:cs typeface="Arial"/>
              </a:rPr>
              <a:t>mm per</a:t>
            </a:r>
            <a:r>
              <a:rPr sz="2600" b="1" spc="-35" dirty="0">
                <a:solidFill>
                  <a:srgbClr val="00AFEF"/>
                </a:solidFill>
                <a:latin typeface="Arial"/>
                <a:cs typeface="Arial"/>
              </a:rPr>
              <a:t> year.</a:t>
            </a:r>
            <a:endParaRPr sz="2600">
              <a:latin typeface="Arial"/>
              <a:cs typeface="Arial"/>
            </a:endParaRPr>
          </a:p>
          <a:p>
            <a:pPr marL="355600" marR="296545" indent="-342900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sz="2600" dirty="0">
                <a:latin typeface="Arial"/>
                <a:cs typeface="Arial"/>
              </a:rPr>
              <a:t>The available  monitoring data on </a:t>
            </a:r>
            <a:r>
              <a:rPr sz="260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600" b="1" spc="-5" dirty="0">
                <a:solidFill>
                  <a:srgbClr val="FFC000"/>
                </a:solidFill>
                <a:latin typeface="Arial"/>
                <a:cs typeface="Arial"/>
              </a:rPr>
              <a:t>Himalayan </a:t>
            </a:r>
            <a:r>
              <a:rPr sz="2600" b="1" dirty="0">
                <a:solidFill>
                  <a:srgbClr val="FFC000"/>
                </a:solidFill>
                <a:latin typeface="Arial"/>
                <a:cs typeface="Arial"/>
              </a:rPr>
              <a:t>glaciers  indicates</a:t>
            </a:r>
            <a:r>
              <a:rPr sz="2600" b="1" spc="-8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C000"/>
                </a:solidFill>
                <a:latin typeface="Arial"/>
                <a:cs typeface="Arial"/>
              </a:rPr>
              <a:t>recession  of some</a:t>
            </a:r>
            <a:r>
              <a:rPr sz="2600" b="1" spc="-5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C000"/>
                </a:solidFill>
                <a:latin typeface="Arial"/>
                <a:cs typeface="Arial"/>
              </a:rPr>
              <a:t>glaciers</a:t>
            </a:r>
            <a:r>
              <a:rPr sz="2600" dirty="0">
                <a:solidFill>
                  <a:srgbClr val="FFC000"/>
                </a:solidFill>
                <a:latin typeface="Arial"/>
                <a:cs typeface="Arial"/>
              </a:rPr>
              <a:t>.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19133" y="6549847"/>
            <a:ext cx="774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4470A6"/>
                </a:solidFill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70883" y="63"/>
            <a:ext cx="4873116" cy="68579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3762" y="597230"/>
            <a:ext cx="72542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0" dirty="0"/>
              <a:t>Per-capita </a:t>
            </a:r>
            <a:r>
              <a:rPr sz="2800" spc="-10" dirty="0"/>
              <a:t>Carbon </a:t>
            </a:r>
            <a:r>
              <a:rPr sz="2800" spc="-20" dirty="0"/>
              <a:t>–dioxide </a:t>
            </a:r>
            <a:r>
              <a:rPr sz="2800" spc="-10" dirty="0"/>
              <a:t>emission (Metric</a:t>
            </a:r>
            <a:r>
              <a:rPr sz="2800" spc="225" dirty="0"/>
              <a:t> </a:t>
            </a:r>
            <a:r>
              <a:rPr sz="2800" spc="-55" dirty="0"/>
              <a:t>Tons)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090037" y="2428100"/>
            <a:ext cx="7483609" cy="3215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9283" y="2447544"/>
            <a:ext cx="645160" cy="3195955"/>
          </a:xfrm>
          <a:custGeom>
            <a:avLst/>
            <a:gdLst/>
            <a:ahLst/>
            <a:cxnLst/>
            <a:rect l="l" t="t" r="r" b="b"/>
            <a:pathLst>
              <a:path w="645160" h="3195954">
                <a:moveTo>
                  <a:pt x="644652" y="0"/>
                </a:moveTo>
                <a:lnTo>
                  <a:pt x="0" y="0"/>
                </a:lnTo>
                <a:lnTo>
                  <a:pt x="0" y="3195688"/>
                </a:lnTo>
                <a:lnTo>
                  <a:pt x="644652" y="3195688"/>
                </a:lnTo>
                <a:lnTo>
                  <a:pt x="644652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57044" y="4142232"/>
            <a:ext cx="643255" cy="1501140"/>
          </a:xfrm>
          <a:custGeom>
            <a:avLst/>
            <a:gdLst/>
            <a:ahLst/>
            <a:cxnLst/>
            <a:rect l="l" t="t" r="r" b="b"/>
            <a:pathLst>
              <a:path w="643255" h="1501139">
                <a:moveTo>
                  <a:pt x="643128" y="0"/>
                </a:moveTo>
                <a:lnTo>
                  <a:pt x="0" y="0"/>
                </a:lnTo>
                <a:lnTo>
                  <a:pt x="0" y="1501000"/>
                </a:lnTo>
                <a:lnTo>
                  <a:pt x="643128" y="1501000"/>
                </a:lnTo>
                <a:lnTo>
                  <a:pt x="64312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83279" y="4067555"/>
            <a:ext cx="645160" cy="1576070"/>
          </a:xfrm>
          <a:custGeom>
            <a:avLst/>
            <a:gdLst/>
            <a:ahLst/>
            <a:cxnLst/>
            <a:rect l="l" t="t" r="r" b="b"/>
            <a:pathLst>
              <a:path w="645160" h="1576070">
                <a:moveTo>
                  <a:pt x="644652" y="0"/>
                </a:moveTo>
                <a:lnTo>
                  <a:pt x="0" y="0"/>
                </a:lnTo>
                <a:lnTo>
                  <a:pt x="0" y="1575676"/>
                </a:lnTo>
                <a:lnTo>
                  <a:pt x="644652" y="1575676"/>
                </a:lnTo>
                <a:lnTo>
                  <a:pt x="644652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09515" y="5068823"/>
            <a:ext cx="645160" cy="574675"/>
          </a:xfrm>
          <a:custGeom>
            <a:avLst/>
            <a:gdLst/>
            <a:ahLst/>
            <a:cxnLst/>
            <a:rect l="l" t="t" r="r" b="b"/>
            <a:pathLst>
              <a:path w="645160" h="574675">
                <a:moveTo>
                  <a:pt x="644651" y="0"/>
                </a:moveTo>
                <a:lnTo>
                  <a:pt x="0" y="0"/>
                </a:lnTo>
                <a:lnTo>
                  <a:pt x="0" y="574408"/>
                </a:lnTo>
                <a:lnTo>
                  <a:pt x="644651" y="574408"/>
                </a:lnTo>
                <a:lnTo>
                  <a:pt x="644651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37276" y="3773423"/>
            <a:ext cx="643255" cy="1870075"/>
          </a:xfrm>
          <a:custGeom>
            <a:avLst/>
            <a:gdLst/>
            <a:ahLst/>
            <a:cxnLst/>
            <a:rect l="l" t="t" r="r" b="b"/>
            <a:pathLst>
              <a:path w="643254" h="1870075">
                <a:moveTo>
                  <a:pt x="643127" y="0"/>
                </a:moveTo>
                <a:lnTo>
                  <a:pt x="0" y="0"/>
                </a:lnTo>
                <a:lnTo>
                  <a:pt x="0" y="1869808"/>
                </a:lnTo>
                <a:lnTo>
                  <a:pt x="643127" y="1869808"/>
                </a:lnTo>
                <a:lnTo>
                  <a:pt x="64312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63511" y="5480303"/>
            <a:ext cx="645160" cy="163195"/>
          </a:xfrm>
          <a:custGeom>
            <a:avLst/>
            <a:gdLst/>
            <a:ahLst/>
            <a:cxnLst/>
            <a:rect l="l" t="t" r="r" b="b"/>
            <a:pathLst>
              <a:path w="645159" h="163195">
                <a:moveTo>
                  <a:pt x="644652" y="0"/>
                </a:moveTo>
                <a:lnTo>
                  <a:pt x="0" y="0"/>
                </a:lnTo>
                <a:lnTo>
                  <a:pt x="0" y="162928"/>
                </a:lnTo>
                <a:lnTo>
                  <a:pt x="644652" y="162928"/>
                </a:lnTo>
                <a:lnTo>
                  <a:pt x="644652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89747" y="4965191"/>
            <a:ext cx="645160" cy="678180"/>
          </a:xfrm>
          <a:custGeom>
            <a:avLst/>
            <a:gdLst/>
            <a:ahLst/>
            <a:cxnLst/>
            <a:rect l="l" t="t" r="r" b="b"/>
            <a:pathLst>
              <a:path w="645159" h="678179">
                <a:moveTo>
                  <a:pt x="644651" y="0"/>
                </a:moveTo>
                <a:lnTo>
                  <a:pt x="0" y="0"/>
                </a:lnTo>
                <a:lnTo>
                  <a:pt x="0" y="678040"/>
                </a:lnTo>
                <a:lnTo>
                  <a:pt x="644651" y="678040"/>
                </a:lnTo>
                <a:lnTo>
                  <a:pt x="644651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29283" y="2447544"/>
            <a:ext cx="645160" cy="3195955"/>
          </a:xfrm>
          <a:custGeom>
            <a:avLst/>
            <a:gdLst/>
            <a:ahLst/>
            <a:cxnLst/>
            <a:rect l="l" t="t" r="r" b="b"/>
            <a:pathLst>
              <a:path w="645160" h="3195954">
                <a:moveTo>
                  <a:pt x="0" y="0"/>
                </a:moveTo>
                <a:lnTo>
                  <a:pt x="644652" y="0"/>
                </a:lnTo>
                <a:lnTo>
                  <a:pt x="644652" y="3195688"/>
                </a:lnTo>
                <a:lnTo>
                  <a:pt x="0" y="319568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57044" y="4142232"/>
            <a:ext cx="643255" cy="1501140"/>
          </a:xfrm>
          <a:custGeom>
            <a:avLst/>
            <a:gdLst/>
            <a:ahLst/>
            <a:cxnLst/>
            <a:rect l="l" t="t" r="r" b="b"/>
            <a:pathLst>
              <a:path w="643255" h="1501139">
                <a:moveTo>
                  <a:pt x="0" y="0"/>
                </a:moveTo>
                <a:lnTo>
                  <a:pt x="643128" y="0"/>
                </a:lnTo>
                <a:lnTo>
                  <a:pt x="643128" y="1501000"/>
                </a:lnTo>
                <a:lnTo>
                  <a:pt x="0" y="1501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83279" y="4067555"/>
            <a:ext cx="645160" cy="1576070"/>
          </a:xfrm>
          <a:custGeom>
            <a:avLst/>
            <a:gdLst/>
            <a:ahLst/>
            <a:cxnLst/>
            <a:rect l="l" t="t" r="r" b="b"/>
            <a:pathLst>
              <a:path w="645160" h="1576070">
                <a:moveTo>
                  <a:pt x="0" y="0"/>
                </a:moveTo>
                <a:lnTo>
                  <a:pt x="644652" y="0"/>
                </a:lnTo>
                <a:lnTo>
                  <a:pt x="644652" y="1575676"/>
                </a:lnTo>
                <a:lnTo>
                  <a:pt x="0" y="157567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09515" y="5068823"/>
            <a:ext cx="645160" cy="574675"/>
          </a:xfrm>
          <a:custGeom>
            <a:avLst/>
            <a:gdLst/>
            <a:ahLst/>
            <a:cxnLst/>
            <a:rect l="l" t="t" r="r" b="b"/>
            <a:pathLst>
              <a:path w="645160" h="574675">
                <a:moveTo>
                  <a:pt x="0" y="0"/>
                </a:moveTo>
                <a:lnTo>
                  <a:pt x="644651" y="0"/>
                </a:lnTo>
                <a:lnTo>
                  <a:pt x="644651" y="574408"/>
                </a:lnTo>
                <a:lnTo>
                  <a:pt x="0" y="57440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37276" y="3773423"/>
            <a:ext cx="643255" cy="1870075"/>
          </a:xfrm>
          <a:custGeom>
            <a:avLst/>
            <a:gdLst/>
            <a:ahLst/>
            <a:cxnLst/>
            <a:rect l="l" t="t" r="r" b="b"/>
            <a:pathLst>
              <a:path w="643254" h="1870075">
                <a:moveTo>
                  <a:pt x="0" y="0"/>
                </a:moveTo>
                <a:lnTo>
                  <a:pt x="643127" y="0"/>
                </a:lnTo>
                <a:lnTo>
                  <a:pt x="643127" y="1869808"/>
                </a:lnTo>
                <a:lnTo>
                  <a:pt x="0" y="186980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63511" y="5480303"/>
            <a:ext cx="645160" cy="163195"/>
          </a:xfrm>
          <a:custGeom>
            <a:avLst/>
            <a:gdLst/>
            <a:ahLst/>
            <a:cxnLst/>
            <a:rect l="l" t="t" r="r" b="b"/>
            <a:pathLst>
              <a:path w="645159" h="163195">
                <a:moveTo>
                  <a:pt x="0" y="0"/>
                </a:moveTo>
                <a:lnTo>
                  <a:pt x="644652" y="0"/>
                </a:lnTo>
                <a:lnTo>
                  <a:pt x="644652" y="162928"/>
                </a:lnTo>
                <a:lnTo>
                  <a:pt x="0" y="162928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89747" y="4965191"/>
            <a:ext cx="645160" cy="678180"/>
          </a:xfrm>
          <a:custGeom>
            <a:avLst/>
            <a:gdLst/>
            <a:ahLst/>
            <a:cxnLst/>
            <a:rect l="l" t="t" r="r" b="b"/>
            <a:pathLst>
              <a:path w="645159" h="678179">
                <a:moveTo>
                  <a:pt x="0" y="0"/>
                </a:moveTo>
                <a:lnTo>
                  <a:pt x="644651" y="0"/>
                </a:lnTo>
                <a:lnTo>
                  <a:pt x="644651" y="678040"/>
                </a:lnTo>
                <a:lnTo>
                  <a:pt x="0" y="67804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88491" y="1650492"/>
            <a:ext cx="0" cy="3992879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3992880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8491" y="5643371"/>
            <a:ext cx="7886700" cy="0"/>
          </a:xfrm>
          <a:custGeom>
            <a:avLst/>
            <a:gdLst/>
            <a:ahLst/>
            <a:cxnLst/>
            <a:rect l="l" t="t" r="r" b="b"/>
            <a:pathLst>
              <a:path w="7886700">
                <a:moveTo>
                  <a:pt x="0" y="0"/>
                </a:moveTo>
                <a:lnTo>
                  <a:pt x="788670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178763" y="2088641"/>
            <a:ext cx="546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2</a:t>
            </a:r>
            <a:r>
              <a:rPr sz="1800" dirty="0">
                <a:latin typeface="Calibri"/>
                <a:cs typeface="Calibri"/>
              </a:rPr>
              <a:t>0.</a:t>
            </a:r>
            <a:r>
              <a:rPr sz="1800" spc="-5" dirty="0">
                <a:latin typeface="Calibri"/>
                <a:cs typeface="Calibri"/>
              </a:rPr>
              <a:t>01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21382" y="3783329"/>
            <a:ext cx="315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9</a:t>
            </a:r>
            <a:r>
              <a:rPr sz="1800" dirty="0">
                <a:latin typeface="Calibri"/>
                <a:cs typeface="Calibri"/>
              </a:rPr>
              <a:t>.4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90340" y="3708272"/>
            <a:ext cx="431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9</a:t>
            </a:r>
            <a:r>
              <a:rPr sz="1800" dirty="0">
                <a:latin typeface="Calibri"/>
                <a:cs typeface="Calibri"/>
              </a:rPr>
              <a:t>.</a:t>
            </a:r>
            <a:r>
              <a:rPr sz="1800" spc="-5" dirty="0">
                <a:latin typeface="Calibri"/>
                <a:cs typeface="Calibri"/>
              </a:rPr>
              <a:t>87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675378" y="4709541"/>
            <a:ext cx="315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3</a:t>
            </a:r>
            <a:r>
              <a:rPr sz="1800" dirty="0">
                <a:latin typeface="Calibri"/>
                <a:cs typeface="Calibri"/>
              </a:rPr>
              <a:t>.6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86425" y="3414217"/>
            <a:ext cx="5467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11</a:t>
            </a:r>
            <a:r>
              <a:rPr sz="1800" dirty="0">
                <a:latin typeface="Calibri"/>
                <a:cs typeface="Calibri"/>
              </a:rPr>
              <a:t>.</a:t>
            </a:r>
            <a:r>
              <a:rPr sz="1800" spc="-5" dirty="0">
                <a:latin typeface="Calibri"/>
                <a:cs typeface="Calibri"/>
              </a:rPr>
              <a:t>71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71207" y="5121655"/>
            <a:ext cx="431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1</a:t>
            </a:r>
            <a:r>
              <a:rPr sz="1800" dirty="0">
                <a:latin typeface="Calibri"/>
                <a:cs typeface="Calibri"/>
              </a:rPr>
              <a:t>.</a:t>
            </a:r>
            <a:r>
              <a:rPr sz="1800" spc="-5" dirty="0">
                <a:latin typeface="Calibri"/>
                <a:cs typeface="Calibri"/>
              </a:rPr>
              <a:t>02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998079" y="4605908"/>
            <a:ext cx="431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4</a:t>
            </a:r>
            <a:r>
              <a:rPr sz="1800" dirty="0">
                <a:latin typeface="Calibri"/>
                <a:cs typeface="Calibri"/>
              </a:rPr>
              <a:t>.</a:t>
            </a:r>
            <a:r>
              <a:rPr sz="1800" spc="-5" dirty="0">
                <a:latin typeface="Calibri"/>
                <a:cs typeface="Calibri"/>
              </a:rPr>
              <a:t>25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7827" y="5468823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7827" y="4670297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32003" y="3871721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10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32003" y="3072765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15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32003" y="2274189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2003" y="1475613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25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22044" y="5833059"/>
            <a:ext cx="4083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U</a:t>
            </a:r>
            <a:r>
              <a:rPr sz="1800" spc="-15" dirty="0">
                <a:latin typeface="Calibri"/>
                <a:cs typeface="Calibri"/>
              </a:rPr>
              <a:t>S</a:t>
            </a:r>
            <a:r>
              <a:rPr sz="1800" dirty="0"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208657" y="5833059"/>
            <a:ext cx="687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Eu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spc="-5" dirty="0">
                <a:latin typeface="Calibri"/>
                <a:cs typeface="Calibri"/>
              </a:rPr>
              <a:t>ope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399535" y="5833059"/>
            <a:ext cx="558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Ja</a:t>
            </a:r>
            <a:r>
              <a:rPr sz="1800" spc="5" dirty="0">
                <a:latin typeface="Calibri"/>
                <a:cs typeface="Calibri"/>
              </a:rPr>
              <a:t>p</a:t>
            </a:r>
            <a:r>
              <a:rPr sz="1800" dirty="0">
                <a:latin typeface="Calibri"/>
                <a:cs typeface="Calibri"/>
              </a:rPr>
              <a:t>an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531233" y="5833059"/>
            <a:ext cx="5492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China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627623" y="5833059"/>
            <a:ext cx="610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Russ</a:t>
            </a:r>
            <a:r>
              <a:rPr sz="1800" spc="-5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816979" y="5833059"/>
            <a:ext cx="4851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In</a:t>
            </a:r>
            <a:r>
              <a:rPr sz="1800" spc="-5" dirty="0">
                <a:latin typeface="Calibri"/>
                <a:cs typeface="Calibri"/>
              </a:rPr>
              <a:t>dia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809992" y="5833059"/>
            <a:ext cx="753745" cy="579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15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World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800" spc="-25" dirty="0">
                <a:latin typeface="Calibri"/>
                <a:cs typeface="Calibri"/>
              </a:rPr>
              <a:t>a</a:t>
            </a:r>
            <a:r>
              <a:rPr sz="1800" spc="-15" dirty="0">
                <a:latin typeface="Calibri"/>
                <a:cs typeface="Calibri"/>
              </a:rPr>
              <a:t>v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-4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10" dirty="0">
                <a:latin typeface="Calibri"/>
                <a:cs typeface="Calibri"/>
              </a:rPr>
              <a:t>g</a:t>
            </a:r>
            <a:r>
              <a:rPr sz="1800" dirty="0"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0170" y="210134"/>
            <a:ext cx="68294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Arial"/>
                <a:cs typeface="Arial"/>
              </a:rPr>
              <a:t>Impacts of Climate</a:t>
            </a:r>
            <a:r>
              <a:rPr b="1" spc="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Changes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074165"/>
            <a:ext cx="5655310" cy="505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3000" spc="-25" dirty="0">
                <a:latin typeface="Arial"/>
                <a:cs typeface="Arial"/>
              </a:rPr>
              <a:t>Water</a:t>
            </a:r>
            <a:r>
              <a:rPr sz="3000" spc="-2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resources</a:t>
            </a:r>
            <a:endParaRPr sz="3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Arial"/>
                <a:cs typeface="Arial"/>
              </a:rPr>
              <a:t>Agriculture and food</a:t>
            </a:r>
            <a:r>
              <a:rPr sz="3000" spc="-3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production</a:t>
            </a:r>
            <a:endParaRPr sz="3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latin typeface="Arial"/>
                <a:cs typeface="Arial"/>
              </a:rPr>
              <a:t>Health</a:t>
            </a:r>
            <a:endParaRPr sz="3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latin typeface="Arial"/>
                <a:cs typeface="Arial"/>
              </a:rPr>
              <a:t>Forests</a:t>
            </a:r>
            <a:endParaRPr sz="3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Arial"/>
                <a:cs typeface="Arial"/>
              </a:rPr>
              <a:t>Coastal</a:t>
            </a:r>
            <a:r>
              <a:rPr sz="3000" spc="-3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areas</a:t>
            </a:r>
            <a:endParaRPr sz="3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Arial"/>
                <a:cs typeface="Arial"/>
              </a:rPr>
              <a:t>Vulnerability </a:t>
            </a:r>
            <a:r>
              <a:rPr sz="3000" spc="-5" dirty="0">
                <a:latin typeface="Arial"/>
                <a:cs typeface="Arial"/>
              </a:rPr>
              <a:t>to extreme</a:t>
            </a:r>
            <a:r>
              <a:rPr sz="3000" spc="-2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events</a:t>
            </a:r>
            <a:endParaRPr sz="3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latin typeface="Arial"/>
                <a:cs typeface="Arial"/>
              </a:rPr>
              <a:t>Bioenergy</a:t>
            </a:r>
            <a:endParaRPr sz="3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Arial"/>
                <a:cs typeface="Arial"/>
              </a:rPr>
              <a:t>Livelihoods</a:t>
            </a:r>
            <a:endParaRPr sz="3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latin typeface="Arial"/>
                <a:cs typeface="Arial"/>
              </a:rPr>
              <a:t>Environment</a:t>
            </a:r>
            <a:endParaRPr sz="3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latin typeface="Arial"/>
                <a:cs typeface="Arial"/>
              </a:rPr>
              <a:t>Economy</a:t>
            </a:r>
            <a:endParaRPr sz="3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latin typeface="Arial"/>
                <a:cs typeface="Arial"/>
              </a:rPr>
              <a:t>Ecology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06433" y="6499047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4470A6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91075" y="3552825"/>
            <a:ext cx="4333875" cy="33051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401777"/>
            <a:ext cx="540512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tabLst>
                <a:tab pos="1984375" algn="l"/>
                <a:tab pos="3620135" algn="l"/>
                <a:tab pos="4848860" algn="l"/>
              </a:tabLst>
            </a:pPr>
            <a:r>
              <a:rPr sz="3200" b="1" dirty="0">
                <a:latin typeface="Arial"/>
                <a:cs typeface="Arial"/>
              </a:rPr>
              <a:t>Nati</a:t>
            </a:r>
            <a:r>
              <a:rPr sz="3200" b="1" spc="-25" dirty="0">
                <a:latin typeface="Arial"/>
                <a:cs typeface="Arial"/>
              </a:rPr>
              <a:t>o</a:t>
            </a:r>
            <a:r>
              <a:rPr sz="3200" b="1" dirty="0">
                <a:latin typeface="Arial"/>
                <a:cs typeface="Arial"/>
              </a:rPr>
              <a:t>n</a:t>
            </a:r>
            <a:r>
              <a:rPr sz="3200" b="1" spc="-25" dirty="0">
                <a:latin typeface="Arial"/>
                <a:cs typeface="Arial"/>
              </a:rPr>
              <a:t>a</a:t>
            </a:r>
            <a:r>
              <a:rPr sz="3200" b="1" dirty="0">
                <a:latin typeface="Arial"/>
                <a:cs typeface="Arial"/>
              </a:rPr>
              <a:t>l	Acti</a:t>
            </a:r>
            <a:r>
              <a:rPr sz="3200" b="1" spc="-25" dirty="0">
                <a:latin typeface="Arial"/>
                <a:cs typeface="Arial"/>
              </a:rPr>
              <a:t>o</a:t>
            </a:r>
            <a:r>
              <a:rPr sz="3200" b="1" dirty="0">
                <a:latin typeface="Arial"/>
                <a:cs typeface="Arial"/>
              </a:rPr>
              <a:t>n	Pl</a:t>
            </a:r>
            <a:r>
              <a:rPr sz="3200" b="1" spc="-15" dirty="0">
                <a:latin typeface="Arial"/>
                <a:cs typeface="Arial"/>
              </a:rPr>
              <a:t>a</a:t>
            </a:r>
            <a:r>
              <a:rPr sz="3200" b="1" dirty="0">
                <a:latin typeface="Arial"/>
                <a:cs typeface="Arial"/>
              </a:rPr>
              <a:t>n	for  </a:t>
            </a:r>
            <a:r>
              <a:rPr sz="3200" b="1" spc="-5" dirty="0">
                <a:latin typeface="Arial"/>
                <a:cs typeface="Arial"/>
              </a:rPr>
              <a:t>Climate </a:t>
            </a:r>
            <a:r>
              <a:rPr sz="3200" b="1" dirty="0">
                <a:latin typeface="Arial"/>
                <a:cs typeface="Arial"/>
              </a:rPr>
              <a:t>Change</a:t>
            </a:r>
            <a:r>
              <a:rPr sz="3200" b="1" spc="-8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(NAPCC)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2051430"/>
            <a:ext cx="5252720" cy="4378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241935" indent="-342900">
              <a:lnSpc>
                <a:spcPct val="100000"/>
              </a:lnSpc>
              <a:spcBef>
                <a:spcPts val="9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Arial"/>
                <a:cs typeface="Arial"/>
              </a:rPr>
              <a:t>Protecting </a:t>
            </a:r>
            <a:r>
              <a:rPr sz="2800" spc="-5" dirty="0">
                <a:latin typeface="Arial"/>
                <a:cs typeface="Arial"/>
              </a:rPr>
              <a:t>the poor and  vulnerable sections of society  </a:t>
            </a:r>
            <a:r>
              <a:rPr sz="2800" dirty="0">
                <a:latin typeface="Arial"/>
                <a:cs typeface="Arial"/>
              </a:rPr>
              <a:t>through sustainable  </a:t>
            </a:r>
            <a:r>
              <a:rPr sz="2800" spc="-5" dirty="0">
                <a:latin typeface="Arial"/>
                <a:cs typeface="Arial"/>
              </a:rPr>
              <a:t>development sensitive to  climate change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Achieving national growth  </a:t>
            </a:r>
            <a:r>
              <a:rPr sz="2800" dirty="0">
                <a:latin typeface="Arial"/>
                <a:cs typeface="Arial"/>
              </a:rPr>
              <a:t>objectives through </a:t>
            </a:r>
            <a:r>
              <a:rPr sz="2800" spc="-5" dirty="0">
                <a:latin typeface="Arial"/>
                <a:cs typeface="Arial"/>
              </a:rPr>
              <a:t>a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qualitative  </a:t>
            </a:r>
            <a:r>
              <a:rPr sz="2800" dirty="0">
                <a:latin typeface="Arial"/>
                <a:cs typeface="Arial"/>
              </a:rPr>
              <a:t>change </a:t>
            </a:r>
            <a:r>
              <a:rPr sz="2800" spc="-5" dirty="0">
                <a:latin typeface="Arial"/>
                <a:cs typeface="Arial"/>
              </a:rPr>
              <a:t>in </a:t>
            </a:r>
            <a:r>
              <a:rPr sz="2800" dirty="0">
                <a:latin typeface="Arial"/>
                <a:cs typeface="Arial"/>
              </a:rPr>
              <a:t>direction, ecological  </a:t>
            </a:r>
            <a:r>
              <a:rPr sz="2800" spc="-15" dirty="0">
                <a:latin typeface="Arial"/>
                <a:cs typeface="Arial"/>
              </a:rPr>
              <a:t>sustainability, </a:t>
            </a:r>
            <a:r>
              <a:rPr sz="2800" spc="-5" dirty="0">
                <a:latin typeface="Arial"/>
                <a:cs typeface="Arial"/>
              </a:rPr>
              <a:t>mitigation of  </a:t>
            </a:r>
            <a:r>
              <a:rPr sz="2800" dirty="0">
                <a:latin typeface="Arial"/>
                <a:cs typeface="Arial"/>
              </a:rPr>
              <a:t>greenhouse gas emissions.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06433" y="6499047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4470A6"/>
                </a:solidFill>
                <a:latin typeface="Calibri"/>
                <a:cs typeface="Calibri"/>
              </a:rPr>
              <a:t>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19800" y="1905000"/>
            <a:ext cx="2743200" cy="2057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401777"/>
            <a:ext cx="548259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tabLst>
                <a:tab pos="2010410" algn="l"/>
                <a:tab pos="3672204" algn="l"/>
                <a:tab pos="4926330" algn="l"/>
              </a:tabLst>
            </a:pPr>
            <a:r>
              <a:rPr sz="3200" b="1" dirty="0">
                <a:latin typeface="Arial"/>
                <a:cs typeface="Arial"/>
              </a:rPr>
              <a:t>Nati</a:t>
            </a:r>
            <a:r>
              <a:rPr sz="3200" b="1" spc="-25" dirty="0">
                <a:latin typeface="Arial"/>
                <a:cs typeface="Arial"/>
              </a:rPr>
              <a:t>o</a:t>
            </a:r>
            <a:r>
              <a:rPr sz="3200" b="1" dirty="0">
                <a:latin typeface="Arial"/>
                <a:cs typeface="Arial"/>
              </a:rPr>
              <a:t>n</a:t>
            </a:r>
            <a:r>
              <a:rPr sz="3200" b="1" spc="-25" dirty="0">
                <a:latin typeface="Arial"/>
                <a:cs typeface="Arial"/>
              </a:rPr>
              <a:t>a</a:t>
            </a:r>
            <a:r>
              <a:rPr sz="3200" b="1" dirty="0">
                <a:latin typeface="Arial"/>
                <a:cs typeface="Arial"/>
              </a:rPr>
              <a:t>l	Acti</a:t>
            </a:r>
            <a:r>
              <a:rPr sz="3200" b="1" spc="-25" dirty="0">
                <a:latin typeface="Arial"/>
                <a:cs typeface="Arial"/>
              </a:rPr>
              <a:t>o</a:t>
            </a:r>
            <a:r>
              <a:rPr sz="3200" b="1" dirty="0">
                <a:latin typeface="Arial"/>
                <a:cs typeface="Arial"/>
              </a:rPr>
              <a:t>n	Pl</a:t>
            </a:r>
            <a:r>
              <a:rPr sz="3200" b="1" spc="-15" dirty="0">
                <a:latin typeface="Arial"/>
                <a:cs typeface="Arial"/>
              </a:rPr>
              <a:t>a</a:t>
            </a:r>
            <a:r>
              <a:rPr sz="3200" b="1" dirty="0">
                <a:latin typeface="Arial"/>
                <a:cs typeface="Arial"/>
              </a:rPr>
              <a:t>n	for  </a:t>
            </a:r>
            <a:r>
              <a:rPr sz="3200" b="1" spc="-5" dirty="0">
                <a:latin typeface="Arial"/>
                <a:cs typeface="Arial"/>
              </a:rPr>
              <a:t>Climate </a:t>
            </a:r>
            <a:r>
              <a:rPr sz="3200" b="1" dirty="0">
                <a:latin typeface="Arial"/>
                <a:cs typeface="Arial"/>
              </a:rPr>
              <a:t>Change</a:t>
            </a:r>
            <a:r>
              <a:rPr sz="3200" b="1" spc="-8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(NAPCC)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2051430"/>
            <a:ext cx="5414010" cy="40366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186690" indent="-342900">
              <a:lnSpc>
                <a:spcPct val="100000"/>
              </a:lnSpc>
              <a:spcBef>
                <a:spcPts val="9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Arial"/>
                <a:cs typeface="Arial"/>
              </a:rPr>
              <a:t>Efficient </a:t>
            </a:r>
            <a:r>
              <a:rPr sz="2800" spc="-5" dirty="0">
                <a:latin typeface="Arial"/>
                <a:cs typeface="Arial"/>
              </a:rPr>
              <a:t>and </a:t>
            </a:r>
            <a:r>
              <a:rPr sz="2800" dirty="0">
                <a:latin typeface="Arial"/>
                <a:cs typeface="Arial"/>
              </a:rPr>
              <a:t>cost </a:t>
            </a:r>
            <a:r>
              <a:rPr sz="2800" spc="-10" dirty="0">
                <a:latin typeface="Arial"/>
                <a:cs typeface="Arial"/>
              </a:rPr>
              <a:t>effective  </a:t>
            </a:r>
            <a:r>
              <a:rPr sz="2800" dirty="0">
                <a:latin typeface="Arial"/>
                <a:cs typeface="Arial"/>
              </a:rPr>
              <a:t>strategies </a:t>
            </a:r>
            <a:r>
              <a:rPr sz="2800" spc="-5" dirty="0">
                <a:latin typeface="Arial"/>
                <a:cs typeface="Arial"/>
              </a:rPr>
              <a:t>for </a:t>
            </a:r>
            <a:r>
              <a:rPr sz="2800" dirty="0">
                <a:latin typeface="Arial"/>
                <a:cs typeface="Arial"/>
              </a:rPr>
              <a:t>end use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Demand  side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Management.</a:t>
            </a:r>
            <a:endParaRPr sz="2800">
              <a:latin typeface="Arial"/>
              <a:cs typeface="Arial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670"/>
              </a:spcBef>
              <a:buChar char="•"/>
              <a:tabLst>
                <a:tab pos="355600" algn="l"/>
              </a:tabLst>
            </a:pPr>
            <a:r>
              <a:rPr sz="2800" spc="-30" dirty="0">
                <a:latin typeface="Arial"/>
                <a:cs typeface="Arial"/>
              </a:rPr>
              <a:t>Technologies </a:t>
            </a:r>
            <a:r>
              <a:rPr sz="2800" spc="-5" dirty="0">
                <a:latin typeface="Arial"/>
                <a:cs typeface="Arial"/>
              </a:rPr>
              <a:t>for </a:t>
            </a:r>
            <a:r>
              <a:rPr sz="2800" dirty="0">
                <a:latin typeface="Arial"/>
                <a:cs typeface="Arial"/>
              </a:rPr>
              <a:t>adaptation and  </a:t>
            </a:r>
            <a:r>
              <a:rPr sz="2800" spc="-5" dirty="0">
                <a:latin typeface="Arial"/>
                <a:cs typeface="Arial"/>
              </a:rPr>
              <a:t>mitigation of greenhouse gases  </a:t>
            </a:r>
            <a:r>
              <a:rPr sz="2800" dirty="0">
                <a:latin typeface="Arial"/>
                <a:cs typeface="Arial"/>
              </a:rPr>
              <a:t>emissions.</a:t>
            </a:r>
            <a:endParaRPr sz="2800">
              <a:latin typeface="Arial"/>
              <a:cs typeface="Arial"/>
            </a:endParaRPr>
          </a:p>
          <a:p>
            <a:pPr marL="355600" marR="181610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  <a:tab pos="2809240" algn="l"/>
              </a:tabLst>
            </a:pPr>
            <a:r>
              <a:rPr sz="2800" spc="-5" dirty="0">
                <a:latin typeface="Arial"/>
                <a:cs typeface="Arial"/>
              </a:rPr>
              <a:t>Promote </a:t>
            </a:r>
            <a:r>
              <a:rPr sz="2800" dirty="0">
                <a:latin typeface="Arial"/>
                <a:cs typeface="Arial"/>
              </a:rPr>
              <a:t>sustainable  development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-	Regulatory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and  </a:t>
            </a:r>
            <a:r>
              <a:rPr sz="2800" dirty="0">
                <a:latin typeface="Arial"/>
                <a:cs typeface="Arial"/>
              </a:rPr>
              <a:t>voluntary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mechanisms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28709" y="6499047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4470A6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19800" y="1905000"/>
            <a:ext cx="2743200" cy="2057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684145" marR="5080" indent="-2003425">
              <a:lnSpc>
                <a:spcPts val="4690"/>
              </a:lnSpc>
              <a:spcBef>
                <a:spcPts val="345"/>
              </a:spcBef>
            </a:pPr>
            <a:r>
              <a:rPr b="1" spc="-5" dirty="0">
                <a:latin typeface="Arial"/>
                <a:cs typeface="Arial"/>
              </a:rPr>
              <a:t>Core of NAPCC - National  Missions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1458213"/>
            <a:ext cx="6149340" cy="4378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National Solar Mission:The NAPCC </a:t>
            </a:r>
            <a:r>
              <a:rPr sz="2800" spc="-5" dirty="0">
                <a:latin typeface="Calibri"/>
                <a:cs typeface="Calibri"/>
              </a:rPr>
              <a:t>aims  </a:t>
            </a:r>
            <a:r>
              <a:rPr sz="2800" spc="-20" dirty="0">
                <a:latin typeface="Calibri"/>
                <a:cs typeface="Calibri"/>
              </a:rPr>
              <a:t>to promote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development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0" dirty="0">
                <a:latin typeface="Calibri"/>
                <a:cs typeface="Calibri"/>
              </a:rPr>
              <a:t>use of  solar energy </a:t>
            </a:r>
            <a:r>
              <a:rPr sz="2800" spc="-25" dirty="0">
                <a:latin typeface="Calibri"/>
                <a:cs typeface="Calibri"/>
              </a:rPr>
              <a:t>for </a:t>
            </a:r>
            <a:r>
              <a:rPr sz="2800" spc="-15" dirty="0">
                <a:latin typeface="Calibri"/>
                <a:cs typeface="Calibri"/>
              </a:rPr>
              <a:t>power generation </a:t>
            </a:r>
            <a:r>
              <a:rPr sz="2800" spc="-5" dirty="0">
                <a:latin typeface="Calibri"/>
                <a:cs typeface="Calibri"/>
              </a:rPr>
              <a:t>and  </a:t>
            </a:r>
            <a:r>
              <a:rPr sz="2800" spc="-10" dirty="0">
                <a:latin typeface="Calibri"/>
                <a:cs typeface="Calibri"/>
              </a:rPr>
              <a:t>other uses </a:t>
            </a:r>
            <a:r>
              <a:rPr sz="2800" spc="-5" dirty="0">
                <a:latin typeface="Calibri"/>
                <a:cs typeface="Calibri"/>
              </a:rPr>
              <a:t>with the </a:t>
            </a:r>
            <a:r>
              <a:rPr sz="2800" spc="-15" dirty="0">
                <a:latin typeface="Calibri"/>
                <a:cs typeface="Calibri"/>
              </a:rPr>
              <a:t>ultimate </a:t>
            </a:r>
            <a:r>
              <a:rPr sz="2800" spc="-10" dirty="0">
                <a:latin typeface="Calibri"/>
                <a:cs typeface="Calibri"/>
              </a:rPr>
              <a:t>objective 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0" dirty="0">
                <a:latin typeface="Calibri"/>
                <a:cs typeface="Calibri"/>
              </a:rPr>
              <a:t>making solar </a:t>
            </a:r>
            <a:r>
              <a:rPr sz="2800" spc="-15" dirty="0">
                <a:latin typeface="Calibri"/>
                <a:cs typeface="Calibri"/>
              </a:rPr>
              <a:t>competitive </a:t>
            </a:r>
            <a:r>
              <a:rPr sz="2800" spc="-5" dirty="0">
                <a:latin typeface="Calibri"/>
                <a:cs typeface="Calibri"/>
              </a:rPr>
              <a:t>with </a:t>
            </a:r>
            <a:r>
              <a:rPr sz="2800" spc="-15" dirty="0">
                <a:latin typeface="Calibri"/>
                <a:cs typeface="Calibri"/>
              </a:rPr>
              <a:t>fossil-  </a:t>
            </a:r>
            <a:r>
              <a:rPr sz="2800" spc="-5" dirty="0">
                <a:latin typeface="Calibri"/>
                <a:cs typeface="Calibri"/>
              </a:rPr>
              <a:t>based </a:t>
            </a:r>
            <a:r>
              <a:rPr sz="2800" spc="-10" dirty="0">
                <a:latin typeface="Calibri"/>
                <a:cs typeface="Calibri"/>
              </a:rPr>
              <a:t>energy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options.</a:t>
            </a:r>
            <a:endParaRPr sz="2800">
              <a:latin typeface="Calibri"/>
              <a:cs typeface="Calibri"/>
            </a:endParaRPr>
          </a:p>
          <a:p>
            <a:pPr marL="355600" marR="46355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National Mission </a:t>
            </a:r>
            <a:r>
              <a:rPr sz="2800" spc="-25" dirty="0">
                <a:latin typeface="Calibri"/>
                <a:cs typeface="Calibri"/>
              </a:rPr>
              <a:t>for </a:t>
            </a:r>
            <a:r>
              <a:rPr sz="2800" spc="-10" dirty="0">
                <a:latin typeface="Calibri"/>
                <a:cs typeface="Calibri"/>
              </a:rPr>
              <a:t>Enhanced </a:t>
            </a:r>
            <a:r>
              <a:rPr sz="2800" spc="-15" dirty="0">
                <a:latin typeface="Calibri"/>
                <a:cs typeface="Calibri"/>
              </a:rPr>
              <a:t>Energy  Efficiency: </a:t>
            </a:r>
            <a:r>
              <a:rPr sz="2800" spc="-20" dirty="0">
                <a:latin typeface="Calibri"/>
                <a:cs typeface="Calibri"/>
              </a:rPr>
              <a:t>Current </a:t>
            </a:r>
            <a:r>
              <a:rPr sz="2800" spc="-10" dirty="0">
                <a:latin typeface="Calibri"/>
                <a:cs typeface="Calibri"/>
              </a:rPr>
              <a:t>initiatives </a:t>
            </a:r>
            <a:r>
              <a:rPr sz="2800" spc="-20" dirty="0">
                <a:latin typeface="Calibri"/>
                <a:cs typeface="Calibri"/>
              </a:rPr>
              <a:t>are  </a:t>
            </a:r>
            <a:r>
              <a:rPr sz="2800" spc="-15" dirty="0">
                <a:latin typeface="Calibri"/>
                <a:cs typeface="Calibri"/>
              </a:rPr>
              <a:t>expected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yield </a:t>
            </a:r>
            <a:r>
              <a:rPr sz="2800" spc="-15" dirty="0">
                <a:latin typeface="Calibri"/>
                <a:cs typeface="Calibri"/>
              </a:rPr>
              <a:t>savings </a:t>
            </a:r>
            <a:r>
              <a:rPr sz="2800" spc="-5" dirty="0">
                <a:latin typeface="Calibri"/>
                <a:cs typeface="Calibri"/>
              </a:rPr>
              <a:t>of 10,000 MW  </a:t>
            </a:r>
            <a:r>
              <a:rPr sz="2800" spc="-15" dirty="0">
                <a:latin typeface="Calibri"/>
                <a:cs typeface="Calibri"/>
              </a:rPr>
              <a:t>by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2012.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58000" y="1600200"/>
            <a:ext cx="1905000" cy="190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05600" y="3886200"/>
            <a:ext cx="2095500" cy="2235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3540" y="6222288"/>
            <a:ext cx="803402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spc="-5" dirty="0">
                <a:latin typeface="Arial"/>
                <a:cs typeface="Arial"/>
              </a:rPr>
              <a:t>These National Missions are being institutionalized by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respective Ministries/  Departments.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684145" marR="5080" indent="-2003425">
              <a:lnSpc>
                <a:spcPts val="4690"/>
              </a:lnSpc>
              <a:spcBef>
                <a:spcPts val="345"/>
              </a:spcBef>
            </a:pPr>
            <a:r>
              <a:rPr b="1" spc="-5" dirty="0">
                <a:latin typeface="Arial"/>
                <a:cs typeface="Arial"/>
              </a:rPr>
              <a:t>Core of NAPCC - National  Missions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39" y="1458213"/>
            <a:ext cx="5986145" cy="4378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200025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National Mission </a:t>
            </a:r>
            <a:r>
              <a:rPr sz="2800" spc="-5" dirty="0">
                <a:latin typeface="Calibri"/>
                <a:cs typeface="Calibri"/>
              </a:rPr>
              <a:t>on </a:t>
            </a:r>
            <a:r>
              <a:rPr sz="2800" spc="-15" dirty="0">
                <a:latin typeface="Calibri"/>
                <a:cs typeface="Calibri"/>
              </a:rPr>
              <a:t>Sustainable  Habitat: </a:t>
            </a:r>
            <a:r>
              <a:rPr sz="2800" spc="-130" dirty="0">
                <a:latin typeface="Calibri"/>
                <a:cs typeface="Calibri"/>
              </a:rPr>
              <a:t>To </a:t>
            </a:r>
            <a:r>
              <a:rPr sz="2800" spc="-20" dirty="0">
                <a:latin typeface="Calibri"/>
                <a:cs typeface="Calibri"/>
              </a:rPr>
              <a:t>promote </a:t>
            </a:r>
            <a:r>
              <a:rPr sz="2800" spc="-10" dirty="0">
                <a:latin typeface="Calibri"/>
                <a:cs typeface="Calibri"/>
              </a:rPr>
              <a:t>energy efficiency  </a:t>
            </a:r>
            <a:r>
              <a:rPr sz="2800" spc="-5" dirty="0">
                <a:latin typeface="Calibri"/>
                <a:cs typeface="Calibri"/>
              </a:rPr>
              <a:t>as a </a:t>
            </a:r>
            <a:r>
              <a:rPr sz="2800" spc="-20" dirty="0">
                <a:latin typeface="Calibri"/>
                <a:cs typeface="Calibri"/>
              </a:rPr>
              <a:t>core </a:t>
            </a:r>
            <a:r>
              <a:rPr sz="2800" spc="-15" dirty="0">
                <a:latin typeface="Calibri"/>
                <a:cs typeface="Calibri"/>
              </a:rPr>
              <a:t>component </a:t>
            </a:r>
            <a:r>
              <a:rPr sz="2800" spc="-5" dirty="0">
                <a:latin typeface="Calibri"/>
                <a:cs typeface="Calibri"/>
              </a:rPr>
              <a:t>of urban  </a:t>
            </a:r>
            <a:r>
              <a:rPr sz="2800" spc="-10" dirty="0">
                <a:latin typeface="Calibri"/>
                <a:cs typeface="Calibri"/>
              </a:rPr>
              <a:t>planning.</a:t>
            </a:r>
            <a:endParaRPr sz="28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National </a:t>
            </a:r>
            <a:r>
              <a:rPr sz="2800" spc="-35" dirty="0">
                <a:latin typeface="Calibri"/>
                <a:cs typeface="Calibri"/>
              </a:rPr>
              <a:t>Water </a:t>
            </a:r>
            <a:r>
              <a:rPr sz="2800" spc="-10" dirty="0">
                <a:latin typeface="Calibri"/>
                <a:cs typeface="Calibri"/>
              </a:rPr>
              <a:t>Mission: With </a:t>
            </a:r>
            <a:r>
              <a:rPr sz="2800" spc="-20" dirty="0">
                <a:latin typeface="Calibri"/>
                <a:cs typeface="Calibri"/>
              </a:rPr>
              <a:t>water  </a:t>
            </a:r>
            <a:r>
              <a:rPr sz="2800" spc="-10" dirty="0">
                <a:latin typeface="Calibri"/>
                <a:cs typeface="Calibri"/>
              </a:rPr>
              <a:t>scarcity </a:t>
            </a:r>
            <a:r>
              <a:rPr sz="2800" spc="-15" dirty="0">
                <a:latin typeface="Calibri"/>
                <a:cs typeface="Calibri"/>
              </a:rPr>
              <a:t>projected </a:t>
            </a:r>
            <a:r>
              <a:rPr sz="2800" spc="-20" dirty="0">
                <a:latin typeface="Calibri"/>
                <a:cs typeface="Calibri"/>
              </a:rPr>
              <a:t>to worsen </a:t>
            </a:r>
            <a:r>
              <a:rPr sz="2800" spc="-5" dirty="0">
                <a:latin typeface="Calibri"/>
                <a:cs typeface="Calibri"/>
              </a:rPr>
              <a:t>as a </a:t>
            </a:r>
            <a:r>
              <a:rPr sz="2800" spc="-10" dirty="0">
                <a:latin typeface="Calibri"/>
                <a:cs typeface="Calibri"/>
              </a:rPr>
              <a:t>result 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5" dirty="0">
                <a:latin typeface="Calibri"/>
                <a:cs typeface="Calibri"/>
              </a:rPr>
              <a:t>climate </a:t>
            </a:r>
            <a:r>
              <a:rPr sz="2800" spc="-10" dirty="0">
                <a:latin typeface="Calibri"/>
                <a:cs typeface="Calibri"/>
              </a:rPr>
              <a:t>change,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plan sets </a:t>
            </a: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5" dirty="0">
                <a:latin typeface="Calibri"/>
                <a:cs typeface="Calibri"/>
              </a:rPr>
              <a:t>goal  </a:t>
            </a:r>
            <a:r>
              <a:rPr sz="2800" spc="-5" dirty="0">
                <a:latin typeface="Calibri"/>
                <a:cs typeface="Calibri"/>
              </a:rPr>
              <a:t>of a </a:t>
            </a:r>
            <a:r>
              <a:rPr sz="2800" spc="-10" dirty="0">
                <a:latin typeface="Calibri"/>
                <a:cs typeface="Calibri"/>
              </a:rPr>
              <a:t>20% </a:t>
            </a:r>
            <a:r>
              <a:rPr sz="2800" spc="-20" dirty="0">
                <a:latin typeface="Calibri"/>
                <a:cs typeface="Calibri"/>
              </a:rPr>
              <a:t>improvement </a:t>
            </a: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spc="-20" dirty="0">
                <a:latin typeface="Calibri"/>
                <a:cs typeface="Calibri"/>
              </a:rPr>
              <a:t>water </a:t>
            </a:r>
            <a:r>
              <a:rPr sz="2800" spc="-10" dirty="0">
                <a:latin typeface="Calibri"/>
                <a:cs typeface="Calibri"/>
              </a:rPr>
              <a:t>use  efficiency </a:t>
            </a:r>
            <a:r>
              <a:rPr sz="2800" spc="-15" dirty="0">
                <a:latin typeface="Calibri"/>
                <a:cs typeface="Calibri"/>
              </a:rPr>
              <a:t>through </a:t>
            </a:r>
            <a:r>
              <a:rPr sz="2800" spc="-10" dirty="0">
                <a:latin typeface="Calibri"/>
                <a:cs typeface="Calibri"/>
              </a:rPr>
              <a:t>pricing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0" dirty="0">
                <a:latin typeface="Calibri"/>
                <a:cs typeface="Calibri"/>
              </a:rPr>
              <a:t>other  measures.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00800" y="1524000"/>
            <a:ext cx="2743199" cy="2057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00800" y="3733837"/>
            <a:ext cx="2743199" cy="3124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684145" marR="5080" indent="-2003425">
              <a:lnSpc>
                <a:spcPts val="4690"/>
              </a:lnSpc>
              <a:spcBef>
                <a:spcPts val="345"/>
              </a:spcBef>
            </a:pPr>
            <a:r>
              <a:rPr b="1" spc="-5" dirty="0">
                <a:latin typeface="Arial"/>
                <a:cs typeface="Arial"/>
              </a:rPr>
              <a:t>Core of NAPCC - National  Missions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39" y="1418590"/>
            <a:ext cx="5819140" cy="496443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5600" marR="5080" indent="-342900">
              <a:lnSpc>
                <a:spcPct val="90000"/>
              </a:lnSpc>
              <a:spcBef>
                <a:spcPts val="4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latin typeface="Calibri"/>
                <a:cs typeface="Calibri"/>
              </a:rPr>
              <a:t>National </a:t>
            </a:r>
            <a:r>
              <a:rPr sz="2700" dirty="0">
                <a:latin typeface="Calibri"/>
                <a:cs typeface="Calibri"/>
              </a:rPr>
              <a:t>Mission </a:t>
            </a:r>
            <a:r>
              <a:rPr sz="2700" spc="-25" dirty="0">
                <a:latin typeface="Calibri"/>
                <a:cs typeface="Calibri"/>
              </a:rPr>
              <a:t>for </a:t>
            </a:r>
            <a:r>
              <a:rPr sz="2700" spc="-10" dirty="0">
                <a:latin typeface="Calibri"/>
                <a:cs typeface="Calibri"/>
              </a:rPr>
              <a:t>Sustaining </a:t>
            </a:r>
            <a:r>
              <a:rPr sz="2700" dirty="0">
                <a:latin typeface="Calibri"/>
                <a:cs typeface="Calibri"/>
              </a:rPr>
              <a:t>the  </a:t>
            </a:r>
            <a:r>
              <a:rPr sz="2700" spc="-15" dirty="0">
                <a:latin typeface="Calibri"/>
                <a:cs typeface="Calibri"/>
              </a:rPr>
              <a:t>Himalayan </a:t>
            </a:r>
            <a:r>
              <a:rPr sz="2700" spc="-25" dirty="0">
                <a:latin typeface="Calibri"/>
                <a:cs typeface="Calibri"/>
              </a:rPr>
              <a:t>Ecosystem: </a:t>
            </a:r>
            <a:r>
              <a:rPr sz="2700" spc="-5" dirty="0">
                <a:latin typeface="Calibri"/>
                <a:cs typeface="Calibri"/>
              </a:rPr>
              <a:t>The plan </a:t>
            </a:r>
            <a:r>
              <a:rPr sz="2700" dirty="0">
                <a:latin typeface="Calibri"/>
                <a:cs typeface="Calibri"/>
              </a:rPr>
              <a:t>aims </a:t>
            </a:r>
            <a:r>
              <a:rPr sz="2700" spc="-20" dirty="0">
                <a:latin typeface="Calibri"/>
                <a:cs typeface="Calibri"/>
              </a:rPr>
              <a:t>to  </a:t>
            </a:r>
            <a:r>
              <a:rPr sz="2700" spc="-10" dirty="0">
                <a:latin typeface="Calibri"/>
                <a:cs typeface="Calibri"/>
              </a:rPr>
              <a:t>conserve </a:t>
            </a:r>
            <a:r>
              <a:rPr sz="2700" spc="-25" dirty="0">
                <a:latin typeface="Calibri"/>
                <a:cs typeface="Calibri"/>
              </a:rPr>
              <a:t>biodiversity, forest </a:t>
            </a:r>
            <a:r>
              <a:rPr sz="2700" spc="-50" dirty="0">
                <a:latin typeface="Calibri"/>
                <a:cs typeface="Calibri"/>
              </a:rPr>
              <a:t>cover, </a:t>
            </a:r>
            <a:r>
              <a:rPr sz="2700" dirty="0">
                <a:latin typeface="Calibri"/>
                <a:cs typeface="Calibri"/>
              </a:rPr>
              <a:t>and  </a:t>
            </a:r>
            <a:r>
              <a:rPr sz="2700" spc="-5" dirty="0">
                <a:latin typeface="Calibri"/>
                <a:cs typeface="Calibri"/>
              </a:rPr>
              <a:t>other </a:t>
            </a:r>
            <a:r>
              <a:rPr sz="2700" spc="-10" dirty="0">
                <a:latin typeface="Calibri"/>
                <a:cs typeface="Calibri"/>
              </a:rPr>
              <a:t>ecological values </a:t>
            </a:r>
            <a:r>
              <a:rPr sz="2700" dirty="0">
                <a:latin typeface="Calibri"/>
                <a:cs typeface="Calibri"/>
              </a:rPr>
              <a:t>in the  </a:t>
            </a:r>
            <a:r>
              <a:rPr sz="2700" spc="-15" dirty="0">
                <a:latin typeface="Calibri"/>
                <a:cs typeface="Calibri"/>
              </a:rPr>
              <a:t>Himalayan </a:t>
            </a:r>
            <a:r>
              <a:rPr sz="2700" spc="-10" dirty="0">
                <a:latin typeface="Calibri"/>
                <a:cs typeface="Calibri"/>
              </a:rPr>
              <a:t>region, where glaciers that  </a:t>
            </a:r>
            <a:r>
              <a:rPr sz="2700" spc="-15" dirty="0">
                <a:latin typeface="Calibri"/>
                <a:cs typeface="Calibri"/>
              </a:rPr>
              <a:t>are </a:t>
            </a:r>
            <a:r>
              <a:rPr sz="2700" dirty="0">
                <a:latin typeface="Calibri"/>
                <a:cs typeface="Calibri"/>
              </a:rPr>
              <a:t>a major </a:t>
            </a:r>
            <a:r>
              <a:rPr sz="2700" spc="-10" dirty="0">
                <a:latin typeface="Calibri"/>
                <a:cs typeface="Calibri"/>
              </a:rPr>
              <a:t>source </a:t>
            </a:r>
            <a:r>
              <a:rPr sz="2700" spc="-5" dirty="0">
                <a:latin typeface="Calibri"/>
                <a:cs typeface="Calibri"/>
              </a:rPr>
              <a:t>of </a:t>
            </a:r>
            <a:r>
              <a:rPr sz="2700" spc="-25" dirty="0">
                <a:latin typeface="Calibri"/>
                <a:cs typeface="Calibri"/>
              </a:rPr>
              <a:t>India’s </a:t>
            </a:r>
            <a:r>
              <a:rPr sz="2700" spc="-20" dirty="0">
                <a:latin typeface="Calibri"/>
                <a:cs typeface="Calibri"/>
              </a:rPr>
              <a:t>water  </a:t>
            </a:r>
            <a:r>
              <a:rPr sz="2700" spc="-5" dirty="0">
                <a:latin typeface="Calibri"/>
                <a:cs typeface="Calibri"/>
              </a:rPr>
              <a:t>supply </a:t>
            </a:r>
            <a:r>
              <a:rPr sz="2700" spc="-15" dirty="0">
                <a:latin typeface="Calibri"/>
                <a:cs typeface="Calibri"/>
              </a:rPr>
              <a:t>are projected to </a:t>
            </a:r>
            <a:r>
              <a:rPr sz="2700" spc="-10" dirty="0">
                <a:latin typeface="Calibri"/>
                <a:cs typeface="Calibri"/>
              </a:rPr>
              <a:t>recede </a:t>
            </a:r>
            <a:r>
              <a:rPr sz="2700" dirty="0">
                <a:latin typeface="Calibri"/>
                <a:cs typeface="Calibri"/>
              </a:rPr>
              <a:t>as a  </a:t>
            </a:r>
            <a:r>
              <a:rPr sz="2700" spc="-10" dirty="0">
                <a:latin typeface="Calibri"/>
                <a:cs typeface="Calibri"/>
              </a:rPr>
              <a:t>result </a:t>
            </a:r>
            <a:r>
              <a:rPr sz="2700" spc="-5" dirty="0">
                <a:latin typeface="Calibri"/>
                <a:cs typeface="Calibri"/>
              </a:rPr>
              <a:t>of global</a:t>
            </a:r>
            <a:r>
              <a:rPr sz="2700" spc="-2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warming.</a:t>
            </a:r>
            <a:endParaRPr sz="2700">
              <a:latin typeface="Calibri"/>
              <a:cs typeface="Calibri"/>
            </a:endParaRPr>
          </a:p>
          <a:p>
            <a:pPr marL="355600" marR="132080" indent="-342900">
              <a:lnSpc>
                <a:spcPct val="90000"/>
              </a:lnSpc>
              <a:spcBef>
                <a:spcPts val="6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latin typeface="Calibri"/>
                <a:cs typeface="Calibri"/>
              </a:rPr>
              <a:t>National </a:t>
            </a:r>
            <a:r>
              <a:rPr sz="2700" dirty="0">
                <a:latin typeface="Calibri"/>
                <a:cs typeface="Calibri"/>
              </a:rPr>
              <a:t>Mission </a:t>
            </a:r>
            <a:r>
              <a:rPr sz="2700" spc="-25" dirty="0">
                <a:latin typeface="Calibri"/>
                <a:cs typeface="Calibri"/>
              </a:rPr>
              <a:t>for </a:t>
            </a:r>
            <a:r>
              <a:rPr sz="2700" dirty="0">
                <a:latin typeface="Calibri"/>
                <a:cs typeface="Calibri"/>
              </a:rPr>
              <a:t>a </a:t>
            </a:r>
            <a:r>
              <a:rPr sz="2700" spc="-15" dirty="0">
                <a:latin typeface="Calibri"/>
                <a:cs typeface="Calibri"/>
              </a:rPr>
              <a:t>“Green </a:t>
            </a:r>
            <a:r>
              <a:rPr sz="2700" dirty="0">
                <a:latin typeface="Calibri"/>
                <a:cs typeface="Calibri"/>
              </a:rPr>
              <a:t>India”:  Goals include the </a:t>
            </a:r>
            <a:r>
              <a:rPr sz="2700" spc="-20" dirty="0">
                <a:latin typeface="Calibri"/>
                <a:cs typeface="Calibri"/>
              </a:rPr>
              <a:t>afforestation </a:t>
            </a:r>
            <a:r>
              <a:rPr sz="2700" dirty="0">
                <a:latin typeface="Calibri"/>
                <a:cs typeface="Calibri"/>
              </a:rPr>
              <a:t>of 6  million </a:t>
            </a:r>
            <a:r>
              <a:rPr sz="2700" spc="-15" dirty="0">
                <a:latin typeface="Calibri"/>
                <a:cs typeface="Calibri"/>
              </a:rPr>
              <a:t>hectares </a:t>
            </a:r>
            <a:r>
              <a:rPr sz="2700" spc="-5" dirty="0">
                <a:latin typeface="Calibri"/>
                <a:cs typeface="Calibri"/>
              </a:rPr>
              <a:t>of </a:t>
            </a:r>
            <a:r>
              <a:rPr sz="2700" spc="-15" dirty="0">
                <a:latin typeface="Calibri"/>
                <a:cs typeface="Calibri"/>
              </a:rPr>
              <a:t>degraded </a:t>
            </a:r>
            <a:r>
              <a:rPr sz="2700" spc="-25" dirty="0">
                <a:latin typeface="Calibri"/>
                <a:cs typeface="Calibri"/>
              </a:rPr>
              <a:t>forest  </a:t>
            </a:r>
            <a:r>
              <a:rPr sz="2700" dirty="0">
                <a:latin typeface="Calibri"/>
                <a:cs typeface="Calibri"/>
              </a:rPr>
              <a:t>lands and </a:t>
            </a:r>
            <a:r>
              <a:rPr sz="2700" spc="-10" dirty="0">
                <a:latin typeface="Calibri"/>
                <a:cs typeface="Calibri"/>
              </a:rPr>
              <a:t>expanding </a:t>
            </a:r>
            <a:r>
              <a:rPr sz="2700" spc="-25" dirty="0">
                <a:latin typeface="Calibri"/>
                <a:cs typeface="Calibri"/>
              </a:rPr>
              <a:t>forest </a:t>
            </a:r>
            <a:r>
              <a:rPr sz="2700" spc="-15" dirty="0">
                <a:latin typeface="Calibri"/>
                <a:cs typeface="Calibri"/>
              </a:rPr>
              <a:t>cover</a:t>
            </a:r>
            <a:r>
              <a:rPr sz="2700" spc="-110" dirty="0">
                <a:latin typeface="Calibri"/>
                <a:cs typeface="Calibri"/>
              </a:rPr>
              <a:t> </a:t>
            </a:r>
            <a:r>
              <a:rPr sz="2700" spc="-20" dirty="0">
                <a:latin typeface="Calibri"/>
                <a:cs typeface="Calibri"/>
              </a:rPr>
              <a:t>from  </a:t>
            </a:r>
            <a:r>
              <a:rPr sz="2700" spc="-5" dirty="0">
                <a:latin typeface="Calibri"/>
                <a:cs typeface="Calibri"/>
              </a:rPr>
              <a:t>23% </a:t>
            </a:r>
            <a:r>
              <a:rPr sz="2700" spc="-15" dirty="0">
                <a:latin typeface="Calibri"/>
                <a:cs typeface="Calibri"/>
              </a:rPr>
              <a:t>to </a:t>
            </a:r>
            <a:r>
              <a:rPr sz="2700" spc="-5" dirty="0">
                <a:latin typeface="Calibri"/>
                <a:cs typeface="Calibri"/>
              </a:rPr>
              <a:t>33% of </a:t>
            </a:r>
            <a:r>
              <a:rPr sz="2700" spc="-25" dirty="0">
                <a:latin typeface="Calibri"/>
                <a:cs typeface="Calibri"/>
              </a:rPr>
              <a:t>India’s</a:t>
            </a:r>
            <a:r>
              <a:rPr sz="2700" spc="-60" dirty="0">
                <a:latin typeface="Calibri"/>
                <a:cs typeface="Calibri"/>
              </a:rPr>
              <a:t> </a:t>
            </a:r>
            <a:r>
              <a:rPr sz="2700" spc="-25" dirty="0">
                <a:latin typeface="Calibri"/>
                <a:cs typeface="Calibri"/>
              </a:rPr>
              <a:t>territory.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72200" y="1371600"/>
            <a:ext cx="2743200" cy="2057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72200" y="3657600"/>
            <a:ext cx="2743200" cy="2057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684145" marR="5080" indent="-2003425">
              <a:lnSpc>
                <a:spcPts val="4690"/>
              </a:lnSpc>
              <a:spcBef>
                <a:spcPts val="345"/>
              </a:spcBef>
            </a:pPr>
            <a:r>
              <a:rPr b="1" spc="-5" dirty="0">
                <a:latin typeface="Arial"/>
                <a:cs typeface="Arial"/>
              </a:rPr>
              <a:t>Core of NAPCC - National  Missions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340" y="1392681"/>
            <a:ext cx="5762625" cy="536003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355600" marR="100330" indent="-342900">
              <a:lnSpc>
                <a:spcPct val="80000"/>
              </a:lnSpc>
              <a:spcBef>
                <a:spcPts val="6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10" dirty="0">
                <a:latin typeface="Calibri"/>
                <a:cs typeface="Calibri"/>
              </a:rPr>
              <a:t>National </a:t>
            </a:r>
            <a:r>
              <a:rPr sz="2500" spc="-5" dirty="0">
                <a:latin typeface="Calibri"/>
                <a:cs typeface="Calibri"/>
              </a:rPr>
              <a:t>Mission </a:t>
            </a:r>
            <a:r>
              <a:rPr sz="2500" spc="-25" dirty="0">
                <a:latin typeface="Calibri"/>
                <a:cs typeface="Calibri"/>
              </a:rPr>
              <a:t>for </a:t>
            </a:r>
            <a:r>
              <a:rPr sz="2500" spc="-10" dirty="0">
                <a:latin typeface="Calibri"/>
                <a:cs typeface="Calibri"/>
              </a:rPr>
              <a:t>Sustainable  </a:t>
            </a:r>
            <a:r>
              <a:rPr sz="2500" spc="-5" dirty="0">
                <a:latin typeface="Calibri"/>
                <a:cs typeface="Calibri"/>
              </a:rPr>
              <a:t>Agriculture: </a:t>
            </a:r>
            <a:r>
              <a:rPr sz="2500" spc="-10" dirty="0">
                <a:latin typeface="Calibri"/>
                <a:cs typeface="Calibri"/>
              </a:rPr>
              <a:t>The plan </a:t>
            </a:r>
            <a:r>
              <a:rPr sz="2500" spc="-5" dirty="0">
                <a:latin typeface="Calibri"/>
                <a:cs typeface="Calibri"/>
              </a:rPr>
              <a:t>aims </a:t>
            </a:r>
            <a:r>
              <a:rPr sz="2500" spc="-10" dirty="0">
                <a:latin typeface="Calibri"/>
                <a:cs typeface="Calibri"/>
              </a:rPr>
              <a:t>to support  climate adaptation </a:t>
            </a:r>
            <a:r>
              <a:rPr sz="2500" spc="-5" dirty="0">
                <a:latin typeface="Calibri"/>
                <a:cs typeface="Calibri"/>
              </a:rPr>
              <a:t>in agriculture </a:t>
            </a:r>
            <a:r>
              <a:rPr sz="2500" spc="-10" dirty="0">
                <a:latin typeface="Calibri"/>
                <a:cs typeface="Calibri"/>
              </a:rPr>
              <a:t>through  </a:t>
            </a:r>
            <a:r>
              <a:rPr sz="2500" spc="-5" dirty="0">
                <a:latin typeface="Calibri"/>
                <a:cs typeface="Calibri"/>
              </a:rPr>
              <a:t>the </a:t>
            </a:r>
            <a:r>
              <a:rPr sz="2500" spc="-10" dirty="0">
                <a:latin typeface="Calibri"/>
                <a:cs typeface="Calibri"/>
              </a:rPr>
              <a:t>development </a:t>
            </a:r>
            <a:r>
              <a:rPr sz="2500" spc="-5" dirty="0">
                <a:latin typeface="Calibri"/>
                <a:cs typeface="Calibri"/>
              </a:rPr>
              <a:t>of </a:t>
            </a:r>
            <a:r>
              <a:rPr sz="2500" spc="-10" dirty="0">
                <a:latin typeface="Calibri"/>
                <a:cs typeface="Calibri"/>
              </a:rPr>
              <a:t>climate-resilient  </a:t>
            </a:r>
            <a:r>
              <a:rPr sz="2500" spc="-15" dirty="0">
                <a:latin typeface="Calibri"/>
                <a:cs typeface="Calibri"/>
              </a:rPr>
              <a:t>crops, </a:t>
            </a:r>
            <a:r>
              <a:rPr sz="2500" spc="-10" dirty="0">
                <a:latin typeface="Calibri"/>
                <a:cs typeface="Calibri"/>
              </a:rPr>
              <a:t>expansion </a:t>
            </a:r>
            <a:r>
              <a:rPr sz="2500" spc="-5" dirty="0">
                <a:latin typeface="Calibri"/>
                <a:cs typeface="Calibri"/>
              </a:rPr>
              <a:t>of </a:t>
            </a:r>
            <a:r>
              <a:rPr sz="2500" spc="-10" dirty="0">
                <a:latin typeface="Calibri"/>
                <a:cs typeface="Calibri"/>
              </a:rPr>
              <a:t>weather insurance  </a:t>
            </a:r>
            <a:r>
              <a:rPr sz="2500" spc="-5" dirty="0">
                <a:latin typeface="Calibri"/>
                <a:cs typeface="Calibri"/>
              </a:rPr>
              <a:t>mechanisms, and agricultural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practices.</a:t>
            </a:r>
            <a:endParaRPr sz="2500">
              <a:latin typeface="Calibri"/>
              <a:cs typeface="Calibri"/>
            </a:endParaRPr>
          </a:p>
          <a:p>
            <a:pPr marL="355600" marR="5080" indent="-342900">
              <a:lnSpc>
                <a:spcPct val="8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10" dirty="0">
                <a:latin typeface="Calibri"/>
                <a:cs typeface="Calibri"/>
              </a:rPr>
              <a:t>National </a:t>
            </a:r>
            <a:r>
              <a:rPr sz="2500" spc="-5" dirty="0">
                <a:latin typeface="Calibri"/>
                <a:cs typeface="Calibri"/>
              </a:rPr>
              <a:t>Mission on </a:t>
            </a:r>
            <a:r>
              <a:rPr sz="2500" spc="-15" dirty="0">
                <a:latin typeface="Calibri"/>
                <a:cs typeface="Calibri"/>
              </a:rPr>
              <a:t>Strategic Knowledge  </a:t>
            </a:r>
            <a:r>
              <a:rPr sz="2500" spc="-25" dirty="0">
                <a:latin typeface="Calibri"/>
                <a:cs typeface="Calibri"/>
              </a:rPr>
              <a:t>for </a:t>
            </a:r>
            <a:r>
              <a:rPr sz="2500" spc="-10" dirty="0">
                <a:latin typeface="Calibri"/>
                <a:cs typeface="Calibri"/>
              </a:rPr>
              <a:t>Climate Change: </a:t>
            </a:r>
            <a:r>
              <a:rPr sz="2500" spc="-114" dirty="0">
                <a:latin typeface="Calibri"/>
                <a:cs typeface="Calibri"/>
              </a:rPr>
              <a:t>To </a:t>
            </a:r>
            <a:r>
              <a:rPr sz="2500" spc="-15" dirty="0">
                <a:latin typeface="Calibri"/>
                <a:cs typeface="Calibri"/>
              </a:rPr>
              <a:t>gain </a:t>
            </a:r>
            <a:r>
              <a:rPr sz="2500" spc="-5" dirty="0">
                <a:latin typeface="Calibri"/>
                <a:cs typeface="Calibri"/>
              </a:rPr>
              <a:t>a </a:t>
            </a:r>
            <a:r>
              <a:rPr sz="2500" spc="-15" dirty="0">
                <a:latin typeface="Calibri"/>
                <a:cs typeface="Calibri"/>
              </a:rPr>
              <a:t>better  understanding </a:t>
            </a:r>
            <a:r>
              <a:rPr sz="2500" spc="-5" dirty="0">
                <a:latin typeface="Calibri"/>
                <a:cs typeface="Calibri"/>
              </a:rPr>
              <a:t>of </a:t>
            </a:r>
            <a:r>
              <a:rPr sz="2500" spc="-10" dirty="0">
                <a:latin typeface="Calibri"/>
                <a:cs typeface="Calibri"/>
              </a:rPr>
              <a:t>climate science, </a:t>
            </a:r>
            <a:r>
              <a:rPr sz="2500" spc="-5" dirty="0">
                <a:latin typeface="Calibri"/>
                <a:cs typeface="Calibri"/>
              </a:rPr>
              <a:t>impacts  and challenges, the </a:t>
            </a:r>
            <a:r>
              <a:rPr sz="2500" spc="-10" dirty="0">
                <a:latin typeface="Calibri"/>
                <a:cs typeface="Calibri"/>
              </a:rPr>
              <a:t>plan envisions </a:t>
            </a:r>
            <a:r>
              <a:rPr sz="2500" spc="-5" dirty="0">
                <a:latin typeface="Calibri"/>
                <a:cs typeface="Calibri"/>
              </a:rPr>
              <a:t>a </a:t>
            </a:r>
            <a:r>
              <a:rPr sz="2500" spc="-10" dirty="0">
                <a:latin typeface="Calibri"/>
                <a:cs typeface="Calibri"/>
              </a:rPr>
              <a:t>new  </a:t>
            </a:r>
            <a:r>
              <a:rPr sz="2500" spc="-15" dirty="0">
                <a:latin typeface="Calibri"/>
                <a:cs typeface="Calibri"/>
              </a:rPr>
              <a:t>Climate </a:t>
            </a:r>
            <a:r>
              <a:rPr sz="2500" spc="-5" dirty="0">
                <a:latin typeface="Calibri"/>
                <a:cs typeface="Calibri"/>
              </a:rPr>
              <a:t>Science </a:t>
            </a:r>
            <a:r>
              <a:rPr sz="2500" spc="-15" dirty="0">
                <a:latin typeface="Calibri"/>
                <a:cs typeface="Calibri"/>
              </a:rPr>
              <a:t>Research </a:t>
            </a:r>
            <a:r>
              <a:rPr sz="2500" spc="-10" dirty="0">
                <a:latin typeface="Calibri"/>
                <a:cs typeface="Calibri"/>
              </a:rPr>
              <a:t>Fund, </a:t>
            </a:r>
            <a:r>
              <a:rPr sz="2500" spc="-15" dirty="0">
                <a:latin typeface="Calibri"/>
                <a:cs typeface="Calibri"/>
              </a:rPr>
              <a:t>improved  </a:t>
            </a:r>
            <a:r>
              <a:rPr sz="2500" spc="-10" dirty="0">
                <a:latin typeface="Calibri"/>
                <a:cs typeface="Calibri"/>
              </a:rPr>
              <a:t>climate </a:t>
            </a:r>
            <a:r>
              <a:rPr sz="2500" dirty="0">
                <a:latin typeface="Calibri"/>
                <a:cs typeface="Calibri"/>
              </a:rPr>
              <a:t>modeling, </a:t>
            </a:r>
            <a:r>
              <a:rPr sz="2500" spc="-5" dirty="0">
                <a:latin typeface="Calibri"/>
                <a:cs typeface="Calibri"/>
              </a:rPr>
              <a:t>and </a:t>
            </a:r>
            <a:r>
              <a:rPr sz="2500" spc="-10" dirty="0">
                <a:latin typeface="Calibri"/>
                <a:cs typeface="Calibri"/>
              </a:rPr>
              <a:t>increased  international collaboration. </a:t>
            </a:r>
            <a:r>
              <a:rPr sz="2500" spc="-5" dirty="0">
                <a:latin typeface="Calibri"/>
                <a:cs typeface="Calibri"/>
              </a:rPr>
              <a:t>It also  </a:t>
            </a:r>
            <a:r>
              <a:rPr sz="2500" spc="-15" dirty="0">
                <a:latin typeface="Calibri"/>
                <a:cs typeface="Calibri"/>
              </a:rPr>
              <a:t>encourage private </a:t>
            </a:r>
            <a:r>
              <a:rPr sz="2500" spc="-10" dirty="0">
                <a:latin typeface="Calibri"/>
                <a:cs typeface="Calibri"/>
              </a:rPr>
              <a:t>sector </a:t>
            </a:r>
            <a:r>
              <a:rPr sz="2500" spc="-5" dirty="0">
                <a:latin typeface="Calibri"/>
                <a:cs typeface="Calibri"/>
              </a:rPr>
              <a:t>initiatives </a:t>
            </a:r>
            <a:r>
              <a:rPr sz="2500" spc="-15" dirty="0">
                <a:latin typeface="Calibri"/>
                <a:cs typeface="Calibri"/>
              </a:rPr>
              <a:t>to  </a:t>
            </a:r>
            <a:r>
              <a:rPr sz="2500" spc="-10" dirty="0">
                <a:latin typeface="Calibri"/>
                <a:cs typeface="Calibri"/>
              </a:rPr>
              <a:t>develop adaptation </a:t>
            </a:r>
            <a:r>
              <a:rPr sz="2500" spc="-5" dirty="0">
                <a:latin typeface="Calibri"/>
                <a:cs typeface="Calibri"/>
              </a:rPr>
              <a:t>and </a:t>
            </a:r>
            <a:r>
              <a:rPr sz="2500" spc="-10" dirty="0">
                <a:latin typeface="Calibri"/>
                <a:cs typeface="Calibri"/>
              </a:rPr>
              <a:t>mitigation  </a:t>
            </a:r>
            <a:r>
              <a:rPr sz="2500" spc="-5" dirty="0">
                <a:latin typeface="Calibri"/>
                <a:cs typeface="Calibri"/>
              </a:rPr>
              <a:t>technologies </a:t>
            </a:r>
            <a:r>
              <a:rPr sz="2500" spc="-10" dirty="0">
                <a:latin typeface="Calibri"/>
                <a:cs typeface="Calibri"/>
              </a:rPr>
              <a:t>through </a:t>
            </a:r>
            <a:r>
              <a:rPr sz="2500" spc="-15" dirty="0">
                <a:latin typeface="Calibri"/>
                <a:cs typeface="Calibri"/>
              </a:rPr>
              <a:t>venture </a:t>
            </a:r>
            <a:r>
              <a:rPr sz="2500" spc="-10" dirty="0">
                <a:latin typeface="Calibri"/>
                <a:cs typeface="Calibri"/>
              </a:rPr>
              <a:t>capital  funds.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48400" y="1447800"/>
            <a:ext cx="2743200" cy="2057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48400" y="3962450"/>
            <a:ext cx="2743200" cy="18234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394081"/>
            <a:ext cx="8721725" cy="4330700"/>
          </a:xfrm>
          <a:custGeom>
            <a:avLst/>
            <a:gdLst/>
            <a:ahLst/>
            <a:cxnLst/>
            <a:rect l="l" t="t" r="r" b="b"/>
            <a:pathLst>
              <a:path w="8721725" h="4330700">
                <a:moveTo>
                  <a:pt x="8206867" y="0"/>
                </a:moveTo>
                <a:lnTo>
                  <a:pt x="0" y="2847340"/>
                </a:lnTo>
                <a:lnTo>
                  <a:pt x="514489" y="4330319"/>
                </a:lnTo>
                <a:lnTo>
                  <a:pt x="8721344" y="1482979"/>
                </a:lnTo>
                <a:lnTo>
                  <a:pt x="820686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1852" y="513587"/>
            <a:ext cx="6829044" cy="3174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8451" y="981455"/>
            <a:ext cx="8246364" cy="36652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25099" y="1111459"/>
            <a:ext cx="7206618" cy="3207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09059" y="2590798"/>
            <a:ext cx="5006340" cy="42626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04093" y="2786227"/>
            <a:ext cx="4417987" cy="36742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9" y="0"/>
            <a:ext cx="9136380" cy="756920"/>
          </a:xfrm>
          <a:custGeom>
            <a:avLst/>
            <a:gdLst/>
            <a:ahLst/>
            <a:cxnLst/>
            <a:rect l="l" t="t" r="r" b="b"/>
            <a:pathLst>
              <a:path w="9136380" h="756920">
                <a:moveTo>
                  <a:pt x="9136380" y="708659"/>
                </a:moveTo>
                <a:lnTo>
                  <a:pt x="6868149" y="708659"/>
                </a:lnTo>
                <a:lnTo>
                  <a:pt x="7653009" y="756909"/>
                </a:lnTo>
                <a:lnTo>
                  <a:pt x="9136380" y="738021"/>
                </a:lnTo>
                <a:lnTo>
                  <a:pt x="9136380" y="708659"/>
                </a:lnTo>
              </a:path>
              <a:path w="9136380" h="756920">
                <a:moveTo>
                  <a:pt x="9136380" y="0"/>
                </a:moveTo>
                <a:lnTo>
                  <a:pt x="5083" y="0"/>
                </a:lnTo>
                <a:lnTo>
                  <a:pt x="0" y="713750"/>
                </a:lnTo>
                <a:lnTo>
                  <a:pt x="1927859" y="737859"/>
                </a:lnTo>
                <a:lnTo>
                  <a:pt x="2900683" y="713750"/>
                </a:lnTo>
                <a:lnTo>
                  <a:pt x="3307966" y="713750"/>
                </a:lnTo>
                <a:lnTo>
                  <a:pt x="3633459" y="699759"/>
                </a:lnTo>
                <a:lnTo>
                  <a:pt x="9136380" y="699759"/>
                </a:lnTo>
                <a:lnTo>
                  <a:pt x="9136380" y="0"/>
                </a:lnTo>
              </a:path>
              <a:path w="9136380" h="756920">
                <a:moveTo>
                  <a:pt x="6418092" y="723899"/>
                </a:moveTo>
                <a:lnTo>
                  <a:pt x="5424159" y="723899"/>
                </a:lnTo>
                <a:lnTo>
                  <a:pt x="6005840" y="737859"/>
                </a:lnTo>
                <a:lnTo>
                  <a:pt x="6418092" y="723899"/>
                </a:lnTo>
              </a:path>
              <a:path w="9136380" h="756920">
                <a:moveTo>
                  <a:pt x="9136380" y="699759"/>
                </a:moveTo>
                <a:lnTo>
                  <a:pt x="3633459" y="699759"/>
                </a:lnTo>
                <a:lnTo>
                  <a:pt x="3891290" y="718809"/>
                </a:lnTo>
                <a:lnTo>
                  <a:pt x="4719309" y="727709"/>
                </a:lnTo>
                <a:lnTo>
                  <a:pt x="6418092" y="723899"/>
                </a:lnTo>
                <a:lnTo>
                  <a:pt x="6868149" y="708659"/>
                </a:lnTo>
                <a:lnTo>
                  <a:pt x="9136380" y="708659"/>
                </a:lnTo>
                <a:lnTo>
                  <a:pt x="9136380" y="699759"/>
                </a:lnTo>
              </a:path>
              <a:path w="9136380" h="756920">
                <a:moveTo>
                  <a:pt x="3307966" y="713750"/>
                </a:moveTo>
                <a:lnTo>
                  <a:pt x="2900683" y="713750"/>
                </a:lnTo>
                <a:lnTo>
                  <a:pt x="3190250" y="718809"/>
                </a:lnTo>
                <a:lnTo>
                  <a:pt x="3307966" y="713750"/>
                </a:lnTo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20" y="0"/>
            <a:ext cx="1488435" cy="730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5193" y="266700"/>
            <a:ext cx="156845" cy="0"/>
          </a:xfrm>
          <a:custGeom>
            <a:avLst/>
            <a:gdLst/>
            <a:ahLst/>
            <a:cxnLst/>
            <a:rect l="l" t="t" r="r" b="b"/>
            <a:pathLst>
              <a:path w="156845">
                <a:moveTo>
                  <a:pt x="0" y="0"/>
                </a:moveTo>
                <a:lnTo>
                  <a:pt x="156320" y="0"/>
                </a:lnTo>
              </a:path>
            </a:pathLst>
          </a:custGeom>
          <a:ln w="8889">
            <a:solidFill>
              <a:srgbClr val="B7B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2819" y="274320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070" y="0"/>
                </a:lnTo>
              </a:path>
            </a:pathLst>
          </a:custGeom>
          <a:ln w="8889">
            <a:solidFill>
              <a:srgbClr val="B8B8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918" y="281940"/>
            <a:ext cx="153670" cy="0"/>
          </a:xfrm>
          <a:custGeom>
            <a:avLst/>
            <a:gdLst/>
            <a:ahLst/>
            <a:cxnLst/>
            <a:rect l="l" t="t" r="r" b="b"/>
            <a:pathLst>
              <a:path w="153670">
                <a:moveTo>
                  <a:pt x="0" y="0"/>
                </a:moveTo>
                <a:lnTo>
                  <a:pt x="153349" y="0"/>
                </a:lnTo>
              </a:path>
            </a:pathLst>
          </a:custGeom>
          <a:ln w="888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9016" y="289560"/>
            <a:ext cx="153035" cy="0"/>
          </a:xfrm>
          <a:custGeom>
            <a:avLst/>
            <a:gdLst/>
            <a:ahLst/>
            <a:cxnLst/>
            <a:rect l="l" t="t" r="r" b="b"/>
            <a:pathLst>
              <a:path w="153034">
                <a:moveTo>
                  <a:pt x="0" y="0"/>
                </a:moveTo>
                <a:lnTo>
                  <a:pt x="152635" y="0"/>
                </a:lnTo>
              </a:path>
            </a:pathLst>
          </a:custGeom>
          <a:ln w="888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7985" y="29718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5">
                <a:moveTo>
                  <a:pt x="0" y="0"/>
                </a:moveTo>
                <a:lnTo>
                  <a:pt x="151254" y="0"/>
                </a:lnTo>
              </a:path>
            </a:pathLst>
          </a:custGeom>
          <a:ln w="888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7825" y="304800"/>
            <a:ext cx="149225" cy="0"/>
          </a:xfrm>
          <a:custGeom>
            <a:avLst/>
            <a:gdLst/>
            <a:ahLst/>
            <a:cxnLst/>
            <a:rect l="l" t="t" r="r" b="b"/>
            <a:pathLst>
              <a:path w="149225">
                <a:moveTo>
                  <a:pt x="0" y="0"/>
                </a:moveTo>
                <a:lnTo>
                  <a:pt x="149001" y="0"/>
                </a:lnTo>
              </a:path>
            </a:pathLst>
          </a:custGeom>
          <a:ln w="888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98704" y="0"/>
            <a:ext cx="1906255" cy="616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86018" y="619118"/>
            <a:ext cx="272415" cy="0"/>
          </a:xfrm>
          <a:custGeom>
            <a:avLst/>
            <a:gdLst/>
            <a:ahLst/>
            <a:cxnLst/>
            <a:rect l="l" t="t" r="r" b="b"/>
            <a:pathLst>
              <a:path w="272414">
                <a:moveTo>
                  <a:pt x="0" y="0"/>
                </a:moveTo>
                <a:lnTo>
                  <a:pt x="272050" y="0"/>
                </a:lnTo>
              </a:path>
            </a:pathLst>
          </a:custGeom>
          <a:ln w="10152">
            <a:solidFill>
              <a:srgbClr val="A7A7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99220" y="626120"/>
            <a:ext cx="278765" cy="0"/>
          </a:xfrm>
          <a:custGeom>
            <a:avLst/>
            <a:gdLst/>
            <a:ahLst/>
            <a:cxnLst/>
            <a:rect l="l" t="t" r="r" b="b"/>
            <a:pathLst>
              <a:path w="278764">
                <a:moveTo>
                  <a:pt x="0" y="0"/>
                </a:moveTo>
                <a:lnTo>
                  <a:pt x="278664" y="0"/>
                </a:lnTo>
              </a:path>
            </a:pathLst>
          </a:custGeom>
          <a:ln w="888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12400" y="633740"/>
            <a:ext cx="289560" cy="0"/>
          </a:xfrm>
          <a:custGeom>
            <a:avLst/>
            <a:gdLst/>
            <a:ahLst/>
            <a:cxnLst/>
            <a:rect l="l" t="t" r="r" b="b"/>
            <a:pathLst>
              <a:path w="289560">
                <a:moveTo>
                  <a:pt x="0" y="0"/>
                </a:moveTo>
                <a:lnTo>
                  <a:pt x="289187" y="0"/>
                </a:lnTo>
              </a:path>
            </a:pathLst>
          </a:custGeom>
          <a:ln w="8889">
            <a:solidFill>
              <a:srgbClr val="A5A5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23377" y="640723"/>
            <a:ext cx="302260" cy="0"/>
          </a:xfrm>
          <a:custGeom>
            <a:avLst/>
            <a:gdLst/>
            <a:ahLst/>
            <a:cxnLst/>
            <a:rect l="l" t="t" r="r" b="b"/>
            <a:pathLst>
              <a:path w="302260">
                <a:moveTo>
                  <a:pt x="0" y="0"/>
                </a:moveTo>
                <a:lnTo>
                  <a:pt x="301912" y="0"/>
                </a:lnTo>
              </a:path>
            </a:pathLst>
          </a:custGeom>
          <a:ln w="10163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38260" y="647700"/>
            <a:ext cx="309880" cy="0"/>
          </a:xfrm>
          <a:custGeom>
            <a:avLst/>
            <a:gdLst/>
            <a:ahLst/>
            <a:cxnLst/>
            <a:rect l="l" t="t" r="r" b="b"/>
            <a:pathLst>
              <a:path w="309879">
                <a:moveTo>
                  <a:pt x="0" y="0"/>
                </a:moveTo>
                <a:lnTo>
                  <a:pt x="309543" y="0"/>
                </a:lnTo>
              </a:path>
            </a:pathLst>
          </a:custGeom>
          <a:ln w="888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53500" y="655320"/>
            <a:ext cx="321945" cy="0"/>
          </a:xfrm>
          <a:custGeom>
            <a:avLst/>
            <a:gdLst/>
            <a:ahLst/>
            <a:cxnLst/>
            <a:rect l="l" t="t" r="r" b="b"/>
            <a:pathLst>
              <a:path w="321945">
                <a:moveTo>
                  <a:pt x="0" y="0"/>
                </a:moveTo>
                <a:lnTo>
                  <a:pt x="321362" y="0"/>
                </a:lnTo>
              </a:path>
            </a:pathLst>
          </a:custGeom>
          <a:ln w="888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66192" y="662303"/>
            <a:ext cx="335915" cy="0"/>
          </a:xfrm>
          <a:custGeom>
            <a:avLst/>
            <a:gdLst/>
            <a:ahLst/>
            <a:cxnLst/>
            <a:rect l="l" t="t" r="r" b="b"/>
            <a:pathLst>
              <a:path w="335914">
                <a:moveTo>
                  <a:pt x="0" y="0"/>
                </a:moveTo>
                <a:lnTo>
                  <a:pt x="335729" y="0"/>
                </a:lnTo>
              </a:path>
            </a:pathLst>
          </a:custGeom>
          <a:ln w="10163">
            <a:solidFill>
              <a:srgbClr val="A1A1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81641" y="669279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559" y="0"/>
                </a:lnTo>
              </a:path>
            </a:pathLst>
          </a:custGeom>
          <a:ln w="8889">
            <a:solidFill>
              <a:srgbClr val="A0A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98226" y="676899"/>
            <a:ext cx="343535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3034" y="0"/>
                </a:lnTo>
              </a:path>
            </a:pathLst>
          </a:custGeom>
          <a:ln w="8889">
            <a:solidFill>
              <a:srgbClr val="9F9F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14811" y="684519"/>
            <a:ext cx="343535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2953" y="0"/>
                </a:lnTo>
              </a:path>
            </a:pathLst>
          </a:custGeom>
          <a:ln w="888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28590" y="691508"/>
            <a:ext cx="346710" cy="0"/>
          </a:xfrm>
          <a:custGeom>
            <a:avLst/>
            <a:gdLst/>
            <a:ahLst/>
            <a:cxnLst/>
            <a:rect l="l" t="t" r="r" b="b"/>
            <a:pathLst>
              <a:path w="346710">
                <a:moveTo>
                  <a:pt x="0" y="0"/>
                </a:moveTo>
                <a:lnTo>
                  <a:pt x="346517" y="0"/>
                </a:lnTo>
              </a:path>
            </a:pathLst>
          </a:custGeom>
          <a:ln w="10152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44840" y="698510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469" y="0"/>
                </a:lnTo>
              </a:path>
            </a:pathLst>
          </a:custGeom>
          <a:ln w="888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5542" y="706130"/>
            <a:ext cx="328930" cy="0"/>
          </a:xfrm>
          <a:custGeom>
            <a:avLst/>
            <a:gdLst/>
            <a:ahLst/>
            <a:cxnLst/>
            <a:rect l="l" t="t" r="r" b="b"/>
            <a:pathLst>
              <a:path w="328929">
                <a:moveTo>
                  <a:pt x="0" y="0"/>
                </a:moveTo>
                <a:lnTo>
                  <a:pt x="328668" y="0"/>
                </a:lnTo>
              </a:path>
            </a:pathLst>
          </a:custGeom>
          <a:ln w="8889">
            <a:solidFill>
              <a:srgbClr val="9B9B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83513" y="713113"/>
            <a:ext cx="312420" cy="0"/>
          </a:xfrm>
          <a:custGeom>
            <a:avLst/>
            <a:gdLst/>
            <a:ahLst/>
            <a:cxnLst/>
            <a:rect l="l" t="t" r="r" b="b"/>
            <a:pathLst>
              <a:path w="312420">
                <a:moveTo>
                  <a:pt x="0" y="0"/>
                </a:moveTo>
                <a:lnTo>
                  <a:pt x="311946" y="0"/>
                </a:lnTo>
              </a:path>
            </a:pathLst>
          </a:custGeom>
          <a:ln w="10163">
            <a:solidFill>
              <a:srgbClr val="9A9A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09950" y="720090"/>
            <a:ext cx="284480" cy="0"/>
          </a:xfrm>
          <a:custGeom>
            <a:avLst/>
            <a:gdLst/>
            <a:ahLst/>
            <a:cxnLst/>
            <a:rect l="l" t="t" r="r" b="b"/>
            <a:pathLst>
              <a:path w="284479">
                <a:moveTo>
                  <a:pt x="0" y="0"/>
                </a:moveTo>
                <a:lnTo>
                  <a:pt x="284260" y="0"/>
                </a:lnTo>
              </a:path>
            </a:pathLst>
          </a:custGeom>
          <a:ln w="8889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44493" y="727069"/>
            <a:ext cx="224790" cy="0"/>
          </a:xfrm>
          <a:custGeom>
            <a:avLst/>
            <a:gdLst/>
            <a:ahLst/>
            <a:cxnLst/>
            <a:rect l="l" t="t" r="r" b="b"/>
            <a:pathLst>
              <a:path w="224789">
                <a:moveTo>
                  <a:pt x="0" y="0"/>
                </a:moveTo>
                <a:lnTo>
                  <a:pt x="224294" y="0"/>
                </a:lnTo>
              </a:path>
            </a:pathLst>
          </a:custGeom>
          <a:ln w="7609">
            <a:solidFill>
              <a:srgbClr val="989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24350" y="520689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70" h="59054">
                <a:moveTo>
                  <a:pt x="13959" y="0"/>
                </a:moveTo>
                <a:lnTo>
                  <a:pt x="11430" y="3810"/>
                </a:lnTo>
                <a:lnTo>
                  <a:pt x="6339" y="8900"/>
                </a:lnTo>
                <a:lnTo>
                  <a:pt x="6339" y="11430"/>
                </a:lnTo>
                <a:lnTo>
                  <a:pt x="3810" y="12710"/>
                </a:lnTo>
                <a:lnTo>
                  <a:pt x="2529" y="17800"/>
                </a:lnTo>
                <a:lnTo>
                  <a:pt x="1280" y="20330"/>
                </a:lnTo>
                <a:lnTo>
                  <a:pt x="1280" y="22860"/>
                </a:lnTo>
                <a:lnTo>
                  <a:pt x="0" y="25420"/>
                </a:lnTo>
                <a:lnTo>
                  <a:pt x="0" y="35570"/>
                </a:lnTo>
                <a:lnTo>
                  <a:pt x="1280" y="38100"/>
                </a:lnTo>
                <a:lnTo>
                  <a:pt x="1280" y="41910"/>
                </a:lnTo>
                <a:lnTo>
                  <a:pt x="2529" y="45720"/>
                </a:lnTo>
                <a:lnTo>
                  <a:pt x="3810" y="48280"/>
                </a:lnTo>
                <a:lnTo>
                  <a:pt x="6339" y="50810"/>
                </a:lnTo>
                <a:lnTo>
                  <a:pt x="7620" y="53340"/>
                </a:lnTo>
                <a:lnTo>
                  <a:pt x="10149" y="55900"/>
                </a:lnTo>
                <a:lnTo>
                  <a:pt x="13965" y="58436"/>
                </a:lnTo>
                <a:lnTo>
                  <a:pt x="1395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37060" y="516565"/>
            <a:ext cx="15240" cy="71120"/>
          </a:xfrm>
          <a:custGeom>
            <a:avLst/>
            <a:gdLst/>
            <a:ahLst/>
            <a:cxnLst/>
            <a:rect l="l" t="t" r="r" b="b"/>
            <a:pathLst>
              <a:path w="15239" h="71120">
                <a:moveTo>
                  <a:pt x="15239" y="0"/>
                </a:moveTo>
                <a:lnTo>
                  <a:pt x="13960" y="314"/>
                </a:lnTo>
                <a:lnTo>
                  <a:pt x="6340" y="2874"/>
                </a:lnTo>
                <a:lnTo>
                  <a:pt x="3810" y="4124"/>
                </a:lnTo>
                <a:lnTo>
                  <a:pt x="1249" y="4124"/>
                </a:lnTo>
                <a:lnTo>
                  <a:pt x="0" y="6006"/>
                </a:lnTo>
                <a:lnTo>
                  <a:pt x="0" y="61724"/>
                </a:lnTo>
                <a:lnTo>
                  <a:pt x="1249" y="62554"/>
                </a:lnTo>
                <a:lnTo>
                  <a:pt x="3810" y="65084"/>
                </a:lnTo>
                <a:lnTo>
                  <a:pt x="6340" y="66364"/>
                </a:lnTo>
                <a:lnTo>
                  <a:pt x="10150" y="67644"/>
                </a:lnTo>
                <a:lnTo>
                  <a:pt x="15239" y="70538"/>
                </a:lnTo>
                <a:lnTo>
                  <a:pt x="15239" y="0"/>
                </a:lnTo>
                <a:close/>
              </a:path>
            </a:pathLst>
          </a:custGeom>
          <a:solidFill>
            <a:srgbClr val="C7C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51020" y="514349"/>
            <a:ext cx="15240" cy="78105"/>
          </a:xfrm>
          <a:custGeom>
            <a:avLst/>
            <a:gdLst/>
            <a:ahLst/>
            <a:cxnLst/>
            <a:rect l="l" t="t" r="r" b="b"/>
            <a:pathLst>
              <a:path w="15239" h="78104">
                <a:moveTo>
                  <a:pt x="15239" y="0"/>
                </a:moveTo>
                <a:lnTo>
                  <a:pt x="12710" y="0"/>
                </a:lnTo>
                <a:lnTo>
                  <a:pt x="7620" y="1280"/>
                </a:lnTo>
                <a:lnTo>
                  <a:pt x="5090" y="1280"/>
                </a:lnTo>
                <a:lnTo>
                  <a:pt x="0" y="2529"/>
                </a:lnTo>
                <a:lnTo>
                  <a:pt x="0" y="72025"/>
                </a:lnTo>
                <a:lnTo>
                  <a:pt x="5090" y="74919"/>
                </a:lnTo>
                <a:lnTo>
                  <a:pt x="13960" y="77480"/>
                </a:lnTo>
                <a:lnTo>
                  <a:pt x="15239" y="77959"/>
                </a:lnTo>
                <a:lnTo>
                  <a:pt x="15239" y="0"/>
                </a:lnTo>
                <a:close/>
              </a:path>
            </a:pathLst>
          </a:custGeom>
          <a:solidFill>
            <a:srgbClr val="C6C6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64979" y="514349"/>
            <a:ext cx="13970" cy="82550"/>
          </a:xfrm>
          <a:custGeom>
            <a:avLst/>
            <a:gdLst/>
            <a:ahLst/>
            <a:cxnLst/>
            <a:rect l="l" t="t" r="r" b="b"/>
            <a:pathLst>
              <a:path w="13970" h="82550">
                <a:moveTo>
                  <a:pt x="3810" y="0"/>
                </a:moveTo>
                <a:lnTo>
                  <a:pt x="0" y="0"/>
                </a:lnTo>
                <a:lnTo>
                  <a:pt x="0" y="77480"/>
                </a:lnTo>
                <a:lnTo>
                  <a:pt x="10180" y="81290"/>
                </a:lnTo>
                <a:lnTo>
                  <a:pt x="13977" y="82217"/>
                </a:lnTo>
                <a:lnTo>
                  <a:pt x="13977" y="1280"/>
                </a:lnTo>
                <a:lnTo>
                  <a:pt x="10180" y="1280"/>
                </a:lnTo>
                <a:lnTo>
                  <a:pt x="381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77689" y="515629"/>
            <a:ext cx="15240" cy="84455"/>
          </a:xfrm>
          <a:custGeom>
            <a:avLst/>
            <a:gdLst/>
            <a:ahLst/>
            <a:cxnLst/>
            <a:rect l="l" t="t" r="r" b="b"/>
            <a:pathLst>
              <a:path w="15239" h="84454">
                <a:moveTo>
                  <a:pt x="3810" y="0"/>
                </a:moveTo>
                <a:lnTo>
                  <a:pt x="0" y="0"/>
                </a:lnTo>
                <a:lnTo>
                  <a:pt x="0" y="80627"/>
                </a:lnTo>
                <a:lnTo>
                  <a:pt x="15239" y="84350"/>
                </a:lnTo>
                <a:lnTo>
                  <a:pt x="15239" y="1023"/>
                </a:lnTo>
                <a:lnTo>
                  <a:pt x="3810" y="0"/>
                </a:lnTo>
                <a:close/>
              </a:path>
            </a:pathLst>
          </a:custGeom>
          <a:solidFill>
            <a:srgbClr val="C4C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91649" y="516538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39" h="86995">
                <a:moveTo>
                  <a:pt x="0" y="0"/>
                </a:moveTo>
                <a:lnTo>
                  <a:pt x="0" y="83129"/>
                </a:lnTo>
                <a:lnTo>
                  <a:pt x="15239" y="86851"/>
                </a:lnTo>
                <a:lnTo>
                  <a:pt x="15239" y="3037"/>
                </a:lnTo>
                <a:lnTo>
                  <a:pt x="3810" y="341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05639" y="519281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3803"/>
                </a:lnTo>
                <a:lnTo>
                  <a:pt x="13966" y="8721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2C2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18319" y="522272"/>
            <a:ext cx="15240" cy="88265"/>
          </a:xfrm>
          <a:custGeom>
            <a:avLst/>
            <a:gdLst/>
            <a:ahLst/>
            <a:cxnLst/>
            <a:rect l="l" t="t" r="r" b="b"/>
            <a:pathLst>
              <a:path w="15239" h="88265">
                <a:moveTo>
                  <a:pt x="0" y="0"/>
                </a:moveTo>
                <a:lnTo>
                  <a:pt x="0" y="83909"/>
                </a:lnTo>
                <a:lnTo>
                  <a:pt x="13990" y="87327"/>
                </a:lnTo>
                <a:lnTo>
                  <a:pt x="15239" y="87709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C1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32310" y="525573"/>
            <a:ext cx="13970" cy="88900"/>
          </a:xfrm>
          <a:custGeom>
            <a:avLst/>
            <a:gdLst/>
            <a:ahLst/>
            <a:cxnLst/>
            <a:rect l="l" t="t" r="r" b="b"/>
            <a:pathLst>
              <a:path w="13970" h="88900">
                <a:moveTo>
                  <a:pt x="0" y="0"/>
                </a:moveTo>
                <a:lnTo>
                  <a:pt x="0" y="84026"/>
                </a:lnTo>
                <a:lnTo>
                  <a:pt x="13966" y="88295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C0C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46270" y="528866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5000"/>
                </a:lnTo>
                <a:lnTo>
                  <a:pt x="13966" y="8926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EBE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58980" y="531864"/>
            <a:ext cx="15240" cy="90805"/>
          </a:xfrm>
          <a:custGeom>
            <a:avLst/>
            <a:gdLst/>
            <a:ahLst/>
            <a:cxnLst/>
            <a:rect l="l" t="t" r="r" b="b"/>
            <a:pathLst>
              <a:path w="15239" h="90804">
                <a:moveTo>
                  <a:pt x="0" y="0"/>
                </a:moveTo>
                <a:lnTo>
                  <a:pt x="0" y="85887"/>
                </a:lnTo>
                <a:lnTo>
                  <a:pt x="15239" y="90545"/>
                </a:lnTo>
                <a:lnTo>
                  <a:pt x="15239" y="3595"/>
                </a:lnTo>
                <a:lnTo>
                  <a:pt x="0" y="0"/>
                </a:lnTo>
                <a:close/>
              </a:path>
            </a:pathLst>
          </a:custGeom>
          <a:solidFill>
            <a:srgbClr val="BDB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72939" y="535158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6860"/>
                </a:lnTo>
                <a:lnTo>
                  <a:pt x="13966" y="91129"/>
                </a:lnTo>
                <a:lnTo>
                  <a:pt x="13966" y="3294"/>
                </a:lnTo>
                <a:lnTo>
                  <a:pt x="0" y="0"/>
                </a:lnTo>
                <a:close/>
              </a:path>
            </a:pathLst>
          </a:custGeom>
          <a:solidFill>
            <a:srgbClr val="BCBC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86899" y="538451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87834"/>
                </a:lnTo>
                <a:lnTo>
                  <a:pt x="13977" y="92107"/>
                </a:lnTo>
                <a:lnTo>
                  <a:pt x="13977" y="3297"/>
                </a:lnTo>
                <a:lnTo>
                  <a:pt x="0" y="0"/>
                </a:lnTo>
                <a:close/>
              </a:path>
            </a:pathLst>
          </a:custGeom>
          <a:solidFill>
            <a:srgbClr val="BBBB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99609" y="541449"/>
            <a:ext cx="15240" cy="93980"/>
          </a:xfrm>
          <a:custGeom>
            <a:avLst/>
            <a:gdLst/>
            <a:ahLst/>
            <a:cxnLst/>
            <a:rect l="l" t="t" r="r" b="b"/>
            <a:pathLst>
              <a:path w="15239" h="93979">
                <a:moveTo>
                  <a:pt x="0" y="0"/>
                </a:moveTo>
                <a:lnTo>
                  <a:pt x="0" y="88721"/>
                </a:lnTo>
                <a:lnTo>
                  <a:pt x="15239" y="93379"/>
                </a:lnTo>
                <a:lnTo>
                  <a:pt x="15239" y="3778"/>
                </a:lnTo>
                <a:lnTo>
                  <a:pt x="8900" y="2099"/>
                </a:lnTo>
                <a:lnTo>
                  <a:pt x="0" y="0"/>
                </a:lnTo>
                <a:close/>
              </a:path>
            </a:pathLst>
          </a:custGeom>
          <a:solidFill>
            <a:srgbClr val="BAB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13569" y="544889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89548"/>
                </a:lnTo>
                <a:lnTo>
                  <a:pt x="10180" y="92660"/>
                </a:lnTo>
                <a:lnTo>
                  <a:pt x="13977" y="93720"/>
                </a:lnTo>
                <a:lnTo>
                  <a:pt x="13977" y="3701"/>
                </a:lnTo>
                <a:lnTo>
                  <a:pt x="0" y="0"/>
                </a:lnTo>
                <a:close/>
              </a:path>
            </a:pathLst>
          </a:custGeom>
          <a:solidFill>
            <a:srgbClr val="B9B9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27560" y="548594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70" h="93979">
                <a:moveTo>
                  <a:pt x="0" y="0"/>
                </a:moveTo>
                <a:lnTo>
                  <a:pt x="0" y="90018"/>
                </a:lnTo>
                <a:lnTo>
                  <a:pt x="13966" y="93917"/>
                </a:lnTo>
                <a:lnTo>
                  <a:pt x="13966" y="3698"/>
                </a:lnTo>
                <a:lnTo>
                  <a:pt x="0" y="0"/>
                </a:lnTo>
                <a:close/>
              </a:path>
            </a:pathLst>
          </a:custGeom>
          <a:solidFill>
            <a:srgbClr val="B8B8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40239" y="551952"/>
            <a:ext cx="15240" cy="94615"/>
          </a:xfrm>
          <a:custGeom>
            <a:avLst/>
            <a:gdLst/>
            <a:ahLst/>
            <a:cxnLst/>
            <a:rect l="l" t="t" r="r" b="b"/>
            <a:pathLst>
              <a:path w="15239" h="94615">
                <a:moveTo>
                  <a:pt x="0" y="0"/>
                </a:moveTo>
                <a:lnTo>
                  <a:pt x="0" y="90200"/>
                </a:lnTo>
                <a:lnTo>
                  <a:pt x="15239" y="94455"/>
                </a:lnTo>
                <a:lnTo>
                  <a:pt x="15239" y="4103"/>
                </a:lnTo>
                <a:lnTo>
                  <a:pt x="11430" y="3027"/>
                </a:lnTo>
                <a:lnTo>
                  <a:pt x="0" y="0"/>
                </a:lnTo>
                <a:close/>
              </a:path>
            </a:pathLst>
          </a:custGeom>
          <a:solidFill>
            <a:srgbClr val="B7B7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554230" y="555702"/>
            <a:ext cx="13970" cy="94615"/>
          </a:xfrm>
          <a:custGeom>
            <a:avLst/>
            <a:gdLst/>
            <a:ahLst/>
            <a:cxnLst/>
            <a:rect l="l" t="t" r="r" b="b"/>
            <a:pathLst>
              <a:path w="13970" h="94615">
                <a:moveTo>
                  <a:pt x="0" y="0"/>
                </a:moveTo>
                <a:lnTo>
                  <a:pt x="0" y="90356"/>
                </a:lnTo>
                <a:lnTo>
                  <a:pt x="13966" y="94255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6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566909" y="559284"/>
            <a:ext cx="15240" cy="94615"/>
          </a:xfrm>
          <a:custGeom>
            <a:avLst/>
            <a:gdLst/>
            <a:ahLst/>
            <a:cxnLst/>
            <a:rect l="l" t="t" r="r" b="b"/>
            <a:pathLst>
              <a:path w="15239" h="94615">
                <a:moveTo>
                  <a:pt x="0" y="0"/>
                </a:moveTo>
                <a:lnTo>
                  <a:pt x="0" y="90314"/>
                </a:lnTo>
                <a:lnTo>
                  <a:pt x="11430" y="93505"/>
                </a:lnTo>
                <a:lnTo>
                  <a:pt x="15239" y="94230"/>
                </a:lnTo>
                <a:lnTo>
                  <a:pt x="15239" y="4304"/>
                </a:lnTo>
                <a:lnTo>
                  <a:pt x="0" y="0"/>
                </a:lnTo>
                <a:close/>
              </a:path>
            </a:pathLst>
          </a:custGeom>
          <a:solidFill>
            <a:srgbClr val="B5B5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580900" y="563236"/>
            <a:ext cx="13970" cy="92710"/>
          </a:xfrm>
          <a:custGeom>
            <a:avLst/>
            <a:gdLst/>
            <a:ahLst/>
            <a:cxnLst/>
            <a:rect l="l" t="t" r="r" b="b"/>
            <a:pathLst>
              <a:path w="13970" h="92709">
                <a:moveTo>
                  <a:pt x="0" y="0"/>
                </a:moveTo>
                <a:lnTo>
                  <a:pt x="0" y="90041"/>
                </a:lnTo>
                <a:lnTo>
                  <a:pt x="13966" y="92698"/>
                </a:lnTo>
                <a:lnTo>
                  <a:pt x="13966" y="3944"/>
                </a:lnTo>
                <a:lnTo>
                  <a:pt x="0" y="0"/>
                </a:lnTo>
                <a:close/>
              </a:path>
            </a:pathLst>
          </a:custGeom>
          <a:solidFill>
            <a:srgbClr val="B4B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594859" y="567179"/>
            <a:ext cx="13970" cy="91440"/>
          </a:xfrm>
          <a:custGeom>
            <a:avLst/>
            <a:gdLst/>
            <a:ahLst/>
            <a:cxnLst/>
            <a:rect l="l" t="t" r="r" b="b"/>
            <a:pathLst>
              <a:path w="13970" h="91440">
                <a:moveTo>
                  <a:pt x="0" y="0"/>
                </a:moveTo>
                <a:lnTo>
                  <a:pt x="0" y="88754"/>
                </a:lnTo>
                <a:lnTo>
                  <a:pt x="13966" y="91411"/>
                </a:lnTo>
                <a:lnTo>
                  <a:pt x="13966" y="3647"/>
                </a:lnTo>
                <a:lnTo>
                  <a:pt x="6340" y="1790"/>
                </a:lnTo>
                <a:lnTo>
                  <a:pt x="0" y="0"/>
                </a:lnTo>
                <a:close/>
              </a:path>
            </a:pathLst>
          </a:custGeom>
          <a:solidFill>
            <a:srgbClr val="B3B3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607569" y="570520"/>
            <a:ext cx="15240" cy="90805"/>
          </a:xfrm>
          <a:custGeom>
            <a:avLst/>
            <a:gdLst/>
            <a:ahLst/>
            <a:cxnLst/>
            <a:rect l="l" t="t" r="r" b="b"/>
            <a:pathLst>
              <a:path w="15239" h="90804">
                <a:moveTo>
                  <a:pt x="0" y="0"/>
                </a:moveTo>
                <a:lnTo>
                  <a:pt x="0" y="87831"/>
                </a:lnTo>
                <a:lnTo>
                  <a:pt x="15239" y="90731"/>
                </a:lnTo>
                <a:lnTo>
                  <a:pt x="15239" y="3709"/>
                </a:lnTo>
                <a:lnTo>
                  <a:pt x="0" y="0"/>
                </a:lnTo>
                <a:close/>
              </a:path>
            </a:pathLst>
          </a:custGeom>
          <a:solidFill>
            <a:srgbClr val="B2B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21529" y="573918"/>
            <a:ext cx="13970" cy="89535"/>
          </a:xfrm>
          <a:custGeom>
            <a:avLst/>
            <a:gdLst/>
            <a:ahLst/>
            <a:cxnLst/>
            <a:rect l="l" t="t" r="r" b="b"/>
            <a:pathLst>
              <a:path w="13970" h="89534">
                <a:moveTo>
                  <a:pt x="0" y="0"/>
                </a:moveTo>
                <a:lnTo>
                  <a:pt x="0" y="87089"/>
                </a:lnTo>
                <a:lnTo>
                  <a:pt x="10150" y="89021"/>
                </a:lnTo>
                <a:lnTo>
                  <a:pt x="13966" y="89403"/>
                </a:lnTo>
                <a:lnTo>
                  <a:pt x="13966" y="3399"/>
                </a:lnTo>
                <a:lnTo>
                  <a:pt x="0" y="0"/>
                </a:lnTo>
                <a:close/>
              </a:path>
            </a:pathLst>
          </a:custGeom>
          <a:solidFill>
            <a:srgbClr val="B1B1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35489" y="577316"/>
            <a:ext cx="13970" cy="87630"/>
          </a:xfrm>
          <a:custGeom>
            <a:avLst/>
            <a:gdLst/>
            <a:ahLst/>
            <a:cxnLst/>
            <a:rect l="l" t="t" r="r" b="b"/>
            <a:pathLst>
              <a:path w="13970" h="87629">
                <a:moveTo>
                  <a:pt x="0" y="0"/>
                </a:moveTo>
                <a:lnTo>
                  <a:pt x="0" y="86004"/>
                </a:lnTo>
                <a:lnTo>
                  <a:pt x="13977" y="87405"/>
                </a:lnTo>
                <a:lnTo>
                  <a:pt x="13977" y="3402"/>
                </a:lnTo>
                <a:lnTo>
                  <a:pt x="0" y="0"/>
                </a:lnTo>
                <a:close/>
              </a:path>
            </a:pathLst>
          </a:custGeom>
          <a:solidFill>
            <a:srgbClr val="B0B0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648200" y="580410"/>
            <a:ext cx="15240" cy="85725"/>
          </a:xfrm>
          <a:custGeom>
            <a:avLst/>
            <a:gdLst/>
            <a:ahLst/>
            <a:cxnLst/>
            <a:rect l="l" t="t" r="r" b="b"/>
            <a:pathLst>
              <a:path w="15239" h="85725">
                <a:moveTo>
                  <a:pt x="0" y="0"/>
                </a:moveTo>
                <a:lnTo>
                  <a:pt x="0" y="84184"/>
                </a:lnTo>
                <a:lnTo>
                  <a:pt x="15239" y="85710"/>
                </a:lnTo>
                <a:lnTo>
                  <a:pt x="15239" y="3089"/>
                </a:lnTo>
                <a:lnTo>
                  <a:pt x="5090" y="1239"/>
                </a:lnTo>
                <a:lnTo>
                  <a:pt x="0" y="0"/>
                </a:lnTo>
                <a:close/>
              </a:path>
            </a:pathLst>
          </a:custGeom>
          <a:solidFill>
            <a:srgbClr val="AF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662159" y="583266"/>
            <a:ext cx="13970" cy="84455"/>
          </a:xfrm>
          <a:custGeom>
            <a:avLst/>
            <a:gdLst/>
            <a:ahLst/>
            <a:cxnLst/>
            <a:rect l="l" t="t" r="r" b="b"/>
            <a:pathLst>
              <a:path w="13970" h="84454">
                <a:moveTo>
                  <a:pt x="0" y="0"/>
                </a:moveTo>
                <a:lnTo>
                  <a:pt x="0" y="82726"/>
                </a:lnTo>
                <a:lnTo>
                  <a:pt x="13977" y="84126"/>
                </a:lnTo>
                <a:lnTo>
                  <a:pt x="13977" y="2548"/>
                </a:lnTo>
                <a:lnTo>
                  <a:pt x="0" y="0"/>
                </a:lnTo>
                <a:close/>
              </a:path>
            </a:pathLst>
          </a:custGeom>
          <a:solidFill>
            <a:srgbClr val="AEAE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676150" y="585817"/>
            <a:ext cx="13970" cy="83185"/>
          </a:xfrm>
          <a:custGeom>
            <a:avLst/>
            <a:gdLst/>
            <a:ahLst/>
            <a:cxnLst/>
            <a:rect l="l" t="t" r="r" b="b"/>
            <a:pathLst>
              <a:path w="13970" h="83184">
                <a:moveTo>
                  <a:pt x="0" y="0"/>
                </a:moveTo>
                <a:lnTo>
                  <a:pt x="0" y="81577"/>
                </a:lnTo>
                <a:lnTo>
                  <a:pt x="6340" y="82212"/>
                </a:lnTo>
                <a:lnTo>
                  <a:pt x="13966" y="82744"/>
                </a:lnTo>
                <a:lnTo>
                  <a:pt x="13966" y="2194"/>
                </a:lnTo>
                <a:lnTo>
                  <a:pt x="5059" y="922"/>
                </a:lnTo>
                <a:lnTo>
                  <a:pt x="0" y="0"/>
                </a:lnTo>
                <a:close/>
              </a:path>
            </a:pathLst>
          </a:custGeom>
          <a:solidFill>
            <a:srgbClr val="ADAD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688829" y="587828"/>
            <a:ext cx="15240" cy="81915"/>
          </a:xfrm>
          <a:custGeom>
            <a:avLst/>
            <a:gdLst/>
            <a:ahLst/>
            <a:cxnLst/>
            <a:rect l="l" t="t" r="r" b="b"/>
            <a:pathLst>
              <a:path w="15239" h="81915">
                <a:moveTo>
                  <a:pt x="0" y="0"/>
                </a:moveTo>
                <a:lnTo>
                  <a:pt x="0" y="80643"/>
                </a:lnTo>
                <a:lnTo>
                  <a:pt x="15239" y="81706"/>
                </a:lnTo>
                <a:lnTo>
                  <a:pt x="15239" y="2177"/>
                </a:lnTo>
                <a:lnTo>
                  <a:pt x="0" y="0"/>
                </a:lnTo>
                <a:close/>
              </a:path>
            </a:pathLst>
          </a:custGeom>
          <a:solidFill>
            <a:srgbClr val="ACAC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702819" y="589826"/>
            <a:ext cx="13970" cy="80645"/>
          </a:xfrm>
          <a:custGeom>
            <a:avLst/>
            <a:gdLst/>
            <a:ahLst/>
            <a:cxnLst/>
            <a:rect l="l" t="t" r="r" b="b"/>
            <a:pathLst>
              <a:path w="13970" h="80645">
                <a:moveTo>
                  <a:pt x="0" y="0"/>
                </a:moveTo>
                <a:lnTo>
                  <a:pt x="0" y="79621"/>
                </a:lnTo>
                <a:lnTo>
                  <a:pt x="13966" y="80595"/>
                </a:lnTo>
                <a:lnTo>
                  <a:pt x="13966" y="1493"/>
                </a:lnTo>
                <a:lnTo>
                  <a:pt x="5059" y="722"/>
                </a:lnTo>
                <a:lnTo>
                  <a:pt x="0" y="0"/>
                </a:lnTo>
                <a:close/>
              </a:path>
            </a:pathLst>
          </a:custGeom>
          <a:solidFill>
            <a:srgbClr val="ABAB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715499" y="591209"/>
            <a:ext cx="15240" cy="80645"/>
          </a:xfrm>
          <a:custGeom>
            <a:avLst/>
            <a:gdLst/>
            <a:ahLst/>
            <a:cxnLst/>
            <a:rect l="l" t="t" r="r" b="b"/>
            <a:pathLst>
              <a:path w="15239" h="80645">
                <a:moveTo>
                  <a:pt x="0" y="0"/>
                </a:moveTo>
                <a:lnTo>
                  <a:pt x="0" y="79123"/>
                </a:lnTo>
                <a:lnTo>
                  <a:pt x="15239" y="80186"/>
                </a:lnTo>
                <a:lnTo>
                  <a:pt x="15239" y="1318"/>
                </a:lnTo>
                <a:lnTo>
                  <a:pt x="0" y="0"/>
                </a:lnTo>
                <a:close/>
              </a:path>
            </a:pathLst>
          </a:custGeom>
          <a:solidFill>
            <a:srgbClr val="AA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729489" y="592420"/>
            <a:ext cx="13970" cy="80010"/>
          </a:xfrm>
          <a:custGeom>
            <a:avLst/>
            <a:gdLst/>
            <a:ahLst/>
            <a:cxnLst/>
            <a:rect l="l" t="t" r="r" b="b"/>
            <a:pathLst>
              <a:path w="13970" h="80009">
                <a:moveTo>
                  <a:pt x="0" y="0"/>
                </a:moveTo>
                <a:lnTo>
                  <a:pt x="0" y="78888"/>
                </a:lnTo>
                <a:lnTo>
                  <a:pt x="7620" y="79419"/>
                </a:lnTo>
                <a:lnTo>
                  <a:pt x="13966" y="79584"/>
                </a:lnTo>
                <a:lnTo>
                  <a:pt x="13966" y="926"/>
                </a:lnTo>
                <a:lnTo>
                  <a:pt x="7620" y="659"/>
                </a:lnTo>
                <a:lnTo>
                  <a:pt x="0" y="0"/>
                </a:lnTo>
                <a:close/>
              </a:path>
            </a:pathLst>
          </a:custGeom>
          <a:solidFill>
            <a:srgbClr val="A9A9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750432" y="593345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19"/>
                </a:lnTo>
              </a:path>
            </a:pathLst>
          </a:custGeom>
          <a:ln w="15236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756160" y="593879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0" y="0"/>
                </a:moveTo>
                <a:lnTo>
                  <a:pt x="0" y="78453"/>
                </a:lnTo>
                <a:lnTo>
                  <a:pt x="15239" y="78848"/>
                </a:lnTo>
                <a:lnTo>
                  <a:pt x="15239" y="480"/>
                </a:lnTo>
                <a:lnTo>
                  <a:pt x="11430" y="480"/>
                </a:lnTo>
                <a:lnTo>
                  <a:pt x="0" y="0"/>
                </a:lnTo>
                <a:close/>
              </a:path>
              <a:path w="15239" h="79375">
                <a:moveTo>
                  <a:pt x="15239" y="402"/>
                </a:moveTo>
                <a:lnTo>
                  <a:pt x="11430" y="480"/>
                </a:lnTo>
                <a:lnTo>
                  <a:pt x="15239" y="48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777739" y="593998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91"/>
                </a:lnTo>
              </a:path>
            </a:pathLst>
          </a:custGeom>
          <a:ln w="16509">
            <a:solidFill>
              <a:srgbClr val="A6A6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784079" y="593740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77" y="0"/>
                </a:moveTo>
                <a:lnTo>
                  <a:pt x="0" y="284"/>
                </a:lnTo>
                <a:lnTo>
                  <a:pt x="0" y="79316"/>
                </a:lnTo>
                <a:lnTo>
                  <a:pt x="1280" y="79349"/>
                </a:lnTo>
                <a:lnTo>
                  <a:pt x="13977" y="78958"/>
                </a:lnTo>
                <a:lnTo>
                  <a:pt x="13977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804409" y="593456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281"/>
                </a:lnTo>
              </a:path>
            </a:pathLst>
          </a:custGeom>
          <a:ln w="1650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818369" y="593172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136"/>
                </a:lnTo>
              </a:path>
            </a:pathLst>
          </a:custGeom>
          <a:ln w="1650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824739" y="592914"/>
            <a:ext cx="13970" cy="79375"/>
          </a:xfrm>
          <a:custGeom>
            <a:avLst/>
            <a:gdLst/>
            <a:ahLst/>
            <a:cxnLst/>
            <a:rect l="l" t="t" r="r" b="b"/>
            <a:pathLst>
              <a:path w="13970" h="79375">
                <a:moveTo>
                  <a:pt x="13966" y="0"/>
                </a:moveTo>
                <a:lnTo>
                  <a:pt x="0" y="283"/>
                </a:lnTo>
                <a:lnTo>
                  <a:pt x="0" y="78964"/>
                </a:lnTo>
                <a:lnTo>
                  <a:pt x="1249" y="78925"/>
                </a:lnTo>
                <a:lnTo>
                  <a:pt x="13966" y="78925"/>
                </a:lnTo>
                <a:lnTo>
                  <a:pt x="1396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837419" y="592630"/>
            <a:ext cx="15240" cy="79375"/>
          </a:xfrm>
          <a:custGeom>
            <a:avLst/>
            <a:gdLst/>
            <a:ahLst/>
            <a:cxnLst/>
            <a:rect l="l" t="t" r="r" b="b"/>
            <a:pathLst>
              <a:path w="15239" h="79375">
                <a:moveTo>
                  <a:pt x="15239" y="0"/>
                </a:moveTo>
                <a:lnTo>
                  <a:pt x="0" y="309"/>
                </a:lnTo>
                <a:lnTo>
                  <a:pt x="0" y="79209"/>
                </a:lnTo>
                <a:lnTo>
                  <a:pt x="6370" y="79209"/>
                </a:lnTo>
                <a:lnTo>
                  <a:pt x="15239" y="77832"/>
                </a:lnTo>
                <a:lnTo>
                  <a:pt x="15239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851410" y="592371"/>
            <a:ext cx="13970" cy="78740"/>
          </a:xfrm>
          <a:custGeom>
            <a:avLst/>
            <a:gdLst/>
            <a:ahLst/>
            <a:cxnLst/>
            <a:rect l="l" t="t" r="r" b="b"/>
            <a:pathLst>
              <a:path w="13970" h="78740">
                <a:moveTo>
                  <a:pt x="13966" y="0"/>
                </a:moveTo>
                <a:lnTo>
                  <a:pt x="0" y="283"/>
                </a:lnTo>
                <a:lnTo>
                  <a:pt x="0" y="78284"/>
                </a:lnTo>
                <a:lnTo>
                  <a:pt x="8869" y="76907"/>
                </a:lnTo>
                <a:lnTo>
                  <a:pt x="13966" y="76452"/>
                </a:lnTo>
                <a:lnTo>
                  <a:pt x="13966" y="0"/>
                </a:lnTo>
                <a:close/>
              </a:path>
            </a:pathLst>
          </a:custGeom>
          <a:solidFill>
            <a:srgbClr val="A0A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864089" y="592088"/>
            <a:ext cx="15240" cy="77470"/>
          </a:xfrm>
          <a:custGeom>
            <a:avLst/>
            <a:gdLst/>
            <a:ahLst/>
            <a:cxnLst/>
            <a:rect l="l" t="t" r="r" b="b"/>
            <a:pathLst>
              <a:path w="15239" h="77470">
                <a:moveTo>
                  <a:pt x="15239" y="0"/>
                </a:moveTo>
                <a:lnTo>
                  <a:pt x="0" y="309"/>
                </a:lnTo>
                <a:lnTo>
                  <a:pt x="0" y="76850"/>
                </a:lnTo>
                <a:lnTo>
                  <a:pt x="10180" y="75941"/>
                </a:lnTo>
                <a:lnTo>
                  <a:pt x="15239" y="75430"/>
                </a:lnTo>
                <a:lnTo>
                  <a:pt x="15239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878080" y="591765"/>
            <a:ext cx="15240" cy="76200"/>
          </a:xfrm>
          <a:custGeom>
            <a:avLst/>
            <a:gdLst/>
            <a:ahLst/>
            <a:cxnLst/>
            <a:rect l="l" t="t" r="r" b="b"/>
            <a:pathLst>
              <a:path w="15239" h="76200">
                <a:moveTo>
                  <a:pt x="15239" y="0"/>
                </a:moveTo>
                <a:lnTo>
                  <a:pt x="13960" y="64"/>
                </a:lnTo>
                <a:lnTo>
                  <a:pt x="0" y="348"/>
                </a:lnTo>
                <a:lnTo>
                  <a:pt x="0" y="75879"/>
                </a:lnTo>
                <a:lnTo>
                  <a:pt x="8869" y="74984"/>
                </a:lnTo>
                <a:lnTo>
                  <a:pt x="15239" y="72600"/>
                </a:lnTo>
                <a:lnTo>
                  <a:pt x="15239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892039" y="591125"/>
            <a:ext cx="13970" cy="74295"/>
          </a:xfrm>
          <a:custGeom>
            <a:avLst/>
            <a:gdLst/>
            <a:ahLst/>
            <a:cxnLst/>
            <a:rect l="l" t="t" r="r" b="b"/>
            <a:pathLst>
              <a:path w="13970" h="74295">
                <a:moveTo>
                  <a:pt x="13966" y="0"/>
                </a:moveTo>
                <a:lnTo>
                  <a:pt x="0" y="704"/>
                </a:lnTo>
                <a:lnTo>
                  <a:pt x="0" y="73719"/>
                </a:lnTo>
                <a:lnTo>
                  <a:pt x="5090" y="71813"/>
                </a:lnTo>
                <a:lnTo>
                  <a:pt x="13966" y="69849"/>
                </a:lnTo>
                <a:lnTo>
                  <a:pt x="13966" y="0"/>
                </a:lnTo>
                <a:close/>
              </a:path>
            </a:pathLst>
          </a:custGeom>
          <a:solidFill>
            <a:srgbClr val="9D9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904750" y="590549"/>
            <a:ext cx="15240" cy="71120"/>
          </a:xfrm>
          <a:custGeom>
            <a:avLst/>
            <a:gdLst/>
            <a:ahLst/>
            <a:cxnLst/>
            <a:rect l="l" t="t" r="r" b="b"/>
            <a:pathLst>
              <a:path w="15239" h="71120">
                <a:moveTo>
                  <a:pt x="15239" y="0"/>
                </a:moveTo>
                <a:lnTo>
                  <a:pt x="12679" y="0"/>
                </a:lnTo>
                <a:lnTo>
                  <a:pt x="0" y="639"/>
                </a:lnTo>
                <a:lnTo>
                  <a:pt x="0" y="70703"/>
                </a:lnTo>
                <a:lnTo>
                  <a:pt x="3810" y="69860"/>
                </a:lnTo>
                <a:lnTo>
                  <a:pt x="12679" y="66050"/>
                </a:lnTo>
                <a:lnTo>
                  <a:pt x="15239" y="65092"/>
                </a:lnTo>
                <a:lnTo>
                  <a:pt x="15239" y="0"/>
                </a:lnTo>
                <a:close/>
              </a:path>
            </a:pathLst>
          </a:custGeom>
          <a:solidFill>
            <a:srgbClr val="9C9C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918709" y="590549"/>
            <a:ext cx="15240" cy="66040"/>
          </a:xfrm>
          <a:custGeom>
            <a:avLst/>
            <a:gdLst/>
            <a:ahLst/>
            <a:cxnLst/>
            <a:rect l="l" t="t" r="r" b="b"/>
            <a:pathLst>
              <a:path w="15239" h="66040">
                <a:moveTo>
                  <a:pt x="15239" y="0"/>
                </a:moveTo>
                <a:lnTo>
                  <a:pt x="0" y="0"/>
                </a:lnTo>
                <a:lnTo>
                  <a:pt x="0" y="65571"/>
                </a:lnTo>
                <a:lnTo>
                  <a:pt x="8900" y="62240"/>
                </a:lnTo>
                <a:lnTo>
                  <a:pt x="15239" y="58005"/>
                </a:lnTo>
                <a:lnTo>
                  <a:pt x="15239" y="0"/>
                </a:lnTo>
                <a:close/>
              </a:path>
            </a:pathLst>
          </a:custGeom>
          <a:solidFill>
            <a:srgbClr val="9B9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932669" y="590549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70" h="59054">
                <a:moveTo>
                  <a:pt x="3810" y="0"/>
                </a:moveTo>
                <a:lnTo>
                  <a:pt x="0" y="0"/>
                </a:lnTo>
                <a:lnTo>
                  <a:pt x="0" y="58860"/>
                </a:lnTo>
                <a:lnTo>
                  <a:pt x="2560" y="57150"/>
                </a:lnTo>
                <a:lnTo>
                  <a:pt x="7620" y="54620"/>
                </a:lnTo>
                <a:lnTo>
                  <a:pt x="10180" y="50810"/>
                </a:lnTo>
                <a:lnTo>
                  <a:pt x="13977" y="47012"/>
                </a:lnTo>
                <a:lnTo>
                  <a:pt x="13977" y="569"/>
                </a:lnTo>
                <a:lnTo>
                  <a:pt x="3810" y="0"/>
                </a:lnTo>
                <a:close/>
              </a:path>
            </a:pathLst>
          </a:custGeom>
          <a:solidFill>
            <a:srgbClr val="9A9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945379" y="591048"/>
            <a:ext cx="15240" cy="48260"/>
          </a:xfrm>
          <a:custGeom>
            <a:avLst/>
            <a:gdLst/>
            <a:ahLst/>
            <a:cxnLst/>
            <a:rect l="l" t="t" r="r" b="b"/>
            <a:pathLst>
              <a:path w="15239" h="48259">
                <a:moveTo>
                  <a:pt x="0" y="0"/>
                </a:moveTo>
                <a:lnTo>
                  <a:pt x="0" y="47782"/>
                </a:lnTo>
                <a:lnTo>
                  <a:pt x="5090" y="42691"/>
                </a:lnTo>
                <a:lnTo>
                  <a:pt x="11430" y="35071"/>
                </a:lnTo>
                <a:lnTo>
                  <a:pt x="15239" y="29368"/>
                </a:lnTo>
                <a:lnTo>
                  <a:pt x="15239" y="781"/>
                </a:lnTo>
                <a:lnTo>
                  <a:pt x="13960" y="781"/>
                </a:lnTo>
                <a:lnTo>
                  <a:pt x="0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959339" y="591829"/>
            <a:ext cx="11430" cy="31115"/>
          </a:xfrm>
          <a:custGeom>
            <a:avLst/>
            <a:gdLst/>
            <a:ahLst/>
            <a:cxnLst/>
            <a:rect l="l" t="t" r="r" b="b"/>
            <a:pathLst>
              <a:path w="11429" h="31115">
                <a:moveTo>
                  <a:pt x="0" y="0"/>
                </a:moveTo>
                <a:lnTo>
                  <a:pt x="0" y="30503"/>
                </a:lnTo>
                <a:lnTo>
                  <a:pt x="2560" y="26670"/>
                </a:lnTo>
                <a:lnTo>
                  <a:pt x="6370" y="17769"/>
                </a:lnTo>
                <a:lnTo>
                  <a:pt x="7620" y="16489"/>
                </a:lnTo>
                <a:lnTo>
                  <a:pt x="8900" y="12679"/>
                </a:lnTo>
                <a:lnTo>
                  <a:pt x="10180" y="10149"/>
                </a:lnTo>
                <a:lnTo>
                  <a:pt x="10180" y="5059"/>
                </a:lnTo>
                <a:lnTo>
                  <a:pt x="11430" y="5059"/>
                </a:lnTo>
                <a:lnTo>
                  <a:pt x="11430" y="1249"/>
                </a:lnTo>
                <a:lnTo>
                  <a:pt x="8900" y="1249"/>
                </a:lnTo>
                <a:lnTo>
                  <a:pt x="6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024110" y="702319"/>
            <a:ext cx="3810" cy="635"/>
          </a:xfrm>
          <a:custGeom>
            <a:avLst/>
            <a:gdLst/>
            <a:ahLst/>
            <a:cxnLst/>
            <a:rect l="l" t="t" r="r" b="b"/>
            <a:pathLst>
              <a:path w="3810" h="634">
                <a:moveTo>
                  <a:pt x="0" y="118"/>
                </a:moveTo>
                <a:lnTo>
                  <a:pt x="3822" y="118"/>
                </a:lnTo>
              </a:path>
            </a:pathLst>
          </a:custGeom>
          <a:ln w="317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027919" y="700038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5083" y="0"/>
                </a:moveTo>
                <a:lnTo>
                  <a:pt x="1280" y="2281"/>
                </a:lnTo>
                <a:lnTo>
                  <a:pt x="0" y="2281"/>
                </a:lnTo>
                <a:lnTo>
                  <a:pt x="0" y="2519"/>
                </a:lnTo>
                <a:lnTo>
                  <a:pt x="5083" y="2835"/>
                </a:lnTo>
                <a:lnTo>
                  <a:pt x="5083" y="0"/>
                </a:lnTo>
                <a:close/>
              </a:path>
            </a:pathLst>
          </a:custGeom>
          <a:solidFill>
            <a:srgbClr val="9696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033009" y="696984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83" y="0"/>
                </a:moveTo>
                <a:lnTo>
                  <a:pt x="0" y="3050"/>
                </a:lnTo>
                <a:lnTo>
                  <a:pt x="0" y="5889"/>
                </a:lnTo>
                <a:lnTo>
                  <a:pt x="5083" y="6206"/>
                </a:lnTo>
                <a:lnTo>
                  <a:pt x="5083" y="0"/>
                </a:lnTo>
                <a:close/>
              </a:path>
            </a:pathLst>
          </a:custGeom>
          <a:solidFill>
            <a:srgbClr val="9797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38100" y="693937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59">
                <a:moveTo>
                  <a:pt x="5072" y="0"/>
                </a:moveTo>
                <a:lnTo>
                  <a:pt x="0" y="3042"/>
                </a:lnTo>
                <a:lnTo>
                  <a:pt x="0" y="9253"/>
                </a:lnTo>
                <a:lnTo>
                  <a:pt x="5072" y="9568"/>
                </a:lnTo>
                <a:lnTo>
                  <a:pt x="5072" y="0"/>
                </a:lnTo>
                <a:close/>
              </a:path>
            </a:pathLst>
          </a:custGeom>
          <a:solidFill>
            <a:srgbClr val="989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043159" y="690894"/>
            <a:ext cx="5080" cy="13335"/>
          </a:xfrm>
          <a:custGeom>
            <a:avLst/>
            <a:gdLst/>
            <a:ahLst/>
            <a:cxnLst/>
            <a:rect l="l" t="t" r="r" b="b"/>
            <a:pathLst>
              <a:path w="5079" h="13334">
                <a:moveTo>
                  <a:pt x="5083" y="0"/>
                </a:moveTo>
                <a:lnTo>
                  <a:pt x="0" y="3050"/>
                </a:lnTo>
                <a:lnTo>
                  <a:pt x="0" y="12610"/>
                </a:lnTo>
                <a:lnTo>
                  <a:pt x="5083" y="12927"/>
                </a:lnTo>
                <a:lnTo>
                  <a:pt x="5083" y="0"/>
                </a:lnTo>
                <a:close/>
              </a:path>
            </a:pathLst>
          </a:custGeom>
          <a:solidFill>
            <a:srgbClr val="999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048250" y="687840"/>
            <a:ext cx="5080" cy="16510"/>
          </a:xfrm>
          <a:custGeom>
            <a:avLst/>
            <a:gdLst/>
            <a:ahLst/>
            <a:cxnLst/>
            <a:rect l="l" t="t" r="r" b="b"/>
            <a:pathLst>
              <a:path w="5079" h="16509">
                <a:moveTo>
                  <a:pt x="5083" y="0"/>
                </a:moveTo>
                <a:lnTo>
                  <a:pt x="0" y="3050"/>
                </a:lnTo>
                <a:lnTo>
                  <a:pt x="0" y="15981"/>
                </a:lnTo>
                <a:lnTo>
                  <a:pt x="5083" y="16298"/>
                </a:lnTo>
                <a:lnTo>
                  <a:pt x="5083" y="0"/>
                </a:lnTo>
                <a:close/>
              </a:path>
            </a:pathLst>
          </a:custGeom>
          <a:solidFill>
            <a:srgbClr val="9A9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053339" y="684794"/>
            <a:ext cx="5080" cy="19685"/>
          </a:xfrm>
          <a:custGeom>
            <a:avLst/>
            <a:gdLst/>
            <a:ahLst/>
            <a:cxnLst/>
            <a:rect l="l" t="t" r="r" b="b"/>
            <a:pathLst>
              <a:path w="5079" h="19684">
                <a:moveTo>
                  <a:pt x="5072" y="0"/>
                </a:moveTo>
                <a:lnTo>
                  <a:pt x="0" y="3042"/>
                </a:lnTo>
                <a:lnTo>
                  <a:pt x="0" y="19345"/>
                </a:lnTo>
                <a:lnTo>
                  <a:pt x="5072" y="19660"/>
                </a:lnTo>
                <a:lnTo>
                  <a:pt x="5072" y="0"/>
                </a:lnTo>
                <a:close/>
              </a:path>
            </a:pathLst>
          </a:custGeom>
          <a:solidFill>
            <a:srgbClr val="9B9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058399" y="681751"/>
            <a:ext cx="5080" cy="23495"/>
          </a:xfrm>
          <a:custGeom>
            <a:avLst/>
            <a:gdLst/>
            <a:ahLst/>
            <a:cxnLst/>
            <a:rect l="l" t="t" r="r" b="b"/>
            <a:pathLst>
              <a:path w="5079" h="23495">
                <a:moveTo>
                  <a:pt x="5083" y="0"/>
                </a:moveTo>
                <a:lnTo>
                  <a:pt x="0" y="3050"/>
                </a:lnTo>
                <a:lnTo>
                  <a:pt x="0" y="22702"/>
                </a:lnTo>
                <a:lnTo>
                  <a:pt x="5083" y="23019"/>
                </a:lnTo>
                <a:lnTo>
                  <a:pt x="5083" y="0"/>
                </a:lnTo>
                <a:close/>
              </a:path>
            </a:pathLst>
          </a:custGeom>
          <a:solidFill>
            <a:srgbClr val="9C9C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063489" y="678697"/>
            <a:ext cx="5080" cy="26670"/>
          </a:xfrm>
          <a:custGeom>
            <a:avLst/>
            <a:gdLst/>
            <a:ahLst/>
            <a:cxnLst/>
            <a:rect l="l" t="t" r="r" b="b"/>
            <a:pathLst>
              <a:path w="5079" h="26670">
                <a:moveTo>
                  <a:pt x="5083" y="0"/>
                </a:moveTo>
                <a:lnTo>
                  <a:pt x="0" y="3050"/>
                </a:lnTo>
                <a:lnTo>
                  <a:pt x="0" y="26073"/>
                </a:lnTo>
                <a:lnTo>
                  <a:pt x="5083" y="26389"/>
                </a:lnTo>
                <a:lnTo>
                  <a:pt x="5083" y="0"/>
                </a:lnTo>
                <a:close/>
              </a:path>
            </a:pathLst>
          </a:custGeom>
          <a:solidFill>
            <a:srgbClr val="9D9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068580" y="675650"/>
            <a:ext cx="5080" cy="29845"/>
          </a:xfrm>
          <a:custGeom>
            <a:avLst/>
            <a:gdLst/>
            <a:ahLst/>
            <a:cxnLst/>
            <a:rect l="l" t="t" r="r" b="b"/>
            <a:pathLst>
              <a:path w="5079" h="29845">
                <a:moveTo>
                  <a:pt x="5072" y="0"/>
                </a:moveTo>
                <a:lnTo>
                  <a:pt x="0" y="3042"/>
                </a:lnTo>
                <a:lnTo>
                  <a:pt x="0" y="29436"/>
                </a:lnTo>
                <a:lnTo>
                  <a:pt x="5072" y="29752"/>
                </a:lnTo>
                <a:lnTo>
                  <a:pt x="5072" y="0"/>
                </a:lnTo>
                <a:close/>
              </a:path>
            </a:pathLst>
          </a:custGeom>
          <a:solidFill>
            <a:srgbClr val="9E9E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073639" y="672608"/>
            <a:ext cx="5080" cy="33655"/>
          </a:xfrm>
          <a:custGeom>
            <a:avLst/>
            <a:gdLst/>
            <a:ahLst/>
            <a:cxnLst/>
            <a:rect l="l" t="t" r="r" b="b"/>
            <a:pathLst>
              <a:path w="5079" h="33654">
                <a:moveTo>
                  <a:pt x="5083" y="0"/>
                </a:moveTo>
                <a:lnTo>
                  <a:pt x="0" y="3050"/>
                </a:lnTo>
                <a:lnTo>
                  <a:pt x="0" y="32794"/>
                </a:lnTo>
                <a:lnTo>
                  <a:pt x="5083" y="33111"/>
                </a:lnTo>
                <a:lnTo>
                  <a:pt x="5083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078729" y="669554"/>
            <a:ext cx="5080" cy="36830"/>
          </a:xfrm>
          <a:custGeom>
            <a:avLst/>
            <a:gdLst/>
            <a:ahLst/>
            <a:cxnLst/>
            <a:rect l="l" t="t" r="r" b="b"/>
            <a:pathLst>
              <a:path w="5079" h="36829">
                <a:moveTo>
                  <a:pt x="5083" y="0"/>
                </a:moveTo>
                <a:lnTo>
                  <a:pt x="0" y="3050"/>
                </a:lnTo>
                <a:lnTo>
                  <a:pt x="0" y="36165"/>
                </a:lnTo>
                <a:lnTo>
                  <a:pt x="5083" y="36481"/>
                </a:lnTo>
                <a:lnTo>
                  <a:pt x="5083" y="0"/>
                </a:lnTo>
                <a:close/>
              </a:path>
            </a:pathLst>
          </a:custGeom>
          <a:solidFill>
            <a:srgbClr val="A0A0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083819" y="666507"/>
            <a:ext cx="5080" cy="40005"/>
          </a:xfrm>
          <a:custGeom>
            <a:avLst/>
            <a:gdLst/>
            <a:ahLst/>
            <a:cxnLst/>
            <a:rect l="l" t="t" r="r" b="b"/>
            <a:pathLst>
              <a:path w="5079" h="40004">
                <a:moveTo>
                  <a:pt x="5072" y="0"/>
                </a:moveTo>
                <a:lnTo>
                  <a:pt x="0" y="3042"/>
                </a:lnTo>
                <a:lnTo>
                  <a:pt x="0" y="39528"/>
                </a:lnTo>
                <a:lnTo>
                  <a:pt x="5072" y="39844"/>
                </a:lnTo>
                <a:lnTo>
                  <a:pt x="5072" y="0"/>
                </a:lnTo>
                <a:close/>
              </a:path>
            </a:pathLst>
          </a:custGeom>
          <a:solidFill>
            <a:srgbClr val="A1A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087630" y="663457"/>
            <a:ext cx="6350" cy="43815"/>
          </a:xfrm>
          <a:custGeom>
            <a:avLst/>
            <a:gdLst/>
            <a:ahLst/>
            <a:cxnLst/>
            <a:rect l="l" t="t" r="r" b="b"/>
            <a:pathLst>
              <a:path w="6350" h="43815">
                <a:moveTo>
                  <a:pt x="6346" y="0"/>
                </a:moveTo>
                <a:lnTo>
                  <a:pt x="0" y="3807"/>
                </a:lnTo>
                <a:lnTo>
                  <a:pt x="0" y="42816"/>
                </a:lnTo>
                <a:lnTo>
                  <a:pt x="6346" y="43211"/>
                </a:lnTo>
                <a:lnTo>
                  <a:pt x="6346" y="0"/>
                </a:lnTo>
                <a:close/>
              </a:path>
            </a:pathLst>
          </a:custGeom>
          <a:solidFill>
            <a:srgbClr val="A2A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092689" y="660414"/>
            <a:ext cx="6350" cy="46990"/>
          </a:xfrm>
          <a:custGeom>
            <a:avLst/>
            <a:gdLst/>
            <a:ahLst/>
            <a:cxnLst/>
            <a:rect l="l" t="t" r="r" b="b"/>
            <a:pathLst>
              <a:path w="6350" h="46990">
                <a:moveTo>
                  <a:pt x="6357" y="0"/>
                </a:moveTo>
                <a:lnTo>
                  <a:pt x="0" y="3814"/>
                </a:lnTo>
                <a:lnTo>
                  <a:pt x="0" y="46173"/>
                </a:lnTo>
                <a:lnTo>
                  <a:pt x="6357" y="46569"/>
                </a:lnTo>
                <a:lnTo>
                  <a:pt x="6357" y="0"/>
                </a:lnTo>
                <a:close/>
              </a:path>
            </a:pathLst>
          </a:custGeom>
          <a:solidFill>
            <a:srgbClr val="A3A3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097779" y="657368"/>
            <a:ext cx="6350" cy="50165"/>
          </a:xfrm>
          <a:custGeom>
            <a:avLst/>
            <a:gdLst/>
            <a:ahLst/>
            <a:cxnLst/>
            <a:rect l="l" t="t" r="r" b="b"/>
            <a:pathLst>
              <a:path w="6350" h="50165">
                <a:moveTo>
                  <a:pt x="6346" y="0"/>
                </a:moveTo>
                <a:lnTo>
                  <a:pt x="0" y="3807"/>
                </a:lnTo>
                <a:lnTo>
                  <a:pt x="0" y="49537"/>
                </a:lnTo>
                <a:lnTo>
                  <a:pt x="6346" y="49932"/>
                </a:lnTo>
                <a:lnTo>
                  <a:pt x="6346" y="0"/>
                </a:lnTo>
                <a:close/>
              </a:path>
            </a:pathLst>
          </a:custGeom>
          <a:solidFill>
            <a:srgbClr val="A4A4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102869" y="654314"/>
            <a:ext cx="6350" cy="53340"/>
          </a:xfrm>
          <a:custGeom>
            <a:avLst/>
            <a:gdLst/>
            <a:ahLst/>
            <a:cxnLst/>
            <a:rect l="l" t="t" r="r" b="b"/>
            <a:pathLst>
              <a:path w="6350" h="53340">
                <a:moveTo>
                  <a:pt x="6346" y="0"/>
                </a:moveTo>
                <a:lnTo>
                  <a:pt x="0" y="3807"/>
                </a:lnTo>
                <a:lnTo>
                  <a:pt x="0" y="52907"/>
                </a:lnTo>
                <a:lnTo>
                  <a:pt x="2530" y="53065"/>
                </a:lnTo>
                <a:lnTo>
                  <a:pt x="6346" y="53213"/>
                </a:lnTo>
                <a:lnTo>
                  <a:pt x="6346" y="0"/>
                </a:lnTo>
                <a:close/>
              </a:path>
            </a:pathLst>
          </a:custGeom>
          <a:solidFill>
            <a:srgbClr val="A5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107929" y="651271"/>
            <a:ext cx="6350" cy="56515"/>
          </a:xfrm>
          <a:custGeom>
            <a:avLst/>
            <a:gdLst/>
            <a:ahLst/>
            <a:cxnLst/>
            <a:rect l="l" t="t" r="r" b="b"/>
            <a:pathLst>
              <a:path w="6350" h="56515">
                <a:moveTo>
                  <a:pt x="6357" y="0"/>
                </a:moveTo>
                <a:lnTo>
                  <a:pt x="0" y="3814"/>
                </a:lnTo>
                <a:lnTo>
                  <a:pt x="0" y="56206"/>
                </a:lnTo>
                <a:lnTo>
                  <a:pt x="6357" y="56452"/>
                </a:lnTo>
                <a:lnTo>
                  <a:pt x="6357" y="0"/>
                </a:lnTo>
                <a:close/>
              </a:path>
            </a:pathLst>
          </a:custGeom>
          <a:solidFill>
            <a:srgbClr val="A6A6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113020" y="648224"/>
            <a:ext cx="6350" cy="59690"/>
          </a:xfrm>
          <a:custGeom>
            <a:avLst/>
            <a:gdLst/>
            <a:ahLst/>
            <a:cxnLst/>
            <a:rect l="l" t="t" r="r" b="b"/>
            <a:pathLst>
              <a:path w="6350" h="59690">
                <a:moveTo>
                  <a:pt x="6346" y="0"/>
                </a:moveTo>
                <a:lnTo>
                  <a:pt x="0" y="3807"/>
                </a:lnTo>
                <a:lnTo>
                  <a:pt x="0" y="59450"/>
                </a:lnTo>
                <a:lnTo>
                  <a:pt x="6346" y="59696"/>
                </a:lnTo>
                <a:lnTo>
                  <a:pt x="6346" y="0"/>
                </a:lnTo>
                <a:close/>
              </a:path>
            </a:pathLst>
          </a:custGeom>
          <a:solidFill>
            <a:srgbClr val="A7A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120645" y="645935"/>
            <a:ext cx="0" cy="62230"/>
          </a:xfrm>
          <a:custGeom>
            <a:avLst/>
            <a:gdLst/>
            <a:ahLst/>
            <a:cxnLst/>
            <a:rect l="l" t="t" r="r" b="b"/>
            <a:pathLst>
              <a:path h="62229">
                <a:moveTo>
                  <a:pt x="0" y="0"/>
                </a:moveTo>
                <a:lnTo>
                  <a:pt x="0" y="62133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125711" y="642892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73"/>
                </a:lnTo>
              </a:path>
            </a:pathLst>
          </a:custGeom>
          <a:ln w="6353">
            <a:solidFill>
              <a:srgbClr val="A9A9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130801" y="639838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8624"/>
                </a:lnTo>
              </a:path>
            </a:pathLst>
          </a:custGeom>
          <a:ln w="6353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135886" y="636792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1867"/>
                </a:lnTo>
              </a:path>
            </a:pathLst>
          </a:custGeom>
          <a:ln w="6342">
            <a:solidFill>
              <a:srgbClr val="ABAB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140951" y="6337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10"/>
                </a:lnTo>
              </a:path>
            </a:pathLst>
          </a:custGeom>
          <a:ln w="6353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146041" y="630695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536"/>
                </a:lnTo>
              </a:path>
            </a:pathLst>
          </a:custGeom>
          <a:ln w="6353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151125" y="627648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0"/>
                </a:moveTo>
                <a:lnTo>
                  <a:pt x="0" y="80155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156191" y="624688"/>
            <a:ext cx="0" cy="83185"/>
          </a:xfrm>
          <a:custGeom>
            <a:avLst/>
            <a:gdLst/>
            <a:ahLst/>
            <a:cxnLst/>
            <a:rect l="l" t="t" r="r" b="b"/>
            <a:pathLst>
              <a:path h="83184">
                <a:moveTo>
                  <a:pt x="0" y="0"/>
                </a:moveTo>
                <a:lnTo>
                  <a:pt x="0" y="82690"/>
                </a:lnTo>
              </a:path>
            </a:pathLst>
          </a:custGeom>
          <a:ln w="6353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161281" y="62180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578"/>
                </a:lnTo>
              </a:path>
            </a:pathLst>
          </a:custGeom>
          <a:ln w="6353">
            <a:solidFill>
              <a:srgbClr val="B0B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166366" y="618921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58"/>
                </a:lnTo>
              </a:path>
            </a:pathLst>
          </a:custGeom>
          <a:ln w="6342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170813" y="616037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202"/>
                </a:lnTo>
              </a:path>
            </a:pathLst>
          </a:custGeom>
          <a:ln w="7616">
            <a:solidFill>
              <a:srgbClr val="B2B2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175878" y="613160"/>
            <a:ext cx="0" cy="93980"/>
          </a:xfrm>
          <a:custGeom>
            <a:avLst/>
            <a:gdLst/>
            <a:ahLst/>
            <a:cxnLst/>
            <a:rect l="l" t="t" r="r" b="b"/>
            <a:pathLst>
              <a:path h="93979">
                <a:moveTo>
                  <a:pt x="0" y="0"/>
                </a:moveTo>
                <a:lnTo>
                  <a:pt x="0" y="93525"/>
                </a:lnTo>
              </a:path>
            </a:pathLst>
          </a:custGeom>
          <a:ln w="7627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180962" y="610280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849"/>
                </a:lnTo>
              </a:path>
            </a:pathLst>
          </a:custGeom>
          <a:ln w="7616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186053" y="607393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7039"/>
                </a:lnTo>
              </a:path>
            </a:pathLst>
          </a:custGeom>
          <a:ln w="7616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191118" y="604516"/>
            <a:ext cx="0" cy="98425"/>
          </a:xfrm>
          <a:custGeom>
            <a:avLst/>
            <a:gdLst/>
            <a:ahLst/>
            <a:cxnLst/>
            <a:rect l="l" t="t" r="r" b="b"/>
            <a:pathLst>
              <a:path h="98425">
                <a:moveTo>
                  <a:pt x="0" y="0"/>
                </a:moveTo>
                <a:lnTo>
                  <a:pt x="0" y="98229"/>
                </a:lnTo>
              </a:path>
            </a:pathLst>
          </a:custGeom>
          <a:ln w="7627">
            <a:solidFill>
              <a:srgbClr val="B6B6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196202" y="60069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5">
                <a:moveTo>
                  <a:pt x="0" y="0"/>
                </a:moveTo>
                <a:lnTo>
                  <a:pt x="0" y="100662"/>
                </a:lnTo>
              </a:path>
            </a:pathLst>
          </a:custGeom>
          <a:ln w="7616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200650" y="599449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632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205721" y="596889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6353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210811" y="596889"/>
            <a:ext cx="0" cy="94615"/>
          </a:xfrm>
          <a:custGeom>
            <a:avLst/>
            <a:gdLst/>
            <a:ahLst/>
            <a:cxnLst/>
            <a:rect l="l" t="t" r="r" b="b"/>
            <a:pathLst>
              <a:path h="94615">
                <a:moveTo>
                  <a:pt x="0" y="0"/>
                </a:moveTo>
                <a:lnTo>
                  <a:pt x="0" y="94000"/>
                </a:lnTo>
              </a:path>
            </a:pathLst>
          </a:custGeom>
          <a:ln w="6353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215895" y="596889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607"/>
                </a:lnTo>
              </a:path>
            </a:pathLst>
          </a:custGeom>
          <a:ln w="6342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220961" y="596889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233"/>
                </a:lnTo>
              </a:path>
            </a:pathLst>
          </a:custGeom>
          <a:ln w="6353">
            <a:solidFill>
              <a:srgbClr val="BCBC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226051" y="596889"/>
            <a:ext cx="0" cy="81915"/>
          </a:xfrm>
          <a:custGeom>
            <a:avLst/>
            <a:gdLst/>
            <a:ahLst/>
            <a:cxnLst/>
            <a:rect l="l" t="t" r="r" b="b"/>
            <a:pathLst>
              <a:path h="81915">
                <a:moveTo>
                  <a:pt x="0" y="0"/>
                </a:moveTo>
                <a:lnTo>
                  <a:pt x="0" y="81612"/>
                </a:lnTo>
              </a:path>
            </a:pathLst>
          </a:custGeom>
          <a:ln w="6353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231136" y="59944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20"/>
                </a:lnTo>
              </a:path>
            </a:pathLst>
          </a:custGeom>
          <a:ln w="6342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236201" y="601129"/>
            <a:ext cx="0" cy="69215"/>
          </a:xfrm>
          <a:custGeom>
            <a:avLst/>
            <a:gdLst/>
            <a:ahLst/>
            <a:cxnLst/>
            <a:rect l="l" t="t" r="r" b="b"/>
            <a:pathLst>
              <a:path h="69215">
                <a:moveTo>
                  <a:pt x="0" y="0"/>
                </a:moveTo>
                <a:lnTo>
                  <a:pt x="0" y="69208"/>
                </a:lnTo>
              </a:path>
            </a:pathLst>
          </a:custGeom>
          <a:ln w="6353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241291" y="603659"/>
            <a:ext cx="0" cy="60960"/>
          </a:xfrm>
          <a:custGeom>
            <a:avLst/>
            <a:gdLst/>
            <a:ahLst/>
            <a:cxnLst/>
            <a:rect l="l" t="t" r="r" b="b"/>
            <a:pathLst>
              <a:path h="60959">
                <a:moveTo>
                  <a:pt x="0" y="0"/>
                </a:moveTo>
                <a:lnTo>
                  <a:pt x="0" y="60560"/>
                </a:lnTo>
              </a:path>
            </a:pathLst>
          </a:custGeom>
          <a:ln w="6353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43839" y="606437"/>
            <a:ext cx="5080" cy="53975"/>
          </a:xfrm>
          <a:custGeom>
            <a:avLst/>
            <a:gdLst/>
            <a:ahLst/>
            <a:cxnLst/>
            <a:rect l="l" t="t" r="r" b="b"/>
            <a:pathLst>
              <a:path w="5079" h="53975">
                <a:moveTo>
                  <a:pt x="2536" y="0"/>
                </a:moveTo>
                <a:lnTo>
                  <a:pt x="2536" y="53527"/>
                </a:lnTo>
              </a:path>
            </a:pathLst>
          </a:custGeom>
          <a:ln w="6342">
            <a:solidFill>
              <a:srgbClr val="C2C2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8899" y="611279"/>
            <a:ext cx="5080" cy="43815"/>
          </a:xfrm>
          <a:custGeom>
            <a:avLst/>
            <a:gdLst/>
            <a:ahLst/>
            <a:cxnLst/>
            <a:rect l="l" t="t" r="r" b="b"/>
            <a:pathLst>
              <a:path w="5079" h="43815">
                <a:moveTo>
                  <a:pt x="0" y="0"/>
                </a:moveTo>
                <a:lnTo>
                  <a:pt x="0" y="43529"/>
                </a:lnTo>
                <a:lnTo>
                  <a:pt x="3810" y="38950"/>
                </a:lnTo>
                <a:lnTo>
                  <a:pt x="5083" y="37043"/>
                </a:lnTo>
                <a:lnTo>
                  <a:pt x="5083" y="4676"/>
                </a:lnTo>
                <a:lnTo>
                  <a:pt x="3810" y="3410"/>
                </a:lnTo>
                <a:lnTo>
                  <a:pt x="1280" y="850"/>
                </a:lnTo>
                <a:lnTo>
                  <a:pt x="0" y="0"/>
                </a:lnTo>
                <a:close/>
              </a:path>
            </a:pathLst>
          </a:custGeom>
          <a:solidFill>
            <a:srgbClr val="C3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53989" y="615962"/>
            <a:ext cx="5080" cy="32384"/>
          </a:xfrm>
          <a:custGeom>
            <a:avLst/>
            <a:gdLst/>
            <a:ahLst/>
            <a:cxnLst/>
            <a:rect l="l" t="t" r="r" b="b"/>
            <a:pathLst>
              <a:path w="5079" h="32384">
                <a:moveTo>
                  <a:pt x="0" y="0"/>
                </a:moveTo>
                <a:lnTo>
                  <a:pt x="0" y="32351"/>
                </a:lnTo>
                <a:lnTo>
                  <a:pt x="3810" y="26647"/>
                </a:lnTo>
                <a:lnTo>
                  <a:pt x="5083" y="24130"/>
                </a:lnTo>
                <a:lnTo>
                  <a:pt x="5083" y="6350"/>
                </a:lnTo>
                <a:lnTo>
                  <a:pt x="3810" y="3787"/>
                </a:lnTo>
                <a:lnTo>
                  <a:pt x="0" y="0"/>
                </a:lnTo>
                <a:close/>
              </a:path>
            </a:pathLst>
          </a:custGeom>
          <a:solidFill>
            <a:srgbClr val="C4C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259080" y="622324"/>
            <a:ext cx="2540" cy="17780"/>
          </a:xfrm>
          <a:custGeom>
            <a:avLst/>
            <a:gdLst/>
            <a:ahLst/>
            <a:cxnLst/>
            <a:rect l="l" t="t" r="r" b="b"/>
            <a:pathLst>
              <a:path w="2539" h="17779">
                <a:moveTo>
                  <a:pt x="0" y="0"/>
                </a:moveTo>
                <a:lnTo>
                  <a:pt x="0" y="17754"/>
                </a:lnTo>
                <a:lnTo>
                  <a:pt x="1249" y="12664"/>
                </a:lnTo>
                <a:lnTo>
                  <a:pt x="2530" y="11415"/>
                </a:lnTo>
                <a:lnTo>
                  <a:pt x="2530" y="3795"/>
                </a:lnTo>
                <a:lnTo>
                  <a:pt x="1249" y="2514"/>
                </a:lnTo>
                <a:lnTo>
                  <a:pt x="0" y="0"/>
                </a:lnTo>
                <a:close/>
              </a:path>
            </a:pathLst>
          </a:custGeom>
          <a:solidFill>
            <a:srgbClr val="C5C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417820" y="426719"/>
            <a:ext cx="821679" cy="313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689610" y="78100"/>
            <a:ext cx="3454389" cy="6470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945880" y="6205222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7155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749675" y="6208395"/>
            <a:ext cx="2327275" cy="0"/>
          </a:xfrm>
          <a:custGeom>
            <a:avLst/>
            <a:gdLst/>
            <a:ahLst/>
            <a:cxnLst/>
            <a:rect l="l" t="t" r="r" b="b"/>
            <a:pathLst>
              <a:path w="2327275">
                <a:moveTo>
                  <a:pt x="0" y="0"/>
                </a:moveTo>
                <a:lnTo>
                  <a:pt x="2327009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676400" y="6212204"/>
            <a:ext cx="2428240" cy="0"/>
          </a:xfrm>
          <a:custGeom>
            <a:avLst/>
            <a:gdLst/>
            <a:ahLst/>
            <a:cxnLst/>
            <a:rect l="l" t="t" r="r" b="b"/>
            <a:pathLst>
              <a:path w="2428240">
                <a:moveTo>
                  <a:pt x="0" y="0"/>
                </a:moveTo>
                <a:lnTo>
                  <a:pt x="2427822" y="0"/>
                </a:lnTo>
              </a:path>
            </a:pathLst>
          </a:custGeom>
          <a:ln w="5079">
            <a:solidFill>
              <a:srgbClr val="999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631930" y="6216015"/>
            <a:ext cx="2488565" cy="0"/>
          </a:xfrm>
          <a:custGeom>
            <a:avLst/>
            <a:gdLst/>
            <a:ahLst/>
            <a:cxnLst/>
            <a:rect l="l" t="t" r="r" b="b"/>
            <a:pathLst>
              <a:path w="2488565">
                <a:moveTo>
                  <a:pt x="0" y="0"/>
                </a:moveTo>
                <a:lnTo>
                  <a:pt x="2488570" y="0"/>
                </a:lnTo>
              </a:path>
            </a:pathLst>
          </a:custGeom>
          <a:ln w="5079">
            <a:solidFill>
              <a:srgbClr val="9A9A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598626" y="6219825"/>
            <a:ext cx="2533015" cy="0"/>
          </a:xfrm>
          <a:custGeom>
            <a:avLst/>
            <a:gdLst/>
            <a:ahLst/>
            <a:cxnLst/>
            <a:rect l="l" t="t" r="r" b="b"/>
            <a:pathLst>
              <a:path w="2533015">
                <a:moveTo>
                  <a:pt x="0" y="0"/>
                </a:moveTo>
                <a:lnTo>
                  <a:pt x="2532663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573542" y="6223634"/>
            <a:ext cx="2564130" cy="0"/>
          </a:xfrm>
          <a:custGeom>
            <a:avLst/>
            <a:gdLst/>
            <a:ahLst/>
            <a:cxnLst/>
            <a:rect l="l" t="t" r="r" b="b"/>
            <a:pathLst>
              <a:path w="2564129">
                <a:moveTo>
                  <a:pt x="0" y="0"/>
                </a:moveTo>
                <a:lnTo>
                  <a:pt x="2564118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552587" y="6226807"/>
            <a:ext cx="2591435" cy="0"/>
          </a:xfrm>
          <a:custGeom>
            <a:avLst/>
            <a:gdLst/>
            <a:ahLst/>
            <a:cxnLst/>
            <a:rect l="l" t="t" r="r" b="b"/>
            <a:pathLst>
              <a:path w="2591434">
                <a:moveTo>
                  <a:pt x="0" y="0"/>
                </a:moveTo>
                <a:lnTo>
                  <a:pt x="2591412" y="0"/>
                </a:lnTo>
              </a:path>
            </a:pathLst>
          </a:custGeom>
          <a:ln w="6353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540167" y="6229980"/>
            <a:ext cx="2604135" cy="0"/>
          </a:xfrm>
          <a:custGeom>
            <a:avLst/>
            <a:gdLst/>
            <a:ahLst/>
            <a:cxnLst/>
            <a:rect l="l" t="t" r="r" b="b"/>
            <a:pathLst>
              <a:path w="2604134">
                <a:moveTo>
                  <a:pt x="0" y="0"/>
                </a:moveTo>
                <a:lnTo>
                  <a:pt x="2603832" y="0"/>
                </a:lnTo>
              </a:path>
            </a:pathLst>
          </a:custGeom>
          <a:ln w="5079">
            <a:solidFill>
              <a:srgbClr val="A0A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523823" y="6233790"/>
            <a:ext cx="2620645" cy="0"/>
          </a:xfrm>
          <a:custGeom>
            <a:avLst/>
            <a:gdLst/>
            <a:ahLst/>
            <a:cxnLst/>
            <a:rect l="l" t="t" r="r" b="b"/>
            <a:pathLst>
              <a:path w="2620645">
                <a:moveTo>
                  <a:pt x="0" y="0"/>
                </a:moveTo>
                <a:lnTo>
                  <a:pt x="2620176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507480" y="6237601"/>
            <a:ext cx="2636520" cy="0"/>
          </a:xfrm>
          <a:custGeom>
            <a:avLst/>
            <a:gdLst/>
            <a:ahLst/>
            <a:cxnLst/>
            <a:rect l="l" t="t" r="r" b="b"/>
            <a:pathLst>
              <a:path w="2636520">
                <a:moveTo>
                  <a:pt x="0" y="0"/>
                </a:moveTo>
                <a:lnTo>
                  <a:pt x="2636519" y="0"/>
                </a:lnTo>
              </a:path>
            </a:pathLst>
          </a:custGeom>
          <a:ln w="5079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492240" y="6241410"/>
            <a:ext cx="2651760" cy="0"/>
          </a:xfrm>
          <a:custGeom>
            <a:avLst/>
            <a:gdLst/>
            <a:ahLst/>
            <a:cxnLst/>
            <a:rect l="l" t="t" r="r" b="b"/>
            <a:pathLst>
              <a:path w="2651759">
                <a:moveTo>
                  <a:pt x="0" y="0"/>
                </a:moveTo>
                <a:lnTo>
                  <a:pt x="2651759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477000" y="6245221"/>
            <a:ext cx="2667000" cy="0"/>
          </a:xfrm>
          <a:custGeom>
            <a:avLst/>
            <a:gdLst/>
            <a:ahLst/>
            <a:cxnLst/>
            <a:rect l="l" t="t" r="r" b="b"/>
            <a:pathLst>
              <a:path w="2667000">
                <a:moveTo>
                  <a:pt x="0" y="0"/>
                </a:moveTo>
                <a:lnTo>
                  <a:pt x="2666999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462534" y="6248400"/>
            <a:ext cx="2681605" cy="0"/>
          </a:xfrm>
          <a:custGeom>
            <a:avLst/>
            <a:gdLst/>
            <a:ahLst/>
            <a:cxnLst/>
            <a:rect l="l" t="t" r="r" b="b"/>
            <a:pathLst>
              <a:path w="2681604">
                <a:moveTo>
                  <a:pt x="0" y="0"/>
                </a:moveTo>
                <a:lnTo>
                  <a:pt x="2681465" y="0"/>
                </a:lnTo>
              </a:path>
            </a:pathLst>
          </a:custGeom>
          <a:ln w="6342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452860" y="6251579"/>
            <a:ext cx="2691130" cy="0"/>
          </a:xfrm>
          <a:custGeom>
            <a:avLst/>
            <a:gdLst/>
            <a:ahLst/>
            <a:cxnLst/>
            <a:rect l="l" t="t" r="r" b="b"/>
            <a:pathLst>
              <a:path w="2691129">
                <a:moveTo>
                  <a:pt x="0" y="0"/>
                </a:moveTo>
                <a:lnTo>
                  <a:pt x="2691139" y="0"/>
                </a:lnTo>
              </a:path>
            </a:pathLst>
          </a:custGeom>
          <a:ln w="5079">
            <a:solidFill>
              <a:srgbClr val="AAAA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443990" y="6255389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700009" y="0"/>
                </a:lnTo>
              </a:path>
            </a:pathLst>
          </a:custGeom>
          <a:ln w="5079">
            <a:solidFill>
              <a:srgbClr val="ABAB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442710" y="6259198"/>
            <a:ext cx="2701290" cy="0"/>
          </a:xfrm>
          <a:custGeom>
            <a:avLst/>
            <a:gdLst/>
            <a:ahLst/>
            <a:cxnLst/>
            <a:rect l="l" t="t" r="r" b="b"/>
            <a:pathLst>
              <a:path w="2701290">
                <a:moveTo>
                  <a:pt x="0" y="0"/>
                </a:moveTo>
                <a:lnTo>
                  <a:pt x="2701289" y="0"/>
                </a:lnTo>
              </a:path>
            </a:pathLst>
          </a:custGeom>
          <a:ln w="5079">
            <a:solidFill>
              <a:srgbClr val="ADAD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024360" y="6263009"/>
            <a:ext cx="2119630" cy="0"/>
          </a:xfrm>
          <a:custGeom>
            <a:avLst/>
            <a:gdLst/>
            <a:ahLst/>
            <a:cxnLst/>
            <a:rect l="l" t="t" r="r" b="b"/>
            <a:pathLst>
              <a:path w="2119629">
                <a:moveTo>
                  <a:pt x="0" y="0"/>
                </a:moveTo>
                <a:lnTo>
                  <a:pt x="2119639" y="0"/>
                </a:lnTo>
              </a:path>
            </a:pathLst>
          </a:custGeom>
          <a:ln w="5079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049343" y="6266819"/>
            <a:ext cx="2094864" cy="0"/>
          </a:xfrm>
          <a:custGeom>
            <a:avLst/>
            <a:gdLst/>
            <a:ahLst/>
            <a:cxnLst/>
            <a:rect l="l" t="t" r="r" b="b"/>
            <a:pathLst>
              <a:path w="2094865">
                <a:moveTo>
                  <a:pt x="0" y="0"/>
                </a:moveTo>
                <a:lnTo>
                  <a:pt x="2094656" y="0"/>
                </a:lnTo>
              </a:path>
            </a:pathLst>
          </a:custGeom>
          <a:ln w="5079">
            <a:solidFill>
              <a:srgbClr val="B0B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074327" y="6270629"/>
            <a:ext cx="2070100" cy="0"/>
          </a:xfrm>
          <a:custGeom>
            <a:avLst/>
            <a:gdLst/>
            <a:ahLst/>
            <a:cxnLst/>
            <a:rect l="l" t="t" r="r" b="b"/>
            <a:pathLst>
              <a:path w="2070100">
                <a:moveTo>
                  <a:pt x="0" y="0"/>
                </a:moveTo>
                <a:lnTo>
                  <a:pt x="2069672" y="0"/>
                </a:lnTo>
              </a:path>
            </a:pathLst>
          </a:custGeom>
          <a:ln w="5079">
            <a:solidFill>
              <a:srgbClr val="B1B1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099310" y="6274439"/>
            <a:ext cx="2044700" cy="0"/>
          </a:xfrm>
          <a:custGeom>
            <a:avLst/>
            <a:gdLst/>
            <a:ahLst/>
            <a:cxnLst/>
            <a:rect l="l" t="t" r="r" b="b"/>
            <a:pathLst>
              <a:path w="2044700">
                <a:moveTo>
                  <a:pt x="0" y="0"/>
                </a:moveTo>
                <a:lnTo>
                  <a:pt x="204468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120890" y="6276975"/>
            <a:ext cx="2023110" cy="0"/>
          </a:xfrm>
          <a:custGeom>
            <a:avLst/>
            <a:gdLst/>
            <a:ahLst/>
            <a:cxnLst/>
            <a:rect l="l" t="t" r="r" b="b"/>
            <a:pathLst>
              <a:path w="2023109">
                <a:moveTo>
                  <a:pt x="0" y="0"/>
                </a:moveTo>
                <a:lnTo>
                  <a:pt x="2023109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159889" y="6280784"/>
            <a:ext cx="1984375" cy="0"/>
          </a:xfrm>
          <a:custGeom>
            <a:avLst/>
            <a:gdLst/>
            <a:ahLst/>
            <a:cxnLst/>
            <a:rect l="l" t="t" r="r" b="b"/>
            <a:pathLst>
              <a:path w="1984375">
                <a:moveTo>
                  <a:pt x="0" y="0"/>
                </a:moveTo>
                <a:lnTo>
                  <a:pt x="1984110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237586" y="6284595"/>
            <a:ext cx="1906905" cy="0"/>
          </a:xfrm>
          <a:custGeom>
            <a:avLst/>
            <a:gdLst/>
            <a:ahLst/>
            <a:cxnLst/>
            <a:rect l="l" t="t" r="r" b="b"/>
            <a:pathLst>
              <a:path w="1906904">
                <a:moveTo>
                  <a:pt x="0" y="0"/>
                </a:moveTo>
                <a:lnTo>
                  <a:pt x="1906413" y="0"/>
                </a:lnTo>
              </a:path>
            </a:pathLst>
          </a:custGeom>
          <a:ln w="5079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366248" y="6288404"/>
            <a:ext cx="1778000" cy="0"/>
          </a:xfrm>
          <a:custGeom>
            <a:avLst/>
            <a:gdLst/>
            <a:ahLst/>
            <a:cxnLst/>
            <a:rect l="l" t="t" r="r" b="b"/>
            <a:pathLst>
              <a:path w="1778000">
                <a:moveTo>
                  <a:pt x="0" y="0"/>
                </a:moveTo>
                <a:lnTo>
                  <a:pt x="1777751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94911" y="6292215"/>
            <a:ext cx="1649095" cy="0"/>
          </a:xfrm>
          <a:custGeom>
            <a:avLst/>
            <a:gdLst/>
            <a:ahLst/>
            <a:cxnLst/>
            <a:rect l="l" t="t" r="r" b="b"/>
            <a:pathLst>
              <a:path w="1649095">
                <a:moveTo>
                  <a:pt x="0" y="0"/>
                </a:moveTo>
                <a:lnTo>
                  <a:pt x="1649088" y="0"/>
                </a:lnTo>
              </a:path>
            </a:pathLst>
          </a:custGeom>
          <a:ln w="5079">
            <a:solidFill>
              <a:srgbClr val="BBBB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623574" y="6296025"/>
            <a:ext cx="1520825" cy="0"/>
          </a:xfrm>
          <a:custGeom>
            <a:avLst/>
            <a:gdLst/>
            <a:ahLst/>
            <a:cxnLst/>
            <a:rect l="l" t="t" r="r" b="b"/>
            <a:pathLst>
              <a:path w="1520825">
                <a:moveTo>
                  <a:pt x="0" y="0"/>
                </a:moveTo>
                <a:lnTo>
                  <a:pt x="1520426" y="0"/>
                </a:lnTo>
              </a:path>
            </a:pathLst>
          </a:custGeom>
          <a:ln w="507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709211" y="6298560"/>
            <a:ext cx="1435100" cy="0"/>
          </a:xfrm>
          <a:custGeom>
            <a:avLst/>
            <a:gdLst/>
            <a:ahLst/>
            <a:cxnLst/>
            <a:rect l="l" t="t" r="r" b="b"/>
            <a:pathLst>
              <a:path w="1435100">
                <a:moveTo>
                  <a:pt x="0" y="0"/>
                </a:moveTo>
                <a:lnTo>
                  <a:pt x="1434788" y="0"/>
                </a:lnTo>
              </a:path>
            </a:pathLst>
          </a:custGeom>
          <a:ln w="5079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087348" y="6302371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6651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099094" y="6304276"/>
            <a:ext cx="45085" cy="3810"/>
          </a:xfrm>
          <a:custGeom>
            <a:avLst/>
            <a:gdLst/>
            <a:ahLst/>
            <a:cxnLst/>
            <a:rect l="l" t="t" r="r" b="b"/>
            <a:pathLst>
              <a:path w="45084" h="3810">
                <a:moveTo>
                  <a:pt x="0" y="1904"/>
                </a:moveTo>
                <a:lnTo>
                  <a:pt x="44906" y="1904"/>
                </a:lnTo>
              </a:path>
            </a:pathLst>
          </a:custGeom>
          <a:ln w="5079">
            <a:solidFill>
              <a:srgbClr val="C2C2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112215" y="6308085"/>
            <a:ext cx="29845" cy="3810"/>
          </a:xfrm>
          <a:custGeom>
            <a:avLst/>
            <a:gdLst/>
            <a:ahLst/>
            <a:cxnLst/>
            <a:rect l="l" t="t" r="r" b="b"/>
            <a:pathLst>
              <a:path w="29845" h="3810">
                <a:moveTo>
                  <a:pt x="29254" y="0"/>
                </a:moveTo>
                <a:lnTo>
                  <a:pt x="0" y="0"/>
                </a:lnTo>
                <a:lnTo>
                  <a:pt x="7644" y="2548"/>
                </a:lnTo>
                <a:lnTo>
                  <a:pt x="12734" y="3809"/>
                </a:lnTo>
                <a:lnTo>
                  <a:pt x="20354" y="3809"/>
                </a:lnTo>
                <a:lnTo>
                  <a:pt x="21634" y="2548"/>
                </a:lnTo>
                <a:lnTo>
                  <a:pt x="24164" y="2548"/>
                </a:lnTo>
                <a:lnTo>
                  <a:pt x="29254" y="0"/>
                </a:lnTo>
                <a:close/>
              </a:path>
            </a:pathLst>
          </a:custGeom>
          <a:solidFill>
            <a:srgbClr val="C3C3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527315" y="6191250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4">
                <a:moveTo>
                  <a:pt x="0" y="0"/>
                </a:moveTo>
                <a:lnTo>
                  <a:pt x="151666" y="0"/>
                </a:lnTo>
              </a:path>
            </a:pathLst>
          </a:custGeom>
          <a:ln w="3818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472092" y="6194429"/>
            <a:ext cx="3470275" cy="0"/>
          </a:xfrm>
          <a:custGeom>
            <a:avLst/>
            <a:gdLst/>
            <a:ahLst/>
            <a:cxnLst/>
            <a:rect l="l" t="t" r="r" b="b"/>
            <a:pathLst>
              <a:path w="3470275">
                <a:moveTo>
                  <a:pt x="0" y="0"/>
                </a:moveTo>
                <a:lnTo>
                  <a:pt x="3469727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426372" y="6197601"/>
            <a:ext cx="3515995" cy="0"/>
          </a:xfrm>
          <a:custGeom>
            <a:avLst/>
            <a:gdLst/>
            <a:ahLst/>
            <a:cxnLst/>
            <a:rect l="l" t="t" r="r" b="b"/>
            <a:pathLst>
              <a:path w="3515995">
                <a:moveTo>
                  <a:pt x="0" y="0"/>
                </a:moveTo>
                <a:lnTo>
                  <a:pt x="3515447" y="0"/>
                </a:lnTo>
              </a:path>
            </a:pathLst>
          </a:custGeom>
          <a:ln w="6353">
            <a:solidFill>
              <a:srgbClr val="999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98493" y="6200775"/>
            <a:ext cx="3535045" cy="0"/>
          </a:xfrm>
          <a:custGeom>
            <a:avLst/>
            <a:gdLst/>
            <a:ahLst/>
            <a:cxnLst/>
            <a:rect l="l" t="t" r="r" b="b"/>
            <a:pathLst>
              <a:path w="3535045">
                <a:moveTo>
                  <a:pt x="0" y="0"/>
                </a:moveTo>
                <a:lnTo>
                  <a:pt x="3534631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60406" y="6204584"/>
            <a:ext cx="3569970" cy="0"/>
          </a:xfrm>
          <a:custGeom>
            <a:avLst/>
            <a:gdLst/>
            <a:ahLst/>
            <a:cxnLst/>
            <a:rect l="l" t="t" r="r" b="b"/>
            <a:pathLst>
              <a:path w="3569970">
                <a:moveTo>
                  <a:pt x="0" y="0"/>
                </a:moveTo>
                <a:lnTo>
                  <a:pt x="3569504" y="0"/>
                </a:lnTo>
              </a:path>
            </a:pathLst>
          </a:custGeom>
          <a:ln w="5079">
            <a:solidFill>
              <a:srgbClr val="9C9C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322320" y="6208395"/>
            <a:ext cx="3604895" cy="0"/>
          </a:xfrm>
          <a:custGeom>
            <a:avLst/>
            <a:gdLst/>
            <a:ahLst/>
            <a:cxnLst/>
            <a:rect l="l" t="t" r="r" b="b"/>
            <a:pathLst>
              <a:path w="3604895">
                <a:moveTo>
                  <a:pt x="0" y="0"/>
                </a:moveTo>
                <a:lnTo>
                  <a:pt x="3604377" y="0"/>
                </a:lnTo>
              </a:path>
            </a:pathLst>
          </a:custGeom>
          <a:ln w="5079">
            <a:solidFill>
              <a:srgbClr val="9E9E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277864" y="6212204"/>
            <a:ext cx="3646170" cy="0"/>
          </a:xfrm>
          <a:custGeom>
            <a:avLst/>
            <a:gdLst/>
            <a:ahLst/>
            <a:cxnLst/>
            <a:rect l="l" t="t" r="r" b="b"/>
            <a:pathLst>
              <a:path w="3646170">
                <a:moveTo>
                  <a:pt x="0" y="0"/>
                </a:moveTo>
                <a:lnTo>
                  <a:pt x="3645618" y="0"/>
                </a:lnTo>
              </a:path>
            </a:pathLst>
          </a:custGeom>
          <a:ln w="5079">
            <a:solidFill>
              <a:srgbClr val="A0A0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233410" y="6216015"/>
            <a:ext cx="3687445" cy="0"/>
          </a:xfrm>
          <a:custGeom>
            <a:avLst/>
            <a:gdLst/>
            <a:ahLst/>
            <a:cxnLst/>
            <a:rect l="l" t="t" r="r" b="b"/>
            <a:pathLst>
              <a:path w="3687445">
                <a:moveTo>
                  <a:pt x="0" y="0"/>
                </a:moveTo>
                <a:lnTo>
                  <a:pt x="3686859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93815" y="6219188"/>
            <a:ext cx="3824604" cy="0"/>
          </a:xfrm>
          <a:custGeom>
            <a:avLst/>
            <a:gdLst/>
            <a:ahLst/>
            <a:cxnLst/>
            <a:rect l="l" t="t" r="r" b="b"/>
            <a:pathLst>
              <a:path w="3824604">
                <a:moveTo>
                  <a:pt x="0" y="0"/>
                </a:moveTo>
                <a:lnTo>
                  <a:pt x="3824314" y="0"/>
                </a:lnTo>
              </a:path>
            </a:pathLst>
          </a:custGeom>
          <a:ln w="6353">
            <a:solidFill>
              <a:srgbClr val="A3A3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00902" y="6222360"/>
            <a:ext cx="3914140" cy="0"/>
          </a:xfrm>
          <a:custGeom>
            <a:avLst/>
            <a:gdLst/>
            <a:ahLst/>
            <a:cxnLst/>
            <a:rect l="l" t="t" r="r" b="b"/>
            <a:pathLst>
              <a:path w="3914140">
                <a:moveTo>
                  <a:pt x="0" y="0"/>
                </a:moveTo>
                <a:lnTo>
                  <a:pt x="3914013" y="0"/>
                </a:lnTo>
              </a:path>
            </a:pathLst>
          </a:custGeom>
          <a:ln w="5079">
            <a:solidFill>
              <a:srgbClr val="A5A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861310" y="6226171"/>
            <a:ext cx="4050665" cy="0"/>
          </a:xfrm>
          <a:custGeom>
            <a:avLst/>
            <a:gdLst/>
            <a:ahLst/>
            <a:cxnLst/>
            <a:rect l="l" t="t" r="r" b="b"/>
            <a:pathLst>
              <a:path w="4050665">
                <a:moveTo>
                  <a:pt x="0" y="0"/>
                </a:moveTo>
                <a:lnTo>
                  <a:pt x="4050391" y="0"/>
                </a:lnTo>
              </a:path>
            </a:pathLst>
          </a:custGeom>
          <a:ln w="5079">
            <a:solidFill>
              <a:srgbClr val="A7A7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809244" y="6229980"/>
            <a:ext cx="4099560" cy="0"/>
          </a:xfrm>
          <a:custGeom>
            <a:avLst/>
            <a:gdLst/>
            <a:ahLst/>
            <a:cxnLst/>
            <a:rect l="l" t="t" r="r" b="b"/>
            <a:pathLst>
              <a:path w="4099559">
                <a:moveTo>
                  <a:pt x="0" y="0"/>
                </a:moveTo>
                <a:lnTo>
                  <a:pt x="4099243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762250" y="6233790"/>
            <a:ext cx="4143375" cy="0"/>
          </a:xfrm>
          <a:custGeom>
            <a:avLst/>
            <a:gdLst/>
            <a:ahLst/>
            <a:cxnLst/>
            <a:rect l="l" t="t" r="r" b="b"/>
            <a:pathLst>
              <a:path w="4143375">
                <a:moveTo>
                  <a:pt x="0" y="0"/>
                </a:moveTo>
                <a:lnTo>
                  <a:pt x="4143023" y="0"/>
                </a:lnTo>
              </a:path>
            </a:pathLst>
          </a:custGeom>
          <a:ln w="5079">
            <a:solidFill>
              <a:srgbClr val="AAAA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753355" y="6237601"/>
            <a:ext cx="4149090" cy="0"/>
          </a:xfrm>
          <a:custGeom>
            <a:avLst/>
            <a:gdLst/>
            <a:ahLst/>
            <a:cxnLst/>
            <a:rect l="l" t="t" r="r" b="b"/>
            <a:pathLst>
              <a:path w="4149090">
                <a:moveTo>
                  <a:pt x="0" y="0"/>
                </a:moveTo>
                <a:lnTo>
                  <a:pt x="4148703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753355" y="6240779"/>
            <a:ext cx="4146550" cy="0"/>
          </a:xfrm>
          <a:custGeom>
            <a:avLst/>
            <a:gdLst/>
            <a:ahLst/>
            <a:cxnLst/>
            <a:rect l="l" t="t" r="r" b="b"/>
            <a:pathLst>
              <a:path w="4146550">
                <a:moveTo>
                  <a:pt x="0" y="0"/>
                </a:moveTo>
                <a:lnTo>
                  <a:pt x="4146554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757166" y="6243959"/>
            <a:ext cx="4100195" cy="0"/>
          </a:xfrm>
          <a:custGeom>
            <a:avLst/>
            <a:gdLst/>
            <a:ahLst/>
            <a:cxnLst/>
            <a:rect l="l" t="t" r="r" b="b"/>
            <a:pathLst>
              <a:path w="4100195">
                <a:moveTo>
                  <a:pt x="0" y="0"/>
                </a:moveTo>
                <a:lnTo>
                  <a:pt x="4100050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776216" y="6247769"/>
            <a:ext cx="4020820" cy="0"/>
          </a:xfrm>
          <a:custGeom>
            <a:avLst/>
            <a:gdLst/>
            <a:ahLst/>
            <a:cxnLst/>
            <a:rect l="l" t="t" r="r" b="b"/>
            <a:pathLst>
              <a:path w="4020820">
                <a:moveTo>
                  <a:pt x="0" y="0"/>
                </a:moveTo>
                <a:lnTo>
                  <a:pt x="4020303" y="0"/>
                </a:lnTo>
              </a:path>
            </a:pathLst>
          </a:custGeom>
          <a:ln w="5079">
            <a:solidFill>
              <a:srgbClr val="B1B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834168" y="6251579"/>
            <a:ext cx="3875404" cy="0"/>
          </a:xfrm>
          <a:custGeom>
            <a:avLst/>
            <a:gdLst/>
            <a:ahLst/>
            <a:cxnLst/>
            <a:rect l="l" t="t" r="r" b="b"/>
            <a:pathLst>
              <a:path w="3875404">
                <a:moveTo>
                  <a:pt x="0" y="0"/>
                </a:moveTo>
                <a:lnTo>
                  <a:pt x="3874939" y="0"/>
                </a:lnTo>
              </a:path>
            </a:pathLst>
          </a:custGeom>
          <a:ln w="5079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124472" y="6255389"/>
            <a:ext cx="2515870" cy="0"/>
          </a:xfrm>
          <a:custGeom>
            <a:avLst/>
            <a:gdLst/>
            <a:ahLst/>
            <a:cxnLst/>
            <a:rect l="l" t="t" r="r" b="b"/>
            <a:pathLst>
              <a:path w="2515870">
                <a:moveTo>
                  <a:pt x="0" y="0"/>
                </a:moveTo>
                <a:lnTo>
                  <a:pt x="2515370" y="0"/>
                </a:lnTo>
              </a:path>
            </a:pathLst>
          </a:custGeom>
          <a:ln w="5079">
            <a:solidFill>
              <a:srgbClr val="B4B4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381262" y="6259198"/>
            <a:ext cx="2189480" cy="0"/>
          </a:xfrm>
          <a:custGeom>
            <a:avLst/>
            <a:gdLst/>
            <a:ahLst/>
            <a:cxnLst/>
            <a:rect l="l" t="t" r="r" b="b"/>
            <a:pathLst>
              <a:path w="2189479">
                <a:moveTo>
                  <a:pt x="0" y="0"/>
                </a:moveTo>
                <a:lnTo>
                  <a:pt x="2189316" y="0"/>
                </a:lnTo>
              </a:path>
            </a:pathLst>
          </a:custGeom>
          <a:ln w="5079">
            <a:solidFill>
              <a:srgbClr val="B6B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552188" y="6262372"/>
            <a:ext cx="1972310" cy="0"/>
          </a:xfrm>
          <a:custGeom>
            <a:avLst/>
            <a:gdLst/>
            <a:ahLst/>
            <a:cxnLst/>
            <a:rect l="l" t="t" r="r" b="b"/>
            <a:pathLst>
              <a:path w="1972309">
                <a:moveTo>
                  <a:pt x="0" y="0"/>
                </a:moveTo>
                <a:lnTo>
                  <a:pt x="1972287" y="0"/>
                </a:lnTo>
              </a:path>
            </a:pathLst>
          </a:custGeom>
          <a:ln w="6353">
            <a:solidFill>
              <a:srgbClr val="B8B8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532188" y="6265545"/>
            <a:ext cx="923290" cy="0"/>
          </a:xfrm>
          <a:custGeom>
            <a:avLst/>
            <a:gdLst/>
            <a:ahLst/>
            <a:cxnLst/>
            <a:rect l="l" t="t" r="r" b="b"/>
            <a:pathLst>
              <a:path w="923289">
                <a:moveTo>
                  <a:pt x="0" y="0"/>
                </a:moveTo>
                <a:lnTo>
                  <a:pt x="923024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593394" y="6269354"/>
            <a:ext cx="793115" cy="0"/>
          </a:xfrm>
          <a:custGeom>
            <a:avLst/>
            <a:gdLst/>
            <a:ahLst/>
            <a:cxnLst/>
            <a:rect l="l" t="t" r="r" b="b"/>
            <a:pathLst>
              <a:path w="793114">
                <a:moveTo>
                  <a:pt x="0" y="0"/>
                </a:moveTo>
                <a:lnTo>
                  <a:pt x="792554" y="0"/>
                </a:lnTo>
              </a:path>
            </a:pathLst>
          </a:custGeom>
          <a:ln w="5079">
            <a:solidFill>
              <a:srgbClr val="BBB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647473" y="6273165"/>
            <a:ext cx="669290" cy="0"/>
          </a:xfrm>
          <a:custGeom>
            <a:avLst/>
            <a:gdLst/>
            <a:ahLst/>
            <a:cxnLst/>
            <a:rect l="l" t="t" r="r" b="b"/>
            <a:pathLst>
              <a:path w="669289">
                <a:moveTo>
                  <a:pt x="0" y="0"/>
                </a:moveTo>
                <a:lnTo>
                  <a:pt x="669212" y="0"/>
                </a:lnTo>
              </a:path>
            </a:pathLst>
          </a:custGeom>
          <a:ln w="5079">
            <a:solidFill>
              <a:srgbClr val="BDBD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701551" y="6276975"/>
            <a:ext cx="546100" cy="0"/>
          </a:xfrm>
          <a:custGeom>
            <a:avLst/>
            <a:gdLst/>
            <a:ahLst/>
            <a:cxnLst/>
            <a:rect l="l" t="t" r="r" b="b"/>
            <a:pathLst>
              <a:path w="546100">
                <a:moveTo>
                  <a:pt x="0" y="0"/>
                </a:moveTo>
                <a:lnTo>
                  <a:pt x="545869" y="0"/>
                </a:lnTo>
              </a:path>
            </a:pathLst>
          </a:custGeom>
          <a:ln w="5079">
            <a:solidFill>
              <a:srgbClr val="C0C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755630" y="6280784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>
                <a:moveTo>
                  <a:pt x="0" y="0"/>
                </a:moveTo>
                <a:lnTo>
                  <a:pt x="411283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801242" y="6283321"/>
            <a:ext cx="308610" cy="0"/>
          </a:xfrm>
          <a:custGeom>
            <a:avLst/>
            <a:gdLst/>
            <a:ahLst/>
            <a:cxnLst/>
            <a:rect l="l" t="t" r="r" b="b"/>
            <a:pathLst>
              <a:path w="308610">
                <a:moveTo>
                  <a:pt x="0" y="0"/>
                </a:moveTo>
                <a:lnTo>
                  <a:pt x="308325" y="0"/>
                </a:lnTo>
              </a:path>
            </a:pathLst>
          </a:custGeom>
          <a:ln w="5079">
            <a:solidFill>
              <a:srgbClr val="C3C3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0" y="6186172"/>
            <a:ext cx="2872740" cy="0"/>
          </a:xfrm>
          <a:custGeom>
            <a:avLst/>
            <a:gdLst/>
            <a:ahLst/>
            <a:cxnLst/>
            <a:rect l="l" t="t" r="r" b="b"/>
            <a:pathLst>
              <a:path w="2872740">
                <a:moveTo>
                  <a:pt x="0" y="0"/>
                </a:moveTo>
                <a:lnTo>
                  <a:pt x="2872740" y="0"/>
                </a:lnTo>
              </a:path>
            </a:pathLst>
          </a:custGeom>
          <a:ln w="3805">
            <a:solidFill>
              <a:srgbClr val="969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0" y="6188071"/>
            <a:ext cx="2903220" cy="0"/>
          </a:xfrm>
          <a:custGeom>
            <a:avLst/>
            <a:gdLst/>
            <a:ahLst/>
            <a:cxnLst/>
            <a:rect l="l" t="t" r="r" b="b"/>
            <a:pathLst>
              <a:path w="2903220">
                <a:moveTo>
                  <a:pt x="0" y="0"/>
                </a:moveTo>
                <a:lnTo>
                  <a:pt x="2903191" y="0"/>
                </a:lnTo>
              </a:path>
            </a:pathLst>
          </a:custGeom>
          <a:ln w="5079">
            <a:solidFill>
              <a:srgbClr val="979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0" y="6192518"/>
            <a:ext cx="2959735" cy="0"/>
          </a:xfrm>
          <a:custGeom>
            <a:avLst/>
            <a:gdLst/>
            <a:ahLst/>
            <a:cxnLst/>
            <a:rect l="l" t="t" r="r" b="b"/>
            <a:pathLst>
              <a:path w="2959735">
                <a:moveTo>
                  <a:pt x="0" y="0"/>
                </a:moveTo>
                <a:lnTo>
                  <a:pt x="2959652" y="0"/>
                </a:lnTo>
              </a:path>
            </a:pathLst>
          </a:custGeom>
          <a:ln w="6353">
            <a:solidFill>
              <a:srgbClr val="999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0" y="6195690"/>
            <a:ext cx="2981325" cy="0"/>
          </a:xfrm>
          <a:custGeom>
            <a:avLst/>
            <a:gdLst/>
            <a:ahLst/>
            <a:cxnLst/>
            <a:rect l="l" t="t" r="r" b="b"/>
            <a:pathLst>
              <a:path w="2981325">
                <a:moveTo>
                  <a:pt x="0" y="0"/>
                </a:moveTo>
                <a:lnTo>
                  <a:pt x="2980972" y="0"/>
                </a:lnTo>
              </a:path>
            </a:pathLst>
          </a:custGeom>
          <a:ln w="5079">
            <a:solidFill>
              <a:srgbClr val="9B9B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0" y="6199501"/>
            <a:ext cx="3013075" cy="0"/>
          </a:xfrm>
          <a:custGeom>
            <a:avLst/>
            <a:gdLst/>
            <a:ahLst/>
            <a:cxnLst/>
            <a:rect l="l" t="t" r="r" b="b"/>
            <a:pathLst>
              <a:path w="3013075">
                <a:moveTo>
                  <a:pt x="0" y="0"/>
                </a:moveTo>
                <a:lnTo>
                  <a:pt x="3013005" y="0"/>
                </a:lnTo>
              </a:path>
            </a:pathLst>
          </a:custGeom>
          <a:ln w="5079">
            <a:solidFill>
              <a:srgbClr val="9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0" y="6203310"/>
            <a:ext cx="3045460" cy="0"/>
          </a:xfrm>
          <a:custGeom>
            <a:avLst/>
            <a:gdLst/>
            <a:ahLst/>
            <a:cxnLst/>
            <a:rect l="l" t="t" r="r" b="b"/>
            <a:pathLst>
              <a:path w="3045460">
                <a:moveTo>
                  <a:pt x="0" y="0"/>
                </a:moveTo>
                <a:lnTo>
                  <a:pt x="3045038" y="0"/>
                </a:lnTo>
              </a:path>
            </a:pathLst>
          </a:custGeom>
          <a:ln w="5079">
            <a:solidFill>
              <a:srgbClr val="9F9F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0" y="6207121"/>
            <a:ext cx="3077210" cy="0"/>
          </a:xfrm>
          <a:custGeom>
            <a:avLst/>
            <a:gdLst/>
            <a:ahLst/>
            <a:cxnLst/>
            <a:rect l="l" t="t" r="r" b="b"/>
            <a:pathLst>
              <a:path w="3077210">
                <a:moveTo>
                  <a:pt x="0" y="0"/>
                </a:moveTo>
                <a:lnTo>
                  <a:pt x="3077070" y="0"/>
                </a:lnTo>
              </a:path>
            </a:pathLst>
          </a:custGeom>
          <a:ln w="5079">
            <a:solidFill>
              <a:srgbClr val="A1A1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0" y="6210930"/>
            <a:ext cx="3109595" cy="0"/>
          </a:xfrm>
          <a:custGeom>
            <a:avLst/>
            <a:gdLst/>
            <a:ahLst/>
            <a:cxnLst/>
            <a:rect l="l" t="t" r="r" b="b"/>
            <a:pathLst>
              <a:path w="3109595">
                <a:moveTo>
                  <a:pt x="0" y="0"/>
                </a:moveTo>
                <a:lnTo>
                  <a:pt x="3109103" y="0"/>
                </a:lnTo>
              </a:path>
            </a:pathLst>
          </a:custGeom>
          <a:ln w="5079">
            <a:solidFill>
              <a:srgbClr val="A2A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0" y="6214740"/>
            <a:ext cx="3141345" cy="0"/>
          </a:xfrm>
          <a:custGeom>
            <a:avLst/>
            <a:gdLst/>
            <a:ahLst/>
            <a:cxnLst/>
            <a:rect l="l" t="t" r="r" b="b"/>
            <a:pathLst>
              <a:path w="3141345">
                <a:moveTo>
                  <a:pt x="0" y="0"/>
                </a:moveTo>
                <a:lnTo>
                  <a:pt x="3141135" y="0"/>
                </a:lnTo>
              </a:path>
            </a:pathLst>
          </a:custGeom>
          <a:ln w="5079">
            <a:solidFill>
              <a:srgbClr val="A4A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0" y="6218551"/>
            <a:ext cx="3173730" cy="0"/>
          </a:xfrm>
          <a:custGeom>
            <a:avLst/>
            <a:gdLst/>
            <a:ahLst/>
            <a:cxnLst/>
            <a:rect l="l" t="t" r="r" b="b"/>
            <a:pathLst>
              <a:path w="3173730">
                <a:moveTo>
                  <a:pt x="0" y="0"/>
                </a:moveTo>
                <a:lnTo>
                  <a:pt x="3173168" y="0"/>
                </a:lnTo>
              </a:path>
            </a:pathLst>
          </a:custGeom>
          <a:ln w="5079">
            <a:solidFill>
              <a:srgbClr val="A6A6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0" y="6222360"/>
            <a:ext cx="3197860" cy="0"/>
          </a:xfrm>
          <a:custGeom>
            <a:avLst/>
            <a:gdLst/>
            <a:ahLst/>
            <a:cxnLst/>
            <a:rect l="l" t="t" r="r" b="b"/>
            <a:pathLst>
              <a:path w="3197860">
                <a:moveTo>
                  <a:pt x="0" y="0"/>
                </a:moveTo>
                <a:lnTo>
                  <a:pt x="3197411" y="0"/>
                </a:lnTo>
              </a:path>
            </a:pathLst>
          </a:custGeom>
          <a:ln w="5079">
            <a:solidFill>
              <a:srgbClr val="A8A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0" y="6226171"/>
            <a:ext cx="3219450" cy="0"/>
          </a:xfrm>
          <a:custGeom>
            <a:avLst/>
            <a:gdLst/>
            <a:ahLst/>
            <a:cxnLst/>
            <a:rect l="l" t="t" r="r" b="b"/>
            <a:pathLst>
              <a:path w="3219450">
                <a:moveTo>
                  <a:pt x="0" y="0"/>
                </a:moveTo>
                <a:lnTo>
                  <a:pt x="3219450" y="0"/>
                </a:lnTo>
              </a:path>
            </a:pathLst>
          </a:custGeom>
          <a:ln w="5079">
            <a:solidFill>
              <a:srgbClr val="AAAA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0" y="6229980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5079">
            <a:solidFill>
              <a:srgbClr val="ACAC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0" y="6233159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99" y="0"/>
                </a:lnTo>
              </a:path>
            </a:pathLst>
          </a:custGeom>
          <a:ln w="6342">
            <a:solidFill>
              <a:srgbClr val="AEAE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0" y="6237601"/>
            <a:ext cx="3205480" cy="0"/>
          </a:xfrm>
          <a:custGeom>
            <a:avLst/>
            <a:gdLst/>
            <a:ahLst/>
            <a:cxnLst/>
            <a:rect l="l" t="t" r="r" b="b"/>
            <a:pathLst>
              <a:path w="3205480">
                <a:moveTo>
                  <a:pt x="0" y="0"/>
                </a:moveTo>
                <a:lnTo>
                  <a:pt x="3205489" y="0"/>
                </a:lnTo>
              </a:path>
            </a:pathLst>
          </a:custGeom>
          <a:ln w="5079">
            <a:solidFill>
              <a:srgbClr val="AF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0" y="6240779"/>
            <a:ext cx="3157220" cy="0"/>
          </a:xfrm>
          <a:custGeom>
            <a:avLst/>
            <a:gdLst/>
            <a:ahLst/>
            <a:cxnLst/>
            <a:rect l="l" t="t" r="r" b="b"/>
            <a:pathLst>
              <a:path w="3157220">
                <a:moveTo>
                  <a:pt x="0" y="0"/>
                </a:moveTo>
                <a:lnTo>
                  <a:pt x="3157209" y="0"/>
                </a:lnTo>
              </a:path>
            </a:pathLst>
          </a:custGeom>
          <a:ln w="6341">
            <a:solidFill>
              <a:srgbClr val="B1B1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1209" y="6244589"/>
            <a:ext cx="2950845" cy="0"/>
          </a:xfrm>
          <a:custGeom>
            <a:avLst/>
            <a:gdLst/>
            <a:ahLst/>
            <a:cxnLst/>
            <a:rect l="l" t="t" r="r" b="b"/>
            <a:pathLst>
              <a:path w="2950845">
                <a:moveTo>
                  <a:pt x="0" y="0"/>
                </a:moveTo>
                <a:lnTo>
                  <a:pt x="2950686" y="0"/>
                </a:lnTo>
              </a:path>
            </a:pathLst>
          </a:custGeom>
          <a:ln w="6342">
            <a:solidFill>
              <a:srgbClr val="B3B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2420" y="6248400"/>
            <a:ext cx="2744470" cy="0"/>
          </a:xfrm>
          <a:custGeom>
            <a:avLst/>
            <a:gdLst/>
            <a:ahLst/>
            <a:cxnLst/>
            <a:rect l="l" t="t" r="r" b="b"/>
            <a:pathLst>
              <a:path w="2744470">
                <a:moveTo>
                  <a:pt x="0" y="0"/>
                </a:moveTo>
                <a:lnTo>
                  <a:pt x="2744155" y="0"/>
                </a:lnTo>
              </a:path>
            </a:pathLst>
          </a:custGeom>
          <a:ln w="6342">
            <a:solidFill>
              <a:srgbClr val="B5B5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62666" y="6251579"/>
            <a:ext cx="2528570" cy="0"/>
          </a:xfrm>
          <a:custGeom>
            <a:avLst/>
            <a:gdLst/>
            <a:ahLst/>
            <a:cxnLst/>
            <a:rect l="l" t="t" r="r" b="b"/>
            <a:pathLst>
              <a:path w="2528570">
                <a:moveTo>
                  <a:pt x="0" y="0"/>
                </a:moveTo>
                <a:lnTo>
                  <a:pt x="2528582" y="0"/>
                </a:lnTo>
              </a:path>
            </a:pathLst>
          </a:custGeom>
          <a:ln w="5079">
            <a:solidFill>
              <a:srgbClr val="B7B7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27381" y="6255389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547" y="0"/>
                </a:lnTo>
              </a:path>
            </a:pathLst>
          </a:custGeom>
          <a:ln w="5079">
            <a:solidFill>
              <a:srgbClr val="B9B9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92096" y="6259198"/>
            <a:ext cx="2088514" cy="0"/>
          </a:xfrm>
          <a:custGeom>
            <a:avLst/>
            <a:gdLst/>
            <a:ahLst/>
            <a:cxnLst/>
            <a:rect l="l" t="t" r="r" b="b"/>
            <a:pathLst>
              <a:path w="2088514">
                <a:moveTo>
                  <a:pt x="0" y="0"/>
                </a:moveTo>
                <a:lnTo>
                  <a:pt x="2088511" y="0"/>
                </a:lnTo>
              </a:path>
            </a:pathLst>
          </a:custGeom>
          <a:ln w="5079">
            <a:solidFill>
              <a:srgbClr val="BAB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01928" y="6263009"/>
            <a:ext cx="1823720" cy="0"/>
          </a:xfrm>
          <a:custGeom>
            <a:avLst/>
            <a:gdLst/>
            <a:ahLst/>
            <a:cxnLst/>
            <a:rect l="l" t="t" r="r" b="b"/>
            <a:pathLst>
              <a:path w="1823720">
                <a:moveTo>
                  <a:pt x="0" y="0"/>
                </a:moveTo>
                <a:lnTo>
                  <a:pt x="1823360" y="0"/>
                </a:lnTo>
              </a:path>
            </a:pathLst>
          </a:custGeom>
          <a:ln w="5079">
            <a:solidFill>
              <a:srgbClr val="BCB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11759" y="6266819"/>
            <a:ext cx="1558290" cy="0"/>
          </a:xfrm>
          <a:custGeom>
            <a:avLst/>
            <a:gdLst/>
            <a:ahLst/>
            <a:cxnLst/>
            <a:rect l="l" t="t" r="r" b="b"/>
            <a:pathLst>
              <a:path w="1558289">
                <a:moveTo>
                  <a:pt x="0" y="0"/>
                </a:moveTo>
                <a:lnTo>
                  <a:pt x="1558208" y="0"/>
                </a:lnTo>
              </a:path>
            </a:pathLst>
          </a:custGeom>
          <a:ln w="5079">
            <a:solidFill>
              <a:srgbClr val="BEBE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21591" y="6270629"/>
            <a:ext cx="1293495" cy="0"/>
          </a:xfrm>
          <a:custGeom>
            <a:avLst/>
            <a:gdLst/>
            <a:ahLst/>
            <a:cxnLst/>
            <a:rect l="l" t="t" r="r" b="b"/>
            <a:pathLst>
              <a:path w="1293495">
                <a:moveTo>
                  <a:pt x="0" y="0"/>
                </a:moveTo>
                <a:lnTo>
                  <a:pt x="1293057" y="0"/>
                </a:lnTo>
              </a:path>
            </a:pathLst>
          </a:custGeom>
          <a:ln w="5079">
            <a:solidFill>
              <a:srgbClr val="C1C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922573" y="6274439"/>
            <a:ext cx="836930" cy="0"/>
          </a:xfrm>
          <a:custGeom>
            <a:avLst/>
            <a:gdLst/>
            <a:ahLst/>
            <a:cxnLst/>
            <a:rect l="l" t="t" r="r" b="b"/>
            <a:pathLst>
              <a:path w="836930">
                <a:moveTo>
                  <a:pt x="0" y="0"/>
                </a:moveTo>
                <a:lnTo>
                  <a:pt x="836754" y="0"/>
                </a:lnTo>
              </a:path>
            </a:pathLst>
          </a:custGeom>
          <a:ln w="5079">
            <a:solidFill>
              <a:srgbClr val="C3C3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 txBox="1"/>
          <p:nvPr/>
        </p:nvSpPr>
        <p:spPr>
          <a:xfrm>
            <a:off x="482600" y="339873"/>
            <a:ext cx="350012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92225" algn="l"/>
                <a:tab pos="1840864" algn="l"/>
              </a:tabLst>
            </a:pP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EFFEC</a:t>
            </a:r>
            <a:r>
              <a:rPr sz="2400" b="1" dirty="0">
                <a:solidFill>
                  <a:srgbClr val="650065"/>
                </a:solidFill>
                <a:latin typeface="Courier New"/>
                <a:cs typeface="Courier New"/>
              </a:rPr>
              <a:t>T</a:t>
            </a:r>
            <a:r>
              <a:rPr sz="24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O</a:t>
            </a:r>
            <a:r>
              <a:rPr sz="2400" b="1" dirty="0">
                <a:solidFill>
                  <a:srgbClr val="650065"/>
                </a:solidFill>
                <a:latin typeface="Courier New"/>
                <a:cs typeface="Courier New"/>
              </a:rPr>
              <a:t>F</a:t>
            </a:r>
            <a:r>
              <a:rPr sz="24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VARIATION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4140203" y="327173"/>
            <a:ext cx="240284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60705" algn="l"/>
              </a:tabLst>
            </a:pP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I</a:t>
            </a:r>
            <a:r>
              <a:rPr sz="2400" b="1" dirty="0">
                <a:solidFill>
                  <a:srgbClr val="650065"/>
                </a:solidFill>
                <a:latin typeface="Courier New"/>
                <a:cs typeface="Courier New"/>
              </a:rPr>
              <a:t>N</a:t>
            </a:r>
            <a:r>
              <a:rPr sz="24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EVAPORATOR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209" name="object 209"/>
          <p:cNvSpPr txBox="1"/>
          <p:nvPr/>
        </p:nvSpPr>
        <p:spPr>
          <a:xfrm>
            <a:off x="6700525" y="327173"/>
            <a:ext cx="203708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TEMPERATURE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210" name="object 210"/>
          <p:cNvSpPr txBox="1"/>
          <p:nvPr/>
        </p:nvSpPr>
        <p:spPr>
          <a:xfrm>
            <a:off x="1397001" y="858033"/>
            <a:ext cx="258572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43585" algn="l"/>
              </a:tabLst>
            </a:pP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O</a:t>
            </a:r>
            <a:r>
              <a:rPr sz="2400" b="1" dirty="0">
                <a:solidFill>
                  <a:srgbClr val="650065"/>
                </a:solidFill>
                <a:latin typeface="Courier New"/>
                <a:cs typeface="Courier New"/>
              </a:rPr>
              <a:t>N</a:t>
            </a:r>
            <a:r>
              <a:rPr sz="24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COMPRESSOR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4140203" y="845333"/>
            <a:ext cx="93980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POWER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212" name="object 212"/>
          <p:cNvSpPr txBox="1"/>
          <p:nvPr/>
        </p:nvSpPr>
        <p:spPr>
          <a:xfrm>
            <a:off x="5237484" y="845333"/>
            <a:ext cx="203708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CONSUMPTION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839466" y="4994278"/>
            <a:ext cx="751776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800" dirty="0">
                <a:latin typeface="Garamond"/>
                <a:cs typeface="Garamond"/>
              </a:rPr>
              <a:t>A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Garamond"/>
                <a:cs typeface="Garamond"/>
              </a:rPr>
              <a:t>1</a:t>
            </a:r>
            <a:r>
              <a:rPr sz="2400" spc="7" baseline="29513" dirty="0">
                <a:latin typeface="Garamond"/>
                <a:cs typeface="Garamond"/>
              </a:rPr>
              <a:t>0</a:t>
            </a:r>
            <a:r>
              <a:rPr sz="2800" dirty="0">
                <a:latin typeface="Garamond"/>
                <a:cs typeface="Garamond"/>
              </a:rPr>
              <a:t>C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Garamond"/>
                <a:cs typeface="Garamond"/>
              </a:rPr>
              <a:t>rais</a:t>
            </a:r>
            <a:r>
              <a:rPr sz="2800" spc="-15" dirty="0">
                <a:latin typeface="Garamond"/>
                <a:cs typeface="Garamond"/>
              </a:rPr>
              <a:t>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Garamond"/>
                <a:cs typeface="Garamond"/>
              </a:rPr>
              <a:t>in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Garamond"/>
                <a:cs typeface="Garamond"/>
              </a:rPr>
              <a:t>e</a:t>
            </a:r>
            <a:r>
              <a:rPr sz="2800" spc="-20" dirty="0">
                <a:latin typeface="Garamond"/>
                <a:cs typeface="Garamond"/>
              </a:rPr>
              <a:t>v</a:t>
            </a:r>
            <a:r>
              <a:rPr sz="2800" spc="-5" dirty="0">
                <a:latin typeface="Garamond"/>
                <a:cs typeface="Garamond"/>
              </a:rPr>
              <a:t>apor</a:t>
            </a:r>
            <a:r>
              <a:rPr sz="2800" spc="10" dirty="0">
                <a:latin typeface="Garamond"/>
                <a:cs typeface="Garamond"/>
              </a:rPr>
              <a:t>a</a:t>
            </a:r>
            <a:r>
              <a:rPr sz="2800" spc="-20" dirty="0">
                <a:latin typeface="Garamond"/>
                <a:cs typeface="Garamond"/>
              </a:rPr>
              <a:t>t</a:t>
            </a:r>
            <a:r>
              <a:rPr sz="2800" spc="-5" dirty="0">
                <a:latin typeface="Garamond"/>
                <a:cs typeface="Garamond"/>
              </a:rPr>
              <a:t>o</a:t>
            </a:r>
            <a:r>
              <a:rPr sz="2800" dirty="0">
                <a:latin typeface="Garamond"/>
                <a:cs typeface="Garamond"/>
              </a:rPr>
              <a:t>r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Garamond"/>
                <a:cs typeface="Garamond"/>
              </a:rPr>
              <a:t>t</a:t>
            </a:r>
            <a:r>
              <a:rPr sz="2800" spc="-25" dirty="0">
                <a:latin typeface="Garamond"/>
                <a:cs typeface="Garamond"/>
              </a:rPr>
              <a:t>empe</a:t>
            </a:r>
            <a:r>
              <a:rPr sz="2800" dirty="0">
                <a:latin typeface="Garamond"/>
                <a:cs typeface="Garamond"/>
              </a:rPr>
              <a:t>r</a:t>
            </a:r>
            <a:r>
              <a:rPr sz="2800" spc="-20" dirty="0">
                <a:latin typeface="Garamond"/>
                <a:cs typeface="Garamond"/>
              </a:rPr>
              <a:t>atu</a:t>
            </a:r>
            <a:r>
              <a:rPr sz="2800" dirty="0">
                <a:latin typeface="Garamond"/>
                <a:cs typeface="Garamond"/>
              </a:rPr>
              <a:t>r</a:t>
            </a:r>
            <a:r>
              <a:rPr sz="2800" spc="-15" dirty="0">
                <a:latin typeface="Garamond"/>
                <a:cs typeface="Garamond"/>
              </a:rPr>
              <a:t>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Garamond"/>
                <a:cs typeface="Garamond"/>
              </a:rPr>
              <a:t>c</a:t>
            </a:r>
            <a:r>
              <a:rPr sz="2800" spc="-5" dirty="0">
                <a:latin typeface="Garamond"/>
                <a:cs typeface="Garamond"/>
              </a:rPr>
              <a:t>a</a:t>
            </a:r>
            <a:r>
              <a:rPr sz="2800" dirty="0">
                <a:latin typeface="Garamond"/>
                <a:cs typeface="Garamond"/>
              </a:rPr>
              <a:t>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Garamond"/>
                <a:cs typeface="Garamond"/>
              </a:rPr>
              <a:t>h</a:t>
            </a:r>
            <a:r>
              <a:rPr sz="2800" spc="-25" dirty="0">
                <a:latin typeface="Garamond"/>
                <a:cs typeface="Garamond"/>
              </a:rPr>
              <a:t>e</a:t>
            </a:r>
            <a:r>
              <a:rPr sz="2800" dirty="0">
                <a:latin typeface="Garamond"/>
                <a:cs typeface="Garamond"/>
              </a:rPr>
              <a:t>lp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Garamond"/>
                <a:cs typeface="Garamond"/>
              </a:rPr>
              <a:t>t</a:t>
            </a:r>
            <a:r>
              <a:rPr sz="2800" dirty="0">
                <a:latin typeface="Garamond"/>
                <a:cs typeface="Garamond"/>
              </a:rPr>
              <a:t>o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Garamond"/>
                <a:cs typeface="Garamond"/>
              </a:rPr>
              <a:t>s</a:t>
            </a:r>
            <a:r>
              <a:rPr sz="2800" spc="-5" dirty="0">
                <a:latin typeface="Garamond"/>
                <a:cs typeface="Garamond"/>
              </a:rPr>
              <a:t>av</a:t>
            </a:r>
            <a:r>
              <a:rPr sz="2800" spc="-15" dirty="0">
                <a:latin typeface="Garamond"/>
                <a:cs typeface="Garamond"/>
              </a:rPr>
              <a:t>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Garamond"/>
                <a:cs typeface="Garamond"/>
              </a:rPr>
              <a:t>alm</a:t>
            </a:r>
            <a:r>
              <a:rPr sz="2800" spc="-10" dirty="0">
                <a:latin typeface="Garamond"/>
                <a:cs typeface="Garamond"/>
              </a:rPr>
              <a:t>o</a:t>
            </a:r>
            <a:r>
              <a:rPr sz="2800" spc="-20" dirty="0">
                <a:latin typeface="Garamond"/>
                <a:cs typeface="Garamond"/>
              </a:rPr>
              <a:t>s</a:t>
            </a:r>
            <a:r>
              <a:rPr sz="2800" spc="-10" dirty="0">
                <a:latin typeface="Garamond"/>
                <a:cs typeface="Garamond"/>
              </a:rPr>
              <a:t>t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Garamond"/>
                <a:cs typeface="Garamond"/>
              </a:rPr>
              <a:t>3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Garamond"/>
                <a:cs typeface="Garamond"/>
              </a:rPr>
              <a:t>%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Garamond"/>
                <a:cs typeface="Garamond"/>
              </a:rPr>
              <a:t>o</a:t>
            </a:r>
            <a:r>
              <a:rPr sz="2800" dirty="0">
                <a:latin typeface="Garamond"/>
                <a:cs typeface="Garamond"/>
              </a:rPr>
              <a:t>n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Garamond"/>
                <a:cs typeface="Garamond"/>
              </a:rPr>
              <a:t>po</a:t>
            </a:r>
            <a:r>
              <a:rPr sz="2800" spc="-10" dirty="0">
                <a:latin typeface="Garamond"/>
                <a:cs typeface="Garamond"/>
              </a:rPr>
              <a:t>w</a:t>
            </a:r>
            <a:r>
              <a:rPr sz="2800" spc="-25" dirty="0">
                <a:latin typeface="Garamond"/>
                <a:cs typeface="Garamond"/>
              </a:rPr>
              <a:t>e</a:t>
            </a:r>
            <a:r>
              <a:rPr sz="2800" dirty="0">
                <a:latin typeface="Garamond"/>
                <a:cs typeface="Garamond"/>
              </a:rPr>
              <a:t>r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Garamond"/>
                <a:cs typeface="Garamond"/>
              </a:rPr>
              <a:t>c</a:t>
            </a:r>
            <a:r>
              <a:rPr sz="2800" spc="-10" dirty="0">
                <a:latin typeface="Garamond"/>
                <a:cs typeface="Garamond"/>
              </a:rPr>
              <a:t>o</a:t>
            </a:r>
            <a:r>
              <a:rPr sz="2800" spc="-5" dirty="0">
                <a:latin typeface="Garamond"/>
                <a:cs typeface="Garamond"/>
              </a:rPr>
              <a:t>ns</a:t>
            </a:r>
            <a:r>
              <a:rPr sz="2800" spc="-25" dirty="0">
                <a:latin typeface="Garamond"/>
                <a:cs typeface="Garamond"/>
              </a:rPr>
              <a:t>ump</a:t>
            </a:r>
            <a:r>
              <a:rPr sz="2800" spc="-10" dirty="0">
                <a:latin typeface="Garamond"/>
                <a:cs typeface="Garamond"/>
              </a:rPr>
              <a:t>t</a:t>
            </a:r>
            <a:r>
              <a:rPr sz="2800" spc="-15" dirty="0">
                <a:latin typeface="Garamond"/>
                <a:cs typeface="Garamond"/>
              </a:rPr>
              <a:t>i</a:t>
            </a:r>
            <a:r>
              <a:rPr sz="2800" spc="-5" dirty="0">
                <a:latin typeface="Garamond"/>
                <a:cs typeface="Garamond"/>
              </a:rPr>
              <a:t>on.</a:t>
            </a:r>
            <a:endParaRPr sz="2800" dirty="0">
              <a:latin typeface="Garamond"/>
              <a:cs typeface="Garamond"/>
            </a:endParaRPr>
          </a:p>
        </p:txBody>
      </p:sp>
      <p:graphicFrame>
        <p:nvGraphicFramePr>
          <p:cNvPr id="213" name="object 213"/>
          <p:cNvGraphicFramePr>
            <a:graphicFrameLocks noGrp="1"/>
          </p:cNvGraphicFramePr>
          <p:nvPr/>
        </p:nvGraphicFramePr>
        <p:xfrm>
          <a:off x="1181739" y="1599558"/>
          <a:ext cx="6570979" cy="27844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1169"/>
                <a:gridCol w="1645926"/>
                <a:gridCol w="1592579"/>
                <a:gridCol w="1591305"/>
              </a:tblGrid>
              <a:tr h="969017">
                <a:tc>
                  <a:txBody>
                    <a:bodyPr/>
                    <a:lstStyle/>
                    <a:p>
                      <a:pPr marL="188595" marR="122555" indent="-59055" algn="ctr">
                        <a:lnSpc>
                          <a:spcPct val="96400"/>
                        </a:lnSpc>
                      </a:pPr>
                      <a:r>
                        <a:rPr sz="1950" b="1" spc="-10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vapo</a:t>
                      </a:r>
                      <a:r>
                        <a:rPr sz="1950" b="1" spc="-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950" b="1" spc="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or T</a:t>
                      </a:r>
                      <a:r>
                        <a:rPr sz="1950" b="1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950" b="1" spc="-1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950" b="1" spc="5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1950" b="1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950" b="1" spc="-1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950" b="1" spc="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950" b="1" spc="-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950" b="1" spc="-15" dirty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sz="1950" b="1" spc="-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e </a:t>
                      </a:r>
                      <a:r>
                        <a:rPr sz="1950" b="1" spc="-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875" b="1" spc="-7" baseline="4000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950" b="1" spc="-1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)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T w="11426">
                      <a:solidFill>
                        <a:srgbClr val="000000"/>
                      </a:solidFill>
                      <a:prstDash val="solid"/>
                    </a:lnT>
                    <a:lnB w="1143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 marR="90805" algn="ctr">
                        <a:lnSpc>
                          <a:spcPct val="96400"/>
                        </a:lnSpc>
                      </a:pPr>
                      <a:r>
                        <a:rPr sz="1950" b="1" spc="-2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950" b="1" spc="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950" b="1" spc="-5" dirty="0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sz="1950" b="1" spc="-1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950" b="1" spc="5" dirty="0">
                          <a:latin typeface="Times New Roman"/>
                          <a:cs typeface="Times New Roman"/>
                        </a:rPr>
                        <a:t>g</a:t>
                      </a:r>
                      <a:r>
                        <a:rPr sz="1950" b="1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950" b="1" spc="-1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950" b="1" spc="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950" b="1" spc="-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950" b="1" spc="-10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n </a:t>
                      </a:r>
                      <a:r>
                        <a:rPr sz="1950" b="1" spc="-2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950" b="1" spc="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950" b="1" spc="-15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950" b="1" spc="5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950" b="1" spc="-1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y </a:t>
                      </a:r>
                      <a:r>
                        <a:rPr sz="1950" b="1" spc="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950" b="1" spc="-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1950" b="1" spc="-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)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T w="11426">
                      <a:solidFill>
                        <a:srgbClr val="000000"/>
                      </a:solidFill>
                      <a:prstDash val="solid"/>
                    </a:lnT>
                    <a:lnB w="1143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62230" indent="-635" algn="ctr">
                        <a:lnSpc>
                          <a:spcPct val="96400"/>
                        </a:lnSpc>
                      </a:pPr>
                      <a:r>
                        <a:rPr sz="1950" b="1" spc="-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950" b="1" spc="-15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1950" b="1" spc="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950" b="1" spc="-5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950" b="1" spc="-15" dirty="0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ic </a:t>
                      </a:r>
                      <a:r>
                        <a:rPr sz="1950" b="1" spc="-10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1950" b="1" spc="5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950" b="1" spc="-10" dirty="0">
                          <a:latin typeface="Times New Roman"/>
                          <a:cs typeface="Times New Roman"/>
                        </a:rPr>
                        <a:t>we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r C</a:t>
                      </a:r>
                      <a:r>
                        <a:rPr sz="1950" b="1" spc="-10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950" b="1" spc="-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950" b="1" spc="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950" b="1" spc="-15" dirty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sz="1950" b="1" spc="-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950" b="1" spc="-15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1950" b="1" spc="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ion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T w="11426">
                      <a:solidFill>
                        <a:srgbClr val="000000"/>
                      </a:solidFill>
                      <a:prstDash val="solid"/>
                    </a:lnT>
                    <a:lnB w="1143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9225" marR="142240" indent="54610">
                        <a:lnSpc>
                          <a:spcPts val="2260"/>
                        </a:lnSpc>
                      </a:pPr>
                      <a:r>
                        <a:rPr sz="1950" b="1" spc="-5" dirty="0">
                          <a:latin typeface="Times New Roman"/>
                          <a:cs typeface="Times New Roman"/>
                        </a:rPr>
                        <a:t>Inc</a:t>
                      </a:r>
                      <a:r>
                        <a:rPr sz="1950" b="1" spc="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950" b="1" spc="-10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950" b="1" spc="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95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1950" b="1" spc="-5" dirty="0">
                          <a:latin typeface="Times New Roman"/>
                          <a:cs typeface="Times New Roman"/>
                        </a:rPr>
                        <a:t>kW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sz="1950" b="1" spc="-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950" b="1" spc="5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95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spc="-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950" b="1" spc="-10" dirty="0">
                          <a:latin typeface="Times New Roman"/>
                          <a:cs typeface="Times New Roman"/>
                        </a:rPr>
                        <a:t>%</a:t>
                      </a:r>
                      <a:r>
                        <a:rPr sz="1950" b="1" dirty="0">
                          <a:latin typeface="Times New Roman"/>
                          <a:cs typeface="Times New Roman"/>
                        </a:rPr>
                        <a:t>)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T w="11426">
                      <a:solidFill>
                        <a:srgbClr val="000000"/>
                      </a:solidFill>
                      <a:prstDash val="solid"/>
                    </a:lnT>
                    <a:lnB w="11432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9453">
                <a:tc>
                  <a:txBody>
                    <a:bodyPr/>
                    <a:lstStyle/>
                    <a:p>
                      <a:pPr marL="100965" algn="ctr">
                        <a:lnSpc>
                          <a:spcPct val="100000"/>
                        </a:lnSpc>
                      </a:pPr>
                      <a:r>
                        <a:rPr sz="1950" dirty="0">
                          <a:latin typeface="Times New Roman"/>
                          <a:cs typeface="Times New Roman"/>
                        </a:rPr>
                        <a:t>5.0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T w="11432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5940">
                        <a:lnSpc>
                          <a:spcPct val="100000"/>
                        </a:lnSpc>
                      </a:pPr>
                      <a:r>
                        <a:rPr sz="1950" dirty="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sz="1950" spc="5" dirty="0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sz="1950" spc="-1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58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T w="11432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50" dirty="0">
                          <a:latin typeface="Times New Roman"/>
                          <a:cs typeface="Times New Roman"/>
                        </a:rPr>
                        <a:t>0.81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T w="11432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50" dirty="0">
                          <a:latin typeface="Times New Roman"/>
                          <a:cs typeface="Times New Roman"/>
                        </a:rPr>
                        <a:t>-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T w="11432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361315">
                <a:tc>
                  <a:txBody>
                    <a:bodyPr/>
                    <a:lstStyle/>
                    <a:p>
                      <a:pPr marL="100965" algn="ctr">
                        <a:lnSpc>
                          <a:spcPct val="100000"/>
                        </a:lnSpc>
                      </a:pPr>
                      <a:r>
                        <a:rPr sz="1950" dirty="0">
                          <a:latin typeface="Times New Roman"/>
                          <a:cs typeface="Times New Roman"/>
                        </a:rPr>
                        <a:t>0.0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35940">
                        <a:lnSpc>
                          <a:spcPct val="100000"/>
                        </a:lnSpc>
                      </a:pPr>
                      <a:r>
                        <a:rPr sz="1950" dirty="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950" spc="5" dirty="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sz="1950" spc="-1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07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50" dirty="0">
                          <a:latin typeface="Times New Roman"/>
                          <a:cs typeface="Times New Roman"/>
                        </a:rPr>
                        <a:t>0.94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50" dirty="0">
                          <a:latin typeface="Times New Roman"/>
                          <a:cs typeface="Times New Roman"/>
                        </a:rPr>
                        <a:t>16.0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361315">
                <a:tc>
                  <a:txBody>
                    <a:bodyPr/>
                    <a:lstStyle/>
                    <a:p>
                      <a:pPr marL="100965" algn="ctr">
                        <a:lnSpc>
                          <a:spcPct val="100000"/>
                        </a:lnSpc>
                      </a:pPr>
                      <a:r>
                        <a:rPr sz="1950" spc="5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5.0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35940">
                        <a:lnSpc>
                          <a:spcPct val="100000"/>
                        </a:lnSpc>
                      </a:pPr>
                      <a:r>
                        <a:rPr sz="1950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950" spc="5" dirty="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950" spc="-1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98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50" dirty="0">
                          <a:latin typeface="Times New Roman"/>
                          <a:cs typeface="Times New Roman"/>
                        </a:rPr>
                        <a:t>1.08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50" dirty="0">
                          <a:latin typeface="Times New Roman"/>
                          <a:cs typeface="Times New Roman"/>
                        </a:rPr>
                        <a:t>33.0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361315">
                <a:tc>
                  <a:txBody>
                    <a:bodyPr/>
                    <a:lstStyle/>
                    <a:p>
                      <a:pPr marL="655955">
                        <a:lnSpc>
                          <a:spcPct val="100000"/>
                        </a:lnSpc>
                      </a:pPr>
                      <a:r>
                        <a:rPr sz="1950" spc="-5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950" spc="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950" spc="-1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.0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36575">
                        <a:lnSpc>
                          <a:spcPct val="100000"/>
                        </a:lnSpc>
                      </a:pPr>
                      <a:r>
                        <a:rPr sz="1950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950" spc="5" dirty="0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sz="1950" spc="-1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20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50" dirty="0">
                          <a:latin typeface="Times New Roman"/>
                          <a:cs typeface="Times New Roman"/>
                        </a:rPr>
                        <a:t>1.25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50" dirty="0">
                          <a:latin typeface="Times New Roman"/>
                          <a:cs typeface="Times New Roman"/>
                        </a:rPr>
                        <a:t>54.0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352068">
                <a:tc>
                  <a:txBody>
                    <a:bodyPr/>
                    <a:lstStyle/>
                    <a:p>
                      <a:pPr marL="655955">
                        <a:lnSpc>
                          <a:spcPct val="100000"/>
                        </a:lnSpc>
                      </a:pPr>
                      <a:r>
                        <a:rPr sz="1950" spc="-5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950" spc="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950" spc="-1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.0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B w="1016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6575">
                        <a:lnSpc>
                          <a:spcPct val="100000"/>
                        </a:lnSpc>
                      </a:pPr>
                      <a:r>
                        <a:rPr sz="195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950" spc="5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950" spc="-1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12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B w="1016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50" dirty="0">
                          <a:latin typeface="Times New Roman"/>
                          <a:cs typeface="Times New Roman"/>
                        </a:rPr>
                        <a:t>1.67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B w="1016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634">
                        <a:lnSpc>
                          <a:spcPct val="100000"/>
                        </a:lnSpc>
                      </a:pPr>
                      <a:r>
                        <a:rPr sz="1950" spc="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950" spc="-1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950" spc="5" dirty="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.0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B w="10164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7033" y="461594"/>
            <a:ext cx="633095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15" dirty="0"/>
              <a:t>Rural </a:t>
            </a:r>
            <a:r>
              <a:rPr sz="4400" spc="-5" dirty="0"/>
              <a:t>Livlihoods </a:t>
            </a:r>
            <a:r>
              <a:rPr sz="4400" dirty="0"/>
              <a:t>-</a:t>
            </a:r>
            <a:r>
              <a:rPr sz="4400" spc="10" dirty="0"/>
              <a:t> </a:t>
            </a:r>
            <a:r>
              <a:rPr sz="4400" spc="-15" dirty="0"/>
              <a:t>Resources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607565"/>
            <a:ext cx="7271384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livelihoods </a:t>
            </a:r>
            <a:r>
              <a:rPr sz="3200" spc="-5" dirty="0">
                <a:latin typeface="Calibri"/>
                <a:cs typeface="Calibri"/>
              </a:rPr>
              <a:t>of the </a:t>
            </a:r>
            <a:r>
              <a:rPr sz="3200" spc="-15" dirty="0">
                <a:latin typeface="Calibri"/>
                <a:cs typeface="Calibri"/>
              </a:rPr>
              <a:t>rural </a:t>
            </a:r>
            <a:r>
              <a:rPr sz="3200" spc="-5" dirty="0">
                <a:latin typeface="Calibri"/>
                <a:cs typeface="Calibri"/>
              </a:rPr>
              <a:t>poor </a:t>
            </a:r>
            <a:r>
              <a:rPr sz="3200" spc="-15" dirty="0">
                <a:latin typeface="Calibri"/>
                <a:cs typeface="Calibri"/>
              </a:rPr>
              <a:t>are </a:t>
            </a:r>
            <a:r>
              <a:rPr sz="3200" spc="-10" dirty="0">
                <a:latin typeface="Calibri"/>
                <a:cs typeface="Calibri"/>
              </a:rPr>
              <a:t>directly  dependent </a:t>
            </a:r>
            <a:r>
              <a:rPr sz="3200" dirty="0">
                <a:latin typeface="Calibri"/>
                <a:cs typeface="Calibri"/>
              </a:rPr>
              <a:t>on </a:t>
            </a:r>
            <a:r>
              <a:rPr sz="3200" spc="-15" dirty="0">
                <a:latin typeface="Calibri"/>
                <a:cs typeface="Calibri"/>
              </a:rPr>
              <a:t>environmental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resources.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4436745"/>
            <a:ext cx="80645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latin typeface="Calibri"/>
                <a:cs typeface="Calibri"/>
              </a:rPr>
              <a:t>Are </a:t>
            </a:r>
            <a:r>
              <a:rPr sz="3200" spc="-10" dirty="0">
                <a:latin typeface="Calibri"/>
                <a:cs typeface="Calibri"/>
              </a:rPr>
              <a:t>vulnerable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spc="-10" dirty="0">
                <a:latin typeface="Calibri"/>
                <a:cs typeface="Calibri"/>
              </a:rPr>
              <a:t>weather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5" dirty="0">
                <a:latin typeface="Calibri"/>
                <a:cs typeface="Calibri"/>
              </a:rPr>
              <a:t>climate</a:t>
            </a:r>
            <a:r>
              <a:rPr sz="3200" spc="6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variability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5000" y="2590800"/>
            <a:ext cx="1133475" cy="68008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2395" rIns="0" bIns="0" rtlCol="0">
            <a:spAutoFit/>
          </a:bodyPr>
          <a:lstStyle/>
          <a:p>
            <a:pPr marL="287020">
              <a:lnSpc>
                <a:spcPct val="100000"/>
              </a:lnSpc>
              <a:spcBef>
                <a:spcPts val="885"/>
              </a:spcBef>
            </a:pP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51886" y="2590800"/>
            <a:ext cx="1133475" cy="68008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2395" rIns="0" bIns="0" rtlCol="0">
            <a:spAutoFit/>
          </a:bodyPr>
          <a:lstStyle/>
          <a:p>
            <a:pPr marL="170180">
              <a:lnSpc>
                <a:spcPct val="100000"/>
              </a:lnSpc>
              <a:spcBef>
                <a:spcPts val="885"/>
              </a:spcBef>
            </a:pPr>
            <a:r>
              <a:rPr sz="2500" spc="-30" dirty="0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98644" y="2590800"/>
            <a:ext cx="1133475" cy="68008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2395" rIns="0" bIns="0" rtlCol="0">
            <a:spAutoFit/>
          </a:bodyPr>
          <a:lstStyle/>
          <a:p>
            <a:pPr marL="104775">
              <a:lnSpc>
                <a:spcPct val="100000"/>
              </a:lnSpc>
              <a:spcBef>
                <a:spcPts val="885"/>
              </a:spcBef>
            </a:pP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Forests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45531" y="2590800"/>
            <a:ext cx="1133475" cy="68008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2395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85"/>
              </a:spcBef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Energy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9612" y="3347720"/>
            <a:ext cx="1913255" cy="11480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38760" rIns="0" bIns="0" rtlCol="0">
            <a:spAutoFit/>
          </a:bodyPr>
          <a:lstStyle/>
          <a:p>
            <a:pPr marL="404495" marR="233045" indent="-165100">
              <a:lnSpc>
                <a:spcPts val="2530"/>
              </a:lnSpc>
              <a:spcBef>
                <a:spcPts val="1880"/>
              </a:spcBef>
            </a:pPr>
            <a:r>
              <a:rPr sz="2300" spc="-20" dirty="0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sz="23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stress 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increases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63622" y="3347720"/>
            <a:ext cx="1913255" cy="11480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38760" rIns="0" bIns="0" rtlCol="0">
            <a:spAutoFit/>
          </a:bodyPr>
          <a:lstStyle/>
          <a:p>
            <a:pPr marL="184150" marR="175260" indent="4445">
              <a:lnSpc>
                <a:spcPts val="2530"/>
              </a:lnSpc>
              <a:spcBef>
                <a:spcPts val="1880"/>
              </a:spcBef>
            </a:pP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groundwater 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levels</a:t>
            </a:r>
            <a:r>
              <a:rPr sz="23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recede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67630" y="3347720"/>
            <a:ext cx="1913255" cy="11480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38760" rIns="0" bIns="0" rtlCol="0">
            <a:spAutoFit/>
          </a:bodyPr>
          <a:lstStyle/>
          <a:p>
            <a:pPr marL="470534" marR="285115" indent="-177165">
              <a:lnSpc>
                <a:spcPts val="2530"/>
              </a:lnSpc>
              <a:spcBef>
                <a:spcPts val="1880"/>
              </a:spcBef>
            </a:pP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soil</a:t>
            </a:r>
            <a:r>
              <a:rPr sz="23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fertility 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declines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71640" y="3347720"/>
            <a:ext cx="1913255" cy="11480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38760" rIns="0" bIns="0" rtlCol="0">
            <a:spAutoFit/>
          </a:bodyPr>
          <a:lstStyle/>
          <a:p>
            <a:pPr marL="349250" marR="90805" indent="-248920">
              <a:lnSpc>
                <a:spcPts val="2530"/>
              </a:lnSpc>
              <a:spcBef>
                <a:spcPts val="1880"/>
              </a:spcBef>
            </a:pPr>
            <a:r>
              <a:rPr sz="2300" spc="-20"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z="23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habitats  </a:t>
            </a:r>
            <a:r>
              <a:rPr sz="2300" spc="-25" dirty="0">
                <a:solidFill>
                  <a:srgbClr val="FFFFFF"/>
                </a:solidFill>
                <a:latin typeface="Calibri"/>
                <a:cs typeface="Calibri"/>
              </a:rPr>
              <a:t>disappear.</a:t>
            </a:r>
            <a:endParaRPr sz="2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23015"/>
            <a:ext cx="3731260" cy="24025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940" marR="5080" indent="5715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Rural </a:t>
            </a:r>
            <a:r>
              <a:rPr spc="-30" dirty="0"/>
              <a:t>Poor  Paying </a:t>
            </a:r>
            <a:r>
              <a:rPr spc="-5" dirty="0"/>
              <a:t>the</a:t>
            </a:r>
            <a:r>
              <a:rPr spc="-70" dirty="0"/>
              <a:t> </a:t>
            </a:r>
            <a:r>
              <a:rPr spc="-20" dirty="0"/>
              <a:t>most</a:t>
            </a:r>
          </a:p>
          <a:p>
            <a:pPr marL="355600" marR="113664" indent="-342900">
              <a:lnSpc>
                <a:spcPct val="100000"/>
              </a:lnSpc>
              <a:spcBef>
                <a:spcPts val="359"/>
              </a:spcBef>
            </a:pPr>
            <a:r>
              <a:rPr sz="3200" spc="-15" dirty="0"/>
              <a:t>Climate </a:t>
            </a:r>
            <a:r>
              <a:rPr sz="3200" spc="-5" dirty="0"/>
              <a:t>change </a:t>
            </a:r>
            <a:r>
              <a:rPr sz="3200" dirty="0"/>
              <a:t>will  </a:t>
            </a:r>
            <a:r>
              <a:rPr sz="3200" spc="-5" dirty="0"/>
              <a:t>only</a:t>
            </a:r>
            <a:r>
              <a:rPr sz="3200" spc="-30" dirty="0"/>
              <a:t> </a:t>
            </a:r>
            <a:r>
              <a:rPr sz="3200" spc="-20" dirty="0"/>
              <a:t>exacerbate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726440" y="2430907"/>
            <a:ext cx="3198495" cy="441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1336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/>
                <a:cs typeface="Calibri"/>
              </a:rPr>
              <a:t>the</a:t>
            </a:r>
            <a:r>
              <a:rPr sz="3200" spc="-9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vulnerabilities  of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5" dirty="0">
                <a:latin typeface="Calibri"/>
                <a:cs typeface="Calibri"/>
              </a:rPr>
              <a:t>rural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70" dirty="0">
                <a:latin typeface="Calibri"/>
                <a:cs typeface="Calibri"/>
              </a:rPr>
              <a:t>poor.</a:t>
            </a:r>
            <a:endParaRPr sz="32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3200" dirty="0">
                <a:latin typeface="Calibri"/>
                <a:cs typeface="Calibri"/>
              </a:rPr>
              <a:t>As </a:t>
            </a:r>
            <a:r>
              <a:rPr sz="3200" spc="-10" dirty="0">
                <a:latin typeface="Calibri"/>
                <a:cs typeface="Calibri"/>
              </a:rPr>
              <a:t>climate-  sensitive, </a:t>
            </a:r>
            <a:r>
              <a:rPr sz="3200" spc="-15" dirty="0">
                <a:latin typeface="Calibri"/>
                <a:cs typeface="Calibri"/>
              </a:rPr>
              <a:t>natural  </a:t>
            </a:r>
            <a:r>
              <a:rPr sz="3200" spc="-20" dirty="0">
                <a:latin typeface="Calibri"/>
                <a:cs typeface="Calibri"/>
              </a:rPr>
              <a:t>ecosystems  </a:t>
            </a:r>
            <a:r>
              <a:rPr sz="3200" spc="-15" dirty="0">
                <a:latin typeface="Calibri"/>
                <a:cs typeface="Calibri"/>
              </a:rPr>
              <a:t>deteriorate,</a:t>
            </a:r>
            <a:r>
              <a:rPr sz="3200" spc="-11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subsist  </a:t>
            </a:r>
            <a:r>
              <a:rPr sz="3200" dirty="0">
                <a:latin typeface="Calibri"/>
                <a:cs typeface="Calibri"/>
              </a:rPr>
              <a:t>ence will </a:t>
            </a:r>
            <a:r>
              <a:rPr sz="3200" spc="-5" dirty="0">
                <a:latin typeface="Calibri"/>
                <a:cs typeface="Calibri"/>
              </a:rPr>
              <a:t>slip  further out </a:t>
            </a:r>
            <a:r>
              <a:rPr sz="3200" dirty="0">
                <a:latin typeface="Calibri"/>
                <a:cs typeface="Calibri"/>
              </a:rPr>
              <a:t>of  </a:t>
            </a:r>
            <a:r>
              <a:rPr sz="3200" spc="-5" dirty="0">
                <a:latin typeface="Calibri"/>
                <a:cs typeface="Calibri"/>
              </a:rPr>
              <a:t>reach.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15384" y="227075"/>
            <a:ext cx="4600956" cy="6403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308813"/>
            <a:ext cx="4269105" cy="331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30" dirty="0">
                <a:latin typeface="Calibri"/>
                <a:cs typeface="Calibri"/>
              </a:rPr>
              <a:t>India’s </a:t>
            </a:r>
            <a:r>
              <a:rPr sz="3600" spc="-15" dirty="0">
                <a:latin typeface="Calibri"/>
                <a:cs typeface="Calibri"/>
              </a:rPr>
              <a:t>rural </a:t>
            </a:r>
            <a:r>
              <a:rPr sz="3600" spc="-65" dirty="0">
                <a:latin typeface="Calibri"/>
                <a:cs typeface="Calibri"/>
              </a:rPr>
              <a:t>poor, </a:t>
            </a:r>
            <a:r>
              <a:rPr sz="3600" spc="-10" dirty="0">
                <a:latin typeface="Calibri"/>
                <a:cs typeface="Calibri"/>
              </a:rPr>
              <a:t>who  </a:t>
            </a:r>
            <a:r>
              <a:rPr sz="3600" spc="-25" dirty="0">
                <a:latin typeface="Calibri"/>
                <a:cs typeface="Calibri"/>
              </a:rPr>
              <a:t>have </a:t>
            </a:r>
            <a:r>
              <a:rPr sz="3600" spc="-10" dirty="0">
                <a:latin typeface="Calibri"/>
                <a:cs typeface="Calibri"/>
              </a:rPr>
              <a:t>least contributed  </a:t>
            </a:r>
            <a:r>
              <a:rPr sz="3600" spc="-25" dirty="0">
                <a:latin typeface="Calibri"/>
                <a:cs typeface="Calibri"/>
              </a:rPr>
              <a:t>to </a:t>
            </a:r>
            <a:r>
              <a:rPr sz="3600" spc="-15" dirty="0">
                <a:latin typeface="Calibri"/>
                <a:cs typeface="Calibri"/>
              </a:rPr>
              <a:t>Climate </a:t>
            </a:r>
            <a:r>
              <a:rPr sz="3600" spc="-5" dirty="0">
                <a:latin typeface="Calibri"/>
                <a:cs typeface="Calibri"/>
              </a:rPr>
              <a:t>Change,</a:t>
            </a:r>
            <a:r>
              <a:rPr sz="3600" spc="-9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will  </a:t>
            </a:r>
            <a:r>
              <a:rPr sz="3600" spc="-25" dirty="0">
                <a:latin typeface="Calibri"/>
                <a:cs typeface="Calibri"/>
              </a:rPr>
              <a:t>pay </a:t>
            </a:r>
            <a:r>
              <a:rPr sz="3600" spc="-5" dirty="0">
                <a:latin typeface="Calibri"/>
                <a:cs typeface="Calibri"/>
              </a:rPr>
              <a:t>some of </a:t>
            </a:r>
            <a:r>
              <a:rPr sz="3600" dirty="0">
                <a:latin typeface="Calibri"/>
                <a:cs typeface="Calibri"/>
              </a:rPr>
              <a:t>the  </a:t>
            </a:r>
            <a:r>
              <a:rPr sz="3600" spc="-35" dirty="0">
                <a:latin typeface="Calibri"/>
                <a:cs typeface="Calibri"/>
              </a:rPr>
              <a:t>problem’s </a:t>
            </a:r>
            <a:r>
              <a:rPr sz="3600" spc="-15" dirty="0">
                <a:latin typeface="Calibri"/>
                <a:cs typeface="Calibri"/>
              </a:rPr>
              <a:t>heaviest  tolls.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76500" y="1295399"/>
            <a:ext cx="6667500" cy="5562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8842" y="411226"/>
            <a:ext cx="53270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Climate </a:t>
            </a:r>
            <a:r>
              <a:rPr sz="3600" spc="-10" dirty="0"/>
              <a:t>Change</a:t>
            </a:r>
            <a:r>
              <a:rPr sz="3600" spc="-80" dirty="0"/>
              <a:t> </a:t>
            </a:r>
            <a:r>
              <a:rPr sz="3600" spc="-5" dirty="0"/>
              <a:t>vulnerability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381000" y="1295400"/>
            <a:ext cx="6460490" cy="3613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5" dirty="0">
                <a:latin typeface="Calibri"/>
                <a:cs typeface="Calibri"/>
              </a:rPr>
              <a:t>Vulnerability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spc="-15" dirty="0">
                <a:latin typeface="Calibri"/>
                <a:cs typeface="Calibri"/>
              </a:rPr>
              <a:t>climate </a:t>
            </a:r>
            <a:r>
              <a:rPr sz="3200" spc="-5" dirty="0">
                <a:latin typeface="Calibri"/>
                <a:cs typeface="Calibri"/>
              </a:rPr>
              <a:t>change </a:t>
            </a:r>
            <a:r>
              <a:rPr sz="3200" dirty="0">
                <a:latin typeface="Calibri"/>
                <a:cs typeface="Calibri"/>
              </a:rPr>
              <a:t>is the  </a:t>
            </a:r>
            <a:r>
              <a:rPr sz="3200" spc="-5" dirty="0">
                <a:latin typeface="Calibri"/>
                <a:cs typeface="Calibri"/>
              </a:rPr>
              <a:t>risk </a:t>
            </a:r>
            <a:r>
              <a:rPr sz="3200" dirty="0">
                <a:latin typeface="Calibri"/>
                <a:cs typeface="Calibri"/>
              </a:rPr>
              <a:t>of </a:t>
            </a:r>
            <a:r>
              <a:rPr sz="3200" spc="-15" dirty="0">
                <a:latin typeface="Calibri"/>
                <a:cs typeface="Calibri"/>
              </a:rPr>
              <a:t>adverse </a:t>
            </a:r>
            <a:r>
              <a:rPr sz="3200" spc="-5" dirty="0">
                <a:latin typeface="Calibri"/>
                <a:cs typeface="Calibri"/>
              </a:rPr>
              <a:t>things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happening</a:t>
            </a:r>
            <a:endParaRPr sz="3200" dirty="0">
              <a:latin typeface="Calibri"/>
              <a:cs typeface="Calibri"/>
            </a:endParaRPr>
          </a:p>
          <a:p>
            <a:pPr marL="354965" marR="492125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5" dirty="0">
                <a:latin typeface="Calibri"/>
                <a:cs typeface="Calibri"/>
              </a:rPr>
              <a:t>Vulnerability </a:t>
            </a:r>
            <a:r>
              <a:rPr sz="3200" dirty="0">
                <a:latin typeface="Calibri"/>
                <a:cs typeface="Calibri"/>
              </a:rPr>
              <a:t>is a </a:t>
            </a:r>
            <a:r>
              <a:rPr sz="3200" spc="-5" dirty="0">
                <a:latin typeface="Calibri"/>
                <a:cs typeface="Calibri"/>
              </a:rPr>
              <a:t>function of </a:t>
            </a:r>
            <a:r>
              <a:rPr sz="3200" spc="-15" dirty="0">
                <a:latin typeface="Calibri"/>
                <a:cs typeface="Calibri"/>
              </a:rPr>
              <a:t>three  </a:t>
            </a:r>
            <a:r>
              <a:rPr sz="3200" spc="-25" dirty="0">
                <a:latin typeface="Calibri"/>
                <a:cs typeface="Calibri"/>
              </a:rPr>
              <a:t>factors:</a:t>
            </a:r>
            <a:endParaRPr sz="3200" dirty="0">
              <a:latin typeface="Calibri"/>
              <a:cs typeface="Calibri"/>
            </a:endParaRPr>
          </a:p>
          <a:p>
            <a:pPr marL="756285" lvl="1" indent="-287655">
              <a:lnSpc>
                <a:spcPct val="100000"/>
              </a:lnSpc>
              <a:spcBef>
                <a:spcPts val="690"/>
              </a:spcBef>
              <a:buFont typeface="Arial"/>
              <a:buChar char="–"/>
              <a:tabLst>
                <a:tab pos="756920" algn="l"/>
              </a:tabLst>
            </a:pPr>
            <a:r>
              <a:rPr sz="2800" spc="-15" dirty="0">
                <a:latin typeface="Calibri"/>
                <a:cs typeface="Calibri"/>
              </a:rPr>
              <a:t>Exposure</a:t>
            </a:r>
            <a:endParaRPr sz="2800" dirty="0">
              <a:latin typeface="Calibri"/>
              <a:cs typeface="Calibri"/>
            </a:endParaRPr>
          </a:p>
          <a:p>
            <a:pPr marL="756285" lvl="1" indent="-287655">
              <a:lnSpc>
                <a:spcPct val="100000"/>
              </a:lnSpc>
              <a:spcBef>
                <a:spcPts val="670"/>
              </a:spcBef>
              <a:buFont typeface="Arial"/>
              <a:buChar char="–"/>
              <a:tabLst>
                <a:tab pos="756920" algn="l"/>
              </a:tabLst>
            </a:pPr>
            <a:r>
              <a:rPr sz="2800" spc="-10" dirty="0">
                <a:latin typeface="Calibri"/>
                <a:cs typeface="Calibri"/>
              </a:rPr>
              <a:t>Sensitivity</a:t>
            </a:r>
            <a:endParaRPr sz="2800" dirty="0">
              <a:latin typeface="Calibri"/>
              <a:cs typeface="Calibri"/>
            </a:endParaRPr>
          </a:p>
          <a:p>
            <a:pPr marL="756285" lvl="1" indent="-287655">
              <a:lnSpc>
                <a:spcPct val="100000"/>
              </a:lnSpc>
              <a:spcBef>
                <a:spcPts val="675"/>
              </a:spcBef>
              <a:buFont typeface="Arial"/>
              <a:buChar char="–"/>
              <a:tabLst>
                <a:tab pos="756920" algn="l"/>
              </a:tabLst>
            </a:pPr>
            <a:r>
              <a:rPr sz="2800" spc="-10" dirty="0">
                <a:latin typeface="Calibri"/>
                <a:cs typeface="Calibri"/>
              </a:rPr>
              <a:t>Adaptive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capacity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68800" y="3276600"/>
            <a:ext cx="4775199" cy="35813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13530" y="141859"/>
            <a:ext cx="19157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Exposure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1772157"/>
            <a:ext cx="4126865" cy="338962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10795">
              <a:lnSpc>
                <a:spcPts val="2160"/>
              </a:lnSpc>
              <a:spcBef>
                <a:spcPts val="375"/>
              </a:spcBef>
              <a:buSzPct val="95000"/>
              <a:buFont typeface="Arial"/>
              <a:buChar char="•"/>
              <a:tabLst>
                <a:tab pos="102870" algn="l"/>
              </a:tabLst>
            </a:pPr>
            <a:r>
              <a:rPr sz="2000" spc="-5" dirty="0">
                <a:latin typeface="Calibri"/>
                <a:cs typeface="Calibri"/>
              </a:rPr>
              <a:t>Exposure </a:t>
            </a:r>
            <a:r>
              <a:rPr sz="2000" dirty="0">
                <a:latin typeface="Calibri"/>
                <a:cs typeface="Calibri"/>
              </a:rPr>
              <a:t>is </a:t>
            </a:r>
            <a:r>
              <a:rPr sz="2000" spc="-5" dirty="0">
                <a:latin typeface="Calibri"/>
                <a:cs typeface="Calibri"/>
              </a:rPr>
              <a:t>what </a:t>
            </a:r>
            <a:r>
              <a:rPr sz="2000" dirty="0">
                <a:latin typeface="Calibri"/>
                <a:cs typeface="Calibri"/>
              </a:rPr>
              <a:t>is </a:t>
            </a:r>
            <a:r>
              <a:rPr sz="2000" spc="-15" dirty="0">
                <a:latin typeface="Calibri"/>
                <a:cs typeface="Calibri"/>
              </a:rPr>
              <a:t>at </a:t>
            </a:r>
            <a:r>
              <a:rPr sz="2000" spc="-5" dirty="0">
                <a:latin typeface="Calibri"/>
                <a:cs typeface="Calibri"/>
              </a:rPr>
              <a:t>risk </a:t>
            </a:r>
            <a:r>
              <a:rPr sz="2000" spc="-15" dirty="0">
                <a:latin typeface="Calibri"/>
                <a:cs typeface="Calibri"/>
              </a:rPr>
              <a:t>from </a:t>
            </a:r>
            <a:r>
              <a:rPr sz="2000" spc="-10" dirty="0">
                <a:latin typeface="Calibri"/>
                <a:cs typeface="Calibri"/>
              </a:rPr>
              <a:t>climate  </a:t>
            </a:r>
            <a:r>
              <a:rPr sz="2000" dirty="0">
                <a:latin typeface="Calibri"/>
                <a:cs typeface="Calibri"/>
              </a:rPr>
              <a:t>change,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e.g.,</a:t>
            </a:r>
            <a:endParaRPr sz="200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19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800" spc="-10" dirty="0">
                <a:latin typeface="Calibri"/>
                <a:cs typeface="Calibri"/>
              </a:rPr>
              <a:t>Population</a:t>
            </a:r>
            <a:endParaRPr sz="180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219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800" spc="-10" dirty="0">
                <a:latin typeface="Calibri"/>
                <a:cs typeface="Calibri"/>
              </a:rPr>
              <a:t>Resources</a:t>
            </a:r>
            <a:endParaRPr sz="180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21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800" spc="-10" dirty="0">
                <a:latin typeface="Calibri"/>
                <a:cs typeface="Calibri"/>
              </a:rPr>
              <a:t>Property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ts val="2380"/>
              </a:lnSpc>
              <a:spcBef>
                <a:spcPts val="545"/>
              </a:spcBef>
              <a:buSzPct val="95454"/>
              <a:buFont typeface="Arial"/>
              <a:buChar char="•"/>
              <a:tabLst>
                <a:tab pos="111760" algn="l"/>
              </a:tabLst>
            </a:pPr>
            <a:r>
              <a:rPr sz="2200" spc="-5" dirty="0">
                <a:latin typeface="Calibri"/>
                <a:cs typeface="Calibri"/>
              </a:rPr>
              <a:t>It is also </a:t>
            </a:r>
            <a:r>
              <a:rPr sz="2200" spc="-10" dirty="0">
                <a:latin typeface="Calibri"/>
                <a:cs typeface="Calibri"/>
              </a:rPr>
              <a:t>the </a:t>
            </a:r>
            <a:r>
              <a:rPr sz="2200" spc="-15" dirty="0">
                <a:latin typeface="Calibri"/>
                <a:cs typeface="Calibri"/>
              </a:rPr>
              <a:t>climate </a:t>
            </a:r>
            <a:r>
              <a:rPr sz="2200" spc="-10" dirty="0">
                <a:latin typeface="Calibri"/>
                <a:cs typeface="Calibri"/>
              </a:rPr>
              <a:t>change that </a:t>
            </a:r>
            <a:r>
              <a:rPr sz="2200" dirty="0">
                <a:latin typeface="Calibri"/>
                <a:cs typeface="Calibri"/>
              </a:rPr>
              <a:t>an  </a:t>
            </a:r>
            <a:r>
              <a:rPr sz="2200" spc="-20" dirty="0">
                <a:latin typeface="Calibri"/>
                <a:cs typeface="Calibri"/>
              </a:rPr>
              <a:t>affected </a:t>
            </a:r>
            <a:r>
              <a:rPr sz="2200" spc="-25" dirty="0">
                <a:latin typeface="Calibri"/>
                <a:cs typeface="Calibri"/>
              </a:rPr>
              <a:t>system </a:t>
            </a:r>
            <a:r>
              <a:rPr sz="2200" spc="-5" dirty="0">
                <a:latin typeface="Calibri"/>
                <a:cs typeface="Calibri"/>
              </a:rPr>
              <a:t>will </a:t>
            </a:r>
            <a:r>
              <a:rPr sz="2200" spc="-15" dirty="0">
                <a:latin typeface="Calibri"/>
                <a:cs typeface="Calibri"/>
              </a:rPr>
              <a:t>face,</a:t>
            </a:r>
            <a:r>
              <a:rPr sz="2200" spc="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e.g.,</a:t>
            </a:r>
            <a:endParaRPr sz="220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19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800" spc="-5" dirty="0">
                <a:latin typeface="Calibri"/>
                <a:cs typeface="Calibri"/>
              </a:rPr>
              <a:t>Sea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level</a:t>
            </a:r>
            <a:endParaRPr sz="180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21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800" spc="-25" dirty="0">
                <a:latin typeface="Calibri"/>
                <a:cs typeface="Calibri"/>
              </a:rPr>
              <a:t>Temperature</a:t>
            </a:r>
            <a:endParaRPr sz="180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21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800" spc="-10" dirty="0">
                <a:latin typeface="Calibri"/>
                <a:cs typeface="Calibri"/>
              </a:rPr>
              <a:t>Precipitation</a:t>
            </a:r>
            <a:endParaRPr sz="180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219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800" spc="-10" dirty="0">
                <a:latin typeface="Calibri"/>
                <a:cs typeface="Calibri"/>
              </a:rPr>
              <a:t>Extreme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events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81600" y="1900173"/>
            <a:ext cx="3657600" cy="3136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2752" y="469501"/>
            <a:ext cx="2738248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Sensitivity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59381"/>
            <a:ext cx="3743960" cy="3888104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55600" marR="222250" indent="-342900">
              <a:lnSpc>
                <a:spcPts val="2380"/>
              </a:lnSpc>
              <a:spcBef>
                <a:spcPts val="3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5" dirty="0">
                <a:latin typeface="Calibri"/>
                <a:cs typeface="Calibri"/>
              </a:rPr>
              <a:t>Biophysical </a:t>
            </a:r>
            <a:r>
              <a:rPr sz="2200" spc="-25" dirty="0">
                <a:latin typeface="Calibri"/>
                <a:cs typeface="Calibri"/>
              </a:rPr>
              <a:t>effect </a:t>
            </a:r>
            <a:r>
              <a:rPr sz="2200" spc="-5" dirty="0">
                <a:latin typeface="Calibri"/>
                <a:cs typeface="Calibri"/>
              </a:rPr>
              <a:t>of </a:t>
            </a:r>
            <a:r>
              <a:rPr sz="2200" spc="-15" dirty="0">
                <a:latin typeface="Calibri"/>
                <a:cs typeface="Calibri"/>
              </a:rPr>
              <a:t>climate  </a:t>
            </a:r>
            <a:r>
              <a:rPr sz="2200" spc="-10" dirty="0">
                <a:latin typeface="Calibri"/>
                <a:cs typeface="Calibri"/>
              </a:rPr>
              <a:t>change</a:t>
            </a:r>
            <a:endParaRPr sz="2200">
              <a:latin typeface="Calibri"/>
              <a:cs typeface="Calibri"/>
            </a:endParaRPr>
          </a:p>
          <a:p>
            <a:pPr marL="469900">
              <a:lnSpc>
                <a:spcPts val="2280"/>
              </a:lnSpc>
              <a:spcBef>
                <a:spcPts val="210"/>
              </a:spcBef>
              <a:tabLst>
                <a:tab pos="756285" algn="l"/>
              </a:tabLst>
            </a:pPr>
            <a:r>
              <a:rPr sz="2000" dirty="0">
                <a:latin typeface="Arial"/>
                <a:cs typeface="Arial"/>
              </a:rPr>
              <a:t>–	</a:t>
            </a:r>
            <a:r>
              <a:rPr sz="2000" spc="-5" dirty="0">
                <a:latin typeface="Calibri"/>
                <a:cs typeface="Calibri"/>
              </a:rPr>
              <a:t>Change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crop</a:t>
            </a:r>
            <a:endParaRPr sz="2000">
              <a:latin typeface="Calibri"/>
              <a:cs typeface="Calibri"/>
            </a:endParaRPr>
          </a:p>
          <a:p>
            <a:pPr marL="756285">
              <a:lnSpc>
                <a:spcPts val="2280"/>
              </a:lnSpc>
            </a:pPr>
            <a:r>
              <a:rPr sz="2000" spc="-5" dirty="0">
                <a:latin typeface="Calibri"/>
                <a:cs typeface="Calibri"/>
              </a:rPr>
              <a:t>yield, </a:t>
            </a:r>
            <a:r>
              <a:rPr sz="2000" spc="-20" dirty="0">
                <a:latin typeface="Calibri"/>
                <a:cs typeface="Calibri"/>
              </a:rPr>
              <a:t>runoff, </a:t>
            </a:r>
            <a:r>
              <a:rPr sz="2000" spc="-5" dirty="0">
                <a:latin typeface="Calibri"/>
                <a:cs typeface="Calibri"/>
              </a:rPr>
              <a:t>energy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demand</a:t>
            </a:r>
            <a:endParaRPr sz="2000">
              <a:latin typeface="Calibri"/>
              <a:cs typeface="Calibri"/>
            </a:endParaRPr>
          </a:p>
          <a:p>
            <a:pPr marL="355600" marR="1644650" indent="-342900">
              <a:lnSpc>
                <a:spcPts val="2380"/>
              </a:lnSpc>
              <a:spcBef>
                <a:spcPts val="5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It </a:t>
            </a:r>
            <a:r>
              <a:rPr sz="2200" spc="-15" dirty="0">
                <a:latin typeface="Calibri"/>
                <a:cs typeface="Calibri"/>
              </a:rPr>
              <a:t>considers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the  </a:t>
            </a:r>
            <a:r>
              <a:rPr sz="2200" spc="-10" dirty="0">
                <a:latin typeface="Calibri"/>
                <a:cs typeface="Calibri"/>
              </a:rPr>
              <a:t>socioeconomic</a:t>
            </a:r>
            <a:endParaRPr sz="2200">
              <a:latin typeface="Calibri"/>
              <a:cs typeface="Calibri"/>
            </a:endParaRPr>
          </a:p>
          <a:p>
            <a:pPr marL="355600">
              <a:lnSpc>
                <a:spcPts val="2205"/>
              </a:lnSpc>
            </a:pPr>
            <a:r>
              <a:rPr sz="2200" spc="-20" dirty="0">
                <a:latin typeface="Calibri"/>
                <a:cs typeface="Calibri"/>
              </a:rPr>
              <a:t>context, </a:t>
            </a:r>
            <a:r>
              <a:rPr sz="2200" dirty="0">
                <a:latin typeface="Calibri"/>
                <a:cs typeface="Calibri"/>
              </a:rPr>
              <a:t>e.g., </a:t>
            </a:r>
            <a:r>
              <a:rPr sz="2200" spc="-5" dirty="0">
                <a:latin typeface="Calibri"/>
                <a:cs typeface="Calibri"/>
              </a:rPr>
              <a:t>the</a:t>
            </a:r>
            <a:r>
              <a:rPr sz="2200" spc="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agriculture</a:t>
            </a:r>
            <a:endParaRPr sz="2200">
              <a:latin typeface="Calibri"/>
              <a:cs typeface="Calibri"/>
            </a:endParaRPr>
          </a:p>
          <a:p>
            <a:pPr marL="355600">
              <a:lnSpc>
                <a:spcPts val="2510"/>
              </a:lnSpc>
            </a:pPr>
            <a:r>
              <a:rPr sz="2200" spc="-25" dirty="0">
                <a:latin typeface="Calibri"/>
                <a:cs typeface="Calibri"/>
              </a:rPr>
              <a:t>system</a:t>
            </a:r>
            <a:endParaRPr sz="2200">
              <a:latin typeface="Calibri"/>
              <a:cs typeface="Calibri"/>
            </a:endParaRPr>
          </a:p>
          <a:p>
            <a:pPr marL="355600" marR="669925" indent="-342900">
              <a:lnSpc>
                <a:spcPts val="2380"/>
              </a:lnSpc>
              <a:spcBef>
                <a:spcPts val="5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5" dirty="0">
                <a:latin typeface="Calibri"/>
                <a:cs typeface="Calibri"/>
              </a:rPr>
              <a:t>Grain crops </a:t>
            </a:r>
            <a:r>
              <a:rPr sz="2200" spc="-10" dirty="0">
                <a:latin typeface="Calibri"/>
                <a:cs typeface="Calibri"/>
              </a:rPr>
              <a:t>typically are  sensitive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ts val="2510"/>
              </a:lnSpc>
              <a:spcBef>
                <a:spcPts val="2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latin typeface="Calibri"/>
                <a:cs typeface="Calibri"/>
              </a:rPr>
              <a:t>Manufacturing typically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is</a:t>
            </a:r>
            <a:endParaRPr sz="2200">
              <a:latin typeface="Calibri"/>
              <a:cs typeface="Calibri"/>
            </a:endParaRPr>
          </a:p>
          <a:p>
            <a:pPr marL="355600">
              <a:lnSpc>
                <a:spcPts val="2510"/>
              </a:lnSpc>
            </a:pPr>
            <a:r>
              <a:rPr sz="2200" spc="-5" dirty="0">
                <a:latin typeface="Calibri"/>
                <a:cs typeface="Calibri"/>
              </a:rPr>
              <a:t>much less </a:t>
            </a:r>
            <a:r>
              <a:rPr sz="2200" spc="-10" dirty="0">
                <a:latin typeface="Calibri"/>
                <a:cs typeface="Calibri"/>
              </a:rPr>
              <a:t>sensitive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56938" y="0"/>
            <a:ext cx="4687061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228600"/>
            <a:ext cx="434632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Adaptive</a:t>
            </a:r>
            <a:r>
              <a:rPr sz="3600" spc="-90" dirty="0"/>
              <a:t> </a:t>
            </a:r>
            <a:r>
              <a:rPr sz="3600" spc="-5" dirty="0" smtClean="0"/>
              <a:t>Capability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5771192" y="385825"/>
            <a:ext cx="465455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20"/>
              </a:lnSpc>
            </a:pPr>
            <a:r>
              <a:rPr sz="3600" dirty="0">
                <a:latin typeface="Calibri"/>
                <a:cs typeface="Calibri"/>
              </a:rPr>
              <a:t>ity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9644" y="1784349"/>
            <a:ext cx="3794760" cy="3433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latin typeface="Calibri"/>
                <a:cs typeface="Calibri"/>
              </a:rPr>
              <a:t>Capability </a:t>
            </a:r>
            <a:r>
              <a:rPr sz="2200" spc="-20" dirty="0">
                <a:latin typeface="Calibri"/>
                <a:cs typeface="Calibri"/>
              </a:rPr>
              <a:t>to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adapt</a:t>
            </a:r>
            <a:endParaRPr sz="2200">
              <a:latin typeface="Calibri"/>
              <a:cs typeface="Calibri"/>
            </a:endParaRPr>
          </a:p>
          <a:p>
            <a:pPr marL="354965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Function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of:</a:t>
            </a:r>
            <a:endParaRPr sz="2200">
              <a:latin typeface="Calibri"/>
              <a:cs typeface="Calibri"/>
            </a:endParaRPr>
          </a:p>
          <a:p>
            <a:pPr marL="756285" lvl="1" indent="-287655">
              <a:lnSpc>
                <a:spcPct val="100000"/>
              </a:lnSpc>
              <a:spcBef>
                <a:spcPts val="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2000" spc="-15" dirty="0">
                <a:latin typeface="Calibri"/>
                <a:cs typeface="Calibri"/>
              </a:rPr>
              <a:t>Wealth</a:t>
            </a:r>
            <a:endParaRPr sz="2000">
              <a:latin typeface="Calibri"/>
              <a:cs typeface="Calibri"/>
            </a:endParaRPr>
          </a:p>
          <a:p>
            <a:pPr marL="756285" lvl="1" indent="-287655">
              <a:lnSpc>
                <a:spcPct val="100000"/>
              </a:lnSpc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2000" spc="-20" dirty="0">
                <a:latin typeface="Calibri"/>
                <a:cs typeface="Calibri"/>
              </a:rPr>
              <a:t>Technology</a:t>
            </a:r>
            <a:endParaRPr sz="2000">
              <a:latin typeface="Calibri"/>
              <a:cs typeface="Calibri"/>
            </a:endParaRPr>
          </a:p>
          <a:p>
            <a:pPr marL="756285" lvl="1" indent="-287655">
              <a:lnSpc>
                <a:spcPct val="100000"/>
              </a:lnSpc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2000" spc="-5" dirty="0">
                <a:latin typeface="Calibri"/>
                <a:cs typeface="Calibri"/>
              </a:rPr>
              <a:t>Education</a:t>
            </a:r>
            <a:endParaRPr sz="2000">
              <a:latin typeface="Calibri"/>
              <a:cs typeface="Calibri"/>
            </a:endParaRPr>
          </a:p>
          <a:p>
            <a:pPr marL="756285" lvl="1" indent="-287655">
              <a:lnSpc>
                <a:spcPct val="100000"/>
              </a:lnSpc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2000" spc="-5" dirty="0">
                <a:latin typeface="Calibri"/>
                <a:cs typeface="Calibri"/>
              </a:rPr>
              <a:t>Institutions</a:t>
            </a:r>
            <a:endParaRPr sz="2000">
              <a:latin typeface="Calibri"/>
              <a:cs typeface="Calibri"/>
            </a:endParaRPr>
          </a:p>
          <a:p>
            <a:pPr marL="756285" lvl="1" indent="-287655">
              <a:lnSpc>
                <a:spcPct val="100000"/>
              </a:lnSpc>
              <a:spcBef>
                <a:spcPts val="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2000" spc="-10" dirty="0">
                <a:latin typeface="Calibri"/>
                <a:cs typeface="Calibri"/>
              </a:rPr>
              <a:t>Information</a:t>
            </a:r>
            <a:endParaRPr sz="2000">
              <a:latin typeface="Calibri"/>
              <a:cs typeface="Calibri"/>
            </a:endParaRPr>
          </a:p>
          <a:p>
            <a:pPr marL="756285" lvl="1" indent="-287655">
              <a:lnSpc>
                <a:spcPct val="100000"/>
              </a:lnSpc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2000" spc="-10" dirty="0">
                <a:latin typeface="Calibri"/>
                <a:cs typeface="Calibri"/>
              </a:rPr>
              <a:t>Infrastructure</a:t>
            </a:r>
            <a:endParaRPr sz="2000">
              <a:latin typeface="Calibri"/>
              <a:cs typeface="Calibri"/>
            </a:endParaRPr>
          </a:p>
          <a:p>
            <a:pPr marL="756285" lvl="1" indent="-287655">
              <a:lnSpc>
                <a:spcPts val="2395"/>
              </a:lnSpc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2000" spc="-5" dirty="0">
                <a:latin typeface="Calibri"/>
                <a:cs typeface="Calibri"/>
              </a:rPr>
              <a:t>“Social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capital”</a:t>
            </a:r>
            <a:endParaRPr sz="2000">
              <a:latin typeface="Calibri"/>
              <a:cs typeface="Calibri"/>
            </a:endParaRPr>
          </a:p>
          <a:p>
            <a:pPr marL="354965" marR="5080" indent="-342900">
              <a:lnSpc>
                <a:spcPct val="80000"/>
              </a:lnSpc>
              <a:spcBef>
                <a:spcPts val="5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i="1" spc="-10" dirty="0">
                <a:latin typeface="Calibri"/>
                <a:cs typeface="Calibri"/>
              </a:rPr>
              <a:t>Having </a:t>
            </a:r>
            <a:r>
              <a:rPr sz="2200" spc="-10" dirty="0">
                <a:latin typeface="Calibri"/>
                <a:cs typeface="Calibri"/>
              </a:rPr>
              <a:t>adaptive capacity does  not </a:t>
            </a:r>
            <a:r>
              <a:rPr sz="2200" spc="-5" dirty="0">
                <a:latin typeface="Calibri"/>
                <a:cs typeface="Calibri"/>
              </a:rPr>
              <a:t>mean it is </a:t>
            </a:r>
            <a:r>
              <a:rPr sz="2200" i="1" spc="-10" dirty="0">
                <a:latin typeface="Calibri"/>
                <a:cs typeface="Calibri"/>
              </a:rPr>
              <a:t>used</a:t>
            </a:r>
            <a:r>
              <a:rPr sz="2200" i="1" spc="2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effectively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57800" y="448300"/>
            <a:ext cx="3306445" cy="6409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1842261"/>
            <a:ext cx="3268979" cy="346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94030" indent="-34290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More </a:t>
            </a:r>
            <a:r>
              <a:rPr sz="2400" spc="-15" dirty="0">
                <a:latin typeface="Calibri"/>
                <a:cs typeface="Calibri"/>
              </a:rPr>
              <a:t>exposure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  </a:t>
            </a:r>
            <a:r>
              <a:rPr sz="2400" spc="-5" dirty="0">
                <a:latin typeface="Calibri"/>
                <a:cs typeface="Calibri"/>
              </a:rPr>
              <a:t>sensitivity increase  vulnerability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More </a:t>
            </a:r>
            <a:r>
              <a:rPr sz="2400" spc="-5" dirty="0">
                <a:latin typeface="Calibri"/>
                <a:cs typeface="Calibri"/>
              </a:rPr>
              <a:t>adaptive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capacity  decreases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vulnerability</a:t>
            </a:r>
            <a:endParaRPr sz="2400">
              <a:latin typeface="Calibri"/>
              <a:cs typeface="Calibri"/>
            </a:endParaRPr>
          </a:p>
          <a:p>
            <a:pPr marL="355600" marR="473075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An </a:t>
            </a:r>
            <a:r>
              <a:rPr sz="2400" spc="-5" dirty="0">
                <a:latin typeface="Calibri"/>
                <a:cs typeface="Calibri"/>
              </a:rPr>
              <a:t>assessment of  vulnerability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should  </a:t>
            </a:r>
            <a:r>
              <a:rPr sz="2400" spc="-5" dirty="0">
                <a:latin typeface="Calibri"/>
                <a:cs typeface="Calibri"/>
              </a:rPr>
              <a:t>consider </a:t>
            </a:r>
            <a:r>
              <a:rPr sz="2400" dirty="0">
                <a:latin typeface="Calibri"/>
                <a:cs typeface="Calibri"/>
              </a:rPr>
              <a:t>all </a:t>
            </a:r>
            <a:r>
              <a:rPr sz="2400" spc="-10" dirty="0">
                <a:latin typeface="Calibri"/>
                <a:cs typeface="Calibri"/>
              </a:rPr>
              <a:t>three  </a:t>
            </a:r>
            <a:r>
              <a:rPr sz="2400" spc="-20" dirty="0">
                <a:latin typeface="Calibri"/>
                <a:cs typeface="Calibri"/>
              </a:rPr>
              <a:t>factors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2100" y="0"/>
            <a:ext cx="37718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20164" y="201295"/>
            <a:ext cx="307276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6225" marR="5080" indent="-264160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Vulnerability </a:t>
            </a:r>
            <a:r>
              <a:rPr sz="3600" dirty="0"/>
              <a:t>is</a:t>
            </a:r>
            <a:r>
              <a:rPr sz="3600" spc="-140" dirty="0"/>
              <a:t> </a:t>
            </a:r>
            <a:r>
              <a:rPr sz="3600" dirty="0"/>
              <a:t>a  </a:t>
            </a:r>
            <a:r>
              <a:rPr sz="3600" spc="-5" dirty="0"/>
              <a:t>Function of</a:t>
            </a:r>
            <a:r>
              <a:rPr sz="3600" spc="-65" dirty="0"/>
              <a:t> </a:t>
            </a:r>
            <a:r>
              <a:rPr sz="3600" dirty="0"/>
              <a:t>…</a:t>
            </a:r>
            <a:endParaRPr sz="36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2185" y="377774"/>
            <a:ext cx="31254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5" dirty="0"/>
              <a:t>Adaptation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535940" y="1182370"/>
            <a:ext cx="5554980" cy="487299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53695" marR="5080" indent="-341630">
              <a:lnSpc>
                <a:spcPct val="90000"/>
              </a:lnSpc>
              <a:spcBef>
                <a:spcPts val="459"/>
              </a:spcBef>
            </a:pPr>
            <a:r>
              <a:rPr sz="3000" spc="-15" dirty="0">
                <a:latin typeface="Calibri"/>
                <a:cs typeface="Calibri"/>
              </a:rPr>
              <a:t>“adjustment </a:t>
            </a:r>
            <a:r>
              <a:rPr sz="3000" dirty="0">
                <a:latin typeface="Calibri"/>
                <a:cs typeface="Calibri"/>
              </a:rPr>
              <a:t>in </a:t>
            </a:r>
            <a:r>
              <a:rPr sz="3000" spc="-15" dirty="0">
                <a:latin typeface="Calibri"/>
                <a:cs typeface="Calibri"/>
              </a:rPr>
              <a:t>natural </a:t>
            </a:r>
            <a:r>
              <a:rPr sz="3000" spc="-5" dirty="0">
                <a:latin typeface="Calibri"/>
                <a:cs typeface="Calibri"/>
              </a:rPr>
              <a:t>or human  </a:t>
            </a:r>
            <a:r>
              <a:rPr sz="3000" spc="-25" dirty="0">
                <a:latin typeface="Calibri"/>
                <a:cs typeface="Calibri"/>
              </a:rPr>
              <a:t>systems </a:t>
            </a:r>
            <a:r>
              <a:rPr sz="3000" dirty="0">
                <a:latin typeface="Calibri"/>
                <a:cs typeface="Calibri"/>
              </a:rPr>
              <a:t>in </a:t>
            </a:r>
            <a:r>
              <a:rPr sz="3000" spc="-5" dirty="0">
                <a:latin typeface="Calibri"/>
                <a:cs typeface="Calibri"/>
              </a:rPr>
              <a:t>response </a:t>
            </a:r>
            <a:r>
              <a:rPr sz="3000" spc="-10" dirty="0">
                <a:latin typeface="Calibri"/>
                <a:cs typeface="Calibri"/>
              </a:rPr>
              <a:t>to </a:t>
            </a:r>
            <a:r>
              <a:rPr sz="3000" dirty="0">
                <a:latin typeface="Calibri"/>
                <a:cs typeface="Calibri"/>
              </a:rPr>
              <a:t>actual </a:t>
            </a:r>
            <a:r>
              <a:rPr sz="3000" spc="-5" dirty="0">
                <a:latin typeface="Calibri"/>
                <a:cs typeface="Calibri"/>
              </a:rPr>
              <a:t>or  </a:t>
            </a:r>
            <a:r>
              <a:rPr sz="3000" spc="-15" dirty="0">
                <a:latin typeface="Calibri"/>
                <a:cs typeface="Calibri"/>
              </a:rPr>
              <a:t>expected </a:t>
            </a:r>
            <a:r>
              <a:rPr sz="3000" spc="-5" dirty="0">
                <a:latin typeface="Calibri"/>
                <a:cs typeface="Calibri"/>
              </a:rPr>
              <a:t>climatic </a:t>
            </a:r>
            <a:r>
              <a:rPr sz="3000" spc="-10" dirty="0">
                <a:latin typeface="Calibri"/>
                <a:cs typeface="Calibri"/>
              </a:rPr>
              <a:t>stimuli </a:t>
            </a:r>
            <a:r>
              <a:rPr sz="3000" spc="-5" dirty="0">
                <a:latin typeface="Calibri"/>
                <a:cs typeface="Calibri"/>
              </a:rPr>
              <a:t>or their  </a:t>
            </a:r>
            <a:r>
              <a:rPr sz="3000" spc="-20" dirty="0">
                <a:latin typeface="Calibri"/>
                <a:cs typeface="Calibri"/>
              </a:rPr>
              <a:t>effects, </a:t>
            </a:r>
            <a:r>
              <a:rPr sz="3000" dirty="0">
                <a:latin typeface="Calibri"/>
                <a:cs typeface="Calibri"/>
              </a:rPr>
              <a:t>which </a:t>
            </a:r>
            <a:r>
              <a:rPr sz="3000" spc="-15" dirty="0">
                <a:latin typeface="Calibri"/>
                <a:cs typeface="Calibri"/>
              </a:rPr>
              <a:t>moderates </a:t>
            </a:r>
            <a:r>
              <a:rPr sz="3000" spc="-5" dirty="0">
                <a:latin typeface="Calibri"/>
                <a:cs typeface="Calibri"/>
              </a:rPr>
              <a:t>harm</a:t>
            </a:r>
            <a:r>
              <a:rPr sz="3000" spc="-9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of  </a:t>
            </a:r>
            <a:r>
              <a:rPr sz="3000" spc="-15" dirty="0">
                <a:latin typeface="Calibri"/>
                <a:cs typeface="Calibri"/>
              </a:rPr>
              <a:t>exploits </a:t>
            </a:r>
            <a:r>
              <a:rPr sz="3000" spc="-10" dirty="0">
                <a:latin typeface="Calibri"/>
                <a:cs typeface="Calibri"/>
              </a:rPr>
              <a:t>beneficial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opportunities”</a:t>
            </a:r>
            <a:endParaRPr sz="3000">
              <a:latin typeface="Calibri"/>
              <a:cs typeface="Calibri"/>
            </a:endParaRPr>
          </a:p>
          <a:p>
            <a:pPr marL="353695" marR="97155" indent="-341630">
              <a:lnSpc>
                <a:spcPts val="3240"/>
              </a:lnSpc>
              <a:spcBef>
                <a:spcPts val="765"/>
              </a:spcBef>
            </a:pPr>
            <a:r>
              <a:rPr sz="3000" spc="-15" dirty="0">
                <a:latin typeface="Calibri"/>
                <a:cs typeface="Calibri"/>
              </a:rPr>
              <a:t>(Third </a:t>
            </a:r>
            <a:r>
              <a:rPr sz="3000" spc="-5" dirty="0">
                <a:latin typeface="Calibri"/>
                <a:cs typeface="Calibri"/>
              </a:rPr>
              <a:t>Assessment </a:t>
            </a:r>
            <a:r>
              <a:rPr sz="3000" spc="-10" dirty="0">
                <a:latin typeface="Calibri"/>
                <a:cs typeface="Calibri"/>
              </a:rPr>
              <a:t>Report, </a:t>
            </a:r>
            <a:r>
              <a:rPr sz="3000" spc="-25" dirty="0">
                <a:latin typeface="Calibri"/>
                <a:cs typeface="Calibri"/>
              </a:rPr>
              <a:t>Working  </a:t>
            </a:r>
            <a:r>
              <a:rPr sz="3000" spc="-15" dirty="0">
                <a:latin typeface="Calibri"/>
                <a:cs typeface="Calibri"/>
              </a:rPr>
              <a:t>Group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II)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000">
              <a:latin typeface="Times New Roman"/>
              <a:cs typeface="Times New Roman"/>
            </a:endParaRPr>
          </a:p>
          <a:p>
            <a:pPr marL="353695" marR="488315" indent="-341630">
              <a:lnSpc>
                <a:spcPct val="90000"/>
              </a:lnSpc>
            </a:pPr>
            <a:r>
              <a:rPr sz="3000" spc="-5" dirty="0">
                <a:latin typeface="Calibri"/>
                <a:cs typeface="Calibri"/>
              </a:rPr>
              <a:t>Includes </a:t>
            </a:r>
            <a:r>
              <a:rPr sz="3000" spc="-10" dirty="0">
                <a:latin typeface="Calibri"/>
                <a:cs typeface="Calibri"/>
              </a:rPr>
              <a:t>“actual” </a:t>
            </a:r>
            <a:r>
              <a:rPr sz="3000" spc="-15" dirty="0">
                <a:latin typeface="Calibri"/>
                <a:cs typeface="Calibri"/>
              </a:rPr>
              <a:t>(realized) </a:t>
            </a:r>
            <a:r>
              <a:rPr sz="3000" spc="-5" dirty="0">
                <a:latin typeface="Calibri"/>
                <a:cs typeface="Calibri"/>
              </a:rPr>
              <a:t>or  </a:t>
            </a:r>
            <a:r>
              <a:rPr sz="3000" spc="-30" dirty="0">
                <a:latin typeface="Calibri"/>
                <a:cs typeface="Calibri"/>
              </a:rPr>
              <a:t>“expected” </a:t>
            </a:r>
            <a:r>
              <a:rPr sz="3000" spc="-10" dirty="0">
                <a:latin typeface="Calibri"/>
                <a:cs typeface="Calibri"/>
              </a:rPr>
              <a:t>(future) </a:t>
            </a:r>
            <a:r>
              <a:rPr sz="3000" spc="-5" dirty="0">
                <a:latin typeface="Calibri"/>
                <a:cs typeface="Calibri"/>
              </a:rPr>
              <a:t>changes </a:t>
            </a:r>
            <a:r>
              <a:rPr sz="3000" dirty="0">
                <a:latin typeface="Calibri"/>
                <a:cs typeface="Calibri"/>
              </a:rPr>
              <a:t>in  </a:t>
            </a:r>
            <a:r>
              <a:rPr sz="3000" spc="-10" dirty="0">
                <a:latin typeface="Calibri"/>
                <a:cs typeface="Calibri"/>
              </a:rPr>
              <a:t>climate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00800" y="1371600"/>
            <a:ext cx="2438400" cy="274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6276" y="377774"/>
            <a:ext cx="47110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5" dirty="0"/>
              <a:t>Adaptation</a:t>
            </a:r>
            <a:r>
              <a:rPr sz="5400" spc="-90" dirty="0"/>
              <a:t> </a:t>
            </a:r>
            <a:r>
              <a:rPr sz="2400" spc="-5" dirty="0"/>
              <a:t>(continued)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35940" y="1604517"/>
            <a:ext cx="45053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70" dirty="0">
                <a:latin typeface="Calibri"/>
                <a:cs typeface="Calibri"/>
              </a:rPr>
              <a:t>Two </a:t>
            </a:r>
            <a:r>
              <a:rPr sz="3600" dirty="0">
                <a:latin typeface="Calibri"/>
                <a:cs typeface="Calibri"/>
              </a:rPr>
              <a:t>types </a:t>
            </a:r>
            <a:r>
              <a:rPr sz="3600" spc="-5" dirty="0">
                <a:latin typeface="Calibri"/>
                <a:cs typeface="Calibri"/>
              </a:rPr>
              <a:t>of</a:t>
            </a:r>
            <a:r>
              <a:rPr sz="3600" spc="-45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adaptation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2537967"/>
            <a:ext cx="8382000" cy="1330960"/>
          </a:xfrm>
          <a:custGeom>
            <a:avLst/>
            <a:gdLst/>
            <a:ahLst/>
            <a:cxnLst/>
            <a:rect l="l" t="t" r="r" b="b"/>
            <a:pathLst>
              <a:path w="8382000" h="1330960">
                <a:moveTo>
                  <a:pt x="8160131" y="0"/>
                </a:moveTo>
                <a:lnTo>
                  <a:pt x="221818" y="0"/>
                </a:lnTo>
                <a:lnTo>
                  <a:pt x="177114" y="4506"/>
                </a:lnTo>
                <a:lnTo>
                  <a:pt x="135477" y="17430"/>
                </a:lnTo>
                <a:lnTo>
                  <a:pt x="97798" y="37879"/>
                </a:lnTo>
                <a:lnTo>
                  <a:pt x="64970" y="64960"/>
                </a:lnTo>
                <a:lnTo>
                  <a:pt x="37883" y="97780"/>
                </a:lnTo>
                <a:lnTo>
                  <a:pt x="17431" y="135445"/>
                </a:lnTo>
                <a:lnTo>
                  <a:pt x="4506" y="177063"/>
                </a:lnTo>
                <a:lnTo>
                  <a:pt x="0" y="221742"/>
                </a:lnTo>
                <a:lnTo>
                  <a:pt x="0" y="1108964"/>
                </a:lnTo>
                <a:lnTo>
                  <a:pt x="4506" y="1153684"/>
                </a:lnTo>
                <a:lnTo>
                  <a:pt x="17431" y="1195333"/>
                </a:lnTo>
                <a:lnTo>
                  <a:pt x="37883" y="1233021"/>
                </a:lnTo>
                <a:lnTo>
                  <a:pt x="64970" y="1265856"/>
                </a:lnTo>
                <a:lnTo>
                  <a:pt x="97798" y="1292946"/>
                </a:lnTo>
                <a:lnTo>
                  <a:pt x="135477" y="1313400"/>
                </a:lnTo>
                <a:lnTo>
                  <a:pt x="177114" y="1326326"/>
                </a:lnTo>
                <a:lnTo>
                  <a:pt x="221818" y="1330833"/>
                </a:lnTo>
                <a:lnTo>
                  <a:pt x="8160131" y="1330833"/>
                </a:lnTo>
                <a:lnTo>
                  <a:pt x="8204851" y="1326326"/>
                </a:lnTo>
                <a:lnTo>
                  <a:pt x="8246500" y="1313400"/>
                </a:lnTo>
                <a:lnTo>
                  <a:pt x="8284188" y="1292946"/>
                </a:lnTo>
                <a:lnTo>
                  <a:pt x="8317023" y="1265856"/>
                </a:lnTo>
                <a:lnTo>
                  <a:pt x="8344113" y="1233021"/>
                </a:lnTo>
                <a:lnTo>
                  <a:pt x="8364567" y="1195333"/>
                </a:lnTo>
                <a:lnTo>
                  <a:pt x="8377493" y="1153684"/>
                </a:lnTo>
                <a:lnTo>
                  <a:pt x="8382000" y="1108964"/>
                </a:lnTo>
                <a:lnTo>
                  <a:pt x="8382000" y="221742"/>
                </a:lnTo>
                <a:lnTo>
                  <a:pt x="8377493" y="177063"/>
                </a:lnTo>
                <a:lnTo>
                  <a:pt x="8364567" y="135445"/>
                </a:lnTo>
                <a:lnTo>
                  <a:pt x="8344113" y="97780"/>
                </a:lnTo>
                <a:lnTo>
                  <a:pt x="8317023" y="64960"/>
                </a:lnTo>
                <a:lnTo>
                  <a:pt x="8284188" y="37879"/>
                </a:lnTo>
                <a:lnTo>
                  <a:pt x="8246500" y="17430"/>
                </a:lnTo>
                <a:lnTo>
                  <a:pt x="8204851" y="4506"/>
                </a:lnTo>
                <a:lnTo>
                  <a:pt x="8160131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" y="4055998"/>
            <a:ext cx="8382000" cy="1330960"/>
          </a:xfrm>
          <a:custGeom>
            <a:avLst/>
            <a:gdLst/>
            <a:ahLst/>
            <a:cxnLst/>
            <a:rect l="l" t="t" r="r" b="b"/>
            <a:pathLst>
              <a:path w="8382000" h="1330960">
                <a:moveTo>
                  <a:pt x="8160131" y="0"/>
                </a:moveTo>
                <a:lnTo>
                  <a:pt x="221818" y="0"/>
                </a:lnTo>
                <a:lnTo>
                  <a:pt x="177114" y="4506"/>
                </a:lnTo>
                <a:lnTo>
                  <a:pt x="135477" y="17432"/>
                </a:lnTo>
                <a:lnTo>
                  <a:pt x="97798" y="37886"/>
                </a:lnTo>
                <a:lnTo>
                  <a:pt x="64970" y="64976"/>
                </a:lnTo>
                <a:lnTo>
                  <a:pt x="37883" y="97811"/>
                </a:lnTo>
                <a:lnTo>
                  <a:pt x="17431" y="135499"/>
                </a:lnTo>
                <a:lnTo>
                  <a:pt x="4506" y="177148"/>
                </a:lnTo>
                <a:lnTo>
                  <a:pt x="0" y="221869"/>
                </a:lnTo>
                <a:lnTo>
                  <a:pt x="0" y="1109090"/>
                </a:lnTo>
                <a:lnTo>
                  <a:pt x="4506" y="1153769"/>
                </a:lnTo>
                <a:lnTo>
                  <a:pt x="17431" y="1195387"/>
                </a:lnTo>
                <a:lnTo>
                  <a:pt x="37883" y="1233052"/>
                </a:lnTo>
                <a:lnTo>
                  <a:pt x="64970" y="1265872"/>
                </a:lnTo>
                <a:lnTo>
                  <a:pt x="97798" y="1292953"/>
                </a:lnTo>
                <a:lnTo>
                  <a:pt x="135477" y="1313402"/>
                </a:lnTo>
                <a:lnTo>
                  <a:pt x="177114" y="1326326"/>
                </a:lnTo>
                <a:lnTo>
                  <a:pt x="221818" y="1330833"/>
                </a:lnTo>
                <a:lnTo>
                  <a:pt x="8160131" y="1330833"/>
                </a:lnTo>
                <a:lnTo>
                  <a:pt x="8204851" y="1326326"/>
                </a:lnTo>
                <a:lnTo>
                  <a:pt x="8246500" y="1313402"/>
                </a:lnTo>
                <a:lnTo>
                  <a:pt x="8284188" y="1292953"/>
                </a:lnTo>
                <a:lnTo>
                  <a:pt x="8317023" y="1265872"/>
                </a:lnTo>
                <a:lnTo>
                  <a:pt x="8344113" y="1233052"/>
                </a:lnTo>
                <a:lnTo>
                  <a:pt x="8364567" y="1195387"/>
                </a:lnTo>
                <a:lnTo>
                  <a:pt x="8377493" y="1153769"/>
                </a:lnTo>
                <a:lnTo>
                  <a:pt x="8382000" y="1109090"/>
                </a:lnTo>
                <a:lnTo>
                  <a:pt x="8382000" y="221869"/>
                </a:lnTo>
                <a:lnTo>
                  <a:pt x="8377493" y="177148"/>
                </a:lnTo>
                <a:lnTo>
                  <a:pt x="8364567" y="135499"/>
                </a:lnTo>
                <a:lnTo>
                  <a:pt x="8344113" y="97811"/>
                </a:lnTo>
                <a:lnTo>
                  <a:pt x="8317023" y="64976"/>
                </a:lnTo>
                <a:lnTo>
                  <a:pt x="8284188" y="37886"/>
                </a:lnTo>
                <a:lnTo>
                  <a:pt x="8246500" y="17432"/>
                </a:lnTo>
                <a:lnTo>
                  <a:pt x="8204851" y="4506"/>
                </a:lnTo>
                <a:lnTo>
                  <a:pt x="8160131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00862" y="2637282"/>
            <a:ext cx="8014970" cy="241236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ct val="91500"/>
              </a:lnSpc>
              <a:spcBef>
                <a:spcPts val="345"/>
              </a:spcBef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Autonomous adaptation or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reactive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adaptation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tends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what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people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systems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as impacts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of climate change become 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apparent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 marR="685800">
              <a:lnSpc>
                <a:spcPts val="2640"/>
              </a:lnSpc>
              <a:spcBef>
                <a:spcPts val="5"/>
              </a:spcBef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Anticipatory or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proactive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adaptation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measures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taken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to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reduce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potential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risks of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future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climate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change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020" y="0"/>
            <a:ext cx="112268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EFFECT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94181" y="0"/>
            <a:ext cx="276860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60705" algn="l"/>
                <a:tab pos="2389505" algn="l"/>
              </a:tabLst>
            </a:pP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O</a:t>
            </a:r>
            <a:r>
              <a:rPr sz="2400" b="1" dirty="0">
                <a:solidFill>
                  <a:srgbClr val="650065"/>
                </a:solidFill>
                <a:latin typeface="Courier New"/>
                <a:cs typeface="Courier New"/>
              </a:rPr>
              <a:t>F</a:t>
            </a:r>
            <a:r>
              <a:rPr sz="24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VARIATIO</a:t>
            </a:r>
            <a:r>
              <a:rPr sz="2400" b="1" dirty="0">
                <a:solidFill>
                  <a:srgbClr val="650065"/>
                </a:solidFill>
                <a:latin typeface="Courier New"/>
                <a:cs typeface="Courier New"/>
              </a:rPr>
              <a:t>N</a:t>
            </a:r>
            <a:r>
              <a:rPr sz="24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IN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20263" y="0"/>
            <a:ext cx="167132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CONDENSER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49065" y="0"/>
            <a:ext cx="2402840" cy="695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560705" algn="l"/>
              </a:tabLst>
            </a:pP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TEMPERATURE</a:t>
            </a:r>
            <a:r>
              <a:rPr sz="2400" b="1" spc="-5" dirty="0">
                <a:solidFill>
                  <a:srgbClr val="650065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O</a:t>
            </a:r>
            <a:r>
              <a:rPr sz="2400" b="1" dirty="0">
                <a:solidFill>
                  <a:srgbClr val="650065"/>
                </a:solidFill>
                <a:latin typeface="Courier New"/>
                <a:cs typeface="Courier New"/>
              </a:rPr>
              <a:t>N</a:t>
            </a:r>
            <a:r>
              <a:rPr sz="24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COMPRESSOR</a:t>
            </a:r>
            <a:endParaRPr sz="2400" dirty="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64512" y="911373"/>
            <a:ext cx="93980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POWER</a:t>
            </a:r>
            <a:endParaRPr sz="2400" dirty="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61793" y="911373"/>
            <a:ext cx="203708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CONSUMPTION</a:t>
            </a:r>
            <a:endParaRPr sz="2400">
              <a:latin typeface="Courier New"/>
              <a:cs typeface="Courier New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334139" y="1828165"/>
          <a:ext cx="6835144" cy="23977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9901"/>
                <a:gridCol w="1822454"/>
                <a:gridCol w="1769095"/>
                <a:gridCol w="1503694"/>
              </a:tblGrid>
              <a:tr h="1055369">
                <a:tc>
                  <a:txBody>
                    <a:bodyPr/>
                    <a:lstStyle/>
                    <a:p>
                      <a:pPr marL="85725" marR="80645" algn="ctr">
                        <a:lnSpc>
                          <a:spcPts val="2370"/>
                        </a:lnSpc>
                      </a:pPr>
                      <a:r>
                        <a:rPr sz="2050" b="1" spc="-5" dirty="0">
                          <a:latin typeface="Times New Roman"/>
                          <a:cs typeface="Times New Roman"/>
                        </a:rPr>
                        <a:t>Co</a:t>
                      </a:r>
                      <a:r>
                        <a:rPr sz="2050" b="1" spc="-1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2050" b="1" spc="10" dirty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2050" b="1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2050" b="1" spc="-5" dirty="0">
                          <a:latin typeface="Times New Roman"/>
                          <a:cs typeface="Times New Roman"/>
                        </a:rPr>
                        <a:t>si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ng T</a:t>
                      </a:r>
                      <a:r>
                        <a:rPr sz="2050" b="1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mpe</a:t>
                      </a:r>
                      <a:r>
                        <a:rPr sz="2050" b="1" spc="-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at</a:t>
                      </a:r>
                      <a:r>
                        <a:rPr sz="2050" b="1" spc="-10" dirty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re (</a:t>
                      </a:r>
                      <a:r>
                        <a:rPr sz="2025" b="1" spc="-15" baseline="39094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2050" b="1" spc="-1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)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T w="10170">
                      <a:solidFill>
                        <a:srgbClr val="000000"/>
                      </a:solidFill>
                      <a:prstDash val="solid"/>
                    </a:lnT>
                    <a:lnB w="1017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2395" marR="105410" algn="ctr">
                        <a:lnSpc>
                          <a:spcPts val="2370"/>
                        </a:lnSpc>
                      </a:pPr>
                      <a:r>
                        <a:rPr sz="2050" b="1" spc="-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050" b="1" spc="-10" dirty="0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050" b="1" spc="-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2050" b="1" spc="5" dirty="0">
                          <a:latin typeface="Times New Roman"/>
                          <a:cs typeface="Times New Roman"/>
                        </a:rPr>
                        <a:t>g</a:t>
                      </a:r>
                      <a:r>
                        <a:rPr sz="2050" b="1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ra</a:t>
                      </a:r>
                      <a:r>
                        <a:rPr sz="2050" b="1" spc="-1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2050" b="1" spc="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on </a:t>
                      </a:r>
                      <a:r>
                        <a:rPr sz="2050" b="1" spc="-5" dirty="0">
                          <a:latin typeface="Times New Roman"/>
                          <a:cs typeface="Times New Roman"/>
                        </a:rPr>
                        <a:t>Ca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2050" b="1" spc="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2050" b="1" spc="-5" dirty="0">
                          <a:latin typeface="Times New Roman"/>
                          <a:cs typeface="Times New Roman"/>
                        </a:rPr>
                        <a:t>ci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ty </a:t>
                      </a:r>
                      <a:r>
                        <a:rPr sz="2050" b="1" spc="-1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2050" b="1" spc="-1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2050" b="1" spc="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)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T w="10170">
                      <a:solidFill>
                        <a:srgbClr val="000000"/>
                      </a:solidFill>
                      <a:prstDash val="solid"/>
                    </a:lnT>
                    <a:lnB w="1017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 marR="79375" indent="-635" algn="ctr">
                        <a:lnSpc>
                          <a:spcPts val="2370"/>
                        </a:lnSpc>
                      </a:pPr>
                      <a:r>
                        <a:rPr sz="2050" b="1" dirty="0">
                          <a:latin typeface="Times New Roman"/>
                          <a:cs typeface="Times New Roman"/>
                        </a:rPr>
                        <a:t>Sp</a:t>
                      </a:r>
                      <a:r>
                        <a:rPr sz="2050" b="1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2050" b="1" spc="-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sz="2050" b="1" spc="-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c P</a:t>
                      </a:r>
                      <a:r>
                        <a:rPr sz="2050" b="1" spc="5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2050" b="1" spc="-10" dirty="0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er </a:t>
                      </a:r>
                      <a:r>
                        <a:rPr sz="2050" b="1" spc="-5" dirty="0">
                          <a:latin typeface="Times New Roman"/>
                          <a:cs typeface="Times New Roman"/>
                        </a:rPr>
                        <a:t>Co</a:t>
                      </a:r>
                      <a:r>
                        <a:rPr sz="2050" b="1" spc="-1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2050" b="1" spc="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sz="2050" b="1" spc="-10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2050" b="1" spc="10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2050" b="1" spc="-1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2050" b="1" spc="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2050" b="1" spc="-15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n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T w="10170">
                      <a:solidFill>
                        <a:srgbClr val="000000"/>
                      </a:solidFill>
                      <a:prstDash val="solid"/>
                    </a:lnT>
                    <a:lnB w="1017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 marR="95250" algn="ctr">
                        <a:lnSpc>
                          <a:spcPts val="2370"/>
                        </a:lnSpc>
                      </a:pPr>
                      <a:r>
                        <a:rPr sz="2050" b="1" spc="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2050" b="1" spc="-1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2050" b="1" spc="-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050" b="1" spc="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2050" b="1" spc="-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050" b="1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50" b="1" spc="-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n </a:t>
                      </a:r>
                      <a:r>
                        <a:rPr sz="2050" b="1" spc="-10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2050" b="1" spc="-5" dirty="0"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TR </a:t>
                      </a:r>
                      <a:r>
                        <a:rPr sz="2050" b="1" spc="-1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050" b="1" dirty="0">
                          <a:latin typeface="Times New Roman"/>
                          <a:cs typeface="Times New Roman"/>
                        </a:rPr>
                        <a:t>%)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T w="10170">
                      <a:solidFill>
                        <a:srgbClr val="000000"/>
                      </a:solidFill>
                      <a:prstDash val="solid"/>
                    </a:lnT>
                    <a:lnB w="1017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63208">
                <a:tc>
                  <a:txBody>
                    <a:bodyPr/>
                    <a:lstStyle/>
                    <a:p>
                      <a:pPr marL="675005">
                        <a:lnSpc>
                          <a:spcPct val="100000"/>
                        </a:lnSpc>
                      </a:pPr>
                      <a:r>
                        <a:rPr sz="205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050" spc="5" dirty="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sz="2050" spc="-5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2050" dirty="0">
                          <a:latin typeface="Times New Roman"/>
                          <a:cs typeface="Times New Roman"/>
                        </a:rPr>
                        <a:t>7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T w="1017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050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2050" spc="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050" dirty="0">
                          <a:latin typeface="Times New Roman"/>
                          <a:cs typeface="Times New Roman"/>
                        </a:rPr>
                        <a:t>.5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T w="1017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50" spc="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050" dirty="0">
                          <a:latin typeface="Times New Roman"/>
                          <a:cs typeface="Times New Roman"/>
                        </a:rPr>
                        <a:t>.17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T w="1017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50" dirty="0">
                          <a:latin typeface="Times New Roman"/>
                          <a:cs typeface="Times New Roman"/>
                        </a:rPr>
                        <a:t>-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T w="1017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675005">
                        <a:lnSpc>
                          <a:spcPct val="100000"/>
                        </a:lnSpc>
                      </a:pPr>
                      <a:r>
                        <a:rPr sz="2050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2050" spc="5" dirty="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2050" spc="-5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2050" dirty="0">
                          <a:latin typeface="Times New Roman"/>
                          <a:cs typeface="Times New Roman"/>
                        </a:rPr>
                        <a:t>0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05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050" spc="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050" dirty="0">
                          <a:latin typeface="Times New Roman"/>
                          <a:cs typeface="Times New Roman"/>
                        </a:rPr>
                        <a:t>.4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50" spc="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050" dirty="0">
                          <a:latin typeface="Times New Roman"/>
                          <a:cs typeface="Times New Roman"/>
                        </a:rPr>
                        <a:t>.27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50" dirty="0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sz="2050" spc="1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2050" dirty="0">
                          <a:latin typeface="Times New Roman"/>
                          <a:cs typeface="Times New Roman"/>
                        </a:rPr>
                        <a:t>5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434676">
                <a:tc>
                  <a:txBody>
                    <a:bodyPr/>
                    <a:lstStyle/>
                    <a:p>
                      <a:pPr marL="675005">
                        <a:lnSpc>
                          <a:spcPct val="100000"/>
                        </a:lnSpc>
                      </a:pPr>
                      <a:r>
                        <a:rPr sz="2050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2050" spc="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2050" spc="-5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2050" dirty="0">
                          <a:latin typeface="Times New Roman"/>
                          <a:cs typeface="Times New Roman"/>
                        </a:rPr>
                        <a:t>0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05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050" spc="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2050" dirty="0">
                          <a:latin typeface="Times New Roman"/>
                          <a:cs typeface="Times New Roman"/>
                        </a:rPr>
                        <a:t>.0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50" spc="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050" dirty="0">
                          <a:latin typeface="Times New Roman"/>
                          <a:cs typeface="Times New Roman"/>
                        </a:rPr>
                        <a:t>.41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5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050" spc="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2050" spc="-5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2050" dirty="0">
                          <a:latin typeface="Times New Roman"/>
                          <a:cs typeface="Times New Roman"/>
                        </a:rPr>
                        <a:t>5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45252" y="2624327"/>
            <a:ext cx="2065020" cy="2065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16523" y="2895600"/>
            <a:ext cx="1323975" cy="1323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78423" y="2857500"/>
            <a:ext cx="1400175" cy="1400175"/>
          </a:xfrm>
          <a:custGeom>
            <a:avLst/>
            <a:gdLst/>
            <a:ahLst/>
            <a:cxnLst/>
            <a:rect l="l" t="t" r="r" b="b"/>
            <a:pathLst>
              <a:path w="1400175" h="1400175">
                <a:moveTo>
                  <a:pt x="0" y="1400175"/>
                </a:moveTo>
                <a:lnTo>
                  <a:pt x="1400175" y="1400175"/>
                </a:lnTo>
                <a:lnTo>
                  <a:pt x="1400175" y="0"/>
                </a:lnTo>
                <a:lnTo>
                  <a:pt x="0" y="0"/>
                </a:lnTo>
                <a:lnTo>
                  <a:pt x="0" y="1400175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20084" y="2624327"/>
            <a:ext cx="2063495" cy="20650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90975" y="2895600"/>
            <a:ext cx="1323975" cy="13239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52875" y="2857500"/>
            <a:ext cx="1400175" cy="1400175"/>
          </a:xfrm>
          <a:custGeom>
            <a:avLst/>
            <a:gdLst/>
            <a:ahLst/>
            <a:cxnLst/>
            <a:rect l="l" t="t" r="r" b="b"/>
            <a:pathLst>
              <a:path w="1400175" h="1400175">
                <a:moveTo>
                  <a:pt x="0" y="1400175"/>
                </a:moveTo>
                <a:lnTo>
                  <a:pt x="1400175" y="1400175"/>
                </a:lnTo>
                <a:lnTo>
                  <a:pt x="1400175" y="0"/>
                </a:lnTo>
                <a:lnTo>
                  <a:pt x="0" y="0"/>
                </a:lnTo>
                <a:lnTo>
                  <a:pt x="0" y="1400175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67371" y="2624327"/>
            <a:ext cx="1976627" cy="20650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39025" y="2895600"/>
            <a:ext cx="1323975" cy="13239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00925" y="2857500"/>
            <a:ext cx="1400175" cy="1400175"/>
          </a:xfrm>
          <a:custGeom>
            <a:avLst/>
            <a:gdLst/>
            <a:ahLst/>
            <a:cxnLst/>
            <a:rect l="l" t="t" r="r" b="b"/>
            <a:pathLst>
              <a:path w="1400175" h="1400175">
                <a:moveTo>
                  <a:pt x="0" y="1400175"/>
                </a:moveTo>
                <a:lnTo>
                  <a:pt x="1400175" y="1400175"/>
                </a:lnTo>
                <a:lnTo>
                  <a:pt x="1400175" y="0"/>
                </a:lnTo>
                <a:lnTo>
                  <a:pt x="0" y="0"/>
                </a:lnTo>
                <a:lnTo>
                  <a:pt x="0" y="1400175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533361"/>
            <a:ext cx="9144000" cy="923925"/>
          </a:xfrm>
          <a:custGeom>
            <a:avLst/>
            <a:gdLst/>
            <a:ahLst/>
            <a:cxnLst/>
            <a:rect l="l" t="t" r="r" b="b"/>
            <a:pathLst>
              <a:path w="9144000" h="923925">
                <a:moveTo>
                  <a:pt x="0" y="923328"/>
                </a:moveTo>
                <a:lnTo>
                  <a:pt x="9144000" y="923328"/>
                </a:lnTo>
                <a:lnTo>
                  <a:pt x="9144000" y="0"/>
                </a:lnTo>
                <a:lnTo>
                  <a:pt x="0" y="0"/>
                </a:lnTo>
                <a:lnTo>
                  <a:pt x="0" y="923328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9619" y="362711"/>
            <a:ext cx="5172456" cy="11170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87696" y="362711"/>
            <a:ext cx="3185159" cy="11170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43672" y="755650"/>
            <a:ext cx="4224981" cy="47282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27912" y="740283"/>
            <a:ext cx="4256836" cy="50418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87028" y="780415"/>
            <a:ext cx="2259107" cy="4480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71184" y="764412"/>
            <a:ext cx="2290953" cy="4800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8651" y="1151407"/>
            <a:ext cx="1112837" cy="832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41094" y="168021"/>
            <a:ext cx="3679190" cy="1094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570"/>
              </a:lnSpc>
              <a:spcBef>
                <a:spcPts val="95"/>
              </a:spcBef>
            </a:pPr>
            <a:r>
              <a:rPr b="1" spc="-15" dirty="0">
                <a:latin typeface="Calibri"/>
                <a:cs typeface="Calibri"/>
              </a:rPr>
              <a:t>UNFCCC</a:t>
            </a:r>
          </a:p>
          <a:p>
            <a:pPr marL="13970">
              <a:lnSpc>
                <a:spcPts val="3850"/>
              </a:lnSpc>
            </a:pPr>
            <a:r>
              <a:rPr sz="3400" spc="-10" dirty="0">
                <a:solidFill>
                  <a:srgbClr val="1F487C"/>
                </a:solidFill>
              </a:rPr>
              <a:t>Overview </a:t>
            </a:r>
            <a:r>
              <a:rPr sz="3400" spc="-5" dirty="0">
                <a:solidFill>
                  <a:srgbClr val="1F487C"/>
                </a:solidFill>
              </a:rPr>
              <a:t>of</a:t>
            </a:r>
            <a:r>
              <a:rPr sz="3400" spc="-70" dirty="0">
                <a:solidFill>
                  <a:srgbClr val="1F487C"/>
                </a:solidFill>
              </a:rPr>
              <a:t> </a:t>
            </a:r>
            <a:r>
              <a:rPr sz="3400" spc="-10" dirty="0">
                <a:solidFill>
                  <a:srgbClr val="1F487C"/>
                </a:solidFill>
              </a:rPr>
              <a:t>UNFCCC</a:t>
            </a:r>
            <a:endParaRPr sz="34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CC0000"/>
                </a:solidFill>
              </a:rPr>
              <a:t>U</a:t>
            </a:r>
            <a:r>
              <a:rPr spc="-10" dirty="0"/>
              <a:t>nited </a:t>
            </a:r>
            <a:r>
              <a:rPr spc="-5" dirty="0">
                <a:solidFill>
                  <a:srgbClr val="CC0000"/>
                </a:solidFill>
              </a:rPr>
              <a:t>N</a:t>
            </a:r>
            <a:r>
              <a:rPr spc="-5" dirty="0"/>
              <a:t>ations </a:t>
            </a:r>
            <a:r>
              <a:rPr spc="-10" dirty="0">
                <a:solidFill>
                  <a:srgbClr val="CC0000"/>
                </a:solidFill>
              </a:rPr>
              <a:t>F</a:t>
            </a:r>
            <a:r>
              <a:rPr spc="-10" dirty="0"/>
              <a:t>ramework </a:t>
            </a:r>
            <a:r>
              <a:rPr spc="-10" dirty="0">
                <a:solidFill>
                  <a:srgbClr val="CC0000"/>
                </a:solidFill>
              </a:rPr>
              <a:t>C</a:t>
            </a:r>
            <a:r>
              <a:rPr spc="-10" dirty="0"/>
              <a:t>onvention </a:t>
            </a:r>
            <a:r>
              <a:rPr dirty="0"/>
              <a:t>on </a:t>
            </a:r>
            <a:r>
              <a:rPr spc="-10" dirty="0">
                <a:solidFill>
                  <a:srgbClr val="CC0000"/>
                </a:solidFill>
              </a:rPr>
              <a:t>C</a:t>
            </a:r>
            <a:r>
              <a:rPr spc="-10" dirty="0"/>
              <a:t>limate</a:t>
            </a:r>
            <a:r>
              <a:rPr spc="-45" dirty="0"/>
              <a:t> </a:t>
            </a:r>
            <a:r>
              <a:rPr spc="-10" dirty="0">
                <a:solidFill>
                  <a:srgbClr val="CC0000"/>
                </a:solidFill>
              </a:rPr>
              <a:t>C</a:t>
            </a:r>
            <a:r>
              <a:rPr spc="-10" dirty="0"/>
              <a:t>hange</a:t>
            </a:r>
          </a:p>
          <a:p>
            <a:pPr marL="635">
              <a:lnSpc>
                <a:spcPct val="100000"/>
              </a:lnSpc>
              <a:spcBef>
                <a:spcPts val="25"/>
              </a:spcBef>
            </a:pPr>
            <a:endParaRPr sz="2550">
              <a:latin typeface="Times New Roman"/>
              <a:cs typeface="Times New Roman"/>
            </a:endParaRPr>
          </a:p>
          <a:p>
            <a:pPr marL="287020" marR="264795">
              <a:lnSpc>
                <a:spcPct val="100000"/>
              </a:lnSpc>
            </a:pPr>
            <a:r>
              <a:rPr sz="2000" b="0" dirty="0">
                <a:latin typeface="Calibri"/>
                <a:cs typeface="Calibri"/>
              </a:rPr>
              <a:t>A global </a:t>
            </a:r>
            <a:r>
              <a:rPr sz="2000" b="0" spc="-10" dirty="0">
                <a:latin typeface="Calibri"/>
                <a:cs typeface="Calibri"/>
              </a:rPr>
              <a:t>legal instrument </a:t>
            </a:r>
            <a:r>
              <a:rPr sz="2000" b="0" spc="-5" dirty="0">
                <a:latin typeface="Calibri"/>
                <a:cs typeface="Calibri"/>
              </a:rPr>
              <a:t>(international agreement) on </a:t>
            </a:r>
            <a:r>
              <a:rPr sz="2000" b="0" dirty="0">
                <a:latin typeface="Calibri"/>
                <a:cs typeface="Calibri"/>
              </a:rPr>
              <a:t>the </a:t>
            </a:r>
            <a:r>
              <a:rPr sz="2000" b="0" spc="-15" dirty="0">
                <a:latin typeface="Calibri"/>
                <a:cs typeface="Calibri"/>
              </a:rPr>
              <a:t>control  </a:t>
            </a:r>
            <a:r>
              <a:rPr sz="2000" b="0" dirty="0">
                <a:latin typeface="Calibri"/>
                <a:cs typeface="Calibri"/>
              </a:rPr>
              <a:t>and </a:t>
            </a:r>
            <a:r>
              <a:rPr sz="2000" b="0" spc="-5" dirty="0">
                <a:latin typeface="Calibri"/>
                <a:cs typeface="Calibri"/>
              </a:rPr>
              <a:t>management of </a:t>
            </a:r>
            <a:r>
              <a:rPr sz="2000" spc="-5" dirty="0">
                <a:solidFill>
                  <a:srgbClr val="CC0000"/>
                </a:solidFill>
              </a:rPr>
              <a:t>greenhouse </a:t>
            </a:r>
            <a:r>
              <a:rPr sz="2000" spc="-10" dirty="0">
                <a:solidFill>
                  <a:srgbClr val="CC0000"/>
                </a:solidFill>
              </a:rPr>
              <a:t>gases</a:t>
            </a:r>
            <a:r>
              <a:rPr sz="2000" spc="-30" dirty="0">
                <a:solidFill>
                  <a:srgbClr val="CC0000"/>
                </a:solidFill>
              </a:rPr>
              <a:t> </a:t>
            </a:r>
            <a:r>
              <a:rPr sz="2000" dirty="0">
                <a:solidFill>
                  <a:srgbClr val="CC0000"/>
                </a:solidFill>
              </a:rPr>
              <a:t>(GHG)</a:t>
            </a:r>
            <a:r>
              <a:rPr sz="2000" b="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287020">
              <a:lnSpc>
                <a:spcPct val="100000"/>
              </a:lnSpc>
              <a:spcBef>
                <a:spcPts val="1205"/>
              </a:spcBef>
            </a:pPr>
            <a:r>
              <a:rPr sz="2000" b="0" spc="-5" dirty="0">
                <a:latin typeface="Calibri"/>
                <a:cs typeface="Calibri"/>
              </a:rPr>
              <a:t>Adopted </a:t>
            </a:r>
            <a:r>
              <a:rPr sz="2000" b="0" dirty="0">
                <a:latin typeface="Calibri"/>
                <a:cs typeface="Calibri"/>
              </a:rPr>
              <a:t>in </a:t>
            </a:r>
            <a:r>
              <a:rPr sz="2000" dirty="0">
                <a:solidFill>
                  <a:srgbClr val="CC0000"/>
                </a:solidFill>
              </a:rPr>
              <a:t>1992</a:t>
            </a:r>
            <a:r>
              <a:rPr sz="2000" b="0" dirty="0">
                <a:latin typeface="Calibri"/>
                <a:cs typeface="Calibri"/>
              </a:rPr>
              <a:t>, </a:t>
            </a:r>
            <a:r>
              <a:rPr sz="2000" b="0" spc="-10" dirty="0">
                <a:latin typeface="Calibri"/>
                <a:cs typeface="Calibri"/>
              </a:rPr>
              <a:t>entered into </a:t>
            </a:r>
            <a:r>
              <a:rPr sz="2000" b="0" spc="-15" dirty="0">
                <a:latin typeface="Calibri"/>
                <a:cs typeface="Calibri"/>
              </a:rPr>
              <a:t>force </a:t>
            </a:r>
            <a:r>
              <a:rPr sz="2000" b="0" dirty="0">
                <a:latin typeface="Calibri"/>
                <a:cs typeface="Calibri"/>
              </a:rPr>
              <a:t>in</a:t>
            </a:r>
            <a:r>
              <a:rPr sz="2000" b="0" spc="-75" dirty="0"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C0000"/>
                </a:solidFill>
              </a:rPr>
              <a:t>1994</a:t>
            </a:r>
            <a:r>
              <a:rPr sz="2000" b="0" dirty="0">
                <a:solidFill>
                  <a:srgbClr val="CC0000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287020" marR="3437890">
              <a:lnSpc>
                <a:spcPct val="150000"/>
              </a:lnSpc>
            </a:pPr>
            <a:r>
              <a:rPr sz="2000" b="0" spc="-10" dirty="0">
                <a:latin typeface="Calibri"/>
                <a:cs typeface="Calibri"/>
              </a:rPr>
              <a:t>Status </a:t>
            </a:r>
            <a:r>
              <a:rPr sz="2000" b="0" spc="-5" dirty="0">
                <a:latin typeface="Calibri"/>
                <a:cs typeface="Calibri"/>
              </a:rPr>
              <a:t>of participation: </a:t>
            </a:r>
            <a:r>
              <a:rPr sz="2000" dirty="0">
                <a:solidFill>
                  <a:srgbClr val="CC0000"/>
                </a:solidFill>
              </a:rPr>
              <a:t>189 </a:t>
            </a:r>
            <a:r>
              <a:rPr sz="2000" spc="-5" dirty="0">
                <a:solidFill>
                  <a:srgbClr val="CC0000"/>
                </a:solidFill>
              </a:rPr>
              <a:t>Parties</a:t>
            </a:r>
            <a:r>
              <a:rPr sz="2000" b="0" spc="-5" dirty="0">
                <a:solidFill>
                  <a:srgbClr val="CC0000"/>
                </a:solidFill>
                <a:latin typeface="Calibri"/>
                <a:cs typeface="Calibri"/>
              </a:rPr>
              <a:t>.  </a:t>
            </a:r>
            <a:r>
              <a:rPr sz="2000" b="0" spc="-10" dirty="0">
                <a:latin typeface="Calibri"/>
                <a:cs typeface="Calibri"/>
              </a:rPr>
              <a:t>Contains </a:t>
            </a:r>
            <a:r>
              <a:rPr sz="2000" b="0" dirty="0">
                <a:latin typeface="Calibri"/>
                <a:cs typeface="Calibri"/>
              </a:rPr>
              <a:t>2</a:t>
            </a:r>
            <a:r>
              <a:rPr sz="2000" b="0" spc="-30" dirty="0">
                <a:latin typeface="Calibri"/>
                <a:cs typeface="Calibri"/>
              </a:rPr>
              <a:t> </a:t>
            </a:r>
            <a:r>
              <a:rPr sz="2000" b="0" spc="-10" dirty="0">
                <a:latin typeface="Calibri"/>
                <a:cs typeface="Calibri"/>
              </a:rPr>
              <a:t>annexes:</a:t>
            </a:r>
            <a:endParaRPr sz="2000">
              <a:latin typeface="Calibri"/>
              <a:cs typeface="Calibri"/>
            </a:endParaRPr>
          </a:p>
          <a:p>
            <a:pPr marL="744220">
              <a:lnSpc>
                <a:spcPct val="100000"/>
              </a:lnSpc>
              <a:spcBef>
                <a:spcPts val="10"/>
              </a:spcBef>
            </a:pPr>
            <a:r>
              <a:rPr sz="1800" spc="-5" dirty="0">
                <a:solidFill>
                  <a:srgbClr val="CC0000"/>
                </a:solidFill>
              </a:rPr>
              <a:t>Annex 1</a:t>
            </a:r>
            <a:r>
              <a:rPr sz="1800" b="0" spc="-5" dirty="0">
                <a:latin typeface="Calibri"/>
                <a:cs typeface="Calibri"/>
              </a:rPr>
              <a:t>: </a:t>
            </a:r>
            <a:r>
              <a:rPr sz="1800" b="0" spc="-10" dirty="0">
                <a:latin typeface="Calibri"/>
                <a:cs typeface="Calibri"/>
              </a:rPr>
              <a:t>countries </a:t>
            </a:r>
            <a:r>
              <a:rPr sz="1800" b="0" spc="-5" dirty="0">
                <a:latin typeface="Calibri"/>
                <a:cs typeface="Calibri"/>
              </a:rPr>
              <a:t>with </a:t>
            </a:r>
            <a:r>
              <a:rPr sz="1800" b="0" spc="-10" dirty="0">
                <a:latin typeface="Calibri"/>
                <a:cs typeface="Calibri"/>
              </a:rPr>
              <a:t>obligations to </a:t>
            </a:r>
            <a:r>
              <a:rPr sz="1800" b="0" spc="-25" dirty="0">
                <a:latin typeface="Calibri"/>
                <a:cs typeface="Calibri"/>
              </a:rPr>
              <a:t>take </a:t>
            </a:r>
            <a:r>
              <a:rPr sz="1800" b="0" spc="-5" dirty="0">
                <a:latin typeface="Calibri"/>
                <a:cs typeface="Calibri"/>
              </a:rPr>
              <a:t>measures </a:t>
            </a:r>
            <a:r>
              <a:rPr sz="1800" b="0" spc="-10" dirty="0">
                <a:latin typeface="Calibri"/>
                <a:cs typeface="Calibri"/>
              </a:rPr>
              <a:t>to </a:t>
            </a:r>
            <a:r>
              <a:rPr sz="1800" b="0" spc="-15" dirty="0">
                <a:latin typeface="Calibri"/>
                <a:cs typeface="Calibri"/>
              </a:rPr>
              <a:t>mitigate</a:t>
            </a:r>
            <a:r>
              <a:rPr sz="1800" b="0" spc="11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the</a:t>
            </a:r>
            <a:endParaRPr sz="1800">
              <a:latin typeface="Calibri"/>
              <a:cs typeface="Calibri"/>
            </a:endParaRPr>
          </a:p>
          <a:p>
            <a:pPr marL="744220">
              <a:lnSpc>
                <a:spcPct val="100000"/>
              </a:lnSpc>
              <a:spcBef>
                <a:spcPts val="190"/>
              </a:spcBef>
            </a:pPr>
            <a:r>
              <a:rPr sz="1800" b="0" spc="-15" dirty="0">
                <a:latin typeface="Calibri"/>
                <a:cs typeface="Calibri"/>
              </a:rPr>
              <a:t>effects </a:t>
            </a:r>
            <a:r>
              <a:rPr sz="1800" b="0" spc="-5" dirty="0">
                <a:latin typeface="Calibri"/>
                <a:cs typeface="Calibri"/>
              </a:rPr>
              <a:t>of </a:t>
            </a:r>
            <a:r>
              <a:rPr sz="1800" b="0" spc="-10" dirty="0">
                <a:latin typeface="Calibri"/>
                <a:cs typeface="Calibri"/>
              </a:rPr>
              <a:t>climate</a:t>
            </a:r>
            <a:r>
              <a:rPr sz="1800" b="0" spc="15" dirty="0">
                <a:latin typeface="Calibri"/>
                <a:cs typeface="Calibri"/>
              </a:rPr>
              <a:t> </a:t>
            </a:r>
            <a:r>
              <a:rPr sz="1800" b="0" spc="-5" dirty="0">
                <a:latin typeface="Calibri"/>
                <a:cs typeface="Calibri"/>
              </a:rPr>
              <a:t>change</a:t>
            </a:r>
            <a:endParaRPr sz="1800">
              <a:latin typeface="Calibri"/>
              <a:cs typeface="Calibri"/>
            </a:endParaRPr>
          </a:p>
          <a:p>
            <a:pPr marL="744220" marR="116839">
              <a:lnSpc>
                <a:spcPct val="100000"/>
              </a:lnSpc>
              <a:spcBef>
                <a:spcPts val="50"/>
              </a:spcBef>
            </a:pPr>
            <a:r>
              <a:rPr sz="1800" spc="-5" dirty="0">
                <a:solidFill>
                  <a:srgbClr val="CC0000"/>
                </a:solidFill>
              </a:rPr>
              <a:t>Annex 2</a:t>
            </a:r>
            <a:r>
              <a:rPr sz="1800" b="0" spc="-5" dirty="0">
                <a:latin typeface="Calibri"/>
                <a:cs typeface="Calibri"/>
              </a:rPr>
              <a:t>: </a:t>
            </a:r>
            <a:r>
              <a:rPr sz="1800" b="0" spc="-10" dirty="0">
                <a:latin typeface="Calibri"/>
                <a:cs typeface="Calibri"/>
              </a:rPr>
              <a:t>countries </a:t>
            </a:r>
            <a:r>
              <a:rPr sz="1800" b="0" spc="-5" dirty="0">
                <a:latin typeface="Calibri"/>
                <a:cs typeface="Calibri"/>
              </a:rPr>
              <a:t>with </a:t>
            </a:r>
            <a:r>
              <a:rPr sz="1800" b="0" spc="-10" dirty="0">
                <a:latin typeface="Calibri"/>
                <a:cs typeface="Calibri"/>
              </a:rPr>
              <a:t>obligations to provide </a:t>
            </a:r>
            <a:r>
              <a:rPr sz="1800" b="0" spc="-5" dirty="0">
                <a:latin typeface="Calibri"/>
                <a:cs typeface="Calibri"/>
              </a:rPr>
              <a:t>financing </a:t>
            </a:r>
            <a:r>
              <a:rPr sz="1800" b="0" spc="-10" dirty="0">
                <a:latin typeface="Calibri"/>
                <a:cs typeface="Calibri"/>
              </a:rPr>
              <a:t>to </a:t>
            </a:r>
            <a:r>
              <a:rPr sz="1800" b="0" spc="-5" dirty="0">
                <a:latin typeface="Calibri"/>
                <a:cs typeface="Calibri"/>
              </a:rPr>
              <a:t>developing  </a:t>
            </a:r>
            <a:r>
              <a:rPr sz="1800" b="0" spc="-10" dirty="0">
                <a:latin typeface="Calibri"/>
                <a:cs typeface="Calibri"/>
              </a:rPr>
              <a:t>countries </a:t>
            </a:r>
            <a:r>
              <a:rPr sz="1800" b="0" spc="-15" dirty="0">
                <a:latin typeface="Calibri"/>
                <a:cs typeface="Calibri"/>
              </a:rPr>
              <a:t>for </a:t>
            </a:r>
            <a:r>
              <a:rPr sz="1800" b="0" spc="-5" dirty="0">
                <a:latin typeface="Calibri"/>
                <a:cs typeface="Calibri"/>
              </a:rPr>
              <a:t>their </a:t>
            </a:r>
            <a:r>
              <a:rPr sz="1800" b="0" spc="-10" dirty="0">
                <a:latin typeface="Calibri"/>
                <a:cs typeface="Calibri"/>
              </a:rPr>
              <a:t>obligations </a:t>
            </a:r>
            <a:r>
              <a:rPr sz="1800" b="0" spc="-5" dirty="0">
                <a:latin typeface="Calibri"/>
                <a:cs typeface="Calibri"/>
              </a:rPr>
              <a:t>under</a:t>
            </a:r>
            <a:r>
              <a:rPr sz="1800" b="0" spc="60" dirty="0">
                <a:latin typeface="Calibri"/>
                <a:cs typeface="Calibri"/>
              </a:rPr>
              <a:t> </a:t>
            </a:r>
            <a:r>
              <a:rPr sz="1800" b="0" spc="-5" dirty="0">
                <a:latin typeface="Calibri"/>
                <a:cs typeface="Calibri"/>
              </a:rPr>
              <a:t>UNFCC</a:t>
            </a:r>
            <a:endParaRPr sz="1800">
              <a:latin typeface="Calibri"/>
              <a:cs typeface="Calibri"/>
            </a:endParaRPr>
          </a:p>
          <a:p>
            <a:pPr marL="287020">
              <a:lnSpc>
                <a:spcPct val="100000"/>
              </a:lnSpc>
              <a:spcBef>
                <a:spcPts val="1190"/>
              </a:spcBef>
            </a:pPr>
            <a:r>
              <a:rPr sz="2000" b="0" spc="-10" dirty="0">
                <a:latin typeface="Calibri"/>
                <a:cs typeface="Calibri"/>
              </a:rPr>
              <a:t>Affiliated </a:t>
            </a:r>
            <a:r>
              <a:rPr sz="2000" b="0" spc="-5" dirty="0">
                <a:latin typeface="Calibri"/>
                <a:cs typeface="Calibri"/>
              </a:rPr>
              <a:t>instruments: </a:t>
            </a:r>
            <a:r>
              <a:rPr sz="2000" spc="-30" dirty="0">
                <a:solidFill>
                  <a:srgbClr val="CC0000"/>
                </a:solidFill>
              </a:rPr>
              <a:t>Kyoto</a:t>
            </a:r>
            <a:r>
              <a:rPr sz="2000" spc="50" dirty="0">
                <a:solidFill>
                  <a:srgbClr val="CC0000"/>
                </a:solidFill>
              </a:rPr>
              <a:t> </a:t>
            </a:r>
            <a:r>
              <a:rPr sz="2000" spc="-5" dirty="0">
                <a:solidFill>
                  <a:srgbClr val="CC0000"/>
                </a:solidFill>
              </a:rPr>
              <a:t>Protocol</a:t>
            </a:r>
            <a:r>
              <a:rPr sz="2000" b="0" spc="-5" dirty="0">
                <a:solidFill>
                  <a:srgbClr val="CC0000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5587" y="127000"/>
            <a:ext cx="1216025" cy="1216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1094" y="168021"/>
            <a:ext cx="4716145" cy="1094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570"/>
              </a:lnSpc>
              <a:spcBef>
                <a:spcPts val="95"/>
              </a:spcBef>
            </a:pPr>
            <a:r>
              <a:rPr b="1" spc="-15" dirty="0">
                <a:latin typeface="Calibri"/>
                <a:cs typeface="Calibri"/>
              </a:rPr>
              <a:t>UNFCCC</a:t>
            </a:r>
          </a:p>
          <a:p>
            <a:pPr marL="13970">
              <a:lnSpc>
                <a:spcPts val="3850"/>
              </a:lnSpc>
            </a:pPr>
            <a:r>
              <a:rPr sz="3400" spc="-20" dirty="0">
                <a:solidFill>
                  <a:srgbClr val="1F487C"/>
                </a:solidFill>
              </a:rPr>
              <a:t>Overall </a:t>
            </a:r>
            <a:r>
              <a:rPr sz="3400" spc="-15" dirty="0">
                <a:solidFill>
                  <a:srgbClr val="1F487C"/>
                </a:solidFill>
              </a:rPr>
              <a:t>goal </a:t>
            </a:r>
            <a:r>
              <a:rPr sz="3400" spc="-5" dirty="0">
                <a:solidFill>
                  <a:srgbClr val="1F487C"/>
                </a:solidFill>
              </a:rPr>
              <a:t>and</a:t>
            </a:r>
            <a:r>
              <a:rPr sz="3400" spc="-50" dirty="0">
                <a:solidFill>
                  <a:srgbClr val="1F487C"/>
                </a:solidFill>
              </a:rPr>
              <a:t> </a:t>
            </a:r>
            <a:r>
              <a:rPr sz="3400" spc="-10" dirty="0">
                <a:solidFill>
                  <a:srgbClr val="1F487C"/>
                </a:solidFill>
              </a:rPr>
              <a:t>objectives</a:t>
            </a:r>
            <a:endParaRPr sz="3400"/>
          </a:p>
        </p:txBody>
      </p:sp>
      <p:sp>
        <p:nvSpPr>
          <p:cNvPr id="3" name="object 3"/>
          <p:cNvSpPr txBox="1"/>
          <p:nvPr/>
        </p:nvSpPr>
        <p:spPr>
          <a:xfrm>
            <a:off x="780694" y="1767646"/>
            <a:ext cx="7488555" cy="39128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400" b="1" spc="-10" dirty="0">
                <a:latin typeface="Calibri"/>
                <a:cs typeface="Calibri"/>
              </a:rPr>
              <a:t>What </a:t>
            </a:r>
            <a:r>
              <a:rPr sz="2400" b="1" dirty="0">
                <a:latin typeface="Calibri"/>
                <a:cs typeface="Calibri"/>
              </a:rPr>
              <a:t>is </a:t>
            </a:r>
            <a:r>
              <a:rPr sz="2400" b="1" spc="-5" dirty="0">
                <a:latin typeface="Calibri"/>
                <a:cs typeface="Calibri"/>
              </a:rPr>
              <a:t>the </a:t>
            </a:r>
            <a:r>
              <a:rPr sz="2400" b="1" spc="-15" dirty="0">
                <a:latin typeface="Calibri"/>
                <a:cs typeface="Calibri"/>
              </a:rPr>
              <a:t>overall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goal?</a:t>
            </a:r>
            <a:endParaRPr sz="2400">
              <a:latin typeface="Calibri"/>
              <a:cs typeface="Calibri"/>
            </a:endParaRPr>
          </a:p>
          <a:p>
            <a:pPr marL="469265" marR="5080">
              <a:lnSpc>
                <a:spcPct val="100000"/>
              </a:lnSpc>
              <a:spcBef>
                <a:spcPts val="600"/>
              </a:spcBef>
            </a:pPr>
            <a:r>
              <a:rPr sz="2400" dirty="0">
                <a:latin typeface="Calibri"/>
                <a:cs typeface="Calibri"/>
              </a:rPr>
              <a:t>“ </a:t>
            </a:r>
            <a:r>
              <a:rPr sz="2400" i="1" spc="-15" dirty="0">
                <a:latin typeface="Calibri"/>
                <a:cs typeface="Calibri"/>
              </a:rPr>
              <a:t>to </a:t>
            </a:r>
            <a:r>
              <a:rPr sz="2400" b="1" i="1" spc="-10" dirty="0">
                <a:solidFill>
                  <a:srgbClr val="CC0000"/>
                </a:solidFill>
                <a:latin typeface="Calibri"/>
                <a:cs typeface="Calibri"/>
              </a:rPr>
              <a:t>protect </a:t>
            </a:r>
            <a:r>
              <a:rPr sz="2400" b="1" i="1" spc="-5" dirty="0">
                <a:solidFill>
                  <a:srgbClr val="CC0000"/>
                </a:solidFill>
                <a:latin typeface="Calibri"/>
                <a:cs typeface="Calibri"/>
              </a:rPr>
              <a:t>the climate </a:t>
            </a:r>
            <a:r>
              <a:rPr sz="2400" b="1" i="1" spc="-20" dirty="0">
                <a:solidFill>
                  <a:srgbClr val="CC0000"/>
                </a:solidFill>
                <a:latin typeface="Calibri"/>
                <a:cs typeface="Calibri"/>
              </a:rPr>
              <a:t>system </a:t>
            </a:r>
            <a:r>
              <a:rPr sz="2400" i="1" spc="-10" dirty="0">
                <a:latin typeface="Calibri"/>
                <a:cs typeface="Calibri"/>
              </a:rPr>
              <a:t>for </a:t>
            </a:r>
            <a:r>
              <a:rPr sz="2400" i="1" dirty="0">
                <a:latin typeface="Calibri"/>
                <a:cs typeface="Calibri"/>
              </a:rPr>
              <a:t>the </a:t>
            </a:r>
            <a:r>
              <a:rPr sz="2400" i="1" spc="-5" dirty="0">
                <a:latin typeface="Calibri"/>
                <a:cs typeface="Calibri"/>
              </a:rPr>
              <a:t>benefit of present  and future </a:t>
            </a:r>
            <a:r>
              <a:rPr sz="2400" i="1" dirty="0">
                <a:latin typeface="Calibri"/>
                <a:cs typeface="Calibri"/>
              </a:rPr>
              <a:t>generations </a:t>
            </a:r>
            <a:r>
              <a:rPr sz="2400" i="1" spc="-5" dirty="0">
                <a:latin typeface="Calibri"/>
                <a:cs typeface="Calibri"/>
              </a:rPr>
              <a:t>of </a:t>
            </a:r>
            <a:r>
              <a:rPr sz="2400" i="1" dirty="0">
                <a:latin typeface="Calibri"/>
                <a:cs typeface="Calibri"/>
              </a:rPr>
              <a:t>mankind.</a:t>
            </a:r>
            <a:r>
              <a:rPr sz="2400" i="1" spc="-10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”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>
                <a:latin typeface="Calibri"/>
                <a:cs typeface="Calibri"/>
              </a:rPr>
              <a:t>What are </a:t>
            </a:r>
            <a:r>
              <a:rPr sz="2400" b="1" dirty="0">
                <a:latin typeface="Calibri"/>
                <a:cs typeface="Calibri"/>
              </a:rPr>
              <a:t>the </a:t>
            </a:r>
            <a:r>
              <a:rPr sz="2400" b="1" spc="-10" dirty="0">
                <a:latin typeface="Calibri"/>
                <a:cs typeface="Calibri"/>
              </a:rPr>
              <a:t>further</a:t>
            </a:r>
            <a:r>
              <a:rPr sz="2400" b="1" spc="1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objectives?</a:t>
            </a:r>
            <a:endParaRPr sz="2400">
              <a:latin typeface="Calibri"/>
              <a:cs typeface="Calibri"/>
            </a:endParaRPr>
          </a:p>
          <a:p>
            <a:pPr marL="469265" marR="173990">
              <a:lnSpc>
                <a:spcPct val="100000"/>
              </a:lnSpc>
              <a:spcBef>
                <a:spcPts val="600"/>
              </a:spcBef>
            </a:pPr>
            <a:r>
              <a:rPr sz="2400" i="1" dirty="0">
                <a:latin typeface="Calibri"/>
                <a:cs typeface="Calibri"/>
              </a:rPr>
              <a:t>“ </a:t>
            </a:r>
            <a:r>
              <a:rPr sz="2400" i="1" spc="-15" dirty="0">
                <a:latin typeface="Calibri"/>
                <a:cs typeface="Calibri"/>
              </a:rPr>
              <a:t>to </a:t>
            </a:r>
            <a:r>
              <a:rPr sz="2400" b="1" i="1" spc="-10" dirty="0">
                <a:solidFill>
                  <a:srgbClr val="CC0000"/>
                </a:solidFill>
                <a:latin typeface="Calibri"/>
                <a:cs typeface="Calibri"/>
              </a:rPr>
              <a:t>achieve stabilisation </a:t>
            </a:r>
            <a:r>
              <a:rPr sz="2400" b="1" i="1" spc="-5" dirty="0">
                <a:solidFill>
                  <a:srgbClr val="CC0000"/>
                </a:solidFill>
                <a:latin typeface="Calibri"/>
                <a:cs typeface="Calibri"/>
              </a:rPr>
              <a:t>of greenhouse </a:t>
            </a:r>
            <a:r>
              <a:rPr sz="2400" b="1" i="1" dirty="0">
                <a:solidFill>
                  <a:srgbClr val="CC0000"/>
                </a:solidFill>
                <a:latin typeface="Calibri"/>
                <a:cs typeface="Calibri"/>
              </a:rPr>
              <a:t>gas  </a:t>
            </a:r>
            <a:r>
              <a:rPr sz="2400" i="1" spc="-5" dirty="0">
                <a:latin typeface="Calibri"/>
                <a:cs typeface="Calibri"/>
              </a:rPr>
              <a:t>concentrations </a:t>
            </a:r>
            <a:r>
              <a:rPr sz="2400" i="1" dirty="0">
                <a:latin typeface="Calibri"/>
                <a:cs typeface="Calibri"/>
              </a:rPr>
              <a:t>in the </a:t>
            </a:r>
            <a:r>
              <a:rPr sz="2400" i="1" spc="-5" dirty="0">
                <a:latin typeface="Calibri"/>
                <a:cs typeface="Calibri"/>
              </a:rPr>
              <a:t>atmosphere at </a:t>
            </a:r>
            <a:r>
              <a:rPr sz="2400" i="1" dirty="0">
                <a:latin typeface="Calibri"/>
                <a:cs typeface="Calibri"/>
              </a:rPr>
              <a:t>a </a:t>
            </a:r>
            <a:r>
              <a:rPr sz="2400" i="1" spc="-5" dirty="0">
                <a:latin typeface="Calibri"/>
                <a:cs typeface="Calibri"/>
              </a:rPr>
              <a:t>level </a:t>
            </a:r>
            <a:r>
              <a:rPr sz="2400" i="1" dirty="0">
                <a:latin typeface="Calibri"/>
                <a:cs typeface="Calibri"/>
              </a:rPr>
              <a:t>that </a:t>
            </a:r>
            <a:r>
              <a:rPr sz="2400" i="1" spc="-5" dirty="0">
                <a:latin typeface="Calibri"/>
                <a:cs typeface="Calibri"/>
              </a:rPr>
              <a:t>would  </a:t>
            </a:r>
            <a:r>
              <a:rPr sz="2400" i="1" spc="-10" dirty="0">
                <a:latin typeface="Calibri"/>
                <a:cs typeface="Calibri"/>
              </a:rPr>
              <a:t>prevent </a:t>
            </a:r>
            <a:r>
              <a:rPr sz="2400" i="1" spc="-5" dirty="0">
                <a:latin typeface="Calibri"/>
                <a:cs typeface="Calibri"/>
              </a:rPr>
              <a:t>dangerous anthropogenic </a:t>
            </a:r>
            <a:r>
              <a:rPr sz="2400" i="1" spc="-10" dirty="0">
                <a:latin typeface="Calibri"/>
                <a:cs typeface="Calibri"/>
              </a:rPr>
              <a:t>interference </a:t>
            </a:r>
            <a:r>
              <a:rPr sz="2400" i="1" dirty="0">
                <a:latin typeface="Calibri"/>
                <a:cs typeface="Calibri"/>
              </a:rPr>
              <a:t>with the  </a:t>
            </a:r>
            <a:r>
              <a:rPr sz="2400" i="1" spc="-5" dirty="0">
                <a:latin typeface="Calibri"/>
                <a:cs typeface="Calibri"/>
              </a:rPr>
              <a:t>climate </a:t>
            </a:r>
            <a:r>
              <a:rPr sz="2400" i="1" spc="-20" dirty="0">
                <a:latin typeface="Calibri"/>
                <a:cs typeface="Calibri"/>
              </a:rPr>
              <a:t>system.</a:t>
            </a:r>
            <a:r>
              <a:rPr sz="2400" i="1" spc="-10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”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5587" y="127000"/>
            <a:ext cx="1216025" cy="1216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4325" y="1317688"/>
            <a:ext cx="8559800" cy="4481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41094" y="171449"/>
            <a:ext cx="5607685" cy="10902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555"/>
              </a:lnSpc>
              <a:spcBef>
                <a:spcPts val="95"/>
              </a:spcBef>
            </a:pPr>
            <a:r>
              <a:rPr b="1" spc="-15" dirty="0">
                <a:latin typeface="Calibri"/>
                <a:cs typeface="Calibri"/>
              </a:rPr>
              <a:t>UNFCCC</a:t>
            </a:r>
          </a:p>
          <a:p>
            <a:pPr marL="13970">
              <a:lnSpc>
                <a:spcPts val="3835"/>
              </a:lnSpc>
            </a:pPr>
            <a:r>
              <a:rPr sz="3400" spc="-10" dirty="0">
                <a:solidFill>
                  <a:srgbClr val="1F487C"/>
                </a:solidFill>
              </a:rPr>
              <a:t>Time </a:t>
            </a:r>
            <a:r>
              <a:rPr sz="3400" spc="-30" dirty="0">
                <a:solidFill>
                  <a:srgbClr val="1F487C"/>
                </a:solidFill>
              </a:rPr>
              <a:t>taken </a:t>
            </a:r>
            <a:r>
              <a:rPr sz="3400" spc="-20" dirty="0">
                <a:solidFill>
                  <a:srgbClr val="1F487C"/>
                </a:solidFill>
              </a:rPr>
              <a:t>to </a:t>
            </a:r>
            <a:r>
              <a:rPr sz="3400" spc="-15" dirty="0">
                <a:solidFill>
                  <a:srgbClr val="1F487C"/>
                </a:solidFill>
              </a:rPr>
              <a:t>reach</a:t>
            </a:r>
            <a:r>
              <a:rPr sz="3400" spc="-30" dirty="0">
                <a:solidFill>
                  <a:srgbClr val="1F487C"/>
                </a:solidFill>
              </a:rPr>
              <a:t> </a:t>
            </a:r>
            <a:r>
              <a:rPr sz="3400" spc="-5" dirty="0">
                <a:solidFill>
                  <a:srgbClr val="1F487C"/>
                </a:solidFill>
              </a:rPr>
              <a:t>equilibrium</a:t>
            </a:r>
            <a:endParaRPr sz="3400"/>
          </a:p>
        </p:txBody>
      </p:sp>
      <p:sp>
        <p:nvSpPr>
          <p:cNvPr id="4" name="object 4"/>
          <p:cNvSpPr txBox="1"/>
          <p:nvPr/>
        </p:nvSpPr>
        <p:spPr>
          <a:xfrm>
            <a:off x="1725295" y="5837326"/>
            <a:ext cx="520446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Calibri"/>
                <a:cs typeface="Calibri"/>
              </a:rPr>
              <a:t>CO2 </a:t>
            </a:r>
            <a:r>
              <a:rPr sz="2000" spc="-10" dirty="0">
                <a:latin typeface="Calibri"/>
                <a:cs typeface="Calibri"/>
              </a:rPr>
              <a:t>concentration, temperature,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5" dirty="0">
                <a:latin typeface="Calibri"/>
                <a:cs typeface="Calibri"/>
              </a:rPr>
              <a:t>sea </a:t>
            </a:r>
            <a:r>
              <a:rPr sz="2000" spc="-10" dirty="0">
                <a:latin typeface="Calibri"/>
                <a:cs typeface="Calibri"/>
              </a:rPr>
              <a:t>level  </a:t>
            </a:r>
            <a:r>
              <a:rPr sz="2000" spc="-5" dirty="0">
                <a:latin typeface="Calibri"/>
                <a:cs typeface="Calibri"/>
              </a:rPr>
              <a:t>continue </a:t>
            </a:r>
            <a:r>
              <a:rPr sz="2000" spc="-15" dirty="0">
                <a:latin typeface="Calibri"/>
                <a:cs typeface="Calibri"/>
              </a:rPr>
              <a:t>to </a:t>
            </a:r>
            <a:r>
              <a:rPr sz="2000" spc="-5" dirty="0">
                <a:latin typeface="Calibri"/>
                <a:cs typeface="Calibri"/>
              </a:rPr>
              <a:t>rise </a:t>
            </a:r>
            <a:r>
              <a:rPr sz="2000" dirty="0">
                <a:latin typeface="Calibri"/>
                <a:cs typeface="Calibri"/>
              </a:rPr>
              <a:t>long </a:t>
            </a:r>
            <a:r>
              <a:rPr sz="2000" spc="-10" dirty="0">
                <a:latin typeface="Calibri"/>
                <a:cs typeface="Calibri"/>
              </a:rPr>
              <a:t>after </a:t>
            </a:r>
            <a:r>
              <a:rPr sz="2000" spc="-5" dirty="0">
                <a:latin typeface="Calibri"/>
                <a:cs typeface="Calibri"/>
              </a:rPr>
              <a:t>emissions </a:t>
            </a:r>
            <a:r>
              <a:rPr sz="2000" spc="-10" dirty="0">
                <a:latin typeface="Calibri"/>
                <a:cs typeface="Calibri"/>
              </a:rPr>
              <a:t>are </a:t>
            </a:r>
            <a:r>
              <a:rPr sz="2000" spc="-5" dirty="0">
                <a:latin typeface="Calibri"/>
                <a:cs typeface="Calibri"/>
              </a:rPr>
              <a:t>reduced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!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1237" y="5883275"/>
            <a:ext cx="565785" cy="536575"/>
          </a:xfrm>
          <a:custGeom>
            <a:avLst/>
            <a:gdLst/>
            <a:ahLst/>
            <a:cxnLst/>
            <a:rect l="l" t="t" r="r" b="b"/>
            <a:pathLst>
              <a:path w="565785" h="536575">
                <a:moveTo>
                  <a:pt x="336613" y="0"/>
                </a:moveTo>
                <a:lnTo>
                  <a:pt x="336613" y="133477"/>
                </a:lnTo>
                <a:lnTo>
                  <a:pt x="0" y="133477"/>
                </a:lnTo>
                <a:lnTo>
                  <a:pt x="0" y="403098"/>
                </a:lnTo>
                <a:lnTo>
                  <a:pt x="336613" y="403098"/>
                </a:lnTo>
                <a:lnTo>
                  <a:pt x="336613" y="536575"/>
                </a:lnTo>
                <a:lnTo>
                  <a:pt x="565213" y="268287"/>
                </a:lnTo>
                <a:lnTo>
                  <a:pt x="336613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11237" y="5883275"/>
            <a:ext cx="565785" cy="536575"/>
          </a:xfrm>
          <a:custGeom>
            <a:avLst/>
            <a:gdLst/>
            <a:ahLst/>
            <a:cxnLst/>
            <a:rect l="l" t="t" r="r" b="b"/>
            <a:pathLst>
              <a:path w="565785" h="536575">
                <a:moveTo>
                  <a:pt x="0" y="133477"/>
                </a:moveTo>
                <a:lnTo>
                  <a:pt x="336613" y="133477"/>
                </a:lnTo>
                <a:lnTo>
                  <a:pt x="336613" y="0"/>
                </a:lnTo>
                <a:lnTo>
                  <a:pt x="565213" y="268287"/>
                </a:lnTo>
                <a:lnTo>
                  <a:pt x="336613" y="536575"/>
                </a:lnTo>
                <a:lnTo>
                  <a:pt x="336613" y="403098"/>
                </a:lnTo>
                <a:lnTo>
                  <a:pt x="0" y="403098"/>
                </a:lnTo>
                <a:lnTo>
                  <a:pt x="0" y="13347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5587" y="127000"/>
            <a:ext cx="1216025" cy="1216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1094" y="168021"/>
            <a:ext cx="17259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5" dirty="0">
                <a:latin typeface="Calibri"/>
                <a:cs typeface="Calibri"/>
              </a:rPr>
              <a:t>UNFCCC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6691" y="718566"/>
            <a:ext cx="7447280" cy="49415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7850" algn="ctr">
              <a:lnSpc>
                <a:spcPct val="100000"/>
              </a:lnSpc>
              <a:spcBef>
                <a:spcPts val="95"/>
              </a:spcBef>
            </a:pPr>
            <a:r>
              <a:rPr sz="3400" spc="-5" dirty="0">
                <a:solidFill>
                  <a:srgbClr val="1F487C"/>
                </a:solidFill>
                <a:latin typeface="Calibri"/>
                <a:cs typeface="Calibri"/>
              </a:rPr>
              <a:t>Means </a:t>
            </a:r>
            <a:r>
              <a:rPr sz="3400" spc="-20" dirty="0">
                <a:solidFill>
                  <a:srgbClr val="1F487C"/>
                </a:solidFill>
                <a:latin typeface="Calibri"/>
                <a:cs typeface="Calibri"/>
              </a:rPr>
              <a:t>to </a:t>
            </a:r>
            <a:r>
              <a:rPr sz="3400" spc="-10" dirty="0">
                <a:solidFill>
                  <a:srgbClr val="1F487C"/>
                </a:solidFill>
                <a:latin typeface="Calibri"/>
                <a:cs typeface="Calibri"/>
              </a:rPr>
              <a:t>achieve </a:t>
            </a:r>
            <a:r>
              <a:rPr sz="3400" spc="-5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3400" spc="-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400" spc="-10" dirty="0">
                <a:solidFill>
                  <a:srgbClr val="1F487C"/>
                </a:solidFill>
                <a:latin typeface="Calibri"/>
                <a:cs typeface="Calibri"/>
              </a:rPr>
              <a:t>objectives</a:t>
            </a:r>
            <a:endParaRPr sz="3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45"/>
              </a:spcBef>
            </a:pPr>
            <a:r>
              <a:rPr sz="2400" spc="-10" dirty="0">
                <a:latin typeface="Calibri"/>
                <a:cs typeface="Calibri"/>
              </a:rPr>
              <a:t>What can </a:t>
            </a:r>
            <a:r>
              <a:rPr sz="2400" spc="-5" dirty="0">
                <a:latin typeface="Calibri"/>
                <a:cs typeface="Calibri"/>
              </a:rPr>
              <a:t>be done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b="1" spc="-10" dirty="0">
                <a:solidFill>
                  <a:srgbClr val="CC0000"/>
                </a:solidFill>
                <a:latin typeface="Calibri"/>
                <a:cs typeface="Calibri"/>
              </a:rPr>
              <a:t>protect </a:t>
            </a:r>
            <a:r>
              <a:rPr sz="2400" b="1" spc="-5" dirty="0">
                <a:solidFill>
                  <a:srgbClr val="CC0000"/>
                </a:solidFill>
                <a:latin typeface="Calibri"/>
                <a:cs typeface="Calibri"/>
              </a:rPr>
              <a:t>the </a:t>
            </a:r>
            <a:r>
              <a:rPr sz="2400" b="1" spc="-10" dirty="0">
                <a:solidFill>
                  <a:srgbClr val="CC0000"/>
                </a:solidFill>
                <a:latin typeface="Calibri"/>
                <a:cs typeface="Calibri"/>
              </a:rPr>
              <a:t>climate</a:t>
            </a:r>
            <a:r>
              <a:rPr sz="2400" b="1" spc="-20" dirty="0">
                <a:solidFill>
                  <a:srgbClr val="CC000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CC0000"/>
                </a:solidFill>
                <a:latin typeface="Calibri"/>
                <a:cs typeface="Calibri"/>
              </a:rPr>
              <a:t>system</a:t>
            </a:r>
            <a:r>
              <a:rPr sz="2400" spc="-15" dirty="0">
                <a:latin typeface="Calibri"/>
                <a:cs typeface="Calibri"/>
              </a:rPr>
              <a:t>?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514350" marR="834390">
              <a:lnSpc>
                <a:spcPct val="100000"/>
              </a:lnSpc>
              <a:spcBef>
                <a:spcPts val="5"/>
              </a:spcBef>
              <a:buChar char="&gt;"/>
              <a:tabLst>
                <a:tab pos="697865" algn="l"/>
              </a:tabLst>
            </a:pP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Enhancement of energy </a:t>
            </a: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efficiency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 </a:t>
            </a:r>
            <a:r>
              <a:rPr sz="2000" spc="-15" dirty="0">
                <a:latin typeface="Calibri"/>
                <a:cs typeface="Calibri"/>
              </a:rPr>
              <a:t>relevant sectors </a:t>
            </a:r>
            <a:r>
              <a:rPr sz="2000" dirty="0">
                <a:latin typeface="Calibri"/>
                <a:cs typeface="Calibri"/>
              </a:rPr>
              <a:t>and  </a:t>
            </a:r>
            <a:r>
              <a:rPr sz="2000" spc="-10" dirty="0">
                <a:latin typeface="Calibri"/>
                <a:cs typeface="Calibri"/>
              </a:rPr>
              <a:t>development </a:t>
            </a:r>
            <a:r>
              <a:rPr sz="2000" spc="-5" dirty="0">
                <a:latin typeface="Calibri"/>
                <a:cs typeface="Calibri"/>
              </a:rPr>
              <a:t>of new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10" dirty="0">
                <a:latin typeface="Calibri"/>
                <a:cs typeface="Calibri"/>
              </a:rPr>
              <a:t>renewable </a:t>
            </a:r>
            <a:r>
              <a:rPr sz="2000" spc="-5" dirty="0">
                <a:latin typeface="Calibri"/>
                <a:cs typeface="Calibri"/>
              </a:rPr>
              <a:t>energy </a:t>
            </a:r>
            <a:r>
              <a:rPr sz="2000" spc="-10" dirty="0">
                <a:latin typeface="Calibri"/>
                <a:cs typeface="Calibri"/>
              </a:rPr>
              <a:t>forms/sources.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Calibri"/>
              <a:buChar char="&gt;"/>
            </a:pPr>
            <a:endParaRPr sz="2050">
              <a:latin typeface="Times New Roman"/>
              <a:cs typeface="Times New Roman"/>
            </a:endParaRPr>
          </a:p>
          <a:p>
            <a:pPr marL="697230" indent="-183515">
              <a:lnSpc>
                <a:spcPct val="100000"/>
              </a:lnSpc>
              <a:buChar char="&gt;"/>
              <a:tabLst>
                <a:tab pos="697865" algn="l"/>
              </a:tabLst>
            </a:pP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Protection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 </a:t>
            </a: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sinks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10" dirty="0">
                <a:latin typeface="Calibri"/>
                <a:cs typeface="Calibri"/>
              </a:rPr>
              <a:t>reservoirs </a:t>
            </a:r>
            <a:r>
              <a:rPr sz="2000" spc="-5" dirty="0">
                <a:latin typeface="Calibri"/>
                <a:cs typeface="Calibri"/>
              </a:rPr>
              <a:t>of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GHGs.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Calibri"/>
              <a:buChar char="&gt;"/>
            </a:pPr>
            <a:endParaRPr sz="2050">
              <a:latin typeface="Times New Roman"/>
              <a:cs typeface="Times New Roman"/>
            </a:endParaRPr>
          </a:p>
          <a:p>
            <a:pPr marL="514350" marR="289560">
              <a:lnSpc>
                <a:spcPct val="100000"/>
              </a:lnSpc>
              <a:buChar char="&gt;"/>
              <a:tabLst>
                <a:tab pos="697865" algn="l"/>
              </a:tabLst>
            </a:pP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Limitation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and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reduction</a:t>
            </a:r>
            <a:r>
              <a:rPr sz="2000" spc="-5" dirty="0">
                <a:latin typeface="Calibri"/>
                <a:cs typeface="Calibri"/>
              </a:rPr>
              <a:t> of transport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20" dirty="0">
                <a:latin typeface="Calibri"/>
                <a:cs typeface="Calibri"/>
              </a:rPr>
              <a:t>waste </a:t>
            </a:r>
            <a:r>
              <a:rPr sz="2000" spc="-5" dirty="0">
                <a:latin typeface="Calibri"/>
                <a:cs typeface="Calibri"/>
              </a:rPr>
              <a:t>management-  </a:t>
            </a:r>
            <a:r>
              <a:rPr sz="2000" spc="-15" dirty="0">
                <a:latin typeface="Calibri"/>
                <a:cs typeface="Calibri"/>
              </a:rPr>
              <a:t>related</a:t>
            </a:r>
            <a:r>
              <a:rPr sz="2000" spc="-5" dirty="0">
                <a:latin typeface="Calibri"/>
                <a:cs typeface="Calibri"/>
              </a:rPr>
              <a:t> emissions.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Calibri"/>
              <a:buChar char="&gt;"/>
            </a:pPr>
            <a:endParaRPr sz="2050">
              <a:latin typeface="Times New Roman"/>
              <a:cs typeface="Times New Roman"/>
            </a:endParaRPr>
          </a:p>
          <a:p>
            <a:pPr marL="514350" marR="5080">
              <a:lnSpc>
                <a:spcPct val="100000"/>
              </a:lnSpc>
              <a:spcBef>
                <a:spcPts val="5"/>
              </a:spcBef>
              <a:buChar char="&gt;"/>
              <a:tabLst>
                <a:tab pos="697865" algn="l"/>
              </a:tabLst>
            </a:pP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Policy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changes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toward </a:t>
            </a:r>
            <a:r>
              <a:rPr sz="2000" spc="-5" dirty="0">
                <a:latin typeface="Calibri"/>
                <a:cs typeface="Calibri"/>
              </a:rPr>
              <a:t>elimination of </a:t>
            </a:r>
            <a:r>
              <a:rPr sz="2000" spc="-15" dirty="0">
                <a:latin typeface="Calibri"/>
                <a:cs typeface="Calibri"/>
              </a:rPr>
              <a:t>market </a:t>
            </a:r>
            <a:r>
              <a:rPr sz="2000" spc="-5" dirty="0">
                <a:latin typeface="Calibri"/>
                <a:cs typeface="Calibri"/>
              </a:rPr>
              <a:t>imperfections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implementation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 </a:t>
            </a: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market-based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instruments</a:t>
            </a:r>
            <a:r>
              <a:rPr sz="2000" spc="-5" dirty="0">
                <a:latin typeface="Calibri"/>
                <a:cs typeface="Calibri"/>
              </a:rPr>
              <a:t>,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5" dirty="0">
                <a:latin typeface="Calibri"/>
                <a:cs typeface="Calibri"/>
              </a:rPr>
              <a:t>policy </a:t>
            </a:r>
            <a:r>
              <a:rPr sz="2000" spc="-15" dirty="0">
                <a:latin typeface="Calibri"/>
                <a:cs typeface="Calibri"/>
              </a:rPr>
              <a:t>reform to  </a:t>
            </a:r>
            <a:r>
              <a:rPr sz="2000" spc="-5" dirty="0">
                <a:latin typeface="Calibri"/>
                <a:cs typeface="Calibri"/>
              </a:rPr>
              <a:t>support </a:t>
            </a:r>
            <a:r>
              <a:rPr sz="2000" dirty="0">
                <a:latin typeface="Calibri"/>
                <a:cs typeface="Calibri"/>
              </a:rPr>
              <a:t>GHG </a:t>
            </a:r>
            <a:r>
              <a:rPr sz="2000" spc="-5" dirty="0">
                <a:latin typeface="Calibri"/>
                <a:cs typeface="Calibri"/>
              </a:rPr>
              <a:t>limits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reductions.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5587" y="127000"/>
            <a:ext cx="1216025" cy="1216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6687" y="2236851"/>
            <a:ext cx="8805799" cy="3009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26870" y="179323"/>
            <a:ext cx="4168775" cy="1082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525"/>
              </a:lnSpc>
              <a:spcBef>
                <a:spcPts val="95"/>
              </a:spcBef>
            </a:pPr>
            <a:r>
              <a:rPr b="1" spc="-15" dirty="0">
                <a:latin typeface="Calibri"/>
                <a:cs typeface="Calibri"/>
              </a:rPr>
              <a:t>UNFCCC</a:t>
            </a:r>
          </a:p>
          <a:p>
            <a:pPr marL="27940">
              <a:lnSpc>
                <a:spcPts val="3804"/>
              </a:lnSpc>
            </a:pPr>
            <a:r>
              <a:rPr sz="3400" spc="-5" dirty="0">
                <a:solidFill>
                  <a:srgbClr val="1F487C"/>
                </a:solidFill>
              </a:rPr>
              <a:t>Institutional</a:t>
            </a:r>
            <a:r>
              <a:rPr sz="3400" spc="-100" dirty="0">
                <a:solidFill>
                  <a:srgbClr val="1F487C"/>
                </a:solidFill>
              </a:rPr>
              <a:t> </a:t>
            </a:r>
            <a:r>
              <a:rPr sz="3400" spc="-20" dirty="0">
                <a:solidFill>
                  <a:srgbClr val="1F487C"/>
                </a:solidFill>
              </a:rPr>
              <a:t>framework</a:t>
            </a:r>
            <a:endParaRPr sz="3400"/>
          </a:p>
        </p:txBody>
      </p:sp>
      <p:sp>
        <p:nvSpPr>
          <p:cNvPr id="4" name="object 4"/>
          <p:cNvSpPr/>
          <p:nvPr/>
        </p:nvSpPr>
        <p:spPr>
          <a:xfrm>
            <a:off x="255587" y="127000"/>
            <a:ext cx="1216025" cy="1216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6870" y="179323"/>
            <a:ext cx="5502910" cy="1082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525"/>
              </a:lnSpc>
              <a:spcBef>
                <a:spcPts val="95"/>
              </a:spcBef>
            </a:pPr>
            <a:r>
              <a:rPr b="1" spc="-15" dirty="0">
                <a:latin typeface="Calibri"/>
                <a:cs typeface="Calibri"/>
              </a:rPr>
              <a:t>UNFCCC</a:t>
            </a:r>
          </a:p>
          <a:p>
            <a:pPr marL="27940">
              <a:lnSpc>
                <a:spcPts val="3804"/>
              </a:lnSpc>
            </a:pPr>
            <a:r>
              <a:rPr sz="3400" spc="-15" dirty="0">
                <a:solidFill>
                  <a:srgbClr val="1F487C"/>
                </a:solidFill>
              </a:rPr>
              <a:t>Organisation </a:t>
            </a:r>
            <a:r>
              <a:rPr sz="3400" spc="-5" dirty="0">
                <a:solidFill>
                  <a:srgbClr val="1F487C"/>
                </a:solidFill>
              </a:rPr>
              <a:t>of the</a:t>
            </a:r>
            <a:r>
              <a:rPr sz="3400" spc="-70" dirty="0">
                <a:solidFill>
                  <a:srgbClr val="1F487C"/>
                </a:solidFill>
              </a:rPr>
              <a:t> </a:t>
            </a:r>
            <a:r>
              <a:rPr sz="3400" spc="-20" dirty="0">
                <a:solidFill>
                  <a:srgbClr val="1F487C"/>
                </a:solidFill>
              </a:rPr>
              <a:t>Convention</a:t>
            </a:r>
            <a:endParaRPr sz="3400"/>
          </a:p>
        </p:txBody>
      </p:sp>
      <p:sp>
        <p:nvSpPr>
          <p:cNvPr id="3" name="object 3"/>
          <p:cNvSpPr/>
          <p:nvPr/>
        </p:nvSpPr>
        <p:spPr>
          <a:xfrm>
            <a:off x="133350" y="1922462"/>
            <a:ext cx="8853551" cy="3825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57950" y="5059362"/>
            <a:ext cx="2133600" cy="900430"/>
          </a:xfrm>
          <a:custGeom>
            <a:avLst/>
            <a:gdLst/>
            <a:ahLst/>
            <a:cxnLst/>
            <a:rect l="l" t="t" r="r" b="b"/>
            <a:pathLst>
              <a:path w="2133600" h="900429">
                <a:moveTo>
                  <a:pt x="0" y="900112"/>
                </a:moveTo>
                <a:lnTo>
                  <a:pt x="2133600" y="900112"/>
                </a:lnTo>
                <a:lnTo>
                  <a:pt x="2133600" y="0"/>
                </a:lnTo>
                <a:lnTo>
                  <a:pt x="0" y="0"/>
                </a:lnTo>
                <a:lnTo>
                  <a:pt x="0" y="9001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57950" y="5059362"/>
            <a:ext cx="2133600" cy="900430"/>
          </a:xfrm>
          <a:custGeom>
            <a:avLst/>
            <a:gdLst/>
            <a:ahLst/>
            <a:cxnLst/>
            <a:rect l="l" t="t" r="r" b="b"/>
            <a:pathLst>
              <a:path w="2133600" h="900429">
                <a:moveTo>
                  <a:pt x="0" y="900112"/>
                </a:moveTo>
                <a:lnTo>
                  <a:pt x="2133600" y="900112"/>
                </a:lnTo>
                <a:lnTo>
                  <a:pt x="2133600" y="0"/>
                </a:lnTo>
                <a:lnTo>
                  <a:pt x="0" y="0"/>
                </a:lnTo>
                <a:lnTo>
                  <a:pt x="0" y="90011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5587" y="127000"/>
            <a:ext cx="1216025" cy="1216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1094" y="140876"/>
            <a:ext cx="3083306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5" dirty="0">
                <a:latin typeface="Calibri"/>
                <a:cs typeface="Calibri"/>
              </a:rPr>
              <a:t>UNFCCC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3067" y="718566"/>
            <a:ext cx="8361680" cy="5908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92200">
              <a:lnSpc>
                <a:spcPct val="100000"/>
              </a:lnSpc>
              <a:spcBef>
                <a:spcPts val="95"/>
              </a:spcBef>
            </a:pPr>
            <a:r>
              <a:rPr sz="3400" spc="-10" dirty="0">
                <a:solidFill>
                  <a:srgbClr val="1F487C"/>
                </a:solidFill>
                <a:latin typeface="Calibri"/>
                <a:cs typeface="Calibri"/>
              </a:rPr>
              <a:t>National </a:t>
            </a:r>
            <a:r>
              <a:rPr sz="3400" spc="-15" dirty="0">
                <a:solidFill>
                  <a:srgbClr val="1F487C"/>
                </a:solidFill>
                <a:latin typeface="Calibri"/>
                <a:cs typeface="Calibri"/>
              </a:rPr>
              <a:t>level</a:t>
            </a:r>
            <a:r>
              <a:rPr sz="3400" spc="-5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400" spc="-20" dirty="0">
                <a:solidFill>
                  <a:srgbClr val="1F487C"/>
                </a:solidFill>
                <a:latin typeface="Calibri"/>
                <a:cs typeface="Calibri"/>
              </a:rPr>
              <a:t>actors</a:t>
            </a:r>
            <a:endParaRPr sz="3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55"/>
              </a:spcBef>
            </a:pPr>
            <a:r>
              <a:rPr sz="2800" b="1" spc="-10" dirty="0">
                <a:solidFill>
                  <a:srgbClr val="CC0000"/>
                </a:solidFill>
                <a:latin typeface="Calibri"/>
                <a:cs typeface="Calibri"/>
              </a:rPr>
              <a:t>National UNFCCC </a:t>
            </a:r>
            <a:r>
              <a:rPr sz="2800" b="1" spc="-15" dirty="0">
                <a:solidFill>
                  <a:srgbClr val="CC0000"/>
                </a:solidFill>
                <a:latin typeface="Calibri"/>
                <a:cs typeface="Calibri"/>
              </a:rPr>
              <a:t>focal</a:t>
            </a:r>
            <a:r>
              <a:rPr sz="2800" b="1" spc="90" dirty="0">
                <a:solidFill>
                  <a:srgbClr val="CC0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CC0000"/>
                </a:solidFill>
                <a:latin typeface="Calibri"/>
                <a:cs typeface="Calibri"/>
              </a:rPr>
              <a:t>points</a:t>
            </a:r>
            <a:endParaRPr sz="2800">
              <a:latin typeface="Calibri"/>
              <a:cs typeface="Calibri"/>
            </a:endParaRPr>
          </a:p>
          <a:p>
            <a:pPr marL="594995" marR="1387475">
              <a:lnSpc>
                <a:spcPct val="100000"/>
              </a:lnSpc>
              <a:spcBef>
                <a:spcPts val="459"/>
              </a:spcBef>
              <a:buChar char="&gt;"/>
              <a:tabLst>
                <a:tab pos="815340" algn="l"/>
              </a:tabLst>
            </a:pPr>
            <a:r>
              <a:rPr sz="2400" spc="-5" dirty="0">
                <a:latin typeface="Calibri"/>
                <a:cs typeface="Calibri"/>
              </a:rPr>
              <a:t>Responsible </a:t>
            </a:r>
            <a:r>
              <a:rPr sz="2400" spc="-20" dirty="0">
                <a:latin typeface="Calibri"/>
                <a:cs typeface="Calibri"/>
              </a:rPr>
              <a:t>for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Government’s 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interaction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and  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communication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with</a:t>
            </a:r>
            <a:r>
              <a:rPr sz="2400" u="heavy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UNFCCC</a:t>
            </a:r>
            <a:r>
              <a:rPr sz="2400" spc="-5" dirty="0"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814705" indent="-220345">
              <a:lnSpc>
                <a:spcPct val="100000"/>
              </a:lnSpc>
              <a:spcBef>
                <a:spcPts val="1440"/>
              </a:spcBef>
              <a:buChar char="&gt;"/>
              <a:tabLst>
                <a:tab pos="815340" algn="l"/>
              </a:tabLst>
            </a:pPr>
            <a:r>
              <a:rPr sz="2400" spc="-5" dirty="0">
                <a:latin typeface="Calibri"/>
                <a:cs typeface="Calibri"/>
              </a:rPr>
              <a:t>Usually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specific ministry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/</a:t>
            </a:r>
            <a:r>
              <a:rPr sz="2400" u="heavy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department</a:t>
            </a:r>
            <a:r>
              <a:rPr sz="2400" spc="-5" dirty="0"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594995" marR="5080">
              <a:lnSpc>
                <a:spcPct val="100000"/>
              </a:lnSpc>
              <a:spcBef>
                <a:spcPts val="1440"/>
              </a:spcBef>
              <a:buChar char="&gt;"/>
              <a:tabLst>
                <a:tab pos="815340" algn="l"/>
              </a:tabLst>
            </a:pPr>
            <a:r>
              <a:rPr sz="2400" spc="-5" dirty="0">
                <a:latin typeface="Calibri"/>
                <a:cs typeface="Calibri"/>
              </a:rPr>
              <a:t>Usually 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interacting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with a wide </a:t>
            </a:r>
            <a:r>
              <a:rPr sz="24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range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 other </a:t>
            </a:r>
            <a:r>
              <a:rPr sz="24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organizations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/  </a:t>
            </a:r>
            <a:r>
              <a:rPr sz="24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stakeholders</a:t>
            </a:r>
            <a:r>
              <a:rPr sz="2400" spc="-15" dirty="0">
                <a:latin typeface="Calibri"/>
                <a:cs typeface="Calibri"/>
              </a:rPr>
              <a:t> at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national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level.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90"/>
              </a:spcBef>
            </a:pPr>
            <a:r>
              <a:rPr sz="2800" b="1" spc="-10" dirty="0">
                <a:solidFill>
                  <a:srgbClr val="CC0000"/>
                </a:solidFill>
                <a:latin typeface="Calibri"/>
                <a:cs typeface="Calibri"/>
              </a:rPr>
              <a:t>National CDM </a:t>
            </a:r>
            <a:r>
              <a:rPr sz="2800" b="1" spc="-5" dirty="0">
                <a:solidFill>
                  <a:srgbClr val="CC0000"/>
                </a:solidFill>
                <a:latin typeface="Calibri"/>
                <a:cs typeface="Calibri"/>
              </a:rPr>
              <a:t>or JI </a:t>
            </a:r>
            <a:r>
              <a:rPr sz="2800" b="1" spc="-15" dirty="0">
                <a:solidFill>
                  <a:srgbClr val="CC0000"/>
                </a:solidFill>
                <a:latin typeface="Calibri"/>
                <a:cs typeface="Calibri"/>
              </a:rPr>
              <a:t>organizations</a:t>
            </a:r>
            <a:r>
              <a:rPr sz="2800" b="1" spc="85" dirty="0">
                <a:solidFill>
                  <a:srgbClr val="CC000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CC0000"/>
                </a:solidFill>
                <a:latin typeface="Calibri"/>
                <a:cs typeface="Calibri"/>
              </a:rPr>
              <a:t>(DNA)</a:t>
            </a:r>
            <a:endParaRPr sz="2800">
              <a:latin typeface="Calibri"/>
              <a:cs typeface="Calibri"/>
            </a:endParaRPr>
          </a:p>
          <a:p>
            <a:pPr marL="594995" marR="854710">
              <a:lnSpc>
                <a:spcPct val="100000"/>
              </a:lnSpc>
              <a:spcBef>
                <a:spcPts val="275"/>
              </a:spcBef>
              <a:buChar char="&gt;"/>
              <a:tabLst>
                <a:tab pos="815340" algn="l"/>
              </a:tabLst>
            </a:pPr>
            <a:r>
              <a:rPr sz="2400" spc="-5" dirty="0">
                <a:latin typeface="Calibri"/>
                <a:cs typeface="Calibri"/>
              </a:rPr>
              <a:t>Specific </a:t>
            </a:r>
            <a:r>
              <a:rPr sz="2400" spc="-15" dirty="0">
                <a:latin typeface="Calibri"/>
                <a:cs typeface="Calibri"/>
              </a:rPr>
              <a:t>organization </a:t>
            </a:r>
            <a:r>
              <a:rPr sz="2400" spc="-5" dirty="0">
                <a:latin typeface="Calibri"/>
                <a:cs typeface="Calibri"/>
              </a:rPr>
              <a:t>(authority) </a:t>
            </a:r>
            <a:r>
              <a:rPr sz="2400" spc="-10" dirty="0">
                <a:latin typeface="Calibri"/>
                <a:cs typeface="Calibri"/>
              </a:rPr>
              <a:t>that </a:t>
            </a:r>
            <a:r>
              <a:rPr sz="2400" dirty="0">
                <a:latin typeface="Calibri"/>
                <a:cs typeface="Calibri"/>
              </a:rPr>
              <a:t>is </a:t>
            </a:r>
            <a:r>
              <a:rPr sz="2400" spc="-5" dirty="0">
                <a:latin typeface="Calibri"/>
                <a:cs typeface="Calibri"/>
              </a:rPr>
              <a:t>responsible </a:t>
            </a:r>
            <a:r>
              <a:rPr sz="2400" spc="-25" dirty="0">
                <a:latin typeface="Calibri"/>
                <a:cs typeface="Calibri"/>
              </a:rPr>
              <a:t>for  </a:t>
            </a:r>
            <a:r>
              <a:rPr sz="2400" spc="-10" dirty="0">
                <a:latin typeface="Calibri"/>
                <a:cs typeface="Calibri"/>
              </a:rPr>
              <a:t>approving </a:t>
            </a:r>
            <a:r>
              <a:rPr sz="2400" spc="-5" dirty="0">
                <a:latin typeface="Calibri"/>
                <a:cs typeface="Calibri"/>
              </a:rPr>
              <a:t>CDM </a:t>
            </a:r>
            <a:r>
              <a:rPr sz="2400" dirty="0">
                <a:latin typeface="Calibri"/>
                <a:cs typeface="Calibri"/>
              </a:rPr>
              <a:t>and JI activities </a:t>
            </a:r>
            <a:r>
              <a:rPr sz="2400" spc="-15" dirty="0">
                <a:latin typeface="Calibri"/>
                <a:cs typeface="Calibri"/>
              </a:rPr>
              <a:t>at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national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level.</a:t>
            </a:r>
            <a:endParaRPr sz="2400">
              <a:latin typeface="Calibri"/>
              <a:cs typeface="Calibri"/>
            </a:endParaRPr>
          </a:p>
          <a:p>
            <a:pPr marL="594995" marR="957580">
              <a:lnSpc>
                <a:spcPct val="100000"/>
              </a:lnSpc>
              <a:spcBef>
                <a:spcPts val="1440"/>
              </a:spcBef>
              <a:buChar char="&gt;"/>
              <a:tabLst>
                <a:tab pos="815340" algn="l"/>
              </a:tabLst>
            </a:pPr>
            <a:r>
              <a:rPr sz="2400" spc="-10" dirty="0">
                <a:latin typeface="Calibri"/>
                <a:cs typeface="Calibri"/>
              </a:rPr>
              <a:t>Often, </a:t>
            </a:r>
            <a:r>
              <a:rPr sz="2400" spc="-5" dirty="0">
                <a:latin typeface="Calibri"/>
                <a:cs typeface="Calibri"/>
              </a:rPr>
              <a:t>but not </a:t>
            </a:r>
            <a:r>
              <a:rPr sz="2400" spc="-15" dirty="0">
                <a:latin typeface="Calibri"/>
                <a:cs typeface="Calibri"/>
              </a:rPr>
              <a:t>always,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same </a:t>
            </a:r>
            <a:r>
              <a:rPr sz="2400" dirty="0">
                <a:latin typeface="Calibri"/>
                <a:cs typeface="Calibri"/>
              </a:rPr>
              <a:t>as the </a:t>
            </a:r>
            <a:r>
              <a:rPr sz="2400" spc="-5" dirty="0">
                <a:latin typeface="Calibri"/>
                <a:cs typeface="Calibri"/>
              </a:rPr>
              <a:t>National </a:t>
            </a:r>
            <a:r>
              <a:rPr sz="2400" spc="-15" dirty="0">
                <a:latin typeface="Calibri"/>
                <a:cs typeface="Calibri"/>
              </a:rPr>
              <a:t>Focal  </a:t>
            </a:r>
            <a:r>
              <a:rPr sz="2400" spc="-20" dirty="0">
                <a:latin typeface="Calibri"/>
                <a:cs typeface="Calibri"/>
              </a:rPr>
              <a:t>Point.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5587" y="127000"/>
            <a:ext cx="1216025" cy="1216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1094" y="140876"/>
            <a:ext cx="5674106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75" dirty="0">
                <a:latin typeface="Calibri"/>
                <a:cs typeface="Calibri"/>
              </a:rPr>
              <a:t>KYOTO</a:t>
            </a:r>
            <a:r>
              <a:rPr b="1" spc="-95" dirty="0">
                <a:latin typeface="Calibri"/>
                <a:cs typeface="Calibri"/>
              </a:rPr>
              <a:t> </a:t>
            </a:r>
            <a:r>
              <a:rPr b="1" spc="-40" dirty="0">
                <a:latin typeface="Calibri"/>
                <a:cs typeface="Calibri"/>
              </a:rPr>
              <a:t>PROTOCOL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5991" y="420112"/>
            <a:ext cx="8634095" cy="5873115"/>
          </a:xfrm>
          <a:prstGeom prst="rect">
            <a:avLst/>
          </a:prstGeom>
        </p:spPr>
        <p:txBody>
          <a:bodyPr vert="horz" wrap="square" lIns="0" tIns="310515" rIns="0" bIns="0" rtlCol="0">
            <a:spAutoFit/>
          </a:bodyPr>
          <a:lstStyle/>
          <a:p>
            <a:pPr marL="1318895">
              <a:lnSpc>
                <a:spcPct val="100000"/>
              </a:lnSpc>
              <a:spcBef>
                <a:spcPts val="2445"/>
              </a:spcBef>
            </a:pPr>
            <a:r>
              <a:rPr sz="3400" spc="-5" dirty="0">
                <a:solidFill>
                  <a:srgbClr val="1F487C"/>
                </a:solidFill>
                <a:latin typeface="Calibri"/>
                <a:cs typeface="Calibri"/>
              </a:rPr>
              <a:t>Bringing </a:t>
            </a:r>
            <a:r>
              <a:rPr sz="3400" spc="-10" dirty="0">
                <a:solidFill>
                  <a:srgbClr val="1F487C"/>
                </a:solidFill>
                <a:latin typeface="Calibri"/>
                <a:cs typeface="Calibri"/>
              </a:rPr>
              <a:t>UNFCCC </a:t>
            </a:r>
            <a:r>
              <a:rPr sz="3400" spc="-20" dirty="0">
                <a:solidFill>
                  <a:srgbClr val="1F487C"/>
                </a:solidFill>
                <a:latin typeface="Calibri"/>
                <a:cs typeface="Calibri"/>
              </a:rPr>
              <a:t>into</a:t>
            </a:r>
            <a:r>
              <a:rPr sz="3400" spc="-2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400" spc="-5" dirty="0">
                <a:solidFill>
                  <a:srgbClr val="1F487C"/>
                </a:solidFill>
                <a:latin typeface="Calibri"/>
                <a:cs typeface="Calibri"/>
              </a:rPr>
              <a:t>action</a:t>
            </a:r>
            <a:endParaRPr sz="3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60"/>
              </a:spcBef>
            </a:pPr>
            <a:r>
              <a:rPr sz="2400" b="1" spc="-5" dirty="0">
                <a:solidFill>
                  <a:srgbClr val="CC0000"/>
                </a:solidFill>
                <a:latin typeface="Calibri"/>
                <a:cs typeface="Calibri"/>
              </a:rPr>
              <a:t>The </a:t>
            </a:r>
            <a:r>
              <a:rPr sz="2400" b="1" spc="-35" dirty="0">
                <a:solidFill>
                  <a:srgbClr val="CC0000"/>
                </a:solidFill>
                <a:latin typeface="Calibri"/>
                <a:cs typeface="Calibri"/>
              </a:rPr>
              <a:t>Kyoto</a:t>
            </a:r>
            <a:r>
              <a:rPr sz="2400" b="1" spc="-30" dirty="0">
                <a:solidFill>
                  <a:srgbClr val="CC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C0000"/>
                </a:solidFill>
                <a:latin typeface="Calibri"/>
                <a:cs typeface="Calibri"/>
              </a:rPr>
              <a:t>Protocol</a:t>
            </a:r>
            <a:endParaRPr sz="2400">
              <a:latin typeface="Calibri"/>
              <a:cs typeface="Calibri"/>
            </a:endParaRPr>
          </a:p>
          <a:p>
            <a:pPr marL="469900" marR="163195">
              <a:lnSpc>
                <a:spcPct val="100000"/>
              </a:lnSpc>
              <a:spcBef>
                <a:spcPts val="1230"/>
              </a:spcBef>
              <a:buChar char="&gt;"/>
              <a:tabLst>
                <a:tab pos="652780" algn="l"/>
              </a:tabLst>
            </a:pP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 addition </a:t>
            </a:r>
            <a:r>
              <a:rPr sz="20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to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UNFCCC</a:t>
            </a:r>
            <a:r>
              <a:rPr sz="2000" spc="-5" dirty="0">
                <a:latin typeface="Calibri"/>
                <a:cs typeface="Calibri"/>
              </a:rPr>
              <a:t> that </a:t>
            </a:r>
            <a:r>
              <a:rPr sz="2000" spc="-10" dirty="0">
                <a:latin typeface="Calibri"/>
                <a:cs typeface="Calibri"/>
              </a:rPr>
              <a:t>requires developed </a:t>
            </a:r>
            <a:r>
              <a:rPr sz="2000" spc="-5" dirty="0">
                <a:latin typeface="Calibri"/>
                <a:cs typeface="Calibri"/>
              </a:rPr>
              <a:t>countries </a:t>
            </a:r>
            <a:r>
              <a:rPr sz="2000" spc="-15" dirty="0">
                <a:latin typeface="Calibri"/>
                <a:cs typeface="Calibri"/>
              </a:rPr>
              <a:t>to </a:t>
            </a:r>
            <a:r>
              <a:rPr sz="2000" spc="-5" dirty="0">
                <a:latin typeface="Calibri"/>
                <a:cs typeface="Calibri"/>
              </a:rPr>
              <a:t>limit </a:t>
            </a:r>
            <a:r>
              <a:rPr sz="2000" dirty="0">
                <a:latin typeface="Calibri"/>
                <a:cs typeface="Calibri"/>
              </a:rPr>
              <a:t>their GHG  </a:t>
            </a:r>
            <a:r>
              <a:rPr sz="2000" spc="-5" dirty="0">
                <a:latin typeface="Calibri"/>
                <a:cs typeface="Calibri"/>
              </a:rPr>
              <a:t>emissions </a:t>
            </a:r>
            <a:r>
              <a:rPr sz="2000" dirty="0">
                <a:latin typeface="Calibri"/>
                <a:cs typeface="Calibri"/>
              </a:rPr>
              <a:t>in 2012, as </a:t>
            </a:r>
            <a:r>
              <a:rPr sz="2000" spc="-10" dirty="0">
                <a:latin typeface="Calibri"/>
                <a:cs typeface="Calibri"/>
              </a:rPr>
              <a:t>compared </a:t>
            </a:r>
            <a:r>
              <a:rPr sz="2000" spc="-15" dirty="0">
                <a:latin typeface="Calibri"/>
                <a:cs typeface="Calibri"/>
              </a:rPr>
              <a:t>to </a:t>
            </a:r>
            <a:r>
              <a:rPr sz="2000" dirty="0">
                <a:latin typeface="Calibri"/>
                <a:cs typeface="Calibri"/>
              </a:rPr>
              <a:t>their </a:t>
            </a:r>
            <a:r>
              <a:rPr sz="2000" spc="-5" dirty="0">
                <a:latin typeface="Calibri"/>
                <a:cs typeface="Calibri"/>
              </a:rPr>
              <a:t>emissions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1990.</a:t>
            </a:r>
            <a:endParaRPr sz="2000">
              <a:latin typeface="Calibri"/>
              <a:cs typeface="Calibri"/>
            </a:endParaRPr>
          </a:p>
          <a:p>
            <a:pPr marL="469900" marR="40640">
              <a:lnSpc>
                <a:spcPct val="100000"/>
              </a:lnSpc>
              <a:spcBef>
                <a:spcPts val="1200"/>
              </a:spcBef>
              <a:buChar char="&gt;"/>
              <a:tabLst>
                <a:tab pos="653415" algn="l"/>
              </a:tabLst>
            </a:pPr>
            <a:r>
              <a:rPr sz="2000" spc="-10" dirty="0">
                <a:latin typeface="Calibri"/>
                <a:cs typeface="Calibri"/>
              </a:rPr>
              <a:t>Provides </a:t>
            </a: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detailed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methods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and mechanisms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for </a:t>
            </a:r>
            <a:r>
              <a:rPr sz="2000" spc="-5" dirty="0">
                <a:latin typeface="Calibri"/>
                <a:cs typeface="Calibri"/>
              </a:rPr>
              <a:t>how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emission reductions  can be achieved, measured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verified.</a:t>
            </a:r>
            <a:endParaRPr sz="2000">
              <a:latin typeface="Calibri"/>
              <a:cs typeface="Calibri"/>
            </a:endParaRPr>
          </a:p>
          <a:p>
            <a:pPr marL="652780" indent="-182880">
              <a:lnSpc>
                <a:spcPct val="100000"/>
              </a:lnSpc>
              <a:spcBef>
                <a:spcPts val="1200"/>
              </a:spcBef>
              <a:buChar char="&gt;"/>
              <a:tabLst>
                <a:tab pos="652780" algn="l"/>
              </a:tabLst>
            </a:pP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All </a:t>
            </a: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members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UNFCCC </a:t>
            </a:r>
            <a:r>
              <a:rPr sz="20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have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not agreed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to </a:t>
            </a:r>
            <a:r>
              <a:rPr sz="2000" spc="-5" dirty="0">
                <a:latin typeface="Calibri"/>
                <a:cs typeface="Calibri"/>
              </a:rPr>
              <a:t>sign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30" dirty="0">
                <a:latin typeface="Calibri"/>
                <a:cs typeface="Calibri"/>
              </a:rPr>
              <a:t>Kyoto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Protocol!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Calibri"/>
              <a:buChar char="&gt;"/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CC0000"/>
                </a:solidFill>
                <a:latin typeface="Calibri"/>
                <a:cs typeface="Calibri"/>
              </a:rPr>
              <a:t>A long </a:t>
            </a:r>
            <a:r>
              <a:rPr sz="2400" b="1" spc="-5" dirty="0">
                <a:solidFill>
                  <a:srgbClr val="CC0000"/>
                </a:solidFill>
                <a:latin typeface="Calibri"/>
                <a:cs typeface="Calibri"/>
              </a:rPr>
              <a:t>process </a:t>
            </a:r>
            <a:r>
              <a:rPr sz="2400" b="1" dirty="0">
                <a:solidFill>
                  <a:srgbClr val="CC0000"/>
                </a:solidFill>
                <a:latin typeface="Calibri"/>
                <a:cs typeface="Calibri"/>
              </a:rPr>
              <a:t>of</a:t>
            </a:r>
            <a:r>
              <a:rPr sz="2400" b="1" spc="-60" dirty="0">
                <a:solidFill>
                  <a:srgbClr val="CC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C0000"/>
                </a:solidFill>
                <a:latin typeface="Calibri"/>
                <a:cs typeface="Calibri"/>
              </a:rPr>
              <a:t>ratification</a:t>
            </a:r>
            <a:endParaRPr sz="2400">
              <a:latin typeface="Calibri"/>
              <a:cs typeface="Calibri"/>
            </a:endParaRPr>
          </a:p>
          <a:p>
            <a:pPr marL="469900" marR="523240">
              <a:lnSpc>
                <a:spcPct val="100000"/>
              </a:lnSpc>
              <a:spcBef>
                <a:spcPts val="1230"/>
              </a:spcBef>
              <a:buChar char="&gt;"/>
              <a:tabLst>
                <a:tab pos="652780" algn="l"/>
              </a:tabLst>
            </a:pP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Adopted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 1997</a:t>
            </a:r>
            <a:r>
              <a:rPr sz="2000" dirty="0">
                <a:latin typeface="Calibri"/>
                <a:cs typeface="Calibri"/>
              </a:rPr>
              <a:t>, but </a:t>
            </a:r>
            <a:r>
              <a:rPr sz="2000" spc="-10" dirty="0">
                <a:latin typeface="Calibri"/>
                <a:cs typeface="Calibri"/>
              </a:rPr>
              <a:t>required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ratification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spc="-10" dirty="0">
                <a:latin typeface="Calibri"/>
                <a:cs typeface="Calibri"/>
              </a:rPr>
              <a:t>more </a:t>
            </a:r>
            <a:r>
              <a:rPr sz="2000" dirty="0">
                <a:latin typeface="Calibri"/>
                <a:cs typeface="Calibri"/>
              </a:rPr>
              <a:t>than 55 </a:t>
            </a:r>
            <a:r>
              <a:rPr sz="2000" spc="-5" dirty="0">
                <a:latin typeface="Calibri"/>
                <a:cs typeface="Calibri"/>
              </a:rPr>
              <a:t>countries  </a:t>
            </a:r>
            <a:r>
              <a:rPr sz="2000" spc="-10" dirty="0">
                <a:latin typeface="Calibri"/>
                <a:cs typeface="Calibri"/>
              </a:rPr>
              <a:t>representing more </a:t>
            </a:r>
            <a:r>
              <a:rPr sz="2000" dirty="0">
                <a:latin typeface="Calibri"/>
                <a:cs typeface="Calibri"/>
              </a:rPr>
              <a:t>than 55%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dirty="0">
                <a:latin typeface="Calibri"/>
                <a:cs typeface="Calibri"/>
              </a:rPr>
              <a:t>GHG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emissions.</a:t>
            </a:r>
            <a:endParaRPr sz="2000">
              <a:latin typeface="Calibri"/>
              <a:cs typeface="Calibri"/>
            </a:endParaRPr>
          </a:p>
          <a:p>
            <a:pPr marL="469900" marR="5080">
              <a:lnSpc>
                <a:spcPct val="100000"/>
              </a:lnSpc>
              <a:spcBef>
                <a:spcPts val="1200"/>
              </a:spcBef>
              <a:buChar char="&gt;"/>
              <a:tabLst>
                <a:tab pos="652780" algn="l"/>
              </a:tabLst>
            </a:pP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Entered </a:t>
            </a:r>
            <a:r>
              <a:rPr sz="20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into force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on February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16th, 2005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after ratification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dirty="0">
                <a:latin typeface="Calibri"/>
                <a:cs typeface="Calibri"/>
              </a:rPr>
              <a:t>the Russian  </a:t>
            </a:r>
            <a:r>
              <a:rPr sz="2000" spc="-10" dirty="0">
                <a:latin typeface="Calibri"/>
                <a:cs typeface="Calibri"/>
              </a:rPr>
              <a:t>Federation </a:t>
            </a:r>
            <a:r>
              <a:rPr sz="2000" spc="-5" dirty="0">
                <a:latin typeface="Calibri"/>
                <a:cs typeface="Calibri"/>
              </a:rPr>
              <a:t>(now </a:t>
            </a:r>
            <a:r>
              <a:rPr sz="2000" dirty="0">
                <a:latin typeface="Calibri"/>
                <a:cs typeface="Calibri"/>
              </a:rPr>
              <a:t>163 </a:t>
            </a:r>
            <a:r>
              <a:rPr sz="2000" spc="-5" dirty="0">
                <a:latin typeface="Calibri"/>
                <a:cs typeface="Calibri"/>
              </a:rPr>
              <a:t>countries </a:t>
            </a:r>
            <a:r>
              <a:rPr sz="2000" spc="-10" dirty="0">
                <a:latin typeface="Calibri"/>
                <a:cs typeface="Calibri"/>
              </a:rPr>
              <a:t>covering </a:t>
            </a:r>
            <a:r>
              <a:rPr sz="2000" dirty="0">
                <a:latin typeface="Calibri"/>
                <a:cs typeface="Calibri"/>
              </a:rPr>
              <a:t>61.6%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dirty="0">
                <a:latin typeface="Calibri"/>
                <a:cs typeface="Calibri"/>
              </a:rPr>
              <a:t>global </a:t>
            </a:r>
            <a:r>
              <a:rPr sz="2000" spc="-5" dirty="0">
                <a:latin typeface="Calibri"/>
                <a:cs typeface="Calibri"/>
              </a:rPr>
              <a:t>emissions </a:t>
            </a:r>
            <a:r>
              <a:rPr sz="2000" spc="-20" dirty="0">
                <a:latin typeface="Calibri"/>
                <a:cs typeface="Calibri"/>
              </a:rPr>
              <a:t>have </a:t>
            </a:r>
            <a:r>
              <a:rPr sz="2000" spc="-10" dirty="0">
                <a:latin typeface="Calibri"/>
                <a:cs typeface="Calibri"/>
              </a:rPr>
              <a:t>ratified 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protocol).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5587" y="127000"/>
            <a:ext cx="1216025" cy="1216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1094" y="140876"/>
            <a:ext cx="6588506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75" dirty="0">
                <a:latin typeface="Calibri"/>
                <a:cs typeface="Calibri"/>
              </a:rPr>
              <a:t>KYOTO</a:t>
            </a:r>
            <a:r>
              <a:rPr b="1" spc="-95" dirty="0">
                <a:latin typeface="Calibri"/>
                <a:cs typeface="Calibri"/>
              </a:rPr>
              <a:t> </a:t>
            </a:r>
            <a:r>
              <a:rPr b="1" spc="-40" dirty="0">
                <a:latin typeface="Calibri"/>
                <a:cs typeface="Calibri"/>
              </a:rPr>
              <a:t>PROTOCOL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42617" y="718566"/>
            <a:ext cx="482346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5" dirty="0">
                <a:solidFill>
                  <a:srgbClr val="1F487C"/>
                </a:solidFill>
                <a:latin typeface="Calibri"/>
                <a:cs typeface="Calibri"/>
              </a:rPr>
              <a:t>A </a:t>
            </a:r>
            <a:r>
              <a:rPr sz="3400" spc="-15" dirty="0">
                <a:solidFill>
                  <a:srgbClr val="1F487C"/>
                </a:solidFill>
                <a:latin typeface="Calibri"/>
                <a:cs typeface="Calibri"/>
              </a:rPr>
              <a:t>market-based</a:t>
            </a:r>
            <a:r>
              <a:rPr sz="3400" spc="-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400" spc="-10" dirty="0">
                <a:solidFill>
                  <a:srgbClr val="1F487C"/>
                </a:solidFill>
                <a:latin typeface="Calibri"/>
                <a:cs typeface="Calibri"/>
              </a:rPr>
              <a:t>instrument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9615" y="1395496"/>
            <a:ext cx="7941945" cy="4748530"/>
          </a:xfrm>
          <a:prstGeom prst="rect">
            <a:avLst/>
          </a:prstGeom>
        </p:spPr>
        <p:txBody>
          <a:bodyPr vert="horz" wrap="square" lIns="0" tIns="16256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280"/>
              </a:spcBef>
            </a:pPr>
            <a:r>
              <a:rPr sz="2400" spc="-30" dirty="0">
                <a:latin typeface="Calibri"/>
                <a:cs typeface="Calibri"/>
              </a:rPr>
              <a:t>Kyoto </a:t>
            </a:r>
            <a:r>
              <a:rPr sz="2400" spc="-15" dirty="0">
                <a:latin typeface="Calibri"/>
                <a:cs typeface="Calibri"/>
              </a:rPr>
              <a:t>Protocol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C0000"/>
                </a:solidFill>
                <a:latin typeface="Calibri"/>
                <a:cs typeface="Calibri"/>
              </a:rPr>
              <a:t>characteristics</a:t>
            </a:r>
            <a:endParaRPr sz="2400">
              <a:latin typeface="Calibri"/>
              <a:cs typeface="Calibri"/>
            </a:endParaRPr>
          </a:p>
          <a:p>
            <a:pPr marL="508000" marR="17780">
              <a:lnSpc>
                <a:spcPct val="100000"/>
              </a:lnSpc>
              <a:spcBef>
                <a:spcPts val="990"/>
              </a:spcBef>
              <a:buChar char="&gt;"/>
              <a:tabLst>
                <a:tab pos="691515" algn="l"/>
              </a:tabLst>
            </a:pPr>
            <a:r>
              <a:rPr sz="2000" spc="-5" dirty="0">
                <a:latin typeface="Calibri"/>
                <a:cs typeface="Calibri"/>
              </a:rPr>
              <a:t>Commits </a:t>
            </a:r>
            <a:r>
              <a:rPr sz="2000" spc="-10" dirty="0">
                <a:latin typeface="Calibri"/>
                <a:cs typeface="Calibri"/>
              </a:rPr>
              <a:t>Annex </a:t>
            </a:r>
            <a:r>
              <a:rPr sz="2000" dirty="0">
                <a:latin typeface="Calibri"/>
                <a:cs typeface="Calibri"/>
              </a:rPr>
              <a:t>1 </a:t>
            </a:r>
            <a:r>
              <a:rPr sz="2000" spc="-5" dirty="0">
                <a:latin typeface="Calibri"/>
                <a:cs typeface="Calibri"/>
              </a:rPr>
              <a:t>countries </a:t>
            </a:r>
            <a:r>
              <a:rPr sz="2000" spc="-15" dirty="0">
                <a:latin typeface="Calibri"/>
                <a:cs typeface="Calibri"/>
              </a:rPr>
              <a:t>to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reduce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GHG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emissions by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5.2%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by </a:t>
            </a:r>
            <a:r>
              <a:rPr sz="2000" dirty="0">
                <a:latin typeface="Calibri"/>
                <a:cs typeface="Calibri"/>
              </a:rPr>
              <a:t>2012  </a:t>
            </a:r>
            <a:r>
              <a:rPr sz="2000" spc="-10" dirty="0">
                <a:latin typeface="Calibri"/>
                <a:cs typeface="Calibri"/>
              </a:rPr>
              <a:t>compared </a:t>
            </a:r>
            <a:r>
              <a:rPr sz="2000" spc="-15" dirty="0">
                <a:latin typeface="Calibri"/>
                <a:cs typeface="Calibri"/>
              </a:rPr>
              <a:t>to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1990.</a:t>
            </a:r>
            <a:endParaRPr sz="2000">
              <a:latin typeface="Calibri"/>
              <a:cs typeface="Calibri"/>
            </a:endParaRPr>
          </a:p>
          <a:p>
            <a:pPr marL="690880" indent="-183515">
              <a:lnSpc>
                <a:spcPct val="100000"/>
              </a:lnSpc>
              <a:spcBef>
                <a:spcPts val="960"/>
              </a:spcBef>
              <a:buChar char="&gt;"/>
              <a:tabLst>
                <a:tab pos="691515" algn="l"/>
              </a:tabLst>
            </a:pPr>
            <a:r>
              <a:rPr sz="2000" dirty="0">
                <a:latin typeface="Calibri"/>
                <a:cs typeface="Calibri"/>
              </a:rPr>
              <a:t>Actual </a:t>
            </a:r>
            <a:r>
              <a:rPr sz="2000" spc="-5" dirty="0">
                <a:latin typeface="Calibri"/>
                <a:cs typeface="Calibri"/>
              </a:rPr>
              <a:t>commitment period: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2008 -</a:t>
            </a:r>
            <a:r>
              <a:rPr sz="20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2012</a:t>
            </a:r>
            <a:r>
              <a:rPr sz="200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690880" indent="-182880">
              <a:lnSpc>
                <a:spcPct val="100000"/>
              </a:lnSpc>
              <a:spcBef>
                <a:spcPts val="960"/>
              </a:spcBef>
              <a:buChar char="&gt;"/>
              <a:tabLst>
                <a:tab pos="690880" algn="l"/>
              </a:tabLst>
            </a:pP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Individual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goals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for </a:t>
            </a:r>
            <a:r>
              <a:rPr sz="2000" dirty="0">
                <a:latin typeface="Calibri"/>
                <a:cs typeface="Calibri"/>
              </a:rPr>
              <a:t>each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country.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5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</a:pPr>
            <a:r>
              <a:rPr sz="2400" b="1" dirty="0">
                <a:solidFill>
                  <a:srgbClr val="CC0000"/>
                </a:solidFill>
                <a:latin typeface="Calibri"/>
                <a:cs typeface="Calibri"/>
              </a:rPr>
              <a:t>3 </a:t>
            </a:r>
            <a:r>
              <a:rPr sz="2400" b="1" spc="-5" dirty="0">
                <a:solidFill>
                  <a:srgbClr val="CC0000"/>
                </a:solidFill>
                <a:latin typeface="Calibri"/>
                <a:cs typeface="Calibri"/>
              </a:rPr>
              <a:t>mechanisms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help </a:t>
            </a:r>
            <a:r>
              <a:rPr sz="2400" spc="-10" dirty="0">
                <a:latin typeface="Calibri"/>
                <a:cs typeface="Calibri"/>
              </a:rPr>
              <a:t>countries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10" dirty="0">
                <a:latin typeface="Calibri"/>
                <a:cs typeface="Calibri"/>
              </a:rPr>
              <a:t>reach </a:t>
            </a:r>
            <a:r>
              <a:rPr sz="2400" dirty="0">
                <a:latin typeface="Calibri"/>
                <a:cs typeface="Calibri"/>
              </a:rPr>
              <a:t>their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commitments</a:t>
            </a:r>
            <a:endParaRPr sz="2400">
              <a:latin typeface="Calibri"/>
              <a:cs typeface="Calibri"/>
            </a:endParaRPr>
          </a:p>
          <a:p>
            <a:pPr marL="690880" indent="-183515">
              <a:lnSpc>
                <a:spcPct val="100000"/>
              </a:lnSpc>
              <a:spcBef>
                <a:spcPts val="990"/>
              </a:spcBef>
              <a:buChar char="&gt;"/>
              <a:tabLst>
                <a:tab pos="691515" algn="l"/>
              </a:tabLst>
            </a:pPr>
            <a:r>
              <a:rPr sz="2000" spc="-5" dirty="0">
                <a:latin typeface="Calibri"/>
                <a:cs typeface="Calibri"/>
              </a:rPr>
              <a:t>ETS </a:t>
            </a:r>
            <a:r>
              <a:rPr sz="2000" dirty="0">
                <a:latin typeface="Calibri"/>
                <a:cs typeface="Calibri"/>
              </a:rPr>
              <a:t>-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Emissions </a:t>
            </a:r>
            <a:r>
              <a:rPr sz="2000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Trading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System</a:t>
            </a:r>
            <a:endParaRPr sz="2000">
              <a:latin typeface="Calibri"/>
              <a:cs typeface="Calibri"/>
            </a:endParaRPr>
          </a:p>
          <a:p>
            <a:pPr marL="690880" indent="-182880">
              <a:lnSpc>
                <a:spcPct val="100000"/>
              </a:lnSpc>
              <a:spcBef>
                <a:spcPts val="960"/>
              </a:spcBef>
              <a:buSzPct val="111111"/>
              <a:buChar char="&gt;"/>
              <a:tabLst>
                <a:tab pos="690880" algn="l"/>
              </a:tabLst>
            </a:pPr>
            <a:r>
              <a:rPr sz="1800" spc="-5" dirty="0">
                <a:latin typeface="Calibri"/>
                <a:cs typeface="Calibri"/>
              </a:rPr>
              <a:t>CDM </a:t>
            </a:r>
            <a:r>
              <a:rPr sz="1800" dirty="0">
                <a:latin typeface="Calibri"/>
                <a:cs typeface="Calibri"/>
              </a:rPr>
              <a:t>- </a:t>
            </a:r>
            <a:r>
              <a:rPr sz="18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Clean Development </a:t>
            </a:r>
            <a:r>
              <a:rPr sz="18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Mechanism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(session</a:t>
            </a:r>
            <a:r>
              <a:rPr sz="2000" i="1" spc="2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5)</a:t>
            </a:r>
            <a:endParaRPr sz="2000">
              <a:latin typeface="Calibri"/>
              <a:cs typeface="Calibri"/>
            </a:endParaRPr>
          </a:p>
          <a:p>
            <a:pPr marL="690880" indent="-182880">
              <a:lnSpc>
                <a:spcPct val="100000"/>
              </a:lnSpc>
              <a:spcBef>
                <a:spcPts val="960"/>
              </a:spcBef>
              <a:buSzPct val="111111"/>
              <a:buChar char="&gt;"/>
              <a:tabLst>
                <a:tab pos="690880" algn="l"/>
              </a:tabLst>
            </a:pPr>
            <a:r>
              <a:rPr sz="1800" dirty="0">
                <a:latin typeface="Calibri"/>
                <a:cs typeface="Calibri"/>
              </a:rPr>
              <a:t>JI - </a:t>
            </a:r>
            <a:r>
              <a:rPr sz="18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Join </a:t>
            </a:r>
            <a:r>
              <a:rPr sz="18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Implementation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(session</a:t>
            </a:r>
            <a:r>
              <a:rPr sz="2000" i="1" spc="-1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6)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5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</a:pPr>
            <a:r>
              <a:rPr sz="2400" b="1" dirty="0">
                <a:solidFill>
                  <a:srgbClr val="CC0000"/>
                </a:solidFill>
                <a:latin typeface="Calibri"/>
                <a:cs typeface="Calibri"/>
              </a:rPr>
              <a:t>6 </a:t>
            </a:r>
            <a:r>
              <a:rPr sz="2400" b="1" spc="-5" dirty="0">
                <a:solidFill>
                  <a:srgbClr val="CC0000"/>
                </a:solidFill>
                <a:latin typeface="Calibri"/>
                <a:cs typeface="Calibri"/>
              </a:rPr>
              <a:t>greenhouse gases</a:t>
            </a:r>
            <a:r>
              <a:rPr sz="2400" spc="-5" dirty="0">
                <a:latin typeface="Calibri"/>
                <a:cs typeface="Calibri"/>
              </a:rPr>
              <a:t>: </a:t>
            </a:r>
            <a:r>
              <a:rPr sz="2400" spc="-10" dirty="0">
                <a:latin typeface="Calibri"/>
                <a:cs typeface="Calibri"/>
              </a:rPr>
              <a:t>CO</a:t>
            </a:r>
            <a:r>
              <a:rPr sz="2400" spc="-15" baseline="-20833" dirty="0">
                <a:latin typeface="Calibri"/>
                <a:cs typeface="Calibri"/>
              </a:rPr>
              <a:t>2</a:t>
            </a:r>
            <a:r>
              <a:rPr sz="2400" spc="-10" dirty="0">
                <a:latin typeface="Calibri"/>
                <a:cs typeface="Calibri"/>
              </a:rPr>
              <a:t>, </a:t>
            </a:r>
            <a:r>
              <a:rPr sz="2400" spc="-5" dirty="0">
                <a:latin typeface="Calibri"/>
                <a:cs typeface="Calibri"/>
              </a:rPr>
              <a:t>CH</a:t>
            </a:r>
            <a:r>
              <a:rPr sz="2400" spc="-7" baseline="-20833" dirty="0">
                <a:latin typeface="Calibri"/>
                <a:cs typeface="Calibri"/>
              </a:rPr>
              <a:t>4</a:t>
            </a:r>
            <a:r>
              <a:rPr sz="2400" spc="-5" dirty="0">
                <a:latin typeface="Calibri"/>
                <a:cs typeface="Calibri"/>
              </a:rPr>
              <a:t>, </a:t>
            </a:r>
            <a:r>
              <a:rPr sz="2400" spc="-25" dirty="0">
                <a:latin typeface="Calibri"/>
                <a:cs typeface="Calibri"/>
              </a:rPr>
              <a:t>N</a:t>
            </a:r>
            <a:r>
              <a:rPr sz="2400" spc="-37" baseline="-20833" dirty="0">
                <a:latin typeface="Calibri"/>
                <a:cs typeface="Calibri"/>
              </a:rPr>
              <a:t>2</a:t>
            </a:r>
            <a:r>
              <a:rPr sz="2400" spc="-25" dirty="0">
                <a:latin typeface="Calibri"/>
                <a:cs typeface="Calibri"/>
              </a:rPr>
              <a:t>O, </a:t>
            </a:r>
            <a:r>
              <a:rPr sz="2400" spc="-10" dirty="0">
                <a:latin typeface="Calibri"/>
                <a:cs typeface="Calibri"/>
              </a:rPr>
              <a:t>PFCs, HFCs,</a:t>
            </a:r>
            <a:r>
              <a:rPr sz="2400" spc="-5" dirty="0">
                <a:latin typeface="Calibri"/>
                <a:cs typeface="Calibri"/>
              </a:rPr>
              <a:t> SF</a:t>
            </a:r>
            <a:r>
              <a:rPr sz="2400" spc="-7" baseline="-20833" dirty="0">
                <a:latin typeface="Calibri"/>
                <a:cs typeface="Calibri"/>
              </a:rPr>
              <a:t>6</a:t>
            </a:r>
            <a:r>
              <a:rPr sz="2400" spc="-5" dirty="0"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5587" y="127000"/>
            <a:ext cx="1216025" cy="1216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42821" y="266213"/>
            <a:ext cx="258572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92225" algn="l"/>
                <a:tab pos="1840864" algn="l"/>
              </a:tabLst>
            </a:pP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EFFEC</a:t>
            </a:r>
            <a:r>
              <a:rPr sz="2400" b="1" dirty="0">
                <a:solidFill>
                  <a:srgbClr val="650065"/>
                </a:solidFill>
                <a:latin typeface="Courier New"/>
                <a:cs typeface="Courier New"/>
              </a:rPr>
              <a:t>T</a:t>
            </a:r>
            <a:r>
              <a:rPr sz="24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O</a:t>
            </a:r>
            <a:r>
              <a:rPr sz="2400" b="1" dirty="0">
                <a:solidFill>
                  <a:srgbClr val="650065"/>
                </a:solidFill>
                <a:latin typeface="Courier New"/>
                <a:cs typeface="Courier New"/>
              </a:rPr>
              <a:t>F</a:t>
            </a:r>
            <a:r>
              <a:rPr sz="24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POOR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6023" y="266213"/>
            <a:ext cx="203708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MAINTENANCE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92911" y="835173"/>
            <a:ext cx="240284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60705" algn="l"/>
              </a:tabLst>
            </a:pP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O</a:t>
            </a:r>
            <a:r>
              <a:rPr sz="2400" b="1" dirty="0">
                <a:solidFill>
                  <a:srgbClr val="650065"/>
                </a:solidFill>
                <a:latin typeface="Courier New"/>
                <a:cs typeface="Courier New"/>
              </a:rPr>
              <a:t>N</a:t>
            </a:r>
            <a:r>
              <a:rPr sz="2400" b="1" dirty="0">
                <a:solidFill>
                  <a:srgbClr val="650065"/>
                </a:solidFill>
                <a:latin typeface="Times New Roman"/>
                <a:cs typeface="Times New Roman"/>
              </a:rPr>
              <a:t>	</a:t>
            </a: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COMPRESSOR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53233" y="835173"/>
            <a:ext cx="93980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POWER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0514" y="835173"/>
            <a:ext cx="203708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650065"/>
                </a:solidFill>
                <a:latin typeface="Courier New"/>
                <a:cs typeface="Courier New"/>
              </a:rPr>
              <a:t>CONSUMPTION</a:t>
            </a:r>
            <a:endParaRPr sz="2400">
              <a:latin typeface="Courier New"/>
              <a:cs typeface="Courier New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105539" y="1599565"/>
          <a:ext cx="7181853" cy="35115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2377"/>
                <a:gridCol w="706124"/>
                <a:gridCol w="972824"/>
                <a:gridCol w="1588769"/>
                <a:gridCol w="1502395"/>
                <a:gridCol w="1149364"/>
              </a:tblGrid>
              <a:tr h="1052184"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</a:pPr>
                      <a:r>
                        <a:rPr sz="1700" b="1" dirty="0">
                          <a:latin typeface="Times New Roman"/>
                          <a:cs typeface="Times New Roman"/>
                        </a:rPr>
                        <a:t>Co</a:t>
                      </a:r>
                      <a:r>
                        <a:rPr sz="1700" b="1" spc="-10" dirty="0">
                          <a:latin typeface="Times New Roman"/>
                          <a:cs typeface="Times New Roman"/>
                        </a:rPr>
                        <a:t>nd</a:t>
                      </a:r>
                      <a:r>
                        <a:rPr sz="1700" b="1" spc="-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700" b="1" spc="-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on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T w="10170">
                      <a:solidFill>
                        <a:srgbClr val="000000"/>
                      </a:solidFill>
                      <a:prstDash val="solid"/>
                    </a:lnT>
                    <a:lnB w="1141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040" marR="60325" indent="3810" algn="just">
                        <a:lnSpc>
                          <a:spcPct val="96100"/>
                        </a:lnSpc>
                      </a:pPr>
                      <a:r>
                        <a:rPr sz="1700" b="1" spc="-1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700" b="1" spc="5" dirty="0"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1700" b="1" spc="-1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700" b="1" spc="-10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700" b="1" spc="-5" dirty="0">
                          <a:latin typeface="Times New Roman"/>
                          <a:cs typeface="Times New Roman"/>
                        </a:rPr>
                        <a:t>Te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mp (</a:t>
                      </a:r>
                      <a:r>
                        <a:rPr sz="1650" b="1" baseline="40404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C)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T w="10170">
                      <a:solidFill>
                        <a:srgbClr val="000000"/>
                      </a:solidFill>
                      <a:prstDash val="solid"/>
                    </a:lnT>
                    <a:lnB w="1141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1295" marR="184150" indent="-10160" algn="just">
                        <a:lnSpc>
                          <a:spcPct val="96100"/>
                        </a:lnSpc>
                      </a:pPr>
                      <a:r>
                        <a:rPr sz="1700" b="1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700" b="1" spc="-15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700" b="1" spc="-1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d. </a:t>
                      </a:r>
                      <a:r>
                        <a:rPr sz="1700" b="1" spc="-1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700" b="1" spc="-10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p (</a:t>
                      </a:r>
                      <a:r>
                        <a:rPr sz="1650" b="1" baseline="40404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700" b="1" spc="-1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)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T w="10170">
                      <a:solidFill>
                        <a:srgbClr val="000000"/>
                      </a:solidFill>
                      <a:prstDash val="solid"/>
                    </a:lnT>
                    <a:lnB w="1141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1605" marR="134620" algn="ctr">
                        <a:lnSpc>
                          <a:spcPct val="96100"/>
                        </a:lnSpc>
                      </a:pPr>
                      <a:r>
                        <a:rPr sz="1700" b="1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700" b="1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sz="1700" b="1" spc="-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700" b="1" spc="-1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700" b="1" spc="5" dirty="0">
                          <a:latin typeface="Times New Roman"/>
                          <a:cs typeface="Times New Roman"/>
                        </a:rPr>
                        <a:t>g</a:t>
                      </a:r>
                      <a:r>
                        <a:rPr sz="1700" b="1" spc="-5" dirty="0">
                          <a:latin typeface="Times New Roman"/>
                          <a:cs typeface="Times New Roman"/>
                        </a:rPr>
                        <a:t>er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at</a:t>
                      </a:r>
                      <a:r>
                        <a:rPr sz="1700" b="1" spc="-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700" b="1" spc="-15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n </a:t>
                      </a:r>
                      <a:r>
                        <a:rPr sz="1700" b="1" spc="-1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700" b="1" spc="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700" b="1" spc="-10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1700" b="1" spc="-1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700" b="1" spc="-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ty (</a:t>
                      </a:r>
                      <a:r>
                        <a:rPr sz="1700" b="1" spc="-1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1700" b="1" spc="-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)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T w="10170">
                      <a:solidFill>
                        <a:srgbClr val="000000"/>
                      </a:solidFill>
                      <a:prstDash val="solid"/>
                    </a:lnT>
                    <a:lnB w="1141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520" marR="91440" indent="-635" algn="ctr">
                        <a:lnSpc>
                          <a:spcPct val="95900"/>
                        </a:lnSpc>
                      </a:pPr>
                      <a:r>
                        <a:rPr sz="1700" b="1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700" b="1" spc="-10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700" b="1" spc="-2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700" b="1" spc="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700" b="1" spc="-10" dirty="0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sz="1700" b="1" spc="-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c </a:t>
                      </a:r>
                      <a:r>
                        <a:rPr sz="1700" b="1" spc="-10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1700" b="1" spc="5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1700" b="1" spc="-20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r C</a:t>
                      </a:r>
                      <a:r>
                        <a:rPr sz="1700" b="1" spc="-15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700" b="1" spc="-1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700" b="1" spc="-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um</a:t>
                      </a:r>
                      <a:r>
                        <a:rPr sz="1700" b="1" spc="-10" dirty="0">
                          <a:latin typeface="Times New Roman"/>
                          <a:cs typeface="Times New Roman"/>
                        </a:rPr>
                        <a:t>pt</a:t>
                      </a:r>
                      <a:r>
                        <a:rPr sz="1700" b="1" spc="-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on (</a:t>
                      </a:r>
                      <a:r>
                        <a:rPr sz="1700" b="1" spc="-10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1700" b="1" spc="-5" dirty="0"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sz="1700" b="1" spc="-1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700" b="1" spc="-1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)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T w="10170">
                      <a:solidFill>
                        <a:srgbClr val="000000"/>
                      </a:solidFill>
                      <a:prstDash val="solid"/>
                    </a:lnT>
                    <a:lnB w="1141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 marR="157480" algn="ctr">
                        <a:lnSpc>
                          <a:spcPct val="95900"/>
                        </a:lnSpc>
                      </a:pPr>
                      <a:r>
                        <a:rPr sz="1700" b="1" spc="-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700" b="1" spc="-1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700" b="1" spc="-5" dirty="0">
                          <a:latin typeface="Times New Roman"/>
                          <a:cs typeface="Times New Roman"/>
                        </a:rPr>
                        <a:t>re</a:t>
                      </a:r>
                      <a:r>
                        <a:rPr sz="1700" b="1" spc="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700" b="1" spc="-1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e </a:t>
                      </a:r>
                      <a:r>
                        <a:rPr sz="1700" b="1" spc="-1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n </a:t>
                      </a:r>
                      <a:r>
                        <a:rPr sz="1700" b="1" spc="-10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1700" b="1" spc="-5" dirty="0"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sz="1700" b="1" spc="-1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700" b="1" spc="5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n (</a:t>
                      </a:r>
                      <a:r>
                        <a:rPr sz="1700" b="1" spc="-15" dirty="0">
                          <a:latin typeface="Times New Roman"/>
                          <a:cs typeface="Times New Roman"/>
                        </a:rPr>
                        <a:t>%</a:t>
                      </a:r>
                      <a:r>
                        <a:rPr sz="1700" b="1" dirty="0">
                          <a:latin typeface="Times New Roman"/>
                          <a:cs typeface="Times New Roman"/>
                        </a:rPr>
                        <a:t>)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T w="10170">
                      <a:solidFill>
                        <a:srgbClr val="000000"/>
                      </a:solidFill>
                      <a:prstDash val="solid"/>
                    </a:lnT>
                    <a:lnB w="11419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2047">
                <a:tc>
                  <a:txBody>
                    <a:bodyPr/>
                    <a:lstStyle/>
                    <a:p>
                      <a:pPr marL="163195">
                        <a:lnSpc>
                          <a:spcPct val="100000"/>
                        </a:lnSpc>
                      </a:pPr>
                      <a:r>
                        <a:rPr sz="1700" spc="-1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or</a:t>
                      </a:r>
                      <a:r>
                        <a:rPr sz="1700" spc="-5" dirty="0">
                          <a:latin typeface="Times New Roman"/>
                          <a:cs typeface="Times New Roman"/>
                        </a:rPr>
                        <a:t>ma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l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T w="11419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</a:pPr>
                      <a:r>
                        <a:rPr sz="1700" dirty="0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sz="1700" spc="-1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T w="11419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85115">
                        <a:lnSpc>
                          <a:spcPct val="100000"/>
                        </a:lnSpc>
                      </a:pP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700" spc="-1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5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T w="11419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700" spc="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.0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T w="11419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.69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T w="11419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7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T w="11419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272411">
                <a:tc>
                  <a:txBody>
                    <a:bodyPr/>
                    <a:lstStyle/>
                    <a:p>
                      <a:pPr marL="163195">
                        <a:lnSpc>
                          <a:spcPct val="100000"/>
                        </a:lnSpc>
                      </a:pPr>
                      <a:r>
                        <a:rPr sz="1700" spc="-10" dirty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700" spc="-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700" spc="-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y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</a:pPr>
                      <a:r>
                        <a:rPr sz="1700" dirty="0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sz="1700" spc="-1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85115">
                        <a:lnSpc>
                          <a:spcPct val="100000"/>
                        </a:lnSpc>
                      </a:pP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sz="1700" spc="-1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700" spc="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.6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.84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72745">
                        <a:lnSpc>
                          <a:spcPct val="100000"/>
                        </a:lnSpc>
                      </a:pPr>
                      <a:r>
                        <a:rPr sz="1700" spc="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700" spc="-1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4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163195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700" spc="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700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700" spc="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700" spc="-5" dirty="0">
                          <a:latin typeface="Times New Roman"/>
                          <a:cs typeface="Times New Roman"/>
                        </a:rPr>
                        <a:t>se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r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73055">
                <a:tc>
                  <a:txBody>
                    <a:bodyPr/>
                    <a:lstStyle/>
                    <a:p>
                      <a:pPr marL="163195">
                        <a:lnSpc>
                          <a:spcPct val="100000"/>
                        </a:lnSpc>
                      </a:pPr>
                      <a:r>
                        <a:rPr sz="1700" spc="-10" dirty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700" spc="-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700" spc="-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y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</a:pPr>
                      <a:r>
                        <a:rPr sz="17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700" spc="-1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7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85115">
                        <a:lnSpc>
                          <a:spcPct val="100000"/>
                        </a:lnSpc>
                      </a:pP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700" spc="-1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5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700" spc="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.8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.82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72745">
                        <a:lnSpc>
                          <a:spcPct val="100000"/>
                        </a:lnSpc>
                      </a:pPr>
                      <a:r>
                        <a:rPr sz="1700" spc="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sz="1700" spc="-1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3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72415">
                <a:tc>
                  <a:txBody>
                    <a:bodyPr/>
                    <a:lstStyle/>
                    <a:p>
                      <a:pPr marL="163195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ap</a:t>
                      </a: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700" spc="-5" dirty="0">
                          <a:latin typeface="Times New Roman"/>
                          <a:cs typeface="Times New Roman"/>
                        </a:rPr>
                        <a:t>at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or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72415">
                <a:tc>
                  <a:txBody>
                    <a:bodyPr/>
                    <a:lstStyle/>
                    <a:p>
                      <a:pPr marL="163195">
                        <a:lnSpc>
                          <a:spcPct val="100000"/>
                        </a:lnSpc>
                      </a:pPr>
                      <a:r>
                        <a:rPr sz="1700" spc="-10" dirty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700" spc="-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700" spc="-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y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4"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</a:pPr>
                      <a:r>
                        <a:rPr sz="17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700" spc="-1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7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 marL="285115">
                        <a:lnSpc>
                          <a:spcPct val="100000"/>
                        </a:lnSpc>
                      </a:pP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sz="1700" spc="-1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700" spc="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.7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.96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 marL="372745">
                        <a:lnSpc>
                          <a:spcPct val="100000"/>
                        </a:lnSpc>
                      </a:pPr>
                      <a:r>
                        <a:rPr sz="1700" spc="5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sz="1700" spc="-1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7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8924">
                <a:tc>
                  <a:txBody>
                    <a:bodyPr/>
                    <a:lstStyle/>
                    <a:p>
                      <a:pPr marL="163195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700" spc="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700" spc="-5" dirty="0">
                          <a:latin typeface="Times New Roman"/>
                          <a:cs typeface="Times New Roman"/>
                        </a:rPr>
                        <a:t>de</a:t>
                      </a:r>
                      <a:r>
                        <a:rPr sz="1700" spc="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er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8918">
                <a:tc>
                  <a:txBody>
                    <a:bodyPr/>
                    <a:lstStyle/>
                    <a:p>
                      <a:pPr marL="163195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d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801">
                <a:tc>
                  <a:txBody>
                    <a:bodyPr/>
                    <a:lstStyle/>
                    <a:p>
                      <a:pPr marL="163195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ap</a:t>
                      </a: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700" spc="-5" dirty="0">
                          <a:latin typeface="Times New Roman"/>
                          <a:cs typeface="Times New Roman"/>
                        </a:rPr>
                        <a:t>at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or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0152">
                      <a:solidFill>
                        <a:srgbClr val="000000"/>
                      </a:solidFill>
                      <a:prstDash val="solid"/>
                    </a:lnL>
                    <a:lnR w="10163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0163">
                      <a:solidFill>
                        <a:srgbClr val="000000"/>
                      </a:solidFill>
                      <a:prstDash val="solid"/>
                    </a:lnL>
                    <a:lnR w="10152">
                      <a:solidFill>
                        <a:srgbClr val="000000"/>
                      </a:solidFill>
                      <a:prstDash val="solid"/>
                    </a:lnR>
                    <a:lnB w="10152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Kyoto Protocol</a:t>
            </a: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Developed Countries Signed: </a:t>
            </a:r>
          </a:p>
          <a:p>
            <a:pPr lvl="1">
              <a:lnSpc>
                <a:spcPct val="90000"/>
              </a:lnSpc>
            </a:pPr>
            <a:r>
              <a:rPr lang="en-US"/>
              <a:t>Greenhouse Gases ↓ by 5% by 2012</a:t>
            </a:r>
          </a:p>
          <a:p>
            <a:pPr lvl="1">
              <a:lnSpc>
                <a:spcPct val="90000"/>
              </a:lnSpc>
            </a:pPr>
            <a:r>
              <a:rPr lang="en-US"/>
              <a:t>Reduce or Offset</a:t>
            </a:r>
          </a:p>
          <a:p>
            <a:pPr lvl="1">
              <a:lnSpc>
                <a:spcPct val="90000"/>
              </a:lnSpc>
            </a:pPr>
            <a:r>
              <a:rPr lang="en-US"/>
              <a:t>National Targets, Government’s responsible</a:t>
            </a:r>
          </a:p>
          <a:p>
            <a:pPr>
              <a:lnSpc>
                <a:spcPct val="90000"/>
              </a:lnSpc>
            </a:pPr>
            <a:r>
              <a:rPr lang="en-US"/>
              <a:t>Mechanisms:</a:t>
            </a:r>
          </a:p>
          <a:p>
            <a:pPr lvl="1">
              <a:lnSpc>
                <a:spcPct val="90000"/>
              </a:lnSpc>
            </a:pPr>
            <a:r>
              <a:rPr lang="en-US"/>
              <a:t>Clean Development Mechanism</a:t>
            </a:r>
          </a:p>
          <a:p>
            <a:pPr lvl="1">
              <a:lnSpc>
                <a:spcPct val="90000"/>
              </a:lnSpc>
            </a:pPr>
            <a:r>
              <a:rPr lang="en-US"/>
              <a:t>Emissions Trading</a:t>
            </a:r>
          </a:p>
          <a:p>
            <a:pPr>
              <a:lnSpc>
                <a:spcPct val="90000"/>
              </a:lnSpc>
            </a:pPr>
            <a:r>
              <a:rPr lang="en-GB"/>
              <a:t>Runs out in 2012 – new agreement needed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/>
              <a:t>Policies to mitigate impact of climate change</a:t>
            </a:r>
            <a:endParaRPr lang="en-US" sz="400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chemeClr val="accent2"/>
                </a:solidFill>
              </a:rPr>
              <a:t>Pricing the externality</a:t>
            </a:r>
            <a:r>
              <a:rPr lang="en-US" sz="2400"/>
              <a:t>: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Carbon tax</a:t>
            </a:r>
          </a:p>
          <a:p>
            <a:pPr lvl="1">
              <a:lnSpc>
                <a:spcPct val="90000"/>
              </a:lnSpc>
            </a:pPr>
            <a:r>
              <a:rPr lang="en-GB" sz="2000"/>
              <a:t>Carbon trading</a:t>
            </a:r>
          </a:p>
          <a:p>
            <a:pPr lvl="1">
              <a:lnSpc>
                <a:spcPct val="90000"/>
              </a:lnSpc>
            </a:pPr>
            <a:r>
              <a:rPr lang="en-GB" sz="2000"/>
              <a:t>Implicit pricing through regulation / legislation</a:t>
            </a:r>
            <a:endParaRPr lang="en-US" sz="2000"/>
          </a:p>
          <a:p>
            <a:pPr>
              <a:lnSpc>
                <a:spcPct val="90000"/>
              </a:lnSpc>
            </a:pPr>
            <a:r>
              <a:rPr lang="en-US" sz="2400"/>
              <a:t>Bringing forward lower carbon technology- research, development and deployment</a:t>
            </a:r>
          </a:p>
          <a:p>
            <a:pPr lvl="1">
              <a:lnSpc>
                <a:spcPct val="90000"/>
              </a:lnSpc>
            </a:pPr>
            <a:r>
              <a:rPr lang="en-GB" sz="2000"/>
              <a:t>Which policies provide the best incentive for this?</a:t>
            </a:r>
            <a:endParaRPr lang="en-US" sz="2000"/>
          </a:p>
          <a:p>
            <a:pPr>
              <a:lnSpc>
                <a:spcPct val="90000"/>
              </a:lnSpc>
            </a:pPr>
            <a:r>
              <a:rPr lang="en-GB" sz="2400"/>
              <a:t>Income payments for environmental husbandry e.g. to combat deforestation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en-US" sz="2400"/>
              <a:t>Overcoming information barriers</a:t>
            </a:r>
          </a:p>
          <a:p>
            <a:pPr>
              <a:lnSpc>
                <a:spcPct val="90000"/>
              </a:lnSpc>
            </a:pPr>
            <a:r>
              <a:rPr lang="en-US" sz="2400"/>
              <a:t>Promoting a </a:t>
            </a:r>
            <a:r>
              <a:rPr lang="en-US" sz="2400">
                <a:solidFill>
                  <a:schemeClr val="accent2"/>
                </a:solidFill>
              </a:rPr>
              <a:t>shared understanding</a:t>
            </a:r>
            <a:r>
              <a:rPr lang="en-US" sz="2400"/>
              <a:t> of responsible behaviour across all societies</a:t>
            </a:r>
          </a:p>
          <a:p>
            <a:pPr>
              <a:lnSpc>
                <a:spcPct val="90000"/>
              </a:lnSpc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142" y="1662480"/>
            <a:ext cx="8992202" cy="43599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39570" y="179323"/>
            <a:ext cx="5807710" cy="1082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525"/>
              </a:lnSpc>
              <a:spcBef>
                <a:spcPts val="95"/>
              </a:spcBef>
            </a:pPr>
            <a:r>
              <a:rPr b="1" spc="-15" dirty="0">
                <a:latin typeface="Calibri"/>
                <a:cs typeface="Calibri"/>
              </a:rPr>
              <a:t>UNFCCC</a:t>
            </a:r>
          </a:p>
          <a:p>
            <a:pPr marL="15240">
              <a:lnSpc>
                <a:spcPts val="3804"/>
              </a:lnSpc>
            </a:pPr>
            <a:r>
              <a:rPr sz="3400" spc="-10" dirty="0">
                <a:solidFill>
                  <a:srgbClr val="1F487C"/>
                </a:solidFill>
              </a:rPr>
              <a:t>Ratification </a:t>
            </a:r>
            <a:r>
              <a:rPr sz="3400" spc="-5" dirty="0">
                <a:solidFill>
                  <a:srgbClr val="1F487C"/>
                </a:solidFill>
              </a:rPr>
              <a:t>of the </a:t>
            </a:r>
            <a:r>
              <a:rPr sz="3400" spc="-50" dirty="0">
                <a:solidFill>
                  <a:srgbClr val="1F487C"/>
                </a:solidFill>
              </a:rPr>
              <a:t>Kyoto</a:t>
            </a:r>
            <a:r>
              <a:rPr sz="3400" spc="-80" dirty="0">
                <a:solidFill>
                  <a:srgbClr val="1F487C"/>
                </a:solidFill>
              </a:rPr>
              <a:t> </a:t>
            </a:r>
            <a:r>
              <a:rPr sz="3400" spc="-25" dirty="0">
                <a:solidFill>
                  <a:srgbClr val="1F487C"/>
                </a:solidFill>
              </a:rPr>
              <a:t>protocol</a:t>
            </a:r>
            <a:endParaRPr sz="3400"/>
          </a:p>
        </p:txBody>
      </p:sp>
      <p:sp>
        <p:nvSpPr>
          <p:cNvPr id="4" name="object 4"/>
          <p:cNvSpPr/>
          <p:nvPr/>
        </p:nvSpPr>
        <p:spPr>
          <a:xfrm>
            <a:off x="3990975" y="5445125"/>
            <a:ext cx="2757805" cy="942975"/>
          </a:xfrm>
          <a:custGeom>
            <a:avLst/>
            <a:gdLst/>
            <a:ahLst/>
            <a:cxnLst/>
            <a:rect l="l" t="t" r="r" b="b"/>
            <a:pathLst>
              <a:path w="2757804" h="942975">
                <a:moveTo>
                  <a:pt x="0" y="942975"/>
                </a:moveTo>
                <a:lnTo>
                  <a:pt x="2757551" y="942975"/>
                </a:lnTo>
                <a:lnTo>
                  <a:pt x="2757551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070350" y="5466994"/>
            <a:ext cx="2028825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Signed and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ratified</a:t>
            </a:r>
            <a:endParaRPr sz="14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1400" spc="-5" dirty="0">
                <a:latin typeface="Calibri"/>
                <a:cs typeface="Calibri"/>
              </a:rPr>
              <a:t>Signed, ratification pending  Signed, ratification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declined  </a:t>
            </a:r>
            <a:r>
              <a:rPr sz="1400" dirty="0">
                <a:latin typeface="Calibri"/>
                <a:cs typeface="Calibri"/>
              </a:rPr>
              <a:t>No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position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642550" y="5545137"/>
          <a:ext cx="347980" cy="7477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980"/>
              </a:tblGrid>
              <a:tr h="1785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</a:tr>
              <a:tr h="1984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952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</a:tr>
              <a:tr h="1754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255587" y="127000"/>
            <a:ext cx="1216025" cy="1216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1625" y="1209611"/>
            <a:ext cx="8478901" cy="5103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17217" y="202437"/>
            <a:ext cx="6655434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400" spc="-10" dirty="0">
                <a:solidFill>
                  <a:srgbClr val="1F487C"/>
                </a:solidFill>
              </a:rPr>
              <a:t>CO</a:t>
            </a:r>
            <a:r>
              <a:rPr sz="3375" spc="-15" baseline="-20987" dirty="0">
                <a:solidFill>
                  <a:srgbClr val="1F487C"/>
                </a:solidFill>
              </a:rPr>
              <a:t>2 </a:t>
            </a:r>
            <a:r>
              <a:rPr sz="3400" spc="-5" dirty="0">
                <a:solidFill>
                  <a:srgbClr val="1F487C"/>
                </a:solidFill>
              </a:rPr>
              <a:t>emissions </a:t>
            </a:r>
            <a:r>
              <a:rPr sz="3400" spc="-25" dirty="0">
                <a:solidFill>
                  <a:srgbClr val="1F487C"/>
                </a:solidFill>
              </a:rPr>
              <a:t>from </a:t>
            </a:r>
            <a:r>
              <a:rPr sz="3400" spc="-5" dirty="0">
                <a:solidFill>
                  <a:srgbClr val="1F487C"/>
                </a:solidFill>
              </a:rPr>
              <a:t>industrial</a:t>
            </a:r>
            <a:r>
              <a:rPr sz="3400" spc="-320" dirty="0">
                <a:solidFill>
                  <a:srgbClr val="1F487C"/>
                </a:solidFill>
              </a:rPr>
              <a:t> </a:t>
            </a:r>
            <a:r>
              <a:rPr sz="3400" spc="-15" dirty="0">
                <a:solidFill>
                  <a:srgbClr val="1F487C"/>
                </a:solidFill>
              </a:rPr>
              <a:t>process</a:t>
            </a:r>
            <a:endParaRPr sz="3400"/>
          </a:p>
        </p:txBody>
      </p:sp>
      <p:sp>
        <p:nvSpPr>
          <p:cNvPr id="4" name="object 4"/>
          <p:cNvSpPr/>
          <p:nvPr/>
        </p:nvSpPr>
        <p:spPr>
          <a:xfrm>
            <a:off x="255587" y="127000"/>
            <a:ext cx="1216025" cy="1216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362" y="1239900"/>
            <a:ext cx="8478774" cy="5224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17217" y="202437"/>
            <a:ext cx="640461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400" spc="-10" dirty="0">
                <a:solidFill>
                  <a:srgbClr val="1F487C"/>
                </a:solidFill>
              </a:rPr>
              <a:t>CO</a:t>
            </a:r>
            <a:r>
              <a:rPr sz="3375" spc="-15" baseline="-20987" dirty="0">
                <a:solidFill>
                  <a:srgbClr val="1F487C"/>
                </a:solidFill>
              </a:rPr>
              <a:t>2 </a:t>
            </a:r>
            <a:r>
              <a:rPr sz="3400" spc="-5" dirty="0">
                <a:solidFill>
                  <a:srgbClr val="1F487C"/>
                </a:solidFill>
              </a:rPr>
              <a:t>emissions </a:t>
            </a:r>
            <a:r>
              <a:rPr sz="3400" spc="-25" dirty="0">
                <a:solidFill>
                  <a:srgbClr val="1F487C"/>
                </a:solidFill>
              </a:rPr>
              <a:t>from </a:t>
            </a:r>
            <a:r>
              <a:rPr sz="3400" spc="-5" dirty="0">
                <a:solidFill>
                  <a:srgbClr val="1F487C"/>
                </a:solidFill>
              </a:rPr>
              <a:t>land </a:t>
            </a:r>
            <a:r>
              <a:rPr sz="3400" spc="-10" dirty="0">
                <a:solidFill>
                  <a:srgbClr val="1F487C"/>
                </a:solidFill>
              </a:rPr>
              <a:t>use</a:t>
            </a:r>
            <a:r>
              <a:rPr sz="3400" spc="-275" dirty="0">
                <a:solidFill>
                  <a:srgbClr val="1F487C"/>
                </a:solidFill>
              </a:rPr>
              <a:t> </a:t>
            </a:r>
            <a:r>
              <a:rPr sz="3400" spc="-10" dirty="0">
                <a:solidFill>
                  <a:srgbClr val="1F487C"/>
                </a:solidFill>
              </a:rPr>
              <a:t>change</a:t>
            </a:r>
            <a:endParaRPr sz="3400"/>
          </a:p>
        </p:txBody>
      </p:sp>
      <p:sp>
        <p:nvSpPr>
          <p:cNvPr id="4" name="object 4"/>
          <p:cNvSpPr/>
          <p:nvPr/>
        </p:nvSpPr>
        <p:spPr>
          <a:xfrm>
            <a:off x="255587" y="127000"/>
            <a:ext cx="1216025" cy="1216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125" y="2503551"/>
            <a:ext cx="4570476" cy="3681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72025" y="1263522"/>
            <a:ext cx="4214749" cy="3795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41094" y="168021"/>
            <a:ext cx="53314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35" dirty="0">
                <a:solidFill>
                  <a:srgbClr val="1F487C"/>
                </a:solidFill>
                <a:latin typeface="Calibri"/>
                <a:cs typeface="Calibri"/>
              </a:rPr>
              <a:t>INFORMATIONS </a:t>
            </a:r>
            <a:r>
              <a:rPr b="1" spc="-5" dirty="0">
                <a:solidFill>
                  <a:srgbClr val="1F487C"/>
                </a:solidFill>
                <a:latin typeface="Calibri"/>
                <a:cs typeface="Calibri"/>
              </a:rPr>
              <a:t>&amp;</a:t>
            </a:r>
            <a:r>
              <a:rPr b="1" spc="-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b="1" spc="-30" dirty="0">
                <a:solidFill>
                  <a:srgbClr val="1F487C"/>
                </a:solidFill>
                <a:latin typeface="Calibri"/>
                <a:cs typeface="Calibri"/>
              </a:rPr>
              <a:t>TOOLS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4939" y="718566"/>
            <a:ext cx="4374515" cy="1652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99870">
              <a:lnSpc>
                <a:spcPct val="100000"/>
              </a:lnSpc>
              <a:spcBef>
                <a:spcPts val="95"/>
              </a:spcBef>
            </a:pPr>
            <a:r>
              <a:rPr sz="3400" spc="-15" dirty="0">
                <a:solidFill>
                  <a:srgbClr val="1F487C"/>
                </a:solidFill>
                <a:latin typeface="Calibri"/>
                <a:cs typeface="Calibri"/>
              </a:rPr>
              <a:t>Official</a:t>
            </a:r>
            <a:r>
              <a:rPr sz="3400" spc="-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400" spc="-15" dirty="0">
                <a:solidFill>
                  <a:srgbClr val="1F487C"/>
                </a:solidFill>
                <a:latin typeface="Calibri"/>
                <a:cs typeface="Calibri"/>
              </a:rPr>
              <a:t>websites</a:t>
            </a:r>
            <a:endParaRPr sz="3400">
              <a:latin typeface="Calibri"/>
              <a:cs typeface="Calibri"/>
            </a:endParaRPr>
          </a:p>
          <a:p>
            <a:pPr marL="12700" marR="460375">
              <a:lnSpc>
                <a:spcPct val="100000"/>
              </a:lnSpc>
              <a:spcBef>
                <a:spcPts val="2970"/>
              </a:spcBef>
            </a:pPr>
            <a:r>
              <a:rPr sz="2400" b="1" spc="-5" dirty="0">
                <a:solidFill>
                  <a:srgbClr val="CC0000"/>
                </a:solidFill>
                <a:latin typeface="Calibri"/>
                <a:cs typeface="Calibri"/>
              </a:rPr>
              <a:t>UNFCCC</a:t>
            </a:r>
            <a:r>
              <a:rPr sz="2400" spc="-5" dirty="0">
                <a:latin typeface="Calibri"/>
                <a:cs typeface="Calibri"/>
              </a:rPr>
              <a:t>, </a:t>
            </a:r>
            <a:r>
              <a:rPr sz="2400" spc="-10" dirty="0">
                <a:latin typeface="Calibri"/>
                <a:cs typeface="Calibri"/>
              </a:rPr>
              <a:t>site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Convention  </a:t>
            </a:r>
            <a:r>
              <a:rPr sz="2400" u="heavy" spc="-10" dirty="0">
                <a:solidFill>
                  <a:srgbClr val="C0504D"/>
                </a:solidFill>
                <a:uFill>
                  <a:solidFill>
                    <a:srgbClr val="C0504D"/>
                  </a:solidFill>
                </a:uFill>
                <a:latin typeface="Calibri"/>
                <a:cs typeface="Calibri"/>
                <a:hlinkClick r:id="rId4"/>
              </a:rPr>
              <a:t>http://unfccc.int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43321" y="5062473"/>
            <a:ext cx="3789679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CC0000"/>
                </a:solidFill>
                <a:latin typeface="Calibri"/>
                <a:cs typeface="Calibri"/>
              </a:rPr>
              <a:t>IPCC</a:t>
            </a:r>
            <a:r>
              <a:rPr sz="2400" spc="-5" dirty="0">
                <a:latin typeface="Calibri"/>
                <a:cs typeface="Calibri"/>
              </a:rPr>
              <a:t>, </a:t>
            </a:r>
            <a:r>
              <a:rPr sz="2400" spc="-15" dirty="0">
                <a:latin typeface="Calibri"/>
                <a:cs typeface="Calibri"/>
              </a:rPr>
              <a:t>Intergovernmental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Panel</a:t>
            </a:r>
            <a:endParaRPr sz="2400">
              <a:latin typeface="Calibri"/>
              <a:cs typeface="Calibri"/>
            </a:endParaRPr>
          </a:p>
          <a:p>
            <a:pPr marL="1376680" marR="5715" indent="8382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on </a:t>
            </a:r>
            <a:r>
              <a:rPr sz="2400" spc="-10" dirty="0">
                <a:latin typeface="Calibri"/>
                <a:cs typeface="Calibri"/>
              </a:rPr>
              <a:t>Climate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Change  </a:t>
            </a:r>
            <a:r>
              <a:rPr sz="2400" u="heavy" spc="-25" dirty="0">
                <a:solidFill>
                  <a:srgbClr val="C0504D"/>
                </a:solidFill>
                <a:uFill>
                  <a:solidFill>
                    <a:srgbClr val="C0504D"/>
                  </a:solidFill>
                </a:uFill>
                <a:latin typeface="Calibri"/>
                <a:cs typeface="Calibri"/>
                <a:hlinkClick r:id="rId5"/>
              </a:rPr>
              <a:t>h</a:t>
            </a:r>
            <a:r>
              <a:rPr sz="2400" u="heavy" spc="-40" dirty="0">
                <a:solidFill>
                  <a:srgbClr val="C0504D"/>
                </a:solidFill>
                <a:uFill>
                  <a:solidFill>
                    <a:srgbClr val="C0504D"/>
                  </a:solidFill>
                </a:uFill>
                <a:latin typeface="Calibri"/>
                <a:cs typeface="Calibri"/>
                <a:hlinkClick r:id="rId5"/>
              </a:rPr>
              <a:t>t</a:t>
            </a:r>
            <a:r>
              <a:rPr sz="2400" u="heavy" dirty="0">
                <a:solidFill>
                  <a:srgbClr val="C0504D"/>
                </a:solidFill>
                <a:uFill>
                  <a:solidFill>
                    <a:srgbClr val="C0504D"/>
                  </a:solidFill>
                </a:uFill>
                <a:latin typeface="Calibri"/>
                <a:cs typeface="Calibri"/>
                <a:hlinkClick r:id="rId5"/>
              </a:rPr>
              <a:t>tp://</a:t>
            </a:r>
            <a:r>
              <a:rPr sz="2400" u="heavy" spc="5" dirty="0">
                <a:solidFill>
                  <a:srgbClr val="C0504D"/>
                </a:solidFill>
                <a:uFill>
                  <a:solidFill>
                    <a:srgbClr val="C0504D"/>
                  </a:solidFill>
                </a:uFill>
                <a:latin typeface="Calibri"/>
                <a:cs typeface="Calibri"/>
                <a:hlinkClick r:id="rId5"/>
              </a:rPr>
              <a:t>w</a:t>
            </a:r>
            <a:r>
              <a:rPr sz="2400" u="heavy" spc="10" dirty="0">
                <a:solidFill>
                  <a:srgbClr val="C0504D"/>
                </a:solidFill>
                <a:uFill>
                  <a:solidFill>
                    <a:srgbClr val="C0504D"/>
                  </a:solidFill>
                </a:uFill>
                <a:latin typeface="Calibri"/>
                <a:cs typeface="Calibri"/>
                <a:hlinkClick r:id="rId5"/>
              </a:rPr>
              <a:t>w</a:t>
            </a:r>
            <a:r>
              <a:rPr sz="2400" u="heavy" spc="-160" dirty="0">
                <a:solidFill>
                  <a:srgbClr val="C0504D"/>
                </a:solidFill>
                <a:uFill>
                  <a:solidFill>
                    <a:srgbClr val="C0504D"/>
                  </a:solidFill>
                </a:uFill>
                <a:latin typeface="Calibri"/>
                <a:cs typeface="Calibri"/>
                <a:hlinkClick r:id="rId5"/>
              </a:rPr>
              <a:t>w</a:t>
            </a:r>
            <a:r>
              <a:rPr sz="2400" u="heavy" spc="-5" dirty="0">
                <a:solidFill>
                  <a:srgbClr val="C0504D"/>
                </a:solidFill>
                <a:uFill>
                  <a:solidFill>
                    <a:srgbClr val="C0504D"/>
                  </a:solidFill>
                </a:uFill>
                <a:latin typeface="Calibri"/>
                <a:cs typeface="Calibri"/>
                <a:hlinkClick r:id="rId5"/>
              </a:rPr>
              <a:t>.ipcc.</a:t>
            </a:r>
            <a:r>
              <a:rPr sz="2400" u="heavy" spc="-10" dirty="0">
                <a:solidFill>
                  <a:srgbClr val="C0504D"/>
                </a:solidFill>
                <a:uFill>
                  <a:solidFill>
                    <a:srgbClr val="C0504D"/>
                  </a:solidFill>
                </a:uFill>
                <a:latin typeface="Calibri"/>
                <a:cs typeface="Calibri"/>
                <a:hlinkClick r:id="rId5"/>
              </a:rPr>
              <a:t>c</a:t>
            </a:r>
            <a:r>
              <a:rPr sz="2400" u="heavy" dirty="0">
                <a:solidFill>
                  <a:srgbClr val="C0504D"/>
                </a:solidFill>
                <a:uFill>
                  <a:solidFill>
                    <a:srgbClr val="C0504D"/>
                  </a:solidFill>
                </a:uFill>
                <a:latin typeface="Calibri"/>
                <a:cs typeface="Calibri"/>
                <a:hlinkClick r:id="rId5"/>
              </a:rPr>
              <a:t>h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5587" y="127000"/>
            <a:ext cx="1216025" cy="12160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09241" y="461594"/>
            <a:ext cx="452755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UNDP – GEF</a:t>
            </a:r>
            <a:r>
              <a:rPr sz="4400" spc="-85" dirty="0"/>
              <a:t> </a:t>
            </a:r>
            <a:r>
              <a:rPr sz="4400" spc="-10" dirty="0"/>
              <a:t>Project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607565"/>
            <a:ext cx="7995920" cy="34404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libri"/>
                <a:cs typeface="Calibri"/>
              </a:rPr>
              <a:t>Government </a:t>
            </a:r>
            <a:r>
              <a:rPr sz="3200" spc="-5" dirty="0">
                <a:latin typeface="Calibri"/>
                <a:cs typeface="Calibri"/>
              </a:rPr>
              <a:t>of India, </a:t>
            </a:r>
            <a:r>
              <a:rPr sz="3200" dirty="0">
                <a:latin typeface="Calibri"/>
                <a:cs typeface="Calibri"/>
              </a:rPr>
              <a:t>with </a:t>
            </a:r>
            <a:r>
              <a:rPr sz="3200" spc="-5" dirty="0">
                <a:latin typeface="Calibri"/>
                <a:cs typeface="Calibri"/>
              </a:rPr>
              <a:t>UNDP </a:t>
            </a:r>
            <a:r>
              <a:rPr sz="3200" dirty="0">
                <a:latin typeface="Calibri"/>
                <a:cs typeface="Calibri"/>
              </a:rPr>
              <a:t>as the lead  </a:t>
            </a:r>
            <a:r>
              <a:rPr sz="3200" spc="-35" dirty="0">
                <a:latin typeface="Calibri"/>
                <a:cs typeface="Calibri"/>
              </a:rPr>
              <a:t>agency,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5" dirty="0">
                <a:latin typeface="Calibri"/>
                <a:cs typeface="Calibri"/>
              </a:rPr>
              <a:t>implementing </a:t>
            </a:r>
            <a:r>
              <a:rPr sz="3200" dirty="0">
                <a:latin typeface="Calibri"/>
                <a:cs typeface="Calibri"/>
              </a:rPr>
              <a:t>a Global </a:t>
            </a:r>
            <a:r>
              <a:rPr sz="3200" spc="-15" dirty="0">
                <a:latin typeface="Calibri"/>
                <a:cs typeface="Calibri"/>
              </a:rPr>
              <a:t>Environment  Facility </a:t>
            </a:r>
            <a:r>
              <a:rPr sz="3200" spc="-5" dirty="0">
                <a:latin typeface="Calibri"/>
                <a:cs typeface="Calibri"/>
              </a:rPr>
              <a:t>(GEF) </a:t>
            </a:r>
            <a:r>
              <a:rPr sz="3200" spc="-10" dirty="0">
                <a:latin typeface="Calibri"/>
                <a:cs typeface="Calibri"/>
              </a:rPr>
              <a:t>supported project </a:t>
            </a:r>
            <a:r>
              <a:rPr sz="3200" dirty="0">
                <a:latin typeface="Calibri"/>
                <a:cs typeface="Calibri"/>
              </a:rPr>
              <a:t>-  </a:t>
            </a:r>
            <a:r>
              <a:rPr sz="3200" spc="-10" dirty="0">
                <a:latin typeface="Calibri"/>
                <a:cs typeface="Calibri"/>
              </a:rPr>
              <a:t>“</a:t>
            </a:r>
            <a:r>
              <a:rPr sz="3200" b="1" spc="-10" dirty="0">
                <a:solidFill>
                  <a:srgbClr val="00AFEF"/>
                </a:solidFill>
                <a:latin typeface="Calibri"/>
                <a:cs typeface="Calibri"/>
              </a:rPr>
              <a:t>Mainstreaming Coastal </a:t>
            </a:r>
            <a:r>
              <a:rPr sz="3200" b="1" dirty="0">
                <a:solidFill>
                  <a:srgbClr val="00AFEF"/>
                </a:solidFill>
                <a:latin typeface="Calibri"/>
                <a:cs typeface="Calibri"/>
              </a:rPr>
              <a:t>and </a:t>
            </a:r>
            <a:r>
              <a:rPr sz="3200" b="1" spc="-5" dirty="0">
                <a:solidFill>
                  <a:srgbClr val="00AFEF"/>
                </a:solidFill>
                <a:latin typeface="Calibri"/>
                <a:cs typeface="Calibri"/>
              </a:rPr>
              <a:t>Marine  Biodiversity Conservation </a:t>
            </a:r>
            <a:r>
              <a:rPr sz="3200" b="1" spc="-15" dirty="0">
                <a:solidFill>
                  <a:srgbClr val="00AFEF"/>
                </a:solidFill>
                <a:latin typeface="Calibri"/>
                <a:cs typeface="Calibri"/>
              </a:rPr>
              <a:t>into </a:t>
            </a:r>
            <a:r>
              <a:rPr sz="3200" b="1" spc="-5" dirty="0">
                <a:solidFill>
                  <a:srgbClr val="00AFEF"/>
                </a:solidFill>
                <a:latin typeface="Calibri"/>
                <a:cs typeface="Calibri"/>
              </a:rPr>
              <a:t>Production  </a:t>
            </a:r>
            <a:r>
              <a:rPr sz="3200" b="1" spc="-10" dirty="0">
                <a:solidFill>
                  <a:srgbClr val="00AFEF"/>
                </a:solidFill>
                <a:latin typeface="Calibri"/>
                <a:cs typeface="Calibri"/>
              </a:rPr>
              <a:t>Sectors </a:t>
            </a:r>
            <a:r>
              <a:rPr sz="3200" b="1" dirty="0">
                <a:solidFill>
                  <a:srgbClr val="00AFEF"/>
                </a:solidFill>
                <a:latin typeface="Calibri"/>
                <a:cs typeface="Calibri"/>
              </a:rPr>
              <a:t>in the </a:t>
            </a:r>
            <a:r>
              <a:rPr sz="3200" b="1" spc="-15" dirty="0">
                <a:solidFill>
                  <a:srgbClr val="00AFEF"/>
                </a:solidFill>
                <a:latin typeface="Calibri"/>
                <a:cs typeface="Calibri"/>
              </a:rPr>
              <a:t>Godavari </a:t>
            </a:r>
            <a:r>
              <a:rPr sz="3200" b="1" spc="-10" dirty="0">
                <a:solidFill>
                  <a:srgbClr val="00AFEF"/>
                </a:solidFill>
                <a:latin typeface="Calibri"/>
                <a:cs typeface="Calibri"/>
              </a:rPr>
              <a:t>River </a:t>
            </a:r>
            <a:r>
              <a:rPr sz="3200" b="1" spc="-5" dirty="0">
                <a:solidFill>
                  <a:srgbClr val="00AFEF"/>
                </a:solidFill>
                <a:latin typeface="Calibri"/>
                <a:cs typeface="Calibri"/>
              </a:rPr>
              <a:t>Estuarine  </a:t>
            </a:r>
            <a:r>
              <a:rPr sz="3200" b="1" spc="-20" dirty="0">
                <a:solidFill>
                  <a:srgbClr val="00AFEF"/>
                </a:solidFill>
                <a:latin typeface="Calibri"/>
                <a:cs typeface="Calibri"/>
              </a:rPr>
              <a:t>Ecosystem, </a:t>
            </a:r>
            <a:r>
              <a:rPr sz="3200" b="1" spc="-15" dirty="0">
                <a:solidFill>
                  <a:srgbClr val="00AFEF"/>
                </a:solidFill>
                <a:latin typeface="Calibri"/>
                <a:cs typeface="Calibri"/>
              </a:rPr>
              <a:t>Andhra</a:t>
            </a:r>
            <a:r>
              <a:rPr sz="3200" b="1" spc="-60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3200" b="1" spc="-75" dirty="0">
                <a:solidFill>
                  <a:srgbClr val="00AFEF"/>
                </a:solidFill>
                <a:latin typeface="Calibri"/>
                <a:cs typeface="Calibri"/>
              </a:rPr>
              <a:t>Pradesh</a:t>
            </a:r>
            <a:r>
              <a:rPr sz="3200" spc="-75" dirty="0">
                <a:latin typeface="Calibri"/>
                <a:cs typeface="Calibri"/>
              </a:rPr>
              <a:t>”.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394208"/>
            <a:ext cx="20281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244060"/>
                </a:solidFill>
                <a:latin typeface="Calibri"/>
                <a:cs typeface="Calibri"/>
              </a:rPr>
              <a:t>COUNTRY:</a:t>
            </a:r>
            <a:r>
              <a:rPr sz="2400" b="1" spc="-7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244060"/>
                </a:solidFill>
                <a:latin typeface="Calibri"/>
                <a:cs typeface="Calibri"/>
              </a:rPr>
              <a:t>India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272285"/>
            <a:ext cx="8025765" cy="4854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81610" indent="-34290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244060"/>
                </a:solidFill>
                <a:latin typeface="Calibri"/>
                <a:cs typeface="Calibri"/>
              </a:rPr>
              <a:t>PROJECT </a:t>
            </a:r>
            <a:r>
              <a:rPr sz="2400" b="1" spc="-5" dirty="0">
                <a:solidFill>
                  <a:srgbClr val="244060"/>
                </a:solidFill>
                <a:latin typeface="Calibri"/>
                <a:cs typeface="Calibri"/>
              </a:rPr>
              <a:t>TITLE: </a:t>
            </a:r>
            <a:r>
              <a:rPr sz="2400" spc="-5" dirty="0">
                <a:solidFill>
                  <a:srgbClr val="244060"/>
                </a:solidFill>
                <a:latin typeface="Calibri"/>
                <a:cs typeface="Calibri"/>
              </a:rPr>
              <a:t>Mainstreaming </a:t>
            </a:r>
            <a:r>
              <a:rPr sz="2400" spc="-10" dirty="0">
                <a:solidFill>
                  <a:srgbClr val="244060"/>
                </a:solidFill>
                <a:latin typeface="Calibri"/>
                <a:cs typeface="Calibri"/>
              </a:rPr>
              <a:t>Coastal </a:t>
            </a:r>
            <a:r>
              <a:rPr sz="2400" dirty="0">
                <a:solidFill>
                  <a:srgbClr val="244060"/>
                </a:solidFill>
                <a:latin typeface="Calibri"/>
                <a:cs typeface="Calibri"/>
              </a:rPr>
              <a:t>and Marine </a:t>
            </a:r>
            <a:r>
              <a:rPr sz="2400" spc="-10" dirty="0">
                <a:solidFill>
                  <a:srgbClr val="244060"/>
                </a:solidFill>
                <a:latin typeface="Calibri"/>
                <a:cs typeface="Calibri"/>
              </a:rPr>
              <a:t>Biodiversity  Conservation </a:t>
            </a:r>
            <a:r>
              <a:rPr sz="2400" spc="-15" dirty="0">
                <a:solidFill>
                  <a:srgbClr val="244060"/>
                </a:solidFill>
                <a:latin typeface="Calibri"/>
                <a:cs typeface="Calibri"/>
              </a:rPr>
              <a:t>into </a:t>
            </a:r>
            <a:r>
              <a:rPr sz="2400" spc="-10" dirty="0">
                <a:solidFill>
                  <a:srgbClr val="244060"/>
                </a:solidFill>
                <a:latin typeface="Calibri"/>
                <a:cs typeface="Calibri"/>
              </a:rPr>
              <a:t>Production Sectors </a:t>
            </a:r>
            <a:r>
              <a:rPr sz="2400" dirty="0">
                <a:solidFill>
                  <a:srgbClr val="244060"/>
                </a:solidFill>
                <a:latin typeface="Calibri"/>
                <a:cs typeface="Calibri"/>
              </a:rPr>
              <a:t>in the </a:t>
            </a:r>
            <a:r>
              <a:rPr sz="2400" spc="-15" dirty="0">
                <a:solidFill>
                  <a:srgbClr val="244060"/>
                </a:solidFill>
                <a:latin typeface="Calibri"/>
                <a:cs typeface="Calibri"/>
              </a:rPr>
              <a:t>East Godavari  </a:t>
            </a:r>
            <a:r>
              <a:rPr sz="2400" spc="-5" dirty="0">
                <a:solidFill>
                  <a:srgbClr val="244060"/>
                </a:solidFill>
                <a:latin typeface="Calibri"/>
                <a:cs typeface="Calibri"/>
              </a:rPr>
              <a:t>River Estuarine </a:t>
            </a:r>
            <a:r>
              <a:rPr sz="2400" spc="-25" dirty="0">
                <a:solidFill>
                  <a:srgbClr val="244060"/>
                </a:solidFill>
                <a:latin typeface="Calibri"/>
                <a:cs typeface="Calibri"/>
              </a:rPr>
              <a:t>Ecosystem</a:t>
            </a:r>
            <a:r>
              <a:rPr sz="2400" spc="-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44060"/>
                </a:solidFill>
                <a:latin typeface="Calibri"/>
                <a:cs typeface="Calibri"/>
              </a:rPr>
              <a:t>(EGREE)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244060"/>
                </a:solidFill>
                <a:latin typeface="Calibri"/>
                <a:cs typeface="Calibri"/>
              </a:rPr>
              <a:t>GEF </a:t>
            </a:r>
            <a:r>
              <a:rPr sz="2400" b="1" spc="-35" dirty="0">
                <a:solidFill>
                  <a:srgbClr val="244060"/>
                </a:solidFill>
                <a:latin typeface="Calibri"/>
                <a:cs typeface="Calibri"/>
              </a:rPr>
              <a:t>AGENCY:</a:t>
            </a:r>
            <a:r>
              <a:rPr sz="2400" b="1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UNDP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15" dirty="0">
                <a:solidFill>
                  <a:srgbClr val="244060"/>
                </a:solidFill>
                <a:latin typeface="Calibri"/>
                <a:cs typeface="Calibri"/>
              </a:rPr>
              <a:t>OTHER </a:t>
            </a:r>
            <a:r>
              <a:rPr sz="2400" b="1" spc="-10" dirty="0">
                <a:solidFill>
                  <a:srgbClr val="244060"/>
                </a:solidFill>
                <a:latin typeface="Calibri"/>
                <a:cs typeface="Calibri"/>
              </a:rPr>
              <a:t>EXECUTING </a:t>
            </a:r>
            <a:r>
              <a:rPr sz="2400" b="1" spc="-30" dirty="0">
                <a:solidFill>
                  <a:srgbClr val="244060"/>
                </a:solidFill>
                <a:latin typeface="Calibri"/>
                <a:cs typeface="Calibri"/>
              </a:rPr>
              <a:t>PARTNER: </a:t>
            </a:r>
            <a:r>
              <a:rPr sz="2400" spc="-5" dirty="0">
                <a:solidFill>
                  <a:srgbClr val="244060"/>
                </a:solidFill>
                <a:latin typeface="Calibri"/>
                <a:cs typeface="Calibri"/>
              </a:rPr>
              <a:t>Ministry of </a:t>
            </a:r>
            <a:r>
              <a:rPr sz="2400" spc="-10" dirty="0">
                <a:solidFill>
                  <a:srgbClr val="244060"/>
                </a:solidFill>
                <a:latin typeface="Calibri"/>
                <a:cs typeface="Calibri"/>
              </a:rPr>
              <a:t>Environment </a:t>
            </a:r>
            <a:r>
              <a:rPr sz="2400" dirty="0">
                <a:solidFill>
                  <a:srgbClr val="244060"/>
                </a:solidFill>
                <a:latin typeface="Calibri"/>
                <a:cs typeface="Calibri"/>
              </a:rPr>
              <a:t>&amp;</a:t>
            </a:r>
            <a:r>
              <a:rPr sz="2400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244060"/>
                </a:solidFill>
                <a:latin typeface="Calibri"/>
                <a:cs typeface="Calibri"/>
              </a:rPr>
              <a:t>Forests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400" spc="-5" dirty="0">
                <a:solidFill>
                  <a:srgbClr val="244060"/>
                </a:solidFill>
                <a:latin typeface="Calibri"/>
                <a:cs typeface="Calibri"/>
              </a:rPr>
              <a:t>(MoEF), </a:t>
            </a:r>
            <a:r>
              <a:rPr sz="2400" spc="-10" dirty="0">
                <a:solidFill>
                  <a:srgbClr val="244060"/>
                </a:solidFill>
                <a:latin typeface="Calibri"/>
                <a:cs typeface="Calibri"/>
              </a:rPr>
              <a:t>Government </a:t>
            </a:r>
            <a:r>
              <a:rPr sz="2400" spc="-5" dirty="0">
                <a:solidFill>
                  <a:srgbClr val="244060"/>
                </a:solidFill>
                <a:latin typeface="Calibri"/>
                <a:cs typeface="Calibri"/>
              </a:rPr>
              <a:t>of </a:t>
            </a:r>
            <a:r>
              <a:rPr sz="2400" dirty="0">
                <a:solidFill>
                  <a:srgbClr val="244060"/>
                </a:solidFill>
                <a:latin typeface="Calibri"/>
                <a:cs typeface="Calibri"/>
              </a:rPr>
              <a:t>India /</a:t>
            </a:r>
            <a:r>
              <a:rPr sz="2400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44060"/>
                </a:solidFill>
                <a:latin typeface="Calibri"/>
                <a:cs typeface="Calibri"/>
              </a:rPr>
              <a:t>Wildlife</a:t>
            </a:r>
            <a:endParaRPr sz="2400">
              <a:latin typeface="Calibri"/>
              <a:cs typeface="Calibri"/>
            </a:endParaRPr>
          </a:p>
          <a:p>
            <a:pPr marL="355600" marR="1393190">
              <a:lnSpc>
                <a:spcPct val="100000"/>
              </a:lnSpc>
            </a:pPr>
            <a:r>
              <a:rPr sz="2400" dirty="0">
                <a:solidFill>
                  <a:srgbClr val="244060"/>
                </a:solidFill>
                <a:latin typeface="Calibri"/>
                <a:cs typeface="Calibri"/>
              </a:rPr>
              <a:t>Wing, </a:t>
            </a:r>
            <a:r>
              <a:rPr sz="2400" spc="-10" dirty="0">
                <a:solidFill>
                  <a:srgbClr val="244060"/>
                </a:solidFill>
                <a:latin typeface="Calibri"/>
                <a:cs typeface="Calibri"/>
              </a:rPr>
              <a:t>Environment, </a:t>
            </a:r>
            <a:r>
              <a:rPr sz="2400" spc="-15" dirty="0">
                <a:solidFill>
                  <a:srgbClr val="244060"/>
                </a:solidFill>
                <a:latin typeface="Calibri"/>
                <a:cs typeface="Calibri"/>
              </a:rPr>
              <a:t>Forests, </a:t>
            </a:r>
            <a:r>
              <a:rPr sz="2400" spc="-5" dirty="0">
                <a:solidFill>
                  <a:srgbClr val="244060"/>
                </a:solidFill>
                <a:latin typeface="Calibri"/>
                <a:cs typeface="Calibri"/>
              </a:rPr>
              <a:t>Science </a:t>
            </a:r>
            <a:r>
              <a:rPr sz="2400" dirty="0">
                <a:solidFill>
                  <a:srgbClr val="244060"/>
                </a:solidFill>
                <a:latin typeface="Calibri"/>
                <a:cs typeface="Calibri"/>
              </a:rPr>
              <a:t>&amp; </a:t>
            </a:r>
            <a:r>
              <a:rPr sz="2400" spc="-25" dirty="0">
                <a:solidFill>
                  <a:srgbClr val="244060"/>
                </a:solidFill>
                <a:latin typeface="Calibri"/>
                <a:cs typeface="Calibri"/>
              </a:rPr>
              <a:t>Technology  </a:t>
            </a:r>
            <a:r>
              <a:rPr sz="2400" spc="-5" dirty="0">
                <a:solidFill>
                  <a:srgbClr val="244060"/>
                </a:solidFill>
                <a:latin typeface="Calibri"/>
                <a:cs typeface="Calibri"/>
              </a:rPr>
              <a:t>Department, </a:t>
            </a:r>
            <a:r>
              <a:rPr sz="2400" spc="-20" dirty="0">
                <a:solidFill>
                  <a:srgbClr val="244060"/>
                </a:solidFill>
                <a:latin typeface="Calibri"/>
                <a:cs typeface="Calibri"/>
              </a:rPr>
              <a:t>State </a:t>
            </a:r>
            <a:r>
              <a:rPr sz="2400" spc="-10" dirty="0">
                <a:solidFill>
                  <a:srgbClr val="244060"/>
                </a:solidFill>
                <a:latin typeface="Calibri"/>
                <a:cs typeface="Calibri"/>
              </a:rPr>
              <a:t>Government </a:t>
            </a:r>
            <a:r>
              <a:rPr sz="2400" spc="-5" dirty="0">
                <a:solidFill>
                  <a:srgbClr val="244060"/>
                </a:solidFill>
                <a:latin typeface="Calibri"/>
                <a:cs typeface="Calibri"/>
              </a:rPr>
              <a:t>of </a:t>
            </a:r>
            <a:r>
              <a:rPr sz="2400" spc="-10" dirty="0">
                <a:solidFill>
                  <a:srgbClr val="244060"/>
                </a:solidFill>
                <a:latin typeface="Calibri"/>
                <a:cs typeface="Calibri"/>
              </a:rPr>
              <a:t>Andhra</a:t>
            </a:r>
            <a:r>
              <a:rPr sz="2400" spc="-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44060"/>
                </a:solidFill>
                <a:latin typeface="Calibri"/>
                <a:cs typeface="Calibri"/>
              </a:rPr>
              <a:t>Pradesh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solidFill>
                  <a:srgbClr val="244060"/>
                </a:solidFill>
                <a:latin typeface="Calibri"/>
                <a:cs typeface="Calibri"/>
              </a:rPr>
              <a:t>GEF FOCAL AREA:</a:t>
            </a:r>
            <a:r>
              <a:rPr sz="2400" b="1" spc="-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44060"/>
                </a:solidFill>
                <a:latin typeface="Calibri"/>
                <a:cs typeface="Calibri"/>
              </a:rPr>
              <a:t>Biodiversity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07565"/>
            <a:ext cx="7658734" cy="2952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spc="-15" dirty="0">
                <a:latin typeface="Calibri"/>
                <a:cs typeface="Calibri"/>
              </a:rPr>
              <a:t>project </a:t>
            </a:r>
            <a:r>
              <a:rPr sz="3200" dirty="0">
                <a:latin typeface="Calibri"/>
                <a:cs typeface="Calibri"/>
              </a:rPr>
              <a:t>will </a:t>
            </a:r>
            <a:r>
              <a:rPr sz="3200" spc="-20" dirty="0">
                <a:latin typeface="Calibri"/>
                <a:cs typeface="Calibri"/>
              </a:rPr>
              <a:t>focus </a:t>
            </a:r>
            <a:r>
              <a:rPr sz="3200" spc="-5" dirty="0">
                <a:latin typeface="Calibri"/>
                <a:cs typeface="Calibri"/>
              </a:rPr>
              <a:t>specifically on removing 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0" dirty="0">
                <a:latin typeface="Calibri"/>
                <a:cs typeface="Calibri"/>
              </a:rPr>
              <a:t>key </a:t>
            </a:r>
            <a:r>
              <a:rPr sz="3200" spc="-10" dirty="0">
                <a:latin typeface="Calibri"/>
                <a:cs typeface="Calibri"/>
              </a:rPr>
              <a:t>barriers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b="1" spc="-10" dirty="0">
                <a:solidFill>
                  <a:srgbClr val="244060"/>
                </a:solidFill>
                <a:latin typeface="Calibri"/>
                <a:cs typeface="Calibri"/>
              </a:rPr>
              <a:t>mainstreaming  </a:t>
            </a:r>
            <a:r>
              <a:rPr sz="3200" b="1" spc="-15" dirty="0">
                <a:solidFill>
                  <a:srgbClr val="244060"/>
                </a:solidFill>
                <a:latin typeface="Calibri"/>
                <a:cs typeface="Calibri"/>
              </a:rPr>
              <a:t>environmental </a:t>
            </a:r>
            <a:r>
              <a:rPr sz="3200" b="1" spc="-10" dirty="0">
                <a:solidFill>
                  <a:srgbClr val="244060"/>
                </a:solidFill>
                <a:latin typeface="Calibri"/>
                <a:cs typeface="Calibri"/>
              </a:rPr>
              <a:t>management </a:t>
            </a:r>
            <a:r>
              <a:rPr sz="3200" spc="-15" dirty="0">
                <a:latin typeface="Calibri"/>
                <a:cs typeface="Calibri"/>
              </a:rPr>
              <a:t>considerations  </a:t>
            </a:r>
            <a:r>
              <a:rPr sz="3200" spc="-20" dirty="0">
                <a:latin typeface="Calibri"/>
                <a:cs typeface="Calibri"/>
              </a:rPr>
              <a:t>into </a:t>
            </a:r>
            <a:r>
              <a:rPr sz="3200" dirty="0">
                <a:latin typeface="Calibri"/>
                <a:cs typeface="Calibri"/>
              </a:rPr>
              <a:t>major </a:t>
            </a:r>
            <a:r>
              <a:rPr sz="3200" spc="-10" dirty="0">
                <a:latin typeface="Calibri"/>
                <a:cs typeface="Calibri"/>
              </a:rPr>
              <a:t>production </a:t>
            </a:r>
            <a:r>
              <a:rPr sz="3200" spc="-5" dirty="0">
                <a:latin typeface="Calibri"/>
                <a:cs typeface="Calibri"/>
              </a:rPr>
              <a:t>activities </a:t>
            </a:r>
            <a:r>
              <a:rPr sz="3200" spc="-10" dirty="0">
                <a:latin typeface="Calibri"/>
                <a:cs typeface="Calibri"/>
              </a:rPr>
              <a:t>that </a:t>
            </a:r>
            <a:r>
              <a:rPr sz="3200" spc="-15" dirty="0">
                <a:latin typeface="Calibri"/>
                <a:cs typeface="Calibri"/>
              </a:rPr>
              <a:t>are  </a:t>
            </a:r>
            <a:r>
              <a:rPr sz="3200" spc="-5" dirty="0">
                <a:latin typeface="Calibri"/>
                <a:cs typeface="Calibri"/>
              </a:rPr>
              <a:t>impacting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Godavari </a:t>
            </a:r>
            <a:r>
              <a:rPr sz="3200" spc="-5" dirty="0">
                <a:latin typeface="Calibri"/>
                <a:cs typeface="Calibri"/>
              </a:rPr>
              <a:t>region, with special  </a:t>
            </a:r>
            <a:r>
              <a:rPr sz="3200" spc="-20" dirty="0">
                <a:latin typeface="Calibri"/>
                <a:cs typeface="Calibri"/>
              </a:rPr>
              <a:t>focus </a:t>
            </a:r>
            <a:r>
              <a:rPr sz="3200" spc="-5" dirty="0">
                <a:latin typeface="Calibri"/>
                <a:cs typeface="Calibri"/>
              </a:rPr>
              <a:t>on </a:t>
            </a:r>
            <a:r>
              <a:rPr sz="3200" b="1" spc="-10" dirty="0">
                <a:solidFill>
                  <a:srgbClr val="00AF50"/>
                </a:solidFill>
                <a:latin typeface="Calibri"/>
                <a:cs typeface="Calibri"/>
              </a:rPr>
              <a:t>Coringa Wildlife</a:t>
            </a:r>
            <a:r>
              <a:rPr sz="3200" b="1" dirty="0">
                <a:solidFill>
                  <a:srgbClr val="00AF50"/>
                </a:solidFill>
                <a:latin typeface="Calibri"/>
                <a:cs typeface="Calibri"/>
              </a:rPr>
              <a:t> Sanctuary</a:t>
            </a:r>
            <a:r>
              <a:rPr sz="3200" dirty="0"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19425" marR="5080" indent="-300736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The main </a:t>
            </a:r>
            <a:r>
              <a:rPr spc="-10" dirty="0"/>
              <a:t>components </a:t>
            </a:r>
            <a:r>
              <a:rPr spc="-5" dirty="0"/>
              <a:t>of </a:t>
            </a:r>
            <a:r>
              <a:rPr dirty="0"/>
              <a:t>the </a:t>
            </a:r>
            <a:r>
              <a:rPr spc="-15" dirty="0"/>
              <a:t>project  </a:t>
            </a:r>
            <a:r>
              <a:rPr spc="-5" dirty="0"/>
              <a:t>include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07565"/>
            <a:ext cx="7929245" cy="36360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7685" marR="5080" indent="-515620">
              <a:lnSpc>
                <a:spcPct val="100000"/>
              </a:lnSpc>
              <a:spcBef>
                <a:spcPts val="105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15" dirty="0">
                <a:latin typeface="Calibri"/>
                <a:cs typeface="Calibri"/>
              </a:rPr>
              <a:t>Sectoral </a:t>
            </a:r>
            <a:r>
              <a:rPr sz="3200" spc="-10" dirty="0">
                <a:latin typeface="Calibri"/>
                <a:cs typeface="Calibri"/>
              </a:rPr>
              <a:t>mainstreaming </a:t>
            </a:r>
            <a:r>
              <a:rPr sz="3200" spc="-5" dirty="0">
                <a:latin typeface="Calibri"/>
                <a:cs typeface="Calibri"/>
              </a:rPr>
              <a:t>including knowledge  management </a:t>
            </a:r>
            <a:r>
              <a:rPr sz="3200" spc="-30" dirty="0">
                <a:latin typeface="Calibri"/>
                <a:cs typeface="Calibri"/>
              </a:rPr>
              <a:t>for </a:t>
            </a:r>
            <a:r>
              <a:rPr sz="3200" spc="-20" dirty="0">
                <a:latin typeface="Calibri"/>
                <a:cs typeface="Calibri"/>
              </a:rPr>
              <a:t>coastal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5" dirty="0">
                <a:latin typeface="Calibri"/>
                <a:cs typeface="Calibri"/>
              </a:rPr>
              <a:t>marine  </a:t>
            </a:r>
            <a:r>
              <a:rPr sz="3200" spc="-15" dirty="0">
                <a:latin typeface="Calibri"/>
                <a:cs typeface="Calibri"/>
              </a:rPr>
              <a:t>biodiversity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conservation;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Institutional Capacity </a:t>
            </a:r>
            <a:r>
              <a:rPr sz="3200" spc="-10" dirty="0">
                <a:latin typeface="Calibri"/>
                <a:cs typeface="Calibri"/>
              </a:rPr>
              <a:t>Development;</a:t>
            </a:r>
            <a:r>
              <a:rPr sz="3200" spc="5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and</a:t>
            </a:r>
            <a:endParaRPr sz="3200">
              <a:latin typeface="Calibri"/>
              <a:cs typeface="Calibri"/>
            </a:endParaRPr>
          </a:p>
          <a:p>
            <a:pPr marL="527685" marR="300990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10" dirty="0">
                <a:latin typeface="Calibri"/>
                <a:cs typeface="Calibri"/>
              </a:rPr>
              <a:t>Sustainable </a:t>
            </a:r>
            <a:r>
              <a:rPr sz="3200" spc="-5" dirty="0">
                <a:latin typeface="Calibri"/>
                <a:cs typeface="Calibri"/>
              </a:rPr>
              <a:t>Community </a:t>
            </a:r>
            <a:r>
              <a:rPr sz="3200" spc="-10" dirty="0">
                <a:latin typeface="Calibri"/>
                <a:cs typeface="Calibri"/>
              </a:rPr>
              <a:t>Livelihoods </a:t>
            </a:r>
            <a:r>
              <a:rPr sz="3200" dirty="0">
                <a:latin typeface="Calibri"/>
                <a:cs typeface="Calibri"/>
              </a:rPr>
              <a:t>and  </a:t>
            </a:r>
            <a:r>
              <a:rPr sz="3200" spc="-15" dirty="0">
                <a:latin typeface="Calibri"/>
                <a:cs typeface="Calibri"/>
              </a:rPr>
              <a:t>Natural Resource </a:t>
            </a:r>
            <a:r>
              <a:rPr sz="3200" spc="-5" dirty="0">
                <a:latin typeface="Calibri"/>
                <a:cs typeface="Calibri"/>
              </a:rPr>
              <a:t>Use </a:t>
            </a:r>
            <a:r>
              <a:rPr sz="3200" dirty="0">
                <a:latin typeface="Calibri"/>
                <a:cs typeface="Calibri"/>
              </a:rPr>
              <a:t>in the </a:t>
            </a:r>
            <a:r>
              <a:rPr sz="3200" spc="-10" dirty="0">
                <a:latin typeface="Calibri"/>
                <a:cs typeface="Calibri"/>
              </a:rPr>
              <a:t>Godavari River  </a:t>
            </a:r>
            <a:r>
              <a:rPr sz="3200" spc="-35" dirty="0">
                <a:latin typeface="Calibri"/>
                <a:cs typeface="Calibri"/>
              </a:rPr>
              <a:t>Estuary.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5271" y="216945"/>
            <a:ext cx="1488440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650065"/>
                </a:solidFill>
                <a:latin typeface="Courier New"/>
                <a:cs typeface="Courier New"/>
              </a:rPr>
              <a:t>ENERGY</a:t>
            </a:r>
            <a:endParaRPr sz="3200"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32152" y="216945"/>
            <a:ext cx="1732280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650065"/>
                </a:solidFill>
                <a:latin typeface="Courier New"/>
                <a:cs typeface="Courier New"/>
              </a:rPr>
              <a:t>SAVINGS</a:t>
            </a:r>
            <a:endParaRPr sz="320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82874" y="216945"/>
            <a:ext cx="3195320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650065"/>
                </a:solidFill>
                <a:latin typeface="Courier New"/>
                <a:cs typeface="Courier New"/>
              </a:rPr>
              <a:t>OPPORTUNITIES</a:t>
            </a:r>
            <a:endParaRPr sz="3200">
              <a:latin typeface="Courier New"/>
              <a:cs typeface="Courier Ne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3439" y="1709409"/>
            <a:ext cx="262890" cy="2628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3439" y="2249180"/>
            <a:ext cx="262890" cy="2628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10639" y="2804170"/>
            <a:ext cx="233680" cy="2336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9" y="4220209"/>
            <a:ext cx="233680" cy="2336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10639" y="5199379"/>
            <a:ext cx="233680" cy="2336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83640" y="1667777"/>
            <a:ext cx="6910705" cy="45067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b="1" spc="-95" dirty="0">
                <a:latin typeface="Garamond"/>
                <a:cs typeface="Garamond"/>
              </a:rPr>
              <a:t>C</a:t>
            </a:r>
            <a:r>
              <a:rPr sz="3300" b="1" spc="-70" dirty="0">
                <a:latin typeface="Garamond"/>
                <a:cs typeface="Garamond"/>
              </a:rPr>
              <a:t>o</a:t>
            </a:r>
            <a:r>
              <a:rPr sz="3300" b="1" spc="-35" dirty="0">
                <a:latin typeface="Garamond"/>
                <a:cs typeface="Garamond"/>
              </a:rPr>
              <a:t>l</a:t>
            </a:r>
            <a:r>
              <a:rPr sz="3300" b="1" spc="-55" dirty="0">
                <a:latin typeface="Garamond"/>
                <a:cs typeface="Garamond"/>
              </a:rPr>
              <a:t>d</a:t>
            </a:r>
            <a:r>
              <a:rPr sz="3300" b="1" spc="-35" dirty="0">
                <a:latin typeface="Times New Roman"/>
                <a:cs typeface="Times New Roman"/>
              </a:rPr>
              <a:t> </a:t>
            </a:r>
            <a:r>
              <a:rPr sz="3300" b="1" spc="-55" dirty="0">
                <a:latin typeface="Garamond"/>
                <a:cs typeface="Garamond"/>
              </a:rPr>
              <a:t>I</a:t>
            </a:r>
            <a:r>
              <a:rPr sz="3300" b="1" spc="-70" dirty="0">
                <a:latin typeface="Garamond"/>
                <a:cs typeface="Garamond"/>
              </a:rPr>
              <a:t>ns</a:t>
            </a:r>
            <a:r>
              <a:rPr sz="3300" b="1" spc="-75" dirty="0">
                <a:latin typeface="Garamond"/>
                <a:cs typeface="Garamond"/>
              </a:rPr>
              <a:t>u</a:t>
            </a:r>
            <a:r>
              <a:rPr sz="3300" b="1" spc="-35" dirty="0">
                <a:latin typeface="Garamond"/>
                <a:cs typeface="Garamond"/>
              </a:rPr>
              <a:t>l</a:t>
            </a:r>
            <a:r>
              <a:rPr sz="3300" b="1" spc="-65" dirty="0">
                <a:latin typeface="Garamond"/>
                <a:cs typeface="Garamond"/>
              </a:rPr>
              <a:t>a</a:t>
            </a:r>
            <a:r>
              <a:rPr sz="3300" b="1" spc="-60" dirty="0">
                <a:latin typeface="Garamond"/>
                <a:cs typeface="Garamond"/>
              </a:rPr>
              <a:t>t</a:t>
            </a:r>
            <a:r>
              <a:rPr sz="3300" b="1" spc="-25" dirty="0">
                <a:latin typeface="Garamond"/>
                <a:cs typeface="Garamond"/>
              </a:rPr>
              <a:t>i</a:t>
            </a:r>
            <a:r>
              <a:rPr sz="3300" b="1" spc="-80" dirty="0">
                <a:latin typeface="Garamond"/>
                <a:cs typeface="Garamond"/>
              </a:rPr>
              <a:t>o</a:t>
            </a:r>
            <a:r>
              <a:rPr sz="3300" b="1" spc="-55" dirty="0">
                <a:latin typeface="Garamond"/>
                <a:cs typeface="Garamond"/>
              </a:rPr>
              <a:t>n</a:t>
            </a:r>
            <a:endParaRPr sz="3300" dirty="0">
              <a:latin typeface="Garamond"/>
              <a:cs typeface="Garamond"/>
            </a:endParaRPr>
          </a:p>
          <a:p>
            <a:pPr marL="412750" indent="-400050">
              <a:lnSpc>
                <a:spcPct val="100000"/>
              </a:lnSpc>
              <a:spcBef>
                <a:spcPts val="300"/>
              </a:spcBef>
            </a:pPr>
            <a:r>
              <a:rPr sz="3300" b="1" spc="-95" dirty="0">
                <a:latin typeface="Garamond"/>
                <a:cs typeface="Garamond"/>
              </a:rPr>
              <a:t>P</a:t>
            </a:r>
            <a:r>
              <a:rPr sz="3300" b="1" spc="-45" dirty="0">
                <a:latin typeface="Garamond"/>
                <a:cs typeface="Garamond"/>
              </a:rPr>
              <a:t>r</a:t>
            </a:r>
            <a:r>
              <a:rPr sz="3300" b="1" spc="-70" dirty="0">
                <a:latin typeface="Garamond"/>
                <a:cs typeface="Garamond"/>
              </a:rPr>
              <a:t>o</a:t>
            </a:r>
            <a:r>
              <a:rPr sz="3300" b="1" spc="-65" dirty="0">
                <a:latin typeface="Garamond"/>
                <a:cs typeface="Garamond"/>
              </a:rPr>
              <a:t>ces</a:t>
            </a:r>
            <a:r>
              <a:rPr sz="3300" b="1" spc="-55" dirty="0">
                <a:latin typeface="Garamond"/>
                <a:cs typeface="Garamond"/>
              </a:rPr>
              <a:t>s</a:t>
            </a:r>
            <a:r>
              <a:rPr sz="3300" b="1" spc="-40" dirty="0">
                <a:latin typeface="Times New Roman"/>
                <a:cs typeface="Times New Roman"/>
              </a:rPr>
              <a:t> </a:t>
            </a:r>
            <a:r>
              <a:rPr sz="3300" b="1" spc="-105" dirty="0">
                <a:latin typeface="Garamond"/>
                <a:cs typeface="Garamond"/>
              </a:rPr>
              <a:t>H</a:t>
            </a:r>
            <a:r>
              <a:rPr sz="3300" b="1" spc="-70" dirty="0">
                <a:latin typeface="Garamond"/>
                <a:cs typeface="Garamond"/>
              </a:rPr>
              <a:t>ea</a:t>
            </a:r>
            <a:r>
              <a:rPr sz="3300" b="1" spc="-45" dirty="0">
                <a:latin typeface="Garamond"/>
                <a:cs typeface="Garamond"/>
              </a:rPr>
              <a:t>t</a:t>
            </a:r>
            <a:r>
              <a:rPr sz="3300" b="1" spc="-30" dirty="0">
                <a:latin typeface="Times New Roman"/>
                <a:cs typeface="Times New Roman"/>
              </a:rPr>
              <a:t> </a:t>
            </a:r>
            <a:r>
              <a:rPr sz="3300" b="1" spc="-60" dirty="0">
                <a:latin typeface="Garamond"/>
                <a:cs typeface="Garamond"/>
              </a:rPr>
              <a:t>L</a:t>
            </a:r>
            <a:r>
              <a:rPr sz="3300" b="1" spc="-70" dirty="0">
                <a:latin typeface="Garamond"/>
                <a:cs typeface="Garamond"/>
              </a:rPr>
              <a:t>oa</a:t>
            </a:r>
            <a:r>
              <a:rPr sz="3300" b="1" spc="-65" dirty="0">
                <a:latin typeface="Garamond"/>
                <a:cs typeface="Garamond"/>
              </a:rPr>
              <a:t>d</a:t>
            </a:r>
            <a:r>
              <a:rPr sz="3300" b="1" spc="-55" dirty="0">
                <a:latin typeface="Garamond"/>
                <a:cs typeface="Garamond"/>
              </a:rPr>
              <a:t>s</a:t>
            </a:r>
            <a:r>
              <a:rPr sz="3300" b="1" spc="-25" dirty="0">
                <a:latin typeface="Times New Roman"/>
                <a:cs typeface="Times New Roman"/>
              </a:rPr>
              <a:t> </a:t>
            </a:r>
            <a:r>
              <a:rPr sz="3300" b="1" spc="-125" dirty="0">
                <a:latin typeface="Garamond"/>
                <a:cs typeface="Garamond"/>
              </a:rPr>
              <a:t>M</a:t>
            </a:r>
            <a:r>
              <a:rPr sz="3300" b="1" spc="-35" dirty="0">
                <a:latin typeface="Garamond"/>
                <a:cs typeface="Garamond"/>
              </a:rPr>
              <a:t>i</a:t>
            </a:r>
            <a:r>
              <a:rPr sz="3300" b="1" spc="-65" dirty="0">
                <a:latin typeface="Garamond"/>
                <a:cs typeface="Garamond"/>
              </a:rPr>
              <a:t>n</a:t>
            </a:r>
            <a:r>
              <a:rPr sz="3300" b="1" spc="-70" dirty="0">
                <a:latin typeface="Garamond"/>
                <a:cs typeface="Garamond"/>
              </a:rPr>
              <a:t>imis</a:t>
            </a:r>
            <a:r>
              <a:rPr sz="3300" b="1" spc="-65" dirty="0">
                <a:latin typeface="Garamond"/>
                <a:cs typeface="Garamond"/>
              </a:rPr>
              <a:t>a</a:t>
            </a:r>
            <a:r>
              <a:rPr sz="3300" b="1" spc="-60" dirty="0">
                <a:latin typeface="Garamond"/>
                <a:cs typeface="Garamond"/>
              </a:rPr>
              <a:t>t</a:t>
            </a:r>
            <a:r>
              <a:rPr sz="3300" b="1" spc="-25" dirty="0">
                <a:latin typeface="Garamond"/>
                <a:cs typeface="Garamond"/>
              </a:rPr>
              <a:t>i</a:t>
            </a:r>
            <a:r>
              <a:rPr sz="3300" b="1" spc="-80" dirty="0">
                <a:latin typeface="Garamond"/>
                <a:cs typeface="Garamond"/>
              </a:rPr>
              <a:t>o</a:t>
            </a:r>
            <a:r>
              <a:rPr sz="3300" b="1" spc="-55" dirty="0">
                <a:latin typeface="Garamond"/>
                <a:cs typeface="Garamond"/>
              </a:rPr>
              <a:t>n</a:t>
            </a:r>
            <a:endParaRPr sz="3300" dirty="0">
              <a:latin typeface="Garamond"/>
              <a:cs typeface="Garamond"/>
            </a:endParaRPr>
          </a:p>
          <a:p>
            <a:pPr marL="412750" marR="5080">
              <a:lnSpc>
                <a:spcPts val="3450"/>
              </a:lnSpc>
              <a:spcBef>
                <a:spcPts val="830"/>
              </a:spcBef>
            </a:pPr>
            <a:r>
              <a:rPr sz="3200" spc="-25" dirty="0">
                <a:latin typeface="Garamond"/>
                <a:cs typeface="Garamond"/>
              </a:rPr>
              <a:t>F</a:t>
            </a:r>
            <a:r>
              <a:rPr sz="3200" spc="-5" dirty="0">
                <a:latin typeface="Garamond"/>
                <a:cs typeface="Garamond"/>
              </a:rPr>
              <a:t>lo</a:t>
            </a:r>
            <a:r>
              <a:rPr sz="3200" spc="-25" dirty="0">
                <a:latin typeface="Garamond"/>
                <a:cs typeface="Garamond"/>
              </a:rPr>
              <a:t>w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Garamond"/>
                <a:cs typeface="Garamond"/>
              </a:rPr>
              <a:t>o</a:t>
            </a:r>
            <a:r>
              <a:rPr sz="3200" spc="5" dirty="0">
                <a:latin typeface="Garamond"/>
                <a:cs typeface="Garamond"/>
              </a:rPr>
              <a:t>p</a:t>
            </a:r>
            <a:r>
              <a:rPr sz="3200" spc="-15" dirty="0">
                <a:latin typeface="Garamond"/>
                <a:cs typeface="Garamond"/>
              </a:rPr>
              <a:t>t</a:t>
            </a:r>
            <a:r>
              <a:rPr sz="3200" spc="-5" dirty="0">
                <a:latin typeface="Garamond"/>
                <a:cs typeface="Garamond"/>
              </a:rPr>
              <a:t>i</a:t>
            </a:r>
            <a:r>
              <a:rPr sz="3200" spc="-25" dirty="0">
                <a:latin typeface="Garamond"/>
                <a:cs typeface="Garamond"/>
              </a:rPr>
              <a:t>m</a:t>
            </a:r>
            <a:r>
              <a:rPr sz="3200" dirty="0">
                <a:latin typeface="Garamond"/>
                <a:cs typeface="Garamond"/>
              </a:rPr>
              <a:t>i</a:t>
            </a:r>
            <a:r>
              <a:rPr sz="3200" spc="-10" dirty="0">
                <a:latin typeface="Garamond"/>
                <a:cs typeface="Garamond"/>
              </a:rPr>
              <a:t>z</a:t>
            </a:r>
            <a:r>
              <a:rPr sz="3200" spc="-20" dirty="0">
                <a:latin typeface="Garamond"/>
                <a:cs typeface="Garamond"/>
              </a:rPr>
              <a:t>a</a:t>
            </a:r>
            <a:r>
              <a:rPr sz="3200" spc="-10" dirty="0">
                <a:latin typeface="Garamond"/>
                <a:cs typeface="Garamond"/>
              </a:rPr>
              <a:t>t</a:t>
            </a:r>
            <a:r>
              <a:rPr sz="3200" spc="-5" dirty="0">
                <a:latin typeface="Garamond"/>
                <a:cs typeface="Garamond"/>
              </a:rPr>
              <a:t>io</a:t>
            </a:r>
            <a:r>
              <a:rPr sz="3200" dirty="0">
                <a:latin typeface="Garamond"/>
                <a:cs typeface="Garamond"/>
              </a:rPr>
              <a:t>n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Garamond"/>
                <a:cs typeface="Garamond"/>
              </a:rPr>
              <a:t>a</a:t>
            </a:r>
            <a:r>
              <a:rPr sz="3200" spc="5" dirty="0">
                <a:latin typeface="Garamond"/>
                <a:cs typeface="Garamond"/>
              </a:rPr>
              <a:t>n</a:t>
            </a:r>
            <a:r>
              <a:rPr sz="3200" dirty="0">
                <a:latin typeface="Garamond"/>
                <a:cs typeface="Garamond"/>
              </a:rPr>
              <a:t>d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Garamond"/>
                <a:cs typeface="Garamond"/>
              </a:rPr>
              <a:t>H</a:t>
            </a:r>
            <a:r>
              <a:rPr sz="3200" spc="-20" dirty="0">
                <a:latin typeface="Garamond"/>
                <a:cs typeface="Garamond"/>
              </a:rPr>
              <a:t>ea</a:t>
            </a:r>
            <a:r>
              <a:rPr sz="3200" spc="-10" dirty="0">
                <a:latin typeface="Garamond"/>
                <a:cs typeface="Garamond"/>
              </a:rPr>
              <a:t>t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Garamond"/>
                <a:cs typeface="Garamond"/>
              </a:rPr>
              <a:t>tr</a:t>
            </a:r>
            <a:r>
              <a:rPr sz="3200" spc="-5" dirty="0">
                <a:latin typeface="Garamond"/>
                <a:cs typeface="Garamond"/>
              </a:rPr>
              <a:t>an</a:t>
            </a:r>
            <a:r>
              <a:rPr sz="3200" spc="-15" dirty="0">
                <a:latin typeface="Garamond"/>
                <a:cs typeface="Garamond"/>
              </a:rPr>
              <a:t>s</a:t>
            </a:r>
            <a:r>
              <a:rPr sz="3200" spc="-20" dirty="0">
                <a:latin typeface="Garamond"/>
                <a:cs typeface="Garamond"/>
              </a:rPr>
              <a:t>fe</a:t>
            </a:r>
            <a:r>
              <a:rPr sz="3200" dirty="0">
                <a:latin typeface="Garamond"/>
                <a:cs typeface="Garamond"/>
              </a:rPr>
              <a:t>r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Garamond"/>
                <a:cs typeface="Garamond"/>
              </a:rPr>
              <a:t>are</a:t>
            </a:r>
            <a:r>
              <a:rPr sz="3200" dirty="0">
                <a:latin typeface="Garamond"/>
                <a:cs typeface="Garamond"/>
              </a:rPr>
              <a:t>a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Garamond"/>
                <a:cs typeface="Garamond"/>
              </a:rPr>
              <a:t>in</a:t>
            </a:r>
            <a:r>
              <a:rPr sz="3200" spc="-20" dirty="0">
                <a:latin typeface="Garamond"/>
                <a:cs typeface="Garamond"/>
              </a:rPr>
              <a:t>c</a:t>
            </a:r>
            <a:r>
              <a:rPr sz="3200" spc="-5" dirty="0">
                <a:latin typeface="Garamond"/>
                <a:cs typeface="Garamond"/>
              </a:rPr>
              <a:t>re</a:t>
            </a:r>
            <a:r>
              <a:rPr sz="3200" spc="-20" dirty="0">
                <a:latin typeface="Garamond"/>
                <a:cs typeface="Garamond"/>
              </a:rPr>
              <a:t>a</a:t>
            </a:r>
            <a:r>
              <a:rPr sz="3200" spc="-25" dirty="0">
                <a:latin typeface="Garamond"/>
                <a:cs typeface="Garamond"/>
              </a:rPr>
              <a:t>s</a:t>
            </a:r>
            <a:r>
              <a:rPr sz="3200" spc="-15" dirty="0">
                <a:latin typeface="Garamond"/>
                <a:cs typeface="Garamond"/>
              </a:rPr>
              <a:t>e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Garamond"/>
                <a:cs typeface="Garamond"/>
              </a:rPr>
              <a:t>t</a:t>
            </a:r>
            <a:r>
              <a:rPr sz="3200" dirty="0">
                <a:latin typeface="Garamond"/>
                <a:cs typeface="Garamond"/>
              </a:rPr>
              <a:t>o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Garamond"/>
                <a:cs typeface="Garamond"/>
              </a:rPr>
              <a:t>acce</a:t>
            </a:r>
            <a:r>
              <a:rPr sz="3200" spc="-5" dirty="0">
                <a:latin typeface="Garamond"/>
                <a:cs typeface="Garamond"/>
              </a:rPr>
              <a:t>p</a:t>
            </a:r>
            <a:r>
              <a:rPr sz="3200" spc="-10" dirty="0">
                <a:latin typeface="Garamond"/>
                <a:cs typeface="Garamond"/>
              </a:rPr>
              <a:t>t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5" dirty="0">
                <a:latin typeface="Garamond"/>
                <a:cs typeface="Garamond"/>
              </a:rPr>
              <a:t>h</a:t>
            </a:r>
            <a:r>
              <a:rPr sz="3200" spc="-5" dirty="0">
                <a:latin typeface="Garamond"/>
                <a:cs typeface="Garamond"/>
              </a:rPr>
              <a:t>i</a:t>
            </a:r>
            <a:r>
              <a:rPr sz="3200" spc="-15" dirty="0">
                <a:latin typeface="Garamond"/>
                <a:cs typeface="Garamond"/>
              </a:rPr>
              <a:t>g</a:t>
            </a:r>
            <a:r>
              <a:rPr sz="3200" spc="-5" dirty="0">
                <a:latin typeface="Garamond"/>
                <a:cs typeface="Garamond"/>
              </a:rPr>
              <a:t>h</a:t>
            </a:r>
            <a:r>
              <a:rPr sz="3200" spc="-20" dirty="0">
                <a:latin typeface="Garamond"/>
                <a:cs typeface="Garamond"/>
              </a:rPr>
              <a:t>e</a:t>
            </a:r>
            <a:r>
              <a:rPr sz="3200" dirty="0">
                <a:latin typeface="Garamond"/>
                <a:cs typeface="Garamond"/>
              </a:rPr>
              <a:t>r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Garamond"/>
                <a:cs typeface="Garamond"/>
              </a:rPr>
              <a:t>t</a:t>
            </a:r>
            <a:r>
              <a:rPr sz="3200" spc="-20" dirty="0">
                <a:latin typeface="Garamond"/>
                <a:cs typeface="Garamond"/>
              </a:rPr>
              <a:t>e</a:t>
            </a:r>
            <a:r>
              <a:rPr sz="3200" spc="-25" dirty="0">
                <a:latin typeface="Garamond"/>
                <a:cs typeface="Garamond"/>
              </a:rPr>
              <a:t>m</a:t>
            </a:r>
            <a:r>
              <a:rPr sz="3200" spc="5" dirty="0">
                <a:latin typeface="Garamond"/>
                <a:cs typeface="Garamond"/>
              </a:rPr>
              <a:t>p</a:t>
            </a:r>
            <a:r>
              <a:rPr sz="3200" spc="-20" dirty="0">
                <a:latin typeface="Garamond"/>
                <a:cs typeface="Garamond"/>
              </a:rPr>
              <a:t>e</a:t>
            </a:r>
            <a:r>
              <a:rPr sz="3200" spc="-5" dirty="0">
                <a:latin typeface="Garamond"/>
                <a:cs typeface="Garamond"/>
              </a:rPr>
              <a:t>r</a:t>
            </a:r>
            <a:r>
              <a:rPr sz="3200" spc="-15" dirty="0">
                <a:latin typeface="Garamond"/>
                <a:cs typeface="Garamond"/>
              </a:rPr>
              <a:t>atu</a:t>
            </a:r>
            <a:r>
              <a:rPr sz="3200" spc="-5" dirty="0">
                <a:latin typeface="Garamond"/>
                <a:cs typeface="Garamond"/>
              </a:rPr>
              <a:t>re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Garamond"/>
                <a:cs typeface="Garamond"/>
              </a:rPr>
              <a:t>c</a:t>
            </a:r>
            <a:r>
              <a:rPr sz="3200" spc="-5" dirty="0">
                <a:latin typeface="Garamond"/>
                <a:cs typeface="Garamond"/>
              </a:rPr>
              <a:t>oo</a:t>
            </a:r>
            <a:r>
              <a:rPr sz="3200" dirty="0">
                <a:latin typeface="Garamond"/>
                <a:cs typeface="Garamond"/>
              </a:rPr>
              <a:t>l</a:t>
            </a:r>
            <a:r>
              <a:rPr sz="3200" spc="-15" dirty="0">
                <a:latin typeface="Garamond"/>
                <a:cs typeface="Garamond"/>
              </a:rPr>
              <a:t>a</a:t>
            </a:r>
            <a:r>
              <a:rPr sz="3200" spc="-5" dirty="0">
                <a:latin typeface="Garamond"/>
                <a:cs typeface="Garamond"/>
              </a:rPr>
              <a:t>n</a:t>
            </a:r>
            <a:r>
              <a:rPr sz="3200" spc="-10" dirty="0">
                <a:latin typeface="Garamond"/>
                <a:cs typeface="Garamond"/>
              </a:rPr>
              <a:t>t</a:t>
            </a:r>
            <a:endParaRPr sz="3200" dirty="0">
              <a:latin typeface="Garamond"/>
              <a:cs typeface="Garamond"/>
            </a:endParaRPr>
          </a:p>
          <a:p>
            <a:pPr marL="412750" marR="39370">
              <a:lnSpc>
                <a:spcPts val="3450"/>
              </a:lnSpc>
              <a:spcBef>
                <a:spcPts val="810"/>
              </a:spcBef>
            </a:pPr>
            <a:r>
              <a:rPr sz="3200" spc="-25" dirty="0">
                <a:latin typeface="Garamond"/>
                <a:cs typeface="Garamond"/>
              </a:rPr>
              <a:t>Av</a:t>
            </a:r>
            <a:r>
              <a:rPr sz="3200" spc="-5" dirty="0">
                <a:latin typeface="Garamond"/>
                <a:cs typeface="Garamond"/>
              </a:rPr>
              <a:t>oi</a:t>
            </a:r>
            <a:r>
              <a:rPr sz="3200" spc="5" dirty="0">
                <a:latin typeface="Garamond"/>
                <a:cs typeface="Garamond"/>
              </a:rPr>
              <a:t>d</a:t>
            </a:r>
            <a:r>
              <a:rPr sz="3200" spc="-5" dirty="0">
                <a:latin typeface="Garamond"/>
                <a:cs typeface="Garamond"/>
              </a:rPr>
              <a:t>i</a:t>
            </a:r>
            <a:r>
              <a:rPr sz="3200" spc="5" dirty="0">
                <a:latin typeface="Garamond"/>
                <a:cs typeface="Garamond"/>
              </a:rPr>
              <a:t>n</a:t>
            </a:r>
            <a:r>
              <a:rPr sz="3200" spc="-15" dirty="0">
                <a:latin typeface="Garamond"/>
                <a:cs typeface="Garamond"/>
              </a:rPr>
              <a:t>g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Garamond"/>
                <a:cs typeface="Garamond"/>
              </a:rPr>
              <a:t>wa</a:t>
            </a:r>
            <a:r>
              <a:rPr sz="3200" spc="-15" dirty="0">
                <a:latin typeface="Garamond"/>
                <a:cs typeface="Garamond"/>
              </a:rPr>
              <a:t>st</a:t>
            </a:r>
            <a:r>
              <a:rPr sz="3200" spc="-5" dirty="0">
                <a:latin typeface="Garamond"/>
                <a:cs typeface="Garamond"/>
              </a:rPr>
              <a:t>a</a:t>
            </a:r>
            <a:r>
              <a:rPr sz="3200" dirty="0">
                <a:latin typeface="Garamond"/>
                <a:cs typeface="Garamond"/>
              </a:rPr>
              <a:t>g</a:t>
            </a:r>
            <a:r>
              <a:rPr sz="3200" spc="-20" dirty="0">
                <a:latin typeface="Garamond"/>
                <a:cs typeface="Garamond"/>
              </a:rPr>
              <a:t>e</a:t>
            </a:r>
            <a:r>
              <a:rPr sz="3200" spc="-15" dirty="0">
                <a:latin typeface="Garamond"/>
                <a:cs typeface="Garamond"/>
              </a:rPr>
              <a:t>s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Garamond"/>
                <a:cs typeface="Garamond"/>
              </a:rPr>
              <a:t>li</a:t>
            </a:r>
            <a:r>
              <a:rPr sz="3200" spc="-20" dirty="0">
                <a:latin typeface="Garamond"/>
                <a:cs typeface="Garamond"/>
              </a:rPr>
              <a:t>k</a:t>
            </a:r>
            <a:r>
              <a:rPr sz="3200" spc="-15" dirty="0">
                <a:latin typeface="Garamond"/>
                <a:cs typeface="Garamond"/>
              </a:rPr>
              <a:t>e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Garamond"/>
                <a:cs typeface="Garamond"/>
              </a:rPr>
              <a:t>h</a:t>
            </a:r>
            <a:r>
              <a:rPr sz="3200" spc="-20" dirty="0">
                <a:latin typeface="Garamond"/>
                <a:cs typeface="Garamond"/>
              </a:rPr>
              <a:t>ea</a:t>
            </a:r>
            <a:r>
              <a:rPr sz="3200" spc="-10" dirty="0">
                <a:latin typeface="Garamond"/>
                <a:cs typeface="Garamond"/>
              </a:rPr>
              <a:t>t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Garamond"/>
                <a:cs typeface="Garamond"/>
              </a:rPr>
              <a:t>ga</a:t>
            </a:r>
            <a:r>
              <a:rPr sz="3200" spc="-5" dirty="0">
                <a:latin typeface="Garamond"/>
                <a:cs typeface="Garamond"/>
              </a:rPr>
              <a:t>i</a:t>
            </a:r>
            <a:r>
              <a:rPr sz="3200" spc="5" dirty="0">
                <a:latin typeface="Garamond"/>
                <a:cs typeface="Garamond"/>
              </a:rPr>
              <a:t>n</a:t>
            </a:r>
            <a:r>
              <a:rPr sz="3200" spc="-25" dirty="0">
                <a:latin typeface="Garamond"/>
                <a:cs typeface="Garamond"/>
              </a:rPr>
              <a:t>s</a:t>
            </a:r>
            <a:r>
              <a:rPr sz="3200" spc="-10" dirty="0">
                <a:latin typeface="Garamond"/>
                <a:cs typeface="Garamond"/>
              </a:rPr>
              <a:t>,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Garamond"/>
                <a:cs typeface="Garamond"/>
              </a:rPr>
              <a:t>lo</a:t>
            </a:r>
            <a:r>
              <a:rPr sz="3200" spc="-15" dirty="0">
                <a:latin typeface="Garamond"/>
                <a:cs typeface="Garamond"/>
              </a:rPr>
              <a:t>ss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Garamond"/>
                <a:cs typeface="Garamond"/>
              </a:rPr>
              <a:t>o</a:t>
            </a:r>
            <a:r>
              <a:rPr sz="3200" spc="-15" dirty="0">
                <a:latin typeface="Garamond"/>
                <a:cs typeface="Garamond"/>
              </a:rPr>
              <a:t>f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Garamond"/>
                <a:cs typeface="Garamond"/>
              </a:rPr>
              <a:t>c</a:t>
            </a:r>
            <a:r>
              <a:rPr sz="3200" spc="-5" dirty="0">
                <a:latin typeface="Garamond"/>
                <a:cs typeface="Garamond"/>
              </a:rPr>
              <a:t>hil</a:t>
            </a:r>
            <a:r>
              <a:rPr sz="3200" dirty="0">
                <a:latin typeface="Garamond"/>
                <a:cs typeface="Garamond"/>
              </a:rPr>
              <a:t>l</a:t>
            </a:r>
            <a:r>
              <a:rPr sz="3200" spc="-20" dirty="0">
                <a:latin typeface="Garamond"/>
                <a:cs typeface="Garamond"/>
              </a:rPr>
              <a:t>e</a:t>
            </a:r>
            <a:r>
              <a:rPr sz="3200" dirty="0">
                <a:latin typeface="Garamond"/>
                <a:cs typeface="Garamond"/>
              </a:rPr>
              <a:t>d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Garamond"/>
                <a:cs typeface="Garamond"/>
              </a:rPr>
              <a:t>w</a:t>
            </a:r>
            <a:r>
              <a:rPr sz="3200" spc="-15" dirty="0">
                <a:latin typeface="Garamond"/>
                <a:cs typeface="Garamond"/>
              </a:rPr>
              <a:t>a</a:t>
            </a:r>
            <a:r>
              <a:rPr sz="3200" spc="-10" dirty="0">
                <a:latin typeface="Garamond"/>
                <a:cs typeface="Garamond"/>
              </a:rPr>
              <a:t>t</a:t>
            </a:r>
            <a:r>
              <a:rPr sz="3200" spc="-20" dirty="0">
                <a:latin typeface="Garamond"/>
                <a:cs typeface="Garamond"/>
              </a:rPr>
              <a:t>e</a:t>
            </a:r>
            <a:r>
              <a:rPr sz="3200" spc="-5" dirty="0">
                <a:latin typeface="Garamond"/>
                <a:cs typeface="Garamond"/>
              </a:rPr>
              <a:t>r</a:t>
            </a:r>
            <a:r>
              <a:rPr sz="3200" dirty="0">
                <a:latin typeface="Garamond"/>
                <a:cs typeface="Garamond"/>
              </a:rPr>
              <a:t>,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Garamond"/>
                <a:cs typeface="Garamond"/>
              </a:rPr>
              <a:t>i</a:t>
            </a:r>
            <a:r>
              <a:rPr sz="3200" spc="5" dirty="0">
                <a:latin typeface="Garamond"/>
                <a:cs typeface="Garamond"/>
              </a:rPr>
              <a:t>d</a:t>
            </a:r>
            <a:r>
              <a:rPr sz="3200" spc="-5" dirty="0">
                <a:latin typeface="Garamond"/>
                <a:cs typeface="Garamond"/>
              </a:rPr>
              <a:t>l</a:t>
            </a:r>
            <a:r>
              <a:rPr sz="3200" spc="-15" dirty="0">
                <a:latin typeface="Garamond"/>
                <a:cs typeface="Garamond"/>
              </a:rPr>
              <a:t>e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Garamond"/>
                <a:cs typeface="Garamond"/>
              </a:rPr>
              <a:t>f</a:t>
            </a:r>
            <a:r>
              <a:rPr sz="3200" spc="-5" dirty="0">
                <a:latin typeface="Garamond"/>
                <a:cs typeface="Garamond"/>
              </a:rPr>
              <a:t>lo</a:t>
            </a:r>
            <a:r>
              <a:rPr sz="3200" spc="-20" dirty="0">
                <a:latin typeface="Garamond"/>
                <a:cs typeface="Garamond"/>
              </a:rPr>
              <a:t>ws</a:t>
            </a:r>
            <a:endParaRPr sz="3200" dirty="0">
              <a:latin typeface="Garamond"/>
              <a:cs typeface="Garamond"/>
            </a:endParaRPr>
          </a:p>
          <a:p>
            <a:pPr marL="412750" marR="59055">
              <a:lnSpc>
                <a:spcPts val="3450"/>
              </a:lnSpc>
              <a:spcBef>
                <a:spcPts val="800"/>
              </a:spcBef>
            </a:pPr>
            <a:r>
              <a:rPr sz="3200" spc="-25" dirty="0">
                <a:latin typeface="Garamond"/>
                <a:cs typeface="Garamond"/>
              </a:rPr>
              <a:t>F</a:t>
            </a:r>
            <a:r>
              <a:rPr sz="3200" spc="-10" dirty="0">
                <a:latin typeface="Garamond"/>
                <a:cs typeface="Garamond"/>
              </a:rPr>
              <a:t>r</a:t>
            </a:r>
            <a:r>
              <a:rPr sz="3200" spc="-15" dirty="0">
                <a:latin typeface="Garamond"/>
                <a:cs typeface="Garamond"/>
              </a:rPr>
              <a:t>equ</a:t>
            </a:r>
            <a:r>
              <a:rPr sz="3200" spc="-20" dirty="0">
                <a:latin typeface="Garamond"/>
                <a:cs typeface="Garamond"/>
              </a:rPr>
              <a:t>e</a:t>
            </a:r>
            <a:r>
              <a:rPr sz="3200" spc="-5" dirty="0">
                <a:latin typeface="Garamond"/>
                <a:cs typeface="Garamond"/>
              </a:rPr>
              <a:t>n</a:t>
            </a:r>
            <a:r>
              <a:rPr sz="3200" spc="-10" dirty="0">
                <a:latin typeface="Garamond"/>
                <a:cs typeface="Garamond"/>
              </a:rPr>
              <a:t>t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Garamond"/>
                <a:cs typeface="Garamond"/>
              </a:rPr>
              <a:t>c</a:t>
            </a:r>
            <a:r>
              <a:rPr sz="3200" spc="-5" dirty="0">
                <a:latin typeface="Garamond"/>
                <a:cs typeface="Garamond"/>
              </a:rPr>
              <a:t>l</a:t>
            </a:r>
            <a:r>
              <a:rPr sz="3200" spc="-20" dirty="0">
                <a:latin typeface="Garamond"/>
                <a:cs typeface="Garamond"/>
              </a:rPr>
              <a:t>e</a:t>
            </a:r>
            <a:r>
              <a:rPr sz="3200" spc="-5" dirty="0">
                <a:latin typeface="Garamond"/>
                <a:cs typeface="Garamond"/>
              </a:rPr>
              <a:t>anin</a:t>
            </a:r>
            <a:r>
              <a:rPr sz="3200" spc="-15" dirty="0">
                <a:latin typeface="Garamond"/>
                <a:cs typeface="Garamond"/>
              </a:rPr>
              <a:t>g</a:t>
            </a:r>
            <a:r>
              <a:rPr sz="3200" spc="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Garamond"/>
                <a:cs typeface="Garamond"/>
              </a:rPr>
              <a:t>/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spc="5" dirty="0">
                <a:latin typeface="Garamond"/>
                <a:cs typeface="Garamond"/>
              </a:rPr>
              <a:t>d</a:t>
            </a:r>
            <a:r>
              <a:rPr sz="3200" spc="-20" dirty="0">
                <a:latin typeface="Garamond"/>
                <a:cs typeface="Garamond"/>
              </a:rPr>
              <a:t>e</a:t>
            </a:r>
            <a:r>
              <a:rPr sz="3200" spc="-25" dirty="0">
                <a:latin typeface="Garamond"/>
                <a:cs typeface="Garamond"/>
              </a:rPr>
              <a:t>-</a:t>
            </a:r>
            <a:r>
              <a:rPr sz="3200" spc="-15" dirty="0">
                <a:latin typeface="Garamond"/>
                <a:cs typeface="Garamond"/>
              </a:rPr>
              <a:t>s</a:t>
            </a:r>
            <a:r>
              <a:rPr sz="3200" spc="-20" dirty="0">
                <a:latin typeface="Garamond"/>
                <a:cs typeface="Garamond"/>
              </a:rPr>
              <a:t>c</a:t>
            </a:r>
            <a:r>
              <a:rPr sz="3200" spc="-5" dirty="0">
                <a:latin typeface="Garamond"/>
                <a:cs typeface="Garamond"/>
              </a:rPr>
              <a:t>alin</a:t>
            </a:r>
            <a:r>
              <a:rPr sz="3200" spc="-15" dirty="0">
                <a:latin typeface="Garamond"/>
                <a:cs typeface="Garamond"/>
              </a:rPr>
              <a:t>g</a:t>
            </a:r>
            <a:r>
              <a:rPr sz="3200" spc="1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Garamond"/>
                <a:cs typeface="Garamond"/>
              </a:rPr>
              <a:t>o</a:t>
            </a:r>
            <a:r>
              <a:rPr sz="3200" spc="-15" dirty="0">
                <a:latin typeface="Garamond"/>
                <a:cs typeface="Garamond"/>
              </a:rPr>
              <a:t>f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Garamond"/>
                <a:cs typeface="Garamond"/>
              </a:rPr>
              <a:t>al</a:t>
            </a:r>
            <a:r>
              <a:rPr sz="3200" dirty="0">
                <a:latin typeface="Garamond"/>
                <a:cs typeface="Garamond"/>
              </a:rPr>
              <a:t>l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Garamond"/>
                <a:cs typeface="Garamond"/>
              </a:rPr>
              <a:t>h</a:t>
            </a:r>
            <a:r>
              <a:rPr sz="3200" spc="-20" dirty="0">
                <a:latin typeface="Garamond"/>
                <a:cs typeface="Garamond"/>
              </a:rPr>
              <a:t>eat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Garamond"/>
                <a:cs typeface="Garamond"/>
              </a:rPr>
              <a:t>e</a:t>
            </a:r>
            <a:r>
              <a:rPr sz="3200" spc="-10" dirty="0">
                <a:latin typeface="Garamond"/>
                <a:cs typeface="Garamond"/>
              </a:rPr>
              <a:t>x</a:t>
            </a:r>
            <a:r>
              <a:rPr sz="3200" spc="-20" dirty="0">
                <a:latin typeface="Garamond"/>
                <a:cs typeface="Garamond"/>
              </a:rPr>
              <a:t>c</a:t>
            </a:r>
            <a:r>
              <a:rPr sz="3200" spc="5" dirty="0">
                <a:latin typeface="Garamond"/>
                <a:cs typeface="Garamond"/>
              </a:rPr>
              <a:t>h</a:t>
            </a:r>
            <a:r>
              <a:rPr sz="3200" spc="-15" dirty="0">
                <a:latin typeface="Garamond"/>
                <a:cs typeface="Garamond"/>
              </a:rPr>
              <a:t>a</a:t>
            </a:r>
            <a:r>
              <a:rPr sz="3200" spc="-5" dirty="0">
                <a:latin typeface="Garamond"/>
                <a:cs typeface="Garamond"/>
              </a:rPr>
              <a:t>n</a:t>
            </a:r>
            <a:r>
              <a:rPr sz="3200" spc="-15" dirty="0">
                <a:latin typeface="Garamond"/>
                <a:cs typeface="Garamond"/>
              </a:rPr>
              <a:t>ge</a:t>
            </a:r>
            <a:r>
              <a:rPr sz="3200" spc="-5" dirty="0">
                <a:latin typeface="Garamond"/>
                <a:cs typeface="Garamond"/>
              </a:rPr>
              <a:t>rs</a:t>
            </a:r>
            <a:endParaRPr sz="3200" dirty="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800" y="1600200"/>
            <a:ext cx="5943600" cy="502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34530" y="3365500"/>
            <a:ext cx="2006600" cy="981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92669" y="3530600"/>
            <a:ext cx="1294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0" dirty="0">
                <a:latin typeface="Times New Roman"/>
                <a:cs typeface="Times New Roman"/>
              </a:rPr>
              <a:t>W</a:t>
            </a:r>
            <a:r>
              <a:rPr sz="4000" b="1" dirty="0">
                <a:latin typeface="Times New Roman"/>
                <a:cs typeface="Times New Roman"/>
              </a:rPr>
              <a:t>HY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6800" y="3352800"/>
            <a:ext cx="990600" cy="1066800"/>
          </a:xfrm>
          <a:custGeom>
            <a:avLst/>
            <a:gdLst/>
            <a:ahLst/>
            <a:cxnLst/>
            <a:rect l="l" t="t" r="r" b="b"/>
            <a:pathLst>
              <a:path w="1219200" h="1524000">
                <a:moveTo>
                  <a:pt x="609600" y="1524000"/>
                </a:moveTo>
                <a:lnTo>
                  <a:pt x="567877" y="1522239"/>
                </a:lnTo>
                <a:lnTo>
                  <a:pt x="526906" y="1517034"/>
                </a:lnTo>
                <a:lnTo>
                  <a:pt x="486779" y="1508499"/>
                </a:lnTo>
                <a:lnTo>
                  <a:pt x="447586" y="1496747"/>
                </a:lnTo>
                <a:lnTo>
                  <a:pt x="409419" y="1481894"/>
                </a:lnTo>
                <a:lnTo>
                  <a:pt x="372367" y="1464052"/>
                </a:lnTo>
                <a:lnTo>
                  <a:pt x="336523" y="1443335"/>
                </a:lnTo>
                <a:lnTo>
                  <a:pt x="301977" y="1419860"/>
                </a:lnTo>
                <a:lnTo>
                  <a:pt x="268820" y="1393738"/>
                </a:lnTo>
                <a:lnTo>
                  <a:pt x="237143" y="1365084"/>
                </a:lnTo>
                <a:lnTo>
                  <a:pt x="207037" y="1334013"/>
                </a:lnTo>
                <a:lnTo>
                  <a:pt x="178593" y="1300638"/>
                </a:lnTo>
                <a:lnTo>
                  <a:pt x="151902" y="1265074"/>
                </a:lnTo>
                <a:lnTo>
                  <a:pt x="127055" y="1227435"/>
                </a:lnTo>
                <a:lnTo>
                  <a:pt x="104142" y="1187834"/>
                </a:lnTo>
                <a:lnTo>
                  <a:pt x="83255" y="1146386"/>
                </a:lnTo>
                <a:lnTo>
                  <a:pt x="64485" y="1103205"/>
                </a:lnTo>
                <a:lnTo>
                  <a:pt x="47922" y="1058406"/>
                </a:lnTo>
                <a:lnTo>
                  <a:pt x="33658" y="1012101"/>
                </a:lnTo>
                <a:lnTo>
                  <a:pt x="21784" y="964406"/>
                </a:lnTo>
                <a:lnTo>
                  <a:pt x="12389" y="915434"/>
                </a:lnTo>
                <a:lnTo>
                  <a:pt x="5567" y="865299"/>
                </a:lnTo>
                <a:lnTo>
                  <a:pt x="1406" y="814117"/>
                </a:lnTo>
                <a:lnTo>
                  <a:pt x="0" y="762000"/>
                </a:lnTo>
                <a:lnTo>
                  <a:pt x="1406" y="709882"/>
                </a:lnTo>
                <a:lnTo>
                  <a:pt x="5567" y="658700"/>
                </a:lnTo>
                <a:lnTo>
                  <a:pt x="12389" y="608565"/>
                </a:lnTo>
                <a:lnTo>
                  <a:pt x="21784" y="559593"/>
                </a:lnTo>
                <a:lnTo>
                  <a:pt x="33658" y="511898"/>
                </a:lnTo>
                <a:lnTo>
                  <a:pt x="47922" y="465593"/>
                </a:lnTo>
                <a:lnTo>
                  <a:pt x="64485" y="420794"/>
                </a:lnTo>
                <a:lnTo>
                  <a:pt x="83255" y="377613"/>
                </a:lnTo>
                <a:lnTo>
                  <a:pt x="104142" y="336165"/>
                </a:lnTo>
                <a:lnTo>
                  <a:pt x="127055" y="296564"/>
                </a:lnTo>
                <a:lnTo>
                  <a:pt x="151902" y="258925"/>
                </a:lnTo>
                <a:lnTo>
                  <a:pt x="178593" y="223361"/>
                </a:lnTo>
                <a:lnTo>
                  <a:pt x="207037" y="189986"/>
                </a:lnTo>
                <a:lnTo>
                  <a:pt x="237143" y="158915"/>
                </a:lnTo>
                <a:lnTo>
                  <a:pt x="268820" y="130261"/>
                </a:lnTo>
                <a:lnTo>
                  <a:pt x="301977" y="104139"/>
                </a:lnTo>
                <a:lnTo>
                  <a:pt x="336523" y="80664"/>
                </a:lnTo>
                <a:lnTo>
                  <a:pt x="372367" y="59947"/>
                </a:lnTo>
                <a:lnTo>
                  <a:pt x="409419" y="42105"/>
                </a:lnTo>
                <a:lnTo>
                  <a:pt x="447586" y="27252"/>
                </a:lnTo>
                <a:lnTo>
                  <a:pt x="486779" y="15500"/>
                </a:lnTo>
                <a:lnTo>
                  <a:pt x="526906" y="6965"/>
                </a:lnTo>
                <a:lnTo>
                  <a:pt x="567877" y="1760"/>
                </a:lnTo>
                <a:lnTo>
                  <a:pt x="609600" y="0"/>
                </a:lnTo>
                <a:lnTo>
                  <a:pt x="651322" y="1760"/>
                </a:lnTo>
                <a:lnTo>
                  <a:pt x="692293" y="6965"/>
                </a:lnTo>
                <a:lnTo>
                  <a:pt x="732420" y="15500"/>
                </a:lnTo>
                <a:lnTo>
                  <a:pt x="771613" y="27252"/>
                </a:lnTo>
                <a:lnTo>
                  <a:pt x="809780" y="42105"/>
                </a:lnTo>
                <a:lnTo>
                  <a:pt x="846832" y="59947"/>
                </a:lnTo>
                <a:lnTo>
                  <a:pt x="882676" y="80664"/>
                </a:lnTo>
                <a:lnTo>
                  <a:pt x="917222" y="104139"/>
                </a:lnTo>
                <a:lnTo>
                  <a:pt x="950379" y="130261"/>
                </a:lnTo>
                <a:lnTo>
                  <a:pt x="982056" y="158915"/>
                </a:lnTo>
                <a:lnTo>
                  <a:pt x="1012162" y="189986"/>
                </a:lnTo>
                <a:lnTo>
                  <a:pt x="1040606" y="223361"/>
                </a:lnTo>
                <a:lnTo>
                  <a:pt x="1067297" y="258925"/>
                </a:lnTo>
                <a:lnTo>
                  <a:pt x="1092144" y="296564"/>
                </a:lnTo>
                <a:lnTo>
                  <a:pt x="1115057" y="336165"/>
                </a:lnTo>
                <a:lnTo>
                  <a:pt x="1135944" y="377613"/>
                </a:lnTo>
                <a:lnTo>
                  <a:pt x="1154714" y="420794"/>
                </a:lnTo>
                <a:lnTo>
                  <a:pt x="1171277" y="465593"/>
                </a:lnTo>
                <a:lnTo>
                  <a:pt x="1185541" y="511898"/>
                </a:lnTo>
                <a:lnTo>
                  <a:pt x="1197415" y="559593"/>
                </a:lnTo>
                <a:lnTo>
                  <a:pt x="1206810" y="608565"/>
                </a:lnTo>
                <a:lnTo>
                  <a:pt x="1213632" y="658700"/>
                </a:lnTo>
                <a:lnTo>
                  <a:pt x="1217793" y="709882"/>
                </a:lnTo>
                <a:lnTo>
                  <a:pt x="1219200" y="762000"/>
                </a:lnTo>
                <a:lnTo>
                  <a:pt x="1217793" y="814117"/>
                </a:lnTo>
                <a:lnTo>
                  <a:pt x="1213632" y="865299"/>
                </a:lnTo>
                <a:lnTo>
                  <a:pt x="1206810" y="915434"/>
                </a:lnTo>
                <a:lnTo>
                  <a:pt x="1197415" y="964406"/>
                </a:lnTo>
                <a:lnTo>
                  <a:pt x="1185541" y="1012101"/>
                </a:lnTo>
                <a:lnTo>
                  <a:pt x="1171277" y="1058406"/>
                </a:lnTo>
                <a:lnTo>
                  <a:pt x="1154714" y="1103205"/>
                </a:lnTo>
                <a:lnTo>
                  <a:pt x="1135944" y="1146386"/>
                </a:lnTo>
                <a:lnTo>
                  <a:pt x="1115057" y="1187834"/>
                </a:lnTo>
                <a:lnTo>
                  <a:pt x="1092144" y="1227435"/>
                </a:lnTo>
                <a:lnTo>
                  <a:pt x="1067297" y="1265074"/>
                </a:lnTo>
                <a:lnTo>
                  <a:pt x="1040606" y="1300638"/>
                </a:lnTo>
                <a:lnTo>
                  <a:pt x="1012162" y="1334013"/>
                </a:lnTo>
                <a:lnTo>
                  <a:pt x="982056" y="1365084"/>
                </a:lnTo>
                <a:lnTo>
                  <a:pt x="950379" y="1393738"/>
                </a:lnTo>
                <a:lnTo>
                  <a:pt x="917222" y="1419860"/>
                </a:lnTo>
                <a:lnTo>
                  <a:pt x="882676" y="1443335"/>
                </a:lnTo>
                <a:lnTo>
                  <a:pt x="846832" y="1464052"/>
                </a:lnTo>
                <a:lnTo>
                  <a:pt x="809780" y="1481894"/>
                </a:lnTo>
                <a:lnTo>
                  <a:pt x="771613" y="1496747"/>
                </a:lnTo>
                <a:lnTo>
                  <a:pt x="732420" y="1508499"/>
                </a:lnTo>
                <a:lnTo>
                  <a:pt x="692293" y="1517034"/>
                </a:lnTo>
                <a:lnTo>
                  <a:pt x="651322" y="1522239"/>
                </a:lnTo>
                <a:lnTo>
                  <a:pt x="609600" y="1524000"/>
                </a:lnTo>
                <a:close/>
              </a:path>
            </a:pathLst>
          </a:custGeom>
          <a:ln w="57146">
            <a:solidFill>
              <a:srgbClr val="D247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28800" y="236800"/>
            <a:ext cx="5014595" cy="151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b="1" u="sng" spc="-5" dirty="0" smtClean="0">
                <a:latin typeface="Times New Roman"/>
                <a:cs typeface="Times New Roman"/>
              </a:rPr>
              <a:t>Carbon Credit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sz="3200" b="1" spc="-5" dirty="0" smtClean="0">
              <a:solidFill>
                <a:srgbClr val="9A2C1E"/>
              </a:solidFill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b="1" spc="-5" dirty="0" smtClean="0">
                <a:solidFill>
                  <a:srgbClr val="9A2C1E"/>
                </a:solidFill>
                <a:latin typeface="Times New Roman"/>
                <a:cs typeface="Times New Roman"/>
              </a:rPr>
              <a:t>DID </a:t>
            </a:r>
            <a:r>
              <a:rPr sz="2800" b="1" spc="-10" dirty="0">
                <a:solidFill>
                  <a:srgbClr val="9A2C1E"/>
                </a:solidFill>
                <a:latin typeface="Times New Roman"/>
                <a:cs typeface="Times New Roman"/>
              </a:rPr>
              <a:t>YOU</a:t>
            </a:r>
            <a:r>
              <a:rPr sz="2800" b="1" spc="-80" dirty="0">
                <a:solidFill>
                  <a:srgbClr val="9A2C1E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KNOW????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72200" y="4419600"/>
            <a:ext cx="2592070" cy="22110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96000" y="685800"/>
            <a:ext cx="2592070" cy="22110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4267200"/>
            <a:ext cx="2592070" cy="22110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4800" y="914400"/>
            <a:ext cx="2590800" cy="22110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76600" y="1219200"/>
            <a:ext cx="2592070" cy="38426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6070" y="1177290"/>
            <a:ext cx="322707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Birth </a:t>
            </a:r>
            <a:r>
              <a:rPr sz="4000" b="1" spc="5" dirty="0">
                <a:solidFill>
                  <a:srgbClr val="9A2C1E"/>
                </a:solidFill>
                <a:latin typeface="Times New Roman"/>
                <a:cs typeface="Times New Roman"/>
              </a:rPr>
              <a:t>of  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Carbon</a:t>
            </a:r>
            <a:r>
              <a:rPr sz="4000" b="1" spc="-75" dirty="0">
                <a:solidFill>
                  <a:srgbClr val="9A2C1E"/>
                </a:solidFill>
                <a:latin typeface="Times New Roman"/>
                <a:cs typeface="Times New Roman"/>
              </a:rPr>
              <a:t> 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Credit</a:t>
            </a: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9870" y="4682490"/>
            <a:ext cx="377761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Growth 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of  Carbon 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Credit</a:t>
            </a:r>
            <a:r>
              <a:rPr sz="4000" b="1" spc="-105" dirty="0">
                <a:solidFill>
                  <a:srgbClr val="9A2C1E"/>
                </a:solidFill>
                <a:latin typeface="Times New Roman"/>
                <a:cs typeface="Times New Roman"/>
              </a:rPr>
              <a:t> 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&amp;  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India’s</a:t>
            </a:r>
            <a:r>
              <a:rPr sz="4000" b="1" spc="-20" dirty="0">
                <a:solidFill>
                  <a:srgbClr val="9A2C1E"/>
                </a:solidFill>
                <a:latin typeface="Times New Roman"/>
                <a:cs typeface="Times New Roman"/>
              </a:rPr>
              <a:t> 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Position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52490" y="4758690"/>
            <a:ext cx="273685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1120" algn="r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Concern</a:t>
            </a:r>
            <a:r>
              <a:rPr sz="4000" b="1" spc="-80" dirty="0">
                <a:solidFill>
                  <a:srgbClr val="9A2C1E"/>
                </a:solidFill>
                <a:latin typeface="Times New Roman"/>
                <a:cs typeface="Times New Roman"/>
              </a:rPr>
              <a:t> 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for  </a:t>
            </a:r>
            <a:r>
              <a:rPr sz="4000" b="1" spc="-10" dirty="0">
                <a:solidFill>
                  <a:srgbClr val="9A2C1E"/>
                </a:solidFill>
                <a:latin typeface="Times New Roman"/>
                <a:cs typeface="Times New Roman"/>
              </a:rPr>
              <a:t>C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h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a</a:t>
            </a:r>
            <a:r>
              <a:rPr sz="4000" b="1" spc="5" dirty="0">
                <a:solidFill>
                  <a:srgbClr val="9A2C1E"/>
                </a:solidFill>
                <a:latin typeface="Times New Roman"/>
                <a:cs typeface="Times New Roman"/>
              </a:rPr>
              <a:t>r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te</a:t>
            </a:r>
            <a:r>
              <a:rPr sz="4000" b="1" spc="5" dirty="0">
                <a:solidFill>
                  <a:srgbClr val="9A2C1E"/>
                </a:solidFill>
                <a:latin typeface="Times New Roman"/>
                <a:cs typeface="Times New Roman"/>
              </a:rPr>
              <a:t>r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ed  </a:t>
            </a:r>
            <a:r>
              <a:rPr sz="4000" b="1" spc="-10" dirty="0">
                <a:solidFill>
                  <a:srgbClr val="9A2C1E"/>
                </a:solidFill>
                <a:latin typeface="Times New Roman"/>
                <a:cs typeface="Times New Roman"/>
              </a:rPr>
              <a:t>A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c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c</a:t>
            </a:r>
            <a:r>
              <a:rPr sz="4000" b="1" spc="5" dirty="0">
                <a:solidFill>
                  <a:srgbClr val="9A2C1E"/>
                </a:solidFill>
                <a:latin typeface="Times New Roman"/>
                <a:cs typeface="Times New Roman"/>
              </a:rPr>
              <a:t>o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un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ta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n</a:t>
            </a: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ts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334000" y="228600"/>
            <a:ext cx="335280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45819" algn="l">
              <a:spcBef>
                <a:spcPts val="100"/>
              </a:spcBef>
            </a:pPr>
            <a:r>
              <a:rPr sz="4000" b="1" spc="-5" dirty="0">
                <a:solidFill>
                  <a:srgbClr val="9A2C1E"/>
                </a:solidFill>
                <a:latin typeface="Times New Roman"/>
                <a:ea typeface="+mn-ea"/>
                <a:cs typeface="Times New Roman"/>
              </a:rPr>
              <a:t>Concept of  Carbon Credit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80050" y="1443989"/>
            <a:ext cx="3663950" cy="50406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16939" y="238759"/>
            <a:ext cx="7258050" cy="119761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513840" marR="5080" indent="-1501140">
              <a:lnSpc>
                <a:spcPts val="4430"/>
              </a:lnSpc>
              <a:spcBef>
                <a:spcPts val="555"/>
              </a:spcBef>
            </a:pPr>
            <a:r>
              <a:rPr sz="4000" b="1" spc="-5" dirty="0">
                <a:solidFill>
                  <a:srgbClr val="686363"/>
                </a:solidFill>
                <a:latin typeface="Times New Roman"/>
                <a:cs typeface="Times New Roman"/>
              </a:rPr>
              <a:t>What </a:t>
            </a:r>
            <a:r>
              <a:rPr sz="4000" b="1" dirty="0">
                <a:solidFill>
                  <a:srgbClr val="686363"/>
                </a:solidFill>
                <a:latin typeface="Times New Roman"/>
                <a:cs typeface="Times New Roman"/>
              </a:rPr>
              <a:t>is 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Carbon Credit </a:t>
            </a:r>
            <a:r>
              <a:rPr sz="4000" b="1" spc="-5" dirty="0">
                <a:solidFill>
                  <a:srgbClr val="686363"/>
                </a:solidFill>
                <a:latin typeface="Times New Roman"/>
                <a:cs typeface="Times New Roman"/>
              </a:rPr>
              <a:t>under</a:t>
            </a:r>
            <a:r>
              <a:rPr sz="4000" b="1" spc="-55" dirty="0">
                <a:solidFill>
                  <a:srgbClr val="686363"/>
                </a:solidFill>
                <a:latin typeface="Times New Roman"/>
                <a:cs typeface="Times New Roman"/>
              </a:rPr>
              <a:t> </a:t>
            </a:r>
            <a:r>
              <a:rPr sz="4000" b="1" spc="-5" dirty="0">
                <a:solidFill>
                  <a:srgbClr val="686363"/>
                </a:solidFill>
                <a:latin typeface="Times New Roman"/>
                <a:cs typeface="Times New Roman"/>
              </a:rPr>
              <a:t>the  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KYOTO</a:t>
            </a:r>
            <a:r>
              <a:rPr sz="4000" b="1" spc="-30" dirty="0">
                <a:solidFill>
                  <a:srgbClr val="9A2C1E"/>
                </a:solidFill>
                <a:latin typeface="Times New Roman"/>
                <a:cs typeface="Times New Roman"/>
              </a:rPr>
              <a:t> </a:t>
            </a:r>
            <a:r>
              <a:rPr sz="4000" b="1" dirty="0">
                <a:solidFill>
                  <a:srgbClr val="686363"/>
                </a:solidFill>
                <a:latin typeface="Times New Roman"/>
                <a:cs typeface="Times New Roman"/>
              </a:rPr>
              <a:t>Protocol…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249170"/>
            <a:ext cx="5389880" cy="1719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2720" y="2379979"/>
            <a:ext cx="499046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3175" algn="ctr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Times New Roman"/>
                <a:cs typeface="Times New Roman"/>
              </a:rPr>
              <a:t>A credit </a:t>
            </a:r>
            <a:r>
              <a:rPr sz="3200" b="1" spc="-5" dirty="0">
                <a:latin typeface="Times New Roman"/>
                <a:cs typeface="Times New Roman"/>
              </a:rPr>
              <a:t>for </a:t>
            </a:r>
            <a:r>
              <a:rPr sz="3200" b="1" dirty="0">
                <a:latin typeface="Times New Roman"/>
                <a:cs typeface="Times New Roman"/>
              </a:rPr>
              <a:t>reducing 1 </a:t>
            </a:r>
            <a:r>
              <a:rPr sz="3200" b="1" spc="-5" dirty="0">
                <a:latin typeface="Times New Roman"/>
                <a:cs typeface="Times New Roman"/>
              </a:rPr>
              <a:t>ton  </a:t>
            </a:r>
            <a:r>
              <a:rPr sz="3200" b="1" dirty="0">
                <a:latin typeface="Times New Roman"/>
                <a:cs typeface="Times New Roman"/>
              </a:rPr>
              <a:t>of CO</a:t>
            </a:r>
            <a:r>
              <a:rPr sz="2400" b="1" dirty="0">
                <a:latin typeface="Times New Roman"/>
                <a:cs typeface="Times New Roman"/>
              </a:rPr>
              <a:t>2 (Green </a:t>
            </a:r>
            <a:r>
              <a:rPr sz="2400" b="1" spc="-5" dirty="0">
                <a:latin typeface="Times New Roman"/>
                <a:cs typeface="Times New Roman"/>
              </a:rPr>
              <a:t>House </a:t>
            </a:r>
            <a:r>
              <a:rPr sz="2400" b="1" dirty="0">
                <a:latin typeface="Times New Roman"/>
                <a:cs typeface="Times New Roman"/>
              </a:rPr>
              <a:t>Gases)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from  the atmosphere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48360" y="4382770"/>
            <a:ext cx="4779010" cy="2133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79259" y="1291589"/>
            <a:ext cx="2364740" cy="3134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40939" y="392429"/>
            <a:ext cx="4189095" cy="119761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 marR="5080" indent="240029">
              <a:lnSpc>
                <a:spcPts val="4430"/>
              </a:lnSpc>
              <a:spcBef>
                <a:spcPts val="555"/>
              </a:spcBef>
            </a:pPr>
            <a:r>
              <a:rPr sz="4000" b="1" dirty="0">
                <a:solidFill>
                  <a:srgbClr val="9A2C1E"/>
                </a:solidFill>
                <a:latin typeface="Times New Roman"/>
                <a:cs typeface="Times New Roman"/>
              </a:rPr>
              <a:t>How to 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generate  Carbon</a:t>
            </a:r>
            <a:r>
              <a:rPr sz="4000" b="1" spc="-40" dirty="0">
                <a:solidFill>
                  <a:srgbClr val="9A2C1E"/>
                </a:solidFill>
                <a:latin typeface="Times New Roman"/>
                <a:cs typeface="Times New Roman"/>
              </a:rPr>
              <a:t> </a:t>
            </a:r>
            <a:r>
              <a:rPr sz="4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Credits???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8670" y="3006090"/>
            <a:ext cx="228155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b="1" spc="-10" dirty="0">
                <a:latin typeface="Times New Roman"/>
                <a:cs typeface="Times New Roman"/>
              </a:rPr>
              <a:t>CARBON  CR</a:t>
            </a:r>
            <a:r>
              <a:rPr sz="4000" b="1" dirty="0">
                <a:latin typeface="Times New Roman"/>
                <a:cs typeface="Times New Roman"/>
              </a:rPr>
              <a:t>E</a:t>
            </a:r>
            <a:r>
              <a:rPr sz="4000" b="1" spc="-10" dirty="0">
                <a:latin typeface="Times New Roman"/>
                <a:cs typeface="Times New Roman"/>
              </a:rPr>
              <a:t>D</a:t>
            </a:r>
            <a:r>
              <a:rPr sz="4000" b="1" spc="-5" dirty="0">
                <a:latin typeface="Times New Roman"/>
                <a:cs typeface="Times New Roman"/>
              </a:rPr>
              <a:t>I</a:t>
            </a:r>
            <a:r>
              <a:rPr sz="4000" b="1" dirty="0">
                <a:latin typeface="Times New Roman"/>
                <a:cs typeface="Times New Roman"/>
              </a:rPr>
              <a:t>TS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4693920"/>
            <a:ext cx="2219960" cy="2164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42050" y="4620259"/>
            <a:ext cx="2901950" cy="2237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752600"/>
            <a:ext cx="2057400" cy="21767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36850" y="4644390"/>
            <a:ext cx="2988310" cy="22136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4790" y="5120640"/>
            <a:ext cx="2603500" cy="1737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4790" y="1516380"/>
            <a:ext cx="2981960" cy="22263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80050" y="4796790"/>
            <a:ext cx="3293109" cy="20612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70450" y="1158239"/>
            <a:ext cx="2633979" cy="21450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280" y="694296"/>
            <a:ext cx="2118360" cy="1057910"/>
          </a:xfrm>
          <a:custGeom>
            <a:avLst/>
            <a:gdLst/>
            <a:ahLst/>
            <a:cxnLst/>
            <a:rect l="l" t="t" r="r" b="b"/>
            <a:pathLst>
              <a:path w="2118360" h="1057910">
                <a:moveTo>
                  <a:pt x="843874" y="999883"/>
                </a:moveTo>
                <a:lnTo>
                  <a:pt x="342900" y="999883"/>
                </a:lnTo>
                <a:lnTo>
                  <a:pt x="380307" y="1021011"/>
                </a:lnTo>
                <a:lnTo>
                  <a:pt x="423358" y="1037495"/>
                </a:lnTo>
                <a:lnTo>
                  <a:pt x="471162" y="1049202"/>
                </a:lnTo>
                <a:lnTo>
                  <a:pt x="522832" y="1056000"/>
                </a:lnTo>
                <a:lnTo>
                  <a:pt x="577479" y="1057755"/>
                </a:lnTo>
                <a:lnTo>
                  <a:pt x="634215" y="1054334"/>
                </a:lnTo>
                <a:lnTo>
                  <a:pt x="692150" y="1045603"/>
                </a:lnTo>
                <a:lnTo>
                  <a:pt x="769721" y="1029195"/>
                </a:lnTo>
                <a:lnTo>
                  <a:pt x="813460" y="1016444"/>
                </a:lnTo>
                <a:lnTo>
                  <a:pt x="843874" y="999883"/>
                </a:lnTo>
                <a:close/>
              </a:path>
              <a:path w="2118360" h="1057910">
                <a:moveTo>
                  <a:pt x="1280191" y="975753"/>
                </a:moveTo>
                <a:lnTo>
                  <a:pt x="878839" y="975753"/>
                </a:lnTo>
                <a:lnTo>
                  <a:pt x="917927" y="994257"/>
                </a:lnTo>
                <a:lnTo>
                  <a:pt x="962095" y="1007786"/>
                </a:lnTo>
                <a:lnTo>
                  <a:pt x="1010285" y="1016235"/>
                </a:lnTo>
                <a:lnTo>
                  <a:pt x="1061437" y="1019498"/>
                </a:lnTo>
                <a:lnTo>
                  <a:pt x="1114495" y="1017469"/>
                </a:lnTo>
                <a:lnTo>
                  <a:pt x="1168400" y="1010043"/>
                </a:lnTo>
                <a:lnTo>
                  <a:pt x="1221787" y="997103"/>
                </a:lnTo>
                <a:lnTo>
                  <a:pt x="1271885" y="979623"/>
                </a:lnTo>
                <a:lnTo>
                  <a:pt x="1280191" y="975753"/>
                </a:lnTo>
                <a:close/>
              </a:path>
              <a:path w="2118360" h="1057910">
                <a:moveTo>
                  <a:pt x="537845" y="296621"/>
                </a:moveTo>
                <a:lnTo>
                  <a:pt x="493712" y="299756"/>
                </a:lnTo>
                <a:lnTo>
                  <a:pt x="449580" y="306463"/>
                </a:lnTo>
                <a:lnTo>
                  <a:pt x="395528" y="320115"/>
                </a:lnTo>
                <a:lnTo>
                  <a:pt x="343916" y="339168"/>
                </a:lnTo>
                <a:lnTo>
                  <a:pt x="295960" y="362779"/>
                </a:lnTo>
                <a:lnTo>
                  <a:pt x="252882" y="390101"/>
                </a:lnTo>
                <a:lnTo>
                  <a:pt x="215900" y="420287"/>
                </a:lnTo>
                <a:lnTo>
                  <a:pt x="186232" y="452493"/>
                </a:lnTo>
                <a:lnTo>
                  <a:pt x="165099" y="485873"/>
                </a:lnTo>
                <a:lnTo>
                  <a:pt x="153314" y="552769"/>
                </a:lnTo>
                <a:lnTo>
                  <a:pt x="165099" y="584593"/>
                </a:lnTo>
                <a:lnTo>
                  <a:pt x="106232" y="605858"/>
                </a:lnTo>
                <a:lnTo>
                  <a:pt x="57790" y="634621"/>
                </a:lnTo>
                <a:lnTo>
                  <a:pt x="22270" y="668627"/>
                </a:lnTo>
                <a:lnTo>
                  <a:pt x="2174" y="705619"/>
                </a:lnTo>
                <a:lnTo>
                  <a:pt x="0" y="743343"/>
                </a:lnTo>
                <a:lnTo>
                  <a:pt x="13196" y="774835"/>
                </a:lnTo>
                <a:lnTo>
                  <a:pt x="38893" y="800017"/>
                </a:lnTo>
                <a:lnTo>
                  <a:pt x="76259" y="817817"/>
                </a:lnTo>
                <a:lnTo>
                  <a:pt x="124459" y="827163"/>
                </a:lnTo>
                <a:lnTo>
                  <a:pt x="103088" y="850976"/>
                </a:lnTo>
                <a:lnTo>
                  <a:pt x="88741" y="874788"/>
                </a:lnTo>
                <a:lnTo>
                  <a:pt x="81776" y="898601"/>
                </a:lnTo>
                <a:lnTo>
                  <a:pt x="82550" y="922413"/>
                </a:lnTo>
                <a:lnTo>
                  <a:pt x="121543" y="978623"/>
                </a:lnTo>
                <a:lnTo>
                  <a:pt x="159385" y="996867"/>
                </a:lnTo>
                <a:lnTo>
                  <a:pt x="209079" y="1007174"/>
                </a:lnTo>
                <a:lnTo>
                  <a:pt x="270345" y="1008521"/>
                </a:lnTo>
                <a:lnTo>
                  <a:pt x="342900" y="999883"/>
                </a:lnTo>
                <a:lnTo>
                  <a:pt x="843874" y="999883"/>
                </a:lnTo>
                <a:lnTo>
                  <a:pt x="854303" y="992162"/>
                </a:lnTo>
                <a:lnTo>
                  <a:pt x="878839" y="975753"/>
                </a:lnTo>
                <a:lnTo>
                  <a:pt x="1280191" y="975753"/>
                </a:lnTo>
                <a:lnTo>
                  <a:pt x="1317905" y="958184"/>
                </a:lnTo>
                <a:lnTo>
                  <a:pt x="1359058" y="933367"/>
                </a:lnTo>
                <a:lnTo>
                  <a:pt x="1394556" y="905752"/>
                </a:lnTo>
                <a:lnTo>
                  <a:pt x="1423610" y="875920"/>
                </a:lnTo>
                <a:lnTo>
                  <a:pt x="1445431" y="844450"/>
                </a:lnTo>
                <a:lnTo>
                  <a:pt x="1459230" y="811923"/>
                </a:lnTo>
                <a:lnTo>
                  <a:pt x="1588617" y="811923"/>
                </a:lnTo>
                <a:lnTo>
                  <a:pt x="1670498" y="793784"/>
                </a:lnTo>
                <a:lnTo>
                  <a:pt x="1721663" y="774200"/>
                </a:lnTo>
                <a:lnTo>
                  <a:pt x="1766666" y="750182"/>
                </a:lnTo>
                <a:lnTo>
                  <a:pt x="1804511" y="722547"/>
                </a:lnTo>
                <a:lnTo>
                  <a:pt x="1834199" y="692114"/>
                </a:lnTo>
                <a:lnTo>
                  <a:pt x="1854735" y="659702"/>
                </a:lnTo>
                <a:lnTo>
                  <a:pt x="1865121" y="626129"/>
                </a:lnTo>
                <a:lnTo>
                  <a:pt x="1864359" y="592213"/>
                </a:lnTo>
                <a:lnTo>
                  <a:pt x="1921944" y="572461"/>
                </a:lnTo>
                <a:lnTo>
                  <a:pt x="1974036" y="548021"/>
                </a:lnTo>
                <a:lnTo>
                  <a:pt x="2019669" y="519682"/>
                </a:lnTo>
                <a:lnTo>
                  <a:pt x="2057876" y="488232"/>
                </a:lnTo>
                <a:lnTo>
                  <a:pt x="2087689" y="454461"/>
                </a:lnTo>
                <a:lnTo>
                  <a:pt x="2108140" y="419156"/>
                </a:lnTo>
                <a:lnTo>
                  <a:pt x="2118263" y="383107"/>
                </a:lnTo>
                <a:lnTo>
                  <a:pt x="2117090" y="347103"/>
                </a:lnTo>
                <a:lnTo>
                  <a:pt x="2106096" y="316941"/>
                </a:lnTo>
                <a:lnTo>
                  <a:pt x="2093304" y="300113"/>
                </a:lnTo>
                <a:lnTo>
                  <a:pt x="622300" y="300113"/>
                </a:lnTo>
                <a:lnTo>
                  <a:pt x="581025" y="296819"/>
                </a:lnTo>
                <a:lnTo>
                  <a:pt x="537845" y="296621"/>
                </a:lnTo>
                <a:close/>
              </a:path>
              <a:path w="2118360" h="1057910">
                <a:moveTo>
                  <a:pt x="1588617" y="811923"/>
                </a:moveTo>
                <a:lnTo>
                  <a:pt x="1459230" y="811923"/>
                </a:lnTo>
                <a:lnTo>
                  <a:pt x="1496298" y="815972"/>
                </a:lnTo>
                <a:lnTo>
                  <a:pt x="1534795" y="816686"/>
                </a:lnTo>
                <a:lnTo>
                  <a:pt x="1574244" y="814067"/>
                </a:lnTo>
                <a:lnTo>
                  <a:pt x="1588617" y="811923"/>
                </a:lnTo>
                <a:close/>
              </a:path>
              <a:path w="2118360" h="1057910">
                <a:moveTo>
                  <a:pt x="937894" y="167716"/>
                </a:moveTo>
                <a:lnTo>
                  <a:pt x="887809" y="168430"/>
                </a:lnTo>
                <a:lnTo>
                  <a:pt x="838200" y="174383"/>
                </a:lnTo>
                <a:lnTo>
                  <a:pt x="781730" y="189044"/>
                </a:lnTo>
                <a:lnTo>
                  <a:pt x="730564" y="209679"/>
                </a:lnTo>
                <a:lnTo>
                  <a:pt x="686043" y="235557"/>
                </a:lnTo>
                <a:lnTo>
                  <a:pt x="649508" y="265945"/>
                </a:lnTo>
                <a:lnTo>
                  <a:pt x="622300" y="300113"/>
                </a:lnTo>
                <a:lnTo>
                  <a:pt x="2093304" y="300113"/>
                </a:lnTo>
                <a:lnTo>
                  <a:pt x="2085339" y="289636"/>
                </a:lnTo>
                <a:lnTo>
                  <a:pt x="2056010" y="265665"/>
                </a:lnTo>
                <a:lnTo>
                  <a:pt x="2019300" y="245503"/>
                </a:lnTo>
                <a:lnTo>
                  <a:pt x="2026979" y="229331"/>
                </a:lnTo>
                <a:lnTo>
                  <a:pt x="2031206" y="213277"/>
                </a:lnTo>
                <a:lnTo>
                  <a:pt x="2032337" y="197462"/>
                </a:lnTo>
                <a:lnTo>
                  <a:pt x="2030730" y="182003"/>
                </a:lnTo>
                <a:lnTo>
                  <a:pt x="1029969" y="182003"/>
                </a:lnTo>
                <a:lnTo>
                  <a:pt x="986075" y="172240"/>
                </a:lnTo>
                <a:lnTo>
                  <a:pt x="937894" y="167716"/>
                </a:lnTo>
                <a:close/>
              </a:path>
              <a:path w="2118360" h="1057910">
                <a:moveTo>
                  <a:pt x="1255692" y="69311"/>
                </a:moveTo>
                <a:lnTo>
                  <a:pt x="1205230" y="75323"/>
                </a:lnTo>
                <a:lnTo>
                  <a:pt x="1147663" y="91278"/>
                </a:lnTo>
                <a:lnTo>
                  <a:pt x="1097121" y="115328"/>
                </a:lnTo>
                <a:lnTo>
                  <a:pt x="1056818" y="146047"/>
                </a:lnTo>
                <a:lnTo>
                  <a:pt x="1029969" y="182003"/>
                </a:lnTo>
                <a:lnTo>
                  <a:pt x="2030730" y="182003"/>
                </a:lnTo>
                <a:lnTo>
                  <a:pt x="1992959" y="123254"/>
                </a:lnTo>
                <a:lnTo>
                  <a:pt x="1958498" y="101358"/>
                </a:lnTo>
                <a:lnTo>
                  <a:pt x="1383030" y="90563"/>
                </a:lnTo>
                <a:lnTo>
                  <a:pt x="1346140" y="77288"/>
                </a:lnTo>
                <a:lnTo>
                  <a:pt x="1303178" y="70085"/>
                </a:lnTo>
                <a:lnTo>
                  <a:pt x="1255692" y="69311"/>
                </a:lnTo>
                <a:close/>
              </a:path>
              <a:path w="2118360" h="1057910">
                <a:moveTo>
                  <a:pt x="1613229" y="0"/>
                </a:moveTo>
                <a:lnTo>
                  <a:pt x="1557020" y="6743"/>
                </a:lnTo>
                <a:lnTo>
                  <a:pt x="1505902" y="20376"/>
                </a:lnTo>
                <a:lnTo>
                  <a:pt x="1458595" y="39605"/>
                </a:lnTo>
                <a:lnTo>
                  <a:pt x="1417002" y="63358"/>
                </a:lnTo>
                <a:lnTo>
                  <a:pt x="1383030" y="90563"/>
                </a:lnTo>
                <a:lnTo>
                  <a:pt x="1929551" y="90563"/>
                </a:lnTo>
                <a:lnTo>
                  <a:pt x="1915677" y="85389"/>
                </a:lnTo>
                <a:lnTo>
                  <a:pt x="1866012" y="76053"/>
                </a:lnTo>
                <a:lnTo>
                  <a:pt x="1811020" y="74053"/>
                </a:lnTo>
                <a:lnTo>
                  <a:pt x="1788677" y="46402"/>
                </a:lnTo>
                <a:lnTo>
                  <a:pt x="1755892" y="24712"/>
                </a:lnTo>
                <a:lnTo>
                  <a:pt x="1714500" y="9442"/>
                </a:lnTo>
                <a:lnTo>
                  <a:pt x="1666334" y="1052"/>
                </a:lnTo>
                <a:lnTo>
                  <a:pt x="1613229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280" y="694296"/>
            <a:ext cx="2118360" cy="1057910"/>
          </a:xfrm>
          <a:custGeom>
            <a:avLst/>
            <a:gdLst/>
            <a:ahLst/>
            <a:cxnLst/>
            <a:rect l="l" t="t" r="r" b="b"/>
            <a:pathLst>
              <a:path w="2118360" h="1057910">
                <a:moveTo>
                  <a:pt x="165099" y="584593"/>
                </a:moveTo>
                <a:lnTo>
                  <a:pt x="153314" y="552769"/>
                </a:lnTo>
                <a:lnTo>
                  <a:pt x="153720" y="519580"/>
                </a:lnTo>
                <a:lnTo>
                  <a:pt x="165099" y="485873"/>
                </a:lnTo>
                <a:lnTo>
                  <a:pt x="186232" y="452493"/>
                </a:lnTo>
                <a:lnTo>
                  <a:pt x="215900" y="420287"/>
                </a:lnTo>
                <a:lnTo>
                  <a:pt x="252882" y="390101"/>
                </a:lnTo>
                <a:lnTo>
                  <a:pt x="295960" y="362779"/>
                </a:lnTo>
                <a:lnTo>
                  <a:pt x="343916" y="339168"/>
                </a:lnTo>
                <a:lnTo>
                  <a:pt x="395528" y="320115"/>
                </a:lnTo>
                <a:lnTo>
                  <a:pt x="449580" y="306463"/>
                </a:lnTo>
                <a:lnTo>
                  <a:pt x="493712" y="299756"/>
                </a:lnTo>
                <a:lnTo>
                  <a:pt x="537845" y="296621"/>
                </a:lnTo>
                <a:lnTo>
                  <a:pt x="581025" y="296819"/>
                </a:lnTo>
                <a:lnTo>
                  <a:pt x="622300" y="300113"/>
                </a:lnTo>
                <a:lnTo>
                  <a:pt x="649508" y="265945"/>
                </a:lnTo>
                <a:lnTo>
                  <a:pt x="686043" y="235557"/>
                </a:lnTo>
                <a:lnTo>
                  <a:pt x="730564" y="209679"/>
                </a:lnTo>
                <a:lnTo>
                  <a:pt x="781730" y="189044"/>
                </a:lnTo>
                <a:lnTo>
                  <a:pt x="838200" y="174383"/>
                </a:lnTo>
                <a:lnTo>
                  <a:pt x="887809" y="168430"/>
                </a:lnTo>
                <a:lnTo>
                  <a:pt x="937894" y="167716"/>
                </a:lnTo>
                <a:lnTo>
                  <a:pt x="986075" y="172240"/>
                </a:lnTo>
                <a:lnTo>
                  <a:pt x="1029969" y="182003"/>
                </a:lnTo>
                <a:lnTo>
                  <a:pt x="1056818" y="146047"/>
                </a:lnTo>
                <a:lnTo>
                  <a:pt x="1097121" y="115328"/>
                </a:lnTo>
                <a:lnTo>
                  <a:pt x="1147663" y="91278"/>
                </a:lnTo>
                <a:lnTo>
                  <a:pt x="1205230" y="75323"/>
                </a:lnTo>
                <a:lnTo>
                  <a:pt x="1255692" y="69311"/>
                </a:lnTo>
                <a:lnTo>
                  <a:pt x="1303178" y="70085"/>
                </a:lnTo>
                <a:lnTo>
                  <a:pt x="1346140" y="77288"/>
                </a:lnTo>
                <a:lnTo>
                  <a:pt x="1383030" y="90563"/>
                </a:lnTo>
                <a:lnTo>
                  <a:pt x="1417002" y="63358"/>
                </a:lnTo>
                <a:lnTo>
                  <a:pt x="1458595" y="39605"/>
                </a:lnTo>
                <a:lnTo>
                  <a:pt x="1505902" y="20376"/>
                </a:lnTo>
                <a:lnTo>
                  <a:pt x="1557020" y="6743"/>
                </a:lnTo>
                <a:lnTo>
                  <a:pt x="1613229" y="0"/>
                </a:lnTo>
                <a:lnTo>
                  <a:pt x="1666334" y="1052"/>
                </a:lnTo>
                <a:lnTo>
                  <a:pt x="1714500" y="9442"/>
                </a:lnTo>
                <a:lnTo>
                  <a:pt x="1755892" y="24712"/>
                </a:lnTo>
                <a:lnTo>
                  <a:pt x="1788677" y="46402"/>
                </a:lnTo>
                <a:lnTo>
                  <a:pt x="1811020" y="74053"/>
                </a:lnTo>
                <a:lnTo>
                  <a:pt x="1866012" y="76053"/>
                </a:lnTo>
                <a:lnTo>
                  <a:pt x="1915677" y="85389"/>
                </a:lnTo>
                <a:lnTo>
                  <a:pt x="1958498" y="101358"/>
                </a:lnTo>
                <a:lnTo>
                  <a:pt x="1992959" y="123254"/>
                </a:lnTo>
                <a:lnTo>
                  <a:pt x="2030730" y="182003"/>
                </a:lnTo>
                <a:lnTo>
                  <a:pt x="2032337" y="197462"/>
                </a:lnTo>
                <a:lnTo>
                  <a:pt x="2031206" y="213277"/>
                </a:lnTo>
                <a:lnTo>
                  <a:pt x="2026979" y="229331"/>
                </a:lnTo>
                <a:lnTo>
                  <a:pt x="2019300" y="245503"/>
                </a:lnTo>
                <a:lnTo>
                  <a:pt x="2056010" y="265665"/>
                </a:lnTo>
                <a:lnTo>
                  <a:pt x="2085339" y="289636"/>
                </a:lnTo>
                <a:lnTo>
                  <a:pt x="2106096" y="316941"/>
                </a:lnTo>
                <a:lnTo>
                  <a:pt x="2117090" y="347103"/>
                </a:lnTo>
                <a:lnTo>
                  <a:pt x="2118263" y="383107"/>
                </a:lnTo>
                <a:lnTo>
                  <a:pt x="2108140" y="419156"/>
                </a:lnTo>
                <a:lnTo>
                  <a:pt x="2087689" y="454461"/>
                </a:lnTo>
                <a:lnTo>
                  <a:pt x="2057876" y="488232"/>
                </a:lnTo>
                <a:lnTo>
                  <a:pt x="2019669" y="519682"/>
                </a:lnTo>
                <a:lnTo>
                  <a:pt x="1974036" y="548021"/>
                </a:lnTo>
                <a:lnTo>
                  <a:pt x="1921944" y="572461"/>
                </a:lnTo>
                <a:lnTo>
                  <a:pt x="1864359" y="592213"/>
                </a:lnTo>
                <a:lnTo>
                  <a:pt x="1865121" y="626129"/>
                </a:lnTo>
                <a:lnTo>
                  <a:pt x="1834199" y="692114"/>
                </a:lnTo>
                <a:lnTo>
                  <a:pt x="1804511" y="722547"/>
                </a:lnTo>
                <a:lnTo>
                  <a:pt x="1766666" y="750182"/>
                </a:lnTo>
                <a:lnTo>
                  <a:pt x="1721663" y="774200"/>
                </a:lnTo>
                <a:lnTo>
                  <a:pt x="1670498" y="793784"/>
                </a:lnTo>
                <a:lnTo>
                  <a:pt x="1614170" y="808113"/>
                </a:lnTo>
                <a:lnTo>
                  <a:pt x="1574244" y="814067"/>
                </a:lnTo>
                <a:lnTo>
                  <a:pt x="1534795" y="816686"/>
                </a:lnTo>
                <a:lnTo>
                  <a:pt x="1496298" y="815972"/>
                </a:lnTo>
                <a:lnTo>
                  <a:pt x="1459230" y="811923"/>
                </a:lnTo>
                <a:lnTo>
                  <a:pt x="1445431" y="844450"/>
                </a:lnTo>
                <a:lnTo>
                  <a:pt x="1423610" y="875920"/>
                </a:lnTo>
                <a:lnTo>
                  <a:pt x="1394556" y="905752"/>
                </a:lnTo>
                <a:lnTo>
                  <a:pt x="1359058" y="933367"/>
                </a:lnTo>
                <a:lnTo>
                  <a:pt x="1317905" y="958184"/>
                </a:lnTo>
                <a:lnTo>
                  <a:pt x="1271885" y="979623"/>
                </a:lnTo>
                <a:lnTo>
                  <a:pt x="1221787" y="997103"/>
                </a:lnTo>
                <a:lnTo>
                  <a:pt x="1168400" y="1010043"/>
                </a:lnTo>
                <a:lnTo>
                  <a:pt x="1114495" y="1017469"/>
                </a:lnTo>
                <a:lnTo>
                  <a:pt x="1061437" y="1019498"/>
                </a:lnTo>
                <a:lnTo>
                  <a:pt x="1010285" y="1016235"/>
                </a:lnTo>
                <a:lnTo>
                  <a:pt x="962095" y="1007786"/>
                </a:lnTo>
                <a:lnTo>
                  <a:pt x="917927" y="994257"/>
                </a:lnTo>
                <a:lnTo>
                  <a:pt x="878839" y="975753"/>
                </a:lnTo>
                <a:lnTo>
                  <a:pt x="854303" y="992162"/>
                </a:lnTo>
                <a:lnTo>
                  <a:pt x="813460" y="1016444"/>
                </a:lnTo>
                <a:lnTo>
                  <a:pt x="769721" y="1029195"/>
                </a:lnTo>
                <a:lnTo>
                  <a:pt x="692150" y="1045603"/>
                </a:lnTo>
                <a:lnTo>
                  <a:pt x="634215" y="1054334"/>
                </a:lnTo>
                <a:lnTo>
                  <a:pt x="577479" y="1057755"/>
                </a:lnTo>
                <a:lnTo>
                  <a:pt x="522832" y="1056000"/>
                </a:lnTo>
                <a:lnTo>
                  <a:pt x="471162" y="1049202"/>
                </a:lnTo>
                <a:lnTo>
                  <a:pt x="423358" y="1037495"/>
                </a:lnTo>
                <a:lnTo>
                  <a:pt x="380307" y="1021011"/>
                </a:lnTo>
                <a:lnTo>
                  <a:pt x="342900" y="999883"/>
                </a:lnTo>
                <a:lnTo>
                  <a:pt x="270345" y="1008521"/>
                </a:lnTo>
                <a:lnTo>
                  <a:pt x="209079" y="1007174"/>
                </a:lnTo>
                <a:lnTo>
                  <a:pt x="159385" y="996867"/>
                </a:lnTo>
                <a:lnTo>
                  <a:pt x="121543" y="978623"/>
                </a:lnTo>
                <a:lnTo>
                  <a:pt x="82550" y="922413"/>
                </a:lnTo>
                <a:lnTo>
                  <a:pt x="81776" y="898601"/>
                </a:lnTo>
                <a:lnTo>
                  <a:pt x="88741" y="874788"/>
                </a:lnTo>
                <a:lnTo>
                  <a:pt x="103088" y="850976"/>
                </a:lnTo>
                <a:lnTo>
                  <a:pt x="124459" y="827163"/>
                </a:lnTo>
                <a:lnTo>
                  <a:pt x="76259" y="817817"/>
                </a:lnTo>
                <a:lnTo>
                  <a:pt x="38893" y="800017"/>
                </a:lnTo>
                <a:lnTo>
                  <a:pt x="13196" y="774835"/>
                </a:lnTo>
                <a:lnTo>
                  <a:pt x="0" y="743343"/>
                </a:lnTo>
                <a:lnTo>
                  <a:pt x="2174" y="705619"/>
                </a:lnTo>
                <a:lnTo>
                  <a:pt x="22270" y="668627"/>
                </a:lnTo>
                <a:lnTo>
                  <a:pt x="57790" y="634621"/>
                </a:lnTo>
                <a:lnTo>
                  <a:pt x="106232" y="605858"/>
                </a:lnTo>
                <a:lnTo>
                  <a:pt x="165099" y="584593"/>
                </a:lnTo>
                <a:close/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6379" y="1278889"/>
            <a:ext cx="21590" cy="27940"/>
          </a:xfrm>
          <a:custGeom>
            <a:avLst/>
            <a:gdLst/>
            <a:ahLst/>
            <a:cxnLst/>
            <a:rect l="l" t="t" r="r" b="b"/>
            <a:pathLst>
              <a:path w="21589" h="27940">
                <a:moveTo>
                  <a:pt x="0" y="0"/>
                </a:moveTo>
                <a:lnTo>
                  <a:pt x="4087" y="7580"/>
                </a:lnTo>
                <a:lnTo>
                  <a:pt x="9842" y="14922"/>
                </a:lnTo>
                <a:lnTo>
                  <a:pt x="16073" y="21788"/>
                </a:lnTo>
                <a:lnTo>
                  <a:pt x="21590" y="27939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3580" y="994410"/>
            <a:ext cx="73660" cy="16510"/>
          </a:xfrm>
          <a:custGeom>
            <a:avLst/>
            <a:gdLst/>
            <a:ahLst/>
            <a:cxnLst/>
            <a:rect l="l" t="t" r="r" b="b"/>
            <a:pathLst>
              <a:path w="73659" h="16509">
                <a:moveTo>
                  <a:pt x="0" y="0"/>
                </a:moveTo>
                <a:lnTo>
                  <a:pt x="18831" y="3115"/>
                </a:lnTo>
                <a:lnTo>
                  <a:pt x="38258" y="6826"/>
                </a:lnTo>
                <a:lnTo>
                  <a:pt x="56971" y="11251"/>
                </a:lnTo>
                <a:lnTo>
                  <a:pt x="73660" y="1651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98550" y="876300"/>
            <a:ext cx="12700" cy="33020"/>
          </a:xfrm>
          <a:custGeom>
            <a:avLst/>
            <a:gdLst/>
            <a:ahLst/>
            <a:cxnLst/>
            <a:rect l="l" t="t" r="r" b="b"/>
            <a:pathLst>
              <a:path w="12700" h="33019">
                <a:moveTo>
                  <a:pt x="12700" y="0"/>
                </a:moveTo>
                <a:lnTo>
                  <a:pt x="8572" y="7838"/>
                </a:lnTo>
                <a:lnTo>
                  <a:pt x="5397" y="16033"/>
                </a:lnTo>
                <a:lnTo>
                  <a:pt x="2698" y="24467"/>
                </a:lnTo>
                <a:lnTo>
                  <a:pt x="0" y="3302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38910" y="784859"/>
            <a:ext cx="25400" cy="41910"/>
          </a:xfrm>
          <a:custGeom>
            <a:avLst/>
            <a:gdLst/>
            <a:ahLst/>
            <a:cxnLst/>
            <a:rect l="l" t="t" r="r" b="b"/>
            <a:pathLst>
              <a:path w="25400" h="41909">
                <a:moveTo>
                  <a:pt x="25400" y="0"/>
                </a:moveTo>
                <a:lnTo>
                  <a:pt x="17144" y="9941"/>
                </a:lnTo>
                <a:lnTo>
                  <a:pt x="10794" y="20478"/>
                </a:lnTo>
                <a:lnTo>
                  <a:pt x="5397" y="31253"/>
                </a:lnTo>
                <a:lnTo>
                  <a:pt x="0" y="4191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92300" y="768350"/>
            <a:ext cx="13970" cy="26670"/>
          </a:xfrm>
          <a:custGeom>
            <a:avLst/>
            <a:gdLst/>
            <a:ahLst/>
            <a:cxnLst/>
            <a:rect l="l" t="t" r="r" b="b"/>
            <a:pathLst>
              <a:path w="13969" h="26670">
                <a:moveTo>
                  <a:pt x="0" y="0"/>
                </a:moveTo>
                <a:lnTo>
                  <a:pt x="4147" y="6667"/>
                </a:lnTo>
                <a:lnTo>
                  <a:pt x="9366" y="14287"/>
                </a:lnTo>
                <a:lnTo>
                  <a:pt x="13394" y="21431"/>
                </a:lnTo>
                <a:lnTo>
                  <a:pt x="13969" y="2667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40889" y="939800"/>
            <a:ext cx="59690" cy="69850"/>
          </a:xfrm>
          <a:custGeom>
            <a:avLst/>
            <a:gdLst/>
            <a:ahLst/>
            <a:cxnLst/>
            <a:rect l="l" t="t" r="r" b="b"/>
            <a:pathLst>
              <a:path w="59689" h="69850">
                <a:moveTo>
                  <a:pt x="59690" y="0"/>
                </a:moveTo>
                <a:lnTo>
                  <a:pt x="48934" y="18593"/>
                </a:lnTo>
                <a:lnTo>
                  <a:pt x="35560" y="36353"/>
                </a:lnTo>
                <a:lnTo>
                  <a:pt x="19327" y="53399"/>
                </a:lnTo>
                <a:lnTo>
                  <a:pt x="0" y="6985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56410" y="1169669"/>
            <a:ext cx="190500" cy="115570"/>
          </a:xfrm>
          <a:custGeom>
            <a:avLst/>
            <a:gdLst/>
            <a:ahLst/>
            <a:cxnLst/>
            <a:rect l="l" t="t" r="r" b="b"/>
            <a:pathLst>
              <a:path w="190500" h="115569">
                <a:moveTo>
                  <a:pt x="190500" y="115569"/>
                </a:moveTo>
                <a:lnTo>
                  <a:pt x="183733" y="90992"/>
                </a:lnTo>
                <a:lnTo>
                  <a:pt x="161665" y="61904"/>
                </a:lnTo>
                <a:lnTo>
                  <a:pt x="123931" y="33548"/>
                </a:lnTo>
                <a:lnTo>
                  <a:pt x="70164" y="11165"/>
                </a:lnTo>
                <a:lnTo>
                  <a:pt x="0" y="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40510" y="1464310"/>
            <a:ext cx="5715" cy="41910"/>
          </a:xfrm>
          <a:custGeom>
            <a:avLst/>
            <a:gdLst/>
            <a:ahLst/>
            <a:cxnLst/>
            <a:rect l="l" t="t" r="r" b="b"/>
            <a:pathLst>
              <a:path w="5715" h="41909">
                <a:moveTo>
                  <a:pt x="0" y="41910"/>
                </a:moveTo>
                <a:lnTo>
                  <a:pt x="3115" y="30896"/>
                </a:lnTo>
                <a:lnTo>
                  <a:pt x="4921" y="20478"/>
                </a:lnTo>
                <a:lnTo>
                  <a:pt x="5536" y="10298"/>
                </a:lnTo>
                <a:lnTo>
                  <a:pt x="5080" y="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8210" y="1640839"/>
            <a:ext cx="43180" cy="29209"/>
          </a:xfrm>
          <a:custGeom>
            <a:avLst/>
            <a:gdLst/>
            <a:ahLst/>
            <a:cxnLst/>
            <a:rect l="l" t="t" r="r" b="b"/>
            <a:pathLst>
              <a:path w="43180" h="29210">
                <a:moveTo>
                  <a:pt x="43180" y="29210"/>
                </a:moveTo>
                <a:lnTo>
                  <a:pt x="30718" y="23038"/>
                </a:lnTo>
                <a:lnTo>
                  <a:pt x="19684" y="16033"/>
                </a:lnTo>
                <a:lnTo>
                  <a:pt x="9604" y="8314"/>
                </a:lnTo>
                <a:lnTo>
                  <a:pt x="0" y="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4180" y="1675129"/>
            <a:ext cx="53340" cy="19050"/>
          </a:xfrm>
          <a:custGeom>
            <a:avLst/>
            <a:gdLst/>
            <a:ahLst/>
            <a:cxnLst/>
            <a:rect l="l" t="t" r="r" b="b"/>
            <a:pathLst>
              <a:path w="53340" h="19050">
                <a:moveTo>
                  <a:pt x="0" y="19050"/>
                </a:moveTo>
                <a:lnTo>
                  <a:pt x="14049" y="14466"/>
                </a:lnTo>
                <a:lnTo>
                  <a:pt x="27622" y="10001"/>
                </a:lnTo>
                <a:lnTo>
                  <a:pt x="40719" y="5298"/>
                </a:lnTo>
                <a:lnTo>
                  <a:pt x="53340" y="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5740" y="1515110"/>
            <a:ext cx="127000" cy="10795"/>
          </a:xfrm>
          <a:custGeom>
            <a:avLst/>
            <a:gdLst/>
            <a:ahLst/>
            <a:cxnLst/>
            <a:rect l="l" t="t" r="r" b="b"/>
            <a:pathLst>
              <a:path w="127000" h="10794">
                <a:moveTo>
                  <a:pt x="0" y="6350"/>
                </a:moveTo>
                <a:lnTo>
                  <a:pt x="26808" y="9465"/>
                </a:lnTo>
                <a:lnTo>
                  <a:pt x="56356" y="10318"/>
                </a:lnTo>
                <a:lnTo>
                  <a:pt x="89475" y="7600"/>
                </a:lnTo>
                <a:lnTo>
                  <a:pt x="127000" y="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27760" y="1712346"/>
            <a:ext cx="351790" cy="163830"/>
          </a:xfrm>
          <a:custGeom>
            <a:avLst/>
            <a:gdLst/>
            <a:ahLst/>
            <a:cxnLst/>
            <a:rect l="l" t="t" r="r" b="b"/>
            <a:pathLst>
              <a:path w="351790" h="163830">
                <a:moveTo>
                  <a:pt x="218287" y="0"/>
                </a:moveTo>
                <a:lnTo>
                  <a:pt x="161290" y="7233"/>
                </a:lnTo>
                <a:lnTo>
                  <a:pt x="105135" y="21752"/>
                </a:lnTo>
                <a:lnTo>
                  <a:pt x="58613" y="41391"/>
                </a:lnTo>
                <a:lnTo>
                  <a:pt x="24038" y="64566"/>
                </a:lnTo>
                <a:lnTo>
                  <a:pt x="0" y="115183"/>
                </a:lnTo>
                <a:lnTo>
                  <a:pt x="18851" y="141893"/>
                </a:lnTo>
                <a:lnTo>
                  <a:pt x="60325" y="158363"/>
                </a:lnTo>
                <a:lnTo>
                  <a:pt x="118943" y="163404"/>
                </a:lnTo>
                <a:lnTo>
                  <a:pt x="189230" y="155823"/>
                </a:lnTo>
                <a:lnTo>
                  <a:pt x="245394" y="141305"/>
                </a:lnTo>
                <a:lnTo>
                  <a:pt x="291988" y="121665"/>
                </a:lnTo>
                <a:lnTo>
                  <a:pt x="326755" y="98491"/>
                </a:lnTo>
                <a:lnTo>
                  <a:pt x="351790" y="47873"/>
                </a:lnTo>
                <a:lnTo>
                  <a:pt x="338073" y="25237"/>
                </a:lnTo>
                <a:lnTo>
                  <a:pt x="309422" y="9428"/>
                </a:lnTo>
                <a:lnTo>
                  <a:pt x="268579" y="873"/>
                </a:lnTo>
                <a:lnTo>
                  <a:pt x="218287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27760" y="1712346"/>
            <a:ext cx="351790" cy="163830"/>
          </a:xfrm>
          <a:custGeom>
            <a:avLst/>
            <a:gdLst/>
            <a:ahLst/>
            <a:cxnLst/>
            <a:rect l="l" t="t" r="r" b="b"/>
            <a:pathLst>
              <a:path w="351790" h="163830">
                <a:moveTo>
                  <a:pt x="161290" y="7233"/>
                </a:moveTo>
                <a:lnTo>
                  <a:pt x="218287" y="0"/>
                </a:lnTo>
                <a:lnTo>
                  <a:pt x="268579" y="873"/>
                </a:lnTo>
                <a:lnTo>
                  <a:pt x="309422" y="9428"/>
                </a:lnTo>
                <a:lnTo>
                  <a:pt x="338073" y="25237"/>
                </a:lnTo>
                <a:lnTo>
                  <a:pt x="351790" y="47873"/>
                </a:lnTo>
                <a:lnTo>
                  <a:pt x="347441" y="73365"/>
                </a:lnTo>
                <a:lnTo>
                  <a:pt x="291988" y="121665"/>
                </a:lnTo>
                <a:lnTo>
                  <a:pt x="245394" y="141305"/>
                </a:lnTo>
                <a:lnTo>
                  <a:pt x="189230" y="155823"/>
                </a:lnTo>
                <a:lnTo>
                  <a:pt x="118943" y="163404"/>
                </a:lnTo>
                <a:lnTo>
                  <a:pt x="60325" y="158363"/>
                </a:lnTo>
                <a:lnTo>
                  <a:pt x="18851" y="141893"/>
                </a:lnTo>
                <a:lnTo>
                  <a:pt x="0" y="115183"/>
                </a:lnTo>
                <a:lnTo>
                  <a:pt x="3728" y="89692"/>
                </a:lnTo>
                <a:lnTo>
                  <a:pt x="24038" y="64566"/>
                </a:lnTo>
                <a:lnTo>
                  <a:pt x="58613" y="41391"/>
                </a:lnTo>
                <a:lnTo>
                  <a:pt x="105135" y="21752"/>
                </a:lnTo>
                <a:lnTo>
                  <a:pt x="161290" y="7233"/>
                </a:lnTo>
                <a:close/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29420" y="1901210"/>
            <a:ext cx="247529" cy="1218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18320" y="2056845"/>
            <a:ext cx="149739" cy="758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 rot="21000000">
            <a:off x="478495" y="1078680"/>
            <a:ext cx="1178256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00"/>
              </a:lnSpc>
            </a:pPr>
            <a:r>
              <a:rPr sz="2800" b="1" spc="-40" dirty="0">
                <a:solidFill>
                  <a:srgbClr val="9A2C1E"/>
                </a:solidFill>
                <a:latin typeface="Agency FB"/>
                <a:cs typeface="Agency FB"/>
              </a:rPr>
              <a:t>METH</a:t>
            </a:r>
            <a:r>
              <a:rPr sz="4200" b="1" spc="-60" baseline="1984" dirty="0">
                <a:solidFill>
                  <a:srgbClr val="9A2C1E"/>
                </a:solidFill>
                <a:latin typeface="Agency FB"/>
                <a:cs typeface="Agency FB"/>
              </a:rPr>
              <a:t>ANE</a:t>
            </a:r>
            <a:endParaRPr sz="4200" baseline="1984">
              <a:latin typeface="Agency FB"/>
              <a:cs typeface="Agency FB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248400" y="533400"/>
            <a:ext cx="1828800" cy="914400"/>
          </a:xfrm>
          <a:custGeom>
            <a:avLst/>
            <a:gdLst/>
            <a:ahLst/>
            <a:cxnLst/>
            <a:rect l="l" t="t" r="r" b="b"/>
            <a:pathLst>
              <a:path w="1828800" h="914400">
                <a:moveTo>
                  <a:pt x="1168428" y="826770"/>
                </a:moveTo>
                <a:lnTo>
                  <a:pt x="694690" y="826770"/>
                </a:lnTo>
                <a:lnTo>
                  <a:pt x="730717" y="856366"/>
                </a:lnTo>
                <a:lnTo>
                  <a:pt x="773816" y="880658"/>
                </a:lnTo>
                <a:lnTo>
                  <a:pt x="822523" y="898916"/>
                </a:lnTo>
                <a:lnTo>
                  <a:pt x="875375" y="910407"/>
                </a:lnTo>
                <a:lnTo>
                  <a:pt x="930909" y="914400"/>
                </a:lnTo>
                <a:lnTo>
                  <a:pt x="984227" y="910993"/>
                </a:lnTo>
                <a:lnTo>
                  <a:pt x="1034613" y="901144"/>
                </a:lnTo>
                <a:lnTo>
                  <a:pt x="1080999" y="885408"/>
                </a:lnTo>
                <a:lnTo>
                  <a:pt x="1122320" y="864340"/>
                </a:lnTo>
                <a:lnTo>
                  <a:pt x="1157510" y="838496"/>
                </a:lnTo>
                <a:lnTo>
                  <a:pt x="1168428" y="826770"/>
                </a:lnTo>
                <a:close/>
              </a:path>
              <a:path w="1828800" h="914400">
                <a:moveTo>
                  <a:pt x="445770" y="83820"/>
                </a:moveTo>
                <a:lnTo>
                  <a:pt x="393496" y="87633"/>
                </a:lnTo>
                <a:lnTo>
                  <a:pt x="342727" y="98523"/>
                </a:lnTo>
                <a:lnTo>
                  <a:pt x="295063" y="115664"/>
                </a:lnTo>
                <a:lnTo>
                  <a:pt x="252102" y="138229"/>
                </a:lnTo>
                <a:lnTo>
                  <a:pt x="215445" y="165394"/>
                </a:lnTo>
                <a:lnTo>
                  <a:pt x="186689" y="196332"/>
                </a:lnTo>
                <a:lnTo>
                  <a:pt x="167436" y="230218"/>
                </a:lnTo>
                <a:lnTo>
                  <a:pt x="159283" y="266226"/>
                </a:lnTo>
                <a:lnTo>
                  <a:pt x="163829" y="303529"/>
                </a:lnTo>
                <a:lnTo>
                  <a:pt x="111191" y="312694"/>
                </a:lnTo>
                <a:lnTo>
                  <a:pt x="66111" y="331429"/>
                </a:lnTo>
                <a:lnTo>
                  <a:pt x="30967" y="358028"/>
                </a:lnTo>
                <a:lnTo>
                  <a:pt x="8138" y="390784"/>
                </a:lnTo>
                <a:lnTo>
                  <a:pt x="0" y="427989"/>
                </a:lnTo>
                <a:lnTo>
                  <a:pt x="5873" y="461625"/>
                </a:lnTo>
                <a:lnTo>
                  <a:pt x="23177" y="491331"/>
                </a:lnTo>
                <a:lnTo>
                  <a:pt x="51435" y="516036"/>
                </a:lnTo>
                <a:lnTo>
                  <a:pt x="90170" y="534670"/>
                </a:lnTo>
                <a:lnTo>
                  <a:pt x="69036" y="554414"/>
                </a:lnTo>
                <a:lnTo>
                  <a:pt x="53498" y="575468"/>
                </a:lnTo>
                <a:lnTo>
                  <a:pt x="43914" y="597713"/>
                </a:lnTo>
                <a:lnTo>
                  <a:pt x="40639" y="621029"/>
                </a:lnTo>
                <a:lnTo>
                  <a:pt x="46437" y="654067"/>
                </a:lnTo>
                <a:lnTo>
                  <a:pt x="92392" y="709136"/>
                </a:lnTo>
                <a:lnTo>
                  <a:pt x="132268" y="728838"/>
                </a:lnTo>
                <a:lnTo>
                  <a:pt x="183221" y="741768"/>
                </a:lnTo>
                <a:lnTo>
                  <a:pt x="245110" y="746760"/>
                </a:lnTo>
                <a:lnTo>
                  <a:pt x="277730" y="779291"/>
                </a:lnTo>
                <a:lnTo>
                  <a:pt x="317688" y="806779"/>
                </a:lnTo>
                <a:lnTo>
                  <a:pt x="363854" y="828833"/>
                </a:lnTo>
                <a:lnTo>
                  <a:pt x="415101" y="845067"/>
                </a:lnTo>
                <a:lnTo>
                  <a:pt x="470299" y="855092"/>
                </a:lnTo>
                <a:lnTo>
                  <a:pt x="528320" y="858520"/>
                </a:lnTo>
                <a:lnTo>
                  <a:pt x="607893" y="856416"/>
                </a:lnTo>
                <a:lnTo>
                  <a:pt x="646747" y="850265"/>
                </a:lnTo>
                <a:lnTo>
                  <a:pt x="667980" y="840303"/>
                </a:lnTo>
                <a:lnTo>
                  <a:pt x="694690" y="826770"/>
                </a:lnTo>
                <a:lnTo>
                  <a:pt x="1168428" y="826770"/>
                </a:lnTo>
                <a:lnTo>
                  <a:pt x="1185502" y="808430"/>
                </a:lnTo>
                <a:lnTo>
                  <a:pt x="1205229" y="774700"/>
                </a:lnTo>
                <a:lnTo>
                  <a:pt x="1466607" y="774700"/>
                </a:lnTo>
                <a:lnTo>
                  <a:pt x="1526195" y="739936"/>
                </a:lnTo>
                <a:lnTo>
                  <a:pt x="1555057" y="709082"/>
                </a:lnTo>
                <a:lnTo>
                  <a:pt x="1573433" y="673807"/>
                </a:lnTo>
                <a:lnTo>
                  <a:pt x="1579879" y="635000"/>
                </a:lnTo>
                <a:lnTo>
                  <a:pt x="1637655" y="625043"/>
                </a:lnTo>
                <a:lnTo>
                  <a:pt x="1690321" y="607756"/>
                </a:lnTo>
                <a:lnTo>
                  <a:pt x="1736500" y="584048"/>
                </a:lnTo>
                <a:lnTo>
                  <a:pt x="1774815" y="554830"/>
                </a:lnTo>
                <a:lnTo>
                  <a:pt x="1803888" y="521014"/>
                </a:lnTo>
                <a:lnTo>
                  <a:pt x="1822342" y="483510"/>
                </a:lnTo>
                <a:lnTo>
                  <a:pt x="1828800" y="443229"/>
                </a:lnTo>
                <a:lnTo>
                  <a:pt x="1824394" y="411182"/>
                </a:lnTo>
                <a:lnTo>
                  <a:pt x="1811654" y="380206"/>
                </a:lnTo>
                <a:lnTo>
                  <a:pt x="1791295" y="350897"/>
                </a:lnTo>
                <a:lnTo>
                  <a:pt x="1764029" y="323850"/>
                </a:lnTo>
                <a:lnTo>
                  <a:pt x="1772900" y="309324"/>
                </a:lnTo>
                <a:lnTo>
                  <a:pt x="1778793" y="294322"/>
                </a:lnTo>
                <a:lnTo>
                  <a:pt x="1782067" y="278844"/>
                </a:lnTo>
                <a:lnTo>
                  <a:pt x="1783079" y="262889"/>
                </a:lnTo>
                <a:lnTo>
                  <a:pt x="1775175" y="222930"/>
                </a:lnTo>
                <a:lnTo>
                  <a:pt x="1752762" y="186446"/>
                </a:lnTo>
                <a:lnTo>
                  <a:pt x="1717791" y="155082"/>
                </a:lnTo>
                <a:lnTo>
                  <a:pt x="1672214" y="130484"/>
                </a:lnTo>
                <a:lnTo>
                  <a:pt x="1617979" y="114300"/>
                </a:lnTo>
                <a:lnTo>
                  <a:pt x="1616119" y="110489"/>
                </a:lnTo>
                <a:lnTo>
                  <a:pt x="590550" y="110489"/>
                </a:lnTo>
                <a:lnTo>
                  <a:pt x="556855" y="99179"/>
                </a:lnTo>
                <a:lnTo>
                  <a:pt x="521017" y="90487"/>
                </a:lnTo>
                <a:lnTo>
                  <a:pt x="483750" y="85129"/>
                </a:lnTo>
                <a:lnTo>
                  <a:pt x="445770" y="83820"/>
                </a:lnTo>
                <a:close/>
              </a:path>
              <a:path w="1828800" h="914400">
                <a:moveTo>
                  <a:pt x="1466607" y="774700"/>
                </a:moveTo>
                <a:lnTo>
                  <a:pt x="1205229" y="774700"/>
                </a:lnTo>
                <a:lnTo>
                  <a:pt x="1235650" y="786368"/>
                </a:lnTo>
                <a:lnTo>
                  <a:pt x="1267618" y="794702"/>
                </a:lnTo>
                <a:lnTo>
                  <a:pt x="1300777" y="799703"/>
                </a:lnTo>
                <a:lnTo>
                  <a:pt x="1334770" y="801370"/>
                </a:lnTo>
                <a:lnTo>
                  <a:pt x="1391135" y="797086"/>
                </a:lnTo>
                <a:lnTo>
                  <a:pt x="1442790" y="784826"/>
                </a:lnTo>
                <a:lnTo>
                  <a:pt x="1466607" y="774700"/>
                </a:lnTo>
                <a:close/>
              </a:path>
              <a:path w="1828800" h="914400">
                <a:moveTo>
                  <a:pt x="791209" y="27939"/>
                </a:moveTo>
                <a:lnTo>
                  <a:pt x="741568" y="31526"/>
                </a:lnTo>
                <a:lnTo>
                  <a:pt x="695523" y="42001"/>
                </a:lnTo>
                <a:lnTo>
                  <a:pt x="654232" y="58938"/>
                </a:lnTo>
                <a:lnTo>
                  <a:pt x="618855" y="81909"/>
                </a:lnTo>
                <a:lnTo>
                  <a:pt x="590550" y="110489"/>
                </a:lnTo>
                <a:lnTo>
                  <a:pt x="1616119" y="110489"/>
                </a:lnTo>
                <a:lnTo>
                  <a:pt x="1599793" y="77053"/>
                </a:lnTo>
                <a:lnTo>
                  <a:pt x="1595118" y="72389"/>
                </a:lnTo>
                <a:lnTo>
                  <a:pt x="948690" y="72389"/>
                </a:lnTo>
                <a:lnTo>
                  <a:pt x="914261" y="53836"/>
                </a:lnTo>
                <a:lnTo>
                  <a:pt x="875188" y="40163"/>
                </a:lnTo>
                <a:lnTo>
                  <a:pt x="833497" y="31492"/>
                </a:lnTo>
                <a:lnTo>
                  <a:pt x="791209" y="27939"/>
                </a:lnTo>
                <a:close/>
              </a:path>
              <a:path w="1828800" h="914400">
                <a:moveTo>
                  <a:pt x="1113790" y="0"/>
                </a:moveTo>
                <a:lnTo>
                  <a:pt x="1062811" y="4881"/>
                </a:lnTo>
                <a:lnTo>
                  <a:pt x="1016476" y="19050"/>
                </a:lnTo>
                <a:lnTo>
                  <a:pt x="977522" y="41790"/>
                </a:lnTo>
                <a:lnTo>
                  <a:pt x="948690" y="72389"/>
                </a:lnTo>
                <a:lnTo>
                  <a:pt x="1595118" y="72389"/>
                </a:lnTo>
                <a:lnTo>
                  <a:pt x="1572199" y="49529"/>
                </a:lnTo>
                <a:lnTo>
                  <a:pt x="1258570" y="49529"/>
                </a:lnTo>
                <a:lnTo>
                  <a:pt x="1230233" y="28932"/>
                </a:lnTo>
                <a:lnTo>
                  <a:pt x="1195704" y="13335"/>
                </a:lnTo>
                <a:lnTo>
                  <a:pt x="1156414" y="3452"/>
                </a:lnTo>
                <a:lnTo>
                  <a:pt x="1113790" y="0"/>
                </a:lnTo>
                <a:close/>
              </a:path>
              <a:path w="1828800" h="914400">
                <a:moveTo>
                  <a:pt x="1417320" y="0"/>
                </a:moveTo>
                <a:lnTo>
                  <a:pt x="1372334" y="3452"/>
                </a:lnTo>
                <a:lnTo>
                  <a:pt x="1329848" y="13335"/>
                </a:lnTo>
                <a:lnTo>
                  <a:pt x="1291411" y="28932"/>
                </a:lnTo>
                <a:lnTo>
                  <a:pt x="1258570" y="49529"/>
                </a:lnTo>
                <a:lnTo>
                  <a:pt x="1572199" y="49529"/>
                </a:lnTo>
                <a:lnTo>
                  <a:pt x="1568196" y="45537"/>
                </a:lnTo>
                <a:lnTo>
                  <a:pt x="1525625" y="21214"/>
                </a:lnTo>
                <a:lnTo>
                  <a:pt x="1474520" y="5547"/>
                </a:lnTo>
                <a:lnTo>
                  <a:pt x="141732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48400" y="533400"/>
            <a:ext cx="1828800" cy="914400"/>
          </a:xfrm>
          <a:custGeom>
            <a:avLst/>
            <a:gdLst/>
            <a:ahLst/>
            <a:cxnLst/>
            <a:rect l="l" t="t" r="r" b="b"/>
            <a:pathLst>
              <a:path w="1828800" h="914400">
                <a:moveTo>
                  <a:pt x="163829" y="303529"/>
                </a:moveTo>
                <a:lnTo>
                  <a:pt x="167436" y="230218"/>
                </a:lnTo>
                <a:lnTo>
                  <a:pt x="186689" y="196332"/>
                </a:lnTo>
                <a:lnTo>
                  <a:pt x="215445" y="165394"/>
                </a:lnTo>
                <a:lnTo>
                  <a:pt x="252102" y="138229"/>
                </a:lnTo>
                <a:lnTo>
                  <a:pt x="295063" y="115664"/>
                </a:lnTo>
                <a:lnTo>
                  <a:pt x="342727" y="98523"/>
                </a:lnTo>
                <a:lnTo>
                  <a:pt x="393496" y="87633"/>
                </a:lnTo>
                <a:lnTo>
                  <a:pt x="445770" y="83820"/>
                </a:lnTo>
                <a:lnTo>
                  <a:pt x="483750" y="85129"/>
                </a:lnTo>
                <a:lnTo>
                  <a:pt x="521017" y="90487"/>
                </a:lnTo>
                <a:lnTo>
                  <a:pt x="556855" y="99179"/>
                </a:lnTo>
                <a:lnTo>
                  <a:pt x="590550" y="110489"/>
                </a:lnTo>
                <a:lnTo>
                  <a:pt x="618855" y="81909"/>
                </a:lnTo>
                <a:lnTo>
                  <a:pt x="654232" y="58938"/>
                </a:lnTo>
                <a:lnTo>
                  <a:pt x="695523" y="42001"/>
                </a:lnTo>
                <a:lnTo>
                  <a:pt x="741568" y="31526"/>
                </a:lnTo>
                <a:lnTo>
                  <a:pt x="791209" y="27939"/>
                </a:lnTo>
                <a:lnTo>
                  <a:pt x="833497" y="31492"/>
                </a:lnTo>
                <a:lnTo>
                  <a:pt x="875188" y="40163"/>
                </a:lnTo>
                <a:lnTo>
                  <a:pt x="914261" y="53836"/>
                </a:lnTo>
                <a:lnTo>
                  <a:pt x="948690" y="72389"/>
                </a:lnTo>
                <a:lnTo>
                  <a:pt x="977522" y="41790"/>
                </a:lnTo>
                <a:lnTo>
                  <a:pt x="1016476" y="19050"/>
                </a:lnTo>
                <a:lnTo>
                  <a:pt x="1062811" y="4881"/>
                </a:lnTo>
                <a:lnTo>
                  <a:pt x="1113790" y="0"/>
                </a:lnTo>
                <a:lnTo>
                  <a:pt x="1156414" y="3452"/>
                </a:lnTo>
                <a:lnTo>
                  <a:pt x="1195704" y="13335"/>
                </a:lnTo>
                <a:lnTo>
                  <a:pt x="1230233" y="28932"/>
                </a:lnTo>
                <a:lnTo>
                  <a:pt x="1258570" y="49529"/>
                </a:lnTo>
                <a:lnTo>
                  <a:pt x="1291411" y="28932"/>
                </a:lnTo>
                <a:lnTo>
                  <a:pt x="1329848" y="13335"/>
                </a:lnTo>
                <a:lnTo>
                  <a:pt x="1372334" y="3452"/>
                </a:lnTo>
                <a:lnTo>
                  <a:pt x="1417320" y="0"/>
                </a:lnTo>
                <a:lnTo>
                  <a:pt x="1474520" y="5547"/>
                </a:lnTo>
                <a:lnTo>
                  <a:pt x="1525625" y="21214"/>
                </a:lnTo>
                <a:lnTo>
                  <a:pt x="1568196" y="45537"/>
                </a:lnTo>
                <a:lnTo>
                  <a:pt x="1599793" y="77053"/>
                </a:lnTo>
                <a:lnTo>
                  <a:pt x="1617979" y="114300"/>
                </a:lnTo>
                <a:lnTo>
                  <a:pt x="1672214" y="130484"/>
                </a:lnTo>
                <a:lnTo>
                  <a:pt x="1717791" y="155082"/>
                </a:lnTo>
                <a:lnTo>
                  <a:pt x="1752762" y="186446"/>
                </a:lnTo>
                <a:lnTo>
                  <a:pt x="1775175" y="222930"/>
                </a:lnTo>
                <a:lnTo>
                  <a:pt x="1783079" y="262889"/>
                </a:lnTo>
                <a:lnTo>
                  <a:pt x="1782067" y="278844"/>
                </a:lnTo>
                <a:lnTo>
                  <a:pt x="1778793" y="294322"/>
                </a:lnTo>
                <a:lnTo>
                  <a:pt x="1772900" y="309324"/>
                </a:lnTo>
                <a:lnTo>
                  <a:pt x="1764029" y="323850"/>
                </a:lnTo>
                <a:lnTo>
                  <a:pt x="1791295" y="350897"/>
                </a:lnTo>
                <a:lnTo>
                  <a:pt x="1811654" y="380206"/>
                </a:lnTo>
                <a:lnTo>
                  <a:pt x="1824394" y="411182"/>
                </a:lnTo>
                <a:lnTo>
                  <a:pt x="1828800" y="443229"/>
                </a:lnTo>
                <a:lnTo>
                  <a:pt x="1822342" y="483510"/>
                </a:lnTo>
                <a:lnTo>
                  <a:pt x="1803888" y="521014"/>
                </a:lnTo>
                <a:lnTo>
                  <a:pt x="1774815" y="554830"/>
                </a:lnTo>
                <a:lnTo>
                  <a:pt x="1736500" y="584048"/>
                </a:lnTo>
                <a:lnTo>
                  <a:pt x="1690321" y="607756"/>
                </a:lnTo>
                <a:lnTo>
                  <a:pt x="1637655" y="625043"/>
                </a:lnTo>
                <a:lnTo>
                  <a:pt x="1579879" y="635000"/>
                </a:lnTo>
                <a:lnTo>
                  <a:pt x="1573433" y="673807"/>
                </a:lnTo>
                <a:lnTo>
                  <a:pt x="1555057" y="709082"/>
                </a:lnTo>
                <a:lnTo>
                  <a:pt x="1526195" y="739936"/>
                </a:lnTo>
                <a:lnTo>
                  <a:pt x="1488291" y="765480"/>
                </a:lnTo>
                <a:lnTo>
                  <a:pt x="1442790" y="784826"/>
                </a:lnTo>
                <a:lnTo>
                  <a:pt x="1391135" y="797086"/>
                </a:lnTo>
                <a:lnTo>
                  <a:pt x="1334770" y="801370"/>
                </a:lnTo>
                <a:lnTo>
                  <a:pt x="1300777" y="799703"/>
                </a:lnTo>
                <a:lnTo>
                  <a:pt x="1267618" y="794702"/>
                </a:lnTo>
                <a:lnTo>
                  <a:pt x="1235650" y="786368"/>
                </a:lnTo>
                <a:lnTo>
                  <a:pt x="1205229" y="774700"/>
                </a:lnTo>
                <a:lnTo>
                  <a:pt x="1185502" y="808430"/>
                </a:lnTo>
                <a:lnTo>
                  <a:pt x="1157510" y="838496"/>
                </a:lnTo>
                <a:lnTo>
                  <a:pt x="1122320" y="864340"/>
                </a:lnTo>
                <a:lnTo>
                  <a:pt x="1080999" y="885408"/>
                </a:lnTo>
                <a:lnTo>
                  <a:pt x="1034613" y="901144"/>
                </a:lnTo>
                <a:lnTo>
                  <a:pt x="984227" y="910993"/>
                </a:lnTo>
                <a:lnTo>
                  <a:pt x="930909" y="914400"/>
                </a:lnTo>
                <a:lnTo>
                  <a:pt x="875375" y="910407"/>
                </a:lnTo>
                <a:lnTo>
                  <a:pt x="822523" y="898916"/>
                </a:lnTo>
                <a:lnTo>
                  <a:pt x="773816" y="880658"/>
                </a:lnTo>
                <a:lnTo>
                  <a:pt x="730717" y="856366"/>
                </a:lnTo>
                <a:lnTo>
                  <a:pt x="694690" y="826770"/>
                </a:lnTo>
                <a:lnTo>
                  <a:pt x="667980" y="840303"/>
                </a:lnTo>
                <a:lnTo>
                  <a:pt x="646747" y="850265"/>
                </a:lnTo>
                <a:lnTo>
                  <a:pt x="607893" y="856416"/>
                </a:lnTo>
                <a:lnTo>
                  <a:pt x="528320" y="858520"/>
                </a:lnTo>
                <a:lnTo>
                  <a:pt x="470299" y="855092"/>
                </a:lnTo>
                <a:lnTo>
                  <a:pt x="415101" y="845067"/>
                </a:lnTo>
                <a:lnTo>
                  <a:pt x="363854" y="828833"/>
                </a:lnTo>
                <a:lnTo>
                  <a:pt x="317688" y="806779"/>
                </a:lnTo>
                <a:lnTo>
                  <a:pt x="277730" y="779291"/>
                </a:lnTo>
                <a:lnTo>
                  <a:pt x="245110" y="746760"/>
                </a:lnTo>
                <a:lnTo>
                  <a:pt x="183221" y="741768"/>
                </a:lnTo>
                <a:lnTo>
                  <a:pt x="132268" y="728838"/>
                </a:lnTo>
                <a:lnTo>
                  <a:pt x="92392" y="709136"/>
                </a:lnTo>
                <a:lnTo>
                  <a:pt x="63735" y="683824"/>
                </a:lnTo>
                <a:lnTo>
                  <a:pt x="40639" y="621029"/>
                </a:lnTo>
                <a:lnTo>
                  <a:pt x="43914" y="597713"/>
                </a:lnTo>
                <a:lnTo>
                  <a:pt x="53498" y="575468"/>
                </a:lnTo>
                <a:lnTo>
                  <a:pt x="69036" y="554414"/>
                </a:lnTo>
                <a:lnTo>
                  <a:pt x="90170" y="534670"/>
                </a:lnTo>
                <a:lnTo>
                  <a:pt x="51435" y="516036"/>
                </a:lnTo>
                <a:lnTo>
                  <a:pt x="23177" y="491331"/>
                </a:lnTo>
                <a:lnTo>
                  <a:pt x="5873" y="461625"/>
                </a:lnTo>
                <a:lnTo>
                  <a:pt x="0" y="427989"/>
                </a:lnTo>
                <a:lnTo>
                  <a:pt x="8138" y="390784"/>
                </a:lnTo>
                <a:lnTo>
                  <a:pt x="30967" y="358028"/>
                </a:lnTo>
                <a:lnTo>
                  <a:pt x="66111" y="331429"/>
                </a:lnTo>
                <a:lnTo>
                  <a:pt x="111191" y="312694"/>
                </a:lnTo>
                <a:lnTo>
                  <a:pt x="163829" y="303529"/>
                </a:lnTo>
                <a:close/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412229" y="836930"/>
            <a:ext cx="12700" cy="31750"/>
          </a:xfrm>
          <a:custGeom>
            <a:avLst/>
            <a:gdLst/>
            <a:ahLst/>
            <a:cxnLst/>
            <a:rect l="l" t="t" r="r" b="b"/>
            <a:pathLst>
              <a:path w="12700" h="31750">
                <a:moveTo>
                  <a:pt x="0" y="0"/>
                </a:moveTo>
                <a:lnTo>
                  <a:pt x="1984" y="7818"/>
                </a:lnTo>
                <a:lnTo>
                  <a:pt x="5397" y="15875"/>
                </a:lnTo>
                <a:lnTo>
                  <a:pt x="9286" y="23931"/>
                </a:lnTo>
                <a:lnTo>
                  <a:pt x="12700" y="3175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38950" y="643890"/>
            <a:ext cx="58419" cy="29209"/>
          </a:xfrm>
          <a:custGeom>
            <a:avLst/>
            <a:gdLst/>
            <a:ahLst/>
            <a:cxnLst/>
            <a:rect l="l" t="t" r="r" b="b"/>
            <a:pathLst>
              <a:path w="58420" h="29209">
                <a:moveTo>
                  <a:pt x="0" y="0"/>
                </a:moveTo>
                <a:lnTo>
                  <a:pt x="15021" y="6350"/>
                </a:lnTo>
                <a:lnTo>
                  <a:pt x="30638" y="13652"/>
                </a:lnTo>
                <a:lnTo>
                  <a:pt x="45541" y="21431"/>
                </a:lnTo>
                <a:lnTo>
                  <a:pt x="58420" y="2921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181850" y="605790"/>
            <a:ext cx="15240" cy="29209"/>
          </a:xfrm>
          <a:custGeom>
            <a:avLst/>
            <a:gdLst/>
            <a:ahLst/>
            <a:cxnLst/>
            <a:rect l="l" t="t" r="r" b="b"/>
            <a:pathLst>
              <a:path w="15240" h="29209">
                <a:moveTo>
                  <a:pt x="15240" y="0"/>
                </a:moveTo>
                <a:lnTo>
                  <a:pt x="10894" y="6885"/>
                </a:lnTo>
                <a:lnTo>
                  <a:pt x="7143" y="14128"/>
                </a:lnTo>
                <a:lnTo>
                  <a:pt x="3631" y="21609"/>
                </a:lnTo>
                <a:lnTo>
                  <a:pt x="0" y="2921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480300" y="582930"/>
            <a:ext cx="26670" cy="35560"/>
          </a:xfrm>
          <a:custGeom>
            <a:avLst/>
            <a:gdLst/>
            <a:ahLst/>
            <a:cxnLst/>
            <a:rect l="l" t="t" r="r" b="b"/>
            <a:pathLst>
              <a:path w="26670" h="35559">
                <a:moveTo>
                  <a:pt x="26670" y="0"/>
                </a:moveTo>
                <a:lnTo>
                  <a:pt x="18216" y="8056"/>
                </a:lnTo>
                <a:lnTo>
                  <a:pt x="11430" y="16827"/>
                </a:lnTo>
                <a:lnTo>
                  <a:pt x="5595" y="26074"/>
                </a:lnTo>
                <a:lnTo>
                  <a:pt x="0" y="3556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66380" y="647700"/>
            <a:ext cx="8255" cy="29209"/>
          </a:xfrm>
          <a:custGeom>
            <a:avLst/>
            <a:gdLst/>
            <a:ahLst/>
            <a:cxnLst/>
            <a:rect l="l" t="t" r="r" b="b"/>
            <a:pathLst>
              <a:path w="8254" h="29209">
                <a:moveTo>
                  <a:pt x="0" y="0"/>
                </a:moveTo>
                <a:lnTo>
                  <a:pt x="2083" y="7242"/>
                </a:lnTo>
                <a:lnTo>
                  <a:pt x="5238" y="16033"/>
                </a:lnTo>
                <a:lnTo>
                  <a:pt x="7679" y="24110"/>
                </a:lnTo>
                <a:lnTo>
                  <a:pt x="7620" y="2921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951469" y="857250"/>
            <a:ext cx="60960" cy="57150"/>
          </a:xfrm>
          <a:custGeom>
            <a:avLst/>
            <a:gdLst/>
            <a:ahLst/>
            <a:cxnLst/>
            <a:rect l="l" t="t" r="r" b="b"/>
            <a:pathLst>
              <a:path w="60959" h="57150">
                <a:moveTo>
                  <a:pt x="60959" y="0"/>
                </a:moveTo>
                <a:lnTo>
                  <a:pt x="48756" y="16430"/>
                </a:lnTo>
                <a:lnTo>
                  <a:pt x="34766" y="31432"/>
                </a:lnTo>
                <a:lnTo>
                  <a:pt x="18633" y="45005"/>
                </a:lnTo>
                <a:lnTo>
                  <a:pt x="0" y="5715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687309" y="1018539"/>
            <a:ext cx="140970" cy="149860"/>
          </a:xfrm>
          <a:custGeom>
            <a:avLst/>
            <a:gdLst/>
            <a:ahLst/>
            <a:cxnLst/>
            <a:rect l="l" t="t" r="r" b="b"/>
            <a:pathLst>
              <a:path w="140970" h="149859">
                <a:moveTo>
                  <a:pt x="140970" y="149860"/>
                </a:moveTo>
                <a:lnTo>
                  <a:pt x="139720" y="124155"/>
                </a:lnTo>
                <a:lnTo>
                  <a:pt x="126095" y="91439"/>
                </a:lnTo>
                <a:lnTo>
                  <a:pt x="98999" y="56591"/>
                </a:lnTo>
                <a:lnTo>
                  <a:pt x="57332" y="24485"/>
                </a:lnTo>
                <a:lnTo>
                  <a:pt x="0" y="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453630" y="1268730"/>
            <a:ext cx="11430" cy="39370"/>
          </a:xfrm>
          <a:custGeom>
            <a:avLst/>
            <a:gdLst/>
            <a:ahLst/>
            <a:cxnLst/>
            <a:rect l="l" t="t" r="r" b="b"/>
            <a:pathLst>
              <a:path w="11429" h="39369">
                <a:moveTo>
                  <a:pt x="0" y="39370"/>
                </a:moveTo>
                <a:lnTo>
                  <a:pt x="4822" y="29646"/>
                </a:lnTo>
                <a:lnTo>
                  <a:pt x="8096" y="19685"/>
                </a:lnTo>
                <a:lnTo>
                  <a:pt x="10179" y="9723"/>
                </a:lnTo>
                <a:lnTo>
                  <a:pt x="11429" y="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913880" y="1322069"/>
            <a:ext cx="30480" cy="38100"/>
          </a:xfrm>
          <a:custGeom>
            <a:avLst/>
            <a:gdLst/>
            <a:ahLst/>
            <a:cxnLst/>
            <a:rect l="l" t="t" r="r" b="b"/>
            <a:pathLst>
              <a:path w="30479" h="38100">
                <a:moveTo>
                  <a:pt x="30479" y="38100"/>
                </a:moveTo>
                <a:lnTo>
                  <a:pt x="21074" y="29289"/>
                </a:lnTo>
                <a:lnTo>
                  <a:pt x="13335" y="20002"/>
                </a:lnTo>
                <a:lnTo>
                  <a:pt x="6548" y="10239"/>
                </a:lnTo>
                <a:lnTo>
                  <a:pt x="0" y="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493509" y="1272539"/>
            <a:ext cx="48260" cy="7620"/>
          </a:xfrm>
          <a:custGeom>
            <a:avLst/>
            <a:gdLst/>
            <a:ahLst/>
            <a:cxnLst/>
            <a:rect l="l" t="t" r="r" b="b"/>
            <a:pathLst>
              <a:path w="48259" h="7619">
                <a:moveTo>
                  <a:pt x="0" y="7620"/>
                </a:moveTo>
                <a:lnTo>
                  <a:pt x="12362" y="6429"/>
                </a:lnTo>
                <a:lnTo>
                  <a:pt x="24606" y="4762"/>
                </a:lnTo>
                <a:lnTo>
                  <a:pt x="36611" y="2619"/>
                </a:lnTo>
                <a:lnTo>
                  <a:pt x="48260" y="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338570" y="1068069"/>
            <a:ext cx="106680" cy="18415"/>
          </a:xfrm>
          <a:custGeom>
            <a:avLst/>
            <a:gdLst/>
            <a:ahLst/>
            <a:cxnLst/>
            <a:rect l="l" t="t" r="r" b="b"/>
            <a:pathLst>
              <a:path w="106679" h="18415">
                <a:moveTo>
                  <a:pt x="0" y="0"/>
                </a:moveTo>
                <a:lnTo>
                  <a:pt x="22026" y="8135"/>
                </a:lnTo>
                <a:lnTo>
                  <a:pt x="46672" y="14604"/>
                </a:lnTo>
                <a:lnTo>
                  <a:pt x="74652" y="18216"/>
                </a:lnTo>
                <a:lnTo>
                  <a:pt x="106679" y="17779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45580" y="1426210"/>
            <a:ext cx="303530" cy="152400"/>
          </a:xfrm>
          <a:custGeom>
            <a:avLst/>
            <a:gdLst/>
            <a:ahLst/>
            <a:cxnLst/>
            <a:rect l="l" t="t" r="r" b="b"/>
            <a:pathLst>
              <a:path w="303529" h="152400">
                <a:moveTo>
                  <a:pt x="152400" y="0"/>
                </a:moveTo>
                <a:lnTo>
                  <a:pt x="92154" y="5834"/>
                </a:lnTo>
                <a:lnTo>
                  <a:pt x="43815" y="21907"/>
                </a:lnTo>
                <a:lnTo>
                  <a:pt x="11668" y="46077"/>
                </a:lnTo>
                <a:lnTo>
                  <a:pt x="0" y="76200"/>
                </a:lnTo>
                <a:lnTo>
                  <a:pt x="11668" y="106322"/>
                </a:lnTo>
                <a:lnTo>
                  <a:pt x="43815" y="130492"/>
                </a:lnTo>
                <a:lnTo>
                  <a:pt x="92154" y="146565"/>
                </a:lnTo>
                <a:lnTo>
                  <a:pt x="152400" y="152400"/>
                </a:lnTo>
                <a:lnTo>
                  <a:pt x="211911" y="146565"/>
                </a:lnTo>
                <a:lnTo>
                  <a:pt x="259873" y="130492"/>
                </a:lnTo>
                <a:lnTo>
                  <a:pt x="291881" y="106322"/>
                </a:lnTo>
                <a:lnTo>
                  <a:pt x="303529" y="76200"/>
                </a:lnTo>
                <a:lnTo>
                  <a:pt x="291881" y="46077"/>
                </a:lnTo>
                <a:lnTo>
                  <a:pt x="259873" y="21907"/>
                </a:lnTo>
                <a:lnTo>
                  <a:pt x="211911" y="5834"/>
                </a:lnTo>
                <a:lnTo>
                  <a:pt x="15240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545580" y="1426210"/>
            <a:ext cx="303530" cy="152400"/>
          </a:xfrm>
          <a:custGeom>
            <a:avLst/>
            <a:gdLst/>
            <a:ahLst/>
            <a:cxnLst/>
            <a:rect l="l" t="t" r="r" b="b"/>
            <a:pathLst>
              <a:path w="303529" h="152400">
                <a:moveTo>
                  <a:pt x="152400" y="0"/>
                </a:moveTo>
                <a:lnTo>
                  <a:pt x="211911" y="5834"/>
                </a:lnTo>
                <a:lnTo>
                  <a:pt x="259873" y="21907"/>
                </a:lnTo>
                <a:lnTo>
                  <a:pt x="291881" y="46077"/>
                </a:lnTo>
                <a:lnTo>
                  <a:pt x="303529" y="76200"/>
                </a:lnTo>
                <a:lnTo>
                  <a:pt x="291881" y="106322"/>
                </a:lnTo>
                <a:lnTo>
                  <a:pt x="259873" y="130492"/>
                </a:lnTo>
                <a:lnTo>
                  <a:pt x="211911" y="146565"/>
                </a:lnTo>
                <a:lnTo>
                  <a:pt x="152400" y="152400"/>
                </a:lnTo>
                <a:lnTo>
                  <a:pt x="92154" y="146565"/>
                </a:lnTo>
                <a:lnTo>
                  <a:pt x="43815" y="130492"/>
                </a:lnTo>
                <a:lnTo>
                  <a:pt x="11668" y="106322"/>
                </a:lnTo>
                <a:lnTo>
                  <a:pt x="0" y="76200"/>
                </a:lnTo>
                <a:lnTo>
                  <a:pt x="11668" y="46077"/>
                </a:lnTo>
                <a:lnTo>
                  <a:pt x="43815" y="21907"/>
                </a:lnTo>
                <a:lnTo>
                  <a:pt x="92154" y="5834"/>
                </a:lnTo>
                <a:lnTo>
                  <a:pt x="152400" y="0"/>
                </a:lnTo>
                <a:close/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440230" y="1610420"/>
            <a:ext cx="215779" cy="1141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364030" y="1761550"/>
            <a:ext cx="130689" cy="7226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6775450" y="759459"/>
            <a:ext cx="64897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solidFill>
                  <a:srgbClr val="9A2C1E"/>
                </a:solidFill>
                <a:latin typeface="Times New Roman"/>
                <a:cs typeface="Times New Roman"/>
              </a:rPr>
              <a:t>C</a:t>
            </a:r>
            <a:r>
              <a:rPr sz="2600" b="1" spc="5" dirty="0">
                <a:solidFill>
                  <a:srgbClr val="9A2C1E"/>
                </a:solidFill>
                <a:latin typeface="Times New Roman"/>
                <a:cs typeface="Times New Roman"/>
              </a:rPr>
              <a:t>O</a:t>
            </a:r>
            <a:r>
              <a:rPr sz="2000" b="1" dirty="0">
                <a:solidFill>
                  <a:srgbClr val="9A2C1E"/>
                </a:solidFill>
                <a:latin typeface="Times New Roman"/>
                <a:cs typeface="Times New Roman"/>
              </a:rPr>
              <a:t>2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819400" y="5410200"/>
            <a:ext cx="2667000" cy="1219200"/>
          </a:xfrm>
          <a:custGeom>
            <a:avLst/>
            <a:gdLst/>
            <a:ahLst/>
            <a:cxnLst/>
            <a:rect l="l" t="t" r="r" b="b"/>
            <a:pathLst>
              <a:path w="2667000" h="1219200">
                <a:moveTo>
                  <a:pt x="2057400" y="0"/>
                </a:moveTo>
                <a:lnTo>
                  <a:pt x="2057400" y="304800"/>
                </a:lnTo>
                <a:lnTo>
                  <a:pt x="0" y="304800"/>
                </a:lnTo>
                <a:lnTo>
                  <a:pt x="0" y="914400"/>
                </a:lnTo>
                <a:lnTo>
                  <a:pt x="2057400" y="914400"/>
                </a:lnTo>
                <a:lnTo>
                  <a:pt x="2057400" y="1219200"/>
                </a:lnTo>
                <a:lnTo>
                  <a:pt x="2667000" y="609600"/>
                </a:lnTo>
                <a:lnTo>
                  <a:pt x="205740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819400" y="5410200"/>
            <a:ext cx="2667000" cy="1219200"/>
          </a:xfrm>
          <a:custGeom>
            <a:avLst/>
            <a:gdLst/>
            <a:ahLst/>
            <a:cxnLst/>
            <a:rect l="l" t="t" r="r" b="b"/>
            <a:pathLst>
              <a:path w="2667000" h="1219200">
                <a:moveTo>
                  <a:pt x="0" y="304800"/>
                </a:moveTo>
                <a:lnTo>
                  <a:pt x="2057400" y="304800"/>
                </a:lnTo>
                <a:lnTo>
                  <a:pt x="2057400" y="0"/>
                </a:lnTo>
                <a:lnTo>
                  <a:pt x="2667000" y="609600"/>
                </a:lnTo>
                <a:lnTo>
                  <a:pt x="2057400" y="1219200"/>
                </a:lnTo>
                <a:lnTo>
                  <a:pt x="2057400" y="914400"/>
                </a:lnTo>
                <a:lnTo>
                  <a:pt x="0" y="914400"/>
                </a:lnTo>
                <a:lnTo>
                  <a:pt x="0" y="304800"/>
                </a:lnTo>
                <a:close/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350259" y="5763259"/>
            <a:ext cx="13023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9A2C1E"/>
                </a:solidFill>
                <a:latin typeface="Agency FB"/>
                <a:cs typeface="Agency FB"/>
              </a:rPr>
              <a:t>METHANE</a:t>
            </a:r>
            <a:endParaRPr sz="3200">
              <a:latin typeface="Agency FB"/>
              <a:cs typeface="Agency FB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315200" y="4267200"/>
            <a:ext cx="1828800" cy="838200"/>
          </a:xfrm>
          <a:custGeom>
            <a:avLst/>
            <a:gdLst/>
            <a:ahLst/>
            <a:cxnLst/>
            <a:rect l="l" t="t" r="r" b="b"/>
            <a:pathLst>
              <a:path w="1828800" h="838200">
                <a:moveTo>
                  <a:pt x="1168919" y="756919"/>
                </a:moveTo>
                <a:lnTo>
                  <a:pt x="694690" y="756919"/>
                </a:lnTo>
                <a:lnTo>
                  <a:pt x="730717" y="784392"/>
                </a:lnTo>
                <a:lnTo>
                  <a:pt x="773816" y="806927"/>
                </a:lnTo>
                <a:lnTo>
                  <a:pt x="822523" y="823854"/>
                </a:lnTo>
                <a:lnTo>
                  <a:pt x="875375" y="834501"/>
                </a:lnTo>
                <a:lnTo>
                  <a:pt x="930909" y="838200"/>
                </a:lnTo>
                <a:lnTo>
                  <a:pt x="984227" y="835026"/>
                </a:lnTo>
                <a:lnTo>
                  <a:pt x="1034613" y="825877"/>
                </a:lnTo>
                <a:lnTo>
                  <a:pt x="1080999" y="811307"/>
                </a:lnTo>
                <a:lnTo>
                  <a:pt x="1122320" y="791872"/>
                </a:lnTo>
                <a:lnTo>
                  <a:pt x="1157510" y="768127"/>
                </a:lnTo>
                <a:lnTo>
                  <a:pt x="1168919" y="756919"/>
                </a:lnTo>
                <a:close/>
              </a:path>
              <a:path w="1828800" h="838200">
                <a:moveTo>
                  <a:pt x="445770" y="76200"/>
                </a:moveTo>
                <a:lnTo>
                  <a:pt x="393159" y="79694"/>
                </a:lnTo>
                <a:lnTo>
                  <a:pt x="342201" y="89670"/>
                </a:lnTo>
                <a:lnTo>
                  <a:pt x="294451" y="105362"/>
                </a:lnTo>
                <a:lnTo>
                  <a:pt x="251468" y="126010"/>
                </a:lnTo>
                <a:lnTo>
                  <a:pt x="214809" y="150849"/>
                </a:lnTo>
                <a:lnTo>
                  <a:pt x="186031" y="179117"/>
                </a:lnTo>
                <a:lnTo>
                  <a:pt x="158349" y="242885"/>
                </a:lnTo>
                <a:lnTo>
                  <a:pt x="162559" y="276860"/>
                </a:lnTo>
                <a:lnTo>
                  <a:pt x="110540" y="286075"/>
                </a:lnTo>
                <a:lnTo>
                  <a:pt x="65836" y="303641"/>
                </a:lnTo>
                <a:lnTo>
                  <a:pt x="30886" y="328157"/>
                </a:lnTo>
                <a:lnTo>
                  <a:pt x="8127" y="358221"/>
                </a:lnTo>
                <a:lnTo>
                  <a:pt x="0" y="392430"/>
                </a:lnTo>
                <a:lnTo>
                  <a:pt x="5873" y="422711"/>
                </a:lnTo>
                <a:lnTo>
                  <a:pt x="23177" y="449897"/>
                </a:lnTo>
                <a:lnTo>
                  <a:pt x="51434" y="472797"/>
                </a:lnTo>
                <a:lnTo>
                  <a:pt x="90170" y="490219"/>
                </a:lnTo>
                <a:lnTo>
                  <a:pt x="69036" y="507523"/>
                </a:lnTo>
                <a:lnTo>
                  <a:pt x="53498" y="526732"/>
                </a:lnTo>
                <a:lnTo>
                  <a:pt x="43914" y="547369"/>
                </a:lnTo>
                <a:lnTo>
                  <a:pt x="40640" y="568960"/>
                </a:lnTo>
                <a:lnTo>
                  <a:pt x="46349" y="599481"/>
                </a:lnTo>
                <a:lnTo>
                  <a:pt x="91916" y="650081"/>
                </a:lnTo>
                <a:lnTo>
                  <a:pt x="131703" y="668114"/>
                </a:lnTo>
                <a:lnTo>
                  <a:pt x="182780" y="679938"/>
                </a:lnTo>
                <a:lnTo>
                  <a:pt x="245109" y="684530"/>
                </a:lnTo>
                <a:lnTo>
                  <a:pt x="277730" y="714198"/>
                </a:lnTo>
                <a:lnTo>
                  <a:pt x="317688" y="739422"/>
                </a:lnTo>
                <a:lnTo>
                  <a:pt x="363854" y="759777"/>
                </a:lnTo>
                <a:lnTo>
                  <a:pt x="415101" y="774841"/>
                </a:lnTo>
                <a:lnTo>
                  <a:pt x="470299" y="784189"/>
                </a:lnTo>
                <a:lnTo>
                  <a:pt x="528320" y="787400"/>
                </a:lnTo>
                <a:lnTo>
                  <a:pt x="607893" y="785316"/>
                </a:lnTo>
                <a:lnTo>
                  <a:pt x="646747" y="779303"/>
                </a:lnTo>
                <a:lnTo>
                  <a:pt x="667980" y="769719"/>
                </a:lnTo>
                <a:lnTo>
                  <a:pt x="694690" y="756919"/>
                </a:lnTo>
                <a:lnTo>
                  <a:pt x="1168919" y="756919"/>
                </a:lnTo>
                <a:lnTo>
                  <a:pt x="1185502" y="740628"/>
                </a:lnTo>
                <a:lnTo>
                  <a:pt x="1205229" y="709930"/>
                </a:lnTo>
                <a:lnTo>
                  <a:pt x="1465375" y="709930"/>
                </a:lnTo>
                <a:lnTo>
                  <a:pt x="1526195" y="677602"/>
                </a:lnTo>
                <a:lnTo>
                  <a:pt x="1555057" y="649547"/>
                </a:lnTo>
                <a:lnTo>
                  <a:pt x="1579879" y="582930"/>
                </a:lnTo>
                <a:lnTo>
                  <a:pt x="1637655" y="573347"/>
                </a:lnTo>
                <a:lnTo>
                  <a:pt x="1690321" y="557122"/>
                </a:lnTo>
                <a:lnTo>
                  <a:pt x="1736500" y="535077"/>
                </a:lnTo>
                <a:lnTo>
                  <a:pt x="1774815" y="508033"/>
                </a:lnTo>
                <a:lnTo>
                  <a:pt x="1803888" y="476812"/>
                </a:lnTo>
                <a:lnTo>
                  <a:pt x="1822342" y="442237"/>
                </a:lnTo>
                <a:lnTo>
                  <a:pt x="1828800" y="405130"/>
                </a:lnTo>
                <a:lnTo>
                  <a:pt x="1824394" y="375939"/>
                </a:lnTo>
                <a:lnTo>
                  <a:pt x="1811654" y="347821"/>
                </a:lnTo>
                <a:lnTo>
                  <a:pt x="1791295" y="321369"/>
                </a:lnTo>
                <a:lnTo>
                  <a:pt x="1764029" y="297180"/>
                </a:lnTo>
                <a:lnTo>
                  <a:pt x="1772900" y="283626"/>
                </a:lnTo>
                <a:lnTo>
                  <a:pt x="1778793" y="269716"/>
                </a:lnTo>
                <a:lnTo>
                  <a:pt x="1782067" y="255567"/>
                </a:lnTo>
                <a:lnTo>
                  <a:pt x="1783079" y="241300"/>
                </a:lnTo>
                <a:lnTo>
                  <a:pt x="1775175" y="204358"/>
                </a:lnTo>
                <a:lnTo>
                  <a:pt x="1752762" y="170708"/>
                </a:lnTo>
                <a:lnTo>
                  <a:pt x="1717791" y="141813"/>
                </a:lnTo>
                <a:lnTo>
                  <a:pt x="1672214" y="119136"/>
                </a:lnTo>
                <a:lnTo>
                  <a:pt x="1617979" y="104139"/>
                </a:lnTo>
                <a:lnTo>
                  <a:pt x="1615956" y="100330"/>
                </a:lnTo>
                <a:lnTo>
                  <a:pt x="590550" y="100330"/>
                </a:lnTo>
                <a:lnTo>
                  <a:pt x="556855" y="89951"/>
                </a:lnTo>
                <a:lnTo>
                  <a:pt x="521017" y="82073"/>
                </a:lnTo>
                <a:lnTo>
                  <a:pt x="483750" y="77291"/>
                </a:lnTo>
                <a:lnTo>
                  <a:pt x="445770" y="76200"/>
                </a:lnTo>
                <a:close/>
              </a:path>
              <a:path w="1828800" h="838200">
                <a:moveTo>
                  <a:pt x="1465375" y="709930"/>
                </a:moveTo>
                <a:lnTo>
                  <a:pt x="1205229" y="709930"/>
                </a:lnTo>
                <a:lnTo>
                  <a:pt x="1235650" y="720665"/>
                </a:lnTo>
                <a:lnTo>
                  <a:pt x="1267618" y="728186"/>
                </a:lnTo>
                <a:lnTo>
                  <a:pt x="1300777" y="732611"/>
                </a:lnTo>
                <a:lnTo>
                  <a:pt x="1334770" y="734060"/>
                </a:lnTo>
                <a:lnTo>
                  <a:pt x="1391135" y="730087"/>
                </a:lnTo>
                <a:lnTo>
                  <a:pt x="1442790" y="718760"/>
                </a:lnTo>
                <a:lnTo>
                  <a:pt x="1465375" y="709930"/>
                </a:lnTo>
                <a:close/>
              </a:path>
              <a:path w="1828800" h="838200">
                <a:moveTo>
                  <a:pt x="791209" y="24130"/>
                </a:moveTo>
                <a:lnTo>
                  <a:pt x="729674" y="29428"/>
                </a:lnTo>
                <a:lnTo>
                  <a:pt x="674211" y="44608"/>
                </a:lnTo>
                <a:lnTo>
                  <a:pt x="627082" y="68599"/>
                </a:lnTo>
                <a:lnTo>
                  <a:pt x="590550" y="100330"/>
                </a:lnTo>
                <a:lnTo>
                  <a:pt x="1615956" y="100330"/>
                </a:lnTo>
                <a:lnTo>
                  <a:pt x="1599793" y="69900"/>
                </a:lnTo>
                <a:lnTo>
                  <a:pt x="1594155" y="64769"/>
                </a:lnTo>
                <a:lnTo>
                  <a:pt x="948690" y="64769"/>
                </a:lnTo>
                <a:lnTo>
                  <a:pt x="914261" y="48597"/>
                </a:lnTo>
                <a:lnTo>
                  <a:pt x="875188" y="36353"/>
                </a:lnTo>
                <a:lnTo>
                  <a:pt x="833497" y="28158"/>
                </a:lnTo>
                <a:lnTo>
                  <a:pt x="791209" y="24130"/>
                </a:lnTo>
                <a:close/>
              </a:path>
              <a:path w="1828800" h="838200">
                <a:moveTo>
                  <a:pt x="1113790" y="0"/>
                </a:moveTo>
                <a:lnTo>
                  <a:pt x="1062811" y="4405"/>
                </a:lnTo>
                <a:lnTo>
                  <a:pt x="1016476" y="17144"/>
                </a:lnTo>
                <a:lnTo>
                  <a:pt x="977522" y="37504"/>
                </a:lnTo>
                <a:lnTo>
                  <a:pt x="948690" y="64769"/>
                </a:lnTo>
                <a:lnTo>
                  <a:pt x="1594155" y="64769"/>
                </a:lnTo>
                <a:lnTo>
                  <a:pt x="1571824" y="44450"/>
                </a:lnTo>
                <a:lnTo>
                  <a:pt x="1258570" y="44450"/>
                </a:lnTo>
                <a:lnTo>
                  <a:pt x="1230233" y="26253"/>
                </a:lnTo>
                <a:lnTo>
                  <a:pt x="1195704" y="12223"/>
                </a:lnTo>
                <a:lnTo>
                  <a:pt x="1156414" y="3194"/>
                </a:lnTo>
                <a:lnTo>
                  <a:pt x="1113790" y="0"/>
                </a:lnTo>
                <a:close/>
              </a:path>
              <a:path w="1828800" h="838200">
                <a:moveTo>
                  <a:pt x="1417320" y="0"/>
                </a:moveTo>
                <a:lnTo>
                  <a:pt x="1372334" y="3016"/>
                </a:lnTo>
                <a:lnTo>
                  <a:pt x="1329848" y="11747"/>
                </a:lnTo>
                <a:lnTo>
                  <a:pt x="1291411" y="25717"/>
                </a:lnTo>
                <a:lnTo>
                  <a:pt x="1258570" y="44450"/>
                </a:lnTo>
                <a:lnTo>
                  <a:pt x="1571824" y="44450"/>
                </a:lnTo>
                <a:lnTo>
                  <a:pt x="1568196" y="41147"/>
                </a:lnTo>
                <a:lnTo>
                  <a:pt x="1525625" y="19100"/>
                </a:lnTo>
                <a:lnTo>
                  <a:pt x="1474520" y="4978"/>
                </a:lnTo>
                <a:lnTo>
                  <a:pt x="141732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315200" y="4267200"/>
            <a:ext cx="1828800" cy="838200"/>
          </a:xfrm>
          <a:custGeom>
            <a:avLst/>
            <a:gdLst/>
            <a:ahLst/>
            <a:cxnLst/>
            <a:rect l="l" t="t" r="r" b="b"/>
            <a:pathLst>
              <a:path w="1828800" h="838200">
                <a:moveTo>
                  <a:pt x="162559" y="276860"/>
                </a:moveTo>
                <a:lnTo>
                  <a:pt x="166692" y="210049"/>
                </a:lnTo>
                <a:lnTo>
                  <a:pt x="214809" y="150849"/>
                </a:lnTo>
                <a:lnTo>
                  <a:pt x="251468" y="126010"/>
                </a:lnTo>
                <a:lnTo>
                  <a:pt x="294451" y="105362"/>
                </a:lnTo>
                <a:lnTo>
                  <a:pt x="342201" y="89670"/>
                </a:lnTo>
                <a:lnTo>
                  <a:pt x="393159" y="79694"/>
                </a:lnTo>
                <a:lnTo>
                  <a:pt x="445770" y="76200"/>
                </a:lnTo>
                <a:lnTo>
                  <a:pt x="483750" y="77291"/>
                </a:lnTo>
                <a:lnTo>
                  <a:pt x="521017" y="82073"/>
                </a:lnTo>
                <a:lnTo>
                  <a:pt x="556855" y="89951"/>
                </a:lnTo>
                <a:lnTo>
                  <a:pt x="590550" y="100330"/>
                </a:lnTo>
                <a:lnTo>
                  <a:pt x="627082" y="68599"/>
                </a:lnTo>
                <a:lnTo>
                  <a:pt x="674211" y="44608"/>
                </a:lnTo>
                <a:lnTo>
                  <a:pt x="729674" y="29428"/>
                </a:lnTo>
                <a:lnTo>
                  <a:pt x="791209" y="24130"/>
                </a:lnTo>
                <a:lnTo>
                  <a:pt x="833497" y="28158"/>
                </a:lnTo>
                <a:lnTo>
                  <a:pt x="875188" y="36353"/>
                </a:lnTo>
                <a:lnTo>
                  <a:pt x="914261" y="48597"/>
                </a:lnTo>
                <a:lnTo>
                  <a:pt x="948690" y="64769"/>
                </a:lnTo>
                <a:lnTo>
                  <a:pt x="977522" y="37504"/>
                </a:lnTo>
                <a:lnTo>
                  <a:pt x="1016476" y="17144"/>
                </a:lnTo>
                <a:lnTo>
                  <a:pt x="1062811" y="4405"/>
                </a:lnTo>
                <a:lnTo>
                  <a:pt x="1113790" y="0"/>
                </a:lnTo>
                <a:lnTo>
                  <a:pt x="1156414" y="3194"/>
                </a:lnTo>
                <a:lnTo>
                  <a:pt x="1195704" y="12223"/>
                </a:lnTo>
                <a:lnTo>
                  <a:pt x="1230233" y="26253"/>
                </a:lnTo>
                <a:lnTo>
                  <a:pt x="1258570" y="44450"/>
                </a:lnTo>
                <a:lnTo>
                  <a:pt x="1291411" y="25717"/>
                </a:lnTo>
                <a:lnTo>
                  <a:pt x="1329848" y="11747"/>
                </a:lnTo>
                <a:lnTo>
                  <a:pt x="1372334" y="3016"/>
                </a:lnTo>
                <a:lnTo>
                  <a:pt x="1417320" y="0"/>
                </a:lnTo>
                <a:lnTo>
                  <a:pt x="1474520" y="4978"/>
                </a:lnTo>
                <a:lnTo>
                  <a:pt x="1525625" y="19100"/>
                </a:lnTo>
                <a:lnTo>
                  <a:pt x="1568196" y="41147"/>
                </a:lnTo>
                <a:lnTo>
                  <a:pt x="1599793" y="69900"/>
                </a:lnTo>
                <a:lnTo>
                  <a:pt x="1617979" y="104139"/>
                </a:lnTo>
                <a:lnTo>
                  <a:pt x="1672214" y="119136"/>
                </a:lnTo>
                <a:lnTo>
                  <a:pt x="1717791" y="141813"/>
                </a:lnTo>
                <a:lnTo>
                  <a:pt x="1752762" y="170708"/>
                </a:lnTo>
                <a:lnTo>
                  <a:pt x="1775175" y="204358"/>
                </a:lnTo>
                <a:lnTo>
                  <a:pt x="1783079" y="241300"/>
                </a:lnTo>
                <a:lnTo>
                  <a:pt x="1782067" y="255567"/>
                </a:lnTo>
                <a:lnTo>
                  <a:pt x="1778793" y="269716"/>
                </a:lnTo>
                <a:lnTo>
                  <a:pt x="1772900" y="283626"/>
                </a:lnTo>
                <a:lnTo>
                  <a:pt x="1764029" y="297180"/>
                </a:lnTo>
                <a:lnTo>
                  <a:pt x="1791295" y="321369"/>
                </a:lnTo>
                <a:lnTo>
                  <a:pt x="1811654" y="347821"/>
                </a:lnTo>
                <a:lnTo>
                  <a:pt x="1824394" y="375939"/>
                </a:lnTo>
                <a:lnTo>
                  <a:pt x="1828800" y="405130"/>
                </a:lnTo>
                <a:lnTo>
                  <a:pt x="1822342" y="442237"/>
                </a:lnTo>
                <a:lnTo>
                  <a:pt x="1803888" y="476812"/>
                </a:lnTo>
                <a:lnTo>
                  <a:pt x="1774815" y="508033"/>
                </a:lnTo>
                <a:lnTo>
                  <a:pt x="1736500" y="535077"/>
                </a:lnTo>
                <a:lnTo>
                  <a:pt x="1690321" y="557122"/>
                </a:lnTo>
                <a:lnTo>
                  <a:pt x="1637655" y="573347"/>
                </a:lnTo>
                <a:lnTo>
                  <a:pt x="1579879" y="582930"/>
                </a:lnTo>
                <a:lnTo>
                  <a:pt x="1573433" y="617693"/>
                </a:lnTo>
                <a:lnTo>
                  <a:pt x="1526195" y="677602"/>
                </a:lnTo>
                <a:lnTo>
                  <a:pt x="1488291" y="700969"/>
                </a:lnTo>
                <a:lnTo>
                  <a:pt x="1442790" y="718760"/>
                </a:lnTo>
                <a:lnTo>
                  <a:pt x="1391135" y="730087"/>
                </a:lnTo>
                <a:lnTo>
                  <a:pt x="1334770" y="734060"/>
                </a:lnTo>
                <a:lnTo>
                  <a:pt x="1300777" y="732611"/>
                </a:lnTo>
                <a:lnTo>
                  <a:pt x="1267618" y="728186"/>
                </a:lnTo>
                <a:lnTo>
                  <a:pt x="1235650" y="720665"/>
                </a:lnTo>
                <a:lnTo>
                  <a:pt x="1205229" y="709930"/>
                </a:lnTo>
                <a:lnTo>
                  <a:pt x="1185502" y="740628"/>
                </a:lnTo>
                <a:lnTo>
                  <a:pt x="1157510" y="768127"/>
                </a:lnTo>
                <a:lnTo>
                  <a:pt x="1122320" y="791872"/>
                </a:lnTo>
                <a:lnTo>
                  <a:pt x="1080999" y="811307"/>
                </a:lnTo>
                <a:lnTo>
                  <a:pt x="1034613" y="825877"/>
                </a:lnTo>
                <a:lnTo>
                  <a:pt x="984227" y="835026"/>
                </a:lnTo>
                <a:lnTo>
                  <a:pt x="930909" y="838200"/>
                </a:lnTo>
                <a:lnTo>
                  <a:pt x="875375" y="834501"/>
                </a:lnTo>
                <a:lnTo>
                  <a:pt x="822523" y="823854"/>
                </a:lnTo>
                <a:lnTo>
                  <a:pt x="773816" y="806927"/>
                </a:lnTo>
                <a:lnTo>
                  <a:pt x="730717" y="784392"/>
                </a:lnTo>
                <a:lnTo>
                  <a:pt x="694690" y="756919"/>
                </a:lnTo>
                <a:lnTo>
                  <a:pt x="667980" y="769719"/>
                </a:lnTo>
                <a:lnTo>
                  <a:pt x="646747" y="779303"/>
                </a:lnTo>
                <a:lnTo>
                  <a:pt x="607893" y="785316"/>
                </a:lnTo>
                <a:lnTo>
                  <a:pt x="528320" y="787400"/>
                </a:lnTo>
                <a:lnTo>
                  <a:pt x="470299" y="784189"/>
                </a:lnTo>
                <a:lnTo>
                  <a:pt x="415101" y="774841"/>
                </a:lnTo>
                <a:lnTo>
                  <a:pt x="363854" y="759777"/>
                </a:lnTo>
                <a:lnTo>
                  <a:pt x="317688" y="739422"/>
                </a:lnTo>
                <a:lnTo>
                  <a:pt x="277730" y="714198"/>
                </a:lnTo>
                <a:lnTo>
                  <a:pt x="245109" y="684530"/>
                </a:lnTo>
                <a:lnTo>
                  <a:pt x="182780" y="679938"/>
                </a:lnTo>
                <a:lnTo>
                  <a:pt x="131703" y="668114"/>
                </a:lnTo>
                <a:lnTo>
                  <a:pt x="91916" y="650081"/>
                </a:lnTo>
                <a:lnTo>
                  <a:pt x="46349" y="599481"/>
                </a:lnTo>
                <a:lnTo>
                  <a:pt x="40640" y="568960"/>
                </a:lnTo>
                <a:lnTo>
                  <a:pt x="43914" y="547369"/>
                </a:lnTo>
                <a:lnTo>
                  <a:pt x="53498" y="526732"/>
                </a:lnTo>
                <a:lnTo>
                  <a:pt x="69036" y="507523"/>
                </a:lnTo>
                <a:lnTo>
                  <a:pt x="90170" y="490219"/>
                </a:lnTo>
                <a:lnTo>
                  <a:pt x="51434" y="472797"/>
                </a:lnTo>
                <a:lnTo>
                  <a:pt x="23177" y="449897"/>
                </a:lnTo>
                <a:lnTo>
                  <a:pt x="5873" y="422711"/>
                </a:lnTo>
                <a:lnTo>
                  <a:pt x="0" y="392430"/>
                </a:lnTo>
                <a:lnTo>
                  <a:pt x="8127" y="358221"/>
                </a:lnTo>
                <a:lnTo>
                  <a:pt x="30886" y="328157"/>
                </a:lnTo>
                <a:lnTo>
                  <a:pt x="65836" y="303641"/>
                </a:lnTo>
                <a:lnTo>
                  <a:pt x="110540" y="286075"/>
                </a:lnTo>
                <a:lnTo>
                  <a:pt x="162559" y="276860"/>
                </a:lnTo>
                <a:close/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477759" y="4544059"/>
            <a:ext cx="13970" cy="30480"/>
          </a:xfrm>
          <a:custGeom>
            <a:avLst/>
            <a:gdLst/>
            <a:ahLst/>
            <a:cxnLst/>
            <a:rect l="l" t="t" r="r" b="b"/>
            <a:pathLst>
              <a:path w="13970" h="30479">
                <a:moveTo>
                  <a:pt x="0" y="0"/>
                </a:moveTo>
                <a:lnTo>
                  <a:pt x="2718" y="7798"/>
                </a:lnTo>
                <a:lnTo>
                  <a:pt x="6508" y="15716"/>
                </a:lnTo>
                <a:lnTo>
                  <a:pt x="10537" y="23395"/>
                </a:lnTo>
                <a:lnTo>
                  <a:pt x="13970" y="30479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905750" y="4367529"/>
            <a:ext cx="58419" cy="27940"/>
          </a:xfrm>
          <a:custGeom>
            <a:avLst/>
            <a:gdLst/>
            <a:ahLst/>
            <a:cxnLst/>
            <a:rect l="l" t="t" r="r" b="b"/>
            <a:pathLst>
              <a:path w="58420" h="27939">
                <a:moveTo>
                  <a:pt x="0" y="0"/>
                </a:moveTo>
                <a:lnTo>
                  <a:pt x="15021" y="6151"/>
                </a:lnTo>
                <a:lnTo>
                  <a:pt x="30638" y="13017"/>
                </a:lnTo>
                <a:lnTo>
                  <a:pt x="45541" y="20359"/>
                </a:lnTo>
                <a:lnTo>
                  <a:pt x="58420" y="2794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248650" y="4331970"/>
            <a:ext cx="15240" cy="27940"/>
          </a:xfrm>
          <a:custGeom>
            <a:avLst/>
            <a:gdLst/>
            <a:ahLst/>
            <a:cxnLst/>
            <a:rect l="l" t="t" r="r" b="b"/>
            <a:pathLst>
              <a:path w="15240" h="27939">
                <a:moveTo>
                  <a:pt x="15240" y="0"/>
                </a:moveTo>
                <a:lnTo>
                  <a:pt x="10894" y="6865"/>
                </a:lnTo>
                <a:lnTo>
                  <a:pt x="7143" y="13969"/>
                </a:lnTo>
                <a:lnTo>
                  <a:pt x="3631" y="21074"/>
                </a:lnTo>
                <a:lnTo>
                  <a:pt x="0" y="27939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545830" y="4311650"/>
            <a:ext cx="27940" cy="33020"/>
          </a:xfrm>
          <a:custGeom>
            <a:avLst/>
            <a:gdLst/>
            <a:ahLst/>
            <a:cxnLst/>
            <a:rect l="l" t="t" r="r" b="b"/>
            <a:pathLst>
              <a:path w="27940" h="33020">
                <a:moveTo>
                  <a:pt x="27940" y="0"/>
                </a:moveTo>
                <a:lnTo>
                  <a:pt x="19466" y="7302"/>
                </a:lnTo>
                <a:lnTo>
                  <a:pt x="12541" y="15557"/>
                </a:lnTo>
                <a:lnTo>
                  <a:pt x="6330" y="24288"/>
                </a:lnTo>
                <a:lnTo>
                  <a:pt x="0" y="33019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933180" y="4371340"/>
            <a:ext cx="8255" cy="26670"/>
          </a:xfrm>
          <a:custGeom>
            <a:avLst/>
            <a:gdLst/>
            <a:ahLst/>
            <a:cxnLst/>
            <a:rect l="l" t="t" r="r" b="b"/>
            <a:pathLst>
              <a:path w="8254" h="26670">
                <a:moveTo>
                  <a:pt x="0" y="0"/>
                </a:moveTo>
                <a:lnTo>
                  <a:pt x="2083" y="6846"/>
                </a:lnTo>
                <a:lnTo>
                  <a:pt x="5238" y="14763"/>
                </a:lnTo>
                <a:lnTo>
                  <a:pt x="7679" y="21967"/>
                </a:lnTo>
                <a:lnTo>
                  <a:pt x="7620" y="2667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018269" y="4564379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59" h="50800">
                <a:moveTo>
                  <a:pt x="60959" y="0"/>
                </a:moveTo>
                <a:lnTo>
                  <a:pt x="48756" y="14009"/>
                </a:lnTo>
                <a:lnTo>
                  <a:pt x="34766" y="27305"/>
                </a:lnTo>
                <a:lnTo>
                  <a:pt x="18633" y="39647"/>
                </a:lnTo>
                <a:lnTo>
                  <a:pt x="0" y="5080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754109" y="4711700"/>
            <a:ext cx="140970" cy="138430"/>
          </a:xfrm>
          <a:custGeom>
            <a:avLst/>
            <a:gdLst/>
            <a:ahLst/>
            <a:cxnLst/>
            <a:rect l="l" t="t" r="r" b="b"/>
            <a:pathLst>
              <a:path w="140970" h="138429">
                <a:moveTo>
                  <a:pt x="140970" y="138430"/>
                </a:moveTo>
                <a:lnTo>
                  <a:pt x="139720" y="114645"/>
                </a:lnTo>
                <a:lnTo>
                  <a:pt x="126095" y="84399"/>
                </a:lnTo>
                <a:lnTo>
                  <a:pt x="98999" y="52202"/>
                </a:lnTo>
                <a:lnTo>
                  <a:pt x="57332" y="22565"/>
                </a:lnTo>
                <a:lnTo>
                  <a:pt x="0" y="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520430" y="4940300"/>
            <a:ext cx="11430" cy="36830"/>
          </a:xfrm>
          <a:custGeom>
            <a:avLst/>
            <a:gdLst/>
            <a:ahLst/>
            <a:cxnLst/>
            <a:rect l="l" t="t" r="r" b="b"/>
            <a:pathLst>
              <a:path w="11429" h="36829">
                <a:moveTo>
                  <a:pt x="0" y="36830"/>
                </a:moveTo>
                <a:lnTo>
                  <a:pt x="4822" y="27503"/>
                </a:lnTo>
                <a:lnTo>
                  <a:pt x="8096" y="18415"/>
                </a:lnTo>
                <a:lnTo>
                  <a:pt x="10179" y="9326"/>
                </a:lnTo>
                <a:lnTo>
                  <a:pt x="11429" y="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980680" y="4989829"/>
            <a:ext cx="30480" cy="34290"/>
          </a:xfrm>
          <a:custGeom>
            <a:avLst/>
            <a:gdLst/>
            <a:ahLst/>
            <a:cxnLst/>
            <a:rect l="l" t="t" r="r" b="b"/>
            <a:pathLst>
              <a:path w="30479" h="34289">
                <a:moveTo>
                  <a:pt x="30479" y="34290"/>
                </a:moveTo>
                <a:lnTo>
                  <a:pt x="21074" y="26431"/>
                </a:lnTo>
                <a:lnTo>
                  <a:pt x="13335" y="18097"/>
                </a:lnTo>
                <a:lnTo>
                  <a:pt x="6548" y="9286"/>
                </a:lnTo>
                <a:lnTo>
                  <a:pt x="0" y="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560309" y="4944109"/>
            <a:ext cx="46990" cy="7620"/>
          </a:xfrm>
          <a:custGeom>
            <a:avLst/>
            <a:gdLst/>
            <a:ahLst/>
            <a:cxnLst/>
            <a:rect l="l" t="t" r="r" b="b"/>
            <a:pathLst>
              <a:path w="46990" h="7620">
                <a:moveTo>
                  <a:pt x="0" y="7619"/>
                </a:moveTo>
                <a:lnTo>
                  <a:pt x="12342" y="6429"/>
                </a:lnTo>
                <a:lnTo>
                  <a:pt x="24447" y="4762"/>
                </a:lnTo>
                <a:lnTo>
                  <a:pt x="36075" y="2619"/>
                </a:lnTo>
                <a:lnTo>
                  <a:pt x="46990" y="0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405369" y="4757420"/>
            <a:ext cx="106680" cy="16510"/>
          </a:xfrm>
          <a:custGeom>
            <a:avLst/>
            <a:gdLst/>
            <a:ahLst/>
            <a:cxnLst/>
            <a:rect l="l" t="t" r="r" b="b"/>
            <a:pathLst>
              <a:path w="106679" h="16510">
                <a:moveTo>
                  <a:pt x="0" y="0"/>
                </a:moveTo>
                <a:lnTo>
                  <a:pt x="21847" y="7203"/>
                </a:lnTo>
                <a:lnTo>
                  <a:pt x="46196" y="12858"/>
                </a:lnTo>
                <a:lnTo>
                  <a:pt x="74116" y="15894"/>
                </a:lnTo>
                <a:lnTo>
                  <a:pt x="106679" y="15239"/>
                </a:lnTo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517130" y="5030470"/>
            <a:ext cx="304800" cy="139700"/>
          </a:xfrm>
          <a:custGeom>
            <a:avLst/>
            <a:gdLst/>
            <a:ahLst/>
            <a:cxnLst/>
            <a:rect l="l" t="t" r="r" b="b"/>
            <a:pathLst>
              <a:path w="304800" h="139700">
                <a:moveTo>
                  <a:pt x="152400" y="0"/>
                </a:moveTo>
                <a:lnTo>
                  <a:pt x="92154" y="5377"/>
                </a:lnTo>
                <a:lnTo>
                  <a:pt x="43815" y="20161"/>
                </a:lnTo>
                <a:lnTo>
                  <a:pt x="11668" y="42326"/>
                </a:lnTo>
                <a:lnTo>
                  <a:pt x="0" y="69849"/>
                </a:lnTo>
                <a:lnTo>
                  <a:pt x="11668" y="97373"/>
                </a:lnTo>
                <a:lnTo>
                  <a:pt x="43815" y="119538"/>
                </a:lnTo>
                <a:lnTo>
                  <a:pt x="92154" y="134322"/>
                </a:lnTo>
                <a:lnTo>
                  <a:pt x="152400" y="139699"/>
                </a:lnTo>
                <a:lnTo>
                  <a:pt x="212109" y="134322"/>
                </a:lnTo>
                <a:lnTo>
                  <a:pt x="260508" y="119538"/>
                </a:lnTo>
                <a:lnTo>
                  <a:pt x="292953" y="97373"/>
                </a:lnTo>
                <a:lnTo>
                  <a:pt x="304800" y="69849"/>
                </a:lnTo>
                <a:lnTo>
                  <a:pt x="292953" y="42326"/>
                </a:lnTo>
                <a:lnTo>
                  <a:pt x="260508" y="20161"/>
                </a:lnTo>
                <a:lnTo>
                  <a:pt x="212109" y="5377"/>
                </a:lnTo>
                <a:lnTo>
                  <a:pt x="15240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517130" y="5030470"/>
            <a:ext cx="304800" cy="139700"/>
          </a:xfrm>
          <a:custGeom>
            <a:avLst/>
            <a:gdLst/>
            <a:ahLst/>
            <a:cxnLst/>
            <a:rect l="l" t="t" r="r" b="b"/>
            <a:pathLst>
              <a:path w="304800" h="139700">
                <a:moveTo>
                  <a:pt x="152400" y="0"/>
                </a:moveTo>
                <a:lnTo>
                  <a:pt x="212109" y="5377"/>
                </a:lnTo>
                <a:lnTo>
                  <a:pt x="260508" y="20161"/>
                </a:lnTo>
                <a:lnTo>
                  <a:pt x="292953" y="42326"/>
                </a:lnTo>
                <a:lnTo>
                  <a:pt x="304800" y="69849"/>
                </a:lnTo>
                <a:lnTo>
                  <a:pt x="292953" y="97373"/>
                </a:lnTo>
                <a:lnTo>
                  <a:pt x="260508" y="119538"/>
                </a:lnTo>
                <a:lnTo>
                  <a:pt x="212109" y="134322"/>
                </a:lnTo>
                <a:lnTo>
                  <a:pt x="152400" y="139699"/>
                </a:lnTo>
                <a:lnTo>
                  <a:pt x="92154" y="134322"/>
                </a:lnTo>
                <a:lnTo>
                  <a:pt x="43815" y="119538"/>
                </a:lnTo>
                <a:lnTo>
                  <a:pt x="11668" y="97373"/>
                </a:lnTo>
                <a:lnTo>
                  <a:pt x="0" y="69849"/>
                </a:lnTo>
                <a:lnTo>
                  <a:pt x="11668" y="42326"/>
                </a:lnTo>
                <a:lnTo>
                  <a:pt x="43815" y="20161"/>
                </a:lnTo>
                <a:lnTo>
                  <a:pt x="92154" y="5377"/>
                </a:lnTo>
                <a:lnTo>
                  <a:pt x="152400" y="0"/>
                </a:lnTo>
                <a:close/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326689" y="5166420"/>
            <a:ext cx="291979" cy="1738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7842250" y="4456429"/>
            <a:ext cx="64897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solidFill>
                  <a:srgbClr val="9A2C1E"/>
                </a:solidFill>
                <a:latin typeface="Times New Roman"/>
                <a:cs typeface="Times New Roman"/>
              </a:rPr>
              <a:t>C</a:t>
            </a:r>
            <a:r>
              <a:rPr sz="2600" b="1" spc="5" dirty="0">
                <a:solidFill>
                  <a:srgbClr val="9A2C1E"/>
                </a:solidFill>
                <a:latin typeface="Times New Roman"/>
                <a:cs typeface="Times New Roman"/>
              </a:rPr>
              <a:t>O</a:t>
            </a:r>
            <a:r>
              <a:rPr sz="2000" b="1" dirty="0">
                <a:solidFill>
                  <a:srgbClr val="9A2C1E"/>
                </a:solidFill>
                <a:latin typeface="Times New Roman"/>
                <a:cs typeface="Times New Roman"/>
              </a:rPr>
              <a:t>2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143000" y="4267200"/>
            <a:ext cx="1371600" cy="609600"/>
          </a:xfrm>
          <a:custGeom>
            <a:avLst/>
            <a:gdLst/>
            <a:ahLst/>
            <a:cxnLst/>
            <a:rect l="l" t="t" r="r" b="b"/>
            <a:pathLst>
              <a:path w="1371600" h="609600">
                <a:moveTo>
                  <a:pt x="1219200" y="0"/>
                </a:moveTo>
                <a:lnTo>
                  <a:pt x="1219200" y="76200"/>
                </a:lnTo>
                <a:lnTo>
                  <a:pt x="252730" y="76200"/>
                </a:lnTo>
                <a:lnTo>
                  <a:pt x="224790" y="78739"/>
                </a:lnTo>
                <a:lnTo>
                  <a:pt x="210819" y="81280"/>
                </a:lnTo>
                <a:lnTo>
                  <a:pt x="198119" y="85089"/>
                </a:lnTo>
                <a:lnTo>
                  <a:pt x="184150" y="88900"/>
                </a:lnTo>
                <a:lnTo>
                  <a:pt x="158750" y="99060"/>
                </a:lnTo>
                <a:lnTo>
                  <a:pt x="133350" y="111760"/>
                </a:lnTo>
                <a:lnTo>
                  <a:pt x="121919" y="119380"/>
                </a:lnTo>
                <a:lnTo>
                  <a:pt x="109219" y="127000"/>
                </a:lnTo>
                <a:lnTo>
                  <a:pt x="99059" y="134619"/>
                </a:lnTo>
                <a:lnTo>
                  <a:pt x="87630" y="144780"/>
                </a:lnTo>
                <a:lnTo>
                  <a:pt x="68580" y="163830"/>
                </a:lnTo>
                <a:lnTo>
                  <a:pt x="59690" y="175260"/>
                </a:lnTo>
                <a:lnTo>
                  <a:pt x="50800" y="185419"/>
                </a:lnTo>
                <a:lnTo>
                  <a:pt x="43180" y="198119"/>
                </a:lnTo>
                <a:lnTo>
                  <a:pt x="35559" y="209550"/>
                </a:lnTo>
                <a:lnTo>
                  <a:pt x="29209" y="222250"/>
                </a:lnTo>
                <a:lnTo>
                  <a:pt x="22859" y="233680"/>
                </a:lnTo>
                <a:lnTo>
                  <a:pt x="17780" y="247650"/>
                </a:lnTo>
                <a:lnTo>
                  <a:pt x="12700" y="260350"/>
                </a:lnTo>
                <a:lnTo>
                  <a:pt x="8890" y="274319"/>
                </a:lnTo>
                <a:lnTo>
                  <a:pt x="6350" y="287019"/>
                </a:lnTo>
                <a:lnTo>
                  <a:pt x="1269" y="314960"/>
                </a:lnTo>
                <a:lnTo>
                  <a:pt x="0" y="328930"/>
                </a:lnTo>
                <a:lnTo>
                  <a:pt x="0" y="609600"/>
                </a:lnTo>
                <a:lnTo>
                  <a:pt x="152400" y="609600"/>
                </a:lnTo>
                <a:lnTo>
                  <a:pt x="152400" y="331469"/>
                </a:lnTo>
                <a:lnTo>
                  <a:pt x="153669" y="325119"/>
                </a:lnTo>
                <a:lnTo>
                  <a:pt x="154940" y="320039"/>
                </a:lnTo>
                <a:lnTo>
                  <a:pt x="156209" y="313689"/>
                </a:lnTo>
                <a:lnTo>
                  <a:pt x="157480" y="308610"/>
                </a:lnTo>
                <a:lnTo>
                  <a:pt x="160019" y="303530"/>
                </a:lnTo>
                <a:lnTo>
                  <a:pt x="161290" y="297180"/>
                </a:lnTo>
                <a:lnTo>
                  <a:pt x="166369" y="287019"/>
                </a:lnTo>
                <a:lnTo>
                  <a:pt x="170180" y="281939"/>
                </a:lnTo>
                <a:lnTo>
                  <a:pt x="172719" y="276860"/>
                </a:lnTo>
                <a:lnTo>
                  <a:pt x="176530" y="273050"/>
                </a:lnTo>
                <a:lnTo>
                  <a:pt x="180340" y="267969"/>
                </a:lnTo>
                <a:lnTo>
                  <a:pt x="187959" y="260350"/>
                </a:lnTo>
                <a:lnTo>
                  <a:pt x="191769" y="255269"/>
                </a:lnTo>
                <a:lnTo>
                  <a:pt x="196850" y="252730"/>
                </a:lnTo>
                <a:lnTo>
                  <a:pt x="200659" y="248919"/>
                </a:lnTo>
                <a:lnTo>
                  <a:pt x="205740" y="246380"/>
                </a:lnTo>
                <a:lnTo>
                  <a:pt x="210819" y="242569"/>
                </a:lnTo>
                <a:lnTo>
                  <a:pt x="215900" y="240030"/>
                </a:lnTo>
                <a:lnTo>
                  <a:pt x="222250" y="237489"/>
                </a:lnTo>
                <a:lnTo>
                  <a:pt x="227330" y="236219"/>
                </a:lnTo>
                <a:lnTo>
                  <a:pt x="232409" y="233680"/>
                </a:lnTo>
                <a:lnTo>
                  <a:pt x="237490" y="232410"/>
                </a:lnTo>
                <a:lnTo>
                  <a:pt x="243840" y="231139"/>
                </a:lnTo>
                <a:lnTo>
                  <a:pt x="248919" y="229869"/>
                </a:lnTo>
                <a:lnTo>
                  <a:pt x="255269" y="228600"/>
                </a:lnTo>
                <a:lnTo>
                  <a:pt x="1295400" y="228600"/>
                </a:lnTo>
                <a:lnTo>
                  <a:pt x="1371600" y="152400"/>
                </a:lnTo>
                <a:lnTo>
                  <a:pt x="1219200" y="0"/>
                </a:lnTo>
                <a:close/>
              </a:path>
              <a:path w="1371600" h="609600">
                <a:moveTo>
                  <a:pt x="1295400" y="228600"/>
                </a:moveTo>
                <a:lnTo>
                  <a:pt x="1219200" y="228600"/>
                </a:lnTo>
                <a:lnTo>
                  <a:pt x="1219200" y="304800"/>
                </a:lnTo>
                <a:lnTo>
                  <a:pt x="1295400" y="22860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43000" y="4267200"/>
            <a:ext cx="1371600" cy="609600"/>
          </a:xfrm>
          <a:custGeom>
            <a:avLst/>
            <a:gdLst/>
            <a:ahLst/>
            <a:cxnLst/>
            <a:rect l="l" t="t" r="r" b="b"/>
            <a:pathLst>
              <a:path w="1371600" h="609600">
                <a:moveTo>
                  <a:pt x="0" y="609600"/>
                </a:moveTo>
                <a:lnTo>
                  <a:pt x="0" y="342900"/>
                </a:lnTo>
                <a:lnTo>
                  <a:pt x="0" y="328930"/>
                </a:lnTo>
                <a:lnTo>
                  <a:pt x="1269" y="314960"/>
                </a:lnTo>
                <a:lnTo>
                  <a:pt x="8890" y="274319"/>
                </a:lnTo>
                <a:lnTo>
                  <a:pt x="17780" y="247650"/>
                </a:lnTo>
                <a:lnTo>
                  <a:pt x="22859" y="233680"/>
                </a:lnTo>
                <a:lnTo>
                  <a:pt x="29209" y="222250"/>
                </a:lnTo>
                <a:lnTo>
                  <a:pt x="35559" y="209550"/>
                </a:lnTo>
                <a:lnTo>
                  <a:pt x="43180" y="198119"/>
                </a:lnTo>
                <a:lnTo>
                  <a:pt x="50800" y="185419"/>
                </a:lnTo>
                <a:lnTo>
                  <a:pt x="59690" y="175260"/>
                </a:lnTo>
                <a:lnTo>
                  <a:pt x="68580" y="163830"/>
                </a:lnTo>
                <a:lnTo>
                  <a:pt x="99059" y="134619"/>
                </a:lnTo>
                <a:lnTo>
                  <a:pt x="121919" y="119380"/>
                </a:lnTo>
                <a:lnTo>
                  <a:pt x="133350" y="111760"/>
                </a:lnTo>
                <a:lnTo>
                  <a:pt x="146050" y="105410"/>
                </a:lnTo>
                <a:lnTo>
                  <a:pt x="158750" y="99060"/>
                </a:lnTo>
                <a:lnTo>
                  <a:pt x="171450" y="93980"/>
                </a:lnTo>
                <a:lnTo>
                  <a:pt x="184150" y="88900"/>
                </a:lnTo>
                <a:lnTo>
                  <a:pt x="198119" y="85089"/>
                </a:lnTo>
                <a:lnTo>
                  <a:pt x="210819" y="81280"/>
                </a:lnTo>
                <a:lnTo>
                  <a:pt x="224790" y="78739"/>
                </a:lnTo>
                <a:lnTo>
                  <a:pt x="238759" y="77469"/>
                </a:lnTo>
                <a:lnTo>
                  <a:pt x="252730" y="76200"/>
                </a:lnTo>
                <a:lnTo>
                  <a:pt x="266700" y="76200"/>
                </a:lnTo>
                <a:lnTo>
                  <a:pt x="1219200" y="76200"/>
                </a:lnTo>
                <a:lnTo>
                  <a:pt x="1219200" y="0"/>
                </a:lnTo>
                <a:lnTo>
                  <a:pt x="1371600" y="152400"/>
                </a:lnTo>
                <a:lnTo>
                  <a:pt x="1219200" y="304800"/>
                </a:lnTo>
                <a:lnTo>
                  <a:pt x="1219200" y="228600"/>
                </a:lnTo>
                <a:lnTo>
                  <a:pt x="266700" y="228600"/>
                </a:lnTo>
                <a:lnTo>
                  <a:pt x="261619" y="228600"/>
                </a:lnTo>
                <a:lnTo>
                  <a:pt x="255269" y="228600"/>
                </a:lnTo>
                <a:lnTo>
                  <a:pt x="248919" y="229869"/>
                </a:lnTo>
                <a:lnTo>
                  <a:pt x="243840" y="231139"/>
                </a:lnTo>
                <a:lnTo>
                  <a:pt x="237490" y="232410"/>
                </a:lnTo>
                <a:lnTo>
                  <a:pt x="232409" y="233680"/>
                </a:lnTo>
                <a:lnTo>
                  <a:pt x="227330" y="236219"/>
                </a:lnTo>
                <a:lnTo>
                  <a:pt x="222250" y="237489"/>
                </a:lnTo>
                <a:lnTo>
                  <a:pt x="215900" y="240030"/>
                </a:lnTo>
                <a:lnTo>
                  <a:pt x="210819" y="242569"/>
                </a:lnTo>
                <a:lnTo>
                  <a:pt x="205740" y="246380"/>
                </a:lnTo>
                <a:lnTo>
                  <a:pt x="200659" y="248919"/>
                </a:lnTo>
                <a:lnTo>
                  <a:pt x="196850" y="252730"/>
                </a:lnTo>
                <a:lnTo>
                  <a:pt x="191769" y="255269"/>
                </a:lnTo>
                <a:lnTo>
                  <a:pt x="187959" y="260350"/>
                </a:lnTo>
                <a:lnTo>
                  <a:pt x="184150" y="264160"/>
                </a:lnTo>
                <a:lnTo>
                  <a:pt x="180340" y="267969"/>
                </a:lnTo>
                <a:lnTo>
                  <a:pt x="176530" y="273050"/>
                </a:lnTo>
                <a:lnTo>
                  <a:pt x="172719" y="276860"/>
                </a:lnTo>
                <a:lnTo>
                  <a:pt x="170180" y="281939"/>
                </a:lnTo>
                <a:lnTo>
                  <a:pt x="166369" y="287019"/>
                </a:lnTo>
                <a:lnTo>
                  <a:pt x="163830" y="292100"/>
                </a:lnTo>
                <a:lnTo>
                  <a:pt x="161290" y="297180"/>
                </a:lnTo>
                <a:lnTo>
                  <a:pt x="160019" y="303530"/>
                </a:lnTo>
                <a:lnTo>
                  <a:pt x="157480" y="308610"/>
                </a:lnTo>
                <a:lnTo>
                  <a:pt x="156209" y="313689"/>
                </a:lnTo>
                <a:lnTo>
                  <a:pt x="154940" y="320039"/>
                </a:lnTo>
                <a:lnTo>
                  <a:pt x="153669" y="325119"/>
                </a:lnTo>
                <a:lnTo>
                  <a:pt x="152400" y="331469"/>
                </a:lnTo>
                <a:lnTo>
                  <a:pt x="152400" y="337819"/>
                </a:lnTo>
                <a:lnTo>
                  <a:pt x="152400" y="342900"/>
                </a:lnTo>
                <a:lnTo>
                  <a:pt x="152400" y="609600"/>
                </a:lnTo>
                <a:lnTo>
                  <a:pt x="0" y="609600"/>
                </a:lnTo>
                <a:close/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590800" y="4191000"/>
            <a:ext cx="3276600" cy="609600"/>
          </a:xfrm>
          <a:custGeom>
            <a:avLst/>
            <a:gdLst/>
            <a:ahLst/>
            <a:cxnLst/>
            <a:rect l="l" t="t" r="r" b="b"/>
            <a:pathLst>
              <a:path w="3276600" h="609600">
                <a:moveTo>
                  <a:pt x="3175000" y="0"/>
                </a:moveTo>
                <a:lnTo>
                  <a:pt x="101600" y="0"/>
                </a:lnTo>
                <a:lnTo>
                  <a:pt x="64293" y="8731"/>
                </a:lnTo>
                <a:lnTo>
                  <a:pt x="31750" y="31750"/>
                </a:lnTo>
                <a:lnTo>
                  <a:pt x="8731" y="64293"/>
                </a:lnTo>
                <a:lnTo>
                  <a:pt x="0" y="101600"/>
                </a:lnTo>
                <a:lnTo>
                  <a:pt x="0" y="508000"/>
                </a:lnTo>
                <a:lnTo>
                  <a:pt x="8731" y="545306"/>
                </a:lnTo>
                <a:lnTo>
                  <a:pt x="31750" y="577850"/>
                </a:lnTo>
                <a:lnTo>
                  <a:pt x="64293" y="600868"/>
                </a:lnTo>
                <a:lnTo>
                  <a:pt x="101600" y="609600"/>
                </a:lnTo>
                <a:lnTo>
                  <a:pt x="3175000" y="609600"/>
                </a:lnTo>
                <a:lnTo>
                  <a:pt x="3212306" y="600868"/>
                </a:lnTo>
                <a:lnTo>
                  <a:pt x="3244850" y="577850"/>
                </a:lnTo>
                <a:lnTo>
                  <a:pt x="3267868" y="545306"/>
                </a:lnTo>
                <a:lnTo>
                  <a:pt x="3276600" y="508000"/>
                </a:lnTo>
                <a:lnTo>
                  <a:pt x="3276600" y="101600"/>
                </a:lnTo>
                <a:lnTo>
                  <a:pt x="3267868" y="64293"/>
                </a:lnTo>
                <a:lnTo>
                  <a:pt x="3244850" y="31750"/>
                </a:lnTo>
                <a:lnTo>
                  <a:pt x="3212306" y="8731"/>
                </a:lnTo>
                <a:lnTo>
                  <a:pt x="3175000" y="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590800" y="4191000"/>
            <a:ext cx="3276600" cy="609600"/>
          </a:xfrm>
          <a:custGeom>
            <a:avLst/>
            <a:gdLst/>
            <a:ahLst/>
            <a:cxnLst/>
            <a:rect l="l" t="t" r="r" b="b"/>
            <a:pathLst>
              <a:path w="3276600" h="609600">
                <a:moveTo>
                  <a:pt x="101600" y="0"/>
                </a:moveTo>
                <a:lnTo>
                  <a:pt x="64293" y="8731"/>
                </a:lnTo>
                <a:lnTo>
                  <a:pt x="31750" y="31750"/>
                </a:lnTo>
                <a:lnTo>
                  <a:pt x="8731" y="64293"/>
                </a:lnTo>
                <a:lnTo>
                  <a:pt x="0" y="101600"/>
                </a:lnTo>
                <a:lnTo>
                  <a:pt x="0" y="508000"/>
                </a:lnTo>
                <a:lnTo>
                  <a:pt x="8731" y="545306"/>
                </a:lnTo>
                <a:lnTo>
                  <a:pt x="31750" y="577850"/>
                </a:lnTo>
                <a:lnTo>
                  <a:pt x="64293" y="600868"/>
                </a:lnTo>
                <a:lnTo>
                  <a:pt x="101600" y="609600"/>
                </a:lnTo>
                <a:lnTo>
                  <a:pt x="3175000" y="609600"/>
                </a:lnTo>
                <a:lnTo>
                  <a:pt x="3212306" y="600868"/>
                </a:lnTo>
                <a:lnTo>
                  <a:pt x="3244850" y="577850"/>
                </a:lnTo>
                <a:lnTo>
                  <a:pt x="3267868" y="545306"/>
                </a:lnTo>
                <a:lnTo>
                  <a:pt x="3276600" y="508000"/>
                </a:lnTo>
                <a:lnTo>
                  <a:pt x="3276600" y="101600"/>
                </a:lnTo>
                <a:lnTo>
                  <a:pt x="3267868" y="64293"/>
                </a:lnTo>
                <a:lnTo>
                  <a:pt x="3244850" y="31750"/>
                </a:lnTo>
                <a:lnTo>
                  <a:pt x="3212306" y="8731"/>
                </a:lnTo>
                <a:lnTo>
                  <a:pt x="3175000" y="0"/>
                </a:lnTo>
                <a:lnTo>
                  <a:pt x="101600" y="0"/>
                </a:lnTo>
                <a:close/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2715260" y="4239259"/>
            <a:ext cx="30270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9A2C1E"/>
                </a:solidFill>
                <a:latin typeface="Agency FB"/>
                <a:cs typeface="Agency FB"/>
              </a:rPr>
              <a:t>EARN CARBON</a:t>
            </a:r>
            <a:r>
              <a:rPr sz="3200" b="1" spc="-60" dirty="0">
                <a:solidFill>
                  <a:srgbClr val="9A2C1E"/>
                </a:solidFill>
                <a:latin typeface="Agency FB"/>
                <a:cs typeface="Agency FB"/>
              </a:rPr>
              <a:t> </a:t>
            </a:r>
            <a:r>
              <a:rPr sz="3200" b="1" spc="-5" dirty="0">
                <a:solidFill>
                  <a:srgbClr val="9A2C1E"/>
                </a:solidFill>
                <a:latin typeface="Agency FB"/>
                <a:cs typeface="Agency FB"/>
              </a:rPr>
              <a:t>CREDIT</a:t>
            </a:r>
            <a:endParaRPr sz="3200">
              <a:latin typeface="Agency FB"/>
              <a:cs typeface="Agency FB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948169" y="3159760"/>
            <a:ext cx="1395730" cy="568960"/>
          </a:xfrm>
          <a:custGeom>
            <a:avLst/>
            <a:gdLst/>
            <a:ahLst/>
            <a:cxnLst/>
            <a:rect l="l" t="t" r="r" b="b"/>
            <a:pathLst>
              <a:path w="1395729" h="568960">
                <a:moveTo>
                  <a:pt x="256539" y="190500"/>
                </a:moveTo>
                <a:lnTo>
                  <a:pt x="72389" y="190500"/>
                </a:lnTo>
                <a:lnTo>
                  <a:pt x="85089" y="217169"/>
                </a:lnTo>
                <a:lnTo>
                  <a:pt x="114300" y="269239"/>
                </a:lnTo>
                <a:lnTo>
                  <a:pt x="149859" y="317500"/>
                </a:lnTo>
                <a:lnTo>
                  <a:pt x="190500" y="363219"/>
                </a:lnTo>
                <a:lnTo>
                  <a:pt x="236220" y="405129"/>
                </a:lnTo>
                <a:lnTo>
                  <a:pt x="287020" y="443229"/>
                </a:lnTo>
                <a:lnTo>
                  <a:pt x="341629" y="476250"/>
                </a:lnTo>
                <a:lnTo>
                  <a:pt x="400050" y="504189"/>
                </a:lnTo>
                <a:lnTo>
                  <a:pt x="462279" y="528319"/>
                </a:lnTo>
                <a:lnTo>
                  <a:pt x="527050" y="547369"/>
                </a:lnTo>
                <a:lnTo>
                  <a:pt x="593089" y="560069"/>
                </a:lnTo>
                <a:lnTo>
                  <a:pt x="694689" y="568959"/>
                </a:lnTo>
                <a:lnTo>
                  <a:pt x="728979" y="568959"/>
                </a:lnTo>
                <a:lnTo>
                  <a:pt x="796289" y="565150"/>
                </a:lnTo>
                <a:lnTo>
                  <a:pt x="863600" y="554989"/>
                </a:lnTo>
                <a:lnTo>
                  <a:pt x="928370" y="539750"/>
                </a:lnTo>
                <a:lnTo>
                  <a:pt x="991870" y="519429"/>
                </a:lnTo>
                <a:lnTo>
                  <a:pt x="1052829" y="494029"/>
                </a:lnTo>
                <a:lnTo>
                  <a:pt x="1109979" y="463550"/>
                </a:lnTo>
                <a:lnTo>
                  <a:pt x="1163320" y="427989"/>
                </a:lnTo>
                <a:lnTo>
                  <a:pt x="1190328" y="406400"/>
                </a:lnTo>
                <a:lnTo>
                  <a:pt x="698500" y="406400"/>
                </a:lnTo>
                <a:lnTo>
                  <a:pt x="671829" y="405129"/>
                </a:lnTo>
                <a:lnTo>
                  <a:pt x="621029" y="400050"/>
                </a:lnTo>
                <a:lnTo>
                  <a:pt x="595629" y="394969"/>
                </a:lnTo>
                <a:lnTo>
                  <a:pt x="570229" y="391160"/>
                </a:lnTo>
                <a:lnTo>
                  <a:pt x="546100" y="384810"/>
                </a:lnTo>
                <a:lnTo>
                  <a:pt x="497839" y="369569"/>
                </a:lnTo>
                <a:lnTo>
                  <a:pt x="473709" y="360679"/>
                </a:lnTo>
                <a:lnTo>
                  <a:pt x="452120" y="350519"/>
                </a:lnTo>
                <a:lnTo>
                  <a:pt x="429259" y="340360"/>
                </a:lnTo>
                <a:lnTo>
                  <a:pt x="407670" y="327660"/>
                </a:lnTo>
                <a:lnTo>
                  <a:pt x="387350" y="316229"/>
                </a:lnTo>
                <a:lnTo>
                  <a:pt x="349250" y="288289"/>
                </a:lnTo>
                <a:lnTo>
                  <a:pt x="313689" y="257810"/>
                </a:lnTo>
                <a:lnTo>
                  <a:pt x="283209" y="226060"/>
                </a:lnTo>
                <a:lnTo>
                  <a:pt x="269239" y="208279"/>
                </a:lnTo>
                <a:lnTo>
                  <a:pt x="256539" y="190500"/>
                </a:lnTo>
                <a:close/>
              </a:path>
              <a:path w="1395729" h="568960">
                <a:moveTo>
                  <a:pt x="1395729" y="1269"/>
                </a:moveTo>
                <a:lnTo>
                  <a:pt x="1233170" y="1269"/>
                </a:lnTo>
                <a:lnTo>
                  <a:pt x="1231900" y="20319"/>
                </a:lnTo>
                <a:lnTo>
                  <a:pt x="1230629" y="41910"/>
                </a:lnTo>
                <a:lnTo>
                  <a:pt x="1226820" y="60960"/>
                </a:lnTo>
                <a:lnTo>
                  <a:pt x="1216659" y="101600"/>
                </a:lnTo>
                <a:lnTo>
                  <a:pt x="1201420" y="139700"/>
                </a:lnTo>
                <a:lnTo>
                  <a:pt x="1181100" y="177800"/>
                </a:lnTo>
                <a:lnTo>
                  <a:pt x="1155700" y="213360"/>
                </a:lnTo>
                <a:lnTo>
                  <a:pt x="1111250" y="262889"/>
                </a:lnTo>
                <a:lnTo>
                  <a:pt x="1075689" y="292100"/>
                </a:lnTo>
                <a:lnTo>
                  <a:pt x="1016000" y="331469"/>
                </a:lnTo>
                <a:lnTo>
                  <a:pt x="971550" y="353060"/>
                </a:lnTo>
                <a:lnTo>
                  <a:pt x="925829" y="370839"/>
                </a:lnTo>
                <a:lnTo>
                  <a:pt x="877570" y="386079"/>
                </a:lnTo>
                <a:lnTo>
                  <a:pt x="826770" y="396239"/>
                </a:lnTo>
                <a:lnTo>
                  <a:pt x="775970" y="403860"/>
                </a:lnTo>
                <a:lnTo>
                  <a:pt x="723900" y="406400"/>
                </a:lnTo>
                <a:lnTo>
                  <a:pt x="1190328" y="406400"/>
                </a:lnTo>
                <a:lnTo>
                  <a:pt x="1234439" y="367029"/>
                </a:lnTo>
                <a:lnTo>
                  <a:pt x="1276350" y="321310"/>
                </a:lnTo>
                <a:lnTo>
                  <a:pt x="1311909" y="273050"/>
                </a:lnTo>
                <a:lnTo>
                  <a:pt x="1341120" y="222250"/>
                </a:lnTo>
                <a:lnTo>
                  <a:pt x="1365250" y="168910"/>
                </a:lnTo>
                <a:lnTo>
                  <a:pt x="1381759" y="114300"/>
                </a:lnTo>
                <a:lnTo>
                  <a:pt x="1391920" y="57150"/>
                </a:lnTo>
                <a:lnTo>
                  <a:pt x="1394459" y="29210"/>
                </a:lnTo>
                <a:lnTo>
                  <a:pt x="1395729" y="1269"/>
                </a:lnTo>
                <a:close/>
              </a:path>
              <a:path w="1395729" h="568960">
                <a:moveTo>
                  <a:pt x="114300" y="0"/>
                </a:moveTo>
                <a:lnTo>
                  <a:pt x="0" y="190500"/>
                </a:lnTo>
                <a:lnTo>
                  <a:pt x="325120" y="190500"/>
                </a:lnTo>
                <a:lnTo>
                  <a:pt x="114300" y="0"/>
                </a:lnTo>
                <a:close/>
              </a:path>
            </a:pathLst>
          </a:custGeom>
          <a:solidFill>
            <a:srgbClr val="D247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948169" y="3159760"/>
            <a:ext cx="1395730" cy="568960"/>
          </a:xfrm>
          <a:custGeom>
            <a:avLst/>
            <a:gdLst/>
            <a:ahLst/>
            <a:cxnLst/>
            <a:rect l="l" t="t" r="r" b="b"/>
            <a:pathLst>
              <a:path w="1395729" h="568960">
                <a:moveTo>
                  <a:pt x="1395729" y="1269"/>
                </a:moveTo>
                <a:lnTo>
                  <a:pt x="1394459" y="29210"/>
                </a:lnTo>
                <a:lnTo>
                  <a:pt x="1391920" y="57150"/>
                </a:lnTo>
                <a:lnTo>
                  <a:pt x="1381759" y="114300"/>
                </a:lnTo>
                <a:lnTo>
                  <a:pt x="1365250" y="168910"/>
                </a:lnTo>
                <a:lnTo>
                  <a:pt x="1341120" y="222250"/>
                </a:lnTo>
                <a:lnTo>
                  <a:pt x="1311909" y="273050"/>
                </a:lnTo>
                <a:lnTo>
                  <a:pt x="1294129" y="297179"/>
                </a:lnTo>
                <a:lnTo>
                  <a:pt x="1276350" y="321310"/>
                </a:lnTo>
                <a:lnTo>
                  <a:pt x="1256029" y="344169"/>
                </a:lnTo>
                <a:lnTo>
                  <a:pt x="1234439" y="367029"/>
                </a:lnTo>
                <a:lnTo>
                  <a:pt x="1212850" y="388619"/>
                </a:lnTo>
                <a:lnTo>
                  <a:pt x="1188720" y="407669"/>
                </a:lnTo>
                <a:lnTo>
                  <a:pt x="1163320" y="427989"/>
                </a:lnTo>
                <a:lnTo>
                  <a:pt x="1109979" y="463550"/>
                </a:lnTo>
                <a:lnTo>
                  <a:pt x="1052829" y="494029"/>
                </a:lnTo>
                <a:lnTo>
                  <a:pt x="991870" y="519429"/>
                </a:lnTo>
                <a:lnTo>
                  <a:pt x="928370" y="539750"/>
                </a:lnTo>
                <a:lnTo>
                  <a:pt x="863600" y="554989"/>
                </a:lnTo>
                <a:lnTo>
                  <a:pt x="796289" y="565150"/>
                </a:lnTo>
                <a:lnTo>
                  <a:pt x="728979" y="568959"/>
                </a:lnTo>
                <a:lnTo>
                  <a:pt x="694689" y="568959"/>
                </a:lnTo>
                <a:lnTo>
                  <a:pt x="660400" y="566419"/>
                </a:lnTo>
                <a:lnTo>
                  <a:pt x="626109" y="563879"/>
                </a:lnTo>
                <a:lnTo>
                  <a:pt x="593089" y="560069"/>
                </a:lnTo>
                <a:lnTo>
                  <a:pt x="560070" y="553719"/>
                </a:lnTo>
                <a:lnTo>
                  <a:pt x="527050" y="547369"/>
                </a:lnTo>
                <a:lnTo>
                  <a:pt x="462279" y="528319"/>
                </a:lnTo>
                <a:lnTo>
                  <a:pt x="400050" y="504189"/>
                </a:lnTo>
                <a:lnTo>
                  <a:pt x="341629" y="476250"/>
                </a:lnTo>
                <a:lnTo>
                  <a:pt x="287020" y="443229"/>
                </a:lnTo>
                <a:lnTo>
                  <a:pt x="236220" y="405129"/>
                </a:lnTo>
                <a:lnTo>
                  <a:pt x="190500" y="363219"/>
                </a:lnTo>
                <a:lnTo>
                  <a:pt x="149859" y="317500"/>
                </a:lnTo>
                <a:lnTo>
                  <a:pt x="114300" y="269239"/>
                </a:lnTo>
                <a:lnTo>
                  <a:pt x="85089" y="217169"/>
                </a:lnTo>
                <a:lnTo>
                  <a:pt x="72389" y="190500"/>
                </a:lnTo>
                <a:lnTo>
                  <a:pt x="0" y="190500"/>
                </a:lnTo>
                <a:lnTo>
                  <a:pt x="114300" y="0"/>
                </a:lnTo>
                <a:lnTo>
                  <a:pt x="325120" y="190500"/>
                </a:lnTo>
                <a:lnTo>
                  <a:pt x="256539" y="190500"/>
                </a:lnTo>
                <a:lnTo>
                  <a:pt x="283209" y="226060"/>
                </a:lnTo>
                <a:lnTo>
                  <a:pt x="313689" y="257810"/>
                </a:lnTo>
                <a:lnTo>
                  <a:pt x="349250" y="288289"/>
                </a:lnTo>
                <a:lnTo>
                  <a:pt x="387350" y="316229"/>
                </a:lnTo>
                <a:lnTo>
                  <a:pt x="407670" y="327660"/>
                </a:lnTo>
                <a:lnTo>
                  <a:pt x="429259" y="340360"/>
                </a:lnTo>
                <a:lnTo>
                  <a:pt x="452120" y="350519"/>
                </a:lnTo>
                <a:lnTo>
                  <a:pt x="473709" y="360679"/>
                </a:lnTo>
                <a:lnTo>
                  <a:pt x="497839" y="369569"/>
                </a:lnTo>
                <a:lnTo>
                  <a:pt x="521970" y="377189"/>
                </a:lnTo>
                <a:lnTo>
                  <a:pt x="546100" y="384810"/>
                </a:lnTo>
                <a:lnTo>
                  <a:pt x="570229" y="391160"/>
                </a:lnTo>
                <a:lnTo>
                  <a:pt x="595629" y="394969"/>
                </a:lnTo>
                <a:lnTo>
                  <a:pt x="621029" y="400050"/>
                </a:lnTo>
                <a:lnTo>
                  <a:pt x="646429" y="402589"/>
                </a:lnTo>
                <a:lnTo>
                  <a:pt x="671829" y="405129"/>
                </a:lnTo>
                <a:lnTo>
                  <a:pt x="698500" y="406400"/>
                </a:lnTo>
                <a:lnTo>
                  <a:pt x="723900" y="406400"/>
                </a:lnTo>
                <a:lnTo>
                  <a:pt x="750570" y="405129"/>
                </a:lnTo>
                <a:lnTo>
                  <a:pt x="775970" y="403860"/>
                </a:lnTo>
                <a:lnTo>
                  <a:pt x="801370" y="400050"/>
                </a:lnTo>
                <a:lnTo>
                  <a:pt x="826770" y="396239"/>
                </a:lnTo>
                <a:lnTo>
                  <a:pt x="877570" y="386079"/>
                </a:lnTo>
                <a:lnTo>
                  <a:pt x="925829" y="370839"/>
                </a:lnTo>
                <a:lnTo>
                  <a:pt x="948689" y="361950"/>
                </a:lnTo>
                <a:lnTo>
                  <a:pt x="971550" y="353060"/>
                </a:lnTo>
                <a:lnTo>
                  <a:pt x="1016000" y="331469"/>
                </a:lnTo>
                <a:lnTo>
                  <a:pt x="1056639" y="306069"/>
                </a:lnTo>
                <a:lnTo>
                  <a:pt x="1093470" y="278129"/>
                </a:lnTo>
                <a:lnTo>
                  <a:pt x="1126489" y="246379"/>
                </a:lnTo>
                <a:lnTo>
                  <a:pt x="1141729" y="229869"/>
                </a:lnTo>
                <a:lnTo>
                  <a:pt x="1155700" y="213360"/>
                </a:lnTo>
                <a:lnTo>
                  <a:pt x="1169670" y="195579"/>
                </a:lnTo>
                <a:lnTo>
                  <a:pt x="1181100" y="177800"/>
                </a:lnTo>
                <a:lnTo>
                  <a:pt x="1191259" y="158750"/>
                </a:lnTo>
                <a:lnTo>
                  <a:pt x="1201420" y="139700"/>
                </a:lnTo>
                <a:lnTo>
                  <a:pt x="1210309" y="120650"/>
                </a:lnTo>
                <a:lnTo>
                  <a:pt x="1216659" y="101600"/>
                </a:lnTo>
                <a:lnTo>
                  <a:pt x="1223009" y="81279"/>
                </a:lnTo>
                <a:lnTo>
                  <a:pt x="1226820" y="60960"/>
                </a:lnTo>
                <a:lnTo>
                  <a:pt x="1230629" y="41910"/>
                </a:lnTo>
                <a:lnTo>
                  <a:pt x="1231900" y="20319"/>
                </a:lnTo>
                <a:lnTo>
                  <a:pt x="1233170" y="1269"/>
                </a:lnTo>
                <a:lnTo>
                  <a:pt x="1395729" y="1269"/>
                </a:lnTo>
                <a:close/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>
            <a:spLocks noGrp="1"/>
          </p:cNvSpPr>
          <p:nvPr>
            <p:ph type="title"/>
          </p:nvPr>
        </p:nvSpPr>
        <p:spPr>
          <a:xfrm>
            <a:off x="7621269" y="2726690"/>
            <a:ext cx="13011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5" dirty="0">
                <a:solidFill>
                  <a:srgbClr val="000000"/>
                </a:solidFill>
                <a:latin typeface="Agency FB"/>
                <a:cs typeface="Agency FB"/>
              </a:rPr>
              <a:t>M</a:t>
            </a:r>
            <a:r>
              <a:rPr sz="3200" spc="-15" dirty="0">
                <a:solidFill>
                  <a:srgbClr val="000000"/>
                </a:solidFill>
                <a:latin typeface="Agency FB"/>
                <a:cs typeface="Agency FB"/>
              </a:rPr>
              <a:t>E</a:t>
            </a:r>
            <a:r>
              <a:rPr sz="3200" dirty="0">
                <a:solidFill>
                  <a:srgbClr val="000000"/>
                </a:solidFill>
                <a:latin typeface="Agency FB"/>
                <a:cs typeface="Agency FB"/>
              </a:rPr>
              <a:t>T</a:t>
            </a:r>
            <a:r>
              <a:rPr sz="3200" spc="5" dirty="0">
                <a:solidFill>
                  <a:srgbClr val="000000"/>
                </a:solidFill>
                <a:latin typeface="Agency FB"/>
                <a:cs typeface="Agency FB"/>
              </a:rPr>
              <a:t>H</a:t>
            </a:r>
            <a:r>
              <a:rPr sz="3200" spc="-5" dirty="0">
                <a:solidFill>
                  <a:srgbClr val="000000"/>
                </a:solidFill>
                <a:latin typeface="Agency FB"/>
                <a:cs typeface="Agency FB"/>
              </a:rPr>
              <a:t>AN</a:t>
            </a:r>
            <a:r>
              <a:rPr sz="3200" dirty="0">
                <a:solidFill>
                  <a:srgbClr val="000000"/>
                </a:solidFill>
                <a:latin typeface="Agency FB"/>
                <a:cs typeface="Agency FB"/>
              </a:rPr>
              <a:t>E</a:t>
            </a:r>
            <a:endParaRPr sz="3200">
              <a:latin typeface="Agency FB"/>
              <a:cs typeface="Agency FB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86560" y="3616959"/>
            <a:ext cx="6381115" cy="193421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283845" marR="276860" indent="1833880">
              <a:lnSpc>
                <a:spcPts val="4880"/>
              </a:lnSpc>
              <a:spcBef>
                <a:spcPts val="595"/>
              </a:spcBef>
            </a:pPr>
            <a:r>
              <a:rPr sz="4400" dirty="0">
                <a:solidFill>
                  <a:srgbClr val="FFFFFF"/>
                </a:solidFill>
              </a:rPr>
              <a:t>USE </a:t>
            </a:r>
            <a:r>
              <a:rPr sz="4400" spc="-5" dirty="0">
                <a:solidFill>
                  <a:srgbClr val="FFFFFF"/>
                </a:solidFill>
              </a:rPr>
              <a:t>OF  CARBON </a:t>
            </a:r>
            <a:r>
              <a:rPr sz="4400" dirty="0">
                <a:solidFill>
                  <a:srgbClr val="FFFFFF"/>
                </a:solidFill>
              </a:rPr>
              <a:t>CREDITS</a:t>
            </a:r>
            <a:r>
              <a:rPr sz="4400" spc="-65" dirty="0">
                <a:solidFill>
                  <a:srgbClr val="FFFFFF"/>
                </a:solidFill>
              </a:rPr>
              <a:t> </a:t>
            </a:r>
            <a:r>
              <a:rPr sz="4400" spc="-5" dirty="0">
                <a:solidFill>
                  <a:srgbClr val="FFFFFF"/>
                </a:solidFill>
              </a:rPr>
              <a:t>IN</a:t>
            </a:r>
            <a:endParaRPr sz="4400"/>
          </a:p>
          <a:p>
            <a:pPr marL="12700">
              <a:lnSpc>
                <a:spcPts val="4775"/>
              </a:lnSpc>
            </a:pPr>
            <a:r>
              <a:rPr sz="4400" spc="-5" dirty="0">
                <a:solidFill>
                  <a:srgbClr val="FFFFFF"/>
                </a:solidFill>
              </a:rPr>
              <a:t>EMISSION</a:t>
            </a:r>
            <a:r>
              <a:rPr sz="4400" spc="-25" dirty="0">
                <a:solidFill>
                  <a:srgbClr val="FFFFFF"/>
                </a:solidFill>
              </a:rPr>
              <a:t> </a:t>
            </a:r>
            <a:r>
              <a:rPr sz="4400" spc="-5" dirty="0">
                <a:solidFill>
                  <a:srgbClr val="FFFFFF"/>
                </a:solidFill>
              </a:rPr>
              <a:t>REDUCTION</a:t>
            </a:r>
            <a:endParaRPr sz="440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1170" y="1572259"/>
            <a:ext cx="25139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0000"/>
                </a:solidFill>
              </a:rPr>
              <a:t>R</a:t>
            </a:r>
            <a:r>
              <a:rPr sz="3200" spc="5" dirty="0">
                <a:solidFill>
                  <a:srgbClr val="000000"/>
                </a:solidFill>
              </a:rPr>
              <a:t>E</a:t>
            </a:r>
            <a:r>
              <a:rPr sz="3200" spc="-5" dirty="0">
                <a:solidFill>
                  <a:srgbClr val="000000"/>
                </a:solidFill>
              </a:rPr>
              <a:t>D</a:t>
            </a:r>
            <a:r>
              <a:rPr sz="3200" spc="5" dirty="0">
                <a:solidFill>
                  <a:srgbClr val="000000"/>
                </a:solidFill>
              </a:rPr>
              <a:t>UC</a:t>
            </a:r>
            <a:r>
              <a:rPr sz="3200" spc="-5" dirty="0">
                <a:solidFill>
                  <a:srgbClr val="000000"/>
                </a:solidFill>
              </a:rPr>
              <a:t>T</a:t>
            </a:r>
            <a:r>
              <a:rPr sz="3200" dirty="0">
                <a:solidFill>
                  <a:srgbClr val="000000"/>
                </a:solidFill>
              </a:rPr>
              <a:t>I</a:t>
            </a:r>
            <a:r>
              <a:rPr sz="3200" spc="10" dirty="0">
                <a:solidFill>
                  <a:srgbClr val="000000"/>
                </a:solidFill>
              </a:rPr>
              <a:t>O</a:t>
            </a:r>
            <a:r>
              <a:rPr sz="3200" dirty="0">
                <a:solidFill>
                  <a:srgbClr val="000000"/>
                </a:solidFill>
              </a:rPr>
              <a:t>N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4213859" y="2298700"/>
            <a:ext cx="171450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05909" y="2647950"/>
            <a:ext cx="171450" cy="171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91634" y="2286000"/>
            <a:ext cx="0" cy="396240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39370">
            <a:solidFill>
              <a:srgbClr val="9083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55750" y="2832100"/>
            <a:ext cx="6324600" cy="1270"/>
          </a:xfrm>
          <a:custGeom>
            <a:avLst/>
            <a:gdLst/>
            <a:ahLst/>
            <a:cxnLst/>
            <a:rect l="l" t="t" r="r" b="b"/>
            <a:pathLst>
              <a:path w="6324600" h="1269">
                <a:moveTo>
                  <a:pt x="0" y="0"/>
                </a:moveTo>
                <a:lnTo>
                  <a:pt x="6324600" y="1270"/>
                </a:lnTo>
              </a:path>
            </a:pathLst>
          </a:custGeom>
          <a:ln w="38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7800" y="2819400"/>
            <a:ext cx="6324600" cy="1270"/>
          </a:xfrm>
          <a:custGeom>
            <a:avLst/>
            <a:gdLst/>
            <a:ahLst/>
            <a:cxnLst/>
            <a:rect l="l" t="t" r="r" b="b"/>
            <a:pathLst>
              <a:path w="6324600" h="1269">
                <a:moveTo>
                  <a:pt x="0" y="0"/>
                </a:moveTo>
                <a:lnTo>
                  <a:pt x="6324600" y="1270"/>
                </a:lnTo>
              </a:path>
            </a:pathLst>
          </a:custGeom>
          <a:ln w="38097">
            <a:solidFill>
              <a:srgbClr val="9083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70660" y="2832100"/>
            <a:ext cx="171450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62710" y="3181350"/>
            <a:ext cx="171450" cy="171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48435" y="2819400"/>
            <a:ext cx="0" cy="396240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6239"/>
                </a:lnTo>
              </a:path>
            </a:pathLst>
          </a:custGeom>
          <a:ln w="39369">
            <a:solidFill>
              <a:srgbClr val="9083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95259" y="2832100"/>
            <a:ext cx="171450" cy="381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87309" y="2819400"/>
            <a:ext cx="171450" cy="381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129" y="3322320"/>
            <a:ext cx="3158490" cy="14084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01650" y="3500120"/>
            <a:ext cx="219773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29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NATIONAL 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535929" y="3169920"/>
            <a:ext cx="3327400" cy="14084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883909" y="3347720"/>
            <a:ext cx="255841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5080" indent="-18034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DD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L  MEASURES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185659" y="4508500"/>
            <a:ext cx="171450" cy="609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77709" y="4933950"/>
            <a:ext cx="171450" cy="171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63434" y="4495800"/>
            <a:ext cx="0" cy="472440"/>
          </a:xfrm>
          <a:custGeom>
            <a:avLst/>
            <a:gdLst/>
            <a:ahLst/>
            <a:cxnLst/>
            <a:rect l="l" t="t" r="r" b="b"/>
            <a:pathLst>
              <a:path h="472439">
                <a:moveTo>
                  <a:pt x="0" y="0"/>
                </a:moveTo>
                <a:lnTo>
                  <a:pt x="0" y="472439"/>
                </a:lnTo>
              </a:path>
            </a:pathLst>
          </a:custGeom>
          <a:ln w="39370">
            <a:solidFill>
              <a:srgbClr val="9083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25720" y="5027929"/>
            <a:ext cx="3616960" cy="17564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586729" y="5161279"/>
            <a:ext cx="269494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Times New Roman"/>
                <a:cs typeface="Times New Roman"/>
              </a:rPr>
              <a:t>THE  </a:t>
            </a:r>
            <a:r>
              <a:rPr sz="3200" b="1" spc="5" dirty="0">
                <a:latin typeface="Times New Roman"/>
                <a:cs typeface="Times New Roman"/>
              </a:rPr>
              <a:t>FL</a:t>
            </a:r>
            <a:r>
              <a:rPr sz="3200" b="1" spc="-5" dirty="0">
                <a:latin typeface="Times New Roman"/>
                <a:cs typeface="Times New Roman"/>
              </a:rPr>
              <a:t>E</a:t>
            </a:r>
            <a:r>
              <a:rPr sz="3200" b="1" spc="5" dirty="0">
                <a:latin typeface="Times New Roman"/>
                <a:cs typeface="Times New Roman"/>
              </a:rPr>
              <a:t>X</a:t>
            </a:r>
            <a:r>
              <a:rPr sz="3200" b="1" spc="-5" dirty="0">
                <a:latin typeface="Times New Roman"/>
                <a:cs typeface="Times New Roman"/>
              </a:rPr>
              <a:t>I</a:t>
            </a:r>
            <a:r>
              <a:rPr sz="3200" b="1" spc="5" dirty="0">
                <a:latin typeface="Times New Roman"/>
                <a:cs typeface="Times New Roman"/>
              </a:rPr>
              <a:t>BIL</a:t>
            </a:r>
            <a:r>
              <a:rPr sz="3200" b="1" spc="-5" dirty="0">
                <a:latin typeface="Times New Roman"/>
                <a:cs typeface="Times New Roman"/>
              </a:rPr>
              <a:t>I</a:t>
            </a:r>
            <a:r>
              <a:rPr sz="3200" b="1" spc="5" dirty="0">
                <a:latin typeface="Times New Roman"/>
                <a:cs typeface="Times New Roman"/>
              </a:rPr>
              <a:t>T</a:t>
            </a:r>
            <a:r>
              <a:rPr sz="3200" b="1" dirty="0">
                <a:latin typeface="Times New Roman"/>
                <a:cs typeface="Times New Roman"/>
              </a:rPr>
              <a:t>Y  MECHANISM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168390" y="146050"/>
            <a:ext cx="2975610" cy="25730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8790" y="1614169"/>
            <a:ext cx="17145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80840" y="1887220"/>
            <a:ext cx="171450" cy="171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67200" y="1601469"/>
            <a:ext cx="0" cy="320040"/>
          </a:xfrm>
          <a:custGeom>
            <a:avLst/>
            <a:gdLst/>
            <a:ahLst/>
            <a:cxnLst/>
            <a:rect l="l" t="t" r="r" b="b"/>
            <a:pathLst>
              <a:path h="320039">
                <a:moveTo>
                  <a:pt x="0" y="0"/>
                </a:moveTo>
                <a:lnTo>
                  <a:pt x="0" y="320039"/>
                </a:lnTo>
              </a:path>
            </a:pathLst>
          </a:custGeom>
          <a:ln w="40640">
            <a:solidFill>
              <a:srgbClr val="9A2C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31950" y="2070100"/>
            <a:ext cx="6248400" cy="1270"/>
          </a:xfrm>
          <a:custGeom>
            <a:avLst/>
            <a:gdLst/>
            <a:ahLst/>
            <a:cxnLst/>
            <a:rect l="l" t="t" r="r" b="b"/>
            <a:pathLst>
              <a:path w="6248400" h="1269">
                <a:moveTo>
                  <a:pt x="0" y="0"/>
                </a:moveTo>
                <a:lnTo>
                  <a:pt x="6248400" y="1270"/>
                </a:lnTo>
              </a:path>
            </a:pathLst>
          </a:custGeom>
          <a:ln w="38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4000" y="2057400"/>
            <a:ext cx="6248400" cy="1270"/>
          </a:xfrm>
          <a:custGeom>
            <a:avLst/>
            <a:gdLst/>
            <a:ahLst/>
            <a:cxnLst/>
            <a:rect l="l" t="t" r="r" b="b"/>
            <a:pathLst>
              <a:path w="6248400" h="1269">
                <a:moveTo>
                  <a:pt x="0" y="0"/>
                </a:moveTo>
                <a:lnTo>
                  <a:pt x="6248400" y="1270"/>
                </a:lnTo>
              </a:path>
            </a:pathLst>
          </a:custGeom>
          <a:ln w="38097">
            <a:solidFill>
              <a:srgbClr val="9A2C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45589" y="2070100"/>
            <a:ext cx="171449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37639" y="2343150"/>
            <a:ext cx="172719" cy="1714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4635" y="2057400"/>
            <a:ext cx="0" cy="320040"/>
          </a:xfrm>
          <a:custGeom>
            <a:avLst/>
            <a:gdLst/>
            <a:ahLst/>
            <a:cxnLst/>
            <a:rect l="l" t="t" r="r" b="b"/>
            <a:pathLst>
              <a:path h="320039">
                <a:moveTo>
                  <a:pt x="0" y="0"/>
                </a:moveTo>
                <a:lnTo>
                  <a:pt x="0" y="320039"/>
                </a:lnTo>
              </a:path>
            </a:pathLst>
          </a:custGeom>
          <a:ln w="39369">
            <a:solidFill>
              <a:srgbClr val="9A2C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95259" y="2070100"/>
            <a:ext cx="17145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87309" y="2343150"/>
            <a:ext cx="171450" cy="1714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773034" y="2057400"/>
            <a:ext cx="0" cy="320040"/>
          </a:xfrm>
          <a:custGeom>
            <a:avLst/>
            <a:gdLst/>
            <a:ahLst/>
            <a:cxnLst/>
            <a:rect l="l" t="t" r="r" b="b"/>
            <a:pathLst>
              <a:path h="320039">
                <a:moveTo>
                  <a:pt x="0" y="0"/>
                </a:moveTo>
                <a:lnTo>
                  <a:pt x="0" y="320039"/>
                </a:lnTo>
              </a:path>
            </a:pathLst>
          </a:custGeom>
          <a:ln w="39370">
            <a:solidFill>
              <a:srgbClr val="9A2C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88790" y="2070100"/>
            <a:ext cx="17145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80840" y="2343150"/>
            <a:ext cx="172720" cy="1714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67834" y="2057400"/>
            <a:ext cx="0" cy="320040"/>
          </a:xfrm>
          <a:custGeom>
            <a:avLst/>
            <a:gdLst/>
            <a:ahLst/>
            <a:cxnLst/>
            <a:rect l="l" t="t" r="r" b="b"/>
            <a:pathLst>
              <a:path h="320039">
                <a:moveTo>
                  <a:pt x="0" y="0"/>
                </a:moveTo>
                <a:lnTo>
                  <a:pt x="0" y="320039"/>
                </a:lnTo>
              </a:path>
            </a:pathLst>
          </a:custGeom>
          <a:ln w="39370">
            <a:solidFill>
              <a:srgbClr val="9A2C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20129" y="2327910"/>
            <a:ext cx="2776220" cy="15913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456679" y="2465070"/>
            <a:ext cx="2098675" cy="1395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99900"/>
              </a:lnSpc>
              <a:spcBef>
                <a:spcPts val="100"/>
              </a:spcBef>
            </a:pPr>
            <a:r>
              <a:rPr sz="3000" b="1" spc="-5" dirty="0">
                <a:latin typeface="Times New Roman"/>
                <a:cs typeface="Times New Roman"/>
              </a:rPr>
              <a:t>Clean  </a:t>
            </a:r>
            <a:r>
              <a:rPr sz="3000" b="1" dirty="0">
                <a:latin typeface="Times New Roman"/>
                <a:cs typeface="Times New Roman"/>
              </a:rPr>
              <a:t>d</a:t>
            </a:r>
            <a:r>
              <a:rPr sz="3000" b="1" spc="-5" dirty="0">
                <a:latin typeface="Times New Roman"/>
                <a:cs typeface="Times New Roman"/>
              </a:rPr>
              <a:t>e</a:t>
            </a:r>
            <a:r>
              <a:rPr sz="3000" b="1" spc="5" dirty="0">
                <a:latin typeface="Times New Roman"/>
                <a:cs typeface="Times New Roman"/>
              </a:rPr>
              <a:t>v</a:t>
            </a:r>
            <a:r>
              <a:rPr sz="3000" b="1" spc="-5" dirty="0">
                <a:latin typeface="Times New Roman"/>
                <a:cs typeface="Times New Roman"/>
              </a:rPr>
              <a:t>elo</a:t>
            </a:r>
            <a:r>
              <a:rPr sz="3000" b="1" spc="-15" dirty="0">
                <a:latin typeface="Times New Roman"/>
                <a:cs typeface="Times New Roman"/>
              </a:rPr>
              <a:t>p</a:t>
            </a:r>
            <a:r>
              <a:rPr sz="3000" b="1" dirty="0">
                <a:latin typeface="Times New Roman"/>
                <a:cs typeface="Times New Roman"/>
              </a:rPr>
              <a:t>ment  </a:t>
            </a:r>
            <a:r>
              <a:rPr sz="3000" b="1" spc="-5" dirty="0">
                <a:latin typeface="Times New Roman"/>
                <a:cs typeface="Times New Roman"/>
              </a:rPr>
              <a:t>Mechanism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84450" y="2449829"/>
            <a:ext cx="3365500" cy="12865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854960" y="2585720"/>
            <a:ext cx="279273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200" b="1" spc="-35" dirty="0">
                <a:latin typeface="Perpetua"/>
                <a:cs typeface="Perpetua"/>
              </a:rPr>
              <a:t>Joint</a:t>
            </a:r>
            <a:endParaRPr sz="3200">
              <a:latin typeface="Perpetua"/>
              <a:cs typeface="Perpetua"/>
            </a:endParaRPr>
          </a:p>
          <a:p>
            <a:pPr algn="ctr">
              <a:lnSpc>
                <a:spcPct val="100000"/>
              </a:lnSpc>
            </a:pPr>
            <a:r>
              <a:rPr sz="3200" b="1" spc="-5" dirty="0">
                <a:latin typeface="Perpetua"/>
                <a:cs typeface="Perpetua"/>
              </a:rPr>
              <a:t>implementation</a:t>
            </a:r>
            <a:endParaRPr sz="3200">
              <a:latin typeface="Perpetua"/>
              <a:cs typeface="Perpetu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28929" y="2529839"/>
            <a:ext cx="2170430" cy="12865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67690" y="2661920"/>
            <a:ext cx="160845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845" marR="5080" indent="-144780">
              <a:lnSpc>
                <a:spcPct val="100000"/>
              </a:lnSpc>
              <a:spcBef>
                <a:spcPts val="100"/>
              </a:spcBef>
            </a:pPr>
            <a:r>
              <a:rPr sz="3200" b="1" spc="5" dirty="0">
                <a:latin typeface="Times New Roman"/>
                <a:cs typeface="Times New Roman"/>
              </a:rPr>
              <a:t>E</a:t>
            </a:r>
            <a:r>
              <a:rPr sz="3200" b="1" spc="-10" dirty="0">
                <a:latin typeface="Times New Roman"/>
                <a:cs typeface="Times New Roman"/>
              </a:rPr>
              <a:t>m</a:t>
            </a:r>
            <a:r>
              <a:rPr sz="3200" b="1" dirty="0">
                <a:latin typeface="Times New Roman"/>
                <a:cs typeface="Times New Roman"/>
              </a:rPr>
              <a:t>i</a:t>
            </a:r>
            <a:r>
              <a:rPr sz="3200" b="1" spc="5" dirty="0">
                <a:latin typeface="Times New Roman"/>
                <a:cs typeface="Times New Roman"/>
              </a:rPr>
              <a:t>s</a:t>
            </a:r>
            <a:r>
              <a:rPr sz="3200" b="1" spc="-5" dirty="0">
                <a:latin typeface="Times New Roman"/>
                <a:cs typeface="Times New Roman"/>
              </a:rPr>
              <a:t>s</a:t>
            </a:r>
            <a:r>
              <a:rPr sz="3200" b="1" dirty="0">
                <a:latin typeface="Times New Roman"/>
                <a:cs typeface="Times New Roman"/>
              </a:rPr>
              <a:t>i</a:t>
            </a:r>
            <a:r>
              <a:rPr sz="3200" b="1" spc="5" dirty="0">
                <a:latin typeface="Times New Roman"/>
                <a:cs typeface="Times New Roman"/>
              </a:rPr>
              <a:t>o</a:t>
            </a:r>
            <a:r>
              <a:rPr sz="3200" b="1" dirty="0">
                <a:latin typeface="Times New Roman"/>
                <a:cs typeface="Times New Roman"/>
              </a:rPr>
              <a:t>n  trading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985259" y="3670300"/>
            <a:ext cx="17145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77309" y="3943350"/>
            <a:ext cx="171450" cy="1714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63034" y="3657600"/>
            <a:ext cx="0" cy="320040"/>
          </a:xfrm>
          <a:custGeom>
            <a:avLst/>
            <a:gdLst/>
            <a:ahLst/>
            <a:cxnLst/>
            <a:rect l="l" t="t" r="r" b="b"/>
            <a:pathLst>
              <a:path h="320039">
                <a:moveTo>
                  <a:pt x="0" y="0"/>
                </a:moveTo>
                <a:lnTo>
                  <a:pt x="0" y="320039"/>
                </a:lnTo>
              </a:path>
            </a:pathLst>
          </a:custGeom>
          <a:ln w="39370">
            <a:solidFill>
              <a:srgbClr val="9A2C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86000" y="762000"/>
            <a:ext cx="4495800" cy="990600"/>
          </a:xfrm>
          <a:custGeom>
            <a:avLst/>
            <a:gdLst/>
            <a:ahLst/>
            <a:cxnLst/>
            <a:rect l="l" t="t" r="r" b="b"/>
            <a:pathLst>
              <a:path w="4495800" h="990600">
                <a:moveTo>
                  <a:pt x="4330700" y="0"/>
                </a:moveTo>
                <a:lnTo>
                  <a:pt x="165100" y="0"/>
                </a:lnTo>
                <a:lnTo>
                  <a:pt x="124207" y="6496"/>
                </a:lnTo>
                <a:lnTo>
                  <a:pt x="85607" y="24459"/>
                </a:lnTo>
                <a:lnTo>
                  <a:pt x="51593" y="51593"/>
                </a:lnTo>
                <a:lnTo>
                  <a:pt x="24459" y="85607"/>
                </a:lnTo>
                <a:lnTo>
                  <a:pt x="6496" y="124207"/>
                </a:lnTo>
                <a:lnTo>
                  <a:pt x="0" y="165100"/>
                </a:lnTo>
                <a:lnTo>
                  <a:pt x="0" y="825500"/>
                </a:lnTo>
                <a:lnTo>
                  <a:pt x="6496" y="866392"/>
                </a:lnTo>
                <a:lnTo>
                  <a:pt x="24459" y="904992"/>
                </a:lnTo>
                <a:lnTo>
                  <a:pt x="51593" y="939006"/>
                </a:lnTo>
                <a:lnTo>
                  <a:pt x="85607" y="966140"/>
                </a:lnTo>
                <a:lnTo>
                  <a:pt x="124207" y="984103"/>
                </a:lnTo>
                <a:lnTo>
                  <a:pt x="165100" y="990600"/>
                </a:lnTo>
                <a:lnTo>
                  <a:pt x="4330700" y="990600"/>
                </a:lnTo>
                <a:lnTo>
                  <a:pt x="4371592" y="984103"/>
                </a:lnTo>
                <a:lnTo>
                  <a:pt x="4410192" y="966140"/>
                </a:lnTo>
                <a:lnTo>
                  <a:pt x="4444206" y="939006"/>
                </a:lnTo>
                <a:lnTo>
                  <a:pt x="4471340" y="904992"/>
                </a:lnTo>
                <a:lnTo>
                  <a:pt x="4489303" y="866392"/>
                </a:lnTo>
                <a:lnTo>
                  <a:pt x="4495800" y="825500"/>
                </a:lnTo>
                <a:lnTo>
                  <a:pt x="4495800" y="165100"/>
                </a:lnTo>
                <a:lnTo>
                  <a:pt x="4489303" y="124207"/>
                </a:lnTo>
                <a:lnTo>
                  <a:pt x="4471340" y="85607"/>
                </a:lnTo>
                <a:lnTo>
                  <a:pt x="4444206" y="51593"/>
                </a:lnTo>
                <a:lnTo>
                  <a:pt x="4410192" y="24459"/>
                </a:lnTo>
                <a:lnTo>
                  <a:pt x="4371592" y="6496"/>
                </a:lnTo>
                <a:lnTo>
                  <a:pt x="4330700" y="0"/>
                </a:lnTo>
                <a:close/>
              </a:path>
            </a:pathLst>
          </a:custGeom>
          <a:solidFill>
            <a:srgbClr val="D7C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286000" y="762000"/>
            <a:ext cx="4495800" cy="990600"/>
          </a:xfrm>
          <a:custGeom>
            <a:avLst/>
            <a:gdLst/>
            <a:ahLst/>
            <a:cxnLst/>
            <a:rect l="l" t="t" r="r" b="b"/>
            <a:pathLst>
              <a:path w="4495800" h="990600">
                <a:moveTo>
                  <a:pt x="165100" y="0"/>
                </a:moveTo>
                <a:lnTo>
                  <a:pt x="124207" y="6496"/>
                </a:lnTo>
                <a:lnTo>
                  <a:pt x="85607" y="24459"/>
                </a:lnTo>
                <a:lnTo>
                  <a:pt x="51593" y="51593"/>
                </a:lnTo>
                <a:lnTo>
                  <a:pt x="24459" y="85607"/>
                </a:lnTo>
                <a:lnTo>
                  <a:pt x="6496" y="124207"/>
                </a:lnTo>
                <a:lnTo>
                  <a:pt x="0" y="165100"/>
                </a:lnTo>
                <a:lnTo>
                  <a:pt x="0" y="825500"/>
                </a:lnTo>
                <a:lnTo>
                  <a:pt x="6496" y="866392"/>
                </a:lnTo>
                <a:lnTo>
                  <a:pt x="24459" y="904992"/>
                </a:lnTo>
                <a:lnTo>
                  <a:pt x="51593" y="939006"/>
                </a:lnTo>
                <a:lnTo>
                  <a:pt x="85607" y="966140"/>
                </a:lnTo>
                <a:lnTo>
                  <a:pt x="124207" y="984103"/>
                </a:lnTo>
                <a:lnTo>
                  <a:pt x="165100" y="990600"/>
                </a:lnTo>
                <a:lnTo>
                  <a:pt x="4330700" y="990600"/>
                </a:lnTo>
                <a:lnTo>
                  <a:pt x="4371592" y="984103"/>
                </a:lnTo>
                <a:lnTo>
                  <a:pt x="4410192" y="966140"/>
                </a:lnTo>
                <a:lnTo>
                  <a:pt x="4444206" y="939006"/>
                </a:lnTo>
                <a:lnTo>
                  <a:pt x="4471340" y="904992"/>
                </a:lnTo>
                <a:lnTo>
                  <a:pt x="4489303" y="866392"/>
                </a:lnTo>
                <a:lnTo>
                  <a:pt x="4495800" y="825500"/>
                </a:lnTo>
                <a:lnTo>
                  <a:pt x="4495800" y="165100"/>
                </a:lnTo>
                <a:lnTo>
                  <a:pt x="4489303" y="124207"/>
                </a:lnTo>
                <a:lnTo>
                  <a:pt x="4471340" y="85607"/>
                </a:lnTo>
                <a:lnTo>
                  <a:pt x="4444206" y="51593"/>
                </a:lnTo>
                <a:lnTo>
                  <a:pt x="4410192" y="24459"/>
                </a:lnTo>
                <a:lnTo>
                  <a:pt x="4371592" y="6496"/>
                </a:lnTo>
                <a:lnTo>
                  <a:pt x="4330700" y="0"/>
                </a:lnTo>
                <a:lnTo>
                  <a:pt x="165100" y="0"/>
                </a:lnTo>
                <a:close/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3187700" y="756920"/>
            <a:ext cx="269303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" marR="5080" indent="-2159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000000"/>
                </a:solidFill>
              </a:rPr>
              <a:t>F</a:t>
            </a:r>
            <a:r>
              <a:rPr sz="3200" spc="5" dirty="0">
                <a:solidFill>
                  <a:srgbClr val="000000"/>
                </a:solidFill>
              </a:rPr>
              <a:t>L</a:t>
            </a:r>
            <a:r>
              <a:rPr sz="3200" spc="-5" dirty="0">
                <a:solidFill>
                  <a:srgbClr val="000000"/>
                </a:solidFill>
              </a:rPr>
              <a:t>E</a:t>
            </a:r>
            <a:r>
              <a:rPr sz="3200" spc="5" dirty="0">
                <a:solidFill>
                  <a:srgbClr val="000000"/>
                </a:solidFill>
              </a:rPr>
              <a:t>XIB</a:t>
            </a:r>
            <a:r>
              <a:rPr sz="3200" spc="-5" dirty="0">
                <a:solidFill>
                  <a:srgbClr val="000000"/>
                </a:solidFill>
              </a:rPr>
              <a:t>I</a:t>
            </a:r>
            <a:r>
              <a:rPr sz="3200" spc="5" dirty="0">
                <a:solidFill>
                  <a:srgbClr val="000000"/>
                </a:solidFill>
              </a:rPr>
              <a:t>LI</a:t>
            </a:r>
            <a:r>
              <a:rPr sz="3200" spc="-5" dirty="0">
                <a:solidFill>
                  <a:srgbClr val="000000"/>
                </a:solidFill>
              </a:rPr>
              <a:t>TY  </a:t>
            </a:r>
            <a:r>
              <a:rPr sz="3200" dirty="0">
                <a:solidFill>
                  <a:srgbClr val="000000"/>
                </a:solidFill>
              </a:rPr>
              <a:t>MECHANISM</a:t>
            </a:r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7338059" y="3823970"/>
            <a:ext cx="171450" cy="304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230109" y="3811270"/>
            <a:ext cx="171450" cy="3048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70350" y="4127500"/>
            <a:ext cx="3352800" cy="1270"/>
          </a:xfrm>
          <a:custGeom>
            <a:avLst/>
            <a:gdLst/>
            <a:ahLst/>
            <a:cxnLst/>
            <a:rect l="l" t="t" r="r" b="b"/>
            <a:pathLst>
              <a:path w="3352800" h="1270">
                <a:moveTo>
                  <a:pt x="0" y="0"/>
                </a:moveTo>
                <a:lnTo>
                  <a:pt x="3352800" y="1269"/>
                </a:lnTo>
              </a:path>
            </a:pathLst>
          </a:custGeom>
          <a:ln w="38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962400" y="4114800"/>
            <a:ext cx="3352800" cy="1270"/>
          </a:xfrm>
          <a:custGeom>
            <a:avLst/>
            <a:gdLst/>
            <a:ahLst/>
            <a:cxnLst/>
            <a:rect l="l" t="t" r="r" b="b"/>
            <a:pathLst>
              <a:path w="3352800" h="1270">
                <a:moveTo>
                  <a:pt x="0" y="0"/>
                </a:moveTo>
                <a:lnTo>
                  <a:pt x="3352800" y="1269"/>
                </a:lnTo>
              </a:path>
            </a:pathLst>
          </a:custGeom>
          <a:ln w="38097">
            <a:solidFill>
              <a:srgbClr val="9A2C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585459" y="4127500"/>
            <a:ext cx="17145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477509" y="4400550"/>
            <a:ext cx="171450" cy="1714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563234" y="4114800"/>
            <a:ext cx="0" cy="320040"/>
          </a:xfrm>
          <a:custGeom>
            <a:avLst/>
            <a:gdLst/>
            <a:ahLst/>
            <a:cxnLst/>
            <a:rect l="l" t="t" r="r" b="b"/>
            <a:pathLst>
              <a:path h="320039">
                <a:moveTo>
                  <a:pt x="0" y="0"/>
                </a:moveTo>
                <a:lnTo>
                  <a:pt x="0" y="320039"/>
                </a:lnTo>
              </a:path>
            </a:pathLst>
          </a:custGeom>
          <a:ln w="39370">
            <a:solidFill>
              <a:srgbClr val="9A2C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596129" y="4432300"/>
            <a:ext cx="2317750" cy="12128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5106670" y="4566920"/>
            <a:ext cx="129222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685" marR="5080" indent="-13462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latin typeface="Times New Roman"/>
                <a:cs typeface="Times New Roman"/>
              </a:rPr>
              <a:t>P</a:t>
            </a:r>
            <a:r>
              <a:rPr sz="3200" b="1" spc="10" dirty="0">
                <a:latin typeface="Times New Roman"/>
                <a:cs typeface="Times New Roman"/>
              </a:rPr>
              <a:t>r</a:t>
            </a:r>
            <a:r>
              <a:rPr sz="3200" b="1" spc="5" dirty="0">
                <a:latin typeface="Times New Roman"/>
                <a:cs typeface="Times New Roman"/>
              </a:rPr>
              <a:t>o</a:t>
            </a:r>
            <a:r>
              <a:rPr sz="3200" b="1" dirty="0">
                <a:latin typeface="Times New Roman"/>
                <a:cs typeface="Times New Roman"/>
              </a:rPr>
              <a:t>je</a:t>
            </a:r>
            <a:r>
              <a:rPr sz="3200" b="1" spc="10" dirty="0">
                <a:latin typeface="Times New Roman"/>
                <a:cs typeface="Times New Roman"/>
              </a:rPr>
              <a:t>c</a:t>
            </a:r>
            <a:r>
              <a:rPr sz="3200" b="1" dirty="0">
                <a:latin typeface="Times New Roman"/>
                <a:cs typeface="Times New Roman"/>
              </a:rPr>
              <a:t>t  based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265" y="66615"/>
            <a:ext cx="9019659" cy="66993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6070" y="588009"/>
            <a:ext cx="43008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Emission</a:t>
            </a:r>
            <a:r>
              <a:rPr sz="4400" spc="-85" dirty="0"/>
              <a:t> </a:t>
            </a:r>
            <a:r>
              <a:rPr sz="4400" dirty="0"/>
              <a:t>Trading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796290" y="3073400"/>
            <a:ext cx="1836420" cy="1395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8419" algn="just">
              <a:lnSpc>
                <a:spcPct val="99900"/>
              </a:lnSpc>
              <a:spcBef>
                <a:spcPts val="100"/>
              </a:spcBef>
            </a:pPr>
            <a:r>
              <a:rPr sz="3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Developed  country </a:t>
            </a:r>
            <a:r>
              <a:rPr sz="3000" b="1" dirty="0">
                <a:solidFill>
                  <a:srgbClr val="FFFFFF"/>
                </a:solidFill>
                <a:latin typeface="Times New Roman"/>
                <a:cs typeface="Times New Roman"/>
              </a:rPr>
              <a:t>A  </a:t>
            </a:r>
            <a:r>
              <a:rPr sz="3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(needs</a:t>
            </a:r>
            <a:r>
              <a:rPr sz="3000" b="1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imes New Roman"/>
                <a:cs typeface="Times New Roman"/>
              </a:rPr>
              <a:t>CC)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12509" y="3417570"/>
            <a:ext cx="171703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260" marR="5080" indent="-3556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latin typeface="Times New Roman"/>
                <a:cs typeface="Times New Roman"/>
              </a:rPr>
              <a:t>D</a:t>
            </a:r>
            <a:r>
              <a:rPr sz="3000" b="1" spc="-5" dirty="0">
                <a:latin typeface="Times New Roman"/>
                <a:cs typeface="Times New Roman"/>
              </a:rPr>
              <a:t>evelo</a:t>
            </a:r>
            <a:r>
              <a:rPr sz="3000" b="1" dirty="0">
                <a:latin typeface="Times New Roman"/>
                <a:cs typeface="Times New Roman"/>
              </a:rPr>
              <a:t>p</a:t>
            </a:r>
            <a:r>
              <a:rPr sz="3000" b="1" spc="-5" dirty="0">
                <a:latin typeface="Times New Roman"/>
                <a:cs typeface="Times New Roman"/>
              </a:rPr>
              <a:t>ed  country</a:t>
            </a:r>
            <a:r>
              <a:rPr sz="3000" b="1" spc="-50" dirty="0">
                <a:latin typeface="Times New Roman"/>
                <a:cs typeface="Times New Roman"/>
              </a:rPr>
              <a:t> </a:t>
            </a:r>
            <a:r>
              <a:rPr sz="3000" b="1" dirty="0">
                <a:latin typeface="Times New Roman"/>
                <a:cs typeface="Times New Roman"/>
              </a:rPr>
              <a:t>B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73320" y="4613909"/>
            <a:ext cx="3890010" cy="20485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00040" y="4751070"/>
            <a:ext cx="2915285" cy="1852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  <a:tabLst>
                <a:tab pos="1303020" algn="l"/>
              </a:tabLst>
            </a:pPr>
            <a:r>
              <a:rPr sz="3000" b="1" dirty="0">
                <a:latin typeface="Times New Roman"/>
                <a:cs typeface="Times New Roman"/>
              </a:rPr>
              <a:t>Earns </a:t>
            </a:r>
            <a:r>
              <a:rPr sz="3000" b="1" spc="-5" dirty="0">
                <a:latin typeface="Times New Roman"/>
                <a:cs typeface="Times New Roman"/>
              </a:rPr>
              <a:t>carbon  credits	called  </a:t>
            </a:r>
            <a:r>
              <a:rPr sz="3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Assigned</a:t>
            </a:r>
            <a:r>
              <a:rPr sz="3000" b="1" spc="-85" dirty="0">
                <a:solidFill>
                  <a:srgbClr val="9A2C1E"/>
                </a:solidFill>
                <a:latin typeface="Times New Roman"/>
                <a:cs typeface="Times New Roman"/>
              </a:rPr>
              <a:t> </a:t>
            </a:r>
            <a:r>
              <a:rPr sz="3000" b="1" dirty="0">
                <a:solidFill>
                  <a:srgbClr val="9A2C1E"/>
                </a:solidFill>
                <a:latin typeface="Times New Roman"/>
                <a:cs typeface="Times New Roman"/>
              </a:rPr>
              <a:t>Amount  </a:t>
            </a:r>
            <a:r>
              <a:rPr sz="3000" b="1" spc="-5" dirty="0">
                <a:solidFill>
                  <a:srgbClr val="9A2C1E"/>
                </a:solidFill>
                <a:latin typeface="Times New Roman"/>
                <a:cs typeface="Times New Roman"/>
              </a:rPr>
              <a:t>Units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6800" y="4723129"/>
            <a:ext cx="3581400" cy="1677670"/>
          </a:xfrm>
          <a:custGeom>
            <a:avLst/>
            <a:gdLst/>
            <a:ahLst/>
            <a:cxnLst/>
            <a:rect l="l" t="t" r="r" b="b"/>
            <a:pathLst>
              <a:path w="3581400" h="1677670">
                <a:moveTo>
                  <a:pt x="628650" y="420370"/>
                </a:moveTo>
                <a:lnTo>
                  <a:pt x="209550" y="420370"/>
                </a:lnTo>
                <a:lnTo>
                  <a:pt x="209550" y="982980"/>
                </a:lnTo>
                <a:lnTo>
                  <a:pt x="213359" y="1021080"/>
                </a:lnTo>
                <a:lnTo>
                  <a:pt x="218440" y="1059180"/>
                </a:lnTo>
                <a:lnTo>
                  <a:pt x="233680" y="1134110"/>
                </a:lnTo>
                <a:lnTo>
                  <a:pt x="245109" y="1170940"/>
                </a:lnTo>
                <a:lnTo>
                  <a:pt x="271780" y="1242060"/>
                </a:lnTo>
                <a:lnTo>
                  <a:pt x="289559" y="1277620"/>
                </a:lnTo>
                <a:lnTo>
                  <a:pt x="327659" y="1343660"/>
                </a:lnTo>
                <a:lnTo>
                  <a:pt x="349250" y="1375410"/>
                </a:lnTo>
                <a:lnTo>
                  <a:pt x="397509" y="1435100"/>
                </a:lnTo>
                <a:lnTo>
                  <a:pt x="452119" y="1488440"/>
                </a:lnTo>
                <a:lnTo>
                  <a:pt x="481330" y="1513840"/>
                </a:lnTo>
                <a:lnTo>
                  <a:pt x="543560" y="1558290"/>
                </a:lnTo>
                <a:lnTo>
                  <a:pt x="609600" y="1597660"/>
                </a:lnTo>
                <a:lnTo>
                  <a:pt x="679450" y="1628140"/>
                </a:lnTo>
                <a:lnTo>
                  <a:pt x="716280" y="1640840"/>
                </a:lnTo>
                <a:lnTo>
                  <a:pt x="753110" y="1652270"/>
                </a:lnTo>
                <a:lnTo>
                  <a:pt x="828039" y="1668780"/>
                </a:lnTo>
                <a:lnTo>
                  <a:pt x="866139" y="1673860"/>
                </a:lnTo>
                <a:lnTo>
                  <a:pt x="904239" y="1676400"/>
                </a:lnTo>
                <a:lnTo>
                  <a:pt x="942339" y="1677670"/>
                </a:lnTo>
                <a:lnTo>
                  <a:pt x="3581400" y="1677670"/>
                </a:lnTo>
                <a:lnTo>
                  <a:pt x="3581400" y="1258570"/>
                </a:lnTo>
                <a:lnTo>
                  <a:pt x="942339" y="1258570"/>
                </a:lnTo>
                <a:lnTo>
                  <a:pt x="892810" y="1254760"/>
                </a:lnTo>
                <a:lnTo>
                  <a:pt x="876300" y="1250950"/>
                </a:lnTo>
                <a:lnTo>
                  <a:pt x="861060" y="1247140"/>
                </a:lnTo>
                <a:lnTo>
                  <a:pt x="844550" y="1243330"/>
                </a:lnTo>
                <a:lnTo>
                  <a:pt x="829310" y="1236980"/>
                </a:lnTo>
                <a:lnTo>
                  <a:pt x="814069" y="1231900"/>
                </a:lnTo>
                <a:lnTo>
                  <a:pt x="800100" y="1224280"/>
                </a:lnTo>
                <a:lnTo>
                  <a:pt x="784860" y="1216660"/>
                </a:lnTo>
                <a:lnTo>
                  <a:pt x="770889" y="1207770"/>
                </a:lnTo>
                <a:lnTo>
                  <a:pt x="758189" y="1197610"/>
                </a:lnTo>
                <a:lnTo>
                  <a:pt x="744219" y="1187450"/>
                </a:lnTo>
                <a:lnTo>
                  <a:pt x="708660" y="1154430"/>
                </a:lnTo>
                <a:lnTo>
                  <a:pt x="661669" y="1087120"/>
                </a:lnTo>
                <a:lnTo>
                  <a:pt x="643889" y="1041400"/>
                </a:lnTo>
                <a:lnTo>
                  <a:pt x="629919" y="976630"/>
                </a:lnTo>
                <a:lnTo>
                  <a:pt x="628650" y="960120"/>
                </a:lnTo>
                <a:lnTo>
                  <a:pt x="628650" y="420370"/>
                </a:lnTo>
                <a:close/>
              </a:path>
              <a:path w="3581400" h="1677670">
                <a:moveTo>
                  <a:pt x="419100" y="0"/>
                </a:moveTo>
                <a:lnTo>
                  <a:pt x="0" y="420370"/>
                </a:lnTo>
                <a:lnTo>
                  <a:pt x="838200" y="420370"/>
                </a:lnTo>
                <a:lnTo>
                  <a:pt x="419100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6800" y="4723129"/>
            <a:ext cx="3581400" cy="1677670"/>
          </a:xfrm>
          <a:custGeom>
            <a:avLst/>
            <a:gdLst/>
            <a:ahLst/>
            <a:cxnLst/>
            <a:rect l="l" t="t" r="r" b="b"/>
            <a:pathLst>
              <a:path w="3581400" h="1677670">
                <a:moveTo>
                  <a:pt x="3581400" y="1677670"/>
                </a:moveTo>
                <a:lnTo>
                  <a:pt x="942339" y="1677670"/>
                </a:lnTo>
                <a:lnTo>
                  <a:pt x="904239" y="1676400"/>
                </a:lnTo>
                <a:lnTo>
                  <a:pt x="866139" y="1673860"/>
                </a:lnTo>
                <a:lnTo>
                  <a:pt x="828039" y="1668780"/>
                </a:lnTo>
                <a:lnTo>
                  <a:pt x="789939" y="1661160"/>
                </a:lnTo>
                <a:lnTo>
                  <a:pt x="716280" y="1640840"/>
                </a:lnTo>
                <a:lnTo>
                  <a:pt x="679450" y="1628140"/>
                </a:lnTo>
                <a:lnTo>
                  <a:pt x="643889" y="1614170"/>
                </a:lnTo>
                <a:lnTo>
                  <a:pt x="575310" y="1578610"/>
                </a:lnTo>
                <a:lnTo>
                  <a:pt x="511809" y="1536700"/>
                </a:lnTo>
                <a:lnTo>
                  <a:pt x="452119" y="1488440"/>
                </a:lnTo>
                <a:lnTo>
                  <a:pt x="424180" y="1461770"/>
                </a:lnTo>
                <a:lnTo>
                  <a:pt x="372109" y="1405890"/>
                </a:lnTo>
                <a:lnTo>
                  <a:pt x="327659" y="1343660"/>
                </a:lnTo>
                <a:lnTo>
                  <a:pt x="307340" y="1310640"/>
                </a:lnTo>
                <a:lnTo>
                  <a:pt x="271780" y="1242060"/>
                </a:lnTo>
                <a:lnTo>
                  <a:pt x="257809" y="1206500"/>
                </a:lnTo>
                <a:lnTo>
                  <a:pt x="233680" y="1134110"/>
                </a:lnTo>
                <a:lnTo>
                  <a:pt x="224790" y="1096010"/>
                </a:lnTo>
                <a:lnTo>
                  <a:pt x="213359" y="1021080"/>
                </a:lnTo>
                <a:lnTo>
                  <a:pt x="209550" y="982980"/>
                </a:lnTo>
                <a:lnTo>
                  <a:pt x="209550" y="943610"/>
                </a:lnTo>
                <a:lnTo>
                  <a:pt x="209550" y="420370"/>
                </a:lnTo>
                <a:lnTo>
                  <a:pt x="0" y="420370"/>
                </a:lnTo>
                <a:lnTo>
                  <a:pt x="419100" y="0"/>
                </a:lnTo>
                <a:lnTo>
                  <a:pt x="838200" y="420370"/>
                </a:lnTo>
                <a:lnTo>
                  <a:pt x="628650" y="420370"/>
                </a:lnTo>
                <a:lnTo>
                  <a:pt x="628650" y="943610"/>
                </a:lnTo>
                <a:lnTo>
                  <a:pt x="628650" y="960120"/>
                </a:lnTo>
                <a:lnTo>
                  <a:pt x="629919" y="976630"/>
                </a:lnTo>
                <a:lnTo>
                  <a:pt x="632460" y="993140"/>
                </a:lnTo>
                <a:lnTo>
                  <a:pt x="635000" y="1009650"/>
                </a:lnTo>
                <a:lnTo>
                  <a:pt x="638810" y="1024890"/>
                </a:lnTo>
                <a:lnTo>
                  <a:pt x="643889" y="1041400"/>
                </a:lnTo>
                <a:lnTo>
                  <a:pt x="648969" y="1056640"/>
                </a:lnTo>
                <a:lnTo>
                  <a:pt x="655319" y="1071880"/>
                </a:lnTo>
                <a:lnTo>
                  <a:pt x="661669" y="1087120"/>
                </a:lnTo>
                <a:lnTo>
                  <a:pt x="670560" y="1101090"/>
                </a:lnTo>
                <a:lnTo>
                  <a:pt x="679450" y="1115060"/>
                </a:lnTo>
                <a:lnTo>
                  <a:pt x="688339" y="1129030"/>
                </a:lnTo>
                <a:lnTo>
                  <a:pt x="698500" y="1141730"/>
                </a:lnTo>
                <a:lnTo>
                  <a:pt x="708660" y="1154430"/>
                </a:lnTo>
                <a:lnTo>
                  <a:pt x="720089" y="1165860"/>
                </a:lnTo>
                <a:lnTo>
                  <a:pt x="731519" y="1177290"/>
                </a:lnTo>
                <a:lnTo>
                  <a:pt x="744219" y="1187450"/>
                </a:lnTo>
                <a:lnTo>
                  <a:pt x="758189" y="1197610"/>
                </a:lnTo>
                <a:lnTo>
                  <a:pt x="770889" y="1207770"/>
                </a:lnTo>
                <a:lnTo>
                  <a:pt x="784860" y="1216660"/>
                </a:lnTo>
                <a:lnTo>
                  <a:pt x="800100" y="1224280"/>
                </a:lnTo>
                <a:lnTo>
                  <a:pt x="814069" y="1231900"/>
                </a:lnTo>
                <a:lnTo>
                  <a:pt x="829310" y="1236980"/>
                </a:lnTo>
                <a:lnTo>
                  <a:pt x="844550" y="1243330"/>
                </a:lnTo>
                <a:lnTo>
                  <a:pt x="861060" y="1247140"/>
                </a:lnTo>
                <a:lnTo>
                  <a:pt x="876300" y="1250950"/>
                </a:lnTo>
                <a:lnTo>
                  <a:pt x="892810" y="1254760"/>
                </a:lnTo>
                <a:lnTo>
                  <a:pt x="909319" y="1256030"/>
                </a:lnTo>
                <a:lnTo>
                  <a:pt x="925830" y="1257300"/>
                </a:lnTo>
                <a:lnTo>
                  <a:pt x="942339" y="1258570"/>
                </a:lnTo>
                <a:lnTo>
                  <a:pt x="3581400" y="1258570"/>
                </a:lnTo>
                <a:lnTo>
                  <a:pt x="3581400" y="1677670"/>
                </a:lnTo>
                <a:close/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172970" y="5063490"/>
            <a:ext cx="220726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608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latin typeface="Times New Roman"/>
                <a:cs typeface="Times New Roman"/>
              </a:rPr>
              <a:t>Sell these  carbon</a:t>
            </a:r>
            <a:r>
              <a:rPr sz="2800" b="1" spc="-7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credits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04590" y="2396490"/>
            <a:ext cx="132334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605" marR="5080" indent="-129539">
              <a:lnSpc>
                <a:spcPct val="100000"/>
              </a:lnSpc>
              <a:spcBef>
                <a:spcPts val="100"/>
              </a:spcBef>
              <a:tabLst>
                <a:tab pos="715010" algn="l"/>
              </a:tabLst>
            </a:pPr>
            <a:r>
              <a:rPr sz="2800" b="1" spc="105" dirty="0">
                <a:latin typeface="Perpetua"/>
                <a:cs typeface="Perpetua"/>
              </a:rPr>
              <a:t>P</a:t>
            </a:r>
            <a:r>
              <a:rPr sz="2800" b="1" spc="-35" dirty="0">
                <a:latin typeface="Perpetua"/>
                <a:cs typeface="Perpetua"/>
              </a:rPr>
              <a:t>a</a:t>
            </a:r>
            <a:r>
              <a:rPr sz="2800" b="1" spc="-15" dirty="0">
                <a:latin typeface="Perpetua"/>
                <a:cs typeface="Perpetua"/>
              </a:rPr>
              <a:t>y</a:t>
            </a:r>
            <a:r>
              <a:rPr sz="2800" b="1" dirty="0">
                <a:latin typeface="Perpetua"/>
                <a:cs typeface="Perpetua"/>
              </a:rPr>
              <a:t>m</a:t>
            </a:r>
            <a:r>
              <a:rPr sz="2800" b="1" spc="40" dirty="0">
                <a:latin typeface="Perpetua"/>
                <a:cs typeface="Perpetua"/>
              </a:rPr>
              <a:t>e</a:t>
            </a:r>
            <a:r>
              <a:rPr sz="2800" b="1" spc="-60" dirty="0">
                <a:latin typeface="Perpetua"/>
                <a:cs typeface="Perpetua"/>
              </a:rPr>
              <a:t>n</a:t>
            </a:r>
            <a:r>
              <a:rPr sz="2800" b="1" spc="-114" dirty="0">
                <a:latin typeface="Perpetua"/>
                <a:cs typeface="Perpetua"/>
              </a:rPr>
              <a:t>t  </a:t>
            </a:r>
            <a:r>
              <a:rPr sz="2800" b="1" spc="-35" dirty="0">
                <a:latin typeface="Perpetua"/>
                <a:cs typeface="Perpetua"/>
              </a:rPr>
              <a:t>for	</a:t>
            </a:r>
            <a:r>
              <a:rPr sz="2800" b="1" spc="110" dirty="0">
                <a:latin typeface="Perpetua"/>
                <a:cs typeface="Perpetua"/>
              </a:rPr>
              <a:t>CC</a:t>
            </a:r>
            <a:endParaRPr sz="2800">
              <a:latin typeface="Perpetua"/>
              <a:cs typeface="Perpetu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96790" y="0"/>
            <a:ext cx="4347210" cy="19138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57059" y="4432300"/>
            <a:ext cx="171450" cy="381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49109" y="4419600"/>
            <a:ext cx="171450" cy="381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43600" y="0"/>
            <a:ext cx="3200400" cy="236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6070" y="695959"/>
            <a:ext cx="47250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0000"/>
                </a:solidFill>
              </a:rPr>
              <a:t>Joint</a:t>
            </a:r>
            <a:r>
              <a:rPr spc="-5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Implementation</a:t>
            </a:r>
          </a:p>
        </p:txBody>
      </p:sp>
      <p:sp>
        <p:nvSpPr>
          <p:cNvPr id="4" name="object 4"/>
          <p:cNvSpPr/>
          <p:nvPr/>
        </p:nvSpPr>
        <p:spPr>
          <a:xfrm>
            <a:off x="147727" y="1746310"/>
            <a:ext cx="8804094" cy="3224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17550" y="3051809"/>
            <a:ext cx="1838960" cy="1974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99900"/>
              </a:lnSpc>
              <a:spcBef>
                <a:spcPts val="100"/>
              </a:spcBef>
            </a:pPr>
            <a:r>
              <a:rPr sz="32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2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32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op</a:t>
            </a:r>
            <a:r>
              <a:rPr sz="32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d  country A  (needs  </a:t>
            </a:r>
            <a:r>
              <a:rPr sz="3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CC)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32550" y="3271520"/>
            <a:ext cx="183896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" marR="5080" indent="-40640">
              <a:lnSpc>
                <a:spcPct val="100000"/>
              </a:lnSpc>
              <a:spcBef>
                <a:spcPts val="100"/>
              </a:spcBef>
            </a:pPr>
            <a:r>
              <a:rPr sz="3200" b="1" spc="5" dirty="0">
                <a:latin typeface="Times New Roman"/>
                <a:cs typeface="Times New Roman"/>
              </a:rPr>
              <a:t>D</a:t>
            </a:r>
            <a:r>
              <a:rPr sz="3200" b="1" spc="10" dirty="0">
                <a:latin typeface="Times New Roman"/>
                <a:cs typeface="Times New Roman"/>
              </a:rPr>
              <a:t>e</a:t>
            </a:r>
            <a:r>
              <a:rPr sz="3200" b="1" spc="5" dirty="0">
                <a:latin typeface="Times New Roman"/>
                <a:cs typeface="Times New Roman"/>
              </a:rPr>
              <a:t>v</a:t>
            </a:r>
            <a:r>
              <a:rPr sz="3200" b="1" dirty="0">
                <a:latin typeface="Times New Roman"/>
                <a:cs typeface="Times New Roman"/>
              </a:rPr>
              <a:t>el</a:t>
            </a:r>
            <a:r>
              <a:rPr sz="3200" b="1" spc="5" dirty="0">
                <a:latin typeface="Times New Roman"/>
                <a:cs typeface="Times New Roman"/>
              </a:rPr>
              <a:t>op</a:t>
            </a:r>
            <a:r>
              <a:rPr sz="3200" b="1" spc="10" dirty="0">
                <a:latin typeface="Times New Roman"/>
                <a:cs typeface="Times New Roman"/>
              </a:rPr>
              <a:t>e</a:t>
            </a:r>
            <a:r>
              <a:rPr sz="3200" b="1" dirty="0">
                <a:latin typeface="Times New Roman"/>
                <a:cs typeface="Times New Roman"/>
              </a:rPr>
              <a:t>d  country</a:t>
            </a:r>
            <a:r>
              <a:rPr sz="3200" b="1" spc="-4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B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30879" y="2091690"/>
            <a:ext cx="24212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3440" algn="l"/>
                <a:tab pos="1160145" algn="l"/>
              </a:tabLst>
            </a:pPr>
            <a:r>
              <a:rPr sz="3200" b="1" spc="130" dirty="0">
                <a:latin typeface="Perpetua"/>
                <a:cs typeface="Perpetua"/>
              </a:rPr>
              <a:t>S</a:t>
            </a:r>
            <a:r>
              <a:rPr sz="3200" b="1" spc="55" dirty="0">
                <a:latin typeface="Perpetua"/>
                <a:cs typeface="Perpetua"/>
              </a:rPr>
              <a:t>e</a:t>
            </a:r>
            <a:r>
              <a:rPr sz="3200" b="1" spc="95" dirty="0">
                <a:latin typeface="Perpetua"/>
                <a:cs typeface="Perpetua"/>
              </a:rPr>
              <a:t>t</a:t>
            </a:r>
            <a:r>
              <a:rPr sz="3200" b="1" spc="-170" dirty="0">
                <a:latin typeface="Perpetua"/>
                <a:cs typeface="Perpetua"/>
              </a:rPr>
              <a:t>s</a:t>
            </a:r>
            <a:r>
              <a:rPr sz="3200" b="1" dirty="0">
                <a:latin typeface="Perpetua"/>
                <a:cs typeface="Perpetua"/>
              </a:rPr>
              <a:t>	</a:t>
            </a:r>
            <a:r>
              <a:rPr sz="3200" b="1" spc="-300" dirty="0">
                <a:latin typeface="Perpetua"/>
                <a:cs typeface="Perpetua"/>
              </a:rPr>
              <a:t>a</a:t>
            </a:r>
            <a:r>
              <a:rPr sz="3200" b="1" dirty="0">
                <a:latin typeface="Perpetua"/>
                <a:cs typeface="Perpetua"/>
              </a:rPr>
              <a:t>	</a:t>
            </a:r>
            <a:r>
              <a:rPr sz="3200" b="1" spc="-105" dirty="0">
                <a:latin typeface="Perpetua"/>
                <a:cs typeface="Perpetua"/>
              </a:rPr>
              <a:t>p</a:t>
            </a:r>
            <a:r>
              <a:rPr sz="3200" b="1" spc="65" dirty="0">
                <a:latin typeface="Perpetua"/>
                <a:cs typeface="Perpetua"/>
              </a:rPr>
              <a:t>r</a:t>
            </a:r>
            <a:r>
              <a:rPr sz="3200" b="1" spc="-15" dirty="0">
                <a:latin typeface="Perpetua"/>
                <a:cs typeface="Perpetua"/>
              </a:rPr>
              <a:t>o</a:t>
            </a:r>
            <a:r>
              <a:rPr sz="3200" b="1" spc="60" dirty="0">
                <a:latin typeface="Perpetua"/>
                <a:cs typeface="Perpetua"/>
              </a:rPr>
              <a:t>j</a:t>
            </a:r>
            <a:r>
              <a:rPr sz="3200" b="1" spc="55" dirty="0">
                <a:latin typeface="Perpetua"/>
                <a:cs typeface="Perpetua"/>
              </a:rPr>
              <a:t>e</a:t>
            </a:r>
            <a:r>
              <a:rPr sz="3200" b="1" spc="-10" dirty="0">
                <a:latin typeface="Perpetua"/>
                <a:cs typeface="Perpetua"/>
              </a:rPr>
              <a:t>c</a:t>
            </a:r>
            <a:r>
              <a:rPr sz="3200" b="1" spc="-170" dirty="0">
                <a:latin typeface="Perpetua"/>
                <a:cs typeface="Perpetua"/>
              </a:rPr>
              <a:t>t</a:t>
            </a:r>
            <a:endParaRPr sz="3200">
              <a:latin typeface="Perpetua"/>
              <a:cs typeface="Perpetu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30520" y="4552950"/>
            <a:ext cx="3573779" cy="2171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674359" y="4688840"/>
            <a:ext cx="2846705" cy="1976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203835" algn="ctr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Times New Roman"/>
                <a:cs typeface="Times New Roman"/>
              </a:rPr>
              <a:t>Earns carbon  credits called  </a:t>
            </a:r>
            <a:r>
              <a:rPr sz="3200" b="1" dirty="0">
                <a:solidFill>
                  <a:srgbClr val="9A2C1E"/>
                </a:solidFill>
                <a:latin typeface="Times New Roman"/>
                <a:cs typeface="Times New Roman"/>
              </a:rPr>
              <a:t>Emission  Reduction</a:t>
            </a:r>
            <a:r>
              <a:rPr sz="3200" b="1" spc="-65" dirty="0">
                <a:solidFill>
                  <a:srgbClr val="9A2C1E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9A2C1E"/>
                </a:solidFill>
                <a:latin typeface="Times New Roman"/>
                <a:cs typeface="Times New Roman"/>
              </a:rPr>
              <a:t>Units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19200" y="4953000"/>
            <a:ext cx="4114800" cy="1371600"/>
          </a:xfrm>
          <a:custGeom>
            <a:avLst/>
            <a:gdLst/>
            <a:ahLst/>
            <a:cxnLst/>
            <a:rect l="l" t="t" r="r" b="b"/>
            <a:pathLst>
              <a:path w="4114800" h="1371600">
                <a:moveTo>
                  <a:pt x="514350" y="342900"/>
                </a:moveTo>
                <a:lnTo>
                  <a:pt x="171450" y="342900"/>
                </a:lnTo>
                <a:lnTo>
                  <a:pt x="171450" y="770890"/>
                </a:lnTo>
                <a:lnTo>
                  <a:pt x="175259" y="834390"/>
                </a:lnTo>
                <a:lnTo>
                  <a:pt x="184150" y="896619"/>
                </a:lnTo>
                <a:lnTo>
                  <a:pt x="200659" y="956310"/>
                </a:lnTo>
                <a:lnTo>
                  <a:pt x="223519" y="1016000"/>
                </a:lnTo>
                <a:lnTo>
                  <a:pt x="251459" y="1070610"/>
                </a:lnTo>
                <a:lnTo>
                  <a:pt x="285750" y="1123950"/>
                </a:lnTo>
                <a:lnTo>
                  <a:pt x="346709" y="1196340"/>
                </a:lnTo>
                <a:lnTo>
                  <a:pt x="393700" y="1238250"/>
                </a:lnTo>
                <a:lnTo>
                  <a:pt x="444500" y="1275080"/>
                </a:lnTo>
                <a:lnTo>
                  <a:pt x="527050" y="1319530"/>
                </a:lnTo>
                <a:lnTo>
                  <a:pt x="586739" y="1342390"/>
                </a:lnTo>
                <a:lnTo>
                  <a:pt x="646430" y="1358900"/>
                </a:lnTo>
                <a:lnTo>
                  <a:pt x="708660" y="1367790"/>
                </a:lnTo>
                <a:lnTo>
                  <a:pt x="772160" y="1371600"/>
                </a:lnTo>
                <a:lnTo>
                  <a:pt x="4114800" y="1371600"/>
                </a:lnTo>
                <a:lnTo>
                  <a:pt x="4114800" y="1028700"/>
                </a:lnTo>
                <a:lnTo>
                  <a:pt x="758189" y="1028700"/>
                </a:lnTo>
                <a:lnTo>
                  <a:pt x="732789" y="1026160"/>
                </a:lnTo>
                <a:lnTo>
                  <a:pt x="707389" y="1021080"/>
                </a:lnTo>
                <a:lnTo>
                  <a:pt x="681989" y="1013460"/>
                </a:lnTo>
                <a:lnTo>
                  <a:pt x="670560" y="1008380"/>
                </a:lnTo>
                <a:lnTo>
                  <a:pt x="657860" y="1002030"/>
                </a:lnTo>
                <a:lnTo>
                  <a:pt x="646430" y="996950"/>
                </a:lnTo>
                <a:lnTo>
                  <a:pt x="635000" y="989330"/>
                </a:lnTo>
                <a:lnTo>
                  <a:pt x="624839" y="982980"/>
                </a:lnTo>
                <a:lnTo>
                  <a:pt x="613410" y="975360"/>
                </a:lnTo>
                <a:lnTo>
                  <a:pt x="603250" y="966469"/>
                </a:lnTo>
                <a:lnTo>
                  <a:pt x="594360" y="957580"/>
                </a:lnTo>
                <a:lnTo>
                  <a:pt x="584200" y="948690"/>
                </a:lnTo>
                <a:lnTo>
                  <a:pt x="576580" y="938530"/>
                </a:lnTo>
                <a:lnTo>
                  <a:pt x="567689" y="929640"/>
                </a:lnTo>
                <a:lnTo>
                  <a:pt x="560069" y="918210"/>
                </a:lnTo>
                <a:lnTo>
                  <a:pt x="552450" y="908050"/>
                </a:lnTo>
                <a:lnTo>
                  <a:pt x="546100" y="896619"/>
                </a:lnTo>
                <a:lnTo>
                  <a:pt x="541019" y="885190"/>
                </a:lnTo>
                <a:lnTo>
                  <a:pt x="534669" y="872490"/>
                </a:lnTo>
                <a:lnTo>
                  <a:pt x="529589" y="861060"/>
                </a:lnTo>
                <a:lnTo>
                  <a:pt x="521969" y="835660"/>
                </a:lnTo>
                <a:lnTo>
                  <a:pt x="516889" y="810260"/>
                </a:lnTo>
                <a:lnTo>
                  <a:pt x="514350" y="784860"/>
                </a:lnTo>
                <a:lnTo>
                  <a:pt x="514350" y="342900"/>
                </a:lnTo>
                <a:close/>
              </a:path>
              <a:path w="4114800" h="1371600">
                <a:moveTo>
                  <a:pt x="342900" y="0"/>
                </a:moveTo>
                <a:lnTo>
                  <a:pt x="0" y="342900"/>
                </a:lnTo>
                <a:lnTo>
                  <a:pt x="685800" y="342900"/>
                </a:lnTo>
                <a:lnTo>
                  <a:pt x="34290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19200" y="4953000"/>
            <a:ext cx="4114800" cy="1371600"/>
          </a:xfrm>
          <a:custGeom>
            <a:avLst/>
            <a:gdLst/>
            <a:ahLst/>
            <a:cxnLst/>
            <a:rect l="l" t="t" r="r" b="b"/>
            <a:pathLst>
              <a:path w="4114800" h="1371600">
                <a:moveTo>
                  <a:pt x="4114800" y="1371600"/>
                </a:moveTo>
                <a:lnTo>
                  <a:pt x="772160" y="1371600"/>
                </a:lnTo>
                <a:lnTo>
                  <a:pt x="740410" y="1370330"/>
                </a:lnTo>
                <a:lnTo>
                  <a:pt x="708660" y="1367790"/>
                </a:lnTo>
                <a:lnTo>
                  <a:pt x="646430" y="1358900"/>
                </a:lnTo>
                <a:lnTo>
                  <a:pt x="586739" y="1342390"/>
                </a:lnTo>
                <a:lnTo>
                  <a:pt x="527050" y="1319530"/>
                </a:lnTo>
                <a:lnTo>
                  <a:pt x="499110" y="1305560"/>
                </a:lnTo>
                <a:lnTo>
                  <a:pt x="471169" y="1291590"/>
                </a:lnTo>
                <a:lnTo>
                  <a:pt x="419100" y="1257300"/>
                </a:lnTo>
                <a:lnTo>
                  <a:pt x="369569" y="1217930"/>
                </a:lnTo>
                <a:lnTo>
                  <a:pt x="325119" y="1172210"/>
                </a:lnTo>
                <a:lnTo>
                  <a:pt x="285750" y="1123950"/>
                </a:lnTo>
                <a:lnTo>
                  <a:pt x="251459" y="1070610"/>
                </a:lnTo>
                <a:lnTo>
                  <a:pt x="223519" y="1016000"/>
                </a:lnTo>
                <a:lnTo>
                  <a:pt x="200659" y="956310"/>
                </a:lnTo>
                <a:lnTo>
                  <a:pt x="184150" y="896619"/>
                </a:lnTo>
                <a:lnTo>
                  <a:pt x="175259" y="834390"/>
                </a:lnTo>
                <a:lnTo>
                  <a:pt x="171450" y="770890"/>
                </a:lnTo>
                <a:lnTo>
                  <a:pt x="171450" y="342900"/>
                </a:lnTo>
                <a:lnTo>
                  <a:pt x="0" y="342900"/>
                </a:lnTo>
                <a:lnTo>
                  <a:pt x="342900" y="0"/>
                </a:lnTo>
                <a:lnTo>
                  <a:pt x="685800" y="342900"/>
                </a:lnTo>
                <a:lnTo>
                  <a:pt x="514350" y="342900"/>
                </a:lnTo>
                <a:lnTo>
                  <a:pt x="514350" y="770890"/>
                </a:lnTo>
                <a:lnTo>
                  <a:pt x="514350" y="784860"/>
                </a:lnTo>
                <a:lnTo>
                  <a:pt x="515619" y="797560"/>
                </a:lnTo>
                <a:lnTo>
                  <a:pt x="516889" y="810260"/>
                </a:lnTo>
                <a:lnTo>
                  <a:pt x="519430" y="822960"/>
                </a:lnTo>
                <a:lnTo>
                  <a:pt x="521969" y="835660"/>
                </a:lnTo>
                <a:lnTo>
                  <a:pt x="525780" y="848360"/>
                </a:lnTo>
                <a:lnTo>
                  <a:pt x="529589" y="861060"/>
                </a:lnTo>
                <a:lnTo>
                  <a:pt x="534669" y="872490"/>
                </a:lnTo>
                <a:lnTo>
                  <a:pt x="541019" y="885190"/>
                </a:lnTo>
                <a:lnTo>
                  <a:pt x="546100" y="896619"/>
                </a:lnTo>
                <a:lnTo>
                  <a:pt x="552450" y="908050"/>
                </a:lnTo>
                <a:lnTo>
                  <a:pt x="560069" y="918210"/>
                </a:lnTo>
                <a:lnTo>
                  <a:pt x="567689" y="929640"/>
                </a:lnTo>
                <a:lnTo>
                  <a:pt x="576580" y="938530"/>
                </a:lnTo>
                <a:lnTo>
                  <a:pt x="584200" y="948690"/>
                </a:lnTo>
                <a:lnTo>
                  <a:pt x="594360" y="957580"/>
                </a:lnTo>
                <a:lnTo>
                  <a:pt x="603250" y="966469"/>
                </a:lnTo>
                <a:lnTo>
                  <a:pt x="613410" y="975360"/>
                </a:lnTo>
                <a:lnTo>
                  <a:pt x="624839" y="982980"/>
                </a:lnTo>
                <a:lnTo>
                  <a:pt x="635000" y="989330"/>
                </a:lnTo>
                <a:lnTo>
                  <a:pt x="646430" y="996950"/>
                </a:lnTo>
                <a:lnTo>
                  <a:pt x="657860" y="1002030"/>
                </a:lnTo>
                <a:lnTo>
                  <a:pt x="670560" y="1008380"/>
                </a:lnTo>
                <a:lnTo>
                  <a:pt x="681989" y="1013460"/>
                </a:lnTo>
                <a:lnTo>
                  <a:pt x="694689" y="1017269"/>
                </a:lnTo>
                <a:lnTo>
                  <a:pt x="707389" y="1021080"/>
                </a:lnTo>
                <a:lnTo>
                  <a:pt x="720089" y="1023619"/>
                </a:lnTo>
                <a:lnTo>
                  <a:pt x="732789" y="1026160"/>
                </a:lnTo>
                <a:lnTo>
                  <a:pt x="745489" y="1027430"/>
                </a:lnTo>
                <a:lnTo>
                  <a:pt x="758189" y="1028700"/>
                </a:lnTo>
                <a:lnTo>
                  <a:pt x="772160" y="1028700"/>
                </a:lnTo>
                <a:lnTo>
                  <a:pt x="4114800" y="1028700"/>
                </a:lnTo>
                <a:lnTo>
                  <a:pt x="4114800" y="1371600"/>
                </a:lnTo>
                <a:close/>
              </a:path>
            </a:pathLst>
          </a:custGeom>
          <a:ln w="12579">
            <a:solidFill>
              <a:srgbClr val="9A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712720" y="5292090"/>
            <a:ext cx="198247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4010" marR="5080" indent="-321310">
              <a:lnSpc>
                <a:spcPct val="100000"/>
              </a:lnSpc>
              <a:spcBef>
                <a:spcPts val="100"/>
              </a:spcBef>
              <a:tabLst>
                <a:tab pos="800100" algn="l"/>
              </a:tabLst>
            </a:pPr>
            <a:r>
              <a:rPr sz="3200" b="1" spc="120" dirty="0">
                <a:latin typeface="Perpetua"/>
                <a:cs typeface="Perpetua"/>
              </a:rPr>
              <a:t>S</a:t>
            </a:r>
            <a:r>
              <a:rPr sz="3200" b="1" spc="55" dirty="0">
                <a:latin typeface="Perpetua"/>
                <a:cs typeface="Perpetua"/>
              </a:rPr>
              <a:t>e</a:t>
            </a:r>
            <a:r>
              <a:rPr sz="3200" b="1" spc="90" dirty="0">
                <a:latin typeface="Perpetua"/>
                <a:cs typeface="Perpetua"/>
              </a:rPr>
              <a:t>l</a:t>
            </a:r>
            <a:r>
              <a:rPr sz="3200" b="1" spc="-170" dirty="0">
                <a:latin typeface="Perpetua"/>
                <a:cs typeface="Perpetua"/>
              </a:rPr>
              <a:t>l</a:t>
            </a:r>
            <a:r>
              <a:rPr sz="3200" b="1" dirty="0">
                <a:latin typeface="Perpetua"/>
                <a:cs typeface="Perpetua"/>
              </a:rPr>
              <a:t>	</a:t>
            </a:r>
            <a:r>
              <a:rPr sz="3200" b="1" spc="-10" dirty="0">
                <a:latin typeface="Perpetua"/>
                <a:cs typeface="Perpetua"/>
              </a:rPr>
              <a:t>c</a:t>
            </a:r>
            <a:r>
              <a:rPr sz="3200" b="1" spc="-30" dirty="0">
                <a:latin typeface="Perpetua"/>
                <a:cs typeface="Perpetua"/>
              </a:rPr>
              <a:t>a</a:t>
            </a:r>
            <a:r>
              <a:rPr sz="3200" b="1" spc="65" dirty="0">
                <a:latin typeface="Perpetua"/>
                <a:cs typeface="Perpetua"/>
              </a:rPr>
              <a:t>r</a:t>
            </a:r>
            <a:r>
              <a:rPr sz="3200" b="1" spc="-70" dirty="0">
                <a:latin typeface="Perpetua"/>
                <a:cs typeface="Perpetua"/>
              </a:rPr>
              <a:t>b</a:t>
            </a:r>
            <a:r>
              <a:rPr sz="3200" b="1" spc="-5" dirty="0">
                <a:latin typeface="Perpetua"/>
                <a:cs typeface="Perpetua"/>
              </a:rPr>
              <a:t>o</a:t>
            </a:r>
            <a:r>
              <a:rPr sz="3200" b="1" spc="-204" dirty="0">
                <a:latin typeface="Perpetua"/>
                <a:cs typeface="Perpetua"/>
              </a:rPr>
              <a:t>n  </a:t>
            </a:r>
            <a:r>
              <a:rPr sz="3200" b="1" dirty="0">
                <a:latin typeface="Perpetua"/>
                <a:cs typeface="Perpetua"/>
              </a:rPr>
              <a:t>credits</a:t>
            </a:r>
            <a:endParaRPr sz="3200">
              <a:latin typeface="Perpetua"/>
              <a:cs typeface="Perpetu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38059" y="4432300"/>
            <a:ext cx="171450" cy="381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30109" y="4419600"/>
            <a:ext cx="171450" cy="381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5960</Words>
  <Application>Microsoft Office PowerPoint</Application>
  <PresentationFormat>On-screen Show (4:3)</PresentationFormat>
  <Paragraphs>799</Paragraphs>
  <Slides>120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1" baseType="lpstr">
      <vt:lpstr>Office Theme</vt:lpstr>
      <vt:lpstr>INDUS UNIVERSITY</vt:lpstr>
      <vt:lpstr>Topic 7: Energy Efficiency in Thermal Devices-II</vt:lpstr>
      <vt:lpstr>Slide 3</vt:lpstr>
      <vt:lpstr>Slide 4</vt:lpstr>
      <vt:lpstr>Slide 5</vt:lpstr>
      <vt:lpstr>Slide 6</vt:lpstr>
      <vt:lpstr>Slide 7</vt:lpstr>
      <vt:lpstr>Slide 8</vt:lpstr>
      <vt:lpstr>Slide 9</vt:lpstr>
      <vt:lpstr>AT THE REFRIGERATION PLANT AREA</vt:lpstr>
      <vt:lpstr>Slide 11</vt:lpstr>
      <vt:lpstr> ENERGY</vt:lpstr>
      <vt:lpstr>Slide 13</vt:lpstr>
      <vt:lpstr>Slide 14</vt:lpstr>
      <vt:lpstr>Slide 15</vt:lpstr>
      <vt:lpstr>Slide 16</vt:lpstr>
      <vt:lpstr>Slide 17</vt:lpstr>
      <vt:lpstr>Slide 18</vt:lpstr>
      <vt:lpstr>WHAT IS HVAC?</vt:lpstr>
      <vt:lpstr>Slide 20</vt:lpstr>
      <vt:lpstr>WHY HVAC MATTERS?</vt:lpstr>
      <vt:lpstr>ENERGY CONSUMPTION OF HVAC SYSTEMS</vt:lpstr>
      <vt:lpstr>TYPES OF HVAC SYSTEMS</vt:lpstr>
      <vt:lpstr>VENTILATION SYSTEMS</vt:lpstr>
      <vt:lpstr>Slide 25</vt:lpstr>
      <vt:lpstr>VENTILATION SYSTEM CONTROLS</vt:lpstr>
      <vt:lpstr>AIR-CONDITIONING EQUIPMENT</vt:lpstr>
      <vt:lpstr>AIR-CONDITIONING EQUIPMENT CONTROLS</vt:lpstr>
      <vt:lpstr>HOW HVAC WORKS?</vt:lpstr>
      <vt:lpstr>Slide 30</vt:lpstr>
      <vt:lpstr>Slide 31</vt:lpstr>
      <vt:lpstr>Slide 32</vt:lpstr>
      <vt:lpstr>ENERGY CONSERVATION STRATEGIES FOR HVAC SYSTEMS</vt:lpstr>
      <vt:lpstr>DESIGN RECOMMENDATIONS</vt:lpstr>
      <vt:lpstr>Slide 35</vt:lpstr>
      <vt:lpstr>HEAT RECOVERY</vt:lpstr>
      <vt:lpstr>ENERGY RECOVERY WHEEL</vt:lpstr>
      <vt:lpstr>Slide 38</vt:lpstr>
      <vt:lpstr>Slide 39</vt:lpstr>
      <vt:lpstr>Slide 40</vt:lpstr>
      <vt:lpstr>Slide 41</vt:lpstr>
      <vt:lpstr>Slide 42</vt:lpstr>
      <vt:lpstr>CONCLUSION</vt:lpstr>
      <vt:lpstr>Question Bank</vt:lpstr>
      <vt:lpstr>References</vt:lpstr>
      <vt:lpstr>Topic 8 Energy, Environment and Climate Change</vt:lpstr>
      <vt:lpstr>Climate Changes  in India</vt:lpstr>
      <vt:lpstr>Climate Changes in  India</vt:lpstr>
      <vt:lpstr>Climate Changes in India</vt:lpstr>
      <vt:lpstr>Climate Changes in  India</vt:lpstr>
      <vt:lpstr>Per-capita Carbon –dioxide emission (Metric Tons)</vt:lpstr>
      <vt:lpstr>Impacts of Climate Changes</vt:lpstr>
      <vt:lpstr>National Action Plan for  Climate Change (NAPCC)</vt:lpstr>
      <vt:lpstr>National Action Plan for  Climate Change (NAPCC)</vt:lpstr>
      <vt:lpstr>Core of NAPCC - National  Missions</vt:lpstr>
      <vt:lpstr>Core of NAPCC - National  Missions</vt:lpstr>
      <vt:lpstr>Core of NAPCC - National  Missions</vt:lpstr>
      <vt:lpstr>Core of NAPCC - National  Missions</vt:lpstr>
      <vt:lpstr>Slide 59</vt:lpstr>
      <vt:lpstr>Rural Livlihoods - Resources</vt:lpstr>
      <vt:lpstr>Rural Poor  Paying the most Climate change will  only exacerbate</vt:lpstr>
      <vt:lpstr>Slide 62</vt:lpstr>
      <vt:lpstr>Climate Change vulnerability</vt:lpstr>
      <vt:lpstr>Exposure</vt:lpstr>
      <vt:lpstr>Sensitivity</vt:lpstr>
      <vt:lpstr>Adaptive Capability</vt:lpstr>
      <vt:lpstr>Vulnerability is a  Function of …</vt:lpstr>
      <vt:lpstr>Adaptation</vt:lpstr>
      <vt:lpstr>Adaptation (continued)</vt:lpstr>
      <vt:lpstr>Slide 70</vt:lpstr>
      <vt:lpstr>UNFCCC Overview of UNFCCC</vt:lpstr>
      <vt:lpstr>UNFCCC Overall goal and objectives</vt:lpstr>
      <vt:lpstr>UNFCCC Time taken to reach equilibrium</vt:lpstr>
      <vt:lpstr>UNFCCC</vt:lpstr>
      <vt:lpstr>UNFCCC Institutional framework</vt:lpstr>
      <vt:lpstr>UNFCCC Organisation of the Convention</vt:lpstr>
      <vt:lpstr>UNFCCC</vt:lpstr>
      <vt:lpstr>KYOTO PROTOCOL</vt:lpstr>
      <vt:lpstr>KYOTO PROTOCOL</vt:lpstr>
      <vt:lpstr>Kyoto Protocol</vt:lpstr>
      <vt:lpstr>Policies to mitigate impact of climate change</vt:lpstr>
      <vt:lpstr>UNFCCC Ratification of the Kyoto protocol</vt:lpstr>
      <vt:lpstr>CO2 emissions from industrial process</vt:lpstr>
      <vt:lpstr>CO2 emissions from land use change</vt:lpstr>
      <vt:lpstr>INFORMATIONS &amp; TOOLS</vt:lpstr>
      <vt:lpstr>UNDP – GEF Project</vt:lpstr>
      <vt:lpstr>COUNTRY: India</vt:lpstr>
      <vt:lpstr>Slide 88</vt:lpstr>
      <vt:lpstr>The main components of the project  include</vt:lpstr>
      <vt:lpstr>Slide 90</vt:lpstr>
      <vt:lpstr>Concept of  Carbon Credit</vt:lpstr>
      <vt:lpstr>Slide 92</vt:lpstr>
      <vt:lpstr>Slide 93</vt:lpstr>
      <vt:lpstr>METHANE</vt:lpstr>
      <vt:lpstr>USE OF  CARBON CREDITS IN EMISSION REDUCTION</vt:lpstr>
      <vt:lpstr>REDUCTION</vt:lpstr>
      <vt:lpstr>FLEXIBILITY  MECHANISM</vt:lpstr>
      <vt:lpstr>Emission Trading</vt:lpstr>
      <vt:lpstr>Joint Implementation</vt:lpstr>
      <vt:lpstr>Clean Development Mechanism  (CDM)</vt:lpstr>
      <vt:lpstr>Concept of VER’s</vt:lpstr>
      <vt:lpstr>What should be the price of  carbon????</vt:lpstr>
      <vt:lpstr>Concept of  Carbon Credit</vt:lpstr>
      <vt:lpstr>Market for Carbon Trading……</vt:lpstr>
      <vt:lpstr>India’s Stance in Carbon Credits</vt:lpstr>
      <vt:lpstr>India along with China, lead countries in  earning Carbon Credit</vt:lpstr>
      <vt:lpstr>Slide 107</vt:lpstr>
      <vt:lpstr>Some of the Leading companies of India  using &amp; selling Carbon Credits…</vt:lpstr>
      <vt:lpstr>SRF….</vt:lpstr>
      <vt:lpstr>Concept of  Carbon Credit</vt:lpstr>
      <vt:lpstr>Slide 111</vt:lpstr>
      <vt:lpstr>Slide 112</vt:lpstr>
      <vt:lpstr>Present Accounting  treatment…..</vt:lpstr>
      <vt:lpstr>Tax Treatments</vt:lpstr>
      <vt:lpstr>TAX TREATMENT</vt:lpstr>
      <vt:lpstr>Slide 116</vt:lpstr>
      <vt:lpstr>Scope for Chartered Accountants</vt:lpstr>
      <vt:lpstr>Other opportunities…..</vt:lpstr>
      <vt:lpstr>Question Bank</vt:lpstr>
      <vt:lpstr>Slide 120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Dharmendra</cp:lastModifiedBy>
  <cp:revision>18</cp:revision>
  <dcterms:created xsi:type="dcterms:W3CDTF">2020-03-25T08:44:16Z</dcterms:created>
  <dcterms:modified xsi:type="dcterms:W3CDTF">2020-03-25T09:38:43Z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2020-03-25T00:00:00Z</vt:filetime>
  </property>
  <property fmtid="{D5CDD505-2E9C-101B-9397-08002B2CF9AE}" pid="3" name="LastSaved">
    <vt:filetime>2020-03-25T00:00:00Z</vt:filetime>
  </property>
</Properties>
</file>