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3"/>
    <p:sldId id="258" r:id="rId4"/>
    <p:sldId id="259" r:id="rId5"/>
    <p:sldId id="296" r:id="rId6"/>
    <p:sldId id="262" r:id="rId7"/>
    <p:sldId id="263" r:id="rId8"/>
    <p:sldId id="264" r:id="rId9"/>
    <p:sldId id="290" r:id="rId10"/>
    <p:sldId id="291" r:id="rId11"/>
    <p:sldId id="292" r:id="rId12"/>
    <p:sldId id="293" r:id="rId13"/>
    <p:sldId id="294" r:id="rId14"/>
    <p:sldId id="295" r:id="rId15"/>
    <p:sldId id="298" r:id="rId16"/>
    <p:sldId id="299" r:id="rId17"/>
    <p:sldId id="301" r:id="rId19"/>
    <p:sldId id="300" r:id="rId20"/>
    <p:sldId id="317" r:id="rId21"/>
    <p:sldId id="318" r:id="rId22"/>
    <p:sldId id="319" r:id="rId23"/>
    <p:sldId id="320" r:id="rId24"/>
    <p:sldId id="321" r:id="rId25"/>
    <p:sldId id="322" r:id="rId26"/>
    <p:sldId id="323" r:id="rId27"/>
    <p:sldId id="324" r:id="rId28"/>
    <p:sldId id="350" r:id="rId29"/>
    <p:sldId id="352" r:id="rId30"/>
    <p:sldId id="354" r:id="rId31"/>
    <p:sldId id="326" r:id="rId32"/>
    <p:sldId id="353" r:id="rId33"/>
    <p:sldId id="355" r:id="rId34"/>
    <p:sldId id="329" r:id="rId35"/>
    <p:sldId id="358" r:id="rId36"/>
    <p:sldId id="266" r:id="rId37"/>
    <p:sldId id="267" r:id="rId38"/>
    <p:sldId id="361" r:id="rId39"/>
    <p:sldId id="362" r:id="rId40"/>
    <p:sldId id="269" r:id="rId41"/>
    <p:sldId id="270" r:id="rId42"/>
    <p:sldId id="363" r:id="rId43"/>
    <p:sldId id="272" r:id="rId44"/>
    <p:sldId id="288" r:id="rId45"/>
    <p:sldId id="289" r:id="rId46"/>
    <p:sldId id="359" r:id="rId47"/>
    <p:sldId id="360" r:id="rId48"/>
    <p:sldId id="28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B18FC-5EEF-4B2E-80DD-FF006C595F81}" type="datetimeFigureOut">
              <a:rPr lang="en-US" smtClean="0"/>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6D9D6-B648-4FE2-A4B7-8372338F2ACC}"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6D9D6-B648-4FE2-A4B7-8372338F2ACC}" type="slidenum">
              <a:rPr lang="en-IN" smtClean="0"/>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ln>
        </p:spPr>
      </p:sp>
      <p:sp>
        <p:nvSpPr>
          <p:cNvPr id="82947" name="Notes Placeholder 2"/>
          <p:cNvSpPr>
            <a:spLocks noGrp="1"/>
          </p:cNvSpPr>
          <p:nvPr>
            <p:ph type="body" idx="1"/>
          </p:nvPr>
        </p:nvSpPr>
        <p:spPr bwMode="auto">
          <a:noFill/>
        </p:spPr>
        <p:txBody>
          <a:bodyPr wrap="square" numCol="1" anchor="t" anchorCtr="0" compatLnSpc="1"/>
          <a:lstStyle/>
          <a:p>
            <a:endParaRPr lang="en-US" smtClean="0"/>
          </a:p>
        </p:txBody>
      </p:sp>
      <p:sp>
        <p:nvSpPr>
          <p:cNvPr id="4" name="Slide Number Placeholder 3"/>
          <p:cNvSpPr>
            <a:spLocks noGrp="1"/>
          </p:cNvSpPr>
          <p:nvPr>
            <p:ph type="sldNum" sz="quarter" idx="5"/>
          </p:nvPr>
        </p:nvSpPr>
        <p:spPr/>
        <p:txBody>
          <a:bodyPr/>
          <a:lstStyle/>
          <a:p>
            <a:pPr>
              <a:defRPr/>
            </a:pPr>
            <a:fld id="{DE7D36AC-83ED-4B66-BC42-AA28FC23AC8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ln>
        </p:spPr>
      </p:sp>
      <p:sp>
        <p:nvSpPr>
          <p:cNvPr id="84995"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B2D5946-30F9-4898-AAEA-28F3C6044CCD}" type="slidenum">
              <a:rPr lang="ja-JP" altLang="en-US" smtClean="0"/>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p:spPr>
      </p:sp>
      <p:sp>
        <p:nvSpPr>
          <p:cNvPr id="86019" name="Notes Placeholder 2"/>
          <p:cNvSpPr>
            <a:spLocks noGrp="1"/>
          </p:cNvSpPr>
          <p:nvPr>
            <p:ph type="body" idx="1"/>
          </p:nvPr>
        </p:nvSpPr>
        <p:spPr bwMode="auto">
          <a:noFill/>
        </p:spPr>
        <p:txBody>
          <a:bodyPr wrap="square" numCol="1" anchor="t" anchorCtr="0" compatLnSpc="1"/>
          <a:lstStyle/>
          <a:p>
            <a:endParaRPr lang="en-US" smtClean="0"/>
          </a:p>
        </p:txBody>
      </p:sp>
      <p:sp>
        <p:nvSpPr>
          <p:cNvPr id="4" name="Slide Number Placeholder 3"/>
          <p:cNvSpPr>
            <a:spLocks noGrp="1"/>
          </p:cNvSpPr>
          <p:nvPr>
            <p:ph type="sldNum" sz="quarter" idx="5"/>
          </p:nvPr>
        </p:nvSpPr>
        <p:spPr/>
        <p:txBody>
          <a:bodyPr/>
          <a:lstStyle/>
          <a:p>
            <a:pPr>
              <a:defRPr/>
            </a:pPr>
            <a:fld id="{2BCBE13E-0C4A-4E7C-8A6B-07D302F75C73}"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ln>
        </p:spPr>
      </p:sp>
      <p:sp>
        <p:nvSpPr>
          <p:cNvPr id="83971" name="Notes Placeholder 2"/>
          <p:cNvSpPr>
            <a:spLocks noGrp="1"/>
          </p:cNvSpPr>
          <p:nvPr>
            <p:ph type="body" idx="1"/>
          </p:nvPr>
        </p:nvSpPr>
        <p:spPr bwMode="auto">
          <a:noFill/>
        </p:spPr>
        <p:txBody>
          <a:bodyPr wrap="square" numCol="1" anchor="t" anchorCtr="0" compatLnSpc="1"/>
          <a:lstStyle/>
          <a:p>
            <a:endParaRPr lang="en-US" smtClean="0"/>
          </a:p>
        </p:txBody>
      </p:sp>
      <p:sp>
        <p:nvSpPr>
          <p:cNvPr id="4" name="Slide Number Placeholder 3"/>
          <p:cNvSpPr>
            <a:spLocks noGrp="1"/>
          </p:cNvSpPr>
          <p:nvPr>
            <p:ph type="sldNum" sz="quarter" idx="5"/>
          </p:nvPr>
        </p:nvSpPr>
        <p:spPr/>
        <p:txBody>
          <a:bodyPr/>
          <a:lstStyle/>
          <a:p>
            <a:pPr>
              <a:defRPr/>
            </a:pPr>
            <a:fld id="{38585E4F-2B66-4D2D-8307-45FB0B304B25}"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6D9D6-B648-4FE2-A4B7-8372338F2ACC}" type="slidenum">
              <a:rPr lang="en-IN" smtClean="0"/>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ln>
        </p:spPr>
      </p:sp>
      <p:sp>
        <p:nvSpPr>
          <p:cNvPr id="88067" name="Notes Placeholder 2"/>
          <p:cNvSpPr>
            <a:spLocks noGrp="1"/>
          </p:cNvSpPr>
          <p:nvPr>
            <p:ph type="body" idx="1"/>
          </p:nvPr>
        </p:nvSpPr>
        <p:spPr bwMode="auto">
          <a:noFill/>
        </p:spPr>
        <p:txBody>
          <a:bodyPr wrap="square" numCol="1" anchor="t" anchorCtr="0" compatLnSpc="1"/>
          <a:lstStyle/>
          <a:p>
            <a:endParaRPr lang="en-US" smtClean="0"/>
          </a:p>
        </p:txBody>
      </p:sp>
      <p:sp>
        <p:nvSpPr>
          <p:cNvPr id="4" name="Slide Number Placeholder 3"/>
          <p:cNvSpPr>
            <a:spLocks noGrp="1"/>
          </p:cNvSpPr>
          <p:nvPr>
            <p:ph type="sldNum" sz="quarter" idx="5"/>
          </p:nvPr>
        </p:nvSpPr>
        <p:spPr/>
        <p:txBody>
          <a:bodyPr/>
          <a:lstStyle/>
          <a:p>
            <a:pPr>
              <a:defRPr/>
            </a:pPr>
            <a:fld id="{32A1AE4C-0FEE-4CC5-84D6-AAE113C4012C}"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46A5B9BB-898E-4AF1-BAC9-9735ADF13D5C}" type="slidenum">
              <a:rPr lang="en-US" smtClean="0"/>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ln>
        </p:spPr>
      </p:sp>
      <p:sp>
        <p:nvSpPr>
          <p:cNvPr id="109571"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494CADE-9385-4791-9E29-3F8D8F5F639D}" type="slidenum">
              <a:rPr lang="en-US" smtClean="0"/>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B571DD8-00A8-4AB8-9B3F-E94B4B71F9FC}" type="datetimeFigureOut">
              <a:rPr lang="en-US"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4B571DD8-00A8-4AB8-9B3F-E94B4B71F9FC}" type="datetimeFigureOut">
              <a:rPr lang="en-US"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4B571DD8-00A8-4AB8-9B3F-E94B4B71F9FC}" type="datetimeFigureOut">
              <a:rPr lang="en-US"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lipArt Placeholder 3"/>
          <p:cNvSpPr>
            <a:spLocks noGrp="1"/>
          </p:cNvSpPr>
          <p:nvPr>
            <p:ph type="clipArt" sz="half" idx="2"/>
          </p:nvPr>
        </p:nvSpPr>
        <p:spPr>
          <a:xfrm>
            <a:off x="4648200" y="1981200"/>
            <a:ext cx="3810000" cy="4114800"/>
          </a:xfrm>
        </p:spPr>
        <p:txBody>
          <a:bodyPr/>
          <a:lstStyle/>
          <a:p>
            <a:endParaRPr lang="en-IN"/>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ja-JP" alt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4B571DD8-00A8-4AB8-9B3F-E94B4B71F9FC}" type="datetimeFigureOut">
              <a:rPr lang="en-US"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B571DD8-00A8-4AB8-9B3F-E94B4B71F9FC}" type="datetimeFigureOut">
              <a:rPr lang="en-US"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4"/>
          <p:cNvSpPr>
            <a:spLocks noGrp="1"/>
          </p:cNvSpPr>
          <p:nvPr>
            <p:ph type="dt" sz="half" idx="10"/>
          </p:nvPr>
        </p:nvSpPr>
        <p:spPr/>
        <p:txBody>
          <a:bodyPr/>
          <a:lstStyle/>
          <a:p>
            <a:fld id="{4B571DD8-00A8-4AB8-9B3F-E94B4B71F9FC}" type="datetimeFigureOut">
              <a:rPr lang="en-US"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6"/>
          <p:cNvSpPr>
            <a:spLocks noGrp="1"/>
          </p:cNvSpPr>
          <p:nvPr>
            <p:ph type="dt" sz="half" idx="10"/>
          </p:nvPr>
        </p:nvSpPr>
        <p:spPr/>
        <p:txBody>
          <a:bodyPr/>
          <a:lstStyle/>
          <a:p>
            <a:fld id="{4B571DD8-00A8-4AB8-9B3F-E94B4B71F9FC}" type="datetimeFigureOut">
              <a:rPr lang="en-US"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B571DD8-00A8-4AB8-9B3F-E94B4B71F9FC}" type="datetimeFigureOut">
              <a:rPr lang="en-US"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71DD8-00A8-4AB8-9B3F-E94B4B71F9FC}" type="datetimeFigureOut">
              <a:rPr lang="en-US"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B571DD8-00A8-4AB8-9B3F-E94B4B71F9FC}" type="datetimeFigureOut">
              <a:rPr lang="en-US"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B571DD8-00A8-4AB8-9B3F-E94B4B71F9FC}" type="datetimeFigureOut">
              <a:rPr lang="en-US"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78BA9AA-5205-4219-81BF-1E522159BA4B}"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71DD8-00A8-4AB8-9B3F-E94B4B71F9FC}" type="datetimeFigureOut">
              <a:rPr lang="en-US" smtClean="0"/>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BA9AA-5205-4219-81BF-1E522159BA4B}"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274638"/>
            <a:ext cx="9144000" cy="1143000"/>
          </a:xfrm>
        </p:spPr>
        <p:txBody>
          <a:bodyPr/>
          <a:lstStyle/>
          <a:p>
            <a:r>
              <a:rPr lang="en-US" smtClean="0">
                <a:latin typeface="Arial" panose="02080604020202020204" pitchFamily="34" charset="0"/>
                <a:cs typeface="Arial" panose="02080604020202020204" pitchFamily="34" charset="0"/>
              </a:rPr>
              <a:t>Anaerobic Digestion of Solid Waste</a:t>
            </a:r>
            <a:endParaRPr lang="en-IN" smtClean="0">
              <a:latin typeface="Arial" panose="02080604020202020204" pitchFamily="34" charset="0"/>
              <a:cs typeface="Arial" panose="02080604020202020204" pitchFamily="34" charset="0"/>
            </a:endParaRPr>
          </a:p>
        </p:txBody>
      </p:sp>
      <p:sp>
        <p:nvSpPr>
          <p:cNvPr id="58371" name="Content Placeholder 2"/>
          <p:cNvSpPr>
            <a:spLocks noGrp="1"/>
          </p:cNvSpPr>
          <p:nvPr>
            <p:ph idx="1"/>
          </p:nvPr>
        </p:nvSpPr>
        <p:spPr>
          <a:xfrm>
            <a:off x="285750" y="1357313"/>
            <a:ext cx="8572500" cy="4525962"/>
          </a:xfrm>
        </p:spPr>
        <p:txBody>
          <a:bodyPr>
            <a:normAutofit fontScale="92500" lnSpcReduction="10000"/>
          </a:bodyPr>
          <a:lstStyle/>
          <a:p>
            <a:r>
              <a:rPr lang="en-US" sz="2400" dirty="0" smtClean="0">
                <a:latin typeface="Arial" panose="02080604020202020204" pitchFamily="34" charset="0"/>
                <a:cs typeface="Arial" panose="02080604020202020204" pitchFamily="34" charset="0"/>
              </a:rPr>
              <a:t>Also bio-</a:t>
            </a:r>
            <a:r>
              <a:rPr lang="en-US" sz="2400" dirty="0" err="1" smtClean="0">
                <a:latin typeface="Arial" panose="02080604020202020204" pitchFamily="34" charset="0"/>
                <a:cs typeface="Arial" panose="02080604020202020204" pitchFamily="34" charset="0"/>
              </a:rPr>
              <a:t>methanation</a:t>
            </a:r>
            <a:r>
              <a:rPr lang="en-US" sz="2400" dirty="0" smtClean="0">
                <a:latin typeface="Arial" panose="02080604020202020204" pitchFamily="34" charset="0"/>
                <a:cs typeface="Arial" panose="02080604020202020204" pitchFamily="34" charset="0"/>
              </a:rPr>
              <a:t>: the organic fraction of wastes is segregated and fed to a closed container (biogas digester) where, under anaerobic conditions, the organic wastes undergo bio-degradation producing methane-rich biogas and effluent/sludge.</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 The biogas production ranges from 50-150m</a:t>
            </a:r>
            <a:r>
              <a:rPr lang="en-US" sz="2400" baseline="30000" dirty="0" smtClean="0">
                <a:latin typeface="Arial" panose="02080604020202020204" pitchFamily="34" charset="0"/>
                <a:cs typeface="Arial" panose="02080604020202020204" pitchFamily="34" charset="0"/>
              </a:rPr>
              <a:t>3</a:t>
            </a:r>
            <a:r>
              <a:rPr lang="en-US" sz="2400" dirty="0" smtClean="0">
                <a:latin typeface="Arial" panose="02080604020202020204" pitchFamily="34" charset="0"/>
                <a:cs typeface="Arial" panose="02080604020202020204" pitchFamily="34" charset="0"/>
              </a:rPr>
              <a:t>/</a:t>
            </a:r>
            <a:r>
              <a:rPr lang="en-US" sz="2400" dirty="0" err="1" smtClean="0">
                <a:latin typeface="Arial" panose="02080604020202020204" pitchFamily="34" charset="0"/>
                <a:cs typeface="Arial" panose="02080604020202020204" pitchFamily="34" charset="0"/>
              </a:rPr>
              <a:t>tonne</a:t>
            </a:r>
            <a:r>
              <a:rPr lang="en-US" sz="2400" dirty="0" smtClean="0">
                <a:latin typeface="Arial" panose="02080604020202020204" pitchFamily="34" charset="0"/>
                <a:cs typeface="Arial" panose="02080604020202020204" pitchFamily="34" charset="0"/>
              </a:rPr>
              <a:t> of wastes, depending upon the composition of waste. </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The biogas can be utilized either for cooking/heating application, or through dual fuel or gas engines or gas/ steam turbines for generating motive power or electricity. </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The residual sludge from anaerobic digestion, after </a:t>
            </a:r>
            <a:r>
              <a:rPr lang="en-US" sz="2400" dirty="0" err="1" smtClean="0">
                <a:latin typeface="Arial" panose="02080604020202020204" pitchFamily="34" charset="0"/>
                <a:cs typeface="Arial" panose="02080604020202020204" pitchFamily="34" charset="0"/>
              </a:rPr>
              <a:t>stabilisation</a:t>
            </a:r>
            <a:r>
              <a:rPr lang="en-US" sz="2400" dirty="0" smtClean="0">
                <a:latin typeface="Arial" panose="02080604020202020204" pitchFamily="34" charset="0"/>
                <a:cs typeface="Arial" panose="02080604020202020204" pitchFamily="34" charset="0"/>
              </a:rPr>
              <a:t>, can ne used as a soil conditioner, or even sold as manure depending upon its composition, which is determined mainly by the composition of the input waste.</a:t>
            </a:r>
            <a:endParaRPr lang="en-IN"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ox(in)">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box(in)">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box(in)">
                                      <p:cBhvr>
                                        <p:cTn id="17" dur="500"/>
                                        <p:tgtEl>
                                          <p:spTgt spid="583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box(in)">
                                      <p:cBhvr>
                                        <p:cTn id="22" dur="500"/>
                                        <p:tgtEl>
                                          <p:spTgt spid="583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8371">
                                            <p:txEl>
                                              <p:pRg st="3" end="3"/>
                                            </p:txEl>
                                          </p:spTgt>
                                        </p:tgtEl>
                                        <p:attrNameLst>
                                          <p:attrName>style.visibility</p:attrName>
                                        </p:attrNameLst>
                                      </p:cBhvr>
                                      <p:to>
                                        <p:strVal val="visible"/>
                                      </p:to>
                                    </p:set>
                                    <p:animEffect transition="in" filter="box(in)">
                                      <p:cBhvr>
                                        <p:cTn id="27"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smtClean="0">
                <a:latin typeface="Arial" panose="02080604020202020204" pitchFamily="34" charset="0"/>
                <a:cs typeface="Arial" panose="02080604020202020204" pitchFamily="34" charset="0"/>
              </a:rPr>
              <a:t>Biogas/kg of MSW</a:t>
            </a:r>
            <a:endParaRPr lang="en-IN" dirty="0">
              <a:latin typeface="Arial" panose="02080604020202020204" pitchFamily="34" charset="0"/>
              <a:cs typeface="Arial" panose="02080604020202020204" pitchFamily="34" charset="0"/>
            </a:endParaRPr>
          </a:p>
        </p:txBody>
      </p:sp>
      <p:pic>
        <p:nvPicPr>
          <p:cNvPr id="4" name="Content Placeholder 3"/>
          <p:cNvPicPr>
            <a:picLocks noGrp="1"/>
          </p:cNvPicPr>
          <p:nvPr>
            <p:ph idx="1"/>
          </p:nvPr>
        </p:nvPicPr>
        <p:blipFill>
          <a:blip r:embed="rId1"/>
          <a:srcRect t="9770" r="23448"/>
          <a:stretch>
            <a:fillRect/>
          </a:stretch>
        </p:blipFill>
        <p:spPr bwMode="auto">
          <a:xfrm>
            <a:off x="500034" y="928670"/>
            <a:ext cx="7858180" cy="5357850"/>
          </a:xfrm>
          <a:prstGeom prst="rect">
            <a:avLst/>
          </a:prstGeom>
          <a:noFill/>
          <a:ln w="9525">
            <a:noFill/>
            <a:miter lim="800000"/>
            <a:headEnd/>
            <a:tailEnd/>
          </a:ln>
        </p:spPr>
      </p:pic>
      <p:sp>
        <p:nvSpPr>
          <p:cNvPr id="5" name="Oval 4"/>
          <p:cNvSpPr/>
          <p:nvPr/>
        </p:nvSpPr>
        <p:spPr>
          <a:xfrm>
            <a:off x="5929322" y="2071678"/>
            <a:ext cx="500066"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29322" y="3000372"/>
            <a:ext cx="500066"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29322" y="5072074"/>
            <a:ext cx="500066"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29322" y="5357826"/>
            <a:ext cx="500066"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29322" y="3571876"/>
            <a:ext cx="500066"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Design Criteria</a:t>
            </a:r>
            <a:endParaRPr lang="en-IN"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panose="02080604020202020204" pitchFamily="34" charset="0"/>
                <a:cs typeface="Arial" panose="02080604020202020204" pitchFamily="34" charset="0"/>
              </a:rPr>
              <a:t>OLR = organic loading rate [kg substrate/m</a:t>
            </a:r>
            <a:r>
              <a:rPr lang="en-US" baseline="30000" dirty="0" smtClean="0">
                <a:latin typeface="Arial" panose="02080604020202020204" pitchFamily="34" charset="0"/>
                <a:cs typeface="Arial" panose="02080604020202020204" pitchFamily="34" charset="0"/>
              </a:rPr>
              <a:t>3</a:t>
            </a:r>
            <a:r>
              <a:rPr lang="en-US" dirty="0" smtClean="0">
                <a:latin typeface="Arial" panose="02080604020202020204" pitchFamily="34" charset="0"/>
                <a:cs typeface="Arial" panose="02080604020202020204" pitchFamily="34" charset="0"/>
              </a:rPr>
              <a:t> reactor day]</a:t>
            </a:r>
            <a:endParaRPr lang="en-IN" dirty="0" smtClean="0">
              <a:latin typeface="Arial" panose="02080604020202020204" pitchFamily="34" charset="0"/>
              <a:cs typeface="Arial" panose="02080604020202020204" pitchFamily="34" charset="0"/>
            </a:endParaRPr>
          </a:p>
          <a:p>
            <a:r>
              <a:rPr lang="en-US" i="1" dirty="0" smtClean="0">
                <a:latin typeface="Arial" panose="02080604020202020204" pitchFamily="34" charset="0"/>
                <a:cs typeface="Arial" panose="02080604020202020204" pitchFamily="34" charset="0"/>
              </a:rPr>
              <a:t>OLR</a:t>
            </a:r>
            <a:r>
              <a:rPr lang="en-US" dirty="0" smtClean="0">
                <a:latin typeface="Arial" panose="02080604020202020204" pitchFamily="34" charset="0"/>
                <a:cs typeface="Arial" panose="02080604020202020204" pitchFamily="34" charset="0"/>
              </a:rPr>
              <a:t>= </a:t>
            </a:r>
            <a:r>
              <a:rPr lang="en-US" i="1" u="sng" dirty="0" smtClean="0">
                <a:latin typeface="Arial" panose="02080604020202020204" pitchFamily="34" charset="0"/>
                <a:cs typeface="Arial" panose="02080604020202020204" pitchFamily="34" charset="0"/>
              </a:rPr>
              <a:t>Q</a:t>
            </a:r>
            <a:r>
              <a:rPr lang="en-US" u="sng" dirty="0" smtClean="0">
                <a:latin typeface="Arial" panose="02080604020202020204" pitchFamily="34" charset="0"/>
                <a:cs typeface="Arial" panose="02080604020202020204" pitchFamily="34" charset="0"/>
              </a:rPr>
              <a:t>× </a:t>
            </a:r>
            <a:r>
              <a:rPr lang="en-US" i="1" u="sng" dirty="0" smtClean="0">
                <a:latin typeface="Arial" panose="02080604020202020204" pitchFamily="34" charset="0"/>
                <a:cs typeface="Arial" panose="02080604020202020204" pitchFamily="34" charset="0"/>
              </a:rPr>
              <a:t>S</a:t>
            </a:r>
            <a:endParaRPr lang="en-IN" dirty="0" smtClean="0">
              <a:latin typeface="Arial" panose="02080604020202020204" pitchFamily="34" charset="0"/>
              <a:cs typeface="Arial" panose="02080604020202020204" pitchFamily="34" charset="0"/>
            </a:endParaRPr>
          </a:p>
          <a:p>
            <a:pPr>
              <a:buNone/>
            </a:pPr>
            <a:r>
              <a:rPr lang="en-US" i="1" dirty="0" smtClean="0">
                <a:latin typeface="Arial" panose="02080604020202020204" pitchFamily="34" charset="0"/>
                <a:cs typeface="Arial" panose="02080604020202020204" pitchFamily="34" charset="0"/>
              </a:rPr>
              <a:t>                 V</a:t>
            </a:r>
            <a:endParaRPr lang="en-IN"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Where </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S – Volatile Solids or Degradable Solids (kg/m3)</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Q is the </a:t>
            </a:r>
            <a:r>
              <a:rPr lang="en-US" dirty="0" err="1" smtClean="0">
                <a:latin typeface="Arial" panose="02080604020202020204" pitchFamily="34" charset="0"/>
                <a:cs typeface="Arial" panose="02080604020202020204" pitchFamily="34" charset="0"/>
              </a:rPr>
              <a:t>flowrate</a:t>
            </a:r>
            <a:r>
              <a:rPr lang="en-US" dirty="0" smtClean="0">
                <a:latin typeface="Arial" panose="02080604020202020204" pitchFamily="34" charset="0"/>
                <a:cs typeface="Arial" panose="02080604020202020204" pitchFamily="34" charset="0"/>
              </a:rPr>
              <a:t> and (m3/d)</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V is the volume of the anaerobic digester</a:t>
            </a:r>
            <a:endParaRPr lang="en-IN"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ox(i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ox(in)">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OLR</a:t>
            </a:r>
            <a:endParaRPr lang="en-IN" dirty="0">
              <a:latin typeface="Arial" panose="02080604020202020204" pitchFamily="34" charset="0"/>
              <a:cs typeface="Arial" panose="02080604020202020204" pitchFamily="34" charset="0"/>
            </a:endParaRPr>
          </a:p>
        </p:txBody>
      </p:sp>
      <p:pic>
        <p:nvPicPr>
          <p:cNvPr id="4" name="Content Placeholder 3"/>
          <p:cNvPicPr>
            <a:picLocks noGrp="1"/>
          </p:cNvPicPr>
          <p:nvPr>
            <p:ph idx="1"/>
          </p:nvPr>
        </p:nvPicPr>
        <p:blipFill>
          <a:blip r:embed="rId1"/>
          <a:srcRect b="8691"/>
          <a:stretch>
            <a:fillRect/>
          </a:stretch>
        </p:blipFill>
        <p:spPr bwMode="auto">
          <a:xfrm>
            <a:off x="357158" y="1071546"/>
            <a:ext cx="8143932" cy="57864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HRT</a:t>
            </a:r>
            <a:endParaRPr lang="en-IN"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p:txBody>
          <a:bodyPr/>
          <a:lstStyle/>
          <a:p>
            <a:r>
              <a:rPr lang="en-US" i="1" dirty="0" smtClean="0">
                <a:latin typeface="Arial" panose="02080604020202020204" pitchFamily="34" charset="0"/>
                <a:cs typeface="Arial" panose="02080604020202020204" pitchFamily="34" charset="0"/>
              </a:rPr>
              <a:t>HRT </a:t>
            </a:r>
            <a:r>
              <a:rPr lang="en-US" dirty="0" smtClean="0">
                <a:latin typeface="Arial" panose="02080604020202020204" pitchFamily="34" charset="0"/>
                <a:cs typeface="Arial" panose="02080604020202020204" pitchFamily="34" charset="0"/>
              </a:rPr>
              <a:t>=  </a:t>
            </a:r>
            <a:r>
              <a:rPr lang="en-US" i="1" u="sng" dirty="0" smtClean="0">
                <a:latin typeface="Arial" panose="02080604020202020204" pitchFamily="34" charset="0"/>
                <a:cs typeface="Arial" panose="02080604020202020204" pitchFamily="34" charset="0"/>
              </a:rPr>
              <a:t>V</a:t>
            </a:r>
            <a:endParaRPr lang="en-IN" dirty="0" smtClean="0">
              <a:latin typeface="Arial" panose="02080604020202020204" pitchFamily="34" charset="0"/>
              <a:cs typeface="Arial" panose="02080604020202020204" pitchFamily="34" charset="0"/>
            </a:endParaRPr>
          </a:p>
          <a:p>
            <a:r>
              <a:rPr lang="en-US" i="1" dirty="0" smtClean="0">
                <a:latin typeface="Arial" panose="02080604020202020204" pitchFamily="34" charset="0"/>
                <a:cs typeface="Arial" panose="02080604020202020204" pitchFamily="34" charset="0"/>
              </a:rPr>
              <a:t>            Q</a:t>
            </a:r>
            <a:endParaRPr lang="en-IN"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HRT = hydraulic retention time [days]</a:t>
            </a:r>
            <a:endParaRPr lang="en-IN"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V = reactor volume [m</a:t>
            </a:r>
            <a:r>
              <a:rPr lang="en-US" baseline="30000" dirty="0" smtClean="0">
                <a:latin typeface="Arial" panose="02080604020202020204" pitchFamily="34" charset="0"/>
                <a:cs typeface="Arial" panose="02080604020202020204" pitchFamily="34" charset="0"/>
              </a:rPr>
              <a:t>3</a:t>
            </a:r>
            <a:r>
              <a:rPr lang="en-US" dirty="0" smtClean="0">
                <a:latin typeface="Arial" panose="02080604020202020204" pitchFamily="34" charset="0"/>
                <a:cs typeface="Arial" panose="02080604020202020204" pitchFamily="34" charset="0"/>
              </a:rPr>
              <a:t>]</a:t>
            </a:r>
            <a:endParaRPr lang="en-IN"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Q = flow rate [m</a:t>
            </a:r>
            <a:r>
              <a:rPr lang="en-US" baseline="30000" dirty="0" smtClean="0">
                <a:latin typeface="Arial" panose="02080604020202020204" pitchFamily="34" charset="0"/>
                <a:cs typeface="Arial" panose="02080604020202020204" pitchFamily="34" charset="0"/>
              </a:rPr>
              <a:t>3</a:t>
            </a:r>
            <a:r>
              <a:rPr lang="en-US" dirty="0" smtClean="0">
                <a:latin typeface="Arial" panose="02080604020202020204" pitchFamily="34" charset="0"/>
                <a:cs typeface="Arial" panose="02080604020202020204" pitchFamily="34" charset="0"/>
              </a:rPr>
              <a:t>/day]</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Under Indian Condition HRT= 20-25 days</a:t>
            </a:r>
            <a:endParaRPr lang="en-IN" dirty="0" smtClean="0">
              <a:latin typeface="Arial" panose="02080604020202020204" pitchFamily="34" charset="0"/>
              <a:cs typeface="Arial" panose="02080604020202020204" pitchFamily="34" charset="0"/>
            </a:endParaRPr>
          </a:p>
          <a:p>
            <a:pPr>
              <a:buNone/>
            </a:pPr>
            <a:endParaRPr lang="en-IN"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ox(i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Design of System</a:t>
            </a:r>
            <a:endParaRPr lang="en-IN" dirty="0" smtClean="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a:xfrm>
            <a:off x="214282" y="1214422"/>
            <a:ext cx="8572560" cy="4768865"/>
          </a:xfrm>
        </p:spPr>
        <p:txBody>
          <a:bodyPr>
            <a:noAutofit/>
          </a:bodyPr>
          <a:lstStyle/>
          <a:p>
            <a:r>
              <a:rPr lang="en-US" sz="2000" dirty="0" smtClean="0">
                <a:latin typeface="Arial" panose="02080604020202020204" pitchFamily="34" charset="0"/>
                <a:cs typeface="Arial" panose="02080604020202020204" pitchFamily="34" charset="0"/>
              </a:rPr>
              <a:t>Solid Waste Generated in </a:t>
            </a:r>
            <a:r>
              <a:rPr lang="en-US" sz="2000" dirty="0" err="1" smtClean="0">
                <a:latin typeface="Arial" panose="02080604020202020204" pitchFamily="34" charset="0"/>
                <a:cs typeface="Arial" panose="02080604020202020204" pitchFamily="34" charset="0"/>
              </a:rPr>
              <a:t>Roorkee</a:t>
            </a:r>
            <a:r>
              <a:rPr lang="en-US" sz="2000" dirty="0" smtClean="0">
                <a:latin typeface="Arial" panose="02080604020202020204" pitchFamily="34" charset="0"/>
                <a:cs typeface="Arial" panose="02080604020202020204" pitchFamily="34" charset="0"/>
              </a:rPr>
              <a:t> – 50 t/day</a:t>
            </a:r>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After Pretreatment – 0.5 x 50 = 25 </a:t>
            </a:r>
            <a:r>
              <a:rPr lang="en-US" sz="2000" dirty="0" err="1" smtClean="0">
                <a:latin typeface="Arial" panose="02080604020202020204" pitchFamily="34" charset="0"/>
                <a:cs typeface="Arial" panose="02080604020202020204" pitchFamily="34" charset="0"/>
              </a:rPr>
              <a:t>tpd</a:t>
            </a:r>
            <a:r>
              <a:rPr lang="en-US" sz="2000" dirty="0" smtClean="0">
                <a:latin typeface="Arial" panose="02080604020202020204" pitchFamily="34" charset="0"/>
                <a:cs typeface="Arial" panose="02080604020202020204" pitchFamily="34" charset="0"/>
              </a:rPr>
              <a:t> (As discarded Wet)</a:t>
            </a:r>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 VSS in Pretreated Waste =  25 % (70 % Moisture and 5 % Inert)</a:t>
            </a:r>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 VSS Load t/day = 25 </a:t>
            </a:r>
            <a:r>
              <a:rPr lang="en-US" sz="2000" dirty="0" err="1" smtClean="0">
                <a:latin typeface="Arial" panose="02080604020202020204" pitchFamily="34" charset="0"/>
                <a:cs typeface="Arial" panose="02080604020202020204" pitchFamily="34" charset="0"/>
              </a:rPr>
              <a:t>tpd</a:t>
            </a:r>
            <a:r>
              <a:rPr lang="en-US" sz="2000" dirty="0" smtClean="0">
                <a:latin typeface="Arial" panose="02080604020202020204" pitchFamily="34" charset="0"/>
                <a:cs typeface="Arial" panose="02080604020202020204" pitchFamily="34" charset="0"/>
              </a:rPr>
              <a:t> x 25 % SS/OFMSW = 6.25 t/d</a:t>
            </a:r>
            <a:endParaRPr lang="en-US" sz="2000" dirty="0" smtClean="0">
              <a:latin typeface="Arial" panose="02080604020202020204" pitchFamily="34" charset="0"/>
              <a:cs typeface="Arial" panose="02080604020202020204" pitchFamily="34" charset="0"/>
            </a:endParaRPr>
          </a:p>
          <a:p>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Moisture content -70 %</a:t>
            </a:r>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Dilute to 95 % moisture content slurry</a:t>
            </a:r>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95 = </a:t>
            </a:r>
            <a:r>
              <a:rPr lang="en-US" sz="2000" u="sng" dirty="0" smtClean="0">
                <a:latin typeface="Arial" panose="02080604020202020204" pitchFamily="34" charset="0"/>
                <a:cs typeface="Arial" panose="02080604020202020204" pitchFamily="34" charset="0"/>
              </a:rPr>
              <a:t>25 x 70 + X </a:t>
            </a:r>
            <a:r>
              <a:rPr lang="en-US" sz="2000" u="sng" dirty="0" err="1" smtClean="0">
                <a:latin typeface="Arial" panose="02080604020202020204" pitchFamily="34" charset="0"/>
                <a:cs typeface="Arial" panose="02080604020202020204" pitchFamily="34" charset="0"/>
              </a:rPr>
              <a:t>x</a:t>
            </a:r>
            <a:r>
              <a:rPr lang="en-US" sz="2000" u="sng" dirty="0" smtClean="0">
                <a:latin typeface="Arial" panose="02080604020202020204" pitchFamily="34" charset="0"/>
                <a:cs typeface="Arial" panose="02080604020202020204" pitchFamily="34" charset="0"/>
              </a:rPr>
              <a:t> 100</a:t>
            </a:r>
            <a:endParaRPr lang="en-US" sz="2000" u="sng" dirty="0" smtClean="0">
              <a:latin typeface="Arial" panose="02080604020202020204" pitchFamily="34" charset="0"/>
              <a:cs typeface="Arial" panose="02080604020202020204" pitchFamily="34" charset="0"/>
            </a:endParaRPr>
          </a:p>
          <a:p>
            <a:pPr>
              <a:buNone/>
            </a:pPr>
            <a:r>
              <a:rPr lang="en-US" sz="2000" dirty="0" smtClean="0">
                <a:latin typeface="Arial" panose="02080604020202020204" pitchFamily="34" charset="0"/>
                <a:cs typeface="Arial" panose="02080604020202020204" pitchFamily="34" charset="0"/>
              </a:rPr>
              <a:t>                     25 + X </a:t>
            </a:r>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X (kg of Water needed) = 125 t/day or 125 m3/d</a:t>
            </a:r>
            <a:endParaRPr lang="en-US" sz="2000" dirty="0" smtClean="0">
              <a:latin typeface="Arial" panose="02080604020202020204" pitchFamily="34" charset="0"/>
              <a:cs typeface="Arial" panose="02080604020202020204" pitchFamily="34" charset="0"/>
            </a:endParaRPr>
          </a:p>
          <a:p>
            <a:r>
              <a:rPr lang="en-US" sz="2000" dirty="0" smtClean="0">
                <a:latin typeface="Arial" panose="02080604020202020204" pitchFamily="34" charset="0"/>
                <a:cs typeface="Arial" panose="02080604020202020204" pitchFamily="34" charset="0"/>
              </a:rPr>
              <a:t>Total Weight = 125 + 25 = 150 t/day or 150 m3/day (Assuming density 1000 kg/m3)</a:t>
            </a:r>
            <a:endParaRPr lang="en-US" sz="2000" dirty="0" smtClean="0">
              <a:latin typeface="Arial" panose="02080604020202020204" pitchFamily="34" charset="0"/>
              <a:cs typeface="Arial" panose="02080604020202020204" pitchFamily="34" charset="0"/>
            </a:endParaRPr>
          </a:p>
          <a:p>
            <a:endParaRPr lang="en-US" sz="20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ox(i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ox(in)">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ox(in)">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ox(in)">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ox(in)">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Arial" panose="02080604020202020204" pitchFamily="34" charset="0"/>
                <a:cs typeface="Arial" panose="02080604020202020204" pitchFamily="34" charset="0"/>
              </a:rPr>
              <a:t>HRT – 20 days </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Volume = 20 x 150 m3/day = 3000 m3</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Assuming 30 % headspace and free board </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Volume = 1.3 x 3000 m3 = 3900 m3 (Approx) </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Check OLR  = 6250 kg VSS/d /3000 m3= 2.08  kg VS/m3.day  &lt; 4 kg VS/m3.day </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Mixing Power requirement = 7 W/m3</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Mixing Power = 7 x 3000 m3 = 21.0 kW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ox(i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ox(in)">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latin typeface="Arial Black" pitchFamily="34" charset="0"/>
              </a:rPr>
              <a:t>Comparison of Biogas</a:t>
            </a:r>
            <a:endParaRPr lang="en-IN" smtClean="0">
              <a:latin typeface="Arial Black" pitchFamily="34" charset="0"/>
            </a:endParaRPr>
          </a:p>
        </p:txBody>
      </p:sp>
      <p:pic>
        <p:nvPicPr>
          <p:cNvPr id="56324" name="Picture 2"/>
          <p:cNvPicPr>
            <a:picLocks noChangeAspect="1" noChangeArrowheads="1"/>
          </p:cNvPicPr>
          <p:nvPr/>
        </p:nvPicPr>
        <p:blipFill>
          <a:blip r:embed="rId1"/>
          <a:srcRect l="13725" t="14648" r="26978" b="10156"/>
          <a:stretch>
            <a:fillRect/>
          </a:stretch>
        </p:blipFill>
        <p:spPr bwMode="auto">
          <a:xfrm>
            <a:off x="642938" y="1274763"/>
            <a:ext cx="7429500" cy="5297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ox(in)">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box(in)">
                                      <p:cBhvr>
                                        <p:cTn id="12"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smtClean="0">
                <a:latin typeface="Arial Black" pitchFamily="34" charset="0"/>
              </a:rPr>
              <a:t>Biogas Contaminants Removal</a:t>
            </a:r>
            <a:endParaRPr lang="en-IN" smtClean="0">
              <a:latin typeface="Arial Black" pitchFamily="34" charset="0"/>
            </a:endParaRPr>
          </a:p>
        </p:txBody>
      </p:sp>
      <p:sp>
        <p:nvSpPr>
          <p:cNvPr id="57347" name="Content Placeholder 2"/>
          <p:cNvSpPr>
            <a:spLocks noGrp="1"/>
          </p:cNvSpPr>
          <p:nvPr>
            <p:ph idx="1"/>
          </p:nvPr>
        </p:nvSpPr>
        <p:spPr>
          <a:xfrm>
            <a:off x="500063" y="1571625"/>
            <a:ext cx="8429625" cy="4525963"/>
          </a:xfrm>
        </p:spPr>
        <p:txBody>
          <a:bodyPr>
            <a:noAutofit/>
          </a:bodyPr>
          <a:lstStyle/>
          <a:p>
            <a:r>
              <a:rPr lang="en-US" sz="2400" dirty="0" smtClean="0">
                <a:latin typeface="Arial" panose="02080604020202020204" pitchFamily="34" charset="0"/>
                <a:cs typeface="Arial" panose="02080604020202020204" pitchFamily="34" charset="0"/>
              </a:rPr>
              <a:t>CO2</a:t>
            </a:r>
            <a:endParaRPr lang="en-US" sz="2400" dirty="0" smtClean="0">
              <a:latin typeface="Arial" panose="02080604020202020204" pitchFamily="34" charset="0"/>
              <a:cs typeface="Arial" panose="02080604020202020204" pitchFamily="34" charset="0"/>
            </a:endParaRPr>
          </a:p>
          <a:p>
            <a:pPr lvl="1"/>
            <a:r>
              <a:rPr lang="en-US" sz="2400" dirty="0" smtClean="0">
                <a:latin typeface="Arial" panose="02080604020202020204" pitchFamily="34" charset="0"/>
                <a:cs typeface="Arial" panose="02080604020202020204" pitchFamily="34" charset="0"/>
              </a:rPr>
              <a:t>Removal- Water Scrubbing- CO2 absorb in water-But it generates lot of wastewater</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H2S </a:t>
            </a:r>
            <a:endParaRPr lang="en-US" sz="2400" dirty="0" smtClean="0">
              <a:latin typeface="Arial" panose="02080604020202020204" pitchFamily="34" charset="0"/>
              <a:cs typeface="Arial" panose="02080604020202020204" pitchFamily="34" charset="0"/>
            </a:endParaRPr>
          </a:p>
          <a:p>
            <a:pPr lvl="1"/>
            <a:r>
              <a:rPr lang="en-US" sz="2400" dirty="0" smtClean="0">
                <a:latin typeface="Arial" panose="02080604020202020204" pitchFamily="34" charset="0"/>
                <a:cs typeface="Arial" panose="02080604020202020204" pitchFamily="34" charset="0"/>
              </a:rPr>
              <a:t>Addition air to Headspace of biogas digester- H2S converted to  elemental S- Care to be taken in overdosing of air.</a:t>
            </a:r>
            <a:endParaRPr lang="en-US" sz="2400" dirty="0" smtClean="0">
              <a:latin typeface="Arial" panose="02080604020202020204" pitchFamily="34" charset="0"/>
              <a:cs typeface="Arial" panose="02080604020202020204" pitchFamily="34" charset="0"/>
            </a:endParaRPr>
          </a:p>
          <a:p>
            <a:pPr lvl="1"/>
            <a:r>
              <a:rPr lang="en-US" sz="2400" dirty="0" smtClean="0">
                <a:latin typeface="Arial" panose="02080604020202020204" pitchFamily="34" charset="0"/>
                <a:cs typeface="Arial" panose="02080604020202020204" pitchFamily="34" charset="0"/>
              </a:rPr>
              <a:t>FeCl3 addition in digester- Forms iron </a:t>
            </a:r>
            <a:r>
              <a:rPr lang="en-US" sz="2400" dirty="0" err="1" smtClean="0">
                <a:latin typeface="Arial" panose="02080604020202020204" pitchFamily="34" charset="0"/>
                <a:cs typeface="Arial" panose="02080604020202020204" pitchFamily="34" charset="0"/>
              </a:rPr>
              <a:t>sulphide</a:t>
            </a:r>
            <a:r>
              <a:rPr lang="en-US" sz="2400" dirty="0" smtClean="0">
                <a:latin typeface="Arial" panose="02080604020202020204" pitchFamily="34" charset="0"/>
                <a:cs typeface="Arial" panose="02080604020202020204" pitchFamily="34" charset="0"/>
              </a:rPr>
              <a:t>.</a:t>
            </a:r>
            <a:endParaRPr lang="en-US" sz="2400" dirty="0" smtClean="0">
              <a:latin typeface="Arial" panose="02080604020202020204" pitchFamily="34" charset="0"/>
              <a:cs typeface="Arial" panose="02080604020202020204" pitchFamily="34" charset="0"/>
            </a:endParaRPr>
          </a:p>
          <a:p>
            <a:pPr lvl="1"/>
            <a:r>
              <a:rPr lang="en-US" sz="2400" dirty="0" smtClean="0">
                <a:latin typeface="Arial" panose="02080604020202020204" pitchFamily="34" charset="0"/>
                <a:cs typeface="Arial" panose="02080604020202020204" pitchFamily="34" charset="0"/>
              </a:rPr>
              <a:t>Iron Oxide in digester- Iron </a:t>
            </a:r>
            <a:r>
              <a:rPr lang="en-US" sz="2400" dirty="0" err="1" smtClean="0">
                <a:latin typeface="Arial" panose="02080604020202020204" pitchFamily="34" charset="0"/>
                <a:cs typeface="Arial" panose="02080604020202020204" pitchFamily="34" charset="0"/>
              </a:rPr>
              <a:t>sulphide</a:t>
            </a:r>
            <a:r>
              <a:rPr lang="en-US" sz="2400" dirty="0" smtClean="0">
                <a:latin typeface="Arial" panose="02080604020202020204" pitchFamily="34" charset="0"/>
                <a:cs typeface="Arial" panose="02080604020202020204" pitchFamily="34" charset="0"/>
              </a:rPr>
              <a:t>.</a:t>
            </a:r>
            <a:endParaRPr lang="en-US" sz="2400" dirty="0" smtClean="0">
              <a:latin typeface="Arial" panose="02080604020202020204" pitchFamily="34" charset="0"/>
              <a:cs typeface="Arial" panose="02080604020202020204" pitchFamily="34" charset="0"/>
            </a:endParaRPr>
          </a:p>
          <a:p>
            <a:pPr lvl="1"/>
            <a:r>
              <a:rPr lang="en-US" sz="2400" dirty="0" smtClean="0">
                <a:latin typeface="Arial" panose="02080604020202020204" pitchFamily="34" charset="0"/>
                <a:cs typeface="Arial" panose="02080604020202020204" pitchFamily="34" charset="0"/>
              </a:rPr>
              <a:t>Pass Biogas thru Iron Oxide (</a:t>
            </a:r>
            <a:r>
              <a:rPr lang="en-IN" sz="2400" dirty="0" smtClean="0">
                <a:latin typeface="Arial" panose="02080604020202020204" pitchFamily="34" charset="0"/>
                <a:cs typeface="Arial" panose="02080604020202020204" pitchFamily="34" charset="0"/>
              </a:rPr>
              <a:t>rusty steel wool, iron oxide pellets or wood pellets coated with iron oxide).</a:t>
            </a:r>
            <a:endParaRPr lang="en-US"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ox(in)">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ox(in)">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box(in)">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box(in)">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box(in)">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box(in)">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box(in)">
                                      <p:cBhvr>
                                        <p:cTn id="37"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500034" y="2571744"/>
            <a:ext cx="8643966" cy="1752600"/>
          </a:xfrm>
        </p:spPr>
        <p:txBody>
          <a:bodyPr/>
          <a:lstStyle/>
          <a:p>
            <a:r>
              <a:rPr lang="en-US" sz="5500" dirty="0" smtClean="0">
                <a:solidFill>
                  <a:schemeClr val="tx1"/>
                </a:solidFill>
                <a:latin typeface="Arial" panose="02080604020202020204" pitchFamily="34" charset="0"/>
                <a:cs typeface="Arial" panose="02080604020202020204" pitchFamily="34" charset="0"/>
              </a:rPr>
              <a:t>Digestate DEWATERING</a:t>
            </a:r>
            <a:endParaRPr lang="en-IN" sz="5500" dirty="0">
              <a:solidFill>
                <a:schemeClr val="tx1"/>
              </a:solidFill>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81000"/>
            <a:ext cx="8229600" cy="1143000"/>
          </a:xfrm>
        </p:spPr>
        <p:txBody>
          <a:bodyPr/>
          <a:lstStyle/>
          <a:p>
            <a:r>
              <a:rPr lang="en-US" dirty="0" smtClean="0">
                <a:solidFill>
                  <a:srgbClr val="FF0000"/>
                </a:solidFill>
                <a:latin typeface="Arial" panose="02080604020202020204" pitchFamily="34" charset="0"/>
                <a:cs typeface="Arial" panose="02080604020202020204" pitchFamily="34" charset="0"/>
              </a:rPr>
              <a:t>Dewatering Methods</a:t>
            </a:r>
            <a:endParaRPr lang="en-US" dirty="0" smtClean="0">
              <a:solidFill>
                <a:srgbClr val="FF0000"/>
              </a:solidFill>
              <a:latin typeface="Arial" panose="02080604020202020204" pitchFamily="34" charset="0"/>
              <a:cs typeface="Arial" panose="02080604020202020204" pitchFamily="34" charset="0"/>
            </a:endParaRPr>
          </a:p>
        </p:txBody>
      </p:sp>
      <p:sp>
        <p:nvSpPr>
          <p:cNvPr id="24579" name="Content Placeholder 2"/>
          <p:cNvSpPr>
            <a:spLocks noGrp="1"/>
          </p:cNvSpPr>
          <p:nvPr>
            <p:ph idx="1"/>
          </p:nvPr>
        </p:nvSpPr>
        <p:spPr/>
        <p:txBody>
          <a:bodyPr/>
          <a:lstStyle/>
          <a:p>
            <a:r>
              <a:rPr lang="en-US" dirty="0" smtClean="0">
                <a:solidFill>
                  <a:srgbClr val="FF0000"/>
                </a:solidFill>
                <a:latin typeface="Arial" panose="02080604020202020204" pitchFamily="34" charset="0"/>
                <a:cs typeface="Arial" panose="02080604020202020204" pitchFamily="34" charset="0"/>
              </a:rPr>
              <a:t>Centrifuge</a:t>
            </a:r>
            <a:endParaRPr lang="en-US" dirty="0" smtClean="0">
              <a:solidFill>
                <a:srgbClr val="FF0000"/>
              </a:solidFill>
              <a:latin typeface="Arial" panose="02080604020202020204" pitchFamily="34" charset="0"/>
              <a:cs typeface="Arial" panose="02080604020202020204" pitchFamily="34" charset="0"/>
            </a:endParaRPr>
          </a:p>
          <a:p>
            <a:r>
              <a:rPr lang="en-US" dirty="0" smtClean="0">
                <a:solidFill>
                  <a:srgbClr val="FF0000"/>
                </a:solidFill>
                <a:latin typeface="Arial" panose="02080604020202020204" pitchFamily="34" charset="0"/>
                <a:cs typeface="Arial" panose="02080604020202020204" pitchFamily="34" charset="0"/>
              </a:rPr>
              <a:t>Belt Press</a:t>
            </a:r>
            <a:endParaRPr lang="en-US" dirty="0" smtClean="0">
              <a:solidFill>
                <a:srgbClr val="FF0000"/>
              </a:solidFill>
              <a:latin typeface="Arial" panose="02080604020202020204" pitchFamily="34" charset="0"/>
              <a:cs typeface="Arial" panose="02080604020202020204" pitchFamily="34" charset="0"/>
            </a:endParaRPr>
          </a:p>
          <a:p>
            <a:r>
              <a:rPr lang="en-US" dirty="0" smtClean="0">
                <a:solidFill>
                  <a:srgbClr val="FF0000"/>
                </a:solidFill>
                <a:latin typeface="Arial" panose="02080604020202020204" pitchFamily="34" charset="0"/>
                <a:cs typeface="Arial" panose="02080604020202020204" pitchFamily="34" charset="0"/>
              </a:rPr>
              <a:t>Screw Press</a:t>
            </a:r>
            <a:endParaRPr lang="en-US" dirty="0" smtClean="0">
              <a:solidFill>
                <a:srgbClr val="FF0000"/>
              </a:solidFill>
              <a:latin typeface="Arial" panose="02080604020202020204" pitchFamily="34" charset="0"/>
              <a:cs typeface="Arial" panose="02080604020202020204" pitchFamily="34" charset="0"/>
            </a:endParaRPr>
          </a:p>
          <a:p>
            <a:r>
              <a:rPr lang="en-US" dirty="0" smtClean="0">
                <a:solidFill>
                  <a:srgbClr val="FF0000"/>
                </a:solidFill>
                <a:latin typeface="Arial" panose="02080604020202020204" pitchFamily="34" charset="0"/>
                <a:cs typeface="Arial" panose="02080604020202020204" pitchFamily="34" charset="0"/>
              </a:rPr>
              <a:t>Filter Press</a:t>
            </a:r>
            <a:endParaRPr lang="en-US" dirty="0" smtClean="0">
              <a:solidFill>
                <a:srgbClr val="FF0000"/>
              </a:solidFill>
              <a:latin typeface="Arial" panose="02080604020202020204" pitchFamily="34" charset="0"/>
              <a:cs typeface="Arial" panose="02080604020202020204" pitchFamily="34" charset="0"/>
            </a:endParaRPr>
          </a:p>
          <a:p>
            <a:r>
              <a:rPr lang="en-US" dirty="0" smtClean="0">
                <a:solidFill>
                  <a:srgbClr val="FF0000"/>
                </a:solidFill>
                <a:latin typeface="Arial" panose="02080604020202020204" pitchFamily="34" charset="0"/>
                <a:cs typeface="Arial" panose="02080604020202020204" pitchFamily="34" charset="0"/>
              </a:rPr>
              <a:t>Sludge Drying Beds</a:t>
            </a:r>
            <a:endParaRPr lang="en-US" dirty="0" smtClean="0">
              <a:solidFill>
                <a:srgbClr val="FF0000"/>
              </a:solidFill>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ox(in)">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box(in)">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box(in)">
                                      <p:cBhvr>
                                        <p:cTn id="22" dur="500"/>
                                        <p:tgtEl>
                                          <p:spTgt spid="245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box(in)">
                                      <p:cBhvr>
                                        <p:cTn id="27" dur="500"/>
                                        <p:tgtEl>
                                          <p:spTgt spid="245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box(in)">
                                      <p:cBhvr>
                                        <p:cTn id="3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latin typeface="Arial" panose="02080604020202020204" pitchFamily="34" charset="0"/>
                <a:cs typeface="Arial" panose="02080604020202020204" pitchFamily="34" charset="0"/>
              </a:rPr>
              <a:t>Steps of AD of Solid Waste</a:t>
            </a:r>
            <a:endParaRPr lang="en-IN" smtClean="0">
              <a:latin typeface="Arial" panose="02080604020202020204" pitchFamily="34" charset="0"/>
              <a:cs typeface="Arial" panose="02080604020202020204" pitchFamily="34" charset="0"/>
            </a:endParaRPr>
          </a:p>
        </p:txBody>
      </p:sp>
      <p:sp>
        <p:nvSpPr>
          <p:cNvPr id="86019" name="Content Placeholder 2"/>
          <p:cNvSpPr>
            <a:spLocks noGrp="1"/>
          </p:cNvSpPr>
          <p:nvPr>
            <p:ph idx="1"/>
          </p:nvPr>
        </p:nvSpPr>
        <p:spPr>
          <a:xfrm>
            <a:off x="457200" y="1600200"/>
            <a:ext cx="8686800" cy="4525963"/>
          </a:xfrm>
        </p:spPr>
        <p:txBody>
          <a:bodyPr>
            <a:normAutofit lnSpcReduction="10000"/>
          </a:bodyPr>
          <a:lstStyle/>
          <a:p>
            <a:r>
              <a:rPr lang="en-US" sz="2400" b="1" dirty="0" smtClean="0">
                <a:solidFill>
                  <a:srgbClr val="FF0000"/>
                </a:solidFill>
                <a:latin typeface="Arial" panose="02080604020202020204" pitchFamily="34" charset="0"/>
                <a:cs typeface="Arial" panose="02080604020202020204" pitchFamily="34" charset="0"/>
              </a:rPr>
              <a:t>Pre-treatment:</a:t>
            </a:r>
            <a:r>
              <a:rPr lang="en-US" sz="2400" b="1" dirty="0" smtClean="0">
                <a:latin typeface="Arial" panose="02080604020202020204" pitchFamily="34" charset="0"/>
                <a:cs typeface="Arial" panose="02080604020202020204" pitchFamily="34" charset="0"/>
              </a:rPr>
              <a:t>	T</a:t>
            </a:r>
            <a:r>
              <a:rPr lang="en-US" sz="2400" dirty="0" smtClean="0">
                <a:latin typeface="Arial" panose="02080604020202020204" pitchFamily="34" charset="0"/>
                <a:cs typeface="Arial" panose="02080604020202020204" pitchFamily="34" charset="0"/>
              </a:rPr>
              <a:t>o remove </a:t>
            </a:r>
            <a:r>
              <a:rPr lang="en-US" sz="2400" dirty="0" err="1" smtClean="0">
                <a:latin typeface="Arial" panose="02080604020202020204" pitchFamily="34" charset="0"/>
                <a:cs typeface="Arial" panose="02080604020202020204" pitchFamily="34" charset="0"/>
              </a:rPr>
              <a:t>inerts</a:t>
            </a:r>
            <a:r>
              <a:rPr lang="en-US" sz="2400" dirty="0" smtClean="0">
                <a:latin typeface="Arial" panose="02080604020202020204" pitchFamily="34" charset="0"/>
                <a:cs typeface="Arial" panose="02080604020202020204" pitchFamily="34" charset="0"/>
              </a:rPr>
              <a:t> and non-biodegradable materials, upgrade and             homogenize the feedstock for digestion and to promote downstream treatment processes. </a:t>
            </a:r>
            <a:endParaRPr lang="en-IN" sz="2400" dirty="0" smtClean="0">
              <a:latin typeface="Arial" panose="02080604020202020204" pitchFamily="34" charset="0"/>
              <a:cs typeface="Arial" panose="02080604020202020204" pitchFamily="34" charset="0"/>
            </a:endParaRPr>
          </a:p>
          <a:p>
            <a:r>
              <a:rPr lang="en-US" sz="2400" b="1" dirty="0" smtClean="0">
                <a:latin typeface="Arial" panose="02080604020202020204" pitchFamily="34" charset="0"/>
                <a:cs typeface="Arial" panose="02080604020202020204" pitchFamily="34" charset="0"/>
              </a:rPr>
              <a:t>Anaerobic Digestion: T</a:t>
            </a:r>
            <a:r>
              <a:rPr lang="en-US" sz="2400" dirty="0" smtClean="0">
                <a:latin typeface="Arial" panose="02080604020202020204" pitchFamily="34" charset="0"/>
                <a:cs typeface="Arial" panose="02080604020202020204" pitchFamily="34" charset="0"/>
              </a:rPr>
              <a:t>o produce biogas for energy to de-</a:t>
            </a:r>
            <a:r>
              <a:rPr lang="en-US" sz="2400" dirty="0" err="1" smtClean="0">
                <a:latin typeface="Arial" panose="02080604020202020204" pitchFamily="34" charset="0"/>
                <a:cs typeface="Arial" panose="02080604020202020204" pitchFamily="34" charset="0"/>
              </a:rPr>
              <a:t>odorise</a:t>
            </a:r>
            <a:r>
              <a:rPr lang="en-US" sz="2400" dirty="0" smtClean="0">
                <a:latin typeface="Arial" panose="02080604020202020204" pitchFamily="34" charset="0"/>
                <a:cs typeface="Arial" panose="02080604020202020204" pitchFamily="34" charset="0"/>
              </a:rPr>
              <a:t>, stabilize and disinfect the feed stock.</a:t>
            </a:r>
            <a:endParaRPr lang="en-IN" sz="2400" dirty="0" smtClean="0">
              <a:latin typeface="Arial" panose="02080604020202020204" pitchFamily="34" charset="0"/>
              <a:cs typeface="Arial" panose="02080604020202020204" pitchFamily="34" charset="0"/>
            </a:endParaRPr>
          </a:p>
          <a:p>
            <a:r>
              <a:rPr lang="en-US" sz="2400" b="1" dirty="0" smtClean="0">
                <a:solidFill>
                  <a:srgbClr val="FF0000"/>
                </a:solidFill>
                <a:latin typeface="Arial" panose="02080604020202020204" pitchFamily="34" charset="0"/>
                <a:cs typeface="Arial" panose="02080604020202020204" pitchFamily="34" charset="0"/>
              </a:rPr>
              <a:t>Post –</a:t>
            </a:r>
            <a:r>
              <a:rPr lang="en-US" sz="2400" dirty="0" smtClean="0">
                <a:solidFill>
                  <a:srgbClr val="FF0000"/>
                </a:solidFill>
                <a:latin typeface="Arial" panose="02080604020202020204" pitchFamily="34" charset="0"/>
                <a:cs typeface="Arial" panose="02080604020202020204" pitchFamily="34" charset="0"/>
              </a:rPr>
              <a:t> </a:t>
            </a:r>
            <a:r>
              <a:rPr lang="en-US" sz="2400" b="1" dirty="0" smtClean="0">
                <a:solidFill>
                  <a:srgbClr val="FF0000"/>
                </a:solidFill>
                <a:latin typeface="Arial" panose="02080604020202020204" pitchFamily="34" charset="0"/>
                <a:cs typeface="Arial" panose="02080604020202020204" pitchFamily="34" charset="0"/>
              </a:rPr>
              <a:t>Treatment:</a:t>
            </a:r>
            <a:r>
              <a:rPr lang="en-US" sz="2400" b="1" dirty="0" smtClean="0">
                <a:latin typeface="Arial" panose="02080604020202020204" pitchFamily="34" charset="0"/>
                <a:cs typeface="Arial" panose="02080604020202020204" pitchFamily="34" charset="0"/>
              </a:rPr>
              <a:t> T</a:t>
            </a:r>
            <a:r>
              <a:rPr lang="en-US" sz="2400" dirty="0" smtClean="0">
                <a:latin typeface="Arial" panose="02080604020202020204" pitchFamily="34" charset="0"/>
                <a:cs typeface="Arial" panose="02080604020202020204" pitchFamily="34" charset="0"/>
              </a:rPr>
              <a:t>o complete the </a:t>
            </a:r>
            <a:r>
              <a:rPr lang="en-US" sz="2400" dirty="0" err="1" smtClean="0">
                <a:latin typeface="Arial" panose="02080604020202020204" pitchFamily="34" charset="0"/>
                <a:cs typeface="Arial" panose="02080604020202020204" pitchFamily="34" charset="0"/>
              </a:rPr>
              <a:t>stabilisation</a:t>
            </a:r>
            <a:r>
              <a:rPr lang="en-US" sz="2400" dirty="0" smtClean="0">
                <a:latin typeface="Arial" panose="02080604020202020204" pitchFamily="34" charset="0"/>
                <a:cs typeface="Arial" panose="02080604020202020204" pitchFamily="34" charset="0"/>
              </a:rPr>
              <a:t> of the digested material and to produce a refined product of suitable moisture content, particle size and physical structure for the proposed end-use as organic manure.</a:t>
            </a:r>
            <a:endParaRPr lang="en-IN" sz="2400" dirty="0" smtClean="0">
              <a:latin typeface="Arial" panose="02080604020202020204" pitchFamily="34" charset="0"/>
              <a:cs typeface="Arial" panose="02080604020202020204" pitchFamily="34" charset="0"/>
            </a:endParaRPr>
          </a:p>
          <a:p>
            <a:r>
              <a:rPr lang="en-US" sz="2400" b="1" dirty="0" smtClean="0">
                <a:solidFill>
                  <a:srgbClr val="FF0000"/>
                </a:solidFill>
                <a:latin typeface="Arial" panose="02080604020202020204" pitchFamily="34" charset="0"/>
                <a:cs typeface="Arial" panose="02080604020202020204" pitchFamily="34" charset="0"/>
              </a:rPr>
              <a:t>Supernatant or Effluent Treatment: </a:t>
            </a:r>
            <a:r>
              <a:rPr lang="en-US" sz="2400" b="1" dirty="0" smtClean="0">
                <a:latin typeface="Arial" panose="02080604020202020204" pitchFamily="34" charset="0"/>
                <a:cs typeface="Arial" panose="02080604020202020204" pitchFamily="34" charset="0"/>
              </a:rPr>
              <a:t>T</a:t>
            </a:r>
            <a:r>
              <a:rPr lang="en-US" sz="2400" dirty="0" smtClean="0">
                <a:latin typeface="Arial" panose="02080604020202020204" pitchFamily="34" charset="0"/>
                <a:cs typeface="Arial" panose="02080604020202020204" pitchFamily="34" charset="0"/>
              </a:rPr>
              <a:t>o treat the liquid effluent to specified standards before final disposal.</a:t>
            </a:r>
            <a:endParaRPr lang="en-IN" sz="2400" dirty="0" smtClean="0">
              <a:latin typeface="Arial" panose="02080604020202020204" pitchFamily="34" charset="0"/>
              <a:cs typeface="Arial" panose="02080604020202020204" pitchFamily="34" charset="0"/>
            </a:endParaRPr>
          </a:p>
          <a:p>
            <a:endParaRPr lang="en-IN"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ox(in)">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box(in)">
                                      <p:cBhvr>
                                        <p:cTn id="12" dur="500"/>
                                        <p:tgtEl>
                                          <p:spTgt spid="860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Effect transition="in" filter="box(in)">
                                      <p:cBhvr>
                                        <p:cTn id="17" dur="500"/>
                                        <p:tgtEl>
                                          <p:spTgt spid="860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6019">
                                            <p:txEl>
                                              <p:pRg st="2" end="2"/>
                                            </p:txEl>
                                          </p:spTgt>
                                        </p:tgtEl>
                                        <p:attrNameLst>
                                          <p:attrName>style.visibility</p:attrName>
                                        </p:attrNameLst>
                                      </p:cBhvr>
                                      <p:to>
                                        <p:strVal val="visible"/>
                                      </p:to>
                                    </p:set>
                                    <p:animEffect transition="in" filter="box(in)">
                                      <p:cBhvr>
                                        <p:cTn id="22" dur="500"/>
                                        <p:tgtEl>
                                          <p:spTgt spid="860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6019">
                                            <p:txEl>
                                              <p:pRg st="3" end="3"/>
                                            </p:txEl>
                                          </p:spTgt>
                                        </p:tgtEl>
                                        <p:attrNameLst>
                                          <p:attrName>style.visibility</p:attrName>
                                        </p:attrNameLst>
                                      </p:cBhvr>
                                      <p:to>
                                        <p:strVal val="visible"/>
                                      </p:to>
                                    </p:set>
                                    <p:animEffect transition="in" filter="box(in)">
                                      <p:cBhvr>
                                        <p:cTn id="27" dur="5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1" name="Rectangle 197"/>
          <p:cNvSpPr>
            <a:spLocks noChangeArrowheads="1"/>
          </p:cNvSpPr>
          <p:nvPr/>
        </p:nvSpPr>
        <p:spPr bwMode="auto">
          <a:xfrm>
            <a:off x="6691313" y="3646488"/>
            <a:ext cx="704850" cy="455612"/>
          </a:xfrm>
          <a:prstGeom prst="rect">
            <a:avLst/>
          </a:prstGeom>
          <a:solidFill>
            <a:srgbClr val="FF9900"/>
          </a:solidFill>
          <a:ln w="12700" cap="sq">
            <a:noFill/>
            <a:miter lim="800000"/>
            <a:headEnd type="none" w="sm" len="sm"/>
            <a:tailEnd type="none" w="sm" len="sm"/>
          </a:ln>
        </p:spPr>
        <p:txBody>
          <a:bodyPr wrap="none" anchor="ctr"/>
          <a:lstStyle/>
          <a:p>
            <a:endParaRPr lang="en-US">
              <a:latin typeface="Calibri" pitchFamily="34" charset="0"/>
            </a:endParaRPr>
          </a:p>
        </p:txBody>
      </p:sp>
      <p:sp>
        <p:nvSpPr>
          <p:cNvPr id="200899" name="Rectangle 195"/>
          <p:cNvSpPr>
            <a:spLocks noChangeArrowheads="1"/>
          </p:cNvSpPr>
          <p:nvPr/>
        </p:nvSpPr>
        <p:spPr bwMode="auto">
          <a:xfrm>
            <a:off x="6108700" y="3468688"/>
            <a:ext cx="587375" cy="819150"/>
          </a:xfrm>
          <a:prstGeom prst="rect">
            <a:avLst/>
          </a:prstGeom>
          <a:solidFill>
            <a:srgbClr val="FF9900"/>
          </a:solidFill>
          <a:ln w="12700" cap="sq">
            <a:noFill/>
            <a:miter lim="800000"/>
            <a:headEnd type="none" w="sm" len="sm"/>
            <a:tailEnd type="none" w="sm" len="sm"/>
          </a:ln>
        </p:spPr>
        <p:txBody>
          <a:bodyPr wrap="none" anchor="ctr"/>
          <a:lstStyle/>
          <a:p>
            <a:endParaRPr lang="en-US">
              <a:latin typeface="Calibri" pitchFamily="34" charset="0"/>
            </a:endParaRPr>
          </a:p>
        </p:txBody>
      </p:sp>
      <p:grpSp>
        <p:nvGrpSpPr>
          <p:cNvPr id="2" name="Group 123"/>
          <p:cNvGrpSpPr/>
          <p:nvPr/>
        </p:nvGrpSpPr>
        <p:grpSpPr bwMode="auto">
          <a:xfrm>
            <a:off x="1638300" y="5380038"/>
            <a:ext cx="5922963" cy="357187"/>
            <a:chOff x="1105" y="3353"/>
            <a:chExt cx="3731" cy="225"/>
          </a:xfrm>
        </p:grpSpPr>
        <p:sp>
          <p:nvSpPr>
            <p:cNvPr id="21594" name="Freeform 116"/>
            <p:cNvSpPr/>
            <p:nvPr/>
          </p:nvSpPr>
          <p:spPr bwMode="auto">
            <a:xfrm>
              <a:off x="4271" y="3353"/>
              <a:ext cx="565" cy="225"/>
            </a:xfrm>
            <a:custGeom>
              <a:avLst/>
              <a:gdLst>
                <a:gd name="T0" fmla="*/ 0 w 565"/>
                <a:gd name="T1" fmla="*/ 0 h 225"/>
                <a:gd name="T2" fmla="*/ 565 w 565"/>
                <a:gd name="T3" fmla="*/ 0 h 225"/>
                <a:gd name="T4" fmla="*/ 422 w 565"/>
                <a:gd name="T5" fmla="*/ 218 h 225"/>
                <a:gd name="T6" fmla="*/ 102 w 565"/>
                <a:gd name="T7" fmla="*/ 225 h 225"/>
                <a:gd name="T8" fmla="*/ 0 w 565"/>
                <a:gd name="T9" fmla="*/ 0 h 225"/>
                <a:gd name="T10" fmla="*/ 0 60000 65536"/>
                <a:gd name="T11" fmla="*/ 0 60000 65536"/>
                <a:gd name="T12" fmla="*/ 0 60000 65536"/>
                <a:gd name="T13" fmla="*/ 0 60000 65536"/>
                <a:gd name="T14" fmla="*/ 0 60000 65536"/>
                <a:gd name="T15" fmla="*/ 0 w 565"/>
                <a:gd name="T16" fmla="*/ 0 h 225"/>
                <a:gd name="T17" fmla="*/ 565 w 565"/>
                <a:gd name="T18" fmla="*/ 225 h 225"/>
              </a:gdLst>
              <a:ahLst/>
              <a:cxnLst>
                <a:cxn ang="T10">
                  <a:pos x="T0" y="T1"/>
                </a:cxn>
                <a:cxn ang="T11">
                  <a:pos x="T2" y="T3"/>
                </a:cxn>
                <a:cxn ang="T12">
                  <a:pos x="T4" y="T5"/>
                </a:cxn>
                <a:cxn ang="T13">
                  <a:pos x="T6" y="T7"/>
                </a:cxn>
                <a:cxn ang="T14">
                  <a:pos x="T8" y="T9"/>
                </a:cxn>
              </a:cxnLst>
              <a:rect l="T15" t="T16" r="T17" b="T18"/>
              <a:pathLst>
                <a:path w="565" h="225">
                  <a:moveTo>
                    <a:pt x="0" y="0"/>
                  </a:moveTo>
                  <a:lnTo>
                    <a:pt x="565" y="0"/>
                  </a:lnTo>
                  <a:lnTo>
                    <a:pt x="422" y="218"/>
                  </a:lnTo>
                  <a:lnTo>
                    <a:pt x="102" y="225"/>
                  </a:lnTo>
                  <a:lnTo>
                    <a:pt x="0" y="0"/>
                  </a:lnTo>
                  <a:close/>
                </a:path>
              </a:pathLst>
            </a:custGeom>
            <a:solidFill>
              <a:srgbClr val="FF9900"/>
            </a:solidFill>
            <a:ln w="12700" cap="sq">
              <a:solidFill>
                <a:schemeClr val="tx1"/>
              </a:solidFill>
              <a:round/>
              <a:headEnd type="none" w="sm" len="sm"/>
              <a:tailEnd type="none" w="sm" len="sm"/>
            </a:ln>
          </p:spPr>
          <p:txBody>
            <a:bodyPr wrap="none" anchor="ctr"/>
            <a:lstStyle/>
            <a:p>
              <a:endParaRPr lang="en-US">
                <a:latin typeface="Calibri" pitchFamily="34" charset="0"/>
              </a:endParaRPr>
            </a:p>
          </p:txBody>
        </p:sp>
        <p:sp>
          <p:nvSpPr>
            <p:cNvPr id="21595" name="Freeform 115"/>
            <p:cNvSpPr/>
            <p:nvPr/>
          </p:nvSpPr>
          <p:spPr bwMode="auto">
            <a:xfrm>
              <a:off x="1105" y="3353"/>
              <a:ext cx="524" cy="225"/>
            </a:xfrm>
            <a:custGeom>
              <a:avLst/>
              <a:gdLst>
                <a:gd name="T0" fmla="*/ 0 w 524"/>
                <a:gd name="T1" fmla="*/ 0 h 225"/>
                <a:gd name="T2" fmla="*/ 524 w 524"/>
                <a:gd name="T3" fmla="*/ 0 h 225"/>
                <a:gd name="T4" fmla="*/ 422 w 524"/>
                <a:gd name="T5" fmla="*/ 218 h 225"/>
                <a:gd name="T6" fmla="*/ 102 w 524"/>
                <a:gd name="T7" fmla="*/ 225 h 225"/>
                <a:gd name="T8" fmla="*/ 0 w 524"/>
                <a:gd name="T9" fmla="*/ 0 h 225"/>
                <a:gd name="T10" fmla="*/ 0 60000 65536"/>
                <a:gd name="T11" fmla="*/ 0 60000 65536"/>
                <a:gd name="T12" fmla="*/ 0 60000 65536"/>
                <a:gd name="T13" fmla="*/ 0 60000 65536"/>
                <a:gd name="T14" fmla="*/ 0 60000 65536"/>
                <a:gd name="T15" fmla="*/ 0 w 524"/>
                <a:gd name="T16" fmla="*/ 0 h 225"/>
                <a:gd name="T17" fmla="*/ 524 w 524"/>
                <a:gd name="T18" fmla="*/ 225 h 225"/>
              </a:gdLst>
              <a:ahLst/>
              <a:cxnLst>
                <a:cxn ang="T10">
                  <a:pos x="T0" y="T1"/>
                </a:cxn>
                <a:cxn ang="T11">
                  <a:pos x="T2" y="T3"/>
                </a:cxn>
                <a:cxn ang="T12">
                  <a:pos x="T4" y="T5"/>
                </a:cxn>
                <a:cxn ang="T13">
                  <a:pos x="T6" y="T7"/>
                </a:cxn>
                <a:cxn ang="T14">
                  <a:pos x="T8" y="T9"/>
                </a:cxn>
              </a:cxnLst>
              <a:rect l="T15" t="T16" r="T17" b="T18"/>
              <a:pathLst>
                <a:path w="524" h="225">
                  <a:moveTo>
                    <a:pt x="0" y="0"/>
                  </a:moveTo>
                  <a:lnTo>
                    <a:pt x="524" y="0"/>
                  </a:lnTo>
                  <a:lnTo>
                    <a:pt x="422" y="218"/>
                  </a:lnTo>
                  <a:lnTo>
                    <a:pt x="102" y="225"/>
                  </a:lnTo>
                  <a:lnTo>
                    <a:pt x="0" y="0"/>
                  </a:lnTo>
                  <a:close/>
                </a:path>
              </a:pathLst>
            </a:custGeom>
            <a:solidFill>
              <a:schemeClr val="accent1"/>
            </a:solidFill>
            <a:ln w="12700" cap="sq">
              <a:solidFill>
                <a:schemeClr val="tx1"/>
              </a:solidFill>
              <a:round/>
              <a:headEnd type="none" w="sm" len="sm"/>
              <a:tailEnd type="none" w="sm" len="sm"/>
            </a:ln>
          </p:spPr>
          <p:txBody>
            <a:bodyPr wrap="none" anchor="ctr"/>
            <a:lstStyle/>
            <a:p>
              <a:endParaRPr lang="en-US">
                <a:latin typeface="Calibri" pitchFamily="34" charset="0"/>
              </a:endParaRPr>
            </a:p>
          </p:txBody>
        </p:sp>
      </p:grpSp>
      <p:grpSp>
        <p:nvGrpSpPr>
          <p:cNvPr id="3" name="Group 122"/>
          <p:cNvGrpSpPr/>
          <p:nvPr/>
        </p:nvGrpSpPr>
        <p:grpSpPr bwMode="auto">
          <a:xfrm>
            <a:off x="2446338" y="3008313"/>
            <a:ext cx="3336925" cy="1716087"/>
            <a:chOff x="1614" y="1859"/>
            <a:chExt cx="2102" cy="1081"/>
          </a:xfrm>
        </p:grpSpPr>
        <p:sp>
          <p:nvSpPr>
            <p:cNvPr id="21592" name="Freeform 49"/>
            <p:cNvSpPr/>
            <p:nvPr/>
          </p:nvSpPr>
          <p:spPr bwMode="auto">
            <a:xfrm flipV="1">
              <a:off x="1616" y="2774"/>
              <a:ext cx="2100" cy="166"/>
            </a:xfrm>
            <a:custGeom>
              <a:avLst/>
              <a:gdLst>
                <a:gd name="T0" fmla="*/ 0 w 2100"/>
                <a:gd name="T1" fmla="*/ 0 h 166"/>
                <a:gd name="T2" fmla="*/ 0 w 2100"/>
                <a:gd name="T3" fmla="*/ 166 h 166"/>
                <a:gd name="T4" fmla="*/ 2100 w 2100"/>
                <a:gd name="T5" fmla="*/ 166 h 166"/>
                <a:gd name="T6" fmla="*/ 1819 w 2100"/>
                <a:gd name="T7" fmla="*/ 0 h 166"/>
                <a:gd name="T8" fmla="*/ 0 w 2100"/>
                <a:gd name="T9" fmla="*/ 0 h 166"/>
                <a:gd name="T10" fmla="*/ 0 60000 65536"/>
                <a:gd name="T11" fmla="*/ 0 60000 65536"/>
                <a:gd name="T12" fmla="*/ 0 60000 65536"/>
                <a:gd name="T13" fmla="*/ 0 60000 65536"/>
                <a:gd name="T14" fmla="*/ 0 60000 65536"/>
                <a:gd name="T15" fmla="*/ 0 w 2100"/>
                <a:gd name="T16" fmla="*/ 0 h 166"/>
                <a:gd name="T17" fmla="*/ 2100 w 2100"/>
                <a:gd name="T18" fmla="*/ 166 h 166"/>
              </a:gdLst>
              <a:ahLst/>
              <a:cxnLst>
                <a:cxn ang="T10">
                  <a:pos x="T0" y="T1"/>
                </a:cxn>
                <a:cxn ang="T11">
                  <a:pos x="T2" y="T3"/>
                </a:cxn>
                <a:cxn ang="T12">
                  <a:pos x="T4" y="T5"/>
                </a:cxn>
                <a:cxn ang="T13">
                  <a:pos x="T6" y="T7"/>
                </a:cxn>
                <a:cxn ang="T14">
                  <a:pos x="T8" y="T9"/>
                </a:cxn>
              </a:cxnLst>
              <a:rect l="T15" t="T16" r="T17" b="T18"/>
              <a:pathLst>
                <a:path w="2100" h="166">
                  <a:moveTo>
                    <a:pt x="0" y="0"/>
                  </a:moveTo>
                  <a:lnTo>
                    <a:pt x="0" y="166"/>
                  </a:lnTo>
                  <a:lnTo>
                    <a:pt x="2100" y="166"/>
                  </a:lnTo>
                  <a:lnTo>
                    <a:pt x="1819" y="0"/>
                  </a:lnTo>
                  <a:lnTo>
                    <a:pt x="0" y="0"/>
                  </a:lnTo>
                  <a:close/>
                </a:path>
              </a:pathLst>
            </a:custGeom>
            <a:gradFill rotWithShape="0">
              <a:gsLst>
                <a:gs pos="0">
                  <a:schemeClr val="accent1"/>
                </a:gs>
                <a:gs pos="100000">
                  <a:srgbClr val="FFCC00"/>
                </a:gs>
              </a:gsLst>
              <a:lin ang="5400000" scaled="1"/>
            </a:gradFill>
            <a:ln w="12700" cap="sq">
              <a:noFill/>
              <a:round/>
              <a:headEnd type="none" w="sm" len="sm"/>
              <a:tailEnd type="none" w="sm" len="sm"/>
            </a:ln>
          </p:spPr>
          <p:txBody>
            <a:bodyPr wrap="none" anchor="ctr"/>
            <a:lstStyle/>
            <a:p>
              <a:endParaRPr lang="en-US">
                <a:latin typeface="Calibri" pitchFamily="34" charset="0"/>
              </a:endParaRPr>
            </a:p>
          </p:txBody>
        </p:sp>
        <p:sp>
          <p:nvSpPr>
            <p:cNvPr id="21593" name="Freeform 48"/>
            <p:cNvSpPr/>
            <p:nvPr/>
          </p:nvSpPr>
          <p:spPr bwMode="auto">
            <a:xfrm>
              <a:off x="1614" y="1859"/>
              <a:ext cx="2100" cy="166"/>
            </a:xfrm>
            <a:custGeom>
              <a:avLst/>
              <a:gdLst>
                <a:gd name="T0" fmla="*/ 0 w 2100"/>
                <a:gd name="T1" fmla="*/ 0 h 166"/>
                <a:gd name="T2" fmla="*/ 0 w 2100"/>
                <a:gd name="T3" fmla="*/ 166 h 166"/>
                <a:gd name="T4" fmla="*/ 2100 w 2100"/>
                <a:gd name="T5" fmla="*/ 166 h 166"/>
                <a:gd name="T6" fmla="*/ 1819 w 2100"/>
                <a:gd name="T7" fmla="*/ 0 h 166"/>
                <a:gd name="T8" fmla="*/ 0 w 2100"/>
                <a:gd name="T9" fmla="*/ 0 h 166"/>
                <a:gd name="T10" fmla="*/ 0 60000 65536"/>
                <a:gd name="T11" fmla="*/ 0 60000 65536"/>
                <a:gd name="T12" fmla="*/ 0 60000 65536"/>
                <a:gd name="T13" fmla="*/ 0 60000 65536"/>
                <a:gd name="T14" fmla="*/ 0 60000 65536"/>
                <a:gd name="T15" fmla="*/ 0 w 2100"/>
                <a:gd name="T16" fmla="*/ 0 h 166"/>
                <a:gd name="T17" fmla="*/ 2100 w 2100"/>
                <a:gd name="T18" fmla="*/ 166 h 166"/>
              </a:gdLst>
              <a:ahLst/>
              <a:cxnLst>
                <a:cxn ang="T10">
                  <a:pos x="T0" y="T1"/>
                </a:cxn>
                <a:cxn ang="T11">
                  <a:pos x="T2" y="T3"/>
                </a:cxn>
                <a:cxn ang="T12">
                  <a:pos x="T4" y="T5"/>
                </a:cxn>
                <a:cxn ang="T13">
                  <a:pos x="T6" y="T7"/>
                </a:cxn>
                <a:cxn ang="T14">
                  <a:pos x="T8" y="T9"/>
                </a:cxn>
              </a:cxnLst>
              <a:rect l="T15" t="T16" r="T17" b="T18"/>
              <a:pathLst>
                <a:path w="2100" h="166">
                  <a:moveTo>
                    <a:pt x="0" y="0"/>
                  </a:moveTo>
                  <a:lnTo>
                    <a:pt x="0" y="166"/>
                  </a:lnTo>
                  <a:lnTo>
                    <a:pt x="2100" y="166"/>
                  </a:lnTo>
                  <a:lnTo>
                    <a:pt x="1819" y="0"/>
                  </a:lnTo>
                  <a:lnTo>
                    <a:pt x="0" y="0"/>
                  </a:lnTo>
                  <a:close/>
                </a:path>
              </a:pathLst>
            </a:custGeom>
            <a:gradFill rotWithShape="0">
              <a:gsLst>
                <a:gs pos="0">
                  <a:srgbClr val="FFCC00"/>
                </a:gs>
                <a:gs pos="100000">
                  <a:schemeClr val="accent1"/>
                </a:gs>
              </a:gsLst>
              <a:lin ang="5400000" scaled="1"/>
            </a:gradFill>
            <a:ln w="12700" cap="sq">
              <a:noFill/>
              <a:round/>
              <a:headEnd type="none" w="sm" len="sm"/>
              <a:tailEnd type="none" w="sm" len="sm"/>
            </a:ln>
          </p:spPr>
          <p:txBody>
            <a:bodyPr wrap="none" anchor="ctr"/>
            <a:lstStyle/>
            <a:p>
              <a:endParaRPr lang="en-US">
                <a:latin typeface="Calibri" pitchFamily="34" charset="0"/>
              </a:endParaRPr>
            </a:p>
          </p:txBody>
        </p:sp>
      </p:grpSp>
      <p:sp>
        <p:nvSpPr>
          <p:cNvPr id="21510" name="Rectangle 2"/>
          <p:cNvSpPr>
            <a:spLocks noGrp="1" noChangeArrowheads="1"/>
          </p:cNvSpPr>
          <p:nvPr>
            <p:ph type="title"/>
          </p:nvPr>
        </p:nvSpPr>
        <p:spPr>
          <a:xfrm>
            <a:off x="457200" y="552450"/>
            <a:ext cx="8077200" cy="1143000"/>
          </a:xfrm>
        </p:spPr>
        <p:txBody>
          <a:bodyPr/>
          <a:lstStyle/>
          <a:p>
            <a:pPr eaLnBrk="1" hangingPunct="1"/>
            <a:r>
              <a:rPr lang="en-US" altLang="ja-JP" sz="5400" b="1" smtClean="0">
                <a:solidFill>
                  <a:srgbClr val="FF0000"/>
                </a:solidFill>
                <a:latin typeface="Arial" panose="02080604020202020204" pitchFamily="34" charset="0"/>
                <a:ea typeface="MS Gothic" pitchFamily="49" charset="-128"/>
                <a:cs typeface="Arial" panose="02080604020202020204" pitchFamily="34" charset="0"/>
              </a:rPr>
              <a:t>How Centrifuge works?</a:t>
            </a:r>
            <a:endParaRPr lang="en-US" altLang="ja-JP" sz="5400" b="1" smtClean="0">
              <a:solidFill>
                <a:srgbClr val="FF0000"/>
              </a:solidFill>
              <a:latin typeface="Arial" panose="02080604020202020204" pitchFamily="34" charset="0"/>
              <a:ea typeface="MS Gothic" pitchFamily="49" charset="-128"/>
              <a:cs typeface="Arial" panose="02080604020202020204" pitchFamily="34" charset="0"/>
            </a:endParaRPr>
          </a:p>
        </p:txBody>
      </p:sp>
      <p:sp>
        <p:nvSpPr>
          <p:cNvPr id="200729" name="Rectangle 25"/>
          <p:cNvSpPr>
            <a:spLocks noChangeArrowheads="1"/>
          </p:cNvSpPr>
          <p:nvPr/>
        </p:nvSpPr>
        <p:spPr bwMode="auto">
          <a:xfrm>
            <a:off x="4727575" y="3808413"/>
            <a:ext cx="4040188" cy="114300"/>
          </a:xfrm>
          <a:prstGeom prst="rect">
            <a:avLst/>
          </a:prstGeom>
          <a:solidFill>
            <a:srgbClr val="FFCC00"/>
          </a:solidFill>
          <a:ln w="12700" cap="sq">
            <a:noFill/>
            <a:miter lim="800000"/>
            <a:headEnd type="none" w="sm" len="sm"/>
            <a:tailEnd type="none" w="sm" len="sm"/>
          </a:ln>
        </p:spPr>
        <p:txBody>
          <a:bodyPr wrap="none" anchor="ctr"/>
          <a:lstStyle/>
          <a:p>
            <a:endParaRPr lang="en-US">
              <a:latin typeface="Calibri" pitchFamily="34" charset="0"/>
            </a:endParaRPr>
          </a:p>
        </p:txBody>
      </p:sp>
      <p:sp>
        <p:nvSpPr>
          <p:cNvPr id="200731" name="Rectangle 27"/>
          <p:cNvSpPr>
            <a:spLocks noChangeArrowheads="1"/>
          </p:cNvSpPr>
          <p:nvPr/>
        </p:nvSpPr>
        <p:spPr bwMode="auto">
          <a:xfrm rot="-5400000">
            <a:off x="4251326" y="3784600"/>
            <a:ext cx="919162" cy="147637"/>
          </a:xfrm>
          <a:prstGeom prst="rect">
            <a:avLst/>
          </a:prstGeom>
          <a:solidFill>
            <a:srgbClr val="FFCC00"/>
          </a:solidFill>
          <a:ln w="12700" cap="sq">
            <a:noFill/>
            <a:miter lim="800000"/>
            <a:headEnd type="none" w="sm" len="sm"/>
            <a:tailEnd type="none" w="sm" len="sm"/>
          </a:ln>
        </p:spPr>
        <p:txBody>
          <a:bodyPr wrap="none" anchor="ctr"/>
          <a:lstStyle/>
          <a:p>
            <a:endParaRPr lang="en-US">
              <a:latin typeface="Calibri" pitchFamily="34" charset="0"/>
            </a:endParaRPr>
          </a:p>
        </p:txBody>
      </p:sp>
      <p:grpSp>
        <p:nvGrpSpPr>
          <p:cNvPr id="4" name="Group 57"/>
          <p:cNvGrpSpPr/>
          <p:nvPr/>
        </p:nvGrpSpPr>
        <p:grpSpPr bwMode="auto">
          <a:xfrm>
            <a:off x="1963738" y="3032125"/>
            <a:ext cx="422275" cy="1662113"/>
            <a:chOff x="1084" y="2041"/>
            <a:chExt cx="266" cy="1047"/>
          </a:xfrm>
        </p:grpSpPr>
        <p:sp>
          <p:nvSpPr>
            <p:cNvPr id="21590" name="AutoShape 55"/>
            <p:cNvSpPr>
              <a:spLocks noChangeArrowheads="1"/>
            </p:cNvSpPr>
            <p:nvPr/>
          </p:nvSpPr>
          <p:spPr bwMode="auto">
            <a:xfrm rot="5400000" flipV="1">
              <a:off x="1096" y="2835"/>
              <a:ext cx="241" cy="26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8 w 21600"/>
                <a:gd name="T13" fmla="*/ 2923 h 21600"/>
                <a:gd name="T14" fmla="*/ 18194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21591" name="AutoShape 56"/>
            <p:cNvSpPr>
              <a:spLocks noChangeArrowheads="1"/>
            </p:cNvSpPr>
            <p:nvPr/>
          </p:nvSpPr>
          <p:spPr bwMode="auto">
            <a:xfrm rot="-5400000">
              <a:off x="1096" y="2029"/>
              <a:ext cx="241" cy="26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8 w 21600"/>
                <a:gd name="T13" fmla="*/ 2923 h 21600"/>
                <a:gd name="T14" fmla="*/ 18194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pitchFamily="34" charset="0"/>
              </a:endParaRPr>
            </a:p>
          </p:txBody>
        </p:sp>
      </p:grpSp>
      <p:grpSp>
        <p:nvGrpSpPr>
          <p:cNvPr id="5" name="Group 120"/>
          <p:cNvGrpSpPr/>
          <p:nvPr/>
        </p:nvGrpSpPr>
        <p:grpSpPr bwMode="auto">
          <a:xfrm>
            <a:off x="6883400" y="2925763"/>
            <a:ext cx="288925" cy="1892300"/>
            <a:chOff x="4397" y="1807"/>
            <a:chExt cx="182" cy="1192"/>
          </a:xfrm>
        </p:grpSpPr>
        <p:sp>
          <p:nvSpPr>
            <p:cNvPr id="21588" name="AutoShape 90"/>
            <p:cNvSpPr>
              <a:spLocks noChangeArrowheads="1"/>
            </p:cNvSpPr>
            <p:nvPr/>
          </p:nvSpPr>
          <p:spPr bwMode="auto">
            <a:xfrm>
              <a:off x="4397" y="1807"/>
              <a:ext cx="181" cy="385"/>
            </a:xfrm>
            <a:prstGeom prst="upArrow">
              <a:avLst>
                <a:gd name="adj1" fmla="val 50000"/>
                <a:gd name="adj2" fmla="val 53177"/>
              </a:avLst>
            </a:prstGeom>
            <a:solidFill>
              <a:srgbClr val="FF9900"/>
            </a:solidFill>
            <a:ln w="12700" cap="sq">
              <a:solidFill>
                <a:schemeClr val="tx1"/>
              </a:solidFill>
              <a:miter lim="800000"/>
              <a:headEnd type="none" w="sm" len="sm"/>
              <a:tailEnd type="none" w="sm" len="sm"/>
            </a:ln>
          </p:spPr>
          <p:txBody>
            <a:bodyPr vert="eaVert" wrap="none" anchor="ctr"/>
            <a:lstStyle/>
            <a:p>
              <a:endParaRPr lang="en-US">
                <a:latin typeface="Calibri" pitchFamily="34" charset="0"/>
              </a:endParaRPr>
            </a:p>
          </p:txBody>
        </p:sp>
        <p:sp>
          <p:nvSpPr>
            <p:cNvPr id="21589" name="AutoShape 91"/>
            <p:cNvSpPr>
              <a:spLocks noChangeArrowheads="1"/>
            </p:cNvSpPr>
            <p:nvPr/>
          </p:nvSpPr>
          <p:spPr bwMode="auto">
            <a:xfrm flipV="1">
              <a:off x="4398" y="2614"/>
              <a:ext cx="181" cy="385"/>
            </a:xfrm>
            <a:prstGeom prst="upArrow">
              <a:avLst>
                <a:gd name="adj1" fmla="val 50000"/>
                <a:gd name="adj2" fmla="val 53177"/>
              </a:avLst>
            </a:prstGeom>
            <a:solidFill>
              <a:srgbClr val="FF9900"/>
            </a:solidFill>
            <a:ln w="12700" cap="sq">
              <a:solidFill>
                <a:schemeClr val="tx1"/>
              </a:solidFill>
              <a:miter lim="800000"/>
              <a:headEnd type="none" w="sm" len="sm"/>
              <a:tailEnd type="none" w="sm" len="sm"/>
            </a:ln>
          </p:spPr>
          <p:txBody>
            <a:bodyPr vert="eaVert" wrap="none" anchor="ctr"/>
            <a:lstStyle/>
            <a:p>
              <a:endParaRPr lang="en-US">
                <a:latin typeface="Calibri" pitchFamily="34" charset="0"/>
              </a:endParaRPr>
            </a:p>
          </p:txBody>
        </p:sp>
      </p:grpSp>
      <p:grpSp>
        <p:nvGrpSpPr>
          <p:cNvPr id="6" name="Group 209"/>
          <p:cNvGrpSpPr/>
          <p:nvPr/>
        </p:nvGrpSpPr>
        <p:grpSpPr bwMode="auto">
          <a:xfrm>
            <a:off x="869950" y="5530850"/>
            <a:ext cx="7443788" cy="306388"/>
            <a:chOff x="460" y="3164"/>
            <a:chExt cx="4689" cy="193"/>
          </a:xfrm>
        </p:grpSpPr>
        <p:sp>
          <p:nvSpPr>
            <p:cNvPr id="21586" name="AutoShape 117"/>
            <p:cNvSpPr>
              <a:spLocks noChangeArrowheads="1"/>
            </p:cNvSpPr>
            <p:nvPr/>
          </p:nvSpPr>
          <p:spPr bwMode="auto">
            <a:xfrm rot="16200000" flipV="1">
              <a:off x="4909" y="3118"/>
              <a:ext cx="181" cy="298"/>
            </a:xfrm>
            <a:prstGeom prst="upArrow">
              <a:avLst>
                <a:gd name="adj1" fmla="val 50000"/>
                <a:gd name="adj2" fmla="val 41160"/>
              </a:avLst>
            </a:prstGeom>
            <a:solidFill>
              <a:srgbClr val="FF9900"/>
            </a:solidFill>
            <a:ln w="12700" cap="sq">
              <a:solidFill>
                <a:schemeClr val="tx1"/>
              </a:solidFill>
              <a:miter lim="800000"/>
              <a:headEnd type="none" w="sm" len="sm"/>
              <a:tailEnd type="none" w="sm" len="sm"/>
            </a:ln>
          </p:spPr>
          <p:txBody>
            <a:bodyPr vert="eaVert" wrap="none" anchor="ctr"/>
            <a:lstStyle/>
            <a:p>
              <a:endParaRPr lang="en-US">
                <a:latin typeface="Calibri" pitchFamily="34" charset="0"/>
              </a:endParaRPr>
            </a:p>
          </p:txBody>
        </p:sp>
        <p:sp>
          <p:nvSpPr>
            <p:cNvPr id="21587" name="AutoShape 118"/>
            <p:cNvSpPr>
              <a:spLocks noChangeArrowheads="1"/>
            </p:cNvSpPr>
            <p:nvPr/>
          </p:nvSpPr>
          <p:spPr bwMode="auto">
            <a:xfrm rot="5400000" flipV="1">
              <a:off x="518" y="3106"/>
              <a:ext cx="181" cy="298"/>
            </a:xfrm>
            <a:prstGeom prst="upArrow">
              <a:avLst>
                <a:gd name="adj1" fmla="val 50000"/>
                <a:gd name="adj2" fmla="val 41160"/>
              </a:avLst>
            </a:prstGeom>
            <a:solidFill>
              <a:schemeClr val="accent1"/>
            </a:solidFill>
            <a:ln w="12700" cap="sq">
              <a:solidFill>
                <a:schemeClr val="tx1"/>
              </a:solidFill>
              <a:miter lim="800000"/>
              <a:headEnd type="none" w="sm" len="sm"/>
              <a:tailEnd type="none" w="sm" len="sm"/>
            </a:ln>
          </p:spPr>
          <p:txBody>
            <a:bodyPr vert="eaVert" wrap="none" anchor="ctr"/>
            <a:lstStyle/>
            <a:p>
              <a:endParaRPr lang="en-US">
                <a:latin typeface="Calibri" pitchFamily="34" charset="0"/>
              </a:endParaRPr>
            </a:p>
          </p:txBody>
        </p:sp>
      </p:grpSp>
      <p:grpSp>
        <p:nvGrpSpPr>
          <p:cNvPr id="7" name="Group 198"/>
          <p:cNvGrpSpPr/>
          <p:nvPr/>
        </p:nvGrpSpPr>
        <p:grpSpPr bwMode="auto">
          <a:xfrm>
            <a:off x="5191125" y="3251200"/>
            <a:ext cx="1033463" cy="1223963"/>
            <a:chOff x="3343" y="2012"/>
            <a:chExt cx="651" cy="771"/>
          </a:xfrm>
        </p:grpSpPr>
        <p:sp>
          <p:nvSpPr>
            <p:cNvPr id="21584" name="Rectangle 193"/>
            <p:cNvSpPr>
              <a:spLocks noChangeArrowheads="1"/>
            </p:cNvSpPr>
            <p:nvPr/>
          </p:nvSpPr>
          <p:spPr bwMode="auto">
            <a:xfrm rot="1779784">
              <a:off x="3343" y="2012"/>
              <a:ext cx="646" cy="57"/>
            </a:xfrm>
            <a:prstGeom prst="rect">
              <a:avLst/>
            </a:prstGeom>
            <a:gradFill rotWithShape="0">
              <a:gsLst>
                <a:gs pos="0">
                  <a:srgbClr val="FFCC00"/>
                </a:gs>
                <a:gs pos="100000">
                  <a:srgbClr val="FF9900"/>
                </a:gs>
              </a:gsLst>
              <a:lin ang="0" scaled="1"/>
            </a:gradFill>
            <a:ln w="12700" cap="sq">
              <a:noFill/>
              <a:miter lim="800000"/>
              <a:headEnd type="none" w="sm" len="sm"/>
              <a:tailEnd type="none" w="sm" len="sm"/>
            </a:ln>
          </p:spPr>
          <p:txBody>
            <a:bodyPr wrap="none" anchor="ctr"/>
            <a:lstStyle/>
            <a:p>
              <a:endParaRPr lang="en-US">
                <a:latin typeface="Calibri" pitchFamily="34" charset="0"/>
              </a:endParaRPr>
            </a:p>
          </p:txBody>
        </p:sp>
        <p:sp>
          <p:nvSpPr>
            <p:cNvPr id="21585" name="Rectangle 194"/>
            <p:cNvSpPr>
              <a:spLocks noChangeArrowheads="1"/>
            </p:cNvSpPr>
            <p:nvPr/>
          </p:nvSpPr>
          <p:spPr bwMode="auto">
            <a:xfrm rot="19820216" flipV="1">
              <a:off x="3362" y="2726"/>
              <a:ext cx="632" cy="57"/>
            </a:xfrm>
            <a:prstGeom prst="rect">
              <a:avLst/>
            </a:prstGeom>
            <a:gradFill rotWithShape="0">
              <a:gsLst>
                <a:gs pos="0">
                  <a:srgbClr val="FFCC00"/>
                </a:gs>
                <a:gs pos="100000">
                  <a:srgbClr val="FF9900"/>
                </a:gs>
              </a:gsLst>
              <a:lin ang="0" scaled="1"/>
            </a:gradFill>
            <a:ln w="12700" cap="sq">
              <a:noFill/>
              <a:miter lim="800000"/>
              <a:headEnd type="none" w="sm" len="sm"/>
              <a:tailEnd type="none" w="sm" len="sm"/>
            </a:ln>
          </p:spPr>
          <p:txBody>
            <a:bodyPr wrap="none" anchor="ctr"/>
            <a:lstStyle/>
            <a:p>
              <a:endParaRPr lang="en-US">
                <a:latin typeface="Calibri" pitchFamily="34" charset="0"/>
              </a:endParaRPr>
            </a:p>
          </p:txBody>
        </p:sp>
      </p:grpSp>
      <p:grpSp>
        <p:nvGrpSpPr>
          <p:cNvPr id="8" name="Group 202"/>
          <p:cNvGrpSpPr/>
          <p:nvPr/>
        </p:nvGrpSpPr>
        <p:grpSpPr bwMode="auto">
          <a:xfrm>
            <a:off x="2457450" y="3000375"/>
            <a:ext cx="6311900" cy="1739900"/>
            <a:chOff x="1614" y="1570"/>
            <a:chExt cx="3976" cy="1096"/>
          </a:xfrm>
        </p:grpSpPr>
        <p:grpSp>
          <p:nvGrpSpPr>
            <p:cNvPr id="9" name="Group 40"/>
            <p:cNvGrpSpPr/>
            <p:nvPr/>
          </p:nvGrpSpPr>
          <p:grpSpPr bwMode="auto">
            <a:xfrm>
              <a:off x="2974" y="1833"/>
              <a:ext cx="2616" cy="556"/>
              <a:chOff x="2755" y="2284"/>
              <a:chExt cx="2056" cy="556"/>
            </a:xfrm>
          </p:grpSpPr>
          <p:sp>
            <p:nvSpPr>
              <p:cNvPr id="21579" name="Line 30"/>
              <p:cNvSpPr>
                <a:spLocks noChangeShapeType="1"/>
              </p:cNvSpPr>
              <p:nvPr/>
            </p:nvSpPr>
            <p:spPr bwMode="auto">
              <a:xfrm>
                <a:off x="2837" y="2285"/>
                <a:ext cx="0" cy="239"/>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80" name="Line 31"/>
              <p:cNvSpPr>
                <a:spLocks noChangeShapeType="1"/>
              </p:cNvSpPr>
              <p:nvPr/>
            </p:nvSpPr>
            <p:spPr bwMode="auto">
              <a:xfrm>
                <a:off x="2755" y="2284"/>
                <a:ext cx="0" cy="556"/>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81" name="Line 32"/>
              <p:cNvSpPr>
                <a:spLocks noChangeShapeType="1"/>
              </p:cNvSpPr>
              <p:nvPr/>
            </p:nvSpPr>
            <p:spPr bwMode="auto">
              <a:xfrm>
                <a:off x="2836" y="2614"/>
                <a:ext cx="0" cy="226"/>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82" name="Line 33"/>
              <p:cNvSpPr>
                <a:spLocks noChangeShapeType="1"/>
              </p:cNvSpPr>
              <p:nvPr/>
            </p:nvSpPr>
            <p:spPr bwMode="auto">
              <a:xfrm rot="16200000" flipV="1">
                <a:off x="3827" y="1543"/>
                <a:ext cx="0" cy="1963"/>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83" name="Line 34"/>
              <p:cNvSpPr>
                <a:spLocks noChangeShapeType="1"/>
              </p:cNvSpPr>
              <p:nvPr/>
            </p:nvSpPr>
            <p:spPr bwMode="auto">
              <a:xfrm rot="16200000" flipV="1">
                <a:off x="3830" y="1631"/>
                <a:ext cx="0" cy="1963"/>
              </a:xfrm>
              <a:prstGeom prst="line">
                <a:avLst/>
              </a:prstGeom>
              <a:noFill/>
              <a:ln w="38100" cap="sq">
                <a:solidFill>
                  <a:schemeClr val="tx1"/>
                </a:solidFill>
                <a:round/>
                <a:headEnd type="none" w="sm" len="sm"/>
                <a:tailEnd type="none" w="sm" len="sm"/>
              </a:ln>
            </p:spPr>
            <p:txBody>
              <a:bodyPr wrap="none" anchor="ctr"/>
              <a:lstStyle/>
              <a:p>
                <a:endParaRPr lang="en-IN"/>
              </a:p>
            </p:txBody>
          </p:sp>
        </p:grpSp>
        <p:grpSp>
          <p:nvGrpSpPr>
            <p:cNvPr id="10" name="Group 124"/>
            <p:cNvGrpSpPr/>
            <p:nvPr/>
          </p:nvGrpSpPr>
          <p:grpSpPr bwMode="auto">
            <a:xfrm>
              <a:off x="1614" y="1570"/>
              <a:ext cx="3124" cy="1096"/>
              <a:chOff x="1621" y="1854"/>
              <a:chExt cx="3124" cy="1096"/>
            </a:xfrm>
          </p:grpSpPr>
          <p:grpSp>
            <p:nvGrpSpPr>
              <p:cNvPr id="11" name="Group 87"/>
              <p:cNvGrpSpPr/>
              <p:nvPr/>
            </p:nvGrpSpPr>
            <p:grpSpPr bwMode="auto">
              <a:xfrm>
                <a:off x="1625" y="2478"/>
                <a:ext cx="3120" cy="472"/>
                <a:chOff x="1399" y="2645"/>
                <a:chExt cx="3120" cy="472"/>
              </a:xfrm>
            </p:grpSpPr>
            <p:sp>
              <p:nvSpPr>
                <p:cNvPr id="21570" name="Line 15"/>
                <p:cNvSpPr>
                  <a:spLocks noChangeShapeType="1"/>
                </p:cNvSpPr>
                <p:nvPr/>
              </p:nvSpPr>
              <p:spPr bwMode="auto">
                <a:xfrm flipV="1">
                  <a:off x="1399" y="2954"/>
                  <a:ext cx="0" cy="153"/>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71" name="Line 16"/>
                <p:cNvSpPr>
                  <a:spLocks noChangeShapeType="1"/>
                </p:cNvSpPr>
                <p:nvPr/>
              </p:nvSpPr>
              <p:spPr bwMode="auto">
                <a:xfrm flipV="1">
                  <a:off x="1399" y="3117"/>
                  <a:ext cx="1784"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72" name="Line 17"/>
                <p:cNvSpPr>
                  <a:spLocks noChangeShapeType="1"/>
                </p:cNvSpPr>
                <p:nvPr/>
              </p:nvSpPr>
              <p:spPr bwMode="auto">
                <a:xfrm flipV="1">
                  <a:off x="3205" y="2831"/>
                  <a:ext cx="484" cy="279"/>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73" name="Line 18"/>
                <p:cNvSpPr>
                  <a:spLocks noChangeShapeType="1"/>
                </p:cNvSpPr>
                <p:nvPr/>
              </p:nvSpPr>
              <p:spPr bwMode="auto">
                <a:xfrm flipV="1">
                  <a:off x="3706" y="2831"/>
                  <a:ext cx="358"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74" name="Line 19"/>
                <p:cNvSpPr>
                  <a:spLocks noChangeShapeType="1"/>
                </p:cNvSpPr>
                <p:nvPr/>
              </p:nvSpPr>
              <p:spPr bwMode="auto">
                <a:xfrm flipV="1">
                  <a:off x="4074" y="2708"/>
                  <a:ext cx="0" cy="124"/>
                </a:xfrm>
                <a:prstGeom prst="line">
                  <a:avLst/>
                </a:prstGeom>
                <a:noFill/>
                <a:ln w="38100" cap="sq">
                  <a:solidFill>
                    <a:schemeClr val="tx1"/>
                  </a:solidFill>
                  <a:round/>
                  <a:headEnd type="none" w="sm" len="sm"/>
                  <a:tailEnd type="none" w="sm" len="sm"/>
                </a:ln>
              </p:spPr>
              <p:txBody>
                <a:bodyPr wrap="none" anchor="ctr"/>
                <a:lstStyle/>
                <a:p>
                  <a:endParaRPr lang="en-IN"/>
                </a:p>
              </p:txBody>
            </p:sp>
            <p:grpSp>
              <p:nvGrpSpPr>
                <p:cNvPr id="12" name="Group 86"/>
                <p:cNvGrpSpPr/>
                <p:nvPr/>
              </p:nvGrpSpPr>
              <p:grpSpPr bwMode="auto">
                <a:xfrm>
                  <a:off x="4078" y="2645"/>
                  <a:ext cx="441" cy="60"/>
                  <a:chOff x="4078" y="2645"/>
                  <a:chExt cx="441" cy="60"/>
                </a:xfrm>
              </p:grpSpPr>
              <p:sp>
                <p:nvSpPr>
                  <p:cNvPr id="21576" name="Line 20"/>
                  <p:cNvSpPr>
                    <a:spLocks noChangeShapeType="1"/>
                  </p:cNvSpPr>
                  <p:nvPr/>
                </p:nvSpPr>
                <p:spPr bwMode="auto">
                  <a:xfrm>
                    <a:off x="4328" y="2705"/>
                    <a:ext cx="182"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77" name="Line 79"/>
                  <p:cNvSpPr>
                    <a:spLocks noChangeShapeType="1"/>
                  </p:cNvSpPr>
                  <p:nvPr/>
                </p:nvSpPr>
                <p:spPr bwMode="auto">
                  <a:xfrm>
                    <a:off x="4078" y="2703"/>
                    <a:ext cx="99"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78" name="Line 81"/>
                  <p:cNvSpPr>
                    <a:spLocks noChangeShapeType="1"/>
                  </p:cNvSpPr>
                  <p:nvPr/>
                </p:nvSpPr>
                <p:spPr bwMode="auto">
                  <a:xfrm rot="-5400000">
                    <a:off x="4490" y="2674"/>
                    <a:ext cx="58" cy="0"/>
                  </a:xfrm>
                  <a:prstGeom prst="line">
                    <a:avLst/>
                  </a:prstGeom>
                  <a:noFill/>
                  <a:ln w="38100" cap="sq">
                    <a:solidFill>
                      <a:schemeClr val="tx1"/>
                    </a:solidFill>
                    <a:round/>
                    <a:headEnd type="none" w="sm" len="sm"/>
                    <a:tailEnd type="none" w="sm" len="sm"/>
                  </a:ln>
                </p:spPr>
                <p:txBody>
                  <a:bodyPr wrap="none" anchor="ctr"/>
                  <a:lstStyle/>
                  <a:p>
                    <a:endParaRPr lang="en-IN"/>
                  </a:p>
                </p:txBody>
              </p:sp>
            </p:grpSp>
          </p:grpSp>
          <p:grpSp>
            <p:nvGrpSpPr>
              <p:cNvPr id="13" name="Group 89"/>
              <p:cNvGrpSpPr/>
              <p:nvPr/>
            </p:nvGrpSpPr>
            <p:grpSpPr bwMode="auto">
              <a:xfrm>
                <a:off x="1621" y="1854"/>
                <a:ext cx="3119" cy="802"/>
                <a:chOff x="1395" y="2021"/>
                <a:chExt cx="3119" cy="802"/>
              </a:xfrm>
            </p:grpSpPr>
            <p:sp>
              <p:nvSpPr>
                <p:cNvPr id="21559" name="Line 22"/>
                <p:cNvSpPr>
                  <a:spLocks noChangeShapeType="1"/>
                </p:cNvSpPr>
                <p:nvPr/>
              </p:nvSpPr>
              <p:spPr bwMode="auto">
                <a:xfrm flipV="1">
                  <a:off x="1398" y="2331"/>
                  <a:ext cx="0" cy="492"/>
                </a:xfrm>
                <a:prstGeom prst="line">
                  <a:avLst/>
                </a:prstGeom>
                <a:noFill/>
                <a:ln w="38100" cap="sq">
                  <a:solidFill>
                    <a:schemeClr val="tx1"/>
                  </a:solidFill>
                  <a:round/>
                  <a:headEnd type="none" w="sm" len="sm"/>
                  <a:tailEnd type="none" w="sm" len="sm"/>
                </a:ln>
              </p:spPr>
              <p:txBody>
                <a:bodyPr wrap="none" anchor="ctr"/>
                <a:lstStyle/>
                <a:p>
                  <a:endParaRPr lang="en-IN"/>
                </a:p>
              </p:txBody>
            </p:sp>
            <p:grpSp>
              <p:nvGrpSpPr>
                <p:cNvPr id="14" name="Group 88"/>
                <p:cNvGrpSpPr/>
                <p:nvPr/>
              </p:nvGrpSpPr>
              <p:grpSpPr bwMode="auto">
                <a:xfrm>
                  <a:off x="1395" y="2021"/>
                  <a:ext cx="3119" cy="477"/>
                  <a:chOff x="1395" y="2021"/>
                  <a:chExt cx="3119" cy="477"/>
                </a:xfrm>
              </p:grpSpPr>
              <p:sp>
                <p:nvSpPr>
                  <p:cNvPr id="21561" name="Line 6"/>
                  <p:cNvSpPr>
                    <a:spLocks noChangeShapeType="1"/>
                  </p:cNvSpPr>
                  <p:nvPr/>
                </p:nvSpPr>
                <p:spPr bwMode="auto">
                  <a:xfrm>
                    <a:off x="1399" y="2021"/>
                    <a:ext cx="1784"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62" name="Line 7"/>
                  <p:cNvSpPr>
                    <a:spLocks noChangeShapeType="1"/>
                  </p:cNvSpPr>
                  <p:nvPr/>
                </p:nvSpPr>
                <p:spPr bwMode="auto">
                  <a:xfrm>
                    <a:off x="3205" y="2028"/>
                    <a:ext cx="487" cy="281"/>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63" name="Line 9"/>
                  <p:cNvSpPr>
                    <a:spLocks noChangeShapeType="1"/>
                  </p:cNvSpPr>
                  <p:nvPr/>
                </p:nvSpPr>
                <p:spPr bwMode="auto">
                  <a:xfrm>
                    <a:off x="3706" y="2307"/>
                    <a:ext cx="358"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64" name="Line 11"/>
                  <p:cNvSpPr>
                    <a:spLocks noChangeShapeType="1"/>
                  </p:cNvSpPr>
                  <p:nvPr/>
                </p:nvSpPr>
                <p:spPr bwMode="auto">
                  <a:xfrm>
                    <a:off x="4074" y="2305"/>
                    <a:ext cx="0" cy="137"/>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65" name="Line 50"/>
                  <p:cNvSpPr>
                    <a:spLocks noChangeShapeType="1"/>
                  </p:cNvSpPr>
                  <p:nvPr/>
                </p:nvSpPr>
                <p:spPr bwMode="auto">
                  <a:xfrm flipV="1">
                    <a:off x="1395" y="2025"/>
                    <a:ext cx="0" cy="153"/>
                  </a:xfrm>
                  <a:prstGeom prst="line">
                    <a:avLst/>
                  </a:prstGeom>
                  <a:noFill/>
                  <a:ln w="38100" cap="sq">
                    <a:solidFill>
                      <a:schemeClr val="tx1"/>
                    </a:solidFill>
                    <a:round/>
                    <a:headEnd type="none" w="sm" len="sm"/>
                    <a:tailEnd type="none" w="sm" len="sm"/>
                  </a:ln>
                </p:spPr>
                <p:txBody>
                  <a:bodyPr wrap="none" anchor="ctr"/>
                  <a:lstStyle/>
                  <a:p>
                    <a:endParaRPr lang="en-IN"/>
                  </a:p>
                </p:txBody>
              </p:sp>
              <p:grpSp>
                <p:nvGrpSpPr>
                  <p:cNvPr id="15" name="Group 85"/>
                  <p:cNvGrpSpPr/>
                  <p:nvPr/>
                </p:nvGrpSpPr>
                <p:grpSpPr bwMode="auto">
                  <a:xfrm flipV="1">
                    <a:off x="4073" y="2438"/>
                    <a:ext cx="441" cy="60"/>
                    <a:chOff x="4174" y="2741"/>
                    <a:chExt cx="441" cy="60"/>
                  </a:xfrm>
                </p:grpSpPr>
                <p:sp>
                  <p:nvSpPr>
                    <p:cNvPr id="21567" name="Line 82"/>
                    <p:cNvSpPr>
                      <a:spLocks noChangeShapeType="1"/>
                    </p:cNvSpPr>
                    <p:nvPr/>
                  </p:nvSpPr>
                  <p:spPr bwMode="auto">
                    <a:xfrm>
                      <a:off x="4424" y="2801"/>
                      <a:ext cx="182"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68" name="Line 83"/>
                    <p:cNvSpPr>
                      <a:spLocks noChangeShapeType="1"/>
                    </p:cNvSpPr>
                    <p:nvPr/>
                  </p:nvSpPr>
                  <p:spPr bwMode="auto">
                    <a:xfrm>
                      <a:off x="4174" y="2799"/>
                      <a:ext cx="99" cy="0"/>
                    </a:xfrm>
                    <a:prstGeom prst="line">
                      <a:avLst/>
                    </a:prstGeom>
                    <a:noFill/>
                    <a:ln w="38100" cap="sq">
                      <a:solidFill>
                        <a:schemeClr val="tx1"/>
                      </a:solidFill>
                      <a:round/>
                      <a:headEnd type="none" w="sm" len="sm"/>
                      <a:tailEnd type="none" w="sm" len="sm"/>
                    </a:ln>
                  </p:spPr>
                  <p:txBody>
                    <a:bodyPr wrap="none" anchor="ctr"/>
                    <a:lstStyle/>
                    <a:p>
                      <a:endParaRPr lang="en-IN"/>
                    </a:p>
                  </p:txBody>
                </p:sp>
                <p:sp>
                  <p:nvSpPr>
                    <p:cNvPr id="21569" name="Line 84"/>
                    <p:cNvSpPr>
                      <a:spLocks noChangeShapeType="1"/>
                    </p:cNvSpPr>
                    <p:nvPr/>
                  </p:nvSpPr>
                  <p:spPr bwMode="auto">
                    <a:xfrm rot="-5400000">
                      <a:off x="4586" y="2770"/>
                      <a:ext cx="58" cy="0"/>
                    </a:xfrm>
                    <a:prstGeom prst="line">
                      <a:avLst/>
                    </a:prstGeom>
                    <a:noFill/>
                    <a:ln w="38100" cap="sq">
                      <a:solidFill>
                        <a:schemeClr val="tx1"/>
                      </a:solidFill>
                      <a:round/>
                      <a:headEnd type="none" w="sm" len="sm"/>
                      <a:tailEnd type="none" w="sm" len="sm"/>
                    </a:ln>
                  </p:spPr>
                  <p:txBody>
                    <a:bodyPr wrap="none" anchor="ctr"/>
                    <a:lstStyle/>
                    <a:p>
                      <a:endParaRPr lang="en-IN"/>
                    </a:p>
                  </p:txBody>
                </p:sp>
              </p:grpSp>
            </p:grpSp>
          </p:grpSp>
        </p:grpSp>
      </p:grpSp>
      <p:grpSp>
        <p:nvGrpSpPr>
          <p:cNvPr id="16" name="Group 155"/>
          <p:cNvGrpSpPr/>
          <p:nvPr/>
        </p:nvGrpSpPr>
        <p:grpSpPr bwMode="auto">
          <a:xfrm>
            <a:off x="2730500" y="3538538"/>
            <a:ext cx="3714750" cy="701675"/>
            <a:chOff x="1619" y="2363"/>
            <a:chExt cx="2340" cy="442"/>
          </a:xfrm>
        </p:grpSpPr>
        <p:cxnSp>
          <p:nvCxnSpPr>
            <p:cNvPr id="21540" name="AutoShape 156"/>
            <p:cNvCxnSpPr>
              <a:cxnSpLocks noChangeShapeType="1"/>
            </p:cNvCxnSpPr>
            <p:nvPr/>
          </p:nvCxnSpPr>
          <p:spPr bwMode="auto">
            <a:xfrm rot="5400000" flipH="1">
              <a:off x="1609" y="2384"/>
              <a:ext cx="220" cy="199"/>
            </a:xfrm>
            <a:prstGeom prst="curvedConnector3">
              <a:avLst>
                <a:gd name="adj1" fmla="val -222273"/>
              </a:avLst>
            </a:prstGeom>
            <a:noFill/>
            <a:ln w="38100" cap="sq">
              <a:solidFill>
                <a:srgbClr val="FFFF66"/>
              </a:solidFill>
              <a:round/>
              <a:headEnd type="none" w="sm" len="sm"/>
              <a:tailEnd type="none" w="sm" len="sm"/>
            </a:ln>
          </p:spPr>
        </p:cxnSp>
        <p:cxnSp>
          <p:nvCxnSpPr>
            <p:cNvPr id="21541" name="AutoShape 157"/>
            <p:cNvCxnSpPr>
              <a:cxnSpLocks noChangeShapeType="1"/>
            </p:cNvCxnSpPr>
            <p:nvPr/>
          </p:nvCxnSpPr>
          <p:spPr bwMode="auto">
            <a:xfrm rot="5400000" flipH="1">
              <a:off x="1798" y="2607"/>
              <a:ext cx="205" cy="166"/>
            </a:xfrm>
            <a:prstGeom prst="curvedConnector3">
              <a:avLst>
                <a:gd name="adj1" fmla="val 359509"/>
              </a:avLst>
            </a:prstGeom>
            <a:noFill/>
            <a:ln w="38100" cap="sq">
              <a:solidFill>
                <a:srgbClr val="FFFF66"/>
              </a:solidFill>
              <a:round/>
              <a:headEnd type="none" w="sm" len="sm"/>
              <a:tailEnd type="none" w="sm" len="sm"/>
            </a:ln>
          </p:spPr>
        </p:cxnSp>
        <p:cxnSp>
          <p:nvCxnSpPr>
            <p:cNvPr id="21542" name="AutoShape 158"/>
            <p:cNvCxnSpPr>
              <a:cxnSpLocks noChangeShapeType="1"/>
            </p:cNvCxnSpPr>
            <p:nvPr/>
          </p:nvCxnSpPr>
          <p:spPr bwMode="auto">
            <a:xfrm rot="5400000" flipH="1">
              <a:off x="1961" y="2393"/>
              <a:ext cx="220" cy="199"/>
            </a:xfrm>
            <a:prstGeom prst="curvedConnector3">
              <a:avLst>
                <a:gd name="adj1" fmla="val -222273"/>
              </a:avLst>
            </a:prstGeom>
            <a:noFill/>
            <a:ln w="38100" cap="sq">
              <a:solidFill>
                <a:srgbClr val="FFFF66"/>
              </a:solidFill>
              <a:round/>
              <a:headEnd type="none" w="sm" len="sm"/>
              <a:tailEnd type="none" w="sm" len="sm"/>
            </a:ln>
          </p:spPr>
        </p:cxnSp>
        <p:cxnSp>
          <p:nvCxnSpPr>
            <p:cNvPr id="21543" name="AutoShape 159"/>
            <p:cNvCxnSpPr>
              <a:cxnSpLocks noChangeShapeType="1"/>
            </p:cNvCxnSpPr>
            <p:nvPr/>
          </p:nvCxnSpPr>
          <p:spPr bwMode="auto">
            <a:xfrm rot="5400000" flipH="1">
              <a:off x="2157" y="2614"/>
              <a:ext cx="205" cy="166"/>
            </a:xfrm>
            <a:prstGeom prst="curvedConnector3">
              <a:avLst>
                <a:gd name="adj1" fmla="val 359509"/>
              </a:avLst>
            </a:prstGeom>
            <a:noFill/>
            <a:ln w="38100" cap="sq">
              <a:solidFill>
                <a:srgbClr val="FFFF66"/>
              </a:solidFill>
              <a:round/>
              <a:headEnd type="none" w="sm" len="sm"/>
              <a:tailEnd type="none" w="sm" len="sm"/>
            </a:ln>
          </p:spPr>
        </p:cxnSp>
        <p:cxnSp>
          <p:nvCxnSpPr>
            <p:cNvPr id="21544" name="AutoShape 160"/>
            <p:cNvCxnSpPr>
              <a:cxnSpLocks noChangeShapeType="1"/>
            </p:cNvCxnSpPr>
            <p:nvPr/>
          </p:nvCxnSpPr>
          <p:spPr bwMode="auto">
            <a:xfrm rot="5400000" flipH="1">
              <a:off x="2319" y="2386"/>
              <a:ext cx="220" cy="199"/>
            </a:xfrm>
            <a:prstGeom prst="curvedConnector3">
              <a:avLst>
                <a:gd name="adj1" fmla="val -222273"/>
              </a:avLst>
            </a:prstGeom>
            <a:noFill/>
            <a:ln w="38100" cap="sq">
              <a:solidFill>
                <a:srgbClr val="FFFF66"/>
              </a:solidFill>
              <a:round/>
              <a:headEnd type="none" w="sm" len="sm"/>
              <a:tailEnd type="none" w="sm" len="sm"/>
            </a:ln>
          </p:spPr>
        </p:cxnSp>
        <p:cxnSp>
          <p:nvCxnSpPr>
            <p:cNvPr id="21545" name="AutoShape 161"/>
            <p:cNvCxnSpPr>
              <a:cxnSpLocks noChangeShapeType="1"/>
            </p:cNvCxnSpPr>
            <p:nvPr/>
          </p:nvCxnSpPr>
          <p:spPr bwMode="auto">
            <a:xfrm rot="5400000" flipH="1">
              <a:off x="2671" y="2373"/>
              <a:ext cx="220" cy="199"/>
            </a:xfrm>
            <a:prstGeom prst="curvedConnector3">
              <a:avLst>
                <a:gd name="adj1" fmla="val -222273"/>
              </a:avLst>
            </a:prstGeom>
            <a:noFill/>
            <a:ln w="38100" cap="sq">
              <a:solidFill>
                <a:srgbClr val="FFFF66"/>
              </a:solidFill>
              <a:round/>
              <a:headEnd type="none" w="sm" len="sm"/>
              <a:tailEnd type="none" w="sm" len="sm"/>
            </a:ln>
          </p:spPr>
        </p:cxnSp>
        <p:cxnSp>
          <p:nvCxnSpPr>
            <p:cNvPr id="21546" name="AutoShape 162"/>
            <p:cNvCxnSpPr>
              <a:cxnSpLocks noChangeShapeType="1"/>
            </p:cNvCxnSpPr>
            <p:nvPr/>
          </p:nvCxnSpPr>
          <p:spPr bwMode="auto">
            <a:xfrm rot="5400000" flipH="1">
              <a:off x="2512" y="2620"/>
              <a:ext cx="205" cy="166"/>
            </a:xfrm>
            <a:prstGeom prst="curvedConnector3">
              <a:avLst>
                <a:gd name="adj1" fmla="val 359509"/>
              </a:avLst>
            </a:prstGeom>
            <a:noFill/>
            <a:ln w="38100" cap="sq">
              <a:solidFill>
                <a:srgbClr val="FFFF66"/>
              </a:solidFill>
              <a:round/>
              <a:headEnd type="none" w="sm" len="sm"/>
              <a:tailEnd type="none" w="sm" len="sm"/>
            </a:ln>
          </p:spPr>
        </p:cxnSp>
        <p:cxnSp>
          <p:nvCxnSpPr>
            <p:cNvPr id="21547" name="AutoShape 163"/>
            <p:cNvCxnSpPr>
              <a:cxnSpLocks noChangeShapeType="1"/>
            </p:cNvCxnSpPr>
            <p:nvPr/>
          </p:nvCxnSpPr>
          <p:spPr bwMode="auto">
            <a:xfrm rot="5400000" flipH="1">
              <a:off x="2854" y="2620"/>
              <a:ext cx="205" cy="166"/>
            </a:xfrm>
            <a:prstGeom prst="curvedConnector3">
              <a:avLst>
                <a:gd name="adj1" fmla="val 359509"/>
              </a:avLst>
            </a:prstGeom>
            <a:noFill/>
            <a:ln w="38100" cap="sq">
              <a:solidFill>
                <a:srgbClr val="FFFF66"/>
              </a:solidFill>
              <a:round/>
              <a:headEnd type="none" w="sm" len="sm"/>
              <a:tailEnd type="none" w="sm" len="sm"/>
            </a:ln>
          </p:spPr>
        </p:cxnSp>
        <p:cxnSp>
          <p:nvCxnSpPr>
            <p:cNvPr id="21548" name="AutoShape 164"/>
            <p:cNvCxnSpPr>
              <a:cxnSpLocks noChangeShapeType="1"/>
            </p:cNvCxnSpPr>
            <p:nvPr/>
          </p:nvCxnSpPr>
          <p:spPr bwMode="auto">
            <a:xfrm rot="5400000" flipH="1">
              <a:off x="3013" y="2385"/>
              <a:ext cx="220" cy="199"/>
            </a:xfrm>
            <a:prstGeom prst="curvedConnector3">
              <a:avLst>
                <a:gd name="adj1" fmla="val -222273"/>
              </a:avLst>
            </a:prstGeom>
            <a:noFill/>
            <a:ln w="38100" cap="sq">
              <a:solidFill>
                <a:srgbClr val="FFFF66"/>
              </a:solidFill>
              <a:round/>
              <a:headEnd type="none" w="sm" len="sm"/>
              <a:tailEnd type="none" w="sm" len="sm"/>
            </a:ln>
          </p:spPr>
        </p:cxnSp>
        <p:cxnSp>
          <p:nvCxnSpPr>
            <p:cNvPr id="21549" name="AutoShape 165"/>
            <p:cNvCxnSpPr>
              <a:cxnSpLocks noChangeShapeType="1"/>
            </p:cNvCxnSpPr>
            <p:nvPr/>
          </p:nvCxnSpPr>
          <p:spPr bwMode="auto">
            <a:xfrm rot="5400000" flipH="1">
              <a:off x="3387" y="2526"/>
              <a:ext cx="220" cy="199"/>
            </a:xfrm>
            <a:prstGeom prst="curvedConnector3">
              <a:avLst>
                <a:gd name="adj1" fmla="val -67273"/>
              </a:avLst>
            </a:prstGeom>
            <a:noFill/>
            <a:ln w="38100" cap="sq">
              <a:solidFill>
                <a:srgbClr val="FFFF66"/>
              </a:solidFill>
              <a:round/>
              <a:headEnd type="none" w="sm" len="sm"/>
              <a:tailEnd type="none" w="sm" len="sm"/>
            </a:ln>
          </p:spPr>
        </p:cxnSp>
        <p:cxnSp>
          <p:nvCxnSpPr>
            <p:cNvPr id="21550" name="AutoShape 166"/>
            <p:cNvCxnSpPr>
              <a:cxnSpLocks noChangeShapeType="1"/>
            </p:cNvCxnSpPr>
            <p:nvPr/>
          </p:nvCxnSpPr>
          <p:spPr bwMode="auto">
            <a:xfrm rot="5400000" flipH="1">
              <a:off x="3613" y="2498"/>
              <a:ext cx="178" cy="162"/>
            </a:xfrm>
            <a:prstGeom prst="curvedConnector3">
              <a:avLst>
                <a:gd name="adj1" fmla="val 183144"/>
              </a:avLst>
            </a:prstGeom>
            <a:noFill/>
            <a:ln w="38100" cap="sq">
              <a:solidFill>
                <a:srgbClr val="FFFF66"/>
              </a:solidFill>
              <a:round/>
              <a:headEnd type="none" w="sm" len="sm"/>
              <a:tailEnd type="none" w="sm" len="sm"/>
            </a:ln>
          </p:spPr>
        </p:cxnSp>
        <p:cxnSp>
          <p:nvCxnSpPr>
            <p:cNvPr id="21551" name="AutoShape 167"/>
            <p:cNvCxnSpPr>
              <a:cxnSpLocks noChangeShapeType="1"/>
            </p:cNvCxnSpPr>
            <p:nvPr/>
          </p:nvCxnSpPr>
          <p:spPr bwMode="auto">
            <a:xfrm rot="5400000" flipH="1">
              <a:off x="3213" y="2444"/>
              <a:ext cx="205" cy="166"/>
            </a:xfrm>
            <a:prstGeom prst="curvedConnector3">
              <a:avLst>
                <a:gd name="adj1" fmla="val 236097"/>
              </a:avLst>
            </a:prstGeom>
            <a:noFill/>
            <a:ln w="38100" cap="sq">
              <a:solidFill>
                <a:srgbClr val="FFFF66"/>
              </a:solidFill>
              <a:round/>
              <a:headEnd type="none" w="sm" len="sm"/>
              <a:tailEnd type="none" w="sm" len="sm"/>
            </a:ln>
          </p:spPr>
        </p:cxnSp>
        <p:cxnSp>
          <p:nvCxnSpPr>
            <p:cNvPr id="21552" name="AutoShape 168"/>
            <p:cNvCxnSpPr>
              <a:cxnSpLocks noChangeShapeType="1"/>
            </p:cNvCxnSpPr>
            <p:nvPr/>
          </p:nvCxnSpPr>
          <p:spPr bwMode="auto">
            <a:xfrm rot="5400000" flipH="1">
              <a:off x="3750" y="2476"/>
              <a:ext cx="220" cy="199"/>
            </a:xfrm>
            <a:prstGeom prst="curvedConnector3">
              <a:avLst>
                <a:gd name="adj1" fmla="val -45912"/>
              </a:avLst>
            </a:prstGeom>
            <a:noFill/>
            <a:ln w="38100" cap="sq">
              <a:solidFill>
                <a:srgbClr val="FFFF66"/>
              </a:solidFill>
              <a:round/>
              <a:headEnd type="none" w="sm" len="sm"/>
              <a:tailEnd type="none" w="sm" len="sm"/>
            </a:ln>
          </p:spPr>
        </p:cxnSp>
        <p:sp>
          <p:nvSpPr>
            <p:cNvPr id="21553" name="Line 169"/>
            <p:cNvSpPr>
              <a:spLocks noChangeShapeType="1"/>
            </p:cNvSpPr>
            <p:nvPr/>
          </p:nvSpPr>
          <p:spPr bwMode="auto">
            <a:xfrm flipH="1">
              <a:off x="3219" y="2429"/>
              <a:ext cx="10" cy="233"/>
            </a:xfrm>
            <a:prstGeom prst="line">
              <a:avLst/>
            </a:prstGeom>
            <a:noFill/>
            <a:ln w="38100" cap="sq">
              <a:solidFill>
                <a:srgbClr val="FFFF66"/>
              </a:solidFill>
              <a:round/>
              <a:headEnd type="none" w="sm" len="sm"/>
              <a:tailEnd type="none" w="sm" len="sm"/>
            </a:ln>
          </p:spPr>
          <p:txBody>
            <a:bodyPr wrap="none" anchor="ctr"/>
            <a:lstStyle/>
            <a:p>
              <a:endParaRPr lang="en-IN"/>
            </a:p>
          </p:txBody>
        </p:sp>
        <p:sp>
          <p:nvSpPr>
            <p:cNvPr id="21554" name="Line 170"/>
            <p:cNvSpPr>
              <a:spLocks noChangeShapeType="1"/>
            </p:cNvSpPr>
            <p:nvPr/>
          </p:nvSpPr>
          <p:spPr bwMode="auto">
            <a:xfrm flipH="1">
              <a:off x="3593" y="2509"/>
              <a:ext cx="26" cy="230"/>
            </a:xfrm>
            <a:prstGeom prst="line">
              <a:avLst/>
            </a:prstGeom>
            <a:noFill/>
            <a:ln w="38100" cap="sq">
              <a:solidFill>
                <a:srgbClr val="FFFF66"/>
              </a:solidFill>
              <a:round/>
              <a:headEnd type="none" w="sm" len="sm"/>
              <a:tailEnd type="none" w="sm" len="sm"/>
            </a:ln>
          </p:spPr>
          <p:txBody>
            <a:bodyPr wrap="none" anchor="ctr"/>
            <a:lstStyle/>
            <a:p>
              <a:endParaRPr lang="en-IN"/>
            </a:p>
          </p:txBody>
        </p:sp>
      </p:grpSp>
      <p:grpSp>
        <p:nvGrpSpPr>
          <p:cNvPr id="17" name="Group 172"/>
          <p:cNvGrpSpPr/>
          <p:nvPr/>
        </p:nvGrpSpPr>
        <p:grpSpPr bwMode="auto">
          <a:xfrm>
            <a:off x="1473200" y="2590800"/>
            <a:ext cx="6200775" cy="3184525"/>
            <a:chOff x="1003" y="1591"/>
            <a:chExt cx="3906" cy="2006"/>
          </a:xfrm>
        </p:grpSpPr>
        <p:sp>
          <p:nvSpPr>
            <p:cNvPr id="21527" name="Line 173"/>
            <p:cNvSpPr>
              <a:spLocks noChangeShapeType="1"/>
            </p:cNvSpPr>
            <p:nvPr/>
          </p:nvSpPr>
          <p:spPr bwMode="auto">
            <a:xfrm>
              <a:off x="4909" y="1595"/>
              <a:ext cx="0" cy="1630"/>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28" name="Line 174"/>
            <p:cNvSpPr>
              <a:spLocks noChangeShapeType="1"/>
            </p:cNvSpPr>
            <p:nvPr/>
          </p:nvSpPr>
          <p:spPr bwMode="auto">
            <a:xfrm>
              <a:off x="1003" y="1602"/>
              <a:ext cx="0" cy="1600"/>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29" name="Line 175"/>
            <p:cNvSpPr>
              <a:spLocks noChangeShapeType="1"/>
            </p:cNvSpPr>
            <p:nvPr/>
          </p:nvSpPr>
          <p:spPr bwMode="auto">
            <a:xfrm rot="-5400000">
              <a:off x="2949" y="-351"/>
              <a:ext cx="0" cy="3884"/>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30" name="Line 176"/>
            <p:cNvSpPr>
              <a:spLocks noChangeShapeType="1"/>
            </p:cNvSpPr>
            <p:nvPr/>
          </p:nvSpPr>
          <p:spPr bwMode="auto">
            <a:xfrm rot="-5400000">
              <a:off x="2957" y="1987"/>
              <a:ext cx="0" cy="2467"/>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31" name="Line 177"/>
            <p:cNvSpPr>
              <a:spLocks noChangeShapeType="1"/>
            </p:cNvSpPr>
            <p:nvPr/>
          </p:nvSpPr>
          <p:spPr bwMode="auto">
            <a:xfrm>
              <a:off x="2949" y="3042"/>
              <a:ext cx="0" cy="153"/>
            </a:xfrm>
            <a:prstGeom prst="line">
              <a:avLst/>
            </a:prstGeom>
            <a:noFill/>
            <a:ln w="57150" cap="sq">
              <a:solidFill>
                <a:schemeClr val="tx1"/>
              </a:solidFill>
              <a:round/>
              <a:headEnd type="none" w="sm" len="sm"/>
              <a:tailEnd type="none" w="sm" len="sm"/>
            </a:ln>
          </p:spPr>
          <p:txBody>
            <a:bodyPr wrap="none" anchor="ctr"/>
            <a:lstStyle/>
            <a:p>
              <a:endParaRPr lang="en-IN"/>
            </a:p>
          </p:txBody>
        </p:sp>
        <p:grpSp>
          <p:nvGrpSpPr>
            <p:cNvPr id="18" name="Group 178"/>
            <p:cNvGrpSpPr/>
            <p:nvPr/>
          </p:nvGrpSpPr>
          <p:grpSpPr bwMode="auto">
            <a:xfrm>
              <a:off x="1111" y="3203"/>
              <a:ext cx="526" cy="394"/>
              <a:chOff x="892" y="3395"/>
              <a:chExt cx="526" cy="394"/>
            </a:xfrm>
          </p:grpSpPr>
          <p:sp>
            <p:nvSpPr>
              <p:cNvPr id="21537" name="Line 179"/>
              <p:cNvSpPr>
                <a:spLocks noChangeShapeType="1"/>
              </p:cNvSpPr>
              <p:nvPr/>
            </p:nvSpPr>
            <p:spPr bwMode="auto">
              <a:xfrm rot="-5400000">
                <a:off x="1157" y="3622"/>
                <a:ext cx="0" cy="306"/>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38" name="Line 180"/>
              <p:cNvSpPr>
                <a:spLocks noChangeShapeType="1"/>
              </p:cNvSpPr>
              <p:nvPr/>
            </p:nvSpPr>
            <p:spPr bwMode="auto">
              <a:xfrm rot="-1800000">
                <a:off x="892" y="3395"/>
                <a:ext cx="1" cy="386"/>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39" name="Line 181"/>
              <p:cNvSpPr>
                <a:spLocks noChangeShapeType="1"/>
              </p:cNvSpPr>
              <p:nvPr/>
            </p:nvSpPr>
            <p:spPr bwMode="auto">
              <a:xfrm rot="1800000" flipH="1">
                <a:off x="1417" y="3403"/>
                <a:ext cx="1" cy="386"/>
              </a:xfrm>
              <a:prstGeom prst="line">
                <a:avLst/>
              </a:prstGeom>
              <a:noFill/>
              <a:ln w="57150" cap="sq">
                <a:solidFill>
                  <a:schemeClr val="tx1"/>
                </a:solidFill>
                <a:round/>
                <a:headEnd type="none" w="sm" len="sm"/>
                <a:tailEnd type="none" w="sm" len="sm"/>
              </a:ln>
            </p:spPr>
            <p:txBody>
              <a:bodyPr wrap="none" anchor="ctr"/>
              <a:lstStyle/>
              <a:p>
                <a:endParaRPr lang="en-IN"/>
              </a:p>
            </p:txBody>
          </p:sp>
        </p:grpSp>
        <p:grpSp>
          <p:nvGrpSpPr>
            <p:cNvPr id="19" name="Group 182"/>
            <p:cNvGrpSpPr/>
            <p:nvPr/>
          </p:nvGrpSpPr>
          <p:grpSpPr bwMode="auto">
            <a:xfrm>
              <a:off x="4283" y="3203"/>
              <a:ext cx="526" cy="394"/>
              <a:chOff x="892" y="3395"/>
              <a:chExt cx="526" cy="394"/>
            </a:xfrm>
          </p:grpSpPr>
          <p:sp>
            <p:nvSpPr>
              <p:cNvPr id="21534" name="Line 183"/>
              <p:cNvSpPr>
                <a:spLocks noChangeShapeType="1"/>
              </p:cNvSpPr>
              <p:nvPr/>
            </p:nvSpPr>
            <p:spPr bwMode="auto">
              <a:xfrm rot="-5400000">
                <a:off x="1157" y="3622"/>
                <a:ext cx="0" cy="306"/>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35" name="Line 184"/>
              <p:cNvSpPr>
                <a:spLocks noChangeShapeType="1"/>
              </p:cNvSpPr>
              <p:nvPr/>
            </p:nvSpPr>
            <p:spPr bwMode="auto">
              <a:xfrm rot="-1800000">
                <a:off x="892" y="3395"/>
                <a:ext cx="1" cy="386"/>
              </a:xfrm>
              <a:prstGeom prst="line">
                <a:avLst/>
              </a:prstGeom>
              <a:noFill/>
              <a:ln w="57150" cap="sq">
                <a:solidFill>
                  <a:schemeClr val="tx1"/>
                </a:solidFill>
                <a:round/>
                <a:headEnd type="none" w="sm" len="sm"/>
                <a:tailEnd type="none" w="sm" len="sm"/>
              </a:ln>
            </p:spPr>
            <p:txBody>
              <a:bodyPr wrap="none" anchor="ctr"/>
              <a:lstStyle/>
              <a:p>
                <a:endParaRPr lang="en-IN"/>
              </a:p>
            </p:txBody>
          </p:sp>
          <p:sp>
            <p:nvSpPr>
              <p:cNvPr id="21536" name="Line 185"/>
              <p:cNvSpPr>
                <a:spLocks noChangeShapeType="1"/>
              </p:cNvSpPr>
              <p:nvPr/>
            </p:nvSpPr>
            <p:spPr bwMode="auto">
              <a:xfrm rot="1800000" flipH="1">
                <a:off x="1417" y="3403"/>
                <a:ext cx="1" cy="386"/>
              </a:xfrm>
              <a:prstGeom prst="line">
                <a:avLst/>
              </a:prstGeom>
              <a:noFill/>
              <a:ln w="57150" cap="sq">
                <a:solidFill>
                  <a:schemeClr val="tx1"/>
                </a:solidFill>
                <a:round/>
                <a:headEnd type="none" w="sm" len="sm"/>
                <a:tailEnd type="none" w="sm" len="sm"/>
              </a:ln>
            </p:spPr>
            <p:txBody>
              <a:bodyPr wrap="none" anchor="ctr"/>
              <a:lstStyle/>
              <a:p>
                <a:endParaRPr lang="en-IN"/>
              </a:p>
            </p:txBody>
          </p:sp>
        </p:grpSp>
      </p:grpSp>
      <p:sp>
        <p:nvSpPr>
          <p:cNvPr id="200905" name="AutoShape 201"/>
          <p:cNvSpPr>
            <a:spLocks noChangeArrowheads="1"/>
          </p:cNvSpPr>
          <p:nvPr/>
        </p:nvSpPr>
        <p:spPr bwMode="auto">
          <a:xfrm flipH="1" flipV="1">
            <a:off x="5503863" y="2441575"/>
            <a:ext cx="1214437" cy="733425"/>
          </a:xfrm>
          <a:prstGeom prst="curvedUpArrow">
            <a:avLst>
              <a:gd name="adj1" fmla="val 33117"/>
              <a:gd name="adj2" fmla="val 66234"/>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200907" name="Text Box 203"/>
          <p:cNvSpPr txBox="1">
            <a:spLocks noChangeArrowheads="1"/>
          </p:cNvSpPr>
          <p:nvPr/>
        </p:nvSpPr>
        <p:spPr bwMode="auto">
          <a:xfrm>
            <a:off x="7816850" y="3132138"/>
            <a:ext cx="1327150" cy="641350"/>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altLang="ja-JP" b="1">
                <a:effectLst>
                  <a:outerShdw blurRad="38100" dist="38100" dir="2700000" algn="tl">
                    <a:srgbClr val="000000"/>
                  </a:outerShdw>
                </a:effectLst>
              </a:rPr>
              <a:t>Sludge &amp; </a:t>
            </a:r>
            <a:endParaRPr lang="en-US" altLang="ja-JP" b="1">
              <a:effectLst>
                <a:outerShdw blurRad="38100" dist="38100" dir="2700000" algn="tl">
                  <a:srgbClr val="000000"/>
                </a:outerShdw>
              </a:effectLst>
            </a:endParaRPr>
          </a:p>
          <a:p>
            <a:pPr fontAlgn="auto">
              <a:spcBef>
                <a:spcPts val="0"/>
              </a:spcBef>
              <a:spcAft>
                <a:spcPts val="0"/>
              </a:spcAft>
              <a:defRPr/>
            </a:pPr>
            <a:r>
              <a:rPr lang="en-US" altLang="ja-JP" b="1">
                <a:effectLst>
                  <a:outerShdw blurRad="38100" dist="38100" dir="2700000" algn="tl">
                    <a:srgbClr val="000000"/>
                  </a:outerShdw>
                </a:effectLst>
              </a:rPr>
              <a:t>Chemicals</a:t>
            </a:r>
            <a:endParaRPr lang="en-US" altLang="ja-JP" b="1">
              <a:effectLst>
                <a:outerShdw blurRad="38100" dist="38100" dir="2700000" algn="tl">
                  <a:srgbClr val="000000"/>
                </a:outerShdw>
              </a:effectLst>
            </a:endParaRPr>
          </a:p>
        </p:txBody>
      </p:sp>
      <p:sp>
        <p:nvSpPr>
          <p:cNvPr id="200908" name="Text Box 204"/>
          <p:cNvSpPr txBox="1">
            <a:spLocks noChangeArrowheads="1"/>
          </p:cNvSpPr>
          <p:nvPr/>
        </p:nvSpPr>
        <p:spPr bwMode="auto">
          <a:xfrm>
            <a:off x="1433513" y="3735388"/>
            <a:ext cx="1111250" cy="366712"/>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altLang="ja-JP" b="1">
                <a:effectLst>
                  <a:outerShdw blurRad="38100" dist="38100" dir="2700000" algn="tl">
                    <a:srgbClr val="000000"/>
                  </a:outerShdw>
                </a:effectLst>
              </a:rPr>
              <a:t>Centrate</a:t>
            </a:r>
            <a:endParaRPr lang="en-US" altLang="ja-JP" b="1">
              <a:effectLst>
                <a:outerShdw blurRad="38100" dist="38100" dir="2700000" algn="tl">
                  <a:srgbClr val="000000"/>
                </a:outerShdw>
              </a:effectLst>
            </a:endParaRPr>
          </a:p>
        </p:txBody>
      </p:sp>
      <p:sp>
        <p:nvSpPr>
          <p:cNvPr id="200909" name="Text Box 205"/>
          <p:cNvSpPr txBox="1">
            <a:spLocks noChangeArrowheads="1"/>
          </p:cNvSpPr>
          <p:nvPr/>
        </p:nvSpPr>
        <p:spPr bwMode="auto">
          <a:xfrm>
            <a:off x="7153275" y="4267200"/>
            <a:ext cx="1517650" cy="366713"/>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altLang="ja-JP" b="1">
                <a:effectLst>
                  <a:outerShdw blurRad="38100" dist="38100" dir="2700000" algn="tl">
                    <a:srgbClr val="000000"/>
                  </a:outerShdw>
                </a:effectLst>
              </a:rPr>
              <a:t>Sludge cake</a:t>
            </a:r>
            <a:endParaRPr lang="en-US" altLang="ja-JP" b="1">
              <a:effectLst>
                <a:outerShdw blurRad="38100" dist="38100" dir="2700000" algn="tl">
                  <a:srgbClr val="000000"/>
                </a:outerShdw>
              </a:effectLst>
            </a:endParaRPr>
          </a:p>
        </p:txBody>
      </p:sp>
      <p:sp>
        <p:nvSpPr>
          <p:cNvPr id="200910" name="Text Box 206"/>
          <p:cNvSpPr txBox="1">
            <a:spLocks noChangeArrowheads="1"/>
          </p:cNvSpPr>
          <p:nvPr/>
        </p:nvSpPr>
        <p:spPr bwMode="auto">
          <a:xfrm>
            <a:off x="3162300" y="2619375"/>
            <a:ext cx="1695450" cy="366713"/>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altLang="ja-JP" b="1" dirty="0">
                <a:effectLst>
                  <a:outerShdw blurRad="38100" dist="38100" dir="2700000" algn="tl">
                    <a:srgbClr val="000000"/>
                  </a:outerShdw>
                </a:effectLst>
              </a:rPr>
              <a:t>Rotating bowl</a:t>
            </a:r>
            <a:endParaRPr lang="en-US" altLang="ja-JP" b="1" dirty="0">
              <a:effectLst>
                <a:outerShdw blurRad="38100" dist="38100" dir="2700000" algn="tl">
                  <a:srgbClr val="000000"/>
                </a:outerShdw>
              </a:effectLst>
            </a:endParaRPr>
          </a:p>
        </p:txBody>
      </p:sp>
      <p:sp>
        <p:nvSpPr>
          <p:cNvPr id="200911" name="Text Box 207"/>
          <p:cNvSpPr txBox="1">
            <a:spLocks noChangeArrowheads="1"/>
          </p:cNvSpPr>
          <p:nvPr/>
        </p:nvSpPr>
        <p:spPr bwMode="auto">
          <a:xfrm>
            <a:off x="4181475" y="5184775"/>
            <a:ext cx="831850" cy="366713"/>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altLang="ja-JP" b="1">
                <a:effectLst>
                  <a:outerShdw blurRad="38100" dist="38100" dir="2700000" algn="tl">
                    <a:srgbClr val="000000"/>
                  </a:outerShdw>
                </a:effectLst>
              </a:rPr>
              <a:t>Cover</a:t>
            </a:r>
            <a:endParaRPr lang="en-US" altLang="ja-JP" b="1">
              <a:effectLst>
                <a:outerShdw blurRad="38100" dist="38100" dir="2700000" algn="tl">
                  <a:srgbClr val="000000"/>
                </a:outerShdw>
              </a:effectLst>
            </a:endParaRPr>
          </a:p>
        </p:txBody>
      </p:sp>
      <p:sp>
        <p:nvSpPr>
          <p:cNvPr id="200912" name="Text Box 208"/>
          <p:cNvSpPr txBox="1">
            <a:spLocks noChangeArrowheads="1"/>
          </p:cNvSpPr>
          <p:nvPr/>
        </p:nvSpPr>
        <p:spPr bwMode="auto">
          <a:xfrm>
            <a:off x="2336800" y="4748213"/>
            <a:ext cx="2178050" cy="366712"/>
          </a:xfrm>
          <a:prstGeom prst="rect">
            <a:avLst/>
          </a:prstGeom>
          <a:noFill/>
          <a:ln w="12700" cap="sq">
            <a:noFill/>
            <a:miter lim="800000"/>
            <a:headEnd type="none" w="sm" len="sm"/>
            <a:tailEnd type="none" w="sm" len="sm"/>
          </a:ln>
          <a:effectLst/>
        </p:spPr>
        <p:txBody>
          <a:bodyPr wrap="none">
            <a:spAutoFit/>
          </a:bodyPr>
          <a:lstStyle/>
          <a:p>
            <a:pPr fontAlgn="auto">
              <a:spcBef>
                <a:spcPts val="0"/>
              </a:spcBef>
              <a:spcAft>
                <a:spcPts val="0"/>
              </a:spcAft>
              <a:defRPr/>
            </a:pPr>
            <a:r>
              <a:rPr lang="en-US" altLang="ja-JP" b="1">
                <a:effectLst>
                  <a:outerShdw blurRad="38100" dist="38100" dir="2700000" algn="tl">
                    <a:srgbClr val="000000"/>
                  </a:outerShdw>
                </a:effectLst>
              </a:rPr>
              <a:t>Rotating conveyer</a:t>
            </a:r>
            <a:endParaRPr lang="en-US" altLang="ja-JP" b="1">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0905"/>
                                        </p:tgtEl>
                                        <p:attrNameLst>
                                          <p:attrName>style.visibility</p:attrName>
                                        </p:attrNameLst>
                                      </p:cBhvr>
                                      <p:to>
                                        <p:strVal val="visible"/>
                                      </p:to>
                                    </p:set>
                                    <p:animEffect transition="in" filter="strips(upLeft)">
                                      <p:cBhvr>
                                        <p:cTn id="7" dur="500"/>
                                        <p:tgtEl>
                                          <p:spTgt spid="2009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00907"/>
                                        </p:tgtEl>
                                        <p:attrNameLst>
                                          <p:attrName>style.visibility</p:attrName>
                                        </p:attrNameLst>
                                      </p:cBhvr>
                                      <p:to>
                                        <p:strVal val="visible"/>
                                      </p:to>
                                    </p:set>
                                    <p:anim calcmode="lin" valueType="num">
                                      <p:cBhvr additive="base">
                                        <p:cTn id="12" dur="500" fill="hold"/>
                                        <p:tgtEl>
                                          <p:spTgt spid="200907"/>
                                        </p:tgtEl>
                                        <p:attrNameLst>
                                          <p:attrName>ppt_x</p:attrName>
                                        </p:attrNameLst>
                                      </p:cBhvr>
                                      <p:tavLst>
                                        <p:tav tm="0">
                                          <p:val>
                                            <p:strVal val="1+#ppt_w/2"/>
                                          </p:val>
                                        </p:tav>
                                        <p:tav tm="100000">
                                          <p:val>
                                            <p:strVal val="#ppt_x"/>
                                          </p:val>
                                        </p:tav>
                                      </p:tavLst>
                                    </p:anim>
                                    <p:anim calcmode="lin" valueType="num">
                                      <p:cBhvr additive="base">
                                        <p:cTn id="13" dur="500" fill="hold"/>
                                        <p:tgtEl>
                                          <p:spTgt spid="20090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2" fill="hold" grpId="0" nodeType="afterEffect">
                                  <p:stCondLst>
                                    <p:cond delay="0"/>
                                  </p:stCondLst>
                                  <p:childTnLst>
                                    <p:set>
                                      <p:cBhvr>
                                        <p:cTn id="16" dur="1" fill="hold">
                                          <p:stCondLst>
                                            <p:cond delay="0"/>
                                          </p:stCondLst>
                                        </p:cTn>
                                        <p:tgtEl>
                                          <p:spTgt spid="200729"/>
                                        </p:tgtEl>
                                        <p:attrNameLst>
                                          <p:attrName>style.visibility</p:attrName>
                                        </p:attrNameLst>
                                      </p:cBhvr>
                                      <p:to>
                                        <p:strVal val="visible"/>
                                      </p:to>
                                    </p:set>
                                    <p:anim calcmode="lin" valueType="num">
                                      <p:cBhvr>
                                        <p:cTn id="17" dur="500" fill="hold"/>
                                        <p:tgtEl>
                                          <p:spTgt spid="200729"/>
                                        </p:tgtEl>
                                        <p:attrNameLst>
                                          <p:attrName>ppt_x</p:attrName>
                                        </p:attrNameLst>
                                      </p:cBhvr>
                                      <p:tavLst>
                                        <p:tav tm="0">
                                          <p:val>
                                            <p:strVal val="#ppt_x+#ppt_w/2"/>
                                          </p:val>
                                        </p:tav>
                                        <p:tav tm="100000">
                                          <p:val>
                                            <p:strVal val="#ppt_x"/>
                                          </p:val>
                                        </p:tav>
                                      </p:tavLst>
                                    </p:anim>
                                    <p:anim calcmode="lin" valueType="num">
                                      <p:cBhvr>
                                        <p:cTn id="18" dur="500" fill="hold"/>
                                        <p:tgtEl>
                                          <p:spTgt spid="200729"/>
                                        </p:tgtEl>
                                        <p:attrNameLst>
                                          <p:attrName>ppt_y</p:attrName>
                                        </p:attrNameLst>
                                      </p:cBhvr>
                                      <p:tavLst>
                                        <p:tav tm="0">
                                          <p:val>
                                            <p:strVal val="#ppt_y"/>
                                          </p:val>
                                        </p:tav>
                                        <p:tav tm="100000">
                                          <p:val>
                                            <p:strVal val="#ppt_y"/>
                                          </p:val>
                                        </p:tav>
                                      </p:tavLst>
                                    </p:anim>
                                    <p:anim calcmode="lin" valueType="num">
                                      <p:cBhvr>
                                        <p:cTn id="19" dur="500" fill="hold"/>
                                        <p:tgtEl>
                                          <p:spTgt spid="200729"/>
                                        </p:tgtEl>
                                        <p:attrNameLst>
                                          <p:attrName>ppt_w</p:attrName>
                                        </p:attrNameLst>
                                      </p:cBhvr>
                                      <p:tavLst>
                                        <p:tav tm="0">
                                          <p:val>
                                            <p:fltVal val="0"/>
                                          </p:val>
                                        </p:tav>
                                        <p:tav tm="100000">
                                          <p:val>
                                            <p:strVal val="#ppt_w"/>
                                          </p:val>
                                        </p:tav>
                                      </p:tavLst>
                                    </p:anim>
                                    <p:anim calcmode="lin" valueType="num">
                                      <p:cBhvr>
                                        <p:cTn id="20" dur="500" fill="hold"/>
                                        <p:tgtEl>
                                          <p:spTgt spid="200729"/>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6" presetClass="entr" presetSubtype="42" fill="hold" grpId="0" nodeType="afterEffect">
                                  <p:stCondLst>
                                    <p:cond delay="0"/>
                                  </p:stCondLst>
                                  <p:childTnLst>
                                    <p:set>
                                      <p:cBhvr>
                                        <p:cTn id="23" dur="1" fill="hold">
                                          <p:stCondLst>
                                            <p:cond delay="0"/>
                                          </p:stCondLst>
                                        </p:cTn>
                                        <p:tgtEl>
                                          <p:spTgt spid="200731"/>
                                        </p:tgtEl>
                                        <p:attrNameLst>
                                          <p:attrName>style.visibility</p:attrName>
                                        </p:attrNameLst>
                                      </p:cBhvr>
                                      <p:to>
                                        <p:strVal val="visible"/>
                                      </p:to>
                                    </p:set>
                                    <p:animEffect transition="in" filter="barn(outHorizontal)">
                                      <p:cBhvr>
                                        <p:cTn id="24" dur="500"/>
                                        <p:tgtEl>
                                          <p:spTgt spid="200731"/>
                                        </p:tgtEl>
                                      </p:cBhvr>
                                    </p:animEffect>
                                  </p:childTnLst>
                                </p:cTn>
                              </p:par>
                            </p:childTnLst>
                          </p:cTn>
                        </p:par>
                        <p:par>
                          <p:cTn id="25" fill="hold">
                            <p:stCondLst>
                              <p:cond delay="1500"/>
                            </p:stCondLst>
                            <p:childTnLst>
                              <p:par>
                                <p:cTn id="26" presetID="16" presetClass="entr" presetSubtype="2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Horizontal)">
                                      <p:cBhvr>
                                        <p:cTn id="28" dur="500"/>
                                        <p:tgtEl>
                                          <p:spTgt spid="3"/>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200908"/>
                                        </p:tgtEl>
                                        <p:attrNameLst>
                                          <p:attrName>style.visibility</p:attrName>
                                        </p:attrNameLst>
                                      </p:cBhvr>
                                      <p:to>
                                        <p:strVal val="visible"/>
                                      </p:to>
                                    </p:set>
                                    <p:anim calcmode="lin" valueType="num">
                                      <p:cBhvr additive="base">
                                        <p:cTn id="36" dur="500" fill="hold"/>
                                        <p:tgtEl>
                                          <p:spTgt spid="200908"/>
                                        </p:tgtEl>
                                        <p:attrNameLst>
                                          <p:attrName>ppt_x</p:attrName>
                                        </p:attrNameLst>
                                      </p:cBhvr>
                                      <p:tavLst>
                                        <p:tav tm="0">
                                          <p:val>
                                            <p:strVal val="0-#ppt_w/2"/>
                                          </p:val>
                                        </p:tav>
                                        <p:tav tm="100000">
                                          <p:val>
                                            <p:strVal val="#ppt_x"/>
                                          </p:val>
                                        </p:tav>
                                      </p:tavLst>
                                    </p:anim>
                                    <p:anim calcmode="lin" valueType="num">
                                      <p:cBhvr additive="base">
                                        <p:cTn id="37" dur="500" fill="hold"/>
                                        <p:tgtEl>
                                          <p:spTgt spid="20090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00912"/>
                                        </p:tgtEl>
                                        <p:attrNameLst>
                                          <p:attrName>style.visibility</p:attrName>
                                        </p:attrNameLst>
                                      </p:cBhvr>
                                      <p:to>
                                        <p:strVal val="visible"/>
                                      </p:to>
                                    </p:set>
                                    <p:animEffect transition="in" filter="dissolve">
                                      <p:cBhvr>
                                        <p:cTn id="47" dur="500"/>
                                        <p:tgtEl>
                                          <p:spTgt spid="200912"/>
                                        </p:tgtEl>
                                      </p:cBhvr>
                                    </p:animEffect>
                                  </p:childTnLst>
                                </p:cTn>
                              </p:par>
                            </p:childTnLst>
                          </p:cTn>
                        </p:par>
                        <p:par>
                          <p:cTn id="48" fill="hold">
                            <p:stCondLst>
                              <p:cond delay="1000"/>
                            </p:stCondLst>
                            <p:childTnLst>
                              <p:par>
                                <p:cTn id="49" presetID="16" presetClass="entr" presetSubtype="26"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Horizontal)">
                                      <p:cBhvr>
                                        <p:cTn id="51" dur="500"/>
                                        <p:tgtEl>
                                          <p:spTgt spid="7"/>
                                        </p:tgtEl>
                                      </p:cBhvr>
                                    </p:animEffect>
                                  </p:childTnLst>
                                </p:cTn>
                              </p:par>
                            </p:childTnLst>
                          </p:cTn>
                        </p:par>
                        <p:par>
                          <p:cTn id="52" fill="hold">
                            <p:stCondLst>
                              <p:cond delay="1500"/>
                            </p:stCondLst>
                            <p:childTnLst>
                              <p:par>
                                <p:cTn id="53" presetID="16" presetClass="entr" presetSubtype="26" fill="hold" grpId="0" nodeType="afterEffect">
                                  <p:stCondLst>
                                    <p:cond delay="0"/>
                                  </p:stCondLst>
                                  <p:childTnLst>
                                    <p:set>
                                      <p:cBhvr>
                                        <p:cTn id="54" dur="1" fill="hold">
                                          <p:stCondLst>
                                            <p:cond delay="0"/>
                                          </p:stCondLst>
                                        </p:cTn>
                                        <p:tgtEl>
                                          <p:spTgt spid="200899"/>
                                        </p:tgtEl>
                                        <p:attrNameLst>
                                          <p:attrName>style.visibility</p:attrName>
                                        </p:attrNameLst>
                                      </p:cBhvr>
                                      <p:to>
                                        <p:strVal val="visible"/>
                                      </p:to>
                                    </p:set>
                                    <p:animEffect transition="in" filter="barn(inHorizontal)">
                                      <p:cBhvr>
                                        <p:cTn id="55" dur="500"/>
                                        <p:tgtEl>
                                          <p:spTgt spid="200899"/>
                                        </p:tgtEl>
                                      </p:cBhvr>
                                    </p:animEffect>
                                  </p:childTnLst>
                                </p:cTn>
                              </p:par>
                            </p:childTnLst>
                          </p:cTn>
                        </p:par>
                        <p:par>
                          <p:cTn id="56" fill="hold">
                            <p:stCondLst>
                              <p:cond delay="2000"/>
                            </p:stCondLst>
                            <p:childTnLst>
                              <p:par>
                                <p:cTn id="57" presetID="17" presetClass="entr" presetSubtype="8" fill="hold" grpId="0" nodeType="afterEffect">
                                  <p:stCondLst>
                                    <p:cond delay="0"/>
                                  </p:stCondLst>
                                  <p:childTnLst>
                                    <p:set>
                                      <p:cBhvr>
                                        <p:cTn id="58" dur="1" fill="hold">
                                          <p:stCondLst>
                                            <p:cond delay="0"/>
                                          </p:stCondLst>
                                        </p:cTn>
                                        <p:tgtEl>
                                          <p:spTgt spid="200901"/>
                                        </p:tgtEl>
                                        <p:attrNameLst>
                                          <p:attrName>style.visibility</p:attrName>
                                        </p:attrNameLst>
                                      </p:cBhvr>
                                      <p:to>
                                        <p:strVal val="visible"/>
                                      </p:to>
                                    </p:set>
                                    <p:anim calcmode="lin" valueType="num">
                                      <p:cBhvr>
                                        <p:cTn id="59" dur="500" fill="hold"/>
                                        <p:tgtEl>
                                          <p:spTgt spid="200901"/>
                                        </p:tgtEl>
                                        <p:attrNameLst>
                                          <p:attrName>ppt_x</p:attrName>
                                        </p:attrNameLst>
                                      </p:cBhvr>
                                      <p:tavLst>
                                        <p:tav tm="0">
                                          <p:val>
                                            <p:strVal val="#ppt_x-#ppt_w/2"/>
                                          </p:val>
                                        </p:tav>
                                        <p:tav tm="100000">
                                          <p:val>
                                            <p:strVal val="#ppt_x"/>
                                          </p:val>
                                        </p:tav>
                                      </p:tavLst>
                                    </p:anim>
                                    <p:anim calcmode="lin" valueType="num">
                                      <p:cBhvr>
                                        <p:cTn id="60" dur="500" fill="hold"/>
                                        <p:tgtEl>
                                          <p:spTgt spid="200901"/>
                                        </p:tgtEl>
                                        <p:attrNameLst>
                                          <p:attrName>ppt_y</p:attrName>
                                        </p:attrNameLst>
                                      </p:cBhvr>
                                      <p:tavLst>
                                        <p:tav tm="0">
                                          <p:val>
                                            <p:strVal val="#ppt_y"/>
                                          </p:val>
                                        </p:tav>
                                        <p:tav tm="100000">
                                          <p:val>
                                            <p:strVal val="#ppt_y"/>
                                          </p:val>
                                        </p:tav>
                                      </p:tavLst>
                                    </p:anim>
                                    <p:anim calcmode="lin" valueType="num">
                                      <p:cBhvr>
                                        <p:cTn id="61" dur="500" fill="hold"/>
                                        <p:tgtEl>
                                          <p:spTgt spid="200901"/>
                                        </p:tgtEl>
                                        <p:attrNameLst>
                                          <p:attrName>ppt_w</p:attrName>
                                        </p:attrNameLst>
                                      </p:cBhvr>
                                      <p:tavLst>
                                        <p:tav tm="0">
                                          <p:val>
                                            <p:fltVal val="0"/>
                                          </p:val>
                                        </p:tav>
                                        <p:tav tm="100000">
                                          <p:val>
                                            <p:strVal val="#ppt_w"/>
                                          </p:val>
                                        </p:tav>
                                      </p:tavLst>
                                    </p:anim>
                                    <p:anim calcmode="lin" valueType="num">
                                      <p:cBhvr>
                                        <p:cTn id="62" dur="500" fill="hold"/>
                                        <p:tgtEl>
                                          <p:spTgt spid="200901"/>
                                        </p:tgtEl>
                                        <p:attrNameLst>
                                          <p:attrName>ppt_h</p:attrName>
                                        </p:attrNameLst>
                                      </p:cBhvr>
                                      <p:tavLst>
                                        <p:tav tm="0">
                                          <p:val>
                                            <p:strVal val="#ppt_h"/>
                                          </p:val>
                                        </p:tav>
                                        <p:tav tm="100000">
                                          <p:val>
                                            <p:strVal val="#ppt_h"/>
                                          </p:val>
                                        </p:tav>
                                      </p:tavLst>
                                    </p:anim>
                                  </p:childTnLst>
                                </p:cTn>
                              </p:par>
                            </p:childTnLst>
                          </p:cTn>
                        </p:par>
                        <p:par>
                          <p:cTn id="63" fill="hold">
                            <p:stCondLst>
                              <p:cond delay="2500"/>
                            </p:stCondLst>
                            <p:childTnLst>
                              <p:par>
                                <p:cTn id="64" presetID="16" presetClass="entr" presetSubtype="42"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outHorizontal)">
                                      <p:cBhvr>
                                        <p:cTn id="66" dur="500"/>
                                        <p:tgtEl>
                                          <p:spTgt spid="5"/>
                                        </p:tgtEl>
                                      </p:cBhvr>
                                    </p:animEffect>
                                  </p:childTnLst>
                                </p:cTn>
                              </p:par>
                            </p:childTnLst>
                          </p:cTn>
                        </p:par>
                        <p:par>
                          <p:cTn id="67" fill="hold">
                            <p:stCondLst>
                              <p:cond delay="3000"/>
                            </p:stCondLst>
                            <p:childTnLst>
                              <p:par>
                                <p:cTn id="68" presetID="2" presetClass="entr" presetSubtype="2" fill="hold" grpId="0" nodeType="afterEffect">
                                  <p:stCondLst>
                                    <p:cond delay="0"/>
                                  </p:stCondLst>
                                  <p:childTnLst>
                                    <p:set>
                                      <p:cBhvr>
                                        <p:cTn id="69" dur="1" fill="hold">
                                          <p:stCondLst>
                                            <p:cond delay="0"/>
                                          </p:stCondLst>
                                        </p:cTn>
                                        <p:tgtEl>
                                          <p:spTgt spid="200909"/>
                                        </p:tgtEl>
                                        <p:attrNameLst>
                                          <p:attrName>style.visibility</p:attrName>
                                        </p:attrNameLst>
                                      </p:cBhvr>
                                      <p:to>
                                        <p:strVal val="visible"/>
                                      </p:to>
                                    </p:set>
                                    <p:anim calcmode="lin" valueType="num">
                                      <p:cBhvr additive="base">
                                        <p:cTn id="70" dur="500" fill="hold"/>
                                        <p:tgtEl>
                                          <p:spTgt spid="200909"/>
                                        </p:tgtEl>
                                        <p:attrNameLst>
                                          <p:attrName>ppt_x</p:attrName>
                                        </p:attrNameLst>
                                      </p:cBhvr>
                                      <p:tavLst>
                                        <p:tav tm="0">
                                          <p:val>
                                            <p:strVal val="1+#ppt_w/2"/>
                                          </p:val>
                                        </p:tav>
                                        <p:tav tm="100000">
                                          <p:val>
                                            <p:strVal val="#ppt_x"/>
                                          </p:val>
                                        </p:tav>
                                      </p:tavLst>
                                    </p:anim>
                                    <p:anim calcmode="lin" valueType="num">
                                      <p:cBhvr additive="base">
                                        <p:cTn id="71" dur="500" fill="hold"/>
                                        <p:tgtEl>
                                          <p:spTgt spid="20090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grpId="0" nodeType="afterEffect">
                                  <p:stCondLst>
                                    <p:cond delay="0"/>
                                  </p:stCondLst>
                                  <p:childTnLst>
                                    <p:set>
                                      <p:cBhvr>
                                        <p:cTn id="80" dur="1" fill="hold">
                                          <p:stCondLst>
                                            <p:cond delay="0"/>
                                          </p:stCondLst>
                                        </p:cTn>
                                        <p:tgtEl>
                                          <p:spTgt spid="200911"/>
                                        </p:tgtEl>
                                        <p:attrNameLst>
                                          <p:attrName>style.visibility</p:attrName>
                                        </p:attrNameLst>
                                      </p:cBhvr>
                                      <p:to>
                                        <p:strVal val="visible"/>
                                      </p:to>
                                    </p:set>
                                    <p:anim calcmode="lin" valueType="num">
                                      <p:cBhvr additive="base">
                                        <p:cTn id="81" dur="500" fill="hold"/>
                                        <p:tgtEl>
                                          <p:spTgt spid="200911"/>
                                        </p:tgtEl>
                                        <p:attrNameLst>
                                          <p:attrName>ppt_x</p:attrName>
                                        </p:attrNameLst>
                                      </p:cBhvr>
                                      <p:tavLst>
                                        <p:tav tm="0">
                                          <p:val>
                                            <p:strVal val="#ppt_x"/>
                                          </p:val>
                                        </p:tav>
                                        <p:tav tm="100000">
                                          <p:val>
                                            <p:strVal val="#ppt_x"/>
                                          </p:val>
                                        </p:tav>
                                      </p:tavLst>
                                    </p:anim>
                                    <p:anim calcmode="lin" valueType="num">
                                      <p:cBhvr additive="base">
                                        <p:cTn id="82" dur="500" fill="hold"/>
                                        <p:tgtEl>
                                          <p:spTgt spid="200911"/>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2" presetClass="entr" presetSubtype="4" fill="hold" nodeType="after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500"/>
                                        <p:tgtEl>
                                          <p:spTgt spid="2"/>
                                        </p:tgtEl>
                                      </p:cBhvr>
                                    </p:animEffect>
                                  </p:childTnLst>
                                </p:cTn>
                              </p:par>
                            </p:childTnLst>
                          </p:cTn>
                        </p:par>
                        <p:par>
                          <p:cTn id="87" fill="hold">
                            <p:stCondLst>
                              <p:cond delay="1500"/>
                            </p:stCondLst>
                            <p:childTnLst>
                              <p:par>
                                <p:cTn id="88" presetID="9" presetClass="entr" presetSubtype="0"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dissolve">
                                      <p:cBhvr>
                                        <p:cTn id="9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901" grpId="0" animBg="1"/>
      <p:bldP spid="200899" grpId="0" animBg="1"/>
      <p:bldP spid="200729" grpId="0" animBg="1"/>
      <p:bldP spid="200731" grpId="0" animBg="1"/>
      <p:bldP spid="200905" grpId="0" animBg="1"/>
      <p:bldP spid="200907" grpId="0" autoUpdateAnimBg="0"/>
      <p:bldP spid="200908" grpId="0" autoUpdateAnimBg="0"/>
      <p:bldP spid="200909" grpId="0" autoUpdateAnimBg="0"/>
      <p:bldP spid="200911" grpId="0" autoUpdateAnimBg="0"/>
      <p:bldP spid="2009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
          <a:srcRect/>
          <a:stretch>
            <a:fillRect/>
          </a:stretch>
        </p:blipFill>
        <p:spPr bwMode="auto">
          <a:xfrm>
            <a:off x="-50800" y="0"/>
            <a:ext cx="5037138" cy="3778250"/>
          </a:xfrm>
          <a:prstGeom prst="rect">
            <a:avLst/>
          </a:prstGeom>
          <a:noFill/>
          <a:ln w="9525">
            <a:noFill/>
            <a:miter lim="800000"/>
            <a:headEnd/>
            <a:tailEnd/>
          </a:ln>
        </p:spPr>
      </p:pic>
      <p:pic>
        <p:nvPicPr>
          <p:cNvPr id="22531" name="Picture 3"/>
          <p:cNvPicPr>
            <a:picLocks noChangeAspect="1" noChangeArrowheads="1"/>
          </p:cNvPicPr>
          <p:nvPr/>
        </p:nvPicPr>
        <p:blipFill>
          <a:blip r:embed="rId2"/>
          <a:srcRect/>
          <a:stretch>
            <a:fillRect/>
          </a:stretch>
        </p:blipFill>
        <p:spPr bwMode="auto">
          <a:xfrm>
            <a:off x="4310063" y="3232150"/>
            <a:ext cx="4833937" cy="362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box(in)">
                                      <p:cBhvr>
                                        <p:cTn id="1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381000"/>
            <a:ext cx="7772400" cy="1143000"/>
          </a:xfrm>
        </p:spPr>
        <p:txBody>
          <a:bodyPr/>
          <a:lstStyle/>
          <a:p>
            <a:r>
              <a:rPr lang="en-US" dirty="0" smtClean="0">
                <a:solidFill>
                  <a:srgbClr val="FF0000"/>
                </a:solidFill>
                <a:latin typeface="Arial" panose="02080604020202020204" pitchFamily="34" charset="0"/>
                <a:cs typeface="Arial" panose="02080604020202020204" pitchFamily="34" charset="0"/>
              </a:rPr>
              <a:t>Digestate Dewatering</a:t>
            </a:r>
            <a:endParaRPr lang="en-US" dirty="0" smtClean="0">
              <a:solidFill>
                <a:srgbClr val="FF0000"/>
              </a:solidFill>
              <a:latin typeface="Arial" panose="02080604020202020204" pitchFamily="34" charset="0"/>
              <a:cs typeface="Arial" panose="02080604020202020204" pitchFamily="34" charset="0"/>
            </a:endParaRPr>
          </a:p>
        </p:txBody>
      </p:sp>
      <p:grpSp>
        <p:nvGrpSpPr>
          <p:cNvPr id="2" name="Group 4"/>
          <p:cNvGrpSpPr>
            <a:grpSpLocks noChangeAspect="1"/>
          </p:cNvGrpSpPr>
          <p:nvPr/>
        </p:nvGrpSpPr>
        <p:grpSpPr bwMode="auto">
          <a:xfrm>
            <a:off x="-533400" y="1752600"/>
            <a:ext cx="8737600" cy="4891088"/>
            <a:chOff x="168" y="1216"/>
            <a:chExt cx="5432" cy="3081"/>
          </a:xfrm>
        </p:grpSpPr>
        <p:sp>
          <p:nvSpPr>
            <p:cNvPr id="20484" name="AutoShape 24"/>
            <p:cNvSpPr>
              <a:spLocks noChangeArrowheads="1"/>
            </p:cNvSpPr>
            <p:nvPr/>
          </p:nvSpPr>
          <p:spPr bwMode="auto">
            <a:xfrm>
              <a:off x="1742" y="2692"/>
              <a:ext cx="1238" cy="1556"/>
            </a:xfrm>
            <a:prstGeom prst="roundRect">
              <a:avLst>
                <a:gd name="adj" fmla="val 9032"/>
              </a:avLst>
            </a:prstGeom>
            <a:noFill/>
            <a:ln w="8">
              <a:solidFill>
                <a:srgbClr val="FFFFFF"/>
              </a:solidFill>
              <a:round/>
            </a:ln>
          </p:spPr>
          <p:txBody>
            <a:bodyPr/>
            <a:lstStyle/>
            <a:p>
              <a:endParaRPr lang="en-US">
                <a:solidFill>
                  <a:srgbClr val="FF0000"/>
                </a:solidFill>
              </a:endParaRPr>
            </a:p>
          </p:txBody>
        </p:sp>
        <p:sp>
          <p:nvSpPr>
            <p:cNvPr id="20485" name="AutoShape 25"/>
            <p:cNvSpPr>
              <a:spLocks noChangeArrowheads="1"/>
            </p:cNvSpPr>
            <p:nvPr/>
          </p:nvSpPr>
          <p:spPr bwMode="auto">
            <a:xfrm>
              <a:off x="3235" y="1535"/>
              <a:ext cx="2293" cy="2370"/>
            </a:xfrm>
            <a:prstGeom prst="roundRect">
              <a:avLst>
                <a:gd name="adj" fmla="val 4880"/>
              </a:avLst>
            </a:prstGeom>
            <a:noFill/>
            <a:ln w="8">
              <a:solidFill>
                <a:srgbClr val="FFFFFF"/>
              </a:solidFill>
              <a:round/>
            </a:ln>
          </p:spPr>
          <p:txBody>
            <a:bodyPr/>
            <a:lstStyle/>
            <a:p>
              <a:endParaRPr lang="en-US">
                <a:solidFill>
                  <a:srgbClr val="FF0000"/>
                </a:solidFill>
              </a:endParaRPr>
            </a:p>
          </p:txBody>
        </p:sp>
        <p:sp>
          <p:nvSpPr>
            <p:cNvPr id="20486" name="Line 26"/>
            <p:cNvSpPr>
              <a:spLocks noChangeShapeType="1"/>
            </p:cNvSpPr>
            <p:nvPr/>
          </p:nvSpPr>
          <p:spPr bwMode="auto">
            <a:xfrm>
              <a:off x="2644" y="1902"/>
              <a:ext cx="679" cy="1"/>
            </a:xfrm>
            <a:prstGeom prst="line">
              <a:avLst/>
            </a:prstGeom>
            <a:noFill/>
            <a:ln w="24">
              <a:solidFill>
                <a:srgbClr val="66CC00"/>
              </a:solidFill>
              <a:round/>
            </a:ln>
          </p:spPr>
          <p:txBody>
            <a:bodyPr/>
            <a:lstStyle/>
            <a:p>
              <a:endParaRPr lang="en-IN">
                <a:solidFill>
                  <a:srgbClr val="FF0000"/>
                </a:solidFill>
              </a:endParaRPr>
            </a:p>
          </p:txBody>
        </p:sp>
        <p:sp>
          <p:nvSpPr>
            <p:cNvPr id="20487" name="Rectangle 27"/>
            <p:cNvSpPr>
              <a:spLocks noChangeArrowheads="1"/>
            </p:cNvSpPr>
            <p:nvPr/>
          </p:nvSpPr>
          <p:spPr bwMode="auto">
            <a:xfrm>
              <a:off x="2101" y="3386"/>
              <a:ext cx="719" cy="527"/>
            </a:xfrm>
            <a:prstGeom prst="rect">
              <a:avLst/>
            </a:prstGeom>
            <a:solidFill>
              <a:srgbClr val="00C0FF"/>
            </a:solidFill>
            <a:ln w="8">
              <a:solidFill>
                <a:srgbClr val="4C4C4C"/>
              </a:solidFill>
              <a:miter lim="800000"/>
            </a:ln>
          </p:spPr>
          <p:txBody>
            <a:bodyPr/>
            <a:lstStyle/>
            <a:p>
              <a:endParaRPr lang="en-US">
                <a:solidFill>
                  <a:srgbClr val="FF0000"/>
                </a:solidFill>
              </a:endParaRPr>
            </a:p>
          </p:txBody>
        </p:sp>
        <p:grpSp>
          <p:nvGrpSpPr>
            <p:cNvPr id="3" name="Group 45"/>
            <p:cNvGrpSpPr/>
            <p:nvPr/>
          </p:nvGrpSpPr>
          <p:grpSpPr bwMode="auto">
            <a:xfrm>
              <a:off x="168" y="1216"/>
              <a:ext cx="4936" cy="2647"/>
              <a:chOff x="168" y="1216"/>
              <a:chExt cx="4936" cy="2647"/>
            </a:xfrm>
          </p:grpSpPr>
          <p:sp>
            <p:nvSpPr>
              <p:cNvPr id="20718" name="Rectangle 28"/>
              <p:cNvSpPr>
                <a:spLocks noChangeArrowheads="1"/>
              </p:cNvSpPr>
              <p:nvPr/>
            </p:nvSpPr>
            <p:spPr bwMode="auto">
              <a:xfrm>
                <a:off x="4608" y="3408"/>
                <a:ext cx="496" cy="175"/>
              </a:xfrm>
              <a:prstGeom prst="rect">
                <a:avLst/>
              </a:prstGeom>
              <a:solidFill>
                <a:srgbClr val="A6A6A6"/>
              </a:solidFill>
              <a:ln w="8">
                <a:solidFill>
                  <a:srgbClr val="A6A6A6"/>
                </a:solidFill>
                <a:miter lim="800000"/>
              </a:ln>
            </p:spPr>
            <p:txBody>
              <a:bodyPr/>
              <a:lstStyle/>
              <a:p>
                <a:endParaRPr lang="en-US">
                  <a:solidFill>
                    <a:srgbClr val="FF0000"/>
                  </a:solidFill>
                </a:endParaRPr>
              </a:p>
            </p:txBody>
          </p:sp>
          <p:sp>
            <p:nvSpPr>
              <p:cNvPr id="20719" name="Line 29"/>
              <p:cNvSpPr>
                <a:spLocks noChangeShapeType="1"/>
              </p:cNvSpPr>
              <p:nvPr/>
            </p:nvSpPr>
            <p:spPr bwMode="auto">
              <a:xfrm>
                <a:off x="4624" y="3583"/>
                <a:ext cx="472" cy="1"/>
              </a:xfrm>
              <a:prstGeom prst="line">
                <a:avLst/>
              </a:prstGeom>
              <a:noFill/>
              <a:ln w="24">
                <a:solidFill>
                  <a:srgbClr val="A6A6A6"/>
                </a:solidFill>
                <a:round/>
              </a:ln>
            </p:spPr>
            <p:txBody>
              <a:bodyPr/>
              <a:lstStyle/>
              <a:p>
                <a:endParaRPr lang="en-IN">
                  <a:solidFill>
                    <a:srgbClr val="FF0000"/>
                  </a:solidFill>
                </a:endParaRPr>
              </a:p>
            </p:txBody>
          </p:sp>
          <p:sp>
            <p:nvSpPr>
              <p:cNvPr id="20720" name="Line 30"/>
              <p:cNvSpPr>
                <a:spLocks noChangeShapeType="1"/>
              </p:cNvSpPr>
              <p:nvPr/>
            </p:nvSpPr>
            <p:spPr bwMode="auto">
              <a:xfrm flipV="1">
                <a:off x="5088" y="3504"/>
                <a:ext cx="1" cy="167"/>
              </a:xfrm>
              <a:prstGeom prst="line">
                <a:avLst/>
              </a:prstGeom>
              <a:noFill/>
              <a:ln w="24">
                <a:solidFill>
                  <a:srgbClr val="A6A6A6"/>
                </a:solidFill>
                <a:round/>
              </a:ln>
            </p:spPr>
            <p:txBody>
              <a:bodyPr/>
              <a:lstStyle/>
              <a:p>
                <a:endParaRPr lang="en-IN">
                  <a:solidFill>
                    <a:srgbClr val="FF0000"/>
                  </a:solidFill>
                </a:endParaRPr>
              </a:p>
            </p:txBody>
          </p:sp>
          <p:sp>
            <p:nvSpPr>
              <p:cNvPr id="20721" name="Line 31"/>
              <p:cNvSpPr>
                <a:spLocks noChangeShapeType="1"/>
              </p:cNvSpPr>
              <p:nvPr/>
            </p:nvSpPr>
            <p:spPr bwMode="auto">
              <a:xfrm flipH="1">
                <a:off x="4624" y="3416"/>
                <a:ext cx="472" cy="1"/>
              </a:xfrm>
              <a:prstGeom prst="line">
                <a:avLst/>
              </a:prstGeom>
              <a:noFill/>
              <a:ln w="24">
                <a:solidFill>
                  <a:srgbClr val="A6A6A6"/>
                </a:solidFill>
                <a:round/>
              </a:ln>
            </p:spPr>
            <p:txBody>
              <a:bodyPr/>
              <a:lstStyle/>
              <a:p>
                <a:endParaRPr lang="en-IN">
                  <a:solidFill>
                    <a:srgbClr val="FF0000"/>
                  </a:solidFill>
                </a:endParaRPr>
              </a:p>
            </p:txBody>
          </p:sp>
          <p:sp>
            <p:nvSpPr>
              <p:cNvPr id="20722" name="Line 32"/>
              <p:cNvSpPr>
                <a:spLocks noChangeShapeType="1"/>
              </p:cNvSpPr>
              <p:nvPr/>
            </p:nvSpPr>
            <p:spPr bwMode="auto">
              <a:xfrm>
                <a:off x="4624" y="3416"/>
                <a:ext cx="1" cy="167"/>
              </a:xfrm>
              <a:prstGeom prst="line">
                <a:avLst/>
              </a:prstGeom>
              <a:noFill/>
              <a:ln w="24">
                <a:solidFill>
                  <a:srgbClr val="A6A6A6"/>
                </a:solidFill>
                <a:round/>
              </a:ln>
            </p:spPr>
            <p:txBody>
              <a:bodyPr/>
              <a:lstStyle/>
              <a:p>
                <a:endParaRPr lang="en-IN">
                  <a:solidFill>
                    <a:srgbClr val="FF0000"/>
                  </a:solidFill>
                </a:endParaRPr>
              </a:p>
            </p:txBody>
          </p:sp>
          <p:sp>
            <p:nvSpPr>
              <p:cNvPr id="20723" name="Line 34"/>
              <p:cNvSpPr>
                <a:spLocks noChangeShapeType="1"/>
              </p:cNvSpPr>
              <p:nvPr/>
            </p:nvSpPr>
            <p:spPr bwMode="auto">
              <a:xfrm flipH="1">
                <a:off x="4449" y="3352"/>
                <a:ext cx="175" cy="1"/>
              </a:xfrm>
              <a:prstGeom prst="line">
                <a:avLst/>
              </a:prstGeom>
              <a:noFill/>
              <a:ln w="24">
                <a:solidFill>
                  <a:srgbClr val="A6A6A6"/>
                </a:solidFill>
                <a:round/>
              </a:ln>
            </p:spPr>
            <p:txBody>
              <a:bodyPr/>
              <a:lstStyle/>
              <a:p>
                <a:endParaRPr lang="en-IN">
                  <a:solidFill>
                    <a:srgbClr val="FF0000"/>
                  </a:solidFill>
                </a:endParaRPr>
              </a:p>
            </p:txBody>
          </p:sp>
          <p:sp>
            <p:nvSpPr>
              <p:cNvPr id="20724" name="Line 35"/>
              <p:cNvSpPr>
                <a:spLocks noChangeShapeType="1"/>
              </p:cNvSpPr>
              <p:nvPr/>
            </p:nvSpPr>
            <p:spPr bwMode="auto">
              <a:xfrm flipH="1">
                <a:off x="4329" y="3352"/>
                <a:ext cx="120" cy="96"/>
              </a:xfrm>
              <a:prstGeom prst="line">
                <a:avLst/>
              </a:prstGeom>
              <a:noFill/>
              <a:ln w="32">
                <a:solidFill>
                  <a:srgbClr val="A6A6A6"/>
                </a:solidFill>
                <a:round/>
              </a:ln>
            </p:spPr>
            <p:txBody>
              <a:bodyPr/>
              <a:lstStyle/>
              <a:p>
                <a:endParaRPr lang="en-IN">
                  <a:solidFill>
                    <a:srgbClr val="FF0000"/>
                  </a:solidFill>
                </a:endParaRPr>
              </a:p>
            </p:txBody>
          </p:sp>
          <p:sp>
            <p:nvSpPr>
              <p:cNvPr id="20725" name="Line 36"/>
              <p:cNvSpPr>
                <a:spLocks noChangeShapeType="1"/>
              </p:cNvSpPr>
              <p:nvPr/>
            </p:nvSpPr>
            <p:spPr bwMode="auto">
              <a:xfrm>
                <a:off x="168" y="1216"/>
                <a:ext cx="1" cy="1"/>
              </a:xfrm>
              <a:prstGeom prst="line">
                <a:avLst/>
              </a:prstGeom>
              <a:noFill/>
              <a:ln w="24">
                <a:solidFill>
                  <a:srgbClr val="A6A6A6"/>
                </a:solidFill>
                <a:round/>
              </a:ln>
            </p:spPr>
            <p:txBody>
              <a:bodyPr/>
              <a:lstStyle/>
              <a:p>
                <a:endParaRPr lang="en-IN">
                  <a:solidFill>
                    <a:srgbClr val="FF0000"/>
                  </a:solidFill>
                </a:endParaRPr>
              </a:p>
            </p:txBody>
          </p:sp>
          <p:sp>
            <p:nvSpPr>
              <p:cNvPr id="20726" name="Line 37"/>
              <p:cNvSpPr>
                <a:spLocks noChangeShapeType="1"/>
              </p:cNvSpPr>
              <p:nvPr/>
            </p:nvSpPr>
            <p:spPr bwMode="auto">
              <a:xfrm>
                <a:off x="4329" y="3448"/>
                <a:ext cx="1" cy="239"/>
              </a:xfrm>
              <a:prstGeom prst="line">
                <a:avLst/>
              </a:prstGeom>
              <a:noFill/>
              <a:ln w="24">
                <a:solidFill>
                  <a:srgbClr val="A6A6A6"/>
                </a:solidFill>
                <a:round/>
              </a:ln>
            </p:spPr>
            <p:txBody>
              <a:bodyPr/>
              <a:lstStyle/>
              <a:p>
                <a:endParaRPr lang="en-IN">
                  <a:solidFill>
                    <a:srgbClr val="FF0000"/>
                  </a:solidFill>
                </a:endParaRPr>
              </a:p>
            </p:txBody>
          </p:sp>
          <p:sp>
            <p:nvSpPr>
              <p:cNvPr id="20727" name="Line 38"/>
              <p:cNvSpPr>
                <a:spLocks noChangeShapeType="1"/>
              </p:cNvSpPr>
              <p:nvPr/>
            </p:nvSpPr>
            <p:spPr bwMode="auto">
              <a:xfrm>
                <a:off x="4329" y="3687"/>
                <a:ext cx="767" cy="1"/>
              </a:xfrm>
              <a:prstGeom prst="line">
                <a:avLst/>
              </a:prstGeom>
              <a:noFill/>
              <a:ln w="24">
                <a:solidFill>
                  <a:srgbClr val="A6A6A6"/>
                </a:solidFill>
                <a:round/>
              </a:ln>
            </p:spPr>
            <p:txBody>
              <a:bodyPr/>
              <a:lstStyle/>
              <a:p>
                <a:endParaRPr lang="en-IN">
                  <a:solidFill>
                    <a:srgbClr val="FF0000"/>
                  </a:solidFill>
                </a:endParaRPr>
              </a:p>
            </p:txBody>
          </p:sp>
          <p:grpSp>
            <p:nvGrpSpPr>
              <p:cNvPr id="4" name="Group 44"/>
              <p:cNvGrpSpPr/>
              <p:nvPr/>
            </p:nvGrpSpPr>
            <p:grpSpPr bwMode="auto">
              <a:xfrm>
                <a:off x="4361" y="3695"/>
                <a:ext cx="623" cy="168"/>
                <a:chOff x="4361" y="3695"/>
                <a:chExt cx="623" cy="168"/>
              </a:xfrm>
            </p:grpSpPr>
            <p:sp>
              <p:nvSpPr>
                <p:cNvPr id="20729" name="Oval 41"/>
                <p:cNvSpPr>
                  <a:spLocks noChangeArrowheads="1"/>
                </p:cNvSpPr>
                <p:nvPr/>
              </p:nvSpPr>
              <p:spPr bwMode="auto">
                <a:xfrm>
                  <a:off x="4824" y="3703"/>
                  <a:ext cx="160" cy="160"/>
                </a:xfrm>
                <a:prstGeom prst="ellipse">
                  <a:avLst/>
                </a:prstGeom>
                <a:noFill/>
                <a:ln w="24">
                  <a:solidFill>
                    <a:srgbClr val="A6A6A6"/>
                  </a:solidFill>
                  <a:round/>
                </a:ln>
              </p:spPr>
              <p:txBody>
                <a:bodyPr/>
                <a:lstStyle/>
                <a:p>
                  <a:endParaRPr lang="en-US">
                    <a:solidFill>
                      <a:srgbClr val="FF0000"/>
                    </a:solidFill>
                  </a:endParaRPr>
                </a:p>
              </p:txBody>
            </p:sp>
            <p:sp>
              <p:nvSpPr>
                <p:cNvPr id="20730" name="Oval 42"/>
                <p:cNvSpPr>
                  <a:spLocks noChangeArrowheads="1"/>
                </p:cNvSpPr>
                <p:nvPr/>
              </p:nvSpPr>
              <p:spPr bwMode="auto">
                <a:xfrm>
                  <a:off x="4361" y="3695"/>
                  <a:ext cx="144" cy="144"/>
                </a:xfrm>
                <a:prstGeom prst="ellipse">
                  <a:avLst/>
                </a:prstGeom>
                <a:solidFill>
                  <a:srgbClr val="A6A6A6"/>
                </a:solidFill>
                <a:ln w="9525">
                  <a:noFill/>
                  <a:round/>
                </a:ln>
              </p:spPr>
              <p:txBody>
                <a:bodyPr/>
                <a:lstStyle/>
                <a:p>
                  <a:endParaRPr lang="en-US">
                    <a:solidFill>
                      <a:srgbClr val="FF0000"/>
                    </a:solidFill>
                  </a:endParaRPr>
                </a:p>
              </p:txBody>
            </p:sp>
          </p:grpSp>
        </p:grpSp>
        <p:sp>
          <p:nvSpPr>
            <p:cNvPr id="20489" name="Rectangle 46"/>
            <p:cNvSpPr>
              <a:spLocks noChangeArrowheads="1"/>
            </p:cNvSpPr>
            <p:nvPr/>
          </p:nvSpPr>
          <p:spPr bwMode="auto">
            <a:xfrm>
              <a:off x="2085" y="3378"/>
              <a:ext cx="743" cy="543"/>
            </a:xfrm>
            <a:prstGeom prst="rect">
              <a:avLst/>
            </a:prstGeom>
            <a:noFill/>
            <a:ln w="24">
              <a:solidFill>
                <a:srgbClr val="B3B3B3"/>
              </a:solidFill>
              <a:miter lim="800000"/>
            </a:ln>
          </p:spPr>
          <p:txBody>
            <a:bodyPr/>
            <a:lstStyle/>
            <a:p>
              <a:endParaRPr lang="en-US">
                <a:solidFill>
                  <a:srgbClr val="FF0000"/>
                </a:solidFill>
              </a:endParaRPr>
            </a:p>
          </p:txBody>
        </p:sp>
        <p:sp>
          <p:nvSpPr>
            <p:cNvPr id="20490" name="Rectangle 47"/>
            <p:cNvSpPr>
              <a:spLocks noChangeArrowheads="1"/>
            </p:cNvSpPr>
            <p:nvPr/>
          </p:nvSpPr>
          <p:spPr bwMode="auto">
            <a:xfrm>
              <a:off x="2021" y="3825"/>
              <a:ext cx="887" cy="120"/>
            </a:xfrm>
            <a:prstGeom prst="rect">
              <a:avLst/>
            </a:prstGeom>
            <a:solidFill>
              <a:srgbClr val="B3B3B3"/>
            </a:solidFill>
            <a:ln w="9525">
              <a:noFill/>
              <a:miter lim="800000"/>
            </a:ln>
          </p:spPr>
          <p:txBody>
            <a:bodyPr/>
            <a:lstStyle/>
            <a:p>
              <a:endParaRPr lang="en-US">
                <a:solidFill>
                  <a:srgbClr val="FF0000"/>
                </a:solidFill>
              </a:endParaRPr>
            </a:p>
          </p:txBody>
        </p:sp>
        <p:sp>
          <p:nvSpPr>
            <p:cNvPr id="20491" name="Rectangle 48"/>
            <p:cNvSpPr>
              <a:spLocks noChangeArrowheads="1"/>
            </p:cNvSpPr>
            <p:nvPr/>
          </p:nvSpPr>
          <p:spPr bwMode="auto">
            <a:xfrm>
              <a:off x="2013" y="3817"/>
              <a:ext cx="903" cy="136"/>
            </a:xfrm>
            <a:prstGeom prst="rect">
              <a:avLst/>
            </a:prstGeom>
            <a:noFill/>
            <a:ln w="24">
              <a:solidFill>
                <a:srgbClr val="B3B3B3"/>
              </a:solidFill>
              <a:miter lim="800000"/>
            </a:ln>
          </p:spPr>
          <p:txBody>
            <a:bodyPr/>
            <a:lstStyle/>
            <a:p>
              <a:endParaRPr lang="en-US">
                <a:solidFill>
                  <a:srgbClr val="FF0000"/>
                </a:solidFill>
              </a:endParaRPr>
            </a:p>
          </p:txBody>
        </p:sp>
        <p:sp>
          <p:nvSpPr>
            <p:cNvPr id="20492" name="Rectangle 49"/>
            <p:cNvSpPr>
              <a:spLocks noChangeArrowheads="1"/>
            </p:cNvSpPr>
            <p:nvPr/>
          </p:nvSpPr>
          <p:spPr bwMode="auto">
            <a:xfrm>
              <a:off x="2085" y="3179"/>
              <a:ext cx="743" cy="223"/>
            </a:xfrm>
            <a:prstGeom prst="rect">
              <a:avLst/>
            </a:prstGeom>
            <a:noFill/>
            <a:ln w="24">
              <a:solidFill>
                <a:srgbClr val="B3B3B3"/>
              </a:solidFill>
              <a:miter lim="800000"/>
            </a:ln>
          </p:spPr>
          <p:txBody>
            <a:bodyPr/>
            <a:lstStyle/>
            <a:p>
              <a:endParaRPr lang="en-US">
                <a:solidFill>
                  <a:srgbClr val="FF0000"/>
                </a:solidFill>
              </a:endParaRPr>
            </a:p>
          </p:txBody>
        </p:sp>
        <p:sp>
          <p:nvSpPr>
            <p:cNvPr id="20493" name="Line 50"/>
            <p:cNvSpPr>
              <a:spLocks noChangeShapeType="1"/>
            </p:cNvSpPr>
            <p:nvPr/>
          </p:nvSpPr>
          <p:spPr bwMode="auto">
            <a:xfrm>
              <a:off x="2445" y="3051"/>
              <a:ext cx="1" cy="663"/>
            </a:xfrm>
            <a:prstGeom prst="line">
              <a:avLst/>
            </a:prstGeom>
            <a:noFill/>
            <a:ln w="24">
              <a:solidFill>
                <a:srgbClr val="B3B3B3"/>
              </a:solidFill>
              <a:round/>
            </a:ln>
          </p:spPr>
          <p:txBody>
            <a:bodyPr/>
            <a:lstStyle/>
            <a:p>
              <a:endParaRPr lang="en-IN">
                <a:solidFill>
                  <a:srgbClr val="FF0000"/>
                </a:solidFill>
              </a:endParaRPr>
            </a:p>
          </p:txBody>
        </p:sp>
        <p:sp>
          <p:nvSpPr>
            <p:cNvPr id="20494" name="Rectangle 51"/>
            <p:cNvSpPr>
              <a:spLocks noChangeArrowheads="1"/>
            </p:cNvSpPr>
            <p:nvPr/>
          </p:nvSpPr>
          <p:spPr bwMode="auto">
            <a:xfrm>
              <a:off x="2381" y="2939"/>
              <a:ext cx="135" cy="112"/>
            </a:xfrm>
            <a:prstGeom prst="rect">
              <a:avLst/>
            </a:prstGeom>
            <a:solidFill>
              <a:srgbClr val="B3B3B3"/>
            </a:solidFill>
            <a:ln w="9525">
              <a:noFill/>
              <a:miter lim="800000"/>
            </a:ln>
          </p:spPr>
          <p:txBody>
            <a:bodyPr/>
            <a:lstStyle/>
            <a:p>
              <a:endParaRPr lang="en-US">
                <a:solidFill>
                  <a:srgbClr val="FF0000"/>
                </a:solidFill>
              </a:endParaRPr>
            </a:p>
          </p:txBody>
        </p:sp>
        <p:sp>
          <p:nvSpPr>
            <p:cNvPr id="20495" name="Rectangle 52"/>
            <p:cNvSpPr>
              <a:spLocks noChangeArrowheads="1"/>
            </p:cNvSpPr>
            <p:nvPr/>
          </p:nvSpPr>
          <p:spPr bwMode="auto">
            <a:xfrm>
              <a:off x="2373" y="2931"/>
              <a:ext cx="151" cy="128"/>
            </a:xfrm>
            <a:prstGeom prst="rect">
              <a:avLst/>
            </a:prstGeom>
            <a:noFill/>
            <a:ln w="24">
              <a:solidFill>
                <a:srgbClr val="B3B3B3"/>
              </a:solidFill>
              <a:miter lim="800000"/>
            </a:ln>
          </p:spPr>
          <p:txBody>
            <a:bodyPr/>
            <a:lstStyle/>
            <a:p>
              <a:endParaRPr lang="en-US">
                <a:solidFill>
                  <a:srgbClr val="FF0000"/>
                </a:solidFill>
              </a:endParaRPr>
            </a:p>
          </p:txBody>
        </p:sp>
        <p:grpSp>
          <p:nvGrpSpPr>
            <p:cNvPr id="5" name="Group 61"/>
            <p:cNvGrpSpPr/>
            <p:nvPr/>
          </p:nvGrpSpPr>
          <p:grpSpPr bwMode="auto">
            <a:xfrm>
              <a:off x="2285" y="3666"/>
              <a:ext cx="335" cy="104"/>
              <a:chOff x="2285" y="3666"/>
              <a:chExt cx="335" cy="104"/>
            </a:xfrm>
          </p:grpSpPr>
          <p:sp>
            <p:nvSpPr>
              <p:cNvPr id="20710" name="Line 53"/>
              <p:cNvSpPr>
                <a:spLocks noChangeShapeType="1"/>
              </p:cNvSpPr>
              <p:nvPr/>
            </p:nvSpPr>
            <p:spPr bwMode="auto">
              <a:xfrm>
                <a:off x="2333" y="3674"/>
                <a:ext cx="231" cy="79"/>
              </a:xfrm>
              <a:prstGeom prst="line">
                <a:avLst/>
              </a:prstGeom>
              <a:noFill/>
              <a:ln w="24">
                <a:solidFill>
                  <a:srgbClr val="B3B3B3"/>
                </a:solidFill>
                <a:round/>
              </a:ln>
            </p:spPr>
            <p:txBody>
              <a:bodyPr/>
              <a:lstStyle/>
              <a:p>
                <a:endParaRPr lang="en-IN">
                  <a:solidFill>
                    <a:srgbClr val="FF0000"/>
                  </a:solidFill>
                </a:endParaRPr>
              </a:p>
            </p:txBody>
          </p:sp>
          <p:sp>
            <p:nvSpPr>
              <p:cNvPr id="20711" name="Line 54"/>
              <p:cNvSpPr>
                <a:spLocks noChangeShapeType="1"/>
              </p:cNvSpPr>
              <p:nvPr/>
            </p:nvSpPr>
            <p:spPr bwMode="auto">
              <a:xfrm flipV="1">
                <a:off x="2333" y="3674"/>
                <a:ext cx="231" cy="79"/>
              </a:xfrm>
              <a:prstGeom prst="line">
                <a:avLst/>
              </a:prstGeom>
              <a:noFill/>
              <a:ln w="24">
                <a:solidFill>
                  <a:srgbClr val="B3B3B3"/>
                </a:solidFill>
                <a:round/>
              </a:ln>
            </p:spPr>
            <p:txBody>
              <a:bodyPr/>
              <a:lstStyle/>
              <a:p>
                <a:endParaRPr lang="en-IN">
                  <a:solidFill>
                    <a:srgbClr val="FF0000"/>
                  </a:solidFill>
                </a:endParaRPr>
              </a:p>
            </p:txBody>
          </p:sp>
          <p:grpSp>
            <p:nvGrpSpPr>
              <p:cNvPr id="6" name="Group 57"/>
              <p:cNvGrpSpPr/>
              <p:nvPr/>
            </p:nvGrpSpPr>
            <p:grpSpPr bwMode="auto">
              <a:xfrm>
                <a:off x="2572" y="3666"/>
                <a:ext cx="48" cy="104"/>
                <a:chOff x="2572" y="3666"/>
                <a:chExt cx="48" cy="104"/>
              </a:xfrm>
            </p:grpSpPr>
            <p:sp>
              <p:nvSpPr>
                <p:cNvPr id="20716" name="Arc 55"/>
                <p:cNvSpPr/>
                <p:nvPr/>
              </p:nvSpPr>
              <p:spPr bwMode="auto">
                <a:xfrm>
                  <a:off x="2572" y="3666"/>
                  <a:ext cx="4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86" y="0"/>
                        <a:pt x="21538" y="9603"/>
                        <a:pt x="21599" y="21489"/>
                      </a:cubicBezTo>
                    </a:path>
                    <a:path w="21600" h="21600" stroke="0" extrusionOk="0">
                      <a:moveTo>
                        <a:pt x="-1" y="0"/>
                      </a:moveTo>
                      <a:cubicBezTo>
                        <a:pt x="11886" y="0"/>
                        <a:pt x="21538" y="9603"/>
                        <a:pt x="21599" y="21489"/>
                      </a:cubicBezTo>
                      <a:lnTo>
                        <a:pt x="0" y="21600"/>
                      </a:lnTo>
                      <a:close/>
                    </a:path>
                  </a:pathLst>
                </a:custGeom>
                <a:noFill/>
                <a:ln w="24">
                  <a:solidFill>
                    <a:srgbClr val="B3B3B3"/>
                  </a:solidFill>
                  <a:round/>
                </a:ln>
              </p:spPr>
              <p:txBody>
                <a:bodyPr/>
                <a:lstStyle/>
                <a:p>
                  <a:endParaRPr lang="en-US">
                    <a:solidFill>
                      <a:srgbClr val="FF0000"/>
                    </a:solidFill>
                  </a:endParaRPr>
                </a:p>
              </p:txBody>
            </p:sp>
            <p:sp>
              <p:nvSpPr>
                <p:cNvPr id="20717" name="Arc 56"/>
                <p:cNvSpPr/>
                <p:nvPr/>
              </p:nvSpPr>
              <p:spPr bwMode="auto">
                <a:xfrm>
                  <a:off x="2572" y="3718"/>
                  <a:ext cx="48" cy="52"/>
                </a:xfrm>
                <a:custGeom>
                  <a:avLst/>
                  <a:gdLst>
                    <a:gd name="T0" fmla="*/ 0 w 21600"/>
                    <a:gd name="T1" fmla="*/ 0 h 21711"/>
                    <a:gd name="T2" fmla="*/ 0 w 21600"/>
                    <a:gd name="T3" fmla="*/ 0 h 21711"/>
                    <a:gd name="T4" fmla="*/ 0 w 21600"/>
                    <a:gd name="T5" fmla="*/ 0 h 21711"/>
                    <a:gd name="T6" fmla="*/ 0 60000 65536"/>
                    <a:gd name="T7" fmla="*/ 0 60000 65536"/>
                    <a:gd name="T8" fmla="*/ 0 60000 65536"/>
                    <a:gd name="T9" fmla="*/ 0 w 21600"/>
                    <a:gd name="T10" fmla="*/ 0 h 21711"/>
                    <a:gd name="T11" fmla="*/ 21600 w 21600"/>
                    <a:gd name="T12" fmla="*/ 21711 h 21711"/>
                  </a:gdLst>
                  <a:ahLst/>
                  <a:cxnLst>
                    <a:cxn ang="T6">
                      <a:pos x="T0" y="T1"/>
                    </a:cxn>
                    <a:cxn ang="T7">
                      <a:pos x="T2" y="T3"/>
                    </a:cxn>
                    <a:cxn ang="T8">
                      <a:pos x="T4" y="T5"/>
                    </a:cxn>
                  </a:cxnLst>
                  <a:rect l="T9" t="T10" r="T11" b="T12"/>
                  <a:pathLst>
                    <a:path w="21600" h="21711" fill="none" extrusionOk="0">
                      <a:moveTo>
                        <a:pt x="21599" y="0"/>
                      </a:moveTo>
                      <a:cubicBezTo>
                        <a:pt x="21599" y="37"/>
                        <a:pt x="21600" y="74"/>
                        <a:pt x="21600" y="111"/>
                      </a:cubicBezTo>
                      <a:cubicBezTo>
                        <a:pt x="21600" y="12040"/>
                        <a:pt x="11929" y="21710"/>
                        <a:pt x="0" y="21711"/>
                      </a:cubicBezTo>
                    </a:path>
                    <a:path w="21600" h="21711" stroke="0" extrusionOk="0">
                      <a:moveTo>
                        <a:pt x="21599" y="0"/>
                      </a:moveTo>
                      <a:cubicBezTo>
                        <a:pt x="21599" y="37"/>
                        <a:pt x="21600" y="74"/>
                        <a:pt x="21600" y="111"/>
                      </a:cubicBezTo>
                      <a:cubicBezTo>
                        <a:pt x="21600" y="12040"/>
                        <a:pt x="11929" y="21710"/>
                        <a:pt x="0" y="21711"/>
                      </a:cubicBezTo>
                      <a:lnTo>
                        <a:pt x="0" y="111"/>
                      </a:lnTo>
                      <a:close/>
                    </a:path>
                  </a:pathLst>
                </a:custGeom>
                <a:noFill/>
                <a:ln w="24">
                  <a:solidFill>
                    <a:srgbClr val="B3B3B3"/>
                  </a:solidFill>
                  <a:round/>
                </a:ln>
              </p:spPr>
              <p:txBody>
                <a:bodyPr/>
                <a:lstStyle/>
                <a:p>
                  <a:endParaRPr lang="en-US">
                    <a:solidFill>
                      <a:srgbClr val="FF0000"/>
                    </a:solidFill>
                  </a:endParaRPr>
                </a:p>
              </p:txBody>
            </p:sp>
          </p:grpSp>
          <p:grpSp>
            <p:nvGrpSpPr>
              <p:cNvPr id="7" name="Group 60"/>
              <p:cNvGrpSpPr/>
              <p:nvPr/>
            </p:nvGrpSpPr>
            <p:grpSpPr bwMode="auto">
              <a:xfrm>
                <a:off x="2285" y="3666"/>
                <a:ext cx="48" cy="104"/>
                <a:chOff x="2285" y="3666"/>
                <a:chExt cx="48" cy="104"/>
              </a:xfrm>
            </p:grpSpPr>
            <p:sp>
              <p:nvSpPr>
                <p:cNvPr id="20714" name="Arc 58"/>
                <p:cNvSpPr/>
                <p:nvPr/>
              </p:nvSpPr>
              <p:spPr bwMode="auto">
                <a:xfrm>
                  <a:off x="2285" y="3718"/>
                  <a:ext cx="48" cy="52"/>
                </a:xfrm>
                <a:custGeom>
                  <a:avLst/>
                  <a:gdLst>
                    <a:gd name="T0" fmla="*/ 0 w 21600"/>
                    <a:gd name="T1" fmla="*/ 0 h 21711"/>
                    <a:gd name="T2" fmla="*/ 0 w 21600"/>
                    <a:gd name="T3" fmla="*/ 0 h 21711"/>
                    <a:gd name="T4" fmla="*/ 0 w 21600"/>
                    <a:gd name="T5" fmla="*/ 0 h 21711"/>
                    <a:gd name="T6" fmla="*/ 0 60000 65536"/>
                    <a:gd name="T7" fmla="*/ 0 60000 65536"/>
                    <a:gd name="T8" fmla="*/ 0 60000 65536"/>
                    <a:gd name="T9" fmla="*/ 0 w 21600"/>
                    <a:gd name="T10" fmla="*/ 0 h 21711"/>
                    <a:gd name="T11" fmla="*/ 21600 w 21600"/>
                    <a:gd name="T12" fmla="*/ 21711 h 21711"/>
                  </a:gdLst>
                  <a:ahLst/>
                  <a:cxnLst>
                    <a:cxn ang="T6">
                      <a:pos x="T0" y="T1"/>
                    </a:cxn>
                    <a:cxn ang="T7">
                      <a:pos x="T2" y="T3"/>
                    </a:cxn>
                    <a:cxn ang="T8">
                      <a:pos x="T4" y="T5"/>
                    </a:cxn>
                  </a:cxnLst>
                  <a:rect l="T9" t="T10" r="T11" b="T12"/>
                  <a:pathLst>
                    <a:path w="21600" h="21711" fill="none" extrusionOk="0">
                      <a:moveTo>
                        <a:pt x="21600" y="21711"/>
                      </a:moveTo>
                      <a:cubicBezTo>
                        <a:pt x="9670" y="21711"/>
                        <a:pt x="0" y="12040"/>
                        <a:pt x="0" y="111"/>
                      </a:cubicBezTo>
                      <a:cubicBezTo>
                        <a:pt x="-1" y="74"/>
                        <a:pt x="0" y="37"/>
                        <a:pt x="0" y="0"/>
                      </a:cubicBezTo>
                    </a:path>
                    <a:path w="21600" h="21711" stroke="0" extrusionOk="0">
                      <a:moveTo>
                        <a:pt x="21600" y="21711"/>
                      </a:moveTo>
                      <a:cubicBezTo>
                        <a:pt x="9670" y="21711"/>
                        <a:pt x="0" y="12040"/>
                        <a:pt x="0" y="111"/>
                      </a:cubicBezTo>
                      <a:cubicBezTo>
                        <a:pt x="-1" y="74"/>
                        <a:pt x="0" y="37"/>
                        <a:pt x="0" y="0"/>
                      </a:cubicBezTo>
                      <a:lnTo>
                        <a:pt x="21600" y="111"/>
                      </a:lnTo>
                      <a:close/>
                    </a:path>
                  </a:pathLst>
                </a:custGeom>
                <a:noFill/>
                <a:ln w="24">
                  <a:solidFill>
                    <a:srgbClr val="B3B3B3"/>
                  </a:solidFill>
                  <a:round/>
                </a:ln>
              </p:spPr>
              <p:txBody>
                <a:bodyPr/>
                <a:lstStyle/>
                <a:p>
                  <a:endParaRPr lang="en-US">
                    <a:solidFill>
                      <a:srgbClr val="FF0000"/>
                    </a:solidFill>
                  </a:endParaRPr>
                </a:p>
              </p:txBody>
            </p:sp>
            <p:sp>
              <p:nvSpPr>
                <p:cNvPr id="20715" name="Arc 59"/>
                <p:cNvSpPr/>
                <p:nvPr/>
              </p:nvSpPr>
              <p:spPr bwMode="auto">
                <a:xfrm>
                  <a:off x="2285" y="3666"/>
                  <a:ext cx="4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9"/>
                      </a:moveTo>
                      <a:cubicBezTo>
                        <a:pt x="61" y="9603"/>
                        <a:pt x="9713" y="0"/>
                        <a:pt x="21599" y="0"/>
                      </a:cubicBezTo>
                    </a:path>
                    <a:path w="21600" h="21600" stroke="0" extrusionOk="0">
                      <a:moveTo>
                        <a:pt x="0" y="21489"/>
                      </a:moveTo>
                      <a:cubicBezTo>
                        <a:pt x="61" y="9603"/>
                        <a:pt x="9713" y="0"/>
                        <a:pt x="21599" y="0"/>
                      </a:cubicBezTo>
                      <a:lnTo>
                        <a:pt x="21600" y="21600"/>
                      </a:lnTo>
                      <a:close/>
                    </a:path>
                  </a:pathLst>
                </a:custGeom>
                <a:noFill/>
                <a:ln w="24">
                  <a:solidFill>
                    <a:srgbClr val="B3B3B3"/>
                  </a:solidFill>
                  <a:round/>
                </a:ln>
              </p:spPr>
              <p:txBody>
                <a:bodyPr/>
                <a:lstStyle/>
                <a:p>
                  <a:endParaRPr lang="en-US">
                    <a:solidFill>
                      <a:srgbClr val="FF0000"/>
                    </a:solidFill>
                  </a:endParaRPr>
                </a:p>
              </p:txBody>
            </p:sp>
          </p:grpSp>
        </p:grpSp>
        <p:grpSp>
          <p:nvGrpSpPr>
            <p:cNvPr id="8" name="Group 70"/>
            <p:cNvGrpSpPr/>
            <p:nvPr/>
          </p:nvGrpSpPr>
          <p:grpSpPr bwMode="auto">
            <a:xfrm>
              <a:off x="2285" y="3514"/>
              <a:ext cx="335" cy="104"/>
              <a:chOff x="2285" y="3514"/>
              <a:chExt cx="335" cy="104"/>
            </a:xfrm>
          </p:grpSpPr>
          <p:sp>
            <p:nvSpPr>
              <p:cNvPr id="20702" name="Line 62"/>
              <p:cNvSpPr>
                <a:spLocks noChangeShapeType="1"/>
              </p:cNvSpPr>
              <p:nvPr/>
            </p:nvSpPr>
            <p:spPr bwMode="auto">
              <a:xfrm>
                <a:off x="2333" y="3522"/>
                <a:ext cx="231" cy="80"/>
              </a:xfrm>
              <a:prstGeom prst="line">
                <a:avLst/>
              </a:prstGeom>
              <a:noFill/>
              <a:ln w="24">
                <a:solidFill>
                  <a:srgbClr val="B3B3B3"/>
                </a:solidFill>
                <a:round/>
              </a:ln>
            </p:spPr>
            <p:txBody>
              <a:bodyPr/>
              <a:lstStyle/>
              <a:p>
                <a:endParaRPr lang="en-IN">
                  <a:solidFill>
                    <a:srgbClr val="FF0000"/>
                  </a:solidFill>
                </a:endParaRPr>
              </a:p>
            </p:txBody>
          </p:sp>
          <p:sp>
            <p:nvSpPr>
              <p:cNvPr id="20703" name="Line 63"/>
              <p:cNvSpPr>
                <a:spLocks noChangeShapeType="1"/>
              </p:cNvSpPr>
              <p:nvPr/>
            </p:nvSpPr>
            <p:spPr bwMode="auto">
              <a:xfrm flipV="1">
                <a:off x="2333" y="3522"/>
                <a:ext cx="231" cy="80"/>
              </a:xfrm>
              <a:prstGeom prst="line">
                <a:avLst/>
              </a:prstGeom>
              <a:noFill/>
              <a:ln w="24">
                <a:solidFill>
                  <a:srgbClr val="B3B3B3"/>
                </a:solidFill>
                <a:round/>
              </a:ln>
            </p:spPr>
            <p:txBody>
              <a:bodyPr/>
              <a:lstStyle/>
              <a:p>
                <a:endParaRPr lang="en-IN">
                  <a:solidFill>
                    <a:srgbClr val="FF0000"/>
                  </a:solidFill>
                </a:endParaRPr>
              </a:p>
            </p:txBody>
          </p:sp>
          <p:grpSp>
            <p:nvGrpSpPr>
              <p:cNvPr id="9" name="Group 66"/>
              <p:cNvGrpSpPr/>
              <p:nvPr/>
            </p:nvGrpSpPr>
            <p:grpSpPr bwMode="auto">
              <a:xfrm>
                <a:off x="2572" y="3514"/>
                <a:ext cx="48" cy="104"/>
                <a:chOff x="2572" y="3514"/>
                <a:chExt cx="48" cy="104"/>
              </a:xfrm>
            </p:grpSpPr>
            <p:sp>
              <p:nvSpPr>
                <p:cNvPr id="20708" name="Arc 64"/>
                <p:cNvSpPr/>
                <p:nvPr/>
              </p:nvSpPr>
              <p:spPr bwMode="auto">
                <a:xfrm>
                  <a:off x="2572" y="3514"/>
                  <a:ext cx="4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86" y="0"/>
                        <a:pt x="21539" y="9603"/>
                        <a:pt x="21599" y="21490"/>
                      </a:cubicBezTo>
                    </a:path>
                    <a:path w="21600" h="21600" stroke="0" extrusionOk="0">
                      <a:moveTo>
                        <a:pt x="-1" y="0"/>
                      </a:moveTo>
                      <a:cubicBezTo>
                        <a:pt x="11886" y="0"/>
                        <a:pt x="21539" y="9603"/>
                        <a:pt x="21599" y="21490"/>
                      </a:cubicBezTo>
                      <a:lnTo>
                        <a:pt x="0" y="21600"/>
                      </a:lnTo>
                      <a:close/>
                    </a:path>
                  </a:pathLst>
                </a:custGeom>
                <a:noFill/>
                <a:ln w="24">
                  <a:solidFill>
                    <a:srgbClr val="B3B3B3"/>
                  </a:solidFill>
                  <a:round/>
                </a:ln>
              </p:spPr>
              <p:txBody>
                <a:bodyPr/>
                <a:lstStyle/>
                <a:p>
                  <a:endParaRPr lang="en-US">
                    <a:solidFill>
                      <a:srgbClr val="FF0000"/>
                    </a:solidFill>
                  </a:endParaRPr>
                </a:p>
              </p:txBody>
            </p:sp>
            <p:sp>
              <p:nvSpPr>
                <p:cNvPr id="20709" name="Arc 65"/>
                <p:cNvSpPr/>
                <p:nvPr/>
              </p:nvSpPr>
              <p:spPr bwMode="auto">
                <a:xfrm>
                  <a:off x="2572" y="3566"/>
                  <a:ext cx="48" cy="52"/>
                </a:xfrm>
                <a:custGeom>
                  <a:avLst/>
                  <a:gdLst>
                    <a:gd name="T0" fmla="*/ 0 w 21600"/>
                    <a:gd name="T1" fmla="*/ 0 h 21710"/>
                    <a:gd name="T2" fmla="*/ 0 w 21600"/>
                    <a:gd name="T3" fmla="*/ 0 h 21710"/>
                    <a:gd name="T4" fmla="*/ 0 w 21600"/>
                    <a:gd name="T5" fmla="*/ 0 h 21710"/>
                    <a:gd name="T6" fmla="*/ 0 60000 65536"/>
                    <a:gd name="T7" fmla="*/ 0 60000 65536"/>
                    <a:gd name="T8" fmla="*/ 0 60000 65536"/>
                    <a:gd name="T9" fmla="*/ 0 w 21600"/>
                    <a:gd name="T10" fmla="*/ 0 h 21710"/>
                    <a:gd name="T11" fmla="*/ 21600 w 21600"/>
                    <a:gd name="T12" fmla="*/ 21710 h 21710"/>
                  </a:gdLst>
                  <a:ahLst/>
                  <a:cxnLst>
                    <a:cxn ang="T6">
                      <a:pos x="T0" y="T1"/>
                    </a:cxn>
                    <a:cxn ang="T7">
                      <a:pos x="T2" y="T3"/>
                    </a:cxn>
                    <a:cxn ang="T8">
                      <a:pos x="T4" y="T5"/>
                    </a:cxn>
                  </a:cxnLst>
                  <a:rect l="T9" t="T10" r="T11" b="T12"/>
                  <a:pathLst>
                    <a:path w="21600" h="21710" fill="none" extrusionOk="0">
                      <a:moveTo>
                        <a:pt x="21599" y="0"/>
                      </a:moveTo>
                      <a:cubicBezTo>
                        <a:pt x="21599" y="36"/>
                        <a:pt x="21600" y="73"/>
                        <a:pt x="21600" y="110"/>
                      </a:cubicBezTo>
                      <a:cubicBezTo>
                        <a:pt x="21600" y="12039"/>
                        <a:pt x="11929" y="21709"/>
                        <a:pt x="0" y="21710"/>
                      </a:cubicBezTo>
                    </a:path>
                    <a:path w="21600" h="21710" stroke="0" extrusionOk="0">
                      <a:moveTo>
                        <a:pt x="21599" y="0"/>
                      </a:moveTo>
                      <a:cubicBezTo>
                        <a:pt x="21599" y="36"/>
                        <a:pt x="21600" y="73"/>
                        <a:pt x="21600" y="110"/>
                      </a:cubicBezTo>
                      <a:cubicBezTo>
                        <a:pt x="21600" y="12039"/>
                        <a:pt x="11929" y="21709"/>
                        <a:pt x="0" y="21710"/>
                      </a:cubicBezTo>
                      <a:lnTo>
                        <a:pt x="0" y="110"/>
                      </a:lnTo>
                      <a:close/>
                    </a:path>
                  </a:pathLst>
                </a:custGeom>
                <a:noFill/>
                <a:ln w="24">
                  <a:solidFill>
                    <a:srgbClr val="B3B3B3"/>
                  </a:solidFill>
                  <a:round/>
                </a:ln>
              </p:spPr>
              <p:txBody>
                <a:bodyPr/>
                <a:lstStyle/>
                <a:p>
                  <a:endParaRPr lang="en-US">
                    <a:solidFill>
                      <a:srgbClr val="FF0000"/>
                    </a:solidFill>
                  </a:endParaRPr>
                </a:p>
              </p:txBody>
            </p:sp>
          </p:grpSp>
          <p:grpSp>
            <p:nvGrpSpPr>
              <p:cNvPr id="10" name="Group 69"/>
              <p:cNvGrpSpPr/>
              <p:nvPr/>
            </p:nvGrpSpPr>
            <p:grpSpPr bwMode="auto">
              <a:xfrm>
                <a:off x="2285" y="3514"/>
                <a:ext cx="48" cy="104"/>
                <a:chOff x="2285" y="3514"/>
                <a:chExt cx="48" cy="104"/>
              </a:xfrm>
            </p:grpSpPr>
            <p:sp>
              <p:nvSpPr>
                <p:cNvPr id="20706" name="Arc 67"/>
                <p:cNvSpPr/>
                <p:nvPr/>
              </p:nvSpPr>
              <p:spPr bwMode="auto">
                <a:xfrm>
                  <a:off x="2285" y="3566"/>
                  <a:ext cx="48" cy="52"/>
                </a:xfrm>
                <a:custGeom>
                  <a:avLst/>
                  <a:gdLst>
                    <a:gd name="T0" fmla="*/ 0 w 21600"/>
                    <a:gd name="T1" fmla="*/ 0 h 21710"/>
                    <a:gd name="T2" fmla="*/ 0 w 21600"/>
                    <a:gd name="T3" fmla="*/ 0 h 21710"/>
                    <a:gd name="T4" fmla="*/ 0 w 21600"/>
                    <a:gd name="T5" fmla="*/ 0 h 21710"/>
                    <a:gd name="T6" fmla="*/ 0 60000 65536"/>
                    <a:gd name="T7" fmla="*/ 0 60000 65536"/>
                    <a:gd name="T8" fmla="*/ 0 60000 65536"/>
                    <a:gd name="T9" fmla="*/ 0 w 21600"/>
                    <a:gd name="T10" fmla="*/ 0 h 21710"/>
                    <a:gd name="T11" fmla="*/ 21600 w 21600"/>
                    <a:gd name="T12" fmla="*/ 21710 h 21710"/>
                  </a:gdLst>
                  <a:ahLst/>
                  <a:cxnLst>
                    <a:cxn ang="T6">
                      <a:pos x="T0" y="T1"/>
                    </a:cxn>
                    <a:cxn ang="T7">
                      <a:pos x="T2" y="T3"/>
                    </a:cxn>
                    <a:cxn ang="T8">
                      <a:pos x="T4" y="T5"/>
                    </a:cxn>
                  </a:cxnLst>
                  <a:rect l="T9" t="T10" r="T11" b="T12"/>
                  <a:pathLst>
                    <a:path w="21600" h="21710" fill="none" extrusionOk="0">
                      <a:moveTo>
                        <a:pt x="21600" y="21710"/>
                      </a:moveTo>
                      <a:cubicBezTo>
                        <a:pt x="9670" y="21710"/>
                        <a:pt x="0" y="12039"/>
                        <a:pt x="0" y="110"/>
                      </a:cubicBezTo>
                      <a:cubicBezTo>
                        <a:pt x="-1" y="73"/>
                        <a:pt x="0" y="36"/>
                        <a:pt x="0" y="0"/>
                      </a:cubicBezTo>
                    </a:path>
                    <a:path w="21600" h="21710" stroke="0" extrusionOk="0">
                      <a:moveTo>
                        <a:pt x="21600" y="21710"/>
                      </a:moveTo>
                      <a:cubicBezTo>
                        <a:pt x="9670" y="21710"/>
                        <a:pt x="0" y="12039"/>
                        <a:pt x="0" y="110"/>
                      </a:cubicBezTo>
                      <a:cubicBezTo>
                        <a:pt x="-1" y="73"/>
                        <a:pt x="0" y="36"/>
                        <a:pt x="0" y="0"/>
                      </a:cubicBezTo>
                      <a:lnTo>
                        <a:pt x="21600" y="110"/>
                      </a:lnTo>
                      <a:close/>
                    </a:path>
                  </a:pathLst>
                </a:custGeom>
                <a:noFill/>
                <a:ln w="24">
                  <a:solidFill>
                    <a:srgbClr val="B3B3B3"/>
                  </a:solidFill>
                  <a:round/>
                </a:ln>
              </p:spPr>
              <p:txBody>
                <a:bodyPr/>
                <a:lstStyle/>
                <a:p>
                  <a:endParaRPr lang="en-US">
                    <a:solidFill>
                      <a:srgbClr val="FF0000"/>
                    </a:solidFill>
                  </a:endParaRPr>
                </a:p>
              </p:txBody>
            </p:sp>
            <p:sp>
              <p:nvSpPr>
                <p:cNvPr id="20707" name="Arc 68"/>
                <p:cNvSpPr/>
                <p:nvPr/>
              </p:nvSpPr>
              <p:spPr bwMode="auto">
                <a:xfrm>
                  <a:off x="2285" y="3514"/>
                  <a:ext cx="4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90"/>
                      </a:moveTo>
                      <a:cubicBezTo>
                        <a:pt x="60" y="9603"/>
                        <a:pt x="9713" y="0"/>
                        <a:pt x="21599" y="0"/>
                      </a:cubicBezTo>
                    </a:path>
                    <a:path w="21600" h="21600" stroke="0" extrusionOk="0">
                      <a:moveTo>
                        <a:pt x="0" y="21490"/>
                      </a:moveTo>
                      <a:cubicBezTo>
                        <a:pt x="60" y="9603"/>
                        <a:pt x="9713" y="0"/>
                        <a:pt x="21599" y="0"/>
                      </a:cubicBezTo>
                      <a:lnTo>
                        <a:pt x="21600" y="21600"/>
                      </a:lnTo>
                      <a:close/>
                    </a:path>
                  </a:pathLst>
                </a:custGeom>
                <a:noFill/>
                <a:ln w="24">
                  <a:solidFill>
                    <a:srgbClr val="B3B3B3"/>
                  </a:solidFill>
                  <a:round/>
                </a:ln>
              </p:spPr>
              <p:txBody>
                <a:bodyPr/>
                <a:lstStyle/>
                <a:p>
                  <a:endParaRPr lang="en-US">
                    <a:solidFill>
                      <a:srgbClr val="FF0000"/>
                    </a:solidFill>
                  </a:endParaRPr>
                </a:p>
              </p:txBody>
            </p:sp>
          </p:grpSp>
        </p:grpSp>
        <p:grpSp>
          <p:nvGrpSpPr>
            <p:cNvPr id="11" name="Group 73"/>
            <p:cNvGrpSpPr/>
            <p:nvPr/>
          </p:nvGrpSpPr>
          <p:grpSpPr bwMode="auto">
            <a:xfrm>
              <a:off x="4600" y="2640"/>
              <a:ext cx="112" cy="447"/>
              <a:chOff x="4600" y="2640"/>
              <a:chExt cx="112" cy="447"/>
            </a:xfrm>
          </p:grpSpPr>
          <p:sp>
            <p:nvSpPr>
              <p:cNvPr id="20700" name="Freeform 71"/>
              <p:cNvSpPr/>
              <p:nvPr/>
            </p:nvSpPr>
            <p:spPr bwMode="auto">
              <a:xfrm>
                <a:off x="4600" y="2967"/>
                <a:ext cx="112" cy="120"/>
              </a:xfrm>
              <a:custGeom>
                <a:avLst/>
                <a:gdLst>
                  <a:gd name="T0" fmla="*/ 56 w 112"/>
                  <a:gd name="T1" fmla="*/ 120 h 120"/>
                  <a:gd name="T2" fmla="*/ 0 w 112"/>
                  <a:gd name="T3" fmla="*/ 0 h 120"/>
                  <a:gd name="T4" fmla="*/ 56 w 112"/>
                  <a:gd name="T5" fmla="*/ 0 h 120"/>
                  <a:gd name="T6" fmla="*/ 112 w 112"/>
                  <a:gd name="T7" fmla="*/ 0 h 120"/>
                  <a:gd name="T8" fmla="*/ 56 w 112"/>
                  <a:gd name="T9" fmla="*/ 12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120"/>
                    </a:moveTo>
                    <a:lnTo>
                      <a:pt x="0" y="0"/>
                    </a:lnTo>
                    <a:lnTo>
                      <a:pt x="56" y="0"/>
                    </a:lnTo>
                    <a:lnTo>
                      <a:pt x="112" y="0"/>
                    </a:lnTo>
                    <a:lnTo>
                      <a:pt x="56" y="120"/>
                    </a:lnTo>
                    <a:close/>
                  </a:path>
                </a:pathLst>
              </a:custGeom>
              <a:solidFill>
                <a:srgbClr val="66CC00"/>
              </a:solidFill>
              <a:ln w="9525">
                <a:noFill/>
                <a:round/>
              </a:ln>
            </p:spPr>
            <p:txBody>
              <a:bodyPr/>
              <a:lstStyle/>
              <a:p>
                <a:endParaRPr lang="en-US">
                  <a:solidFill>
                    <a:srgbClr val="FF0000"/>
                  </a:solidFill>
                </a:endParaRPr>
              </a:p>
            </p:txBody>
          </p:sp>
          <p:sp>
            <p:nvSpPr>
              <p:cNvPr id="20701" name="Line 72"/>
              <p:cNvSpPr>
                <a:spLocks noChangeShapeType="1"/>
              </p:cNvSpPr>
              <p:nvPr/>
            </p:nvSpPr>
            <p:spPr bwMode="auto">
              <a:xfrm flipH="1">
                <a:off x="4657" y="2640"/>
                <a:ext cx="47" cy="327"/>
              </a:xfrm>
              <a:prstGeom prst="line">
                <a:avLst/>
              </a:prstGeom>
              <a:noFill/>
              <a:ln w="24">
                <a:solidFill>
                  <a:srgbClr val="66CC00"/>
                </a:solidFill>
                <a:round/>
              </a:ln>
            </p:spPr>
            <p:txBody>
              <a:bodyPr/>
              <a:lstStyle/>
              <a:p>
                <a:endParaRPr lang="en-IN">
                  <a:solidFill>
                    <a:srgbClr val="FF0000"/>
                  </a:solidFill>
                </a:endParaRPr>
              </a:p>
            </p:txBody>
          </p:sp>
        </p:grpSp>
        <p:grpSp>
          <p:nvGrpSpPr>
            <p:cNvPr id="12" name="Group 76"/>
            <p:cNvGrpSpPr/>
            <p:nvPr/>
          </p:nvGrpSpPr>
          <p:grpSpPr bwMode="auto">
            <a:xfrm>
              <a:off x="3619" y="1838"/>
              <a:ext cx="399" cy="128"/>
              <a:chOff x="3619" y="1838"/>
              <a:chExt cx="399" cy="128"/>
            </a:xfrm>
          </p:grpSpPr>
          <p:sp>
            <p:nvSpPr>
              <p:cNvPr id="20698" name="Freeform 74"/>
              <p:cNvSpPr/>
              <p:nvPr/>
            </p:nvSpPr>
            <p:spPr bwMode="auto">
              <a:xfrm>
                <a:off x="3922" y="1838"/>
                <a:ext cx="96" cy="128"/>
              </a:xfrm>
              <a:custGeom>
                <a:avLst/>
                <a:gdLst>
                  <a:gd name="T0" fmla="*/ 96 w 96"/>
                  <a:gd name="T1" fmla="*/ 64 h 128"/>
                  <a:gd name="T2" fmla="*/ 0 w 96"/>
                  <a:gd name="T3" fmla="*/ 128 h 128"/>
                  <a:gd name="T4" fmla="*/ 0 w 96"/>
                  <a:gd name="T5" fmla="*/ 64 h 128"/>
                  <a:gd name="T6" fmla="*/ 0 w 96"/>
                  <a:gd name="T7" fmla="*/ 0 h 128"/>
                  <a:gd name="T8" fmla="*/ 96 w 96"/>
                  <a:gd name="T9" fmla="*/ 64 h 128"/>
                  <a:gd name="T10" fmla="*/ 0 60000 65536"/>
                  <a:gd name="T11" fmla="*/ 0 60000 65536"/>
                  <a:gd name="T12" fmla="*/ 0 60000 65536"/>
                  <a:gd name="T13" fmla="*/ 0 60000 65536"/>
                  <a:gd name="T14" fmla="*/ 0 60000 65536"/>
                  <a:gd name="T15" fmla="*/ 0 w 96"/>
                  <a:gd name="T16" fmla="*/ 0 h 128"/>
                  <a:gd name="T17" fmla="*/ 96 w 96"/>
                  <a:gd name="T18" fmla="*/ 128 h 128"/>
                </a:gdLst>
                <a:ahLst/>
                <a:cxnLst>
                  <a:cxn ang="T10">
                    <a:pos x="T0" y="T1"/>
                  </a:cxn>
                  <a:cxn ang="T11">
                    <a:pos x="T2" y="T3"/>
                  </a:cxn>
                  <a:cxn ang="T12">
                    <a:pos x="T4" y="T5"/>
                  </a:cxn>
                  <a:cxn ang="T13">
                    <a:pos x="T6" y="T7"/>
                  </a:cxn>
                  <a:cxn ang="T14">
                    <a:pos x="T8" y="T9"/>
                  </a:cxn>
                </a:cxnLst>
                <a:rect l="T15" t="T16" r="T17" b="T18"/>
                <a:pathLst>
                  <a:path w="96" h="128">
                    <a:moveTo>
                      <a:pt x="96" y="64"/>
                    </a:moveTo>
                    <a:lnTo>
                      <a:pt x="0" y="128"/>
                    </a:lnTo>
                    <a:lnTo>
                      <a:pt x="0" y="64"/>
                    </a:lnTo>
                    <a:lnTo>
                      <a:pt x="0" y="0"/>
                    </a:lnTo>
                    <a:lnTo>
                      <a:pt x="96" y="64"/>
                    </a:lnTo>
                    <a:close/>
                  </a:path>
                </a:pathLst>
              </a:custGeom>
              <a:solidFill>
                <a:srgbClr val="66CC00"/>
              </a:solidFill>
              <a:ln w="9525">
                <a:noFill/>
                <a:round/>
              </a:ln>
            </p:spPr>
            <p:txBody>
              <a:bodyPr/>
              <a:lstStyle/>
              <a:p>
                <a:endParaRPr lang="en-US">
                  <a:solidFill>
                    <a:srgbClr val="FF0000"/>
                  </a:solidFill>
                </a:endParaRPr>
              </a:p>
            </p:txBody>
          </p:sp>
          <p:sp>
            <p:nvSpPr>
              <p:cNvPr id="20699" name="Line 75"/>
              <p:cNvSpPr>
                <a:spLocks noChangeShapeType="1"/>
              </p:cNvSpPr>
              <p:nvPr/>
            </p:nvSpPr>
            <p:spPr bwMode="auto">
              <a:xfrm>
                <a:off x="3619" y="1902"/>
                <a:ext cx="303" cy="1"/>
              </a:xfrm>
              <a:prstGeom prst="line">
                <a:avLst/>
              </a:prstGeom>
              <a:noFill/>
              <a:ln w="24">
                <a:solidFill>
                  <a:srgbClr val="66CC00"/>
                </a:solidFill>
                <a:round/>
              </a:ln>
            </p:spPr>
            <p:txBody>
              <a:bodyPr/>
              <a:lstStyle/>
              <a:p>
                <a:endParaRPr lang="en-IN">
                  <a:solidFill>
                    <a:srgbClr val="FF0000"/>
                  </a:solidFill>
                </a:endParaRPr>
              </a:p>
            </p:txBody>
          </p:sp>
        </p:grpSp>
        <p:sp>
          <p:nvSpPr>
            <p:cNvPr id="20500" name="Line 77"/>
            <p:cNvSpPr>
              <a:spLocks noChangeShapeType="1"/>
            </p:cNvSpPr>
            <p:nvPr/>
          </p:nvSpPr>
          <p:spPr bwMode="auto">
            <a:xfrm>
              <a:off x="2836" y="3634"/>
              <a:ext cx="815" cy="1"/>
            </a:xfrm>
            <a:prstGeom prst="line">
              <a:avLst/>
            </a:prstGeom>
            <a:noFill/>
            <a:ln w="24">
              <a:solidFill>
                <a:srgbClr val="66CC00"/>
              </a:solidFill>
              <a:round/>
            </a:ln>
          </p:spPr>
          <p:txBody>
            <a:bodyPr/>
            <a:lstStyle/>
            <a:p>
              <a:endParaRPr lang="en-IN">
                <a:solidFill>
                  <a:srgbClr val="FF0000"/>
                </a:solidFill>
              </a:endParaRPr>
            </a:p>
          </p:txBody>
        </p:sp>
        <p:grpSp>
          <p:nvGrpSpPr>
            <p:cNvPr id="13" name="Group 80"/>
            <p:cNvGrpSpPr/>
            <p:nvPr/>
          </p:nvGrpSpPr>
          <p:grpSpPr bwMode="auto">
            <a:xfrm>
              <a:off x="3747" y="1958"/>
              <a:ext cx="120" cy="1540"/>
              <a:chOff x="3747" y="1958"/>
              <a:chExt cx="120" cy="1540"/>
            </a:xfrm>
          </p:grpSpPr>
          <p:sp>
            <p:nvSpPr>
              <p:cNvPr id="20696" name="Freeform 78"/>
              <p:cNvSpPr/>
              <p:nvPr/>
            </p:nvSpPr>
            <p:spPr bwMode="auto">
              <a:xfrm>
                <a:off x="3747" y="1958"/>
                <a:ext cx="120" cy="120"/>
              </a:xfrm>
              <a:custGeom>
                <a:avLst/>
                <a:gdLst>
                  <a:gd name="T0" fmla="*/ 64 w 120"/>
                  <a:gd name="T1" fmla="*/ 0 h 120"/>
                  <a:gd name="T2" fmla="*/ 120 w 120"/>
                  <a:gd name="T3" fmla="*/ 120 h 120"/>
                  <a:gd name="T4" fmla="*/ 64 w 120"/>
                  <a:gd name="T5" fmla="*/ 120 h 120"/>
                  <a:gd name="T6" fmla="*/ 0 w 120"/>
                  <a:gd name="T7" fmla="*/ 120 h 120"/>
                  <a:gd name="T8" fmla="*/ 64 w 120"/>
                  <a:gd name="T9" fmla="*/ 0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64" y="0"/>
                    </a:moveTo>
                    <a:lnTo>
                      <a:pt x="120" y="120"/>
                    </a:lnTo>
                    <a:lnTo>
                      <a:pt x="64" y="120"/>
                    </a:lnTo>
                    <a:lnTo>
                      <a:pt x="0" y="120"/>
                    </a:lnTo>
                    <a:lnTo>
                      <a:pt x="64" y="0"/>
                    </a:lnTo>
                    <a:close/>
                  </a:path>
                </a:pathLst>
              </a:custGeom>
              <a:solidFill>
                <a:srgbClr val="66CC00"/>
              </a:solidFill>
              <a:ln w="9525">
                <a:noFill/>
                <a:round/>
              </a:ln>
            </p:spPr>
            <p:txBody>
              <a:bodyPr/>
              <a:lstStyle/>
              <a:p>
                <a:endParaRPr lang="en-US">
                  <a:solidFill>
                    <a:srgbClr val="FF0000"/>
                  </a:solidFill>
                </a:endParaRPr>
              </a:p>
            </p:txBody>
          </p:sp>
          <p:sp>
            <p:nvSpPr>
              <p:cNvPr id="20697" name="Line 79"/>
              <p:cNvSpPr>
                <a:spLocks noChangeShapeType="1"/>
              </p:cNvSpPr>
              <p:nvPr/>
            </p:nvSpPr>
            <p:spPr bwMode="auto">
              <a:xfrm flipV="1">
                <a:off x="3811" y="2078"/>
                <a:ext cx="1" cy="1420"/>
              </a:xfrm>
              <a:prstGeom prst="line">
                <a:avLst/>
              </a:prstGeom>
              <a:noFill/>
              <a:ln w="24">
                <a:solidFill>
                  <a:srgbClr val="66CC00"/>
                </a:solidFill>
                <a:round/>
              </a:ln>
            </p:spPr>
            <p:txBody>
              <a:bodyPr/>
              <a:lstStyle/>
              <a:p>
                <a:endParaRPr lang="en-IN">
                  <a:solidFill>
                    <a:srgbClr val="FF0000"/>
                  </a:solidFill>
                </a:endParaRPr>
              </a:p>
            </p:txBody>
          </p:sp>
        </p:grpSp>
        <p:sp>
          <p:nvSpPr>
            <p:cNvPr id="20502" name="Line 81"/>
            <p:cNvSpPr>
              <a:spLocks noChangeShapeType="1"/>
            </p:cNvSpPr>
            <p:nvPr/>
          </p:nvSpPr>
          <p:spPr bwMode="auto">
            <a:xfrm>
              <a:off x="4704" y="2352"/>
              <a:ext cx="1" cy="263"/>
            </a:xfrm>
            <a:prstGeom prst="line">
              <a:avLst/>
            </a:prstGeom>
            <a:noFill/>
            <a:ln w="24">
              <a:solidFill>
                <a:srgbClr val="66CC00"/>
              </a:solidFill>
              <a:round/>
            </a:ln>
          </p:spPr>
          <p:txBody>
            <a:bodyPr/>
            <a:lstStyle/>
            <a:p>
              <a:endParaRPr lang="en-IN">
                <a:solidFill>
                  <a:srgbClr val="FF0000"/>
                </a:solidFill>
              </a:endParaRPr>
            </a:p>
          </p:txBody>
        </p:sp>
        <p:sp>
          <p:nvSpPr>
            <p:cNvPr id="20503" name="Line 85"/>
            <p:cNvSpPr>
              <a:spLocks noChangeShapeType="1"/>
            </p:cNvSpPr>
            <p:nvPr/>
          </p:nvSpPr>
          <p:spPr bwMode="auto">
            <a:xfrm>
              <a:off x="4562" y="2349"/>
              <a:ext cx="1" cy="271"/>
            </a:xfrm>
            <a:prstGeom prst="line">
              <a:avLst/>
            </a:prstGeom>
            <a:noFill/>
            <a:ln w="24">
              <a:solidFill>
                <a:srgbClr val="66CC00"/>
              </a:solidFill>
              <a:round/>
            </a:ln>
          </p:spPr>
          <p:txBody>
            <a:bodyPr/>
            <a:lstStyle/>
            <a:p>
              <a:endParaRPr lang="en-IN">
                <a:solidFill>
                  <a:srgbClr val="FF0000"/>
                </a:solidFill>
              </a:endParaRPr>
            </a:p>
          </p:txBody>
        </p:sp>
        <p:grpSp>
          <p:nvGrpSpPr>
            <p:cNvPr id="14" name="Group 88"/>
            <p:cNvGrpSpPr/>
            <p:nvPr/>
          </p:nvGrpSpPr>
          <p:grpSpPr bwMode="auto">
            <a:xfrm>
              <a:off x="4122" y="2556"/>
              <a:ext cx="432" cy="128"/>
              <a:chOff x="4122" y="2556"/>
              <a:chExt cx="432" cy="128"/>
            </a:xfrm>
          </p:grpSpPr>
          <p:sp>
            <p:nvSpPr>
              <p:cNvPr id="20694" name="Freeform 86"/>
              <p:cNvSpPr/>
              <p:nvPr/>
            </p:nvSpPr>
            <p:spPr bwMode="auto">
              <a:xfrm>
                <a:off x="4122" y="2556"/>
                <a:ext cx="136" cy="128"/>
              </a:xfrm>
              <a:custGeom>
                <a:avLst/>
                <a:gdLst>
                  <a:gd name="T0" fmla="*/ 0 w 136"/>
                  <a:gd name="T1" fmla="*/ 64 h 128"/>
                  <a:gd name="T2" fmla="*/ 136 w 136"/>
                  <a:gd name="T3" fmla="*/ 0 h 128"/>
                  <a:gd name="T4" fmla="*/ 136 w 136"/>
                  <a:gd name="T5" fmla="*/ 64 h 128"/>
                  <a:gd name="T6" fmla="*/ 136 w 136"/>
                  <a:gd name="T7" fmla="*/ 128 h 128"/>
                  <a:gd name="T8" fmla="*/ 0 w 136"/>
                  <a:gd name="T9" fmla="*/ 64 h 128"/>
                  <a:gd name="T10" fmla="*/ 0 60000 65536"/>
                  <a:gd name="T11" fmla="*/ 0 60000 65536"/>
                  <a:gd name="T12" fmla="*/ 0 60000 65536"/>
                  <a:gd name="T13" fmla="*/ 0 60000 65536"/>
                  <a:gd name="T14" fmla="*/ 0 60000 65536"/>
                  <a:gd name="T15" fmla="*/ 0 w 136"/>
                  <a:gd name="T16" fmla="*/ 0 h 128"/>
                  <a:gd name="T17" fmla="*/ 136 w 136"/>
                  <a:gd name="T18" fmla="*/ 128 h 128"/>
                </a:gdLst>
                <a:ahLst/>
                <a:cxnLst>
                  <a:cxn ang="T10">
                    <a:pos x="T0" y="T1"/>
                  </a:cxn>
                  <a:cxn ang="T11">
                    <a:pos x="T2" y="T3"/>
                  </a:cxn>
                  <a:cxn ang="T12">
                    <a:pos x="T4" y="T5"/>
                  </a:cxn>
                  <a:cxn ang="T13">
                    <a:pos x="T6" y="T7"/>
                  </a:cxn>
                  <a:cxn ang="T14">
                    <a:pos x="T8" y="T9"/>
                  </a:cxn>
                </a:cxnLst>
                <a:rect l="T15" t="T16" r="T17" b="T18"/>
                <a:pathLst>
                  <a:path w="136" h="128">
                    <a:moveTo>
                      <a:pt x="0" y="64"/>
                    </a:moveTo>
                    <a:lnTo>
                      <a:pt x="136" y="0"/>
                    </a:lnTo>
                    <a:lnTo>
                      <a:pt x="136" y="64"/>
                    </a:lnTo>
                    <a:lnTo>
                      <a:pt x="136" y="128"/>
                    </a:lnTo>
                    <a:lnTo>
                      <a:pt x="0" y="64"/>
                    </a:lnTo>
                    <a:close/>
                  </a:path>
                </a:pathLst>
              </a:custGeom>
              <a:solidFill>
                <a:srgbClr val="66CC00"/>
              </a:solidFill>
              <a:ln w="9525">
                <a:noFill/>
                <a:round/>
              </a:ln>
            </p:spPr>
            <p:txBody>
              <a:bodyPr/>
              <a:lstStyle/>
              <a:p>
                <a:endParaRPr lang="en-US">
                  <a:solidFill>
                    <a:srgbClr val="FF0000"/>
                  </a:solidFill>
                </a:endParaRPr>
              </a:p>
            </p:txBody>
          </p:sp>
          <p:sp>
            <p:nvSpPr>
              <p:cNvPr id="20695" name="Line 87"/>
              <p:cNvSpPr>
                <a:spLocks noChangeShapeType="1"/>
              </p:cNvSpPr>
              <p:nvPr/>
            </p:nvSpPr>
            <p:spPr bwMode="auto">
              <a:xfrm flipH="1">
                <a:off x="4258" y="2620"/>
                <a:ext cx="296" cy="1"/>
              </a:xfrm>
              <a:prstGeom prst="line">
                <a:avLst/>
              </a:prstGeom>
              <a:noFill/>
              <a:ln w="24">
                <a:solidFill>
                  <a:srgbClr val="66CC00"/>
                </a:solidFill>
                <a:round/>
              </a:ln>
            </p:spPr>
            <p:txBody>
              <a:bodyPr/>
              <a:lstStyle/>
              <a:p>
                <a:endParaRPr lang="en-IN">
                  <a:solidFill>
                    <a:srgbClr val="FF0000"/>
                  </a:solidFill>
                </a:endParaRPr>
              </a:p>
            </p:txBody>
          </p:sp>
        </p:grpSp>
        <p:sp>
          <p:nvSpPr>
            <p:cNvPr id="20505" name="Rectangle 90"/>
            <p:cNvSpPr>
              <a:spLocks noChangeArrowheads="1"/>
            </p:cNvSpPr>
            <p:nvPr/>
          </p:nvSpPr>
          <p:spPr bwMode="auto">
            <a:xfrm>
              <a:off x="4745" y="2684"/>
              <a:ext cx="773" cy="174"/>
            </a:xfrm>
            <a:prstGeom prst="rect">
              <a:avLst/>
            </a:prstGeom>
            <a:noFill/>
            <a:ln w="9525">
              <a:noFill/>
              <a:miter lim="800000"/>
            </a:ln>
          </p:spPr>
          <p:txBody>
            <a:bodyPr wrap="none" lIns="0" tIns="0" rIns="0" bIns="0">
              <a:spAutoFit/>
            </a:bodyPr>
            <a:lstStyle/>
            <a:p>
              <a:r>
                <a:rPr lang="en-US">
                  <a:solidFill>
                    <a:srgbClr val="FF0000"/>
                  </a:solidFill>
                  <a:latin typeface="Helvetica" pitchFamily="34" charset="0"/>
                </a:rPr>
                <a:t>Dewatered  </a:t>
              </a:r>
              <a:endParaRPr lang="en-US">
                <a:solidFill>
                  <a:srgbClr val="FF0000"/>
                </a:solidFill>
              </a:endParaRPr>
            </a:p>
          </p:txBody>
        </p:sp>
        <p:sp>
          <p:nvSpPr>
            <p:cNvPr id="20506" name="Rectangle 91"/>
            <p:cNvSpPr>
              <a:spLocks noChangeArrowheads="1"/>
            </p:cNvSpPr>
            <p:nvPr/>
          </p:nvSpPr>
          <p:spPr bwMode="auto">
            <a:xfrm>
              <a:off x="4937" y="2835"/>
              <a:ext cx="303" cy="174"/>
            </a:xfrm>
            <a:prstGeom prst="rect">
              <a:avLst/>
            </a:prstGeom>
            <a:noFill/>
            <a:ln w="9525">
              <a:noFill/>
              <a:miter lim="800000"/>
            </a:ln>
          </p:spPr>
          <p:txBody>
            <a:bodyPr wrap="none" lIns="0" tIns="0" rIns="0" bIns="0">
              <a:spAutoFit/>
            </a:bodyPr>
            <a:lstStyle/>
            <a:p>
              <a:r>
                <a:rPr lang="en-US">
                  <a:solidFill>
                    <a:srgbClr val="FF0000"/>
                  </a:solidFill>
                  <a:latin typeface="Helvetica" pitchFamily="34" charset="0"/>
                </a:rPr>
                <a:t>cake</a:t>
              </a:r>
              <a:endParaRPr lang="en-US">
                <a:solidFill>
                  <a:srgbClr val="FF0000"/>
                </a:solidFill>
              </a:endParaRPr>
            </a:p>
          </p:txBody>
        </p:sp>
        <p:sp>
          <p:nvSpPr>
            <p:cNvPr id="20507" name="Rectangle 92"/>
            <p:cNvSpPr>
              <a:spLocks noChangeArrowheads="1"/>
            </p:cNvSpPr>
            <p:nvPr/>
          </p:nvSpPr>
          <p:spPr bwMode="auto">
            <a:xfrm>
              <a:off x="3946" y="2660"/>
              <a:ext cx="550" cy="174"/>
            </a:xfrm>
            <a:prstGeom prst="rect">
              <a:avLst/>
            </a:prstGeom>
            <a:noFill/>
            <a:ln w="9525">
              <a:noFill/>
              <a:miter lim="800000"/>
            </a:ln>
          </p:spPr>
          <p:txBody>
            <a:bodyPr wrap="none" lIns="0" tIns="0" rIns="0" bIns="0">
              <a:spAutoFit/>
            </a:bodyPr>
            <a:lstStyle/>
            <a:p>
              <a:r>
                <a:rPr lang="en-US">
                  <a:solidFill>
                    <a:srgbClr val="FF0000"/>
                  </a:solidFill>
                  <a:latin typeface="Helvetica" pitchFamily="34" charset="0"/>
                </a:rPr>
                <a:t>Centrate</a:t>
              </a:r>
              <a:endParaRPr lang="en-US">
                <a:solidFill>
                  <a:srgbClr val="FF0000"/>
                </a:solidFill>
              </a:endParaRPr>
            </a:p>
          </p:txBody>
        </p:sp>
        <p:sp>
          <p:nvSpPr>
            <p:cNvPr id="20508" name="Rectangle 93"/>
            <p:cNvSpPr>
              <a:spLocks noChangeArrowheads="1"/>
            </p:cNvSpPr>
            <p:nvPr/>
          </p:nvSpPr>
          <p:spPr bwMode="auto">
            <a:xfrm>
              <a:off x="1814" y="3977"/>
              <a:ext cx="1108" cy="174"/>
            </a:xfrm>
            <a:prstGeom prst="rect">
              <a:avLst/>
            </a:prstGeom>
            <a:noFill/>
            <a:ln w="9525">
              <a:noFill/>
              <a:miter lim="800000"/>
            </a:ln>
          </p:spPr>
          <p:txBody>
            <a:bodyPr wrap="none" lIns="0" tIns="0" rIns="0" bIns="0">
              <a:spAutoFit/>
            </a:bodyPr>
            <a:lstStyle/>
            <a:p>
              <a:r>
                <a:rPr lang="en-US">
                  <a:solidFill>
                    <a:srgbClr val="FF0000"/>
                  </a:solidFill>
                  <a:latin typeface="Helvetica" pitchFamily="34" charset="0"/>
                </a:rPr>
                <a:t>Polymer tank unit</a:t>
              </a:r>
              <a:endParaRPr lang="en-US">
                <a:solidFill>
                  <a:srgbClr val="FF0000"/>
                </a:solidFill>
              </a:endParaRPr>
            </a:p>
          </p:txBody>
        </p:sp>
        <p:sp>
          <p:nvSpPr>
            <p:cNvPr id="20509" name="Rectangle 94"/>
            <p:cNvSpPr>
              <a:spLocks noChangeArrowheads="1"/>
            </p:cNvSpPr>
            <p:nvPr/>
          </p:nvSpPr>
          <p:spPr bwMode="auto">
            <a:xfrm>
              <a:off x="1909" y="2724"/>
              <a:ext cx="526" cy="174"/>
            </a:xfrm>
            <a:prstGeom prst="rect">
              <a:avLst/>
            </a:prstGeom>
            <a:noFill/>
            <a:ln w="9525">
              <a:noFill/>
              <a:miter lim="800000"/>
            </a:ln>
          </p:spPr>
          <p:txBody>
            <a:bodyPr wrap="none" lIns="0" tIns="0" rIns="0" bIns="0">
              <a:spAutoFit/>
            </a:bodyPr>
            <a:lstStyle/>
            <a:p>
              <a:r>
                <a:rPr lang="en-US">
                  <a:solidFill>
                    <a:srgbClr val="FF0000"/>
                  </a:solidFill>
                  <a:latin typeface="Helvetica" pitchFamily="34" charset="0"/>
                </a:rPr>
                <a:t>Polymer</a:t>
              </a:r>
              <a:endParaRPr lang="en-US">
                <a:solidFill>
                  <a:srgbClr val="FF0000"/>
                </a:solidFill>
              </a:endParaRPr>
            </a:p>
          </p:txBody>
        </p:sp>
        <p:sp>
          <p:nvSpPr>
            <p:cNvPr id="20510" name="Rectangle 97"/>
            <p:cNvSpPr>
              <a:spLocks noChangeArrowheads="1"/>
            </p:cNvSpPr>
            <p:nvPr/>
          </p:nvSpPr>
          <p:spPr bwMode="auto">
            <a:xfrm>
              <a:off x="2098" y="2272"/>
              <a:ext cx="606" cy="174"/>
            </a:xfrm>
            <a:prstGeom prst="rect">
              <a:avLst/>
            </a:prstGeom>
            <a:noFill/>
            <a:ln w="9525">
              <a:noFill/>
              <a:miter lim="800000"/>
            </a:ln>
          </p:spPr>
          <p:txBody>
            <a:bodyPr wrap="none" lIns="0" tIns="0" rIns="0" bIns="0">
              <a:spAutoFit/>
            </a:bodyPr>
            <a:lstStyle/>
            <a:p>
              <a:r>
                <a:rPr lang="en-US" dirty="0" smtClean="0">
                  <a:solidFill>
                    <a:srgbClr val="FF0000"/>
                  </a:solidFill>
                  <a:latin typeface="Helvetica" pitchFamily="34" charset="0"/>
                </a:rPr>
                <a:t>Digestate</a:t>
              </a:r>
              <a:endParaRPr lang="en-US" dirty="0">
                <a:solidFill>
                  <a:srgbClr val="FF0000"/>
                </a:solidFill>
              </a:endParaRPr>
            </a:p>
          </p:txBody>
        </p:sp>
        <p:sp>
          <p:nvSpPr>
            <p:cNvPr id="20511" name="Rectangle 98"/>
            <p:cNvSpPr>
              <a:spLocks noChangeArrowheads="1"/>
            </p:cNvSpPr>
            <p:nvPr/>
          </p:nvSpPr>
          <p:spPr bwMode="auto">
            <a:xfrm>
              <a:off x="2772" y="2261"/>
              <a:ext cx="72" cy="174"/>
            </a:xfrm>
            <a:prstGeom prst="rect">
              <a:avLst/>
            </a:prstGeom>
            <a:noFill/>
            <a:ln w="9525">
              <a:noFill/>
              <a:miter lim="800000"/>
            </a:ln>
          </p:spPr>
          <p:txBody>
            <a:bodyPr wrap="none" lIns="0" tIns="0" rIns="0" bIns="0">
              <a:spAutoFit/>
            </a:bodyPr>
            <a:lstStyle/>
            <a:p>
              <a:r>
                <a:rPr lang="en-US">
                  <a:solidFill>
                    <a:srgbClr val="FF0000"/>
                  </a:solidFill>
                  <a:latin typeface="ＭＳ 明朝" pitchFamily="49" charset="-128"/>
                </a:rPr>
                <a:t> </a:t>
              </a:r>
              <a:endParaRPr lang="en-US">
                <a:solidFill>
                  <a:srgbClr val="FF0000"/>
                </a:solidFill>
              </a:endParaRPr>
            </a:p>
          </p:txBody>
        </p:sp>
        <p:sp>
          <p:nvSpPr>
            <p:cNvPr id="20512" name="Rectangle 99"/>
            <p:cNvSpPr>
              <a:spLocks noChangeArrowheads="1"/>
            </p:cNvSpPr>
            <p:nvPr/>
          </p:nvSpPr>
          <p:spPr bwMode="auto">
            <a:xfrm>
              <a:off x="2804" y="2277"/>
              <a:ext cx="271" cy="174"/>
            </a:xfrm>
            <a:prstGeom prst="rect">
              <a:avLst/>
            </a:prstGeom>
            <a:noFill/>
            <a:ln w="9525">
              <a:noFill/>
              <a:miter lim="800000"/>
            </a:ln>
          </p:spPr>
          <p:txBody>
            <a:bodyPr wrap="none" lIns="0" tIns="0" rIns="0" bIns="0">
              <a:spAutoFit/>
            </a:bodyPr>
            <a:lstStyle/>
            <a:p>
              <a:r>
                <a:rPr lang="en-US" dirty="0">
                  <a:solidFill>
                    <a:srgbClr val="FF0000"/>
                  </a:solidFill>
                  <a:latin typeface="Helvetica" pitchFamily="34" charset="0"/>
                </a:rPr>
                <a:t>tank</a:t>
              </a:r>
              <a:endParaRPr lang="en-US" dirty="0">
                <a:solidFill>
                  <a:srgbClr val="FF0000"/>
                </a:solidFill>
              </a:endParaRPr>
            </a:p>
          </p:txBody>
        </p:sp>
        <p:grpSp>
          <p:nvGrpSpPr>
            <p:cNvPr id="15" name="Group 105"/>
            <p:cNvGrpSpPr/>
            <p:nvPr/>
          </p:nvGrpSpPr>
          <p:grpSpPr bwMode="auto">
            <a:xfrm>
              <a:off x="3275" y="1790"/>
              <a:ext cx="392" cy="328"/>
              <a:chOff x="3275" y="1790"/>
              <a:chExt cx="392" cy="328"/>
            </a:xfrm>
          </p:grpSpPr>
          <p:sp>
            <p:nvSpPr>
              <p:cNvPr id="20689" name="Oval 100"/>
              <p:cNvSpPr>
                <a:spLocks noChangeArrowheads="1"/>
              </p:cNvSpPr>
              <p:nvPr/>
            </p:nvSpPr>
            <p:spPr bwMode="auto">
              <a:xfrm>
                <a:off x="3323" y="1790"/>
                <a:ext cx="296" cy="288"/>
              </a:xfrm>
              <a:prstGeom prst="ellipse">
                <a:avLst/>
              </a:prstGeom>
              <a:noFill/>
              <a:ln w="24">
                <a:solidFill>
                  <a:srgbClr val="FF794C"/>
                </a:solidFill>
                <a:round/>
              </a:ln>
            </p:spPr>
            <p:txBody>
              <a:bodyPr/>
              <a:lstStyle/>
              <a:p>
                <a:endParaRPr lang="en-US">
                  <a:solidFill>
                    <a:srgbClr val="FF0000"/>
                  </a:solidFill>
                </a:endParaRPr>
              </a:p>
            </p:txBody>
          </p:sp>
          <p:sp>
            <p:nvSpPr>
              <p:cNvPr id="20690" name="Line 101"/>
              <p:cNvSpPr>
                <a:spLocks noChangeShapeType="1"/>
              </p:cNvSpPr>
              <p:nvPr/>
            </p:nvSpPr>
            <p:spPr bwMode="auto">
              <a:xfrm flipH="1">
                <a:off x="3275" y="2014"/>
                <a:ext cx="88" cy="95"/>
              </a:xfrm>
              <a:prstGeom prst="line">
                <a:avLst/>
              </a:prstGeom>
              <a:noFill/>
              <a:ln w="32">
                <a:solidFill>
                  <a:srgbClr val="FF794C"/>
                </a:solidFill>
                <a:round/>
              </a:ln>
            </p:spPr>
            <p:txBody>
              <a:bodyPr/>
              <a:lstStyle/>
              <a:p>
                <a:endParaRPr lang="en-IN">
                  <a:solidFill>
                    <a:srgbClr val="FF0000"/>
                  </a:solidFill>
                </a:endParaRPr>
              </a:p>
            </p:txBody>
          </p:sp>
          <p:sp>
            <p:nvSpPr>
              <p:cNvPr id="20691" name="Line 102"/>
              <p:cNvSpPr>
                <a:spLocks noChangeShapeType="1"/>
              </p:cNvSpPr>
              <p:nvPr/>
            </p:nvSpPr>
            <p:spPr bwMode="auto">
              <a:xfrm>
                <a:off x="3587" y="2022"/>
                <a:ext cx="80" cy="95"/>
              </a:xfrm>
              <a:prstGeom prst="line">
                <a:avLst/>
              </a:prstGeom>
              <a:noFill/>
              <a:ln w="32">
                <a:solidFill>
                  <a:srgbClr val="FF794C"/>
                </a:solidFill>
                <a:round/>
              </a:ln>
            </p:spPr>
            <p:txBody>
              <a:bodyPr/>
              <a:lstStyle/>
              <a:p>
                <a:endParaRPr lang="en-IN">
                  <a:solidFill>
                    <a:srgbClr val="FF0000"/>
                  </a:solidFill>
                </a:endParaRPr>
              </a:p>
            </p:txBody>
          </p:sp>
          <p:sp>
            <p:nvSpPr>
              <p:cNvPr id="20692" name="Line 103"/>
              <p:cNvSpPr>
                <a:spLocks noChangeShapeType="1"/>
              </p:cNvSpPr>
              <p:nvPr/>
            </p:nvSpPr>
            <p:spPr bwMode="auto">
              <a:xfrm>
                <a:off x="3275" y="2117"/>
                <a:ext cx="392" cy="1"/>
              </a:xfrm>
              <a:prstGeom prst="line">
                <a:avLst/>
              </a:prstGeom>
              <a:noFill/>
              <a:ln w="24">
                <a:solidFill>
                  <a:srgbClr val="FF794C"/>
                </a:solidFill>
                <a:round/>
              </a:ln>
            </p:spPr>
            <p:txBody>
              <a:bodyPr/>
              <a:lstStyle/>
              <a:p>
                <a:endParaRPr lang="en-IN">
                  <a:solidFill>
                    <a:srgbClr val="FF0000"/>
                  </a:solidFill>
                </a:endParaRPr>
              </a:p>
            </p:txBody>
          </p:sp>
          <p:sp>
            <p:nvSpPr>
              <p:cNvPr id="20693" name="Rectangle 104"/>
              <p:cNvSpPr>
                <a:spLocks noChangeArrowheads="1"/>
              </p:cNvSpPr>
              <p:nvPr/>
            </p:nvSpPr>
            <p:spPr bwMode="auto">
              <a:xfrm>
                <a:off x="3419" y="1838"/>
                <a:ext cx="128" cy="233"/>
              </a:xfrm>
              <a:prstGeom prst="rect">
                <a:avLst/>
              </a:prstGeom>
              <a:noFill/>
              <a:ln w="9525">
                <a:noFill/>
                <a:miter lim="800000"/>
              </a:ln>
            </p:spPr>
            <p:txBody>
              <a:bodyPr wrap="none" lIns="0" tIns="0" rIns="0" bIns="0">
                <a:spAutoFit/>
              </a:bodyPr>
              <a:lstStyle/>
              <a:p>
                <a:r>
                  <a:rPr lang="en-US" sz="2400" b="1">
                    <a:solidFill>
                      <a:srgbClr val="FF0000"/>
                    </a:solidFill>
                    <a:latin typeface="Helvetica" pitchFamily="34" charset="0"/>
                  </a:rPr>
                  <a:t>P</a:t>
                </a:r>
                <a:endParaRPr lang="en-US">
                  <a:solidFill>
                    <a:srgbClr val="FF0000"/>
                  </a:solidFill>
                </a:endParaRPr>
              </a:p>
            </p:txBody>
          </p:sp>
        </p:grpSp>
        <p:grpSp>
          <p:nvGrpSpPr>
            <p:cNvPr id="16" name="Group 108"/>
            <p:cNvGrpSpPr/>
            <p:nvPr/>
          </p:nvGrpSpPr>
          <p:grpSpPr bwMode="auto">
            <a:xfrm>
              <a:off x="2141" y="2908"/>
              <a:ext cx="120" cy="271"/>
              <a:chOff x="2141" y="2908"/>
              <a:chExt cx="120" cy="271"/>
            </a:xfrm>
          </p:grpSpPr>
          <p:sp>
            <p:nvSpPr>
              <p:cNvPr id="20687" name="Freeform 106"/>
              <p:cNvSpPr/>
              <p:nvPr/>
            </p:nvSpPr>
            <p:spPr bwMode="auto">
              <a:xfrm>
                <a:off x="2141" y="3043"/>
                <a:ext cx="120" cy="136"/>
              </a:xfrm>
              <a:custGeom>
                <a:avLst/>
                <a:gdLst>
                  <a:gd name="T0" fmla="*/ 56 w 120"/>
                  <a:gd name="T1" fmla="*/ 136 h 136"/>
                  <a:gd name="T2" fmla="*/ 0 w 120"/>
                  <a:gd name="T3" fmla="*/ 0 h 136"/>
                  <a:gd name="T4" fmla="*/ 56 w 120"/>
                  <a:gd name="T5" fmla="*/ 0 h 136"/>
                  <a:gd name="T6" fmla="*/ 120 w 120"/>
                  <a:gd name="T7" fmla="*/ 0 h 136"/>
                  <a:gd name="T8" fmla="*/ 56 w 120"/>
                  <a:gd name="T9" fmla="*/ 136 h 136"/>
                  <a:gd name="T10" fmla="*/ 0 60000 65536"/>
                  <a:gd name="T11" fmla="*/ 0 60000 65536"/>
                  <a:gd name="T12" fmla="*/ 0 60000 65536"/>
                  <a:gd name="T13" fmla="*/ 0 60000 65536"/>
                  <a:gd name="T14" fmla="*/ 0 60000 65536"/>
                  <a:gd name="T15" fmla="*/ 0 w 120"/>
                  <a:gd name="T16" fmla="*/ 0 h 136"/>
                  <a:gd name="T17" fmla="*/ 120 w 120"/>
                  <a:gd name="T18" fmla="*/ 136 h 136"/>
                </a:gdLst>
                <a:ahLst/>
                <a:cxnLst>
                  <a:cxn ang="T10">
                    <a:pos x="T0" y="T1"/>
                  </a:cxn>
                  <a:cxn ang="T11">
                    <a:pos x="T2" y="T3"/>
                  </a:cxn>
                  <a:cxn ang="T12">
                    <a:pos x="T4" y="T5"/>
                  </a:cxn>
                  <a:cxn ang="T13">
                    <a:pos x="T6" y="T7"/>
                  </a:cxn>
                  <a:cxn ang="T14">
                    <a:pos x="T8" y="T9"/>
                  </a:cxn>
                </a:cxnLst>
                <a:rect l="T15" t="T16" r="T17" b="T18"/>
                <a:pathLst>
                  <a:path w="120" h="136">
                    <a:moveTo>
                      <a:pt x="56" y="136"/>
                    </a:moveTo>
                    <a:lnTo>
                      <a:pt x="0" y="0"/>
                    </a:lnTo>
                    <a:lnTo>
                      <a:pt x="56" y="0"/>
                    </a:lnTo>
                    <a:lnTo>
                      <a:pt x="120" y="0"/>
                    </a:lnTo>
                    <a:lnTo>
                      <a:pt x="56" y="136"/>
                    </a:lnTo>
                    <a:close/>
                  </a:path>
                </a:pathLst>
              </a:custGeom>
              <a:solidFill>
                <a:srgbClr val="66CC00"/>
              </a:solidFill>
              <a:ln w="9525">
                <a:noFill/>
                <a:round/>
              </a:ln>
            </p:spPr>
            <p:txBody>
              <a:bodyPr/>
              <a:lstStyle/>
              <a:p>
                <a:endParaRPr lang="en-US">
                  <a:solidFill>
                    <a:srgbClr val="FF0000"/>
                  </a:solidFill>
                </a:endParaRPr>
              </a:p>
            </p:txBody>
          </p:sp>
          <p:sp>
            <p:nvSpPr>
              <p:cNvPr id="20688" name="Line 107"/>
              <p:cNvSpPr>
                <a:spLocks noChangeShapeType="1"/>
              </p:cNvSpPr>
              <p:nvPr/>
            </p:nvSpPr>
            <p:spPr bwMode="auto">
              <a:xfrm>
                <a:off x="2197" y="2908"/>
                <a:ext cx="1" cy="135"/>
              </a:xfrm>
              <a:prstGeom prst="line">
                <a:avLst/>
              </a:prstGeom>
              <a:noFill/>
              <a:ln w="24">
                <a:solidFill>
                  <a:srgbClr val="66CC00"/>
                </a:solidFill>
                <a:round/>
              </a:ln>
            </p:spPr>
            <p:txBody>
              <a:bodyPr/>
              <a:lstStyle/>
              <a:p>
                <a:endParaRPr lang="en-IN">
                  <a:solidFill>
                    <a:srgbClr val="FF0000"/>
                  </a:solidFill>
                </a:endParaRPr>
              </a:p>
            </p:txBody>
          </p:sp>
        </p:grpSp>
        <p:grpSp>
          <p:nvGrpSpPr>
            <p:cNvPr id="17" name="Group 114"/>
            <p:cNvGrpSpPr/>
            <p:nvPr/>
          </p:nvGrpSpPr>
          <p:grpSpPr bwMode="auto">
            <a:xfrm>
              <a:off x="3611" y="3498"/>
              <a:ext cx="391" cy="328"/>
              <a:chOff x="3611" y="3498"/>
              <a:chExt cx="391" cy="328"/>
            </a:xfrm>
          </p:grpSpPr>
          <p:sp>
            <p:nvSpPr>
              <p:cNvPr id="20682" name="Oval 109"/>
              <p:cNvSpPr>
                <a:spLocks noChangeArrowheads="1"/>
              </p:cNvSpPr>
              <p:nvPr/>
            </p:nvSpPr>
            <p:spPr bwMode="auto">
              <a:xfrm>
                <a:off x="3659" y="3498"/>
                <a:ext cx="295" cy="287"/>
              </a:xfrm>
              <a:prstGeom prst="ellipse">
                <a:avLst/>
              </a:prstGeom>
              <a:noFill/>
              <a:ln w="24">
                <a:solidFill>
                  <a:srgbClr val="FF794C"/>
                </a:solidFill>
                <a:round/>
              </a:ln>
            </p:spPr>
            <p:txBody>
              <a:bodyPr/>
              <a:lstStyle/>
              <a:p>
                <a:endParaRPr lang="en-US">
                  <a:solidFill>
                    <a:srgbClr val="FF0000"/>
                  </a:solidFill>
                </a:endParaRPr>
              </a:p>
            </p:txBody>
          </p:sp>
          <p:sp>
            <p:nvSpPr>
              <p:cNvPr id="20683" name="Line 110"/>
              <p:cNvSpPr>
                <a:spLocks noChangeShapeType="1"/>
              </p:cNvSpPr>
              <p:nvPr/>
            </p:nvSpPr>
            <p:spPr bwMode="auto">
              <a:xfrm flipH="1">
                <a:off x="3611" y="3721"/>
                <a:ext cx="88" cy="96"/>
              </a:xfrm>
              <a:prstGeom prst="line">
                <a:avLst/>
              </a:prstGeom>
              <a:noFill/>
              <a:ln w="32">
                <a:solidFill>
                  <a:srgbClr val="FF794C"/>
                </a:solidFill>
                <a:round/>
              </a:ln>
            </p:spPr>
            <p:txBody>
              <a:bodyPr/>
              <a:lstStyle/>
              <a:p>
                <a:endParaRPr lang="en-IN">
                  <a:solidFill>
                    <a:srgbClr val="FF0000"/>
                  </a:solidFill>
                </a:endParaRPr>
              </a:p>
            </p:txBody>
          </p:sp>
          <p:sp>
            <p:nvSpPr>
              <p:cNvPr id="20684" name="Line 111"/>
              <p:cNvSpPr>
                <a:spLocks noChangeShapeType="1"/>
              </p:cNvSpPr>
              <p:nvPr/>
            </p:nvSpPr>
            <p:spPr bwMode="auto">
              <a:xfrm>
                <a:off x="3922" y="3729"/>
                <a:ext cx="80" cy="88"/>
              </a:xfrm>
              <a:prstGeom prst="line">
                <a:avLst/>
              </a:prstGeom>
              <a:noFill/>
              <a:ln w="32">
                <a:solidFill>
                  <a:srgbClr val="FF794C"/>
                </a:solidFill>
                <a:round/>
              </a:ln>
            </p:spPr>
            <p:txBody>
              <a:bodyPr/>
              <a:lstStyle/>
              <a:p>
                <a:endParaRPr lang="en-IN">
                  <a:solidFill>
                    <a:srgbClr val="FF0000"/>
                  </a:solidFill>
                </a:endParaRPr>
              </a:p>
            </p:txBody>
          </p:sp>
          <p:sp>
            <p:nvSpPr>
              <p:cNvPr id="20685" name="Line 112"/>
              <p:cNvSpPr>
                <a:spLocks noChangeShapeType="1"/>
              </p:cNvSpPr>
              <p:nvPr/>
            </p:nvSpPr>
            <p:spPr bwMode="auto">
              <a:xfrm>
                <a:off x="3611" y="3825"/>
                <a:ext cx="391" cy="1"/>
              </a:xfrm>
              <a:prstGeom prst="line">
                <a:avLst/>
              </a:prstGeom>
              <a:noFill/>
              <a:ln w="24">
                <a:solidFill>
                  <a:srgbClr val="FF794C"/>
                </a:solidFill>
                <a:round/>
              </a:ln>
            </p:spPr>
            <p:txBody>
              <a:bodyPr/>
              <a:lstStyle/>
              <a:p>
                <a:endParaRPr lang="en-IN">
                  <a:solidFill>
                    <a:srgbClr val="FF0000"/>
                  </a:solidFill>
                </a:endParaRPr>
              </a:p>
            </p:txBody>
          </p:sp>
          <p:sp>
            <p:nvSpPr>
              <p:cNvPr id="20686" name="Rectangle 113"/>
              <p:cNvSpPr>
                <a:spLocks noChangeArrowheads="1"/>
              </p:cNvSpPr>
              <p:nvPr/>
            </p:nvSpPr>
            <p:spPr bwMode="auto">
              <a:xfrm>
                <a:off x="3755" y="3537"/>
                <a:ext cx="128" cy="233"/>
              </a:xfrm>
              <a:prstGeom prst="rect">
                <a:avLst/>
              </a:prstGeom>
              <a:noFill/>
              <a:ln w="9525">
                <a:noFill/>
                <a:miter lim="800000"/>
              </a:ln>
            </p:spPr>
            <p:txBody>
              <a:bodyPr wrap="none" lIns="0" tIns="0" rIns="0" bIns="0">
                <a:spAutoFit/>
              </a:bodyPr>
              <a:lstStyle/>
              <a:p>
                <a:r>
                  <a:rPr lang="en-US" sz="2400" b="1">
                    <a:solidFill>
                      <a:srgbClr val="FF0000"/>
                    </a:solidFill>
                    <a:latin typeface="Helvetica" pitchFamily="34" charset="0"/>
                  </a:rPr>
                  <a:t>P</a:t>
                </a:r>
                <a:endParaRPr lang="en-US">
                  <a:solidFill>
                    <a:srgbClr val="FF0000"/>
                  </a:solidFill>
                </a:endParaRPr>
              </a:p>
            </p:txBody>
          </p:sp>
        </p:grpSp>
        <p:sp>
          <p:nvSpPr>
            <p:cNvPr id="20516" name="Rectangle 115"/>
            <p:cNvSpPr>
              <a:spLocks noChangeArrowheads="1"/>
            </p:cNvSpPr>
            <p:nvPr/>
          </p:nvSpPr>
          <p:spPr bwMode="auto">
            <a:xfrm>
              <a:off x="4122" y="1886"/>
              <a:ext cx="24" cy="40"/>
            </a:xfrm>
            <a:prstGeom prst="rect">
              <a:avLst/>
            </a:prstGeom>
            <a:solidFill>
              <a:srgbClr val="B3B3B3"/>
            </a:solidFill>
            <a:ln w="9525">
              <a:noFill/>
              <a:miter lim="800000"/>
            </a:ln>
          </p:spPr>
          <p:txBody>
            <a:bodyPr/>
            <a:lstStyle/>
            <a:p>
              <a:endParaRPr lang="en-US">
                <a:solidFill>
                  <a:srgbClr val="FF0000"/>
                </a:solidFill>
              </a:endParaRPr>
            </a:p>
          </p:txBody>
        </p:sp>
        <p:sp>
          <p:nvSpPr>
            <p:cNvPr id="20517" name="Rectangle 116"/>
            <p:cNvSpPr>
              <a:spLocks noChangeArrowheads="1"/>
            </p:cNvSpPr>
            <p:nvPr/>
          </p:nvSpPr>
          <p:spPr bwMode="auto">
            <a:xfrm>
              <a:off x="4114" y="1878"/>
              <a:ext cx="40" cy="56"/>
            </a:xfrm>
            <a:prstGeom prst="rect">
              <a:avLst/>
            </a:prstGeom>
            <a:noFill/>
            <a:ln w="24">
              <a:solidFill>
                <a:srgbClr val="B3B3B3"/>
              </a:solidFill>
              <a:miter lim="800000"/>
            </a:ln>
          </p:spPr>
          <p:txBody>
            <a:bodyPr/>
            <a:lstStyle/>
            <a:p>
              <a:endParaRPr lang="en-US">
                <a:solidFill>
                  <a:srgbClr val="FF0000"/>
                </a:solidFill>
              </a:endParaRPr>
            </a:p>
          </p:txBody>
        </p:sp>
        <p:sp>
          <p:nvSpPr>
            <p:cNvPr id="20518" name="Rectangle 117"/>
            <p:cNvSpPr>
              <a:spLocks noChangeArrowheads="1"/>
            </p:cNvSpPr>
            <p:nvPr/>
          </p:nvSpPr>
          <p:spPr bwMode="auto">
            <a:xfrm>
              <a:off x="4138" y="1878"/>
              <a:ext cx="16" cy="64"/>
            </a:xfrm>
            <a:prstGeom prst="rect">
              <a:avLst/>
            </a:prstGeom>
            <a:solidFill>
              <a:srgbClr val="B3B3B3"/>
            </a:solidFill>
            <a:ln w="9525">
              <a:noFill/>
              <a:miter lim="800000"/>
            </a:ln>
          </p:spPr>
          <p:txBody>
            <a:bodyPr/>
            <a:lstStyle/>
            <a:p>
              <a:endParaRPr lang="en-US">
                <a:solidFill>
                  <a:srgbClr val="FF0000"/>
                </a:solidFill>
              </a:endParaRPr>
            </a:p>
          </p:txBody>
        </p:sp>
        <p:sp>
          <p:nvSpPr>
            <p:cNvPr id="20519" name="Rectangle 118"/>
            <p:cNvSpPr>
              <a:spLocks noChangeArrowheads="1"/>
            </p:cNvSpPr>
            <p:nvPr/>
          </p:nvSpPr>
          <p:spPr bwMode="auto">
            <a:xfrm>
              <a:off x="4130" y="1870"/>
              <a:ext cx="32" cy="80"/>
            </a:xfrm>
            <a:prstGeom prst="rect">
              <a:avLst/>
            </a:prstGeom>
            <a:noFill/>
            <a:ln w="24">
              <a:solidFill>
                <a:srgbClr val="B3B3B3"/>
              </a:solidFill>
              <a:miter lim="800000"/>
            </a:ln>
          </p:spPr>
          <p:txBody>
            <a:bodyPr/>
            <a:lstStyle/>
            <a:p>
              <a:endParaRPr lang="en-US">
                <a:solidFill>
                  <a:srgbClr val="FF0000"/>
                </a:solidFill>
              </a:endParaRPr>
            </a:p>
          </p:txBody>
        </p:sp>
        <p:sp>
          <p:nvSpPr>
            <p:cNvPr id="20520" name="Rectangle 119"/>
            <p:cNvSpPr>
              <a:spLocks noChangeArrowheads="1"/>
            </p:cNvSpPr>
            <p:nvPr/>
          </p:nvSpPr>
          <p:spPr bwMode="auto">
            <a:xfrm>
              <a:off x="4170" y="1758"/>
              <a:ext cx="16" cy="104"/>
            </a:xfrm>
            <a:prstGeom prst="rect">
              <a:avLst/>
            </a:prstGeom>
            <a:solidFill>
              <a:srgbClr val="B3B3B3"/>
            </a:solidFill>
            <a:ln w="9525">
              <a:noFill/>
              <a:miter lim="800000"/>
            </a:ln>
          </p:spPr>
          <p:txBody>
            <a:bodyPr/>
            <a:lstStyle/>
            <a:p>
              <a:endParaRPr lang="en-US">
                <a:solidFill>
                  <a:srgbClr val="FF0000"/>
                </a:solidFill>
              </a:endParaRPr>
            </a:p>
          </p:txBody>
        </p:sp>
        <p:sp>
          <p:nvSpPr>
            <p:cNvPr id="20521" name="Rectangle 120"/>
            <p:cNvSpPr>
              <a:spLocks noChangeArrowheads="1"/>
            </p:cNvSpPr>
            <p:nvPr/>
          </p:nvSpPr>
          <p:spPr bwMode="auto">
            <a:xfrm>
              <a:off x="4162" y="1750"/>
              <a:ext cx="32" cy="120"/>
            </a:xfrm>
            <a:prstGeom prst="rect">
              <a:avLst/>
            </a:prstGeom>
            <a:noFill/>
            <a:ln w="24">
              <a:solidFill>
                <a:srgbClr val="B3B3B3"/>
              </a:solidFill>
              <a:miter lim="800000"/>
            </a:ln>
          </p:spPr>
          <p:txBody>
            <a:bodyPr/>
            <a:lstStyle/>
            <a:p>
              <a:endParaRPr lang="en-US">
                <a:solidFill>
                  <a:srgbClr val="FF0000"/>
                </a:solidFill>
              </a:endParaRPr>
            </a:p>
          </p:txBody>
        </p:sp>
        <p:sp>
          <p:nvSpPr>
            <p:cNvPr id="20522" name="Rectangle 121"/>
            <p:cNvSpPr>
              <a:spLocks noChangeArrowheads="1"/>
            </p:cNvSpPr>
            <p:nvPr/>
          </p:nvSpPr>
          <p:spPr bwMode="auto">
            <a:xfrm>
              <a:off x="4154" y="1671"/>
              <a:ext cx="40" cy="95"/>
            </a:xfrm>
            <a:prstGeom prst="rect">
              <a:avLst/>
            </a:prstGeom>
            <a:solidFill>
              <a:srgbClr val="B3B3B3"/>
            </a:solidFill>
            <a:ln w="9525">
              <a:noFill/>
              <a:miter lim="800000"/>
            </a:ln>
          </p:spPr>
          <p:txBody>
            <a:bodyPr/>
            <a:lstStyle/>
            <a:p>
              <a:endParaRPr lang="en-US">
                <a:solidFill>
                  <a:srgbClr val="FF0000"/>
                </a:solidFill>
              </a:endParaRPr>
            </a:p>
          </p:txBody>
        </p:sp>
        <p:sp>
          <p:nvSpPr>
            <p:cNvPr id="20523" name="Rectangle 122"/>
            <p:cNvSpPr>
              <a:spLocks noChangeArrowheads="1"/>
            </p:cNvSpPr>
            <p:nvPr/>
          </p:nvSpPr>
          <p:spPr bwMode="auto">
            <a:xfrm>
              <a:off x="4146" y="1663"/>
              <a:ext cx="56" cy="111"/>
            </a:xfrm>
            <a:prstGeom prst="rect">
              <a:avLst/>
            </a:prstGeom>
            <a:noFill/>
            <a:ln w="24">
              <a:solidFill>
                <a:srgbClr val="B3B3B3"/>
              </a:solidFill>
              <a:miter lim="800000"/>
            </a:ln>
          </p:spPr>
          <p:txBody>
            <a:bodyPr/>
            <a:lstStyle/>
            <a:p>
              <a:endParaRPr lang="en-US">
                <a:solidFill>
                  <a:srgbClr val="FF0000"/>
                </a:solidFill>
              </a:endParaRPr>
            </a:p>
          </p:txBody>
        </p:sp>
        <p:sp>
          <p:nvSpPr>
            <p:cNvPr id="20524" name="Freeform 123"/>
            <p:cNvSpPr/>
            <p:nvPr/>
          </p:nvSpPr>
          <p:spPr bwMode="auto">
            <a:xfrm>
              <a:off x="4234" y="1655"/>
              <a:ext cx="144" cy="119"/>
            </a:xfrm>
            <a:custGeom>
              <a:avLst/>
              <a:gdLst>
                <a:gd name="T0" fmla="*/ 144 w 144"/>
                <a:gd name="T1" fmla="*/ 48 h 119"/>
                <a:gd name="T2" fmla="*/ 144 w 144"/>
                <a:gd name="T3" fmla="*/ 0 h 119"/>
                <a:gd name="T4" fmla="*/ 0 w 144"/>
                <a:gd name="T5" fmla="*/ 0 h 119"/>
                <a:gd name="T6" fmla="*/ 0 w 144"/>
                <a:gd name="T7" fmla="*/ 119 h 119"/>
                <a:gd name="T8" fmla="*/ 64 w 144"/>
                <a:gd name="T9" fmla="*/ 119 h 119"/>
                <a:gd name="T10" fmla="*/ 144 w 144"/>
                <a:gd name="T11" fmla="*/ 48 h 119"/>
                <a:gd name="T12" fmla="*/ 0 60000 65536"/>
                <a:gd name="T13" fmla="*/ 0 60000 65536"/>
                <a:gd name="T14" fmla="*/ 0 60000 65536"/>
                <a:gd name="T15" fmla="*/ 0 60000 65536"/>
                <a:gd name="T16" fmla="*/ 0 60000 65536"/>
                <a:gd name="T17" fmla="*/ 0 60000 65536"/>
                <a:gd name="T18" fmla="*/ 0 w 144"/>
                <a:gd name="T19" fmla="*/ 0 h 119"/>
                <a:gd name="T20" fmla="*/ 144 w 14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44" h="119">
                  <a:moveTo>
                    <a:pt x="144" y="48"/>
                  </a:moveTo>
                  <a:lnTo>
                    <a:pt x="144" y="0"/>
                  </a:lnTo>
                  <a:lnTo>
                    <a:pt x="0" y="0"/>
                  </a:lnTo>
                  <a:lnTo>
                    <a:pt x="0" y="119"/>
                  </a:lnTo>
                  <a:lnTo>
                    <a:pt x="64" y="119"/>
                  </a:lnTo>
                  <a:lnTo>
                    <a:pt x="144" y="48"/>
                  </a:lnTo>
                  <a:close/>
                </a:path>
              </a:pathLst>
            </a:custGeom>
            <a:solidFill>
              <a:srgbClr val="B3B3B3"/>
            </a:solidFill>
            <a:ln w="9525">
              <a:noFill/>
              <a:round/>
            </a:ln>
          </p:spPr>
          <p:txBody>
            <a:bodyPr/>
            <a:lstStyle/>
            <a:p>
              <a:endParaRPr lang="en-US">
                <a:solidFill>
                  <a:srgbClr val="FF0000"/>
                </a:solidFill>
              </a:endParaRPr>
            </a:p>
          </p:txBody>
        </p:sp>
        <p:sp>
          <p:nvSpPr>
            <p:cNvPr id="20525" name="Freeform 124"/>
            <p:cNvSpPr/>
            <p:nvPr/>
          </p:nvSpPr>
          <p:spPr bwMode="auto">
            <a:xfrm>
              <a:off x="4242" y="1663"/>
              <a:ext cx="144" cy="119"/>
            </a:xfrm>
            <a:custGeom>
              <a:avLst/>
              <a:gdLst>
                <a:gd name="T0" fmla="*/ 144 w 144"/>
                <a:gd name="T1" fmla="*/ 47 h 119"/>
                <a:gd name="T2" fmla="*/ 144 w 144"/>
                <a:gd name="T3" fmla="*/ 0 h 119"/>
                <a:gd name="T4" fmla="*/ 0 w 144"/>
                <a:gd name="T5" fmla="*/ 0 h 119"/>
                <a:gd name="T6" fmla="*/ 0 w 144"/>
                <a:gd name="T7" fmla="*/ 119 h 119"/>
                <a:gd name="T8" fmla="*/ 64 w 144"/>
                <a:gd name="T9" fmla="*/ 119 h 119"/>
                <a:gd name="T10" fmla="*/ 0 60000 65536"/>
                <a:gd name="T11" fmla="*/ 0 60000 65536"/>
                <a:gd name="T12" fmla="*/ 0 60000 65536"/>
                <a:gd name="T13" fmla="*/ 0 60000 65536"/>
                <a:gd name="T14" fmla="*/ 0 60000 65536"/>
                <a:gd name="T15" fmla="*/ 0 w 144"/>
                <a:gd name="T16" fmla="*/ 0 h 119"/>
                <a:gd name="T17" fmla="*/ 144 w 144"/>
                <a:gd name="T18" fmla="*/ 119 h 119"/>
              </a:gdLst>
              <a:ahLst/>
              <a:cxnLst>
                <a:cxn ang="T10">
                  <a:pos x="T0" y="T1"/>
                </a:cxn>
                <a:cxn ang="T11">
                  <a:pos x="T2" y="T3"/>
                </a:cxn>
                <a:cxn ang="T12">
                  <a:pos x="T4" y="T5"/>
                </a:cxn>
                <a:cxn ang="T13">
                  <a:pos x="T6" y="T7"/>
                </a:cxn>
                <a:cxn ang="T14">
                  <a:pos x="T8" y="T9"/>
                </a:cxn>
              </a:cxnLst>
              <a:rect l="T15" t="T16" r="T17" b="T18"/>
              <a:pathLst>
                <a:path w="144" h="119">
                  <a:moveTo>
                    <a:pt x="144" y="47"/>
                  </a:moveTo>
                  <a:lnTo>
                    <a:pt x="144" y="0"/>
                  </a:lnTo>
                  <a:lnTo>
                    <a:pt x="0" y="0"/>
                  </a:lnTo>
                  <a:lnTo>
                    <a:pt x="0" y="119"/>
                  </a:lnTo>
                  <a:lnTo>
                    <a:pt x="64" y="119"/>
                  </a:lnTo>
                </a:path>
              </a:pathLst>
            </a:custGeom>
            <a:noFill/>
            <a:ln w="24">
              <a:solidFill>
                <a:srgbClr val="B3B3B3"/>
              </a:solidFill>
              <a:round/>
            </a:ln>
          </p:spPr>
          <p:txBody>
            <a:bodyPr/>
            <a:lstStyle/>
            <a:p>
              <a:endParaRPr lang="en-US">
                <a:solidFill>
                  <a:srgbClr val="FF0000"/>
                </a:solidFill>
              </a:endParaRPr>
            </a:p>
          </p:txBody>
        </p:sp>
        <p:sp>
          <p:nvSpPr>
            <p:cNvPr id="20526" name="Freeform 125"/>
            <p:cNvSpPr/>
            <p:nvPr/>
          </p:nvSpPr>
          <p:spPr bwMode="auto">
            <a:xfrm>
              <a:off x="4314" y="1718"/>
              <a:ext cx="160" cy="88"/>
            </a:xfrm>
            <a:custGeom>
              <a:avLst/>
              <a:gdLst>
                <a:gd name="T0" fmla="*/ 160 w 160"/>
                <a:gd name="T1" fmla="*/ 0 h 88"/>
                <a:gd name="T2" fmla="*/ 0 w 160"/>
                <a:gd name="T3" fmla="*/ 0 h 88"/>
                <a:gd name="T4" fmla="*/ 0 w 160"/>
                <a:gd name="T5" fmla="*/ 88 h 88"/>
                <a:gd name="T6" fmla="*/ 160 w 160"/>
                <a:gd name="T7" fmla="*/ 0 h 88"/>
                <a:gd name="T8" fmla="*/ 0 60000 65536"/>
                <a:gd name="T9" fmla="*/ 0 60000 65536"/>
                <a:gd name="T10" fmla="*/ 0 60000 65536"/>
                <a:gd name="T11" fmla="*/ 0 60000 65536"/>
                <a:gd name="T12" fmla="*/ 0 w 160"/>
                <a:gd name="T13" fmla="*/ 0 h 88"/>
                <a:gd name="T14" fmla="*/ 160 w 160"/>
                <a:gd name="T15" fmla="*/ 88 h 88"/>
              </a:gdLst>
              <a:ahLst/>
              <a:cxnLst>
                <a:cxn ang="T8">
                  <a:pos x="T0" y="T1"/>
                </a:cxn>
                <a:cxn ang="T9">
                  <a:pos x="T2" y="T3"/>
                </a:cxn>
                <a:cxn ang="T10">
                  <a:pos x="T4" y="T5"/>
                </a:cxn>
                <a:cxn ang="T11">
                  <a:pos x="T6" y="T7"/>
                </a:cxn>
              </a:cxnLst>
              <a:rect l="T12" t="T13" r="T14" b="T15"/>
              <a:pathLst>
                <a:path w="160" h="88">
                  <a:moveTo>
                    <a:pt x="160" y="0"/>
                  </a:moveTo>
                  <a:lnTo>
                    <a:pt x="0" y="0"/>
                  </a:lnTo>
                  <a:lnTo>
                    <a:pt x="0" y="88"/>
                  </a:lnTo>
                  <a:lnTo>
                    <a:pt x="160" y="0"/>
                  </a:lnTo>
                  <a:close/>
                </a:path>
              </a:pathLst>
            </a:custGeom>
            <a:solidFill>
              <a:srgbClr val="B3B3B3"/>
            </a:solidFill>
            <a:ln w="9525">
              <a:noFill/>
              <a:round/>
            </a:ln>
          </p:spPr>
          <p:txBody>
            <a:bodyPr/>
            <a:lstStyle/>
            <a:p>
              <a:endParaRPr lang="en-US">
                <a:solidFill>
                  <a:srgbClr val="FF0000"/>
                </a:solidFill>
              </a:endParaRPr>
            </a:p>
          </p:txBody>
        </p:sp>
        <p:sp>
          <p:nvSpPr>
            <p:cNvPr id="20527" name="Freeform 126"/>
            <p:cNvSpPr/>
            <p:nvPr/>
          </p:nvSpPr>
          <p:spPr bwMode="auto">
            <a:xfrm>
              <a:off x="4322" y="1726"/>
              <a:ext cx="160" cy="88"/>
            </a:xfrm>
            <a:custGeom>
              <a:avLst/>
              <a:gdLst>
                <a:gd name="T0" fmla="*/ 160 w 160"/>
                <a:gd name="T1" fmla="*/ 0 h 88"/>
                <a:gd name="T2" fmla="*/ 0 w 160"/>
                <a:gd name="T3" fmla="*/ 0 h 88"/>
                <a:gd name="T4" fmla="*/ 0 w 160"/>
                <a:gd name="T5" fmla="*/ 88 h 88"/>
                <a:gd name="T6" fmla="*/ 0 60000 65536"/>
                <a:gd name="T7" fmla="*/ 0 60000 65536"/>
                <a:gd name="T8" fmla="*/ 0 60000 65536"/>
                <a:gd name="T9" fmla="*/ 0 w 160"/>
                <a:gd name="T10" fmla="*/ 0 h 88"/>
                <a:gd name="T11" fmla="*/ 160 w 160"/>
                <a:gd name="T12" fmla="*/ 88 h 88"/>
              </a:gdLst>
              <a:ahLst/>
              <a:cxnLst>
                <a:cxn ang="T6">
                  <a:pos x="T0" y="T1"/>
                </a:cxn>
                <a:cxn ang="T7">
                  <a:pos x="T2" y="T3"/>
                </a:cxn>
                <a:cxn ang="T8">
                  <a:pos x="T4" y="T5"/>
                </a:cxn>
              </a:cxnLst>
              <a:rect l="T9" t="T10" r="T11" b="T12"/>
              <a:pathLst>
                <a:path w="160" h="88">
                  <a:moveTo>
                    <a:pt x="160" y="0"/>
                  </a:moveTo>
                  <a:lnTo>
                    <a:pt x="0" y="0"/>
                  </a:lnTo>
                  <a:lnTo>
                    <a:pt x="0" y="88"/>
                  </a:lnTo>
                </a:path>
              </a:pathLst>
            </a:custGeom>
            <a:noFill/>
            <a:ln w="24">
              <a:solidFill>
                <a:srgbClr val="B3B3B3"/>
              </a:solidFill>
              <a:round/>
            </a:ln>
          </p:spPr>
          <p:txBody>
            <a:bodyPr/>
            <a:lstStyle/>
            <a:p>
              <a:endParaRPr lang="en-US">
                <a:solidFill>
                  <a:srgbClr val="FF0000"/>
                </a:solidFill>
              </a:endParaRPr>
            </a:p>
          </p:txBody>
        </p:sp>
        <p:sp>
          <p:nvSpPr>
            <p:cNvPr id="20528" name="Freeform 127"/>
            <p:cNvSpPr/>
            <p:nvPr/>
          </p:nvSpPr>
          <p:spPr bwMode="auto">
            <a:xfrm>
              <a:off x="4378" y="1663"/>
              <a:ext cx="24" cy="40"/>
            </a:xfrm>
            <a:custGeom>
              <a:avLst/>
              <a:gdLst>
                <a:gd name="T0" fmla="*/ 0 w 24"/>
                <a:gd name="T1" fmla="*/ 0 h 40"/>
                <a:gd name="T2" fmla="*/ 24 w 24"/>
                <a:gd name="T3" fmla="*/ 0 h 40"/>
                <a:gd name="T4" fmla="*/ 24 w 24"/>
                <a:gd name="T5" fmla="*/ 40 h 40"/>
                <a:gd name="T6" fmla="*/ 0 w 24"/>
                <a:gd name="T7" fmla="*/ 0 h 40"/>
                <a:gd name="T8" fmla="*/ 0 60000 65536"/>
                <a:gd name="T9" fmla="*/ 0 60000 65536"/>
                <a:gd name="T10" fmla="*/ 0 60000 65536"/>
                <a:gd name="T11" fmla="*/ 0 60000 65536"/>
                <a:gd name="T12" fmla="*/ 0 w 24"/>
                <a:gd name="T13" fmla="*/ 0 h 40"/>
                <a:gd name="T14" fmla="*/ 24 w 24"/>
                <a:gd name="T15" fmla="*/ 40 h 40"/>
              </a:gdLst>
              <a:ahLst/>
              <a:cxnLst>
                <a:cxn ang="T8">
                  <a:pos x="T0" y="T1"/>
                </a:cxn>
                <a:cxn ang="T9">
                  <a:pos x="T2" y="T3"/>
                </a:cxn>
                <a:cxn ang="T10">
                  <a:pos x="T4" y="T5"/>
                </a:cxn>
                <a:cxn ang="T11">
                  <a:pos x="T6" y="T7"/>
                </a:cxn>
              </a:cxnLst>
              <a:rect l="T12" t="T13" r="T14" b="T15"/>
              <a:pathLst>
                <a:path w="24" h="40">
                  <a:moveTo>
                    <a:pt x="0" y="0"/>
                  </a:moveTo>
                  <a:lnTo>
                    <a:pt x="24" y="0"/>
                  </a:lnTo>
                  <a:lnTo>
                    <a:pt x="24" y="40"/>
                  </a:lnTo>
                  <a:lnTo>
                    <a:pt x="0" y="0"/>
                  </a:lnTo>
                  <a:close/>
                </a:path>
              </a:pathLst>
            </a:custGeom>
            <a:solidFill>
              <a:srgbClr val="B3B3B3"/>
            </a:solidFill>
            <a:ln w="9525">
              <a:noFill/>
              <a:round/>
            </a:ln>
          </p:spPr>
          <p:txBody>
            <a:bodyPr/>
            <a:lstStyle/>
            <a:p>
              <a:endParaRPr lang="en-US">
                <a:solidFill>
                  <a:srgbClr val="FF0000"/>
                </a:solidFill>
              </a:endParaRPr>
            </a:p>
          </p:txBody>
        </p:sp>
        <p:sp>
          <p:nvSpPr>
            <p:cNvPr id="20529" name="Freeform 128"/>
            <p:cNvSpPr/>
            <p:nvPr/>
          </p:nvSpPr>
          <p:spPr bwMode="auto">
            <a:xfrm>
              <a:off x="4386" y="1671"/>
              <a:ext cx="24" cy="39"/>
            </a:xfrm>
            <a:custGeom>
              <a:avLst/>
              <a:gdLst>
                <a:gd name="T0" fmla="*/ 0 w 24"/>
                <a:gd name="T1" fmla="*/ 0 h 39"/>
                <a:gd name="T2" fmla="*/ 24 w 24"/>
                <a:gd name="T3" fmla="*/ 0 h 39"/>
                <a:gd name="T4" fmla="*/ 24 w 24"/>
                <a:gd name="T5" fmla="*/ 39 h 39"/>
                <a:gd name="T6" fmla="*/ 0 60000 65536"/>
                <a:gd name="T7" fmla="*/ 0 60000 65536"/>
                <a:gd name="T8" fmla="*/ 0 60000 65536"/>
                <a:gd name="T9" fmla="*/ 0 w 24"/>
                <a:gd name="T10" fmla="*/ 0 h 39"/>
                <a:gd name="T11" fmla="*/ 24 w 24"/>
                <a:gd name="T12" fmla="*/ 39 h 39"/>
              </a:gdLst>
              <a:ahLst/>
              <a:cxnLst>
                <a:cxn ang="T6">
                  <a:pos x="T0" y="T1"/>
                </a:cxn>
                <a:cxn ang="T7">
                  <a:pos x="T2" y="T3"/>
                </a:cxn>
                <a:cxn ang="T8">
                  <a:pos x="T4" y="T5"/>
                </a:cxn>
              </a:cxnLst>
              <a:rect l="T9" t="T10" r="T11" b="T12"/>
              <a:pathLst>
                <a:path w="24" h="39">
                  <a:moveTo>
                    <a:pt x="0" y="0"/>
                  </a:moveTo>
                  <a:lnTo>
                    <a:pt x="24" y="0"/>
                  </a:lnTo>
                  <a:lnTo>
                    <a:pt x="24" y="39"/>
                  </a:lnTo>
                </a:path>
              </a:pathLst>
            </a:custGeom>
            <a:noFill/>
            <a:ln w="24">
              <a:solidFill>
                <a:srgbClr val="B3B3B3"/>
              </a:solidFill>
              <a:round/>
            </a:ln>
          </p:spPr>
          <p:txBody>
            <a:bodyPr/>
            <a:lstStyle/>
            <a:p>
              <a:endParaRPr lang="en-US">
                <a:solidFill>
                  <a:srgbClr val="FF0000"/>
                </a:solidFill>
              </a:endParaRPr>
            </a:p>
          </p:txBody>
        </p:sp>
        <p:sp>
          <p:nvSpPr>
            <p:cNvPr id="20530" name="Rectangle 129"/>
            <p:cNvSpPr>
              <a:spLocks noChangeArrowheads="1"/>
            </p:cNvSpPr>
            <p:nvPr/>
          </p:nvSpPr>
          <p:spPr bwMode="auto">
            <a:xfrm>
              <a:off x="4218" y="1671"/>
              <a:ext cx="8" cy="71"/>
            </a:xfrm>
            <a:prstGeom prst="rect">
              <a:avLst/>
            </a:prstGeom>
            <a:solidFill>
              <a:srgbClr val="B3B3B3"/>
            </a:solidFill>
            <a:ln w="9525">
              <a:noFill/>
              <a:miter lim="800000"/>
            </a:ln>
          </p:spPr>
          <p:txBody>
            <a:bodyPr/>
            <a:lstStyle/>
            <a:p>
              <a:endParaRPr lang="en-US">
                <a:solidFill>
                  <a:srgbClr val="FF0000"/>
                </a:solidFill>
              </a:endParaRPr>
            </a:p>
          </p:txBody>
        </p:sp>
        <p:sp>
          <p:nvSpPr>
            <p:cNvPr id="20531" name="Freeform 130"/>
            <p:cNvSpPr/>
            <p:nvPr/>
          </p:nvSpPr>
          <p:spPr bwMode="auto">
            <a:xfrm>
              <a:off x="4226" y="1679"/>
              <a:ext cx="8" cy="71"/>
            </a:xfrm>
            <a:custGeom>
              <a:avLst/>
              <a:gdLst>
                <a:gd name="T0" fmla="*/ 8 w 8"/>
                <a:gd name="T1" fmla="*/ 0 h 71"/>
                <a:gd name="T2" fmla="*/ 0 w 8"/>
                <a:gd name="T3" fmla="*/ 0 h 71"/>
                <a:gd name="T4" fmla="*/ 0 w 8"/>
                <a:gd name="T5" fmla="*/ 71 h 71"/>
                <a:gd name="T6" fmla="*/ 8 w 8"/>
                <a:gd name="T7" fmla="*/ 71 h 71"/>
                <a:gd name="T8" fmla="*/ 0 60000 65536"/>
                <a:gd name="T9" fmla="*/ 0 60000 65536"/>
                <a:gd name="T10" fmla="*/ 0 60000 65536"/>
                <a:gd name="T11" fmla="*/ 0 60000 65536"/>
                <a:gd name="T12" fmla="*/ 0 w 8"/>
                <a:gd name="T13" fmla="*/ 0 h 71"/>
                <a:gd name="T14" fmla="*/ 8 w 8"/>
                <a:gd name="T15" fmla="*/ 71 h 71"/>
              </a:gdLst>
              <a:ahLst/>
              <a:cxnLst>
                <a:cxn ang="T8">
                  <a:pos x="T0" y="T1"/>
                </a:cxn>
                <a:cxn ang="T9">
                  <a:pos x="T2" y="T3"/>
                </a:cxn>
                <a:cxn ang="T10">
                  <a:pos x="T4" y="T5"/>
                </a:cxn>
                <a:cxn ang="T11">
                  <a:pos x="T6" y="T7"/>
                </a:cxn>
              </a:cxnLst>
              <a:rect l="T12" t="T13" r="T14" b="T15"/>
              <a:pathLst>
                <a:path w="8" h="71">
                  <a:moveTo>
                    <a:pt x="8" y="0"/>
                  </a:moveTo>
                  <a:lnTo>
                    <a:pt x="0" y="0"/>
                  </a:lnTo>
                  <a:lnTo>
                    <a:pt x="0" y="71"/>
                  </a:lnTo>
                  <a:lnTo>
                    <a:pt x="8" y="71"/>
                  </a:lnTo>
                </a:path>
              </a:pathLst>
            </a:custGeom>
            <a:noFill/>
            <a:ln w="24">
              <a:solidFill>
                <a:srgbClr val="B3B3B3"/>
              </a:solidFill>
              <a:round/>
            </a:ln>
          </p:spPr>
          <p:txBody>
            <a:bodyPr/>
            <a:lstStyle/>
            <a:p>
              <a:endParaRPr lang="en-US">
                <a:solidFill>
                  <a:srgbClr val="FF0000"/>
                </a:solidFill>
              </a:endParaRPr>
            </a:p>
          </p:txBody>
        </p:sp>
        <p:sp>
          <p:nvSpPr>
            <p:cNvPr id="20532" name="Freeform 131"/>
            <p:cNvSpPr/>
            <p:nvPr/>
          </p:nvSpPr>
          <p:spPr bwMode="auto">
            <a:xfrm>
              <a:off x="4194" y="1695"/>
              <a:ext cx="24" cy="1"/>
            </a:xfrm>
            <a:custGeom>
              <a:avLst/>
              <a:gdLst>
                <a:gd name="T0" fmla="*/ 0 w 24"/>
                <a:gd name="T1" fmla="*/ 0 h 1"/>
                <a:gd name="T2" fmla="*/ 24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533" name="Line 132"/>
            <p:cNvSpPr>
              <a:spLocks noChangeShapeType="1"/>
            </p:cNvSpPr>
            <p:nvPr/>
          </p:nvSpPr>
          <p:spPr bwMode="auto">
            <a:xfrm>
              <a:off x="4202" y="1703"/>
              <a:ext cx="24" cy="1"/>
            </a:xfrm>
            <a:prstGeom prst="line">
              <a:avLst/>
            </a:prstGeom>
            <a:noFill/>
            <a:ln w="24">
              <a:solidFill>
                <a:srgbClr val="B3B3B3"/>
              </a:solidFill>
              <a:round/>
            </a:ln>
          </p:spPr>
          <p:txBody>
            <a:bodyPr/>
            <a:lstStyle/>
            <a:p>
              <a:endParaRPr lang="en-IN">
                <a:solidFill>
                  <a:srgbClr val="FF0000"/>
                </a:solidFill>
              </a:endParaRPr>
            </a:p>
          </p:txBody>
        </p:sp>
        <p:sp>
          <p:nvSpPr>
            <p:cNvPr id="20534" name="Freeform 133"/>
            <p:cNvSpPr/>
            <p:nvPr/>
          </p:nvSpPr>
          <p:spPr bwMode="auto">
            <a:xfrm>
              <a:off x="4194" y="1718"/>
              <a:ext cx="16" cy="1"/>
            </a:xfrm>
            <a:custGeom>
              <a:avLst/>
              <a:gdLst>
                <a:gd name="T0" fmla="*/ 0 w 16"/>
                <a:gd name="T1" fmla="*/ 0 h 1"/>
                <a:gd name="T2" fmla="*/ 16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535" name="Line 134"/>
            <p:cNvSpPr>
              <a:spLocks noChangeShapeType="1"/>
            </p:cNvSpPr>
            <p:nvPr/>
          </p:nvSpPr>
          <p:spPr bwMode="auto">
            <a:xfrm>
              <a:off x="4202" y="1726"/>
              <a:ext cx="16" cy="1"/>
            </a:xfrm>
            <a:prstGeom prst="line">
              <a:avLst/>
            </a:prstGeom>
            <a:noFill/>
            <a:ln w="24">
              <a:solidFill>
                <a:srgbClr val="B3B3B3"/>
              </a:solidFill>
              <a:round/>
            </a:ln>
          </p:spPr>
          <p:txBody>
            <a:bodyPr/>
            <a:lstStyle/>
            <a:p>
              <a:endParaRPr lang="en-IN">
                <a:solidFill>
                  <a:srgbClr val="FF0000"/>
                </a:solidFill>
              </a:endParaRPr>
            </a:p>
          </p:txBody>
        </p:sp>
        <p:grpSp>
          <p:nvGrpSpPr>
            <p:cNvPr id="18" name="Group 139"/>
            <p:cNvGrpSpPr/>
            <p:nvPr/>
          </p:nvGrpSpPr>
          <p:grpSpPr bwMode="auto">
            <a:xfrm>
              <a:off x="4298" y="1806"/>
              <a:ext cx="40" cy="64"/>
              <a:chOff x="4298" y="1806"/>
              <a:chExt cx="40" cy="64"/>
            </a:xfrm>
          </p:grpSpPr>
          <p:sp>
            <p:nvSpPr>
              <p:cNvPr id="20678" name="Rectangle 135"/>
              <p:cNvSpPr>
                <a:spLocks noChangeArrowheads="1"/>
              </p:cNvSpPr>
              <p:nvPr/>
            </p:nvSpPr>
            <p:spPr bwMode="auto">
              <a:xfrm>
                <a:off x="4298" y="1806"/>
                <a:ext cx="32" cy="56"/>
              </a:xfrm>
              <a:prstGeom prst="rect">
                <a:avLst/>
              </a:prstGeom>
              <a:solidFill>
                <a:srgbClr val="B3B3B3"/>
              </a:solidFill>
              <a:ln w="9525">
                <a:noFill/>
                <a:miter lim="800000"/>
              </a:ln>
            </p:spPr>
            <p:txBody>
              <a:bodyPr/>
              <a:lstStyle/>
              <a:p>
                <a:endParaRPr lang="en-US">
                  <a:solidFill>
                    <a:srgbClr val="FF0000"/>
                  </a:solidFill>
                </a:endParaRPr>
              </a:p>
            </p:txBody>
          </p:sp>
          <p:sp>
            <p:nvSpPr>
              <p:cNvPr id="20679" name="Freeform 136"/>
              <p:cNvSpPr/>
              <p:nvPr/>
            </p:nvSpPr>
            <p:spPr bwMode="auto">
              <a:xfrm>
                <a:off x="4306" y="1814"/>
                <a:ext cx="32" cy="56"/>
              </a:xfrm>
              <a:custGeom>
                <a:avLst/>
                <a:gdLst>
                  <a:gd name="T0" fmla="*/ 0 w 32"/>
                  <a:gd name="T1" fmla="*/ 56 h 56"/>
                  <a:gd name="T2" fmla="*/ 0 w 32"/>
                  <a:gd name="T3" fmla="*/ 0 h 56"/>
                  <a:gd name="T4" fmla="*/ 32 w 32"/>
                  <a:gd name="T5" fmla="*/ 0 h 56"/>
                  <a:gd name="T6" fmla="*/ 32 w 32"/>
                  <a:gd name="T7" fmla="*/ 56 h 56"/>
                  <a:gd name="T8" fmla="*/ 0 60000 65536"/>
                  <a:gd name="T9" fmla="*/ 0 60000 65536"/>
                  <a:gd name="T10" fmla="*/ 0 60000 65536"/>
                  <a:gd name="T11" fmla="*/ 0 60000 65536"/>
                  <a:gd name="T12" fmla="*/ 0 w 32"/>
                  <a:gd name="T13" fmla="*/ 0 h 56"/>
                  <a:gd name="T14" fmla="*/ 32 w 32"/>
                  <a:gd name="T15" fmla="*/ 56 h 56"/>
                </a:gdLst>
                <a:ahLst/>
                <a:cxnLst>
                  <a:cxn ang="T8">
                    <a:pos x="T0" y="T1"/>
                  </a:cxn>
                  <a:cxn ang="T9">
                    <a:pos x="T2" y="T3"/>
                  </a:cxn>
                  <a:cxn ang="T10">
                    <a:pos x="T4" y="T5"/>
                  </a:cxn>
                  <a:cxn ang="T11">
                    <a:pos x="T6" y="T7"/>
                  </a:cxn>
                </a:cxnLst>
                <a:rect l="T12" t="T13" r="T14" b="T15"/>
                <a:pathLst>
                  <a:path w="32" h="56">
                    <a:moveTo>
                      <a:pt x="0" y="56"/>
                    </a:moveTo>
                    <a:lnTo>
                      <a:pt x="0" y="0"/>
                    </a:lnTo>
                    <a:lnTo>
                      <a:pt x="32" y="0"/>
                    </a:lnTo>
                    <a:lnTo>
                      <a:pt x="32" y="56"/>
                    </a:lnTo>
                  </a:path>
                </a:pathLst>
              </a:custGeom>
              <a:noFill/>
              <a:ln w="24">
                <a:solidFill>
                  <a:srgbClr val="B3B3B3"/>
                </a:solidFill>
                <a:round/>
              </a:ln>
            </p:spPr>
            <p:txBody>
              <a:bodyPr/>
              <a:lstStyle/>
              <a:p>
                <a:endParaRPr lang="en-US">
                  <a:solidFill>
                    <a:srgbClr val="FF0000"/>
                  </a:solidFill>
                </a:endParaRPr>
              </a:p>
            </p:txBody>
          </p:sp>
          <p:sp>
            <p:nvSpPr>
              <p:cNvPr id="20680" name="Freeform 137"/>
              <p:cNvSpPr/>
              <p:nvPr/>
            </p:nvSpPr>
            <p:spPr bwMode="auto">
              <a:xfrm>
                <a:off x="4298" y="1830"/>
                <a:ext cx="32" cy="1"/>
              </a:xfrm>
              <a:custGeom>
                <a:avLst/>
                <a:gdLst>
                  <a:gd name="T0" fmla="*/ 0 w 32"/>
                  <a:gd name="T1" fmla="*/ 0 h 1"/>
                  <a:gd name="T2" fmla="*/ 32 w 32"/>
                  <a:gd name="T3" fmla="*/ 0 h 1"/>
                  <a:gd name="T4" fmla="*/ 0 w 32"/>
                  <a:gd name="T5" fmla="*/ 0 h 1"/>
                  <a:gd name="T6" fmla="*/ 0 60000 65536"/>
                  <a:gd name="T7" fmla="*/ 0 60000 65536"/>
                  <a:gd name="T8" fmla="*/ 0 60000 65536"/>
                  <a:gd name="T9" fmla="*/ 0 w 32"/>
                  <a:gd name="T10" fmla="*/ 0 h 1"/>
                  <a:gd name="T11" fmla="*/ 32 w 32"/>
                  <a:gd name="T12" fmla="*/ 1 h 1"/>
                </a:gdLst>
                <a:ahLst/>
                <a:cxnLst>
                  <a:cxn ang="T6">
                    <a:pos x="T0" y="T1"/>
                  </a:cxn>
                  <a:cxn ang="T7">
                    <a:pos x="T2" y="T3"/>
                  </a:cxn>
                  <a:cxn ang="T8">
                    <a:pos x="T4" y="T5"/>
                  </a:cxn>
                </a:cxnLst>
                <a:rect l="T9" t="T10" r="T11" b="T12"/>
                <a:pathLst>
                  <a:path w="32" h="1">
                    <a:moveTo>
                      <a:pt x="0" y="0"/>
                    </a:moveTo>
                    <a:lnTo>
                      <a:pt x="32"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681" name="Line 138"/>
              <p:cNvSpPr>
                <a:spLocks noChangeShapeType="1"/>
              </p:cNvSpPr>
              <p:nvPr/>
            </p:nvSpPr>
            <p:spPr bwMode="auto">
              <a:xfrm>
                <a:off x="4306" y="1838"/>
                <a:ext cx="32" cy="1"/>
              </a:xfrm>
              <a:prstGeom prst="line">
                <a:avLst/>
              </a:prstGeom>
              <a:noFill/>
              <a:ln w="24">
                <a:solidFill>
                  <a:srgbClr val="B3B3B3"/>
                </a:solidFill>
                <a:round/>
              </a:ln>
            </p:spPr>
            <p:txBody>
              <a:bodyPr/>
              <a:lstStyle/>
              <a:p>
                <a:endParaRPr lang="en-IN">
                  <a:solidFill>
                    <a:srgbClr val="FF0000"/>
                  </a:solidFill>
                </a:endParaRPr>
              </a:p>
            </p:txBody>
          </p:sp>
        </p:grpSp>
        <p:sp>
          <p:nvSpPr>
            <p:cNvPr id="20537" name="Freeform 140"/>
            <p:cNvSpPr/>
            <p:nvPr/>
          </p:nvSpPr>
          <p:spPr bwMode="auto">
            <a:xfrm>
              <a:off x="4194" y="1862"/>
              <a:ext cx="184" cy="8"/>
            </a:xfrm>
            <a:custGeom>
              <a:avLst/>
              <a:gdLst>
                <a:gd name="T0" fmla="*/ 0 w 184"/>
                <a:gd name="T1" fmla="*/ 0 h 8"/>
                <a:gd name="T2" fmla="*/ 184 w 184"/>
                <a:gd name="T3" fmla="*/ 0 h 8"/>
                <a:gd name="T4" fmla="*/ 184 w 184"/>
                <a:gd name="T5" fmla="*/ 8 h 8"/>
                <a:gd name="T6" fmla="*/ 184 w 184"/>
                <a:gd name="T7" fmla="*/ 0 h 8"/>
                <a:gd name="T8" fmla="*/ 0 w 184"/>
                <a:gd name="T9" fmla="*/ 0 h 8"/>
                <a:gd name="T10" fmla="*/ 0 60000 65536"/>
                <a:gd name="T11" fmla="*/ 0 60000 65536"/>
                <a:gd name="T12" fmla="*/ 0 60000 65536"/>
                <a:gd name="T13" fmla="*/ 0 60000 65536"/>
                <a:gd name="T14" fmla="*/ 0 60000 65536"/>
                <a:gd name="T15" fmla="*/ 0 w 184"/>
                <a:gd name="T16" fmla="*/ 0 h 8"/>
                <a:gd name="T17" fmla="*/ 184 w 184"/>
                <a:gd name="T18" fmla="*/ 8 h 8"/>
              </a:gdLst>
              <a:ahLst/>
              <a:cxnLst>
                <a:cxn ang="T10">
                  <a:pos x="T0" y="T1"/>
                </a:cxn>
                <a:cxn ang="T11">
                  <a:pos x="T2" y="T3"/>
                </a:cxn>
                <a:cxn ang="T12">
                  <a:pos x="T4" y="T5"/>
                </a:cxn>
                <a:cxn ang="T13">
                  <a:pos x="T6" y="T7"/>
                </a:cxn>
                <a:cxn ang="T14">
                  <a:pos x="T8" y="T9"/>
                </a:cxn>
              </a:cxnLst>
              <a:rect l="T15" t="T16" r="T17" b="T18"/>
              <a:pathLst>
                <a:path w="184" h="8">
                  <a:moveTo>
                    <a:pt x="0" y="0"/>
                  </a:moveTo>
                  <a:lnTo>
                    <a:pt x="184" y="0"/>
                  </a:lnTo>
                  <a:lnTo>
                    <a:pt x="184" y="8"/>
                  </a:lnTo>
                  <a:lnTo>
                    <a:pt x="184"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538" name="Freeform 141"/>
            <p:cNvSpPr/>
            <p:nvPr/>
          </p:nvSpPr>
          <p:spPr bwMode="auto">
            <a:xfrm>
              <a:off x="4202" y="1870"/>
              <a:ext cx="184" cy="8"/>
            </a:xfrm>
            <a:custGeom>
              <a:avLst/>
              <a:gdLst>
                <a:gd name="T0" fmla="*/ 0 w 184"/>
                <a:gd name="T1" fmla="*/ 0 h 8"/>
                <a:gd name="T2" fmla="*/ 184 w 184"/>
                <a:gd name="T3" fmla="*/ 0 h 8"/>
                <a:gd name="T4" fmla="*/ 184 w 184"/>
                <a:gd name="T5" fmla="*/ 8 h 8"/>
                <a:gd name="T6" fmla="*/ 184 w 184"/>
                <a:gd name="T7" fmla="*/ 0 h 8"/>
                <a:gd name="T8" fmla="*/ 0 60000 65536"/>
                <a:gd name="T9" fmla="*/ 0 60000 65536"/>
                <a:gd name="T10" fmla="*/ 0 60000 65536"/>
                <a:gd name="T11" fmla="*/ 0 60000 65536"/>
                <a:gd name="T12" fmla="*/ 0 w 184"/>
                <a:gd name="T13" fmla="*/ 0 h 8"/>
                <a:gd name="T14" fmla="*/ 184 w 184"/>
                <a:gd name="T15" fmla="*/ 8 h 8"/>
              </a:gdLst>
              <a:ahLst/>
              <a:cxnLst>
                <a:cxn ang="T8">
                  <a:pos x="T0" y="T1"/>
                </a:cxn>
                <a:cxn ang="T9">
                  <a:pos x="T2" y="T3"/>
                </a:cxn>
                <a:cxn ang="T10">
                  <a:pos x="T4" y="T5"/>
                </a:cxn>
                <a:cxn ang="T11">
                  <a:pos x="T6" y="T7"/>
                </a:cxn>
              </a:cxnLst>
              <a:rect l="T12" t="T13" r="T14" b="T15"/>
              <a:pathLst>
                <a:path w="184" h="8">
                  <a:moveTo>
                    <a:pt x="0" y="0"/>
                  </a:moveTo>
                  <a:lnTo>
                    <a:pt x="184" y="0"/>
                  </a:lnTo>
                  <a:lnTo>
                    <a:pt x="184" y="8"/>
                  </a:lnTo>
                  <a:lnTo>
                    <a:pt x="184" y="0"/>
                  </a:lnTo>
                </a:path>
              </a:pathLst>
            </a:custGeom>
            <a:noFill/>
            <a:ln w="24">
              <a:solidFill>
                <a:srgbClr val="B3B3B3"/>
              </a:solidFill>
              <a:round/>
            </a:ln>
          </p:spPr>
          <p:txBody>
            <a:bodyPr/>
            <a:lstStyle/>
            <a:p>
              <a:endParaRPr lang="en-US">
                <a:solidFill>
                  <a:srgbClr val="FF0000"/>
                </a:solidFill>
              </a:endParaRPr>
            </a:p>
          </p:txBody>
        </p:sp>
        <p:sp>
          <p:nvSpPr>
            <p:cNvPr id="20539" name="Freeform 142"/>
            <p:cNvSpPr/>
            <p:nvPr/>
          </p:nvSpPr>
          <p:spPr bwMode="auto">
            <a:xfrm>
              <a:off x="4194" y="1942"/>
              <a:ext cx="184" cy="1"/>
            </a:xfrm>
            <a:custGeom>
              <a:avLst/>
              <a:gdLst>
                <a:gd name="T0" fmla="*/ 0 w 184"/>
                <a:gd name="T1" fmla="*/ 0 h 1"/>
                <a:gd name="T2" fmla="*/ 184 w 184"/>
                <a:gd name="T3" fmla="*/ 0 h 1"/>
                <a:gd name="T4" fmla="*/ 0 w 184"/>
                <a:gd name="T5" fmla="*/ 0 h 1"/>
                <a:gd name="T6" fmla="*/ 0 60000 65536"/>
                <a:gd name="T7" fmla="*/ 0 60000 65536"/>
                <a:gd name="T8" fmla="*/ 0 60000 65536"/>
                <a:gd name="T9" fmla="*/ 0 w 184"/>
                <a:gd name="T10" fmla="*/ 0 h 1"/>
                <a:gd name="T11" fmla="*/ 184 w 184"/>
                <a:gd name="T12" fmla="*/ 1 h 1"/>
              </a:gdLst>
              <a:ahLst/>
              <a:cxnLst>
                <a:cxn ang="T6">
                  <a:pos x="T0" y="T1"/>
                </a:cxn>
                <a:cxn ang="T7">
                  <a:pos x="T2" y="T3"/>
                </a:cxn>
                <a:cxn ang="T8">
                  <a:pos x="T4" y="T5"/>
                </a:cxn>
              </a:cxnLst>
              <a:rect l="T9" t="T10" r="T11" b="T12"/>
              <a:pathLst>
                <a:path w="184" h="1">
                  <a:moveTo>
                    <a:pt x="0" y="0"/>
                  </a:moveTo>
                  <a:lnTo>
                    <a:pt x="184"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540" name="Line 143"/>
            <p:cNvSpPr>
              <a:spLocks noChangeShapeType="1"/>
            </p:cNvSpPr>
            <p:nvPr/>
          </p:nvSpPr>
          <p:spPr bwMode="auto">
            <a:xfrm>
              <a:off x="4202" y="1950"/>
              <a:ext cx="184" cy="1"/>
            </a:xfrm>
            <a:prstGeom prst="line">
              <a:avLst/>
            </a:prstGeom>
            <a:noFill/>
            <a:ln w="24">
              <a:solidFill>
                <a:srgbClr val="B3B3B3"/>
              </a:solidFill>
              <a:round/>
            </a:ln>
          </p:spPr>
          <p:txBody>
            <a:bodyPr/>
            <a:lstStyle/>
            <a:p>
              <a:endParaRPr lang="en-IN">
                <a:solidFill>
                  <a:srgbClr val="FF0000"/>
                </a:solidFill>
              </a:endParaRPr>
            </a:p>
          </p:txBody>
        </p:sp>
        <p:sp>
          <p:nvSpPr>
            <p:cNvPr id="20541" name="Line 144"/>
            <p:cNvSpPr>
              <a:spLocks noChangeShapeType="1"/>
            </p:cNvSpPr>
            <p:nvPr/>
          </p:nvSpPr>
          <p:spPr bwMode="auto">
            <a:xfrm>
              <a:off x="4378" y="1950"/>
              <a:ext cx="8" cy="1"/>
            </a:xfrm>
            <a:prstGeom prst="line">
              <a:avLst/>
            </a:prstGeom>
            <a:noFill/>
            <a:ln w="24">
              <a:solidFill>
                <a:srgbClr val="B3B3B3"/>
              </a:solidFill>
              <a:round/>
            </a:ln>
          </p:spPr>
          <p:txBody>
            <a:bodyPr/>
            <a:lstStyle/>
            <a:p>
              <a:endParaRPr lang="en-IN">
                <a:solidFill>
                  <a:srgbClr val="FF0000"/>
                </a:solidFill>
              </a:endParaRPr>
            </a:p>
          </p:txBody>
        </p:sp>
        <p:sp>
          <p:nvSpPr>
            <p:cNvPr id="20542" name="Line 145"/>
            <p:cNvSpPr>
              <a:spLocks noChangeShapeType="1"/>
            </p:cNvSpPr>
            <p:nvPr/>
          </p:nvSpPr>
          <p:spPr bwMode="auto">
            <a:xfrm>
              <a:off x="5041" y="2006"/>
              <a:ext cx="1" cy="80"/>
            </a:xfrm>
            <a:prstGeom prst="line">
              <a:avLst/>
            </a:prstGeom>
            <a:noFill/>
            <a:ln w="24">
              <a:solidFill>
                <a:srgbClr val="B3B3B3"/>
              </a:solidFill>
              <a:round/>
            </a:ln>
          </p:spPr>
          <p:txBody>
            <a:bodyPr/>
            <a:lstStyle/>
            <a:p>
              <a:endParaRPr lang="en-IN">
                <a:solidFill>
                  <a:srgbClr val="FF0000"/>
                </a:solidFill>
              </a:endParaRPr>
            </a:p>
          </p:txBody>
        </p:sp>
        <p:grpSp>
          <p:nvGrpSpPr>
            <p:cNvPr id="19" name="Group 148"/>
            <p:cNvGrpSpPr/>
            <p:nvPr/>
          </p:nvGrpSpPr>
          <p:grpSpPr bwMode="auto">
            <a:xfrm>
              <a:off x="4993" y="1870"/>
              <a:ext cx="96" cy="73"/>
              <a:chOff x="4993" y="1870"/>
              <a:chExt cx="96" cy="73"/>
            </a:xfrm>
          </p:grpSpPr>
          <p:sp>
            <p:nvSpPr>
              <p:cNvPr id="20676" name="Line 146"/>
              <p:cNvSpPr>
                <a:spLocks noChangeShapeType="1"/>
              </p:cNvSpPr>
              <p:nvPr/>
            </p:nvSpPr>
            <p:spPr bwMode="auto">
              <a:xfrm>
                <a:off x="4993" y="1942"/>
                <a:ext cx="96" cy="1"/>
              </a:xfrm>
              <a:prstGeom prst="line">
                <a:avLst/>
              </a:prstGeom>
              <a:noFill/>
              <a:ln w="24">
                <a:solidFill>
                  <a:srgbClr val="B3B3B3"/>
                </a:solidFill>
                <a:round/>
              </a:ln>
            </p:spPr>
            <p:txBody>
              <a:bodyPr/>
              <a:lstStyle/>
              <a:p>
                <a:endParaRPr lang="en-IN">
                  <a:solidFill>
                    <a:srgbClr val="FF0000"/>
                  </a:solidFill>
                </a:endParaRPr>
              </a:p>
            </p:txBody>
          </p:sp>
          <p:sp>
            <p:nvSpPr>
              <p:cNvPr id="20677" name="Line 147"/>
              <p:cNvSpPr>
                <a:spLocks noChangeShapeType="1"/>
              </p:cNvSpPr>
              <p:nvPr/>
            </p:nvSpPr>
            <p:spPr bwMode="auto">
              <a:xfrm>
                <a:off x="4993" y="1870"/>
                <a:ext cx="96" cy="1"/>
              </a:xfrm>
              <a:prstGeom prst="line">
                <a:avLst/>
              </a:prstGeom>
              <a:noFill/>
              <a:ln w="24">
                <a:solidFill>
                  <a:srgbClr val="B3B3B3"/>
                </a:solidFill>
                <a:round/>
              </a:ln>
            </p:spPr>
            <p:txBody>
              <a:bodyPr/>
              <a:lstStyle/>
              <a:p>
                <a:endParaRPr lang="en-IN">
                  <a:solidFill>
                    <a:srgbClr val="FF0000"/>
                  </a:solidFill>
                </a:endParaRPr>
              </a:p>
            </p:txBody>
          </p:sp>
        </p:grpSp>
        <p:sp>
          <p:nvSpPr>
            <p:cNvPr id="20544" name="Rectangle 149"/>
            <p:cNvSpPr>
              <a:spLocks noChangeArrowheads="1"/>
            </p:cNvSpPr>
            <p:nvPr/>
          </p:nvSpPr>
          <p:spPr bwMode="auto">
            <a:xfrm>
              <a:off x="5089" y="1854"/>
              <a:ext cx="128" cy="120"/>
            </a:xfrm>
            <a:prstGeom prst="rect">
              <a:avLst/>
            </a:prstGeom>
            <a:solidFill>
              <a:srgbClr val="B3B3B3"/>
            </a:solidFill>
            <a:ln w="9525">
              <a:noFill/>
              <a:miter lim="800000"/>
            </a:ln>
          </p:spPr>
          <p:txBody>
            <a:bodyPr/>
            <a:lstStyle/>
            <a:p>
              <a:endParaRPr lang="en-US">
                <a:solidFill>
                  <a:srgbClr val="FF0000"/>
                </a:solidFill>
              </a:endParaRPr>
            </a:p>
          </p:txBody>
        </p:sp>
        <p:sp>
          <p:nvSpPr>
            <p:cNvPr id="20545" name="Rectangle 150"/>
            <p:cNvSpPr>
              <a:spLocks noChangeArrowheads="1"/>
            </p:cNvSpPr>
            <p:nvPr/>
          </p:nvSpPr>
          <p:spPr bwMode="auto">
            <a:xfrm>
              <a:off x="5081" y="1846"/>
              <a:ext cx="144" cy="136"/>
            </a:xfrm>
            <a:prstGeom prst="rect">
              <a:avLst/>
            </a:prstGeom>
            <a:noFill/>
            <a:ln w="24">
              <a:solidFill>
                <a:srgbClr val="B3B3B3"/>
              </a:solidFill>
              <a:miter lim="800000"/>
            </a:ln>
          </p:spPr>
          <p:txBody>
            <a:bodyPr/>
            <a:lstStyle/>
            <a:p>
              <a:endParaRPr lang="en-US">
                <a:solidFill>
                  <a:srgbClr val="FF0000"/>
                </a:solidFill>
              </a:endParaRPr>
            </a:p>
          </p:txBody>
        </p:sp>
        <p:sp>
          <p:nvSpPr>
            <p:cNvPr id="20546" name="Rectangle 151"/>
            <p:cNvSpPr>
              <a:spLocks noChangeArrowheads="1"/>
            </p:cNvSpPr>
            <p:nvPr/>
          </p:nvSpPr>
          <p:spPr bwMode="auto">
            <a:xfrm>
              <a:off x="5097" y="1726"/>
              <a:ext cx="96" cy="80"/>
            </a:xfrm>
            <a:prstGeom prst="rect">
              <a:avLst/>
            </a:prstGeom>
            <a:solidFill>
              <a:srgbClr val="B3B3B3"/>
            </a:solidFill>
            <a:ln w="9525">
              <a:noFill/>
              <a:miter lim="800000"/>
            </a:ln>
          </p:spPr>
          <p:txBody>
            <a:bodyPr/>
            <a:lstStyle/>
            <a:p>
              <a:endParaRPr lang="en-US">
                <a:solidFill>
                  <a:srgbClr val="FF0000"/>
                </a:solidFill>
              </a:endParaRPr>
            </a:p>
          </p:txBody>
        </p:sp>
        <p:sp>
          <p:nvSpPr>
            <p:cNvPr id="20547" name="Rectangle 152"/>
            <p:cNvSpPr>
              <a:spLocks noChangeArrowheads="1"/>
            </p:cNvSpPr>
            <p:nvPr/>
          </p:nvSpPr>
          <p:spPr bwMode="auto">
            <a:xfrm>
              <a:off x="5089" y="1718"/>
              <a:ext cx="112" cy="96"/>
            </a:xfrm>
            <a:prstGeom prst="rect">
              <a:avLst/>
            </a:prstGeom>
            <a:noFill/>
            <a:ln w="24">
              <a:solidFill>
                <a:srgbClr val="B3B3B3"/>
              </a:solidFill>
              <a:miter lim="800000"/>
            </a:ln>
          </p:spPr>
          <p:txBody>
            <a:bodyPr/>
            <a:lstStyle/>
            <a:p>
              <a:endParaRPr lang="en-US">
                <a:solidFill>
                  <a:srgbClr val="FF0000"/>
                </a:solidFill>
              </a:endParaRPr>
            </a:p>
          </p:txBody>
        </p:sp>
        <p:sp>
          <p:nvSpPr>
            <p:cNvPr id="20548" name="Rectangle 153"/>
            <p:cNvSpPr>
              <a:spLocks noChangeArrowheads="1"/>
            </p:cNvSpPr>
            <p:nvPr/>
          </p:nvSpPr>
          <p:spPr bwMode="auto">
            <a:xfrm>
              <a:off x="5177" y="1734"/>
              <a:ext cx="16" cy="64"/>
            </a:xfrm>
            <a:prstGeom prst="rect">
              <a:avLst/>
            </a:prstGeom>
            <a:solidFill>
              <a:srgbClr val="B3B3B3"/>
            </a:solidFill>
            <a:ln w="9525">
              <a:noFill/>
              <a:miter lim="800000"/>
            </a:ln>
          </p:spPr>
          <p:txBody>
            <a:bodyPr/>
            <a:lstStyle/>
            <a:p>
              <a:endParaRPr lang="en-US">
                <a:solidFill>
                  <a:srgbClr val="FF0000"/>
                </a:solidFill>
              </a:endParaRPr>
            </a:p>
          </p:txBody>
        </p:sp>
        <p:sp>
          <p:nvSpPr>
            <p:cNvPr id="20549" name="Rectangle 154"/>
            <p:cNvSpPr>
              <a:spLocks noChangeArrowheads="1"/>
            </p:cNvSpPr>
            <p:nvPr/>
          </p:nvSpPr>
          <p:spPr bwMode="auto">
            <a:xfrm>
              <a:off x="5169" y="1726"/>
              <a:ext cx="32" cy="80"/>
            </a:xfrm>
            <a:prstGeom prst="rect">
              <a:avLst/>
            </a:prstGeom>
            <a:noFill/>
            <a:ln w="24">
              <a:solidFill>
                <a:srgbClr val="B3B3B3"/>
              </a:solidFill>
              <a:miter lim="800000"/>
            </a:ln>
          </p:spPr>
          <p:txBody>
            <a:bodyPr/>
            <a:lstStyle/>
            <a:p>
              <a:endParaRPr lang="en-US">
                <a:solidFill>
                  <a:srgbClr val="FF0000"/>
                </a:solidFill>
              </a:endParaRPr>
            </a:p>
          </p:txBody>
        </p:sp>
        <p:sp>
          <p:nvSpPr>
            <p:cNvPr id="20550" name="Rectangle 155"/>
            <p:cNvSpPr>
              <a:spLocks noChangeArrowheads="1"/>
            </p:cNvSpPr>
            <p:nvPr/>
          </p:nvSpPr>
          <p:spPr bwMode="auto">
            <a:xfrm>
              <a:off x="5193" y="1758"/>
              <a:ext cx="48" cy="24"/>
            </a:xfrm>
            <a:prstGeom prst="rect">
              <a:avLst/>
            </a:prstGeom>
            <a:solidFill>
              <a:srgbClr val="B3B3B3"/>
            </a:solidFill>
            <a:ln w="9525">
              <a:noFill/>
              <a:miter lim="800000"/>
            </a:ln>
          </p:spPr>
          <p:txBody>
            <a:bodyPr/>
            <a:lstStyle/>
            <a:p>
              <a:endParaRPr lang="en-US">
                <a:solidFill>
                  <a:srgbClr val="FF0000"/>
                </a:solidFill>
              </a:endParaRPr>
            </a:p>
          </p:txBody>
        </p:sp>
        <p:sp>
          <p:nvSpPr>
            <p:cNvPr id="20551" name="Rectangle 156"/>
            <p:cNvSpPr>
              <a:spLocks noChangeArrowheads="1"/>
            </p:cNvSpPr>
            <p:nvPr/>
          </p:nvSpPr>
          <p:spPr bwMode="auto">
            <a:xfrm>
              <a:off x="5185" y="1750"/>
              <a:ext cx="64" cy="40"/>
            </a:xfrm>
            <a:prstGeom prst="rect">
              <a:avLst/>
            </a:prstGeom>
            <a:noFill/>
            <a:ln w="24">
              <a:solidFill>
                <a:srgbClr val="B3B3B3"/>
              </a:solidFill>
              <a:miter lim="800000"/>
            </a:ln>
          </p:spPr>
          <p:txBody>
            <a:bodyPr/>
            <a:lstStyle/>
            <a:p>
              <a:endParaRPr lang="en-US">
                <a:solidFill>
                  <a:srgbClr val="FF0000"/>
                </a:solidFill>
              </a:endParaRPr>
            </a:p>
          </p:txBody>
        </p:sp>
        <p:sp>
          <p:nvSpPr>
            <p:cNvPr id="20552" name="Rectangle 157"/>
            <p:cNvSpPr>
              <a:spLocks noChangeArrowheads="1"/>
            </p:cNvSpPr>
            <p:nvPr/>
          </p:nvSpPr>
          <p:spPr bwMode="auto">
            <a:xfrm>
              <a:off x="5233" y="1734"/>
              <a:ext cx="16" cy="216"/>
            </a:xfrm>
            <a:prstGeom prst="rect">
              <a:avLst/>
            </a:prstGeom>
            <a:solidFill>
              <a:srgbClr val="B3B3B3"/>
            </a:solidFill>
            <a:ln w="9525">
              <a:noFill/>
              <a:miter lim="800000"/>
            </a:ln>
          </p:spPr>
          <p:txBody>
            <a:bodyPr/>
            <a:lstStyle/>
            <a:p>
              <a:endParaRPr lang="en-US">
                <a:solidFill>
                  <a:srgbClr val="FF0000"/>
                </a:solidFill>
              </a:endParaRPr>
            </a:p>
          </p:txBody>
        </p:sp>
        <p:sp>
          <p:nvSpPr>
            <p:cNvPr id="20553" name="Rectangle 158"/>
            <p:cNvSpPr>
              <a:spLocks noChangeArrowheads="1"/>
            </p:cNvSpPr>
            <p:nvPr/>
          </p:nvSpPr>
          <p:spPr bwMode="auto">
            <a:xfrm>
              <a:off x="5225" y="1726"/>
              <a:ext cx="32" cy="232"/>
            </a:xfrm>
            <a:prstGeom prst="rect">
              <a:avLst/>
            </a:prstGeom>
            <a:noFill/>
            <a:ln w="24">
              <a:solidFill>
                <a:srgbClr val="B3B3B3"/>
              </a:solidFill>
              <a:miter lim="800000"/>
            </a:ln>
          </p:spPr>
          <p:txBody>
            <a:bodyPr/>
            <a:lstStyle/>
            <a:p>
              <a:endParaRPr lang="en-US">
                <a:solidFill>
                  <a:srgbClr val="FF0000"/>
                </a:solidFill>
              </a:endParaRPr>
            </a:p>
          </p:txBody>
        </p:sp>
        <p:sp>
          <p:nvSpPr>
            <p:cNvPr id="20554" name="Rectangle 159"/>
            <p:cNvSpPr>
              <a:spLocks noChangeArrowheads="1"/>
            </p:cNvSpPr>
            <p:nvPr/>
          </p:nvSpPr>
          <p:spPr bwMode="auto">
            <a:xfrm>
              <a:off x="5201" y="1894"/>
              <a:ext cx="32" cy="32"/>
            </a:xfrm>
            <a:prstGeom prst="rect">
              <a:avLst/>
            </a:prstGeom>
            <a:solidFill>
              <a:srgbClr val="B3B3B3"/>
            </a:solidFill>
            <a:ln w="9525">
              <a:noFill/>
              <a:miter lim="800000"/>
            </a:ln>
          </p:spPr>
          <p:txBody>
            <a:bodyPr/>
            <a:lstStyle/>
            <a:p>
              <a:endParaRPr lang="en-US">
                <a:solidFill>
                  <a:srgbClr val="FF0000"/>
                </a:solidFill>
              </a:endParaRPr>
            </a:p>
          </p:txBody>
        </p:sp>
        <p:sp>
          <p:nvSpPr>
            <p:cNvPr id="20555" name="Rectangle 160"/>
            <p:cNvSpPr>
              <a:spLocks noChangeArrowheads="1"/>
            </p:cNvSpPr>
            <p:nvPr/>
          </p:nvSpPr>
          <p:spPr bwMode="auto">
            <a:xfrm>
              <a:off x="5193" y="1886"/>
              <a:ext cx="48" cy="48"/>
            </a:xfrm>
            <a:prstGeom prst="rect">
              <a:avLst/>
            </a:prstGeom>
            <a:noFill/>
            <a:ln w="24">
              <a:solidFill>
                <a:srgbClr val="B3B3B3"/>
              </a:solidFill>
              <a:miter lim="800000"/>
            </a:ln>
          </p:spPr>
          <p:txBody>
            <a:bodyPr/>
            <a:lstStyle/>
            <a:p>
              <a:endParaRPr lang="en-US">
                <a:solidFill>
                  <a:srgbClr val="FF0000"/>
                </a:solidFill>
              </a:endParaRPr>
            </a:p>
          </p:txBody>
        </p:sp>
        <p:sp>
          <p:nvSpPr>
            <p:cNvPr id="20556" name="Freeform 161"/>
            <p:cNvSpPr/>
            <p:nvPr/>
          </p:nvSpPr>
          <p:spPr bwMode="auto">
            <a:xfrm>
              <a:off x="4825" y="1718"/>
              <a:ext cx="224" cy="88"/>
            </a:xfrm>
            <a:custGeom>
              <a:avLst/>
              <a:gdLst>
                <a:gd name="T0" fmla="*/ 0 w 224"/>
                <a:gd name="T1" fmla="*/ 0 h 88"/>
                <a:gd name="T2" fmla="*/ 224 w 224"/>
                <a:gd name="T3" fmla="*/ 0 h 88"/>
                <a:gd name="T4" fmla="*/ 224 w 224"/>
                <a:gd name="T5" fmla="*/ 88 h 88"/>
                <a:gd name="T6" fmla="*/ 0 w 224"/>
                <a:gd name="T7" fmla="*/ 0 h 88"/>
                <a:gd name="T8" fmla="*/ 0 60000 65536"/>
                <a:gd name="T9" fmla="*/ 0 60000 65536"/>
                <a:gd name="T10" fmla="*/ 0 60000 65536"/>
                <a:gd name="T11" fmla="*/ 0 60000 65536"/>
                <a:gd name="T12" fmla="*/ 0 w 224"/>
                <a:gd name="T13" fmla="*/ 0 h 88"/>
                <a:gd name="T14" fmla="*/ 224 w 224"/>
                <a:gd name="T15" fmla="*/ 88 h 88"/>
              </a:gdLst>
              <a:ahLst/>
              <a:cxnLst>
                <a:cxn ang="T8">
                  <a:pos x="T0" y="T1"/>
                </a:cxn>
                <a:cxn ang="T9">
                  <a:pos x="T2" y="T3"/>
                </a:cxn>
                <a:cxn ang="T10">
                  <a:pos x="T4" y="T5"/>
                </a:cxn>
                <a:cxn ang="T11">
                  <a:pos x="T6" y="T7"/>
                </a:cxn>
              </a:cxnLst>
              <a:rect l="T12" t="T13" r="T14" b="T15"/>
              <a:pathLst>
                <a:path w="224" h="88">
                  <a:moveTo>
                    <a:pt x="0" y="0"/>
                  </a:moveTo>
                  <a:lnTo>
                    <a:pt x="224" y="0"/>
                  </a:lnTo>
                  <a:lnTo>
                    <a:pt x="224" y="88"/>
                  </a:lnTo>
                  <a:lnTo>
                    <a:pt x="0" y="0"/>
                  </a:lnTo>
                  <a:close/>
                </a:path>
              </a:pathLst>
            </a:custGeom>
            <a:solidFill>
              <a:srgbClr val="B3B3B3"/>
            </a:solidFill>
            <a:ln w="9525">
              <a:noFill/>
              <a:round/>
            </a:ln>
          </p:spPr>
          <p:txBody>
            <a:bodyPr/>
            <a:lstStyle/>
            <a:p>
              <a:endParaRPr lang="en-US">
                <a:solidFill>
                  <a:srgbClr val="FF0000"/>
                </a:solidFill>
              </a:endParaRPr>
            </a:p>
          </p:txBody>
        </p:sp>
        <p:sp>
          <p:nvSpPr>
            <p:cNvPr id="20557" name="Freeform 162"/>
            <p:cNvSpPr/>
            <p:nvPr/>
          </p:nvSpPr>
          <p:spPr bwMode="auto">
            <a:xfrm>
              <a:off x="4833" y="1726"/>
              <a:ext cx="224" cy="88"/>
            </a:xfrm>
            <a:custGeom>
              <a:avLst/>
              <a:gdLst>
                <a:gd name="T0" fmla="*/ 0 w 224"/>
                <a:gd name="T1" fmla="*/ 0 h 88"/>
                <a:gd name="T2" fmla="*/ 224 w 224"/>
                <a:gd name="T3" fmla="*/ 0 h 88"/>
                <a:gd name="T4" fmla="*/ 224 w 224"/>
                <a:gd name="T5" fmla="*/ 88 h 88"/>
                <a:gd name="T6" fmla="*/ 0 60000 65536"/>
                <a:gd name="T7" fmla="*/ 0 60000 65536"/>
                <a:gd name="T8" fmla="*/ 0 60000 65536"/>
                <a:gd name="T9" fmla="*/ 0 w 224"/>
                <a:gd name="T10" fmla="*/ 0 h 88"/>
                <a:gd name="T11" fmla="*/ 224 w 224"/>
                <a:gd name="T12" fmla="*/ 88 h 88"/>
              </a:gdLst>
              <a:ahLst/>
              <a:cxnLst>
                <a:cxn ang="T6">
                  <a:pos x="T0" y="T1"/>
                </a:cxn>
                <a:cxn ang="T7">
                  <a:pos x="T2" y="T3"/>
                </a:cxn>
                <a:cxn ang="T8">
                  <a:pos x="T4" y="T5"/>
                </a:cxn>
              </a:cxnLst>
              <a:rect l="T9" t="T10" r="T11" b="T12"/>
              <a:pathLst>
                <a:path w="224" h="88">
                  <a:moveTo>
                    <a:pt x="0" y="0"/>
                  </a:moveTo>
                  <a:lnTo>
                    <a:pt x="224" y="0"/>
                  </a:lnTo>
                  <a:lnTo>
                    <a:pt x="224" y="88"/>
                  </a:lnTo>
                </a:path>
              </a:pathLst>
            </a:custGeom>
            <a:noFill/>
            <a:ln w="24">
              <a:solidFill>
                <a:srgbClr val="B3B3B3"/>
              </a:solidFill>
              <a:round/>
            </a:ln>
          </p:spPr>
          <p:txBody>
            <a:bodyPr/>
            <a:lstStyle/>
            <a:p>
              <a:endParaRPr lang="en-US">
                <a:solidFill>
                  <a:srgbClr val="FF0000"/>
                </a:solidFill>
              </a:endParaRPr>
            </a:p>
          </p:txBody>
        </p:sp>
        <p:grpSp>
          <p:nvGrpSpPr>
            <p:cNvPr id="20" name="Group 166"/>
            <p:cNvGrpSpPr/>
            <p:nvPr/>
          </p:nvGrpSpPr>
          <p:grpSpPr bwMode="auto">
            <a:xfrm>
              <a:off x="5033" y="1950"/>
              <a:ext cx="32" cy="56"/>
              <a:chOff x="5033" y="1950"/>
              <a:chExt cx="32" cy="56"/>
            </a:xfrm>
          </p:grpSpPr>
          <p:sp>
            <p:nvSpPr>
              <p:cNvPr id="20673" name="Rectangle 163"/>
              <p:cNvSpPr>
                <a:spLocks noChangeArrowheads="1"/>
              </p:cNvSpPr>
              <p:nvPr/>
            </p:nvSpPr>
            <p:spPr bwMode="auto">
              <a:xfrm>
                <a:off x="5033" y="1950"/>
                <a:ext cx="24" cy="48"/>
              </a:xfrm>
              <a:prstGeom prst="rect">
                <a:avLst/>
              </a:prstGeom>
              <a:solidFill>
                <a:srgbClr val="B3B3B3"/>
              </a:solidFill>
              <a:ln w="9525">
                <a:noFill/>
                <a:miter lim="800000"/>
              </a:ln>
            </p:spPr>
            <p:txBody>
              <a:bodyPr/>
              <a:lstStyle/>
              <a:p>
                <a:endParaRPr lang="en-US">
                  <a:solidFill>
                    <a:srgbClr val="FF0000"/>
                  </a:solidFill>
                </a:endParaRPr>
              </a:p>
            </p:txBody>
          </p:sp>
          <p:sp>
            <p:nvSpPr>
              <p:cNvPr id="20674" name="Freeform 164"/>
              <p:cNvSpPr/>
              <p:nvPr/>
            </p:nvSpPr>
            <p:spPr bwMode="auto">
              <a:xfrm>
                <a:off x="5041" y="1958"/>
                <a:ext cx="24" cy="48"/>
              </a:xfrm>
              <a:custGeom>
                <a:avLst/>
                <a:gdLst>
                  <a:gd name="T0" fmla="*/ 0 w 24"/>
                  <a:gd name="T1" fmla="*/ 0 h 48"/>
                  <a:gd name="T2" fmla="*/ 0 w 24"/>
                  <a:gd name="T3" fmla="*/ 48 h 48"/>
                  <a:gd name="T4" fmla="*/ 24 w 24"/>
                  <a:gd name="T5" fmla="*/ 48 h 48"/>
                  <a:gd name="T6" fmla="*/ 24 w 24"/>
                  <a:gd name="T7" fmla="*/ 0 h 48"/>
                  <a:gd name="T8" fmla="*/ 0 60000 65536"/>
                  <a:gd name="T9" fmla="*/ 0 60000 65536"/>
                  <a:gd name="T10" fmla="*/ 0 60000 65536"/>
                  <a:gd name="T11" fmla="*/ 0 60000 65536"/>
                  <a:gd name="T12" fmla="*/ 0 w 24"/>
                  <a:gd name="T13" fmla="*/ 0 h 48"/>
                  <a:gd name="T14" fmla="*/ 24 w 24"/>
                  <a:gd name="T15" fmla="*/ 48 h 48"/>
                </a:gdLst>
                <a:ahLst/>
                <a:cxnLst>
                  <a:cxn ang="T8">
                    <a:pos x="T0" y="T1"/>
                  </a:cxn>
                  <a:cxn ang="T9">
                    <a:pos x="T2" y="T3"/>
                  </a:cxn>
                  <a:cxn ang="T10">
                    <a:pos x="T4" y="T5"/>
                  </a:cxn>
                  <a:cxn ang="T11">
                    <a:pos x="T6" y="T7"/>
                  </a:cxn>
                </a:cxnLst>
                <a:rect l="T12" t="T13" r="T14" b="T15"/>
                <a:pathLst>
                  <a:path w="24" h="48">
                    <a:moveTo>
                      <a:pt x="0" y="0"/>
                    </a:moveTo>
                    <a:lnTo>
                      <a:pt x="0" y="48"/>
                    </a:lnTo>
                    <a:lnTo>
                      <a:pt x="24" y="48"/>
                    </a:lnTo>
                    <a:lnTo>
                      <a:pt x="24" y="0"/>
                    </a:lnTo>
                  </a:path>
                </a:pathLst>
              </a:custGeom>
              <a:noFill/>
              <a:ln w="24">
                <a:solidFill>
                  <a:srgbClr val="B3B3B3"/>
                </a:solidFill>
                <a:round/>
              </a:ln>
            </p:spPr>
            <p:txBody>
              <a:bodyPr/>
              <a:lstStyle/>
              <a:p>
                <a:endParaRPr lang="en-US">
                  <a:solidFill>
                    <a:srgbClr val="FF0000"/>
                  </a:solidFill>
                </a:endParaRPr>
              </a:p>
            </p:txBody>
          </p:sp>
          <p:sp>
            <p:nvSpPr>
              <p:cNvPr id="20675" name="Line 165"/>
              <p:cNvSpPr>
                <a:spLocks noChangeShapeType="1"/>
              </p:cNvSpPr>
              <p:nvPr/>
            </p:nvSpPr>
            <p:spPr bwMode="auto">
              <a:xfrm>
                <a:off x="5033" y="1982"/>
                <a:ext cx="24" cy="1"/>
              </a:xfrm>
              <a:prstGeom prst="line">
                <a:avLst/>
              </a:prstGeom>
              <a:noFill/>
              <a:ln w="24">
                <a:solidFill>
                  <a:srgbClr val="B3B3B3"/>
                </a:solidFill>
                <a:round/>
              </a:ln>
            </p:spPr>
            <p:txBody>
              <a:bodyPr/>
              <a:lstStyle/>
              <a:p>
                <a:endParaRPr lang="en-IN">
                  <a:solidFill>
                    <a:srgbClr val="FF0000"/>
                  </a:solidFill>
                </a:endParaRPr>
              </a:p>
            </p:txBody>
          </p:sp>
        </p:grpSp>
        <p:grpSp>
          <p:nvGrpSpPr>
            <p:cNvPr id="21" name="Group 171"/>
            <p:cNvGrpSpPr/>
            <p:nvPr/>
          </p:nvGrpSpPr>
          <p:grpSpPr bwMode="auto">
            <a:xfrm>
              <a:off x="5025" y="1806"/>
              <a:ext cx="56" cy="64"/>
              <a:chOff x="5025" y="1806"/>
              <a:chExt cx="56" cy="64"/>
            </a:xfrm>
          </p:grpSpPr>
          <p:sp>
            <p:nvSpPr>
              <p:cNvPr id="20669" name="Rectangle 167"/>
              <p:cNvSpPr>
                <a:spLocks noChangeArrowheads="1"/>
              </p:cNvSpPr>
              <p:nvPr/>
            </p:nvSpPr>
            <p:spPr bwMode="auto">
              <a:xfrm>
                <a:off x="5033" y="1814"/>
                <a:ext cx="40" cy="32"/>
              </a:xfrm>
              <a:prstGeom prst="rect">
                <a:avLst/>
              </a:prstGeom>
              <a:solidFill>
                <a:srgbClr val="B3B3B3"/>
              </a:solidFill>
              <a:ln w="9525">
                <a:noFill/>
                <a:miter lim="800000"/>
              </a:ln>
            </p:spPr>
            <p:txBody>
              <a:bodyPr/>
              <a:lstStyle/>
              <a:p>
                <a:endParaRPr lang="en-US">
                  <a:solidFill>
                    <a:srgbClr val="FF0000"/>
                  </a:solidFill>
                </a:endParaRPr>
              </a:p>
            </p:txBody>
          </p:sp>
          <p:sp>
            <p:nvSpPr>
              <p:cNvPr id="20670" name="Rectangle 168"/>
              <p:cNvSpPr>
                <a:spLocks noChangeArrowheads="1"/>
              </p:cNvSpPr>
              <p:nvPr/>
            </p:nvSpPr>
            <p:spPr bwMode="auto">
              <a:xfrm>
                <a:off x="5025" y="1806"/>
                <a:ext cx="56" cy="48"/>
              </a:xfrm>
              <a:prstGeom prst="rect">
                <a:avLst/>
              </a:prstGeom>
              <a:noFill/>
              <a:ln w="24">
                <a:solidFill>
                  <a:srgbClr val="B3B3B3"/>
                </a:solidFill>
                <a:miter lim="800000"/>
              </a:ln>
            </p:spPr>
            <p:txBody>
              <a:bodyPr/>
              <a:lstStyle/>
              <a:p>
                <a:endParaRPr lang="en-US">
                  <a:solidFill>
                    <a:srgbClr val="FF0000"/>
                  </a:solidFill>
                </a:endParaRPr>
              </a:p>
            </p:txBody>
          </p:sp>
          <p:sp>
            <p:nvSpPr>
              <p:cNvPr id="20671" name="Line 169"/>
              <p:cNvSpPr>
                <a:spLocks noChangeShapeType="1"/>
              </p:cNvSpPr>
              <p:nvPr/>
            </p:nvSpPr>
            <p:spPr bwMode="auto">
              <a:xfrm>
                <a:off x="5057" y="1846"/>
                <a:ext cx="1" cy="24"/>
              </a:xfrm>
              <a:prstGeom prst="line">
                <a:avLst/>
              </a:prstGeom>
              <a:noFill/>
              <a:ln w="24">
                <a:solidFill>
                  <a:srgbClr val="B3B3B3"/>
                </a:solidFill>
                <a:round/>
              </a:ln>
            </p:spPr>
            <p:txBody>
              <a:bodyPr/>
              <a:lstStyle/>
              <a:p>
                <a:endParaRPr lang="en-IN">
                  <a:solidFill>
                    <a:srgbClr val="FF0000"/>
                  </a:solidFill>
                </a:endParaRPr>
              </a:p>
            </p:txBody>
          </p:sp>
          <p:sp>
            <p:nvSpPr>
              <p:cNvPr id="20672" name="Line 170"/>
              <p:cNvSpPr>
                <a:spLocks noChangeShapeType="1"/>
              </p:cNvSpPr>
              <p:nvPr/>
            </p:nvSpPr>
            <p:spPr bwMode="auto">
              <a:xfrm>
                <a:off x="5033" y="1846"/>
                <a:ext cx="1" cy="24"/>
              </a:xfrm>
              <a:prstGeom prst="line">
                <a:avLst/>
              </a:prstGeom>
              <a:noFill/>
              <a:ln w="24">
                <a:solidFill>
                  <a:srgbClr val="B3B3B3"/>
                </a:solidFill>
                <a:round/>
              </a:ln>
            </p:spPr>
            <p:txBody>
              <a:bodyPr/>
              <a:lstStyle/>
              <a:p>
                <a:endParaRPr lang="en-IN">
                  <a:solidFill>
                    <a:srgbClr val="FF0000"/>
                  </a:solidFill>
                </a:endParaRPr>
              </a:p>
            </p:txBody>
          </p:sp>
        </p:grpSp>
        <p:sp>
          <p:nvSpPr>
            <p:cNvPr id="20560" name="Rectangle 172"/>
            <p:cNvSpPr>
              <a:spLocks noChangeArrowheads="1"/>
            </p:cNvSpPr>
            <p:nvPr/>
          </p:nvSpPr>
          <p:spPr bwMode="auto">
            <a:xfrm>
              <a:off x="4897" y="1742"/>
              <a:ext cx="40" cy="48"/>
            </a:xfrm>
            <a:prstGeom prst="rect">
              <a:avLst/>
            </a:prstGeom>
            <a:solidFill>
              <a:srgbClr val="B3B3B3"/>
            </a:solidFill>
            <a:ln w="9525">
              <a:noFill/>
              <a:miter lim="800000"/>
            </a:ln>
          </p:spPr>
          <p:txBody>
            <a:bodyPr/>
            <a:lstStyle/>
            <a:p>
              <a:endParaRPr lang="en-US">
                <a:solidFill>
                  <a:srgbClr val="FF0000"/>
                </a:solidFill>
              </a:endParaRPr>
            </a:p>
          </p:txBody>
        </p:sp>
        <p:sp>
          <p:nvSpPr>
            <p:cNvPr id="20561" name="Rectangle 173"/>
            <p:cNvSpPr>
              <a:spLocks noChangeArrowheads="1"/>
            </p:cNvSpPr>
            <p:nvPr/>
          </p:nvSpPr>
          <p:spPr bwMode="auto">
            <a:xfrm>
              <a:off x="4889" y="1734"/>
              <a:ext cx="56" cy="64"/>
            </a:xfrm>
            <a:prstGeom prst="rect">
              <a:avLst/>
            </a:prstGeom>
            <a:noFill/>
            <a:ln w="24">
              <a:solidFill>
                <a:srgbClr val="B3B3B3"/>
              </a:solidFill>
              <a:miter lim="800000"/>
            </a:ln>
          </p:spPr>
          <p:txBody>
            <a:bodyPr/>
            <a:lstStyle/>
            <a:p>
              <a:endParaRPr lang="en-US">
                <a:solidFill>
                  <a:srgbClr val="FF0000"/>
                </a:solidFill>
              </a:endParaRPr>
            </a:p>
          </p:txBody>
        </p:sp>
        <p:grpSp>
          <p:nvGrpSpPr>
            <p:cNvPr id="22" name="Group 178"/>
            <p:cNvGrpSpPr/>
            <p:nvPr/>
          </p:nvGrpSpPr>
          <p:grpSpPr bwMode="auto">
            <a:xfrm>
              <a:off x="4298" y="1942"/>
              <a:ext cx="40" cy="56"/>
              <a:chOff x="4298" y="1942"/>
              <a:chExt cx="40" cy="56"/>
            </a:xfrm>
          </p:grpSpPr>
          <p:sp>
            <p:nvSpPr>
              <p:cNvPr id="20665" name="Rectangle 174"/>
              <p:cNvSpPr>
                <a:spLocks noChangeArrowheads="1"/>
              </p:cNvSpPr>
              <p:nvPr/>
            </p:nvSpPr>
            <p:spPr bwMode="auto">
              <a:xfrm>
                <a:off x="4298" y="1942"/>
                <a:ext cx="32" cy="48"/>
              </a:xfrm>
              <a:prstGeom prst="rect">
                <a:avLst/>
              </a:prstGeom>
              <a:solidFill>
                <a:srgbClr val="B3B3B3"/>
              </a:solidFill>
              <a:ln w="9525">
                <a:noFill/>
                <a:miter lim="800000"/>
              </a:ln>
            </p:spPr>
            <p:txBody>
              <a:bodyPr/>
              <a:lstStyle/>
              <a:p>
                <a:endParaRPr lang="en-US">
                  <a:solidFill>
                    <a:srgbClr val="FF0000"/>
                  </a:solidFill>
                </a:endParaRPr>
              </a:p>
            </p:txBody>
          </p:sp>
          <p:sp>
            <p:nvSpPr>
              <p:cNvPr id="20666" name="Freeform 175"/>
              <p:cNvSpPr/>
              <p:nvPr/>
            </p:nvSpPr>
            <p:spPr bwMode="auto">
              <a:xfrm>
                <a:off x="4306" y="1950"/>
                <a:ext cx="32" cy="48"/>
              </a:xfrm>
              <a:custGeom>
                <a:avLst/>
                <a:gdLst>
                  <a:gd name="T0" fmla="*/ 0 w 32"/>
                  <a:gd name="T1" fmla="*/ 0 h 48"/>
                  <a:gd name="T2" fmla="*/ 0 w 32"/>
                  <a:gd name="T3" fmla="*/ 48 h 48"/>
                  <a:gd name="T4" fmla="*/ 32 w 32"/>
                  <a:gd name="T5" fmla="*/ 48 h 48"/>
                  <a:gd name="T6" fmla="*/ 32 w 32"/>
                  <a:gd name="T7" fmla="*/ 0 h 48"/>
                  <a:gd name="T8" fmla="*/ 0 60000 65536"/>
                  <a:gd name="T9" fmla="*/ 0 60000 65536"/>
                  <a:gd name="T10" fmla="*/ 0 60000 65536"/>
                  <a:gd name="T11" fmla="*/ 0 60000 65536"/>
                  <a:gd name="T12" fmla="*/ 0 w 32"/>
                  <a:gd name="T13" fmla="*/ 0 h 48"/>
                  <a:gd name="T14" fmla="*/ 32 w 32"/>
                  <a:gd name="T15" fmla="*/ 48 h 48"/>
                </a:gdLst>
                <a:ahLst/>
                <a:cxnLst>
                  <a:cxn ang="T8">
                    <a:pos x="T0" y="T1"/>
                  </a:cxn>
                  <a:cxn ang="T9">
                    <a:pos x="T2" y="T3"/>
                  </a:cxn>
                  <a:cxn ang="T10">
                    <a:pos x="T4" y="T5"/>
                  </a:cxn>
                  <a:cxn ang="T11">
                    <a:pos x="T6" y="T7"/>
                  </a:cxn>
                </a:cxnLst>
                <a:rect l="T12" t="T13" r="T14" b="T15"/>
                <a:pathLst>
                  <a:path w="32" h="48">
                    <a:moveTo>
                      <a:pt x="0" y="0"/>
                    </a:moveTo>
                    <a:lnTo>
                      <a:pt x="0" y="48"/>
                    </a:lnTo>
                    <a:lnTo>
                      <a:pt x="32" y="48"/>
                    </a:lnTo>
                    <a:lnTo>
                      <a:pt x="32" y="0"/>
                    </a:lnTo>
                  </a:path>
                </a:pathLst>
              </a:custGeom>
              <a:noFill/>
              <a:ln w="24">
                <a:solidFill>
                  <a:srgbClr val="B3B3B3"/>
                </a:solidFill>
                <a:round/>
              </a:ln>
            </p:spPr>
            <p:txBody>
              <a:bodyPr/>
              <a:lstStyle/>
              <a:p>
                <a:endParaRPr lang="en-US">
                  <a:solidFill>
                    <a:srgbClr val="FF0000"/>
                  </a:solidFill>
                </a:endParaRPr>
              </a:p>
            </p:txBody>
          </p:sp>
          <p:sp>
            <p:nvSpPr>
              <p:cNvPr id="20667" name="Freeform 176"/>
              <p:cNvSpPr/>
              <p:nvPr/>
            </p:nvSpPr>
            <p:spPr bwMode="auto">
              <a:xfrm>
                <a:off x="4298" y="1966"/>
                <a:ext cx="32" cy="1"/>
              </a:xfrm>
              <a:custGeom>
                <a:avLst/>
                <a:gdLst>
                  <a:gd name="T0" fmla="*/ 0 w 32"/>
                  <a:gd name="T1" fmla="*/ 0 h 1"/>
                  <a:gd name="T2" fmla="*/ 32 w 32"/>
                  <a:gd name="T3" fmla="*/ 0 h 1"/>
                  <a:gd name="T4" fmla="*/ 0 w 32"/>
                  <a:gd name="T5" fmla="*/ 0 h 1"/>
                  <a:gd name="T6" fmla="*/ 0 60000 65536"/>
                  <a:gd name="T7" fmla="*/ 0 60000 65536"/>
                  <a:gd name="T8" fmla="*/ 0 60000 65536"/>
                  <a:gd name="T9" fmla="*/ 0 w 32"/>
                  <a:gd name="T10" fmla="*/ 0 h 1"/>
                  <a:gd name="T11" fmla="*/ 32 w 32"/>
                  <a:gd name="T12" fmla="*/ 1 h 1"/>
                </a:gdLst>
                <a:ahLst/>
                <a:cxnLst>
                  <a:cxn ang="T6">
                    <a:pos x="T0" y="T1"/>
                  </a:cxn>
                  <a:cxn ang="T7">
                    <a:pos x="T2" y="T3"/>
                  </a:cxn>
                  <a:cxn ang="T8">
                    <a:pos x="T4" y="T5"/>
                  </a:cxn>
                </a:cxnLst>
                <a:rect l="T9" t="T10" r="T11" b="T12"/>
                <a:pathLst>
                  <a:path w="32" h="1">
                    <a:moveTo>
                      <a:pt x="0" y="0"/>
                    </a:moveTo>
                    <a:lnTo>
                      <a:pt x="32"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668" name="Line 177"/>
              <p:cNvSpPr>
                <a:spLocks noChangeShapeType="1"/>
              </p:cNvSpPr>
              <p:nvPr/>
            </p:nvSpPr>
            <p:spPr bwMode="auto">
              <a:xfrm>
                <a:off x="4306" y="1974"/>
                <a:ext cx="32" cy="1"/>
              </a:xfrm>
              <a:prstGeom prst="line">
                <a:avLst/>
              </a:prstGeom>
              <a:noFill/>
              <a:ln w="24">
                <a:solidFill>
                  <a:srgbClr val="B3B3B3"/>
                </a:solidFill>
                <a:round/>
              </a:ln>
            </p:spPr>
            <p:txBody>
              <a:bodyPr/>
              <a:lstStyle/>
              <a:p>
                <a:endParaRPr lang="en-IN">
                  <a:solidFill>
                    <a:srgbClr val="FF0000"/>
                  </a:solidFill>
                </a:endParaRPr>
              </a:p>
            </p:txBody>
          </p:sp>
        </p:grpSp>
        <p:sp>
          <p:nvSpPr>
            <p:cNvPr id="20563" name="Line 179"/>
            <p:cNvSpPr>
              <a:spLocks noChangeShapeType="1"/>
            </p:cNvSpPr>
            <p:nvPr/>
          </p:nvSpPr>
          <p:spPr bwMode="auto">
            <a:xfrm>
              <a:off x="4314" y="1998"/>
              <a:ext cx="1" cy="88"/>
            </a:xfrm>
            <a:prstGeom prst="line">
              <a:avLst/>
            </a:prstGeom>
            <a:noFill/>
            <a:ln w="24">
              <a:solidFill>
                <a:srgbClr val="B3B3B3"/>
              </a:solidFill>
              <a:round/>
            </a:ln>
          </p:spPr>
          <p:txBody>
            <a:bodyPr/>
            <a:lstStyle/>
            <a:p>
              <a:endParaRPr lang="en-IN">
                <a:solidFill>
                  <a:srgbClr val="FF0000"/>
                </a:solidFill>
              </a:endParaRPr>
            </a:p>
          </p:txBody>
        </p:sp>
        <p:sp>
          <p:nvSpPr>
            <p:cNvPr id="20564" name="Rectangle 180"/>
            <p:cNvSpPr>
              <a:spLocks noChangeArrowheads="1"/>
            </p:cNvSpPr>
            <p:nvPr/>
          </p:nvSpPr>
          <p:spPr bwMode="auto">
            <a:xfrm>
              <a:off x="4170" y="1671"/>
              <a:ext cx="16" cy="95"/>
            </a:xfrm>
            <a:prstGeom prst="rect">
              <a:avLst/>
            </a:prstGeom>
            <a:solidFill>
              <a:srgbClr val="B3B3B3"/>
            </a:solidFill>
            <a:ln w="9525">
              <a:noFill/>
              <a:miter lim="800000"/>
            </a:ln>
          </p:spPr>
          <p:txBody>
            <a:bodyPr/>
            <a:lstStyle/>
            <a:p>
              <a:endParaRPr lang="en-US">
                <a:solidFill>
                  <a:srgbClr val="FF0000"/>
                </a:solidFill>
              </a:endParaRPr>
            </a:p>
          </p:txBody>
        </p:sp>
        <p:sp>
          <p:nvSpPr>
            <p:cNvPr id="20565" name="Rectangle 181"/>
            <p:cNvSpPr>
              <a:spLocks noChangeArrowheads="1"/>
            </p:cNvSpPr>
            <p:nvPr/>
          </p:nvSpPr>
          <p:spPr bwMode="auto">
            <a:xfrm>
              <a:off x="4162" y="1663"/>
              <a:ext cx="32" cy="111"/>
            </a:xfrm>
            <a:prstGeom prst="rect">
              <a:avLst/>
            </a:prstGeom>
            <a:noFill/>
            <a:ln w="24">
              <a:solidFill>
                <a:srgbClr val="B3B3B3"/>
              </a:solidFill>
              <a:miter lim="800000"/>
            </a:ln>
          </p:spPr>
          <p:txBody>
            <a:bodyPr/>
            <a:lstStyle/>
            <a:p>
              <a:endParaRPr lang="en-US">
                <a:solidFill>
                  <a:srgbClr val="FF0000"/>
                </a:solidFill>
              </a:endParaRPr>
            </a:p>
          </p:txBody>
        </p:sp>
        <p:sp>
          <p:nvSpPr>
            <p:cNvPr id="20566" name="Rectangle 182"/>
            <p:cNvSpPr>
              <a:spLocks noChangeArrowheads="1"/>
            </p:cNvSpPr>
            <p:nvPr/>
          </p:nvSpPr>
          <p:spPr bwMode="auto">
            <a:xfrm>
              <a:off x="4162" y="1862"/>
              <a:ext cx="16" cy="96"/>
            </a:xfrm>
            <a:prstGeom prst="rect">
              <a:avLst/>
            </a:prstGeom>
            <a:solidFill>
              <a:srgbClr val="B3B3B3"/>
            </a:solidFill>
            <a:ln w="9525">
              <a:noFill/>
              <a:miter lim="800000"/>
            </a:ln>
          </p:spPr>
          <p:txBody>
            <a:bodyPr/>
            <a:lstStyle/>
            <a:p>
              <a:endParaRPr lang="en-US">
                <a:solidFill>
                  <a:srgbClr val="FF0000"/>
                </a:solidFill>
              </a:endParaRPr>
            </a:p>
          </p:txBody>
        </p:sp>
        <p:sp>
          <p:nvSpPr>
            <p:cNvPr id="20567" name="Rectangle 183"/>
            <p:cNvSpPr>
              <a:spLocks noChangeArrowheads="1"/>
            </p:cNvSpPr>
            <p:nvPr/>
          </p:nvSpPr>
          <p:spPr bwMode="auto">
            <a:xfrm>
              <a:off x="4154" y="1854"/>
              <a:ext cx="32" cy="112"/>
            </a:xfrm>
            <a:prstGeom prst="rect">
              <a:avLst/>
            </a:prstGeom>
            <a:noFill/>
            <a:ln w="24">
              <a:solidFill>
                <a:srgbClr val="B3B3B3"/>
              </a:solidFill>
              <a:miter lim="800000"/>
            </a:ln>
          </p:spPr>
          <p:txBody>
            <a:bodyPr/>
            <a:lstStyle/>
            <a:p>
              <a:endParaRPr lang="en-US">
                <a:solidFill>
                  <a:srgbClr val="FF0000"/>
                </a:solidFill>
              </a:endParaRPr>
            </a:p>
          </p:txBody>
        </p:sp>
        <p:grpSp>
          <p:nvGrpSpPr>
            <p:cNvPr id="23" name="Group 192"/>
            <p:cNvGrpSpPr/>
            <p:nvPr/>
          </p:nvGrpSpPr>
          <p:grpSpPr bwMode="auto">
            <a:xfrm>
              <a:off x="4354" y="1758"/>
              <a:ext cx="640" cy="297"/>
              <a:chOff x="4354" y="1758"/>
              <a:chExt cx="640" cy="297"/>
            </a:xfrm>
          </p:grpSpPr>
          <p:sp>
            <p:nvSpPr>
              <p:cNvPr id="20657" name="Line 184"/>
              <p:cNvSpPr>
                <a:spLocks noChangeShapeType="1"/>
              </p:cNvSpPr>
              <p:nvPr/>
            </p:nvSpPr>
            <p:spPr bwMode="auto">
              <a:xfrm flipV="1">
                <a:off x="4354" y="1806"/>
                <a:ext cx="1" cy="64"/>
              </a:xfrm>
              <a:prstGeom prst="line">
                <a:avLst/>
              </a:prstGeom>
              <a:noFill/>
              <a:ln w="24">
                <a:solidFill>
                  <a:srgbClr val="B3B3B3"/>
                </a:solidFill>
                <a:round/>
              </a:ln>
            </p:spPr>
            <p:txBody>
              <a:bodyPr/>
              <a:lstStyle/>
              <a:p>
                <a:endParaRPr lang="en-IN">
                  <a:solidFill>
                    <a:srgbClr val="FF0000"/>
                  </a:solidFill>
                </a:endParaRPr>
              </a:p>
            </p:txBody>
          </p:sp>
          <p:sp>
            <p:nvSpPr>
              <p:cNvPr id="20658" name="Line 185"/>
              <p:cNvSpPr>
                <a:spLocks noChangeShapeType="1"/>
              </p:cNvSpPr>
              <p:nvPr/>
            </p:nvSpPr>
            <p:spPr bwMode="auto">
              <a:xfrm flipV="1">
                <a:off x="4354" y="1758"/>
                <a:ext cx="271" cy="48"/>
              </a:xfrm>
              <a:prstGeom prst="line">
                <a:avLst/>
              </a:prstGeom>
              <a:noFill/>
              <a:ln w="24">
                <a:solidFill>
                  <a:srgbClr val="B3B3B3"/>
                </a:solidFill>
                <a:round/>
              </a:ln>
            </p:spPr>
            <p:txBody>
              <a:bodyPr/>
              <a:lstStyle/>
              <a:p>
                <a:endParaRPr lang="en-IN">
                  <a:solidFill>
                    <a:srgbClr val="FF0000"/>
                  </a:solidFill>
                </a:endParaRPr>
              </a:p>
            </p:txBody>
          </p:sp>
          <p:sp>
            <p:nvSpPr>
              <p:cNvPr id="20659" name="Line 186"/>
              <p:cNvSpPr>
                <a:spLocks noChangeShapeType="1"/>
              </p:cNvSpPr>
              <p:nvPr/>
            </p:nvSpPr>
            <p:spPr bwMode="auto">
              <a:xfrm>
                <a:off x="4625" y="1758"/>
                <a:ext cx="368" cy="1"/>
              </a:xfrm>
              <a:prstGeom prst="line">
                <a:avLst/>
              </a:prstGeom>
              <a:noFill/>
              <a:ln w="24">
                <a:solidFill>
                  <a:srgbClr val="B3B3B3"/>
                </a:solidFill>
                <a:round/>
              </a:ln>
            </p:spPr>
            <p:txBody>
              <a:bodyPr/>
              <a:lstStyle/>
              <a:p>
                <a:endParaRPr lang="en-IN">
                  <a:solidFill>
                    <a:srgbClr val="FF0000"/>
                  </a:solidFill>
                </a:endParaRPr>
              </a:p>
            </p:txBody>
          </p:sp>
          <p:sp>
            <p:nvSpPr>
              <p:cNvPr id="20660" name="Line 187"/>
              <p:cNvSpPr>
                <a:spLocks noChangeShapeType="1"/>
              </p:cNvSpPr>
              <p:nvPr/>
            </p:nvSpPr>
            <p:spPr bwMode="auto">
              <a:xfrm>
                <a:off x="4993" y="1758"/>
                <a:ext cx="1" cy="296"/>
              </a:xfrm>
              <a:prstGeom prst="line">
                <a:avLst/>
              </a:prstGeom>
              <a:noFill/>
              <a:ln w="24">
                <a:solidFill>
                  <a:srgbClr val="B3B3B3"/>
                </a:solidFill>
                <a:round/>
              </a:ln>
            </p:spPr>
            <p:txBody>
              <a:bodyPr/>
              <a:lstStyle/>
              <a:p>
                <a:endParaRPr lang="en-IN">
                  <a:solidFill>
                    <a:srgbClr val="FF0000"/>
                  </a:solidFill>
                </a:endParaRPr>
              </a:p>
            </p:txBody>
          </p:sp>
          <p:sp>
            <p:nvSpPr>
              <p:cNvPr id="20661" name="Line 188"/>
              <p:cNvSpPr>
                <a:spLocks noChangeShapeType="1"/>
              </p:cNvSpPr>
              <p:nvPr/>
            </p:nvSpPr>
            <p:spPr bwMode="auto">
              <a:xfrm flipH="1">
                <a:off x="4617" y="2054"/>
                <a:ext cx="368" cy="1"/>
              </a:xfrm>
              <a:prstGeom prst="line">
                <a:avLst/>
              </a:prstGeom>
              <a:noFill/>
              <a:ln w="24">
                <a:solidFill>
                  <a:srgbClr val="B3B3B3"/>
                </a:solidFill>
                <a:round/>
              </a:ln>
            </p:spPr>
            <p:txBody>
              <a:bodyPr/>
              <a:lstStyle/>
              <a:p>
                <a:endParaRPr lang="en-IN">
                  <a:solidFill>
                    <a:srgbClr val="FF0000"/>
                  </a:solidFill>
                </a:endParaRPr>
              </a:p>
            </p:txBody>
          </p:sp>
          <p:sp>
            <p:nvSpPr>
              <p:cNvPr id="20662" name="Line 189"/>
              <p:cNvSpPr>
                <a:spLocks noChangeShapeType="1"/>
              </p:cNvSpPr>
              <p:nvPr/>
            </p:nvSpPr>
            <p:spPr bwMode="auto">
              <a:xfrm flipH="1" flipV="1">
                <a:off x="4378" y="2006"/>
                <a:ext cx="239" cy="40"/>
              </a:xfrm>
              <a:prstGeom prst="line">
                <a:avLst/>
              </a:prstGeom>
              <a:noFill/>
              <a:ln w="24">
                <a:solidFill>
                  <a:srgbClr val="B3B3B3"/>
                </a:solidFill>
                <a:round/>
              </a:ln>
            </p:spPr>
            <p:txBody>
              <a:bodyPr/>
              <a:lstStyle/>
              <a:p>
                <a:endParaRPr lang="en-IN">
                  <a:solidFill>
                    <a:srgbClr val="FF0000"/>
                  </a:solidFill>
                </a:endParaRPr>
              </a:p>
            </p:txBody>
          </p:sp>
          <p:sp>
            <p:nvSpPr>
              <p:cNvPr id="20663" name="Line 190"/>
              <p:cNvSpPr>
                <a:spLocks noChangeShapeType="1"/>
              </p:cNvSpPr>
              <p:nvPr/>
            </p:nvSpPr>
            <p:spPr bwMode="auto">
              <a:xfrm flipH="1">
                <a:off x="4354" y="2006"/>
                <a:ext cx="24" cy="1"/>
              </a:xfrm>
              <a:prstGeom prst="line">
                <a:avLst/>
              </a:prstGeom>
              <a:noFill/>
              <a:ln w="24">
                <a:solidFill>
                  <a:srgbClr val="B3B3B3"/>
                </a:solidFill>
                <a:round/>
              </a:ln>
            </p:spPr>
            <p:txBody>
              <a:bodyPr/>
              <a:lstStyle/>
              <a:p>
                <a:endParaRPr lang="en-IN">
                  <a:solidFill>
                    <a:srgbClr val="FF0000"/>
                  </a:solidFill>
                </a:endParaRPr>
              </a:p>
            </p:txBody>
          </p:sp>
          <p:sp>
            <p:nvSpPr>
              <p:cNvPr id="20664" name="Line 191"/>
              <p:cNvSpPr>
                <a:spLocks noChangeShapeType="1"/>
              </p:cNvSpPr>
              <p:nvPr/>
            </p:nvSpPr>
            <p:spPr bwMode="auto">
              <a:xfrm flipV="1">
                <a:off x="4354" y="1942"/>
                <a:ext cx="1" cy="64"/>
              </a:xfrm>
              <a:prstGeom prst="line">
                <a:avLst/>
              </a:prstGeom>
              <a:noFill/>
              <a:ln w="24">
                <a:solidFill>
                  <a:srgbClr val="B3B3B3"/>
                </a:solidFill>
                <a:round/>
              </a:ln>
            </p:spPr>
            <p:txBody>
              <a:bodyPr/>
              <a:lstStyle/>
              <a:p>
                <a:endParaRPr lang="en-IN">
                  <a:solidFill>
                    <a:srgbClr val="FF0000"/>
                  </a:solidFill>
                </a:endParaRPr>
              </a:p>
            </p:txBody>
          </p:sp>
        </p:grpSp>
        <p:sp>
          <p:nvSpPr>
            <p:cNvPr id="20569" name="Freeform 193"/>
            <p:cNvSpPr/>
            <p:nvPr/>
          </p:nvSpPr>
          <p:spPr bwMode="auto">
            <a:xfrm>
              <a:off x="4194" y="1894"/>
              <a:ext cx="759" cy="1"/>
            </a:xfrm>
            <a:custGeom>
              <a:avLst/>
              <a:gdLst>
                <a:gd name="T0" fmla="*/ 0 w 759"/>
                <a:gd name="T1" fmla="*/ 0 h 1"/>
                <a:gd name="T2" fmla="*/ 751 w 759"/>
                <a:gd name="T3" fmla="*/ 0 h 1"/>
                <a:gd name="T4" fmla="*/ 759 w 759"/>
                <a:gd name="T5" fmla="*/ 0 h 1"/>
                <a:gd name="T6" fmla="*/ 0 w 759"/>
                <a:gd name="T7" fmla="*/ 0 h 1"/>
                <a:gd name="T8" fmla="*/ 0 60000 65536"/>
                <a:gd name="T9" fmla="*/ 0 60000 65536"/>
                <a:gd name="T10" fmla="*/ 0 60000 65536"/>
                <a:gd name="T11" fmla="*/ 0 60000 65536"/>
                <a:gd name="T12" fmla="*/ 0 w 759"/>
                <a:gd name="T13" fmla="*/ 0 h 1"/>
                <a:gd name="T14" fmla="*/ 759 w 759"/>
                <a:gd name="T15" fmla="*/ 1 h 1"/>
              </a:gdLst>
              <a:ahLst/>
              <a:cxnLst>
                <a:cxn ang="T8">
                  <a:pos x="T0" y="T1"/>
                </a:cxn>
                <a:cxn ang="T9">
                  <a:pos x="T2" y="T3"/>
                </a:cxn>
                <a:cxn ang="T10">
                  <a:pos x="T4" y="T5"/>
                </a:cxn>
                <a:cxn ang="T11">
                  <a:pos x="T6" y="T7"/>
                </a:cxn>
              </a:cxnLst>
              <a:rect l="T12" t="T13" r="T14" b="T15"/>
              <a:pathLst>
                <a:path w="759" h="1">
                  <a:moveTo>
                    <a:pt x="0" y="0"/>
                  </a:moveTo>
                  <a:lnTo>
                    <a:pt x="751" y="0"/>
                  </a:lnTo>
                  <a:lnTo>
                    <a:pt x="759"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570" name="Freeform 194"/>
            <p:cNvSpPr/>
            <p:nvPr/>
          </p:nvSpPr>
          <p:spPr bwMode="auto">
            <a:xfrm>
              <a:off x="4202" y="1902"/>
              <a:ext cx="759" cy="1"/>
            </a:xfrm>
            <a:custGeom>
              <a:avLst/>
              <a:gdLst>
                <a:gd name="T0" fmla="*/ 0 w 759"/>
                <a:gd name="T1" fmla="*/ 0 h 1"/>
                <a:gd name="T2" fmla="*/ 751 w 759"/>
                <a:gd name="T3" fmla="*/ 0 h 1"/>
                <a:gd name="T4" fmla="*/ 759 w 759"/>
                <a:gd name="T5" fmla="*/ 0 h 1"/>
                <a:gd name="T6" fmla="*/ 0 60000 65536"/>
                <a:gd name="T7" fmla="*/ 0 60000 65536"/>
                <a:gd name="T8" fmla="*/ 0 60000 65536"/>
                <a:gd name="T9" fmla="*/ 0 w 759"/>
                <a:gd name="T10" fmla="*/ 0 h 1"/>
                <a:gd name="T11" fmla="*/ 759 w 759"/>
                <a:gd name="T12" fmla="*/ 1 h 1"/>
              </a:gdLst>
              <a:ahLst/>
              <a:cxnLst>
                <a:cxn ang="T6">
                  <a:pos x="T0" y="T1"/>
                </a:cxn>
                <a:cxn ang="T7">
                  <a:pos x="T2" y="T3"/>
                </a:cxn>
                <a:cxn ang="T8">
                  <a:pos x="T4" y="T5"/>
                </a:cxn>
              </a:cxnLst>
              <a:rect l="T9" t="T10" r="T11" b="T12"/>
              <a:pathLst>
                <a:path w="759" h="1">
                  <a:moveTo>
                    <a:pt x="0" y="0"/>
                  </a:moveTo>
                  <a:lnTo>
                    <a:pt x="751" y="0"/>
                  </a:lnTo>
                  <a:lnTo>
                    <a:pt x="759" y="0"/>
                  </a:lnTo>
                </a:path>
              </a:pathLst>
            </a:custGeom>
            <a:noFill/>
            <a:ln w="24">
              <a:solidFill>
                <a:srgbClr val="B3B3B3"/>
              </a:solidFill>
              <a:round/>
            </a:ln>
          </p:spPr>
          <p:txBody>
            <a:bodyPr/>
            <a:lstStyle/>
            <a:p>
              <a:endParaRPr lang="en-US">
                <a:solidFill>
                  <a:srgbClr val="FF0000"/>
                </a:solidFill>
              </a:endParaRPr>
            </a:p>
          </p:txBody>
        </p:sp>
        <p:sp>
          <p:nvSpPr>
            <p:cNvPr id="20571" name="Freeform 195"/>
            <p:cNvSpPr/>
            <p:nvPr/>
          </p:nvSpPr>
          <p:spPr bwMode="auto">
            <a:xfrm>
              <a:off x="4194" y="1918"/>
              <a:ext cx="759" cy="1"/>
            </a:xfrm>
            <a:custGeom>
              <a:avLst/>
              <a:gdLst>
                <a:gd name="T0" fmla="*/ 0 w 759"/>
                <a:gd name="T1" fmla="*/ 0 h 1"/>
                <a:gd name="T2" fmla="*/ 759 w 759"/>
                <a:gd name="T3" fmla="*/ 0 h 1"/>
                <a:gd name="T4" fmla="*/ 0 w 759"/>
                <a:gd name="T5" fmla="*/ 0 h 1"/>
                <a:gd name="T6" fmla="*/ 0 60000 65536"/>
                <a:gd name="T7" fmla="*/ 0 60000 65536"/>
                <a:gd name="T8" fmla="*/ 0 60000 65536"/>
                <a:gd name="T9" fmla="*/ 0 w 759"/>
                <a:gd name="T10" fmla="*/ 0 h 1"/>
                <a:gd name="T11" fmla="*/ 759 w 759"/>
                <a:gd name="T12" fmla="*/ 1 h 1"/>
              </a:gdLst>
              <a:ahLst/>
              <a:cxnLst>
                <a:cxn ang="T6">
                  <a:pos x="T0" y="T1"/>
                </a:cxn>
                <a:cxn ang="T7">
                  <a:pos x="T2" y="T3"/>
                </a:cxn>
                <a:cxn ang="T8">
                  <a:pos x="T4" y="T5"/>
                </a:cxn>
              </a:cxnLst>
              <a:rect l="T9" t="T10" r="T11" b="T12"/>
              <a:pathLst>
                <a:path w="759" h="1">
                  <a:moveTo>
                    <a:pt x="0" y="0"/>
                  </a:moveTo>
                  <a:lnTo>
                    <a:pt x="759" y="0"/>
                  </a:lnTo>
                  <a:lnTo>
                    <a:pt x="0" y="0"/>
                  </a:lnTo>
                  <a:close/>
                </a:path>
              </a:pathLst>
            </a:custGeom>
            <a:solidFill>
              <a:srgbClr val="B3B3B3"/>
            </a:solidFill>
            <a:ln w="9525">
              <a:noFill/>
              <a:round/>
            </a:ln>
          </p:spPr>
          <p:txBody>
            <a:bodyPr/>
            <a:lstStyle/>
            <a:p>
              <a:endParaRPr lang="en-US">
                <a:solidFill>
                  <a:srgbClr val="FF0000"/>
                </a:solidFill>
              </a:endParaRPr>
            </a:p>
          </p:txBody>
        </p:sp>
        <p:sp>
          <p:nvSpPr>
            <p:cNvPr id="20572" name="Line 196"/>
            <p:cNvSpPr>
              <a:spLocks noChangeShapeType="1"/>
            </p:cNvSpPr>
            <p:nvPr/>
          </p:nvSpPr>
          <p:spPr bwMode="auto">
            <a:xfrm>
              <a:off x="4202" y="1926"/>
              <a:ext cx="759" cy="1"/>
            </a:xfrm>
            <a:prstGeom prst="line">
              <a:avLst/>
            </a:prstGeom>
            <a:noFill/>
            <a:ln w="24">
              <a:solidFill>
                <a:srgbClr val="B3B3B3"/>
              </a:solidFill>
              <a:round/>
            </a:ln>
          </p:spPr>
          <p:txBody>
            <a:bodyPr/>
            <a:lstStyle/>
            <a:p>
              <a:endParaRPr lang="en-IN">
                <a:solidFill>
                  <a:srgbClr val="FF0000"/>
                </a:solidFill>
              </a:endParaRPr>
            </a:p>
          </p:txBody>
        </p:sp>
        <p:sp>
          <p:nvSpPr>
            <p:cNvPr id="20573" name="Rectangle 197"/>
            <p:cNvSpPr>
              <a:spLocks noChangeArrowheads="1"/>
            </p:cNvSpPr>
            <p:nvPr/>
          </p:nvSpPr>
          <p:spPr bwMode="auto">
            <a:xfrm>
              <a:off x="4154" y="1862"/>
              <a:ext cx="48" cy="96"/>
            </a:xfrm>
            <a:prstGeom prst="rect">
              <a:avLst/>
            </a:prstGeom>
            <a:solidFill>
              <a:srgbClr val="B3B3B3"/>
            </a:solidFill>
            <a:ln w="9525">
              <a:noFill/>
              <a:miter lim="800000"/>
            </a:ln>
          </p:spPr>
          <p:txBody>
            <a:bodyPr/>
            <a:lstStyle/>
            <a:p>
              <a:endParaRPr lang="en-US">
                <a:solidFill>
                  <a:srgbClr val="FF0000"/>
                </a:solidFill>
              </a:endParaRPr>
            </a:p>
          </p:txBody>
        </p:sp>
        <p:sp>
          <p:nvSpPr>
            <p:cNvPr id="20574" name="Rectangle 198"/>
            <p:cNvSpPr>
              <a:spLocks noChangeArrowheads="1"/>
            </p:cNvSpPr>
            <p:nvPr/>
          </p:nvSpPr>
          <p:spPr bwMode="auto">
            <a:xfrm>
              <a:off x="4146" y="1854"/>
              <a:ext cx="64" cy="112"/>
            </a:xfrm>
            <a:prstGeom prst="rect">
              <a:avLst/>
            </a:prstGeom>
            <a:noFill/>
            <a:ln w="24">
              <a:solidFill>
                <a:srgbClr val="B3B3B3"/>
              </a:solidFill>
              <a:miter lim="800000"/>
            </a:ln>
          </p:spPr>
          <p:txBody>
            <a:bodyPr/>
            <a:lstStyle/>
            <a:p>
              <a:endParaRPr lang="en-US">
                <a:solidFill>
                  <a:srgbClr val="FF0000"/>
                </a:solidFill>
              </a:endParaRPr>
            </a:p>
          </p:txBody>
        </p:sp>
        <p:sp>
          <p:nvSpPr>
            <p:cNvPr id="20575" name="Rectangle 199"/>
            <p:cNvSpPr>
              <a:spLocks noChangeArrowheads="1"/>
            </p:cNvSpPr>
            <p:nvPr/>
          </p:nvSpPr>
          <p:spPr bwMode="auto">
            <a:xfrm>
              <a:off x="4074" y="1846"/>
              <a:ext cx="48" cy="224"/>
            </a:xfrm>
            <a:prstGeom prst="rect">
              <a:avLst/>
            </a:prstGeom>
            <a:solidFill>
              <a:srgbClr val="B3B3B3"/>
            </a:solidFill>
            <a:ln w="9525">
              <a:noFill/>
              <a:miter lim="800000"/>
            </a:ln>
          </p:spPr>
          <p:txBody>
            <a:bodyPr/>
            <a:lstStyle/>
            <a:p>
              <a:endParaRPr lang="en-US">
                <a:solidFill>
                  <a:srgbClr val="FF0000"/>
                </a:solidFill>
              </a:endParaRPr>
            </a:p>
          </p:txBody>
        </p:sp>
        <p:sp>
          <p:nvSpPr>
            <p:cNvPr id="20576" name="Rectangle 200"/>
            <p:cNvSpPr>
              <a:spLocks noChangeArrowheads="1"/>
            </p:cNvSpPr>
            <p:nvPr/>
          </p:nvSpPr>
          <p:spPr bwMode="auto">
            <a:xfrm>
              <a:off x="4066" y="1838"/>
              <a:ext cx="64" cy="240"/>
            </a:xfrm>
            <a:prstGeom prst="rect">
              <a:avLst/>
            </a:prstGeom>
            <a:noFill/>
            <a:ln w="24">
              <a:solidFill>
                <a:srgbClr val="B3B3B3"/>
              </a:solidFill>
              <a:miter lim="800000"/>
            </a:ln>
          </p:spPr>
          <p:txBody>
            <a:bodyPr/>
            <a:lstStyle/>
            <a:p>
              <a:endParaRPr lang="en-US">
                <a:solidFill>
                  <a:srgbClr val="FF0000"/>
                </a:solidFill>
              </a:endParaRPr>
            </a:p>
          </p:txBody>
        </p:sp>
        <p:sp>
          <p:nvSpPr>
            <p:cNvPr id="20577" name="Rectangle 201"/>
            <p:cNvSpPr>
              <a:spLocks noChangeArrowheads="1"/>
            </p:cNvSpPr>
            <p:nvPr/>
          </p:nvSpPr>
          <p:spPr bwMode="auto">
            <a:xfrm>
              <a:off x="5241" y="1846"/>
              <a:ext cx="47" cy="224"/>
            </a:xfrm>
            <a:prstGeom prst="rect">
              <a:avLst/>
            </a:prstGeom>
            <a:solidFill>
              <a:srgbClr val="B3B3B3"/>
            </a:solidFill>
            <a:ln w="9525">
              <a:noFill/>
              <a:miter lim="800000"/>
            </a:ln>
          </p:spPr>
          <p:txBody>
            <a:bodyPr/>
            <a:lstStyle/>
            <a:p>
              <a:endParaRPr lang="en-US">
                <a:solidFill>
                  <a:srgbClr val="FF0000"/>
                </a:solidFill>
              </a:endParaRPr>
            </a:p>
          </p:txBody>
        </p:sp>
        <p:sp>
          <p:nvSpPr>
            <p:cNvPr id="20578" name="Rectangle 202"/>
            <p:cNvSpPr>
              <a:spLocks noChangeArrowheads="1"/>
            </p:cNvSpPr>
            <p:nvPr/>
          </p:nvSpPr>
          <p:spPr bwMode="auto">
            <a:xfrm>
              <a:off x="5233" y="1838"/>
              <a:ext cx="63" cy="240"/>
            </a:xfrm>
            <a:prstGeom prst="rect">
              <a:avLst/>
            </a:prstGeom>
            <a:noFill/>
            <a:ln w="24">
              <a:solidFill>
                <a:srgbClr val="B3B3B3"/>
              </a:solidFill>
              <a:miter lim="800000"/>
            </a:ln>
          </p:spPr>
          <p:txBody>
            <a:bodyPr/>
            <a:lstStyle/>
            <a:p>
              <a:endParaRPr lang="en-US">
                <a:solidFill>
                  <a:srgbClr val="FF0000"/>
                </a:solidFill>
              </a:endParaRPr>
            </a:p>
          </p:txBody>
        </p:sp>
        <p:sp>
          <p:nvSpPr>
            <p:cNvPr id="20579" name="Line 203"/>
            <p:cNvSpPr>
              <a:spLocks noChangeShapeType="1"/>
            </p:cNvSpPr>
            <p:nvPr/>
          </p:nvSpPr>
          <p:spPr bwMode="auto">
            <a:xfrm>
              <a:off x="4002" y="2070"/>
              <a:ext cx="1" cy="423"/>
            </a:xfrm>
            <a:prstGeom prst="line">
              <a:avLst/>
            </a:prstGeom>
            <a:noFill/>
            <a:ln w="24">
              <a:solidFill>
                <a:srgbClr val="B3B3B3"/>
              </a:solidFill>
              <a:round/>
            </a:ln>
          </p:spPr>
          <p:txBody>
            <a:bodyPr/>
            <a:lstStyle/>
            <a:p>
              <a:endParaRPr lang="en-IN">
                <a:solidFill>
                  <a:srgbClr val="FF0000"/>
                </a:solidFill>
              </a:endParaRPr>
            </a:p>
          </p:txBody>
        </p:sp>
        <p:sp>
          <p:nvSpPr>
            <p:cNvPr id="20580" name="Line 204"/>
            <p:cNvSpPr>
              <a:spLocks noChangeShapeType="1"/>
            </p:cNvSpPr>
            <p:nvPr/>
          </p:nvSpPr>
          <p:spPr bwMode="auto">
            <a:xfrm flipV="1">
              <a:off x="4130" y="2181"/>
              <a:ext cx="1" cy="296"/>
            </a:xfrm>
            <a:prstGeom prst="line">
              <a:avLst/>
            </a:prstGeom>
            <a:noFill/>
            <a:ln w="24">
              <a:solidFill>
                <a:srgbClr val="B3B3B3"/>
              </a:solidFill>
              <a:round/>
            </a:ln>
          </p:spPr>
          <p:txBody>
            <a:bodyPr/>
            <a:lstStyle/>
            <a:p>
              <a:endParaRPr lang="en-IN">
                <a:solidFill>
                  <a:srgbClr val="FF0000"/>
                </a:solidFill>
              </a:endParaRPr>
            </a:p>
          </p:txBody>
        </p:sp>
        <p:sp>
          <p:nvSpPr>
            <p:cNvPr id="20581" name="Line 205"/>
            <p:cNvSpPr>
              <a:spLocks noChangeShapeType="1"/>
            </p:cNvSpPr>
            <p:nvPr/>
          </p:nvSpPr>
          <p:spPr bwMode="auto">
            <a:xfrm>
              <a:off x="4138" y="2181"/>
              <a:ext cx="1095" cy="1"/>
            </a:xfrm>
            <a:prstGeom prst="line">
              <a:avLst/>
            </a:prstGeom>
            <a:noFill/>
            <a:ln w="24">
              <a:solidFill>
                <a:srgbClr val="B3B3B3"/>
              </a:solidFill>
              <a:round/>
            </a:ln>
          </p:spPr>
          <p:txBody>
            <a:bodyPr/>
            <a:lstStyle/>
            <a:p>
              <a:endParaRPr lang="en-IN">
                <a:solidFill>
                  <a:srgbClr val="FF0000"/>
                </a:solidFill>
              </a:endParaRPr>
            </a:p>
          </p:txBody>
        </p:sp>
        <p:sp>
          <p:nvSpPr>
            <p:cNvPr id="20582" name="Line 206"/>
            <p:cNvSpPr>
              <a:spLocks noChangeShapeType="1"/>
            </p:cNvSpPr>
            <p:nvPr/>
          </p:nvSpPr>
          <p:spPr bwMode="auto">
            <a:xfrm>
              <a:off x="5233" y="2181"/>
              <a:ext cx="1" cy="296"/>
            </a:xfrm>
            <a:prstGeom prst="line">
              <a:avLst/>
            </a:prstGeom>
            <a:noFill/>
            <a:ln w="24">
              <a:solidFill>
                <a:srgbClr val="B3B3B3"/>
              </a:solidFill>
              <a:round/>
            </a:ln>
          </p:spPr>
          <p:txBody>
            <a:bodyPr/>
            <a:lstStyle/>
            <a:p>
              <a:endParaRPr lang="en-IN">
                <a:solidFill>
                  <a:srgbClr val="FF0000"/>
                </a:solidFill>
              </a:endParaRPr>
            </a:p>
          </p:txBody>
        </p:sp>
        <p:sp>
          <p:nvSpPr>
            <p:cNvPr id="20583" name="Line 207"/>
            <p:cNvSpPr>
              <a:spLocks noChangeShapeType="1"/>
            </p:cNvSpPr>
            <p:nvPr/>
          </p:nvSpPr>
          <p:spPr bwMode="auto">
            <a:xfrm>
              <a:off x="5225" y="2485"/>
              <a:ext cx="127" cy="1"/>
            </a:xfrm>
            <a:prstGeom prst="line">
              <a:avLst/>
            </a:prstGeom>
            <a:noFill/>
            <a:ln w="24">
              <a:solidFill>
                <a:srgbClr val="B3B3B3"/>
              </a:solidFill>
              <a:round/>
            </a:ln>
          </p:spPr>
          <p:txBody>
            <a:bodyPr/>
            <a:lstStyle/>
            <a:p>
              <a:endParaRPr lang="en-IN">
                <a:solidFill>
                  <a:srgbClr val="FF0000"/>
                </a:solidFill>
              </a:endParaRPr>
            </a:p>
          </p:txBody>
        </p:sp>
        <p:sp>
          <p:nvSpPr>
            <p:cNvPr id="20584" name="Line 208"/>
            <p:cNvSpPr>
              <a:spLocks noChangeShapeType="1"/>
            </p:cNvSpPr>
            <p:nvPr/>
          </p:nvSpPr>
          <p:spPr bwMode="auto">
            <a:xfrm>
              <a:off x="5352" y="2054"/>
              <a:ext cx="1" cy="431"/>
            </a:xfrm>
            <a:prstGeom prst="line">
              <a:avLst/>
            </a:prstGeom>
            <a:noFill/>
            <a:ln w="24">
              <a:solidFill>
                <a:srgbClr val="B3B3B3"/>
              </a:solidFill>
              <a:round/>
            </a:ln>
          </p:spPr>
          <p:txBody>
            <a:bodyPr/>
            <a:lstStyle/>
            <a:p>
              <a:endParaRPr lang="en-IN">
                <a:solidFill>
                  <a:srgbClr val="FF0000"/>
                </a:solidFill>
              </a:endParaRPr>
            </a:p>
          </p:txBody>
        </p:sp>
        <p:sp>
          <p:nvSpPr>
            <p:cNvPr id="20585" name="Line 209"/>
            <p:cNvSpPr>
              <a:spLocks noChangeShapeType="1"/>
            </p:cNvSpPr>
            <p:nvPr/>
          </p:nvSpPr>
          <p:spPr bwMode="auto">
            <a:xfrm>
              <a:off x="4002" y="2054"/>
              <a:ext cx="1350" cy="1"/>
            </a:xfrm>
            <a:prstGeom prst="line">
              <a:avLst/>
            </a:prstGeom>
            <a:noFill/>
            <a:ln w="24">
              <a:solidFill>
                <a:srgbClr val="B3B3B3"/>
              </a:solidFill>
              <a:round/>
            </a:ln>
          </p:spPr>
          <p:txBody>
            <a:bodyPr/>
            <a:lstStyle/>
            <a:p>
              <a:endParaRPr lang="en-IN">
                <a:solidFill>
                  <a:srgbClr val="FF0000"/>
                </a:solidFill>
              </a:endParaRPr>
            </a:p>
          </p:txBody>
        </p:sp>
        <p:sp>
          <p:nvSpPr>
            <p:cNvPr id="20586" name="Line 210"/>
            <p:cNvSpPr>
              <a:spLocks noChangeShapeType="1"/>
            </p:cNvSpPr>
            <p:nvPr/>
          </p:nvSpPr>
          <p:spPr bwMode="auto">
            <a:xfrm>
              <a:off x="4018" y="2501"/>
              <a:ext cx="112" cy="1"/>
            </a:xfrm>
            <a:prstGeom prst="line">
              <a:avLst/>
            </a:prstGeom>
            <a:noFill/>
            <a:ln w="24">
              <a:solidFill>
                <a:srgbClr val="B3B3B3"/>
              </a:solidFill>
              <a:round/>
            </a:ln>
          </p:spPr>
          <p:txBody>
            <a:bodyPr/>
            <a:lstStyle/>
            <a:p>
              <a:endParaRPr lang="en-IN">
                <a:solidFill>
                  <a:srgbClr val="FF0000"/>
                </a:solidFill>
              </a:endParaRPr>
            </a:p>
          </p:txBody>
        </p:sp>
        <p:sp>
          <p:nvSpPr>
            <p:cNvPr id="20587" name="Line 211"/>
            <p:cNvSpPr>
              <a:spLocks noChangeShapeType="1"/>
            </p:cNvSpPr>
            <p:nvPr/>
          </p:nvSpPr>
          <p:spPr bwMode="auto">
            <a:xfrm flipH="1">
              <a:off x="4665" y="1806"/>
              <a:ext cx="72" cy="200"/>
            </a:xfrm>
            <a:prstGeom prst="line">
              <a:avLst/>
            </a:prstGeom>
            <a:noFill/>
            <a:ln w="24">
              <a:solidFill>
                <a:srgbClr val="B3B3B3"/>
              </a:solidFill>
              <a:round/>
            </a:ln>
          </p:spPr>
          <p:txBody>
            <a:bodyPr/>
            <a:lstStyle/>
            <a:p>
              <a:endParaRPr lang="en-IN">
                <a:solidFill>
                  <a:srgbClr val="FF0000"/>
                </a:solidFill>
              </a:endParaRPr>
            </a:p>
          </p:txBody>
        </p:sp>
        <p:sp>
          <p:nvSpPr>
            <p:cNvPr id="20588" name="Line 212"/>
            <p:cNvSpPr>
              <a:spLocks noChangeShapeType="1"/>
            </p:cNvSpPr>
            <p:nvPr/>
          </p:nvSpPr>
          <p:spPr bwMode="auto">
            <a:xfrm flipH="1">
              <a:off x="4601" y="1806"/>
              <a:ext cx="72" cy="184"/>
            </a:xfrm>
            <a:prstGeom prst="line">
              <a:avLst/>
            </a:prstGeom>
            <a:noFill/>
            <a:ln w="24">
              <a:solidFill>
                <a:srgbClr val="B3B3B3"/>
              </a:solidFill>
              <a:round/>
            </a:ln>
          </p:spPr>
          <p:txBody>
            <a:bodyPr/>
            <a:lstStyle/>
            <a:p>
              <a:endParaRPr lang="en-IN">
                <a:solidFill>
                  <a:srgbClr val="FF0000"/>
                </a:solidFill>
              </a:endParaRPr>
            </a:p>
          </p:txBody>
        </p:sp>
        <p:sp>
          <p:nvSpPr>
            <p:cNvPr id="20589" name="Line 213"/>
            <p:cNvSpPr>
              <a:spLocks noChangeShapeType="1"/>
            </p:cNvSpPr>
            <p:nvPr/>
          </p:nvSpPr>
          <p:spPr bwMode="auto">
            <a:xfrm flipH="1">
              <a:off x="4530" y="1806"/>
              <a:ext cx="79" cy="184"/>
            </a:xfrm>
            <a:prstGeom prst="line">
              <a:avLst/>
            </a:prstGeom>
            <a:noFill/>
            <a:ln w="24">
              <a:solidFill>
                <a:srgbClr val="B3B3B3"/>
              </a:solidFill>
              <a:round/>
            </a:ln>
          </p:spPr>
          <p:txBody>
            <a:bodyPr/>
            <a:lstStyle/>
            <a:p>
              <a:endParaRPr lang="en-IN">
                <a:solidFill>
                  <a:srgbClr val="FF0000"/>
                </a:solidFill>
              </a:endParaRPr>
            </a:p>
          </p:txBody>
        </p:sp>
        <p:sp>
          <p:nvSpPr>
            <p:cNvPr id="20590" name="Line 214"/>
            <p:cNvSpPr>
              <a:spLocks noChangeShapeType="1"/>
            </p:cNvSpPr>
            <p:nvPr/>
          </p:nvSpPr>
          <p:spPr bwMode="auto">
            <a:xfrm flipH="1">
              <a:off x="4474" y="1830"/>
              <a:ext cx="56" cy="144"/>
            </a:xfrm>
            <a:prstGeom prst="line">
              <a:avLst/>
            </a:prstGeom>
            <a:noFill/>
            <a:ln w="24">
              <a:solidFill>
                <a:srgbClr val="B3B3B3"/>
              </a:solidFill>
              <a:round/>
            </a:ln>
          </p:spPr>
          <p:txBody>
            <a:bodyPr/>
            <a:lstStyle/>
            <a:p>
              <a:endParaRPr lang="en-IN">
                <a:solidFill>
                  <a:srgbClr val="FF0000"/>
                </a:solidFill>
              </a:endParaRPr>
            </a:p>
          </p:txBody>
        </p:sp>
        <p:sp>
          <p:nvSpPr>
            <p:cNvPr id="20591" name="Rectangle 219"/>
            <p:cNvSpPr>
              <a:spLocks noChangeArrowheads="1"/>
            </p:cNvSpPr>
            <p:nvPr/>
          </p:nvSpPr>
          <p:spPr bwMode="auto">
            <a:xfrm>
              <a:off x="1989" y="1679"/>
              <a:ext cx="735" cy="446"/>
            </a:xfrm>
            <a:prstGeom prst="rect">
              <a:avLst/>
            </a:prstGeom>
            <a:solidFill>
              <a:srgbClr val="997300"/>
            </a:solidFill>
            <a:ln w="8">
              <a:solidFill>
                <a:srgbClr val="999999"/>
              </a:solidFill>
              <a:miter lim="800000"/>
            </a:ln>
          </p:spPr>
          <p:txBody>
            <a:bodyPr/>
            <a:lstStyle/>
            <a:p>
              <a:endParaRPr lang="en-US">
                <a:solidFill>
                  <a:srgbClr val="FF0000"/>
                </a:solidFill>
              </a:endParaRPr>
            </a:p>
          </p:txBody>
        </p:sp>
        <p:sp>
          <p:nvSpPr>
            <p:cNvPr id="20592" name="Rectangle 220"/>
            <p:cNvSpPr>
              <a:spLocks noChangeArrowheads="1"/>
            </p:cNvSpPr>
            <p:nvPr/>
          </p:nvSpPr>
          <p:spPr bwMode="auto">
            <a:xfrm>
              <a:off x="1981" y="1671"/>
              <a:ext cx="759" cy="462"/>
            </a:xfrm>
            <a:prstGeom prst="rect">
              <a:avLst/>
            </a:prstGeom>
            <a:noFill/>
            <a:ln w="24">
              <a:solidFill>
                <a:srgbClr val="999999"/>
              </a:solidFill>
              <a:miter lim="800000"/>
            </a:ln>
          </p:spPr>
          <p:txBody>
            <a:bodyPr/>
            <a:lstStyle/>
            <a:p>
              <a:endParaRPr lang="en-US">
                <a:solidFill>
                  <a:srgbClr val="FF0000"/>
                </a:solidFill>
              </a:endParaRPr>
            </a:p>
          </p:txBody>
        </p:sp>
        <p:sp>
          <p:nvSpPr>
            <p:cNvPr id="20593" name="Rectangle 221"/>
            <p:cNvSpPr>
              <a:spLocks noChangeArrowheads="1"/>
            </p:cNvSpPr>
            <p:nvPr/>
          </p:nvSpPr>
          <p:spPr bwMode="auto">
            <a:xfrm>
              <a:off x="1909" y="2117"/>
              <a:ext cx="903" cy="120"/>
            </a:xfrm>
            <a:prstGeom prst="rect">
              <a:avLst/>
            </a:prstGeom>
            <a:solidFill>
              <a:srgbClr val="A6A6A6"/>
            </a:solidFill>
            <a:ln w="9525">
              <a:noFill/>
              <a:miter lim="800000"/>
            </a:ln>
          </p:spPr>
          <p:txBody>
            <a:bodyPr/>
            <a:lstStyle/>
            <a:p>
              <a:endParaRPr lang="en-US">
                <a:solidFill>
                  <a:srgbClr val="FF0000"/>
                </a:solidFill>
              </a:endParaRPr>
            </a:p>
          </p:txBody>
        </p:sp>
        <p:sp>
          <p:nvSpPr>
            <p:cNvPr id="20594" name="Rectangle 222"/>
            <p:cNvSpPr>
              <a:spLocks noChangeArrowheads="1"/>
            </p:cNvSpPr>
            <p:nvPr/>
          </p:nvSpPr>
          <p:spPr bwMode="auto">
            <a:xfrm>
              <a:off x="1901" y="2109"/>
              <a:ext cx="919" cy="136"/>
            </a:xfrm>
            <a:prstGeom prst="rect">
              <a:avLst/>
            </a:prstGeom>
            <a:noFill/>
            <a:ln w="24">
              <a:solidFill>
                <a:srgbClr val="999999"/>
              </a:solidFill>
              <a:miter lim="800000"/>
            </a:ln>
          </p:spPr>
          <p:txBody>
            <a:bodyPr/>
            <a:lstStyle/>
            <a:p>
              <a:endParaRPr lang="en-US">
                <a:solidFill>
                  <a:srgbClr val="FF0000"/>
                </a:solidFill>
              </a:endParaRPr>
            </a:p>
          </p:txBody>
        </p:sp>
        <p:sp>
          <p:nvSpPr>
            <p:cNvPr id="20595" name="Rectangle 223"/>
            <p:cNvSpPr>
              <a:spLocks noChangeArrowheads="1"/>
            </p:cNvSpPr>
            <p:nvPr/>
          </p:nvSpPr>
          <p:spPr bwMode="auto">
            <a:xfrm>
              <a:off x="1981" y="1487"/>
              <a:ext cx="759" cy="208"/>
            </a:xfrm>
            <a:prstGeom prst="rect">
              <a:avLst/>
            </a:prstGeom>
            <a:noFill/>
            <a:ln w="24">
              <a:solidFill>
                <a:srgbClr val="999999"/>
              </a:solidFill>
              <a:miter lim="800000"/>
            </a:ln>
          </p:spPr>
          <p:txBody>
            <a:bodyPr/>
            <a:lstStyle/>
            <a:p>
              <a:endParaRPr lang="en-US">
                <a:solidFill>
                  <a:srgbClr val="FF0000"/>
                </a:solidFill>
              </a:endParaRPr>
            </a:p>
          </p:txBody>
        </p:sp>
        <p:sp>
          <p:nvSpPr>
            <p:cNvPr id="20596" name="Oval 224"/>
            <p:cNvSpPr>
              <a:spLocks noChangeArrowheads="1"/>
            </p:cNvSpPr>
            <p:nvPr/>
          </p:nvSpPr>
          <p:spPr bwMode="auto">
            <a:xfrm>
              <a:off x="2045" y="1726"/>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597" name="Oval 225"/>
            <p:cNvSpPr>
              <a:spLocks noChangeArrowheads="1"/>
            </p:cNvSpPr>
            <p:nvPr/>
          </p:nvSpPr>
          <p:spPr bwMode="auto">
            <a:xfrm>
              <a:off x="2077" y="1822"/>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598" name="Oval 226"/>
            <p:cNvSpPr>
              <a:spLocks noChangeArrowheads="1"/>
            </p:cNvSpPr>
            <p:nvPr/>
          </p:nvSpPr>
          <p:spPr bwMode="auto">
            <a:xfrm>
              <a:off x="2077" y="1886"/>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599" name="Oval 227"/>
            <p:cNvSpPr>
              <a:spLocks noChangeArrowheads="1"/>
            </p:cNvSpPr>
            <p:nvPr/>
          </p:nvSpPr>
          <p:spPr bwMode="auto">
            <a:xfrm>
              <a:off x="2309" y="1862"/>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0" name="Oval 228"/>
            <p:cNvSpPr>
              <a:spLocks noChangeArrowheads="1"/>
            </p:cNvSpPr>
            <p:nvPr/>
          </p:nvSpPr>
          <p:spPr bwMode="auto">
            <a:xfrm>
              <a:off x="2301" y="1790"/>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1" name="Oval 229"/>
            <p:cNvSpPr>
              <a:spLocks noChangeArrowheads="1"/>
            </p:cNvSpPr>
            <p:nvPr/>
          </p:nvSpPr>
          <p:spPr bwMode="auto">
            <a:xfrm>
              <a:off x="2509" y="1814"/>
              <a:ext cx="47"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2" name="Oval 230"/>
            <p:cNvSpPr>
              <a:spLocks noChangeArrowheads="1"/>
            </p:cNvSpPr>
            <p:nvPr/>
          </p:nvSpPr>
          <p:spPr bwMode="auto">
            <a:xfrm>
              <a:off x="2341" y="2054"/>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3" name="Oval 231"/>
            <p:cNvSpPr>
              <a:spLocks noChangeArrowheads="1"/>
            </p:cNvSpPr>
            <p:nvPr/>
          </p:nvSpPr>
          <p:spPr bwMode="auto">
            <a:xfrm>
              <a:off x="2317" y="1966"/>
              <a:ext cx="40" cy="32"/>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4" name="Oval 232"/>
            <p:cNvSpPr>
              <a:spLocks noChangeArrowheads="1"/>
            </p:cNvSpPr>
            <p:nvPr/>
          </p:nvSpPr>
          <p:spPr bwMode="auto">
            <a:xfrm>
              <a:off x="2021" y="2006"/>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5" name="Oval 233"/>
            <p:cNvSpPr>
              <a:spLocks noChangeArrowheads="1"/>
            </p:cNvSpPr>
            <p:nvPr/>
          </p:nvSpPr>
          <p:spPr bwMode="auto">
            <a:xfrm>
              <a:off x="2157" y="1934"/>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6" name="Oval 234"/>
            <p:cNvSpPr>
              <a:spLocks noChangeArrowheads="1"/>
            </p:cNvSpPr>
            <p:nvPr/>
          </p:nvSpPr>
          <p:spPr bwMode="auto">
            <a:xfrm>
              <a:off x="2221" y="2046"/>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7" name="Oval 235"/>
            <p:cNvSpPr>
              <a:spLocks noChangeArrowheads="1"/>
            </p:cNvSpPr>
            <p:nvPr/>
          </p:nvSpPr>
          <p:spPr bwMode="auto">
            <a:xfrm>
              <a:off x="2261" y="1710"/>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8" name="Oval 236"/>
            <p:cNvSpPr>
              <a:spLocks noChangeArrowheads="1"/>
            </p:cNvSpPr>
            <p:nvPr/>
          </p:nvSpPr>
          <p:spPr bwMode="auto">
            <a:xfrm>
              <a:off x="2237" y="1782"/>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09" name="Oval 237"/>
            <p:cNvSpPr>
              <a:spLocks noChangeArrowheads="1"/>
            </p:cNvSpPr>
            <p:nvPr/>
          </p:nvSpPr>
          <p:spPr bwMode="auto">
            <a:xfrm>
              <a:off x="2157" y="1790"/>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0" name="Oval 238"/>
            <p:cNvSpPr>
              <a:spLocks noChangeArrowheads="1"/>
            </p:cNvSpPr>
            <p:nvPr/>
          </p:nvSpPr>
          <p:spPr bwMode="auto">
            <a:xfrm>
              <a:off x="2237" y="1862"/>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1" name="Oval 239"/>
            <p:cNvSpPr>
              <a:spLocks noChangeArrowheads="1"/>
            </p:cNvSpPr>
            <p:nvPr/>
          </p:nvSpPr>
          <p:spPr bwMode="auto">
            <a:xfrm>
              <a:off x="2229" y="1934"/>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2" name="Oval 240"/>
            <p:cNvSpPr>
              <a:spLocks noChangeArrowheads="1"/>
            </p:cNvSpPr>
            <p:nvPr/>
          </p:nvSpPr>
          <p:spPr bwMode="auto">
            <a:xfrm>
              <a:off x="2421" y="1966"/>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3" name="Oval 241"/>
            <p:cNvSpPr>
              <a:spLocks noChangeArrowheads="1"/>
            </p:cNvSpPr>
            <p:nvPr/>
          </p:nvSpPr>
          <p:spPr bwMode="auto">
            <a:xfrm>
              <a:off x="2469" y="1894"/>
              <a:ext cx="47"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4" name="Oval 242"/>
            <p:cNvSpPr>
              <a:spLocks noChangeArrowheads="1"/>
            </p:cNvSpPr>
            <p:nvPr/>
          </p:nvSpPr>
          <p:spPr bwMode="auto">
            <a:xfrm>
              <a:off x="2445" y="1718"/>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5" name="Oval 243"/>
            <p:cNvSpPr>
              <a:spLocks noChangeArrowheads="1"/>
            </p:cNvSpPr>
            <p:nvPr/>
          </p:nvSpPr>
          <p:spPr bwMode="auto">
            <a:xfrm>
              <a:off x="2405" y="1854"/>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6" name="Oval 244"/>
            <p:cNvSpPr>
              <a:spLocks noChangeArrowheads="1"/>
            </p:cNvSpPr>
            <p:nvPr/>
          </p:nvSpPr>
          <p:spPr bwMode="auto">
            <a:xfrm>
              <a:off x="2445" y="2046"/>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7" name="Oval 245"/>
            <p:cNvSpPr>
              <a:spLocks noChangeArrowheads="1"/>
            </p:cNvSpPr>
            <p:nvPr/>
          </p:nvSpPr>
          <p:spPr bwMode="auto">
            <a:xfrm>
              <a:off x="2101" y="1982"/>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8" name="Oval 246"/>
            <p:cNvSpPr>
              <a:spLocks noChangeArrowheads="1"/>
            </p:cNvSpPr>
            <p:nvPr/>
          </p:nvSpPr>
          <p:spPr bwMode="auto">
            <a:xfrm>
              <a:off x="2125" y="2054"/>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19" name="Oval 247"/>
            <p:cNvSpPr>
              <a:spLocks noChangeArrowheads="1"/>
            </p:cNvSpPr>
            <p:nvPr/>
          </p:nvSpPr>
          <p:spPr bwMode="auto">
            <a:xfrm>
              <a:off x="2101" y="1703"/>
              <a:ext cx="72" cy="63"/>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0" name="Oval 248"/>
            <p:cNvSpPr>
              <a:spLocks noChangeArrowheads="1"/>
            </p:cNvSpPr>
            <p:nvPr/>
          </p:nvSpPr>
          <p:spPr bwMode="auto">
            <a:xfrm>
              <a:off x="2357" y="1758"/>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1" name="Oval 249"/>
            <p:cNvSpPr>
              <a:spLocks noChangeArrowheads="1"/>
            </p:cNvSpPr>
            <p:nvPr/>
          </p:nvSpPr>
          <p:spPr bwMode="auto">
            <a:xfrm>
              <a:off x="2301" y="1958"/>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2" name="Oval 250"/>
            <p:cNvSpPr>
              <a:spLocks noChangeArrowheads="1"/>
            </p:cNvSpPr>
            <p:nvPr/>
          </p:nvSpPr>
          <p:spPr bwMode="auto">
            <a:xfrm>
              <a:off x="2493" y="1950"/>
              <a:ext cx="71"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3" name="Oval 251"/>
            <p:cNvSpPr>
              <a:spLocks noChangeArrowheads="1"/>
            </p:cNvSpPr>
            <p:nvPr/>
          </p:nvSpPr>
          <p:spPr bwMode="auto">
            <a:xfrm>
              <a:off x="2013" y="1798"/>
              <a:ext cx="72" cy="64"/>
            </a:xfrm>
            <a:prstGeom prst="ellipse">
              <a:avLst/>
            </a:prstGeom>
            <a:solidFill>
              <a:srgbClr val="FFFFFF"/>
            </a:solidFill>
            <a:ln w="8">
              <a:solidFill>
                <a:srgbClr val="404040"/>
              </a:solidFill>
              <a:round/>
            </a:ln>
          </p:spPr>
          <p:txBody>
            <a:bodyPr/>
            <a:lstStyle/>
            <a:p>
              <a:endParaRPr lang="en-US">
                <a:solidFill>
                  <a:srgbClr val="FF0000"/>
                </a:solidFill>
              </a:endParaRPr>
            </a:p>
          </p:txBody>
        </p:sp>
        <p:sp>
          <p:nvSpPr>
            <p:cNvPr id="20624" name="Oval 252"/>
            <p:cNvSpPr>
              <a:spLocks noChangeArrowheads="1"/>
            </p:cNvSpPr>
            <p:nvPr/>
          </p:nvSpPr>
          <p:spPr bwMode="auto">
            <a:xfrm>
              <a:off x="2564" y="1726"/>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5" name="Oval 253"/>
            <p:cNvSpPr>
              <a:spLocks noChangeArrowheads="1"/>
            </p:cNvSpPr>
            <p:nvPr/>
          </p:nvSpPr>
          <p:spPr bwMode="auto">
            <a:xfrm>
              <a:off x="2397" y="1910"/>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6" name="Oval 254"/>
            <p:cNvSpPr>
              <a:spLocks noChangeArrowheads="1"/>
            </p:cNvSpPr>
            <p:nvPr/>
          </p:nvSpPr>
          <p:spPr bwMode="auto">
            <a:xfrm>
              <a:off x="2421" y="1782"/>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7" name="Oval 255"/>
            <p:cNvSpPr>
              <a:spLocks noChangeArrowheads="1"/>
            </p:cNvSpPr>
            <p:nvPr/>
          </p:nvSpPr>
          <p:spPr bwMode="auto">
            <a:xfrm>
              <a:off x="2397" y="2030"/>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8" name="Oval 256"/>
            <p:cNvSpPr>
              <a:spLocks noChangeArrowheads="1"/>
            </p:cNvSpPr>
            <p:nvPr/>
          </p:nvSpPr>
          <p:spPr bwMode="auto">
            <a:xfrm>
              <a:off x="2317" y="1910"/>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29" name="Oval 257"/>
            <p:cNvSpPr>
              <a:spLocks noChangeArrowheads="1"/>
            </p:cNvSpPr>
            <p:nvPr/>
          </p:nvSpPr>
          <p:spPr bwMode="auto">
            <a:xfrm>
              <a:off x="2149" y="1870"/>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30" name="Oval 258"/>
            <p:cNvSpPr>
              <a:spLocks noChangeArrowheads="1"/>
            </p:cNvSpPr>
            <p:nvPr/>
          </p:nvSpPr>
          <p:spPr bwMode="auto">
            <a:xfrm>
              <a:off x="2165" y="2006"/>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31" name="Oval 259"/>
            <p:cNvSpPr>
              <a:spLocks noChangeArrowheads="1"/>
            </p:cNvSpPr>
            <p:nvPr/>
          </p:nvSpPr>
          <p:spPr bwMode="auto">
            <a:xfrm>
              <a:off x="2213" y="1974"/>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32" name="Oval 260"/>
            <p:cNvSpPr>
              <a:spLocks noChangeArrowheads="1"/>
            </p:cNvSpPr>
            <p:nvPr/>
          </p:nvSpPr>
          <p:spPr bwMode="auto">
            <a:xfrm>
              <a:off x="2165" y="1718"/>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33" name="Oval 261"/>
            <p:cNvSpPr>
              <a:spLocks noChangeArrowheads="1"/>
            </p:cNvSpPr>
            <p:nvPr/>
          </p:nvSpPr>
          <p:spPr bwMode="auto">
            <a:xfrm>
              <a:off x="2029" y="1926"/>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34" name="Oval 262"/>
            <p:cNvSpPr>
              <a:spLocks noChangeArrowheads="1"/>
            </p:cNvSpPr>
            <p:nvPr/>
          </p:nvSpPr>
          <p:spPr bwMode="auto">
            <a:xfrm>
              <a:off x="2516" y="1870"/>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35" name="Oval 263"/>
            <p:cNvSpPr>
              <a:spLocks noChangeArrowheads="1"/>
            </p:cNvSpPr>
            <p:nvPr/>
          </p:nvSpPr>
          <p:spPr bwMode="auto">
            <a:xfrm>
              <a:off x="2493" y="2030"/>
              <a:ext cx="71"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36" name="Rectangle 264"/>
            <p:cNvSpPr>
              <a:spLocks noChangeArrowheads="1"/>
            </p:cNvSpPr>
            <p:nvPr/>
          </p:nvSpPr>
          <p:spPr bwMode="auto">
            <a:xfrm>
              <a:off x="1750" y="1926"/>
              <a:ext cx="247" cy="96"/>
            </a:xfrm>
            <a:prstGeom prst="rect">
              <a:avLst/>
            </a:prstGeom>
            <a:noFill/>
            <a:ln w="24">
              <a:solidFill>
                <a:srgbClr val="A6A6A6"/>
              </a:solidFill>
              <a:miter lim="800000"/>
            </a:ln>
          </p:spPr>
          <p:txBody>
            <a:bodyPr/>
            <a:lstStyle/>
            <a:p>
              <a:endParaRPr lang="en-US">
                <a:solidFill>
                  <a:srgbClr val="FF0000"/>
                </a:solidFill>
              </a:endParaRPr>
            </a:p>
          </p:txBody>
        </p:sp>
        <p:grpSp>
          <p:nvGrpSpPr>
            <p:cNvPr id="24" name="Group 267"/>
            <p:cNvGrpSpPr/>
            <p:nvPr/>
          </p:nvGrpSpPr>
          <p:grpSpPr bwMode="auto">
            <a:xfrm>
              <a:off x="1518" y="1862"/>
              <a:ext cx="264" cy="240"/>
              <a:chOff x="1518" y="1862"/>
              <a:chExt cx="264" cy="240"/>
            </a:xfrm>
          </p:grpSpPr>
          <p:sp>
            <p:nvSpPr>
              <p:cNvPr id="20655" name="Oval 265"/>
              <p:cNvSpPr>
                <a:spLocks noChangeArrowheads="1"/>
              </p:cNvSpPr>
              <p:nvPr/>
            </p:nvSpPr>
            <p:spPr bwMode="auto">
              <a:xfrm>
                <a:off x="1518" y="1862"/>
                <a:ext cx="264" cy="240"/>
              </a:xfrm>
              <a:prstGeom prst="ellipse">
                <a:avLst/>
              </a:prstGeom>
              <a:noFill/>
              <a:ln w="24">
                <a:solidFill>
                  <a:srgbClr val="00A0FF"/>
                </a:solidFill>
                <a:round/>
              </a:ln>
            </p:spPr>
            <p:txBody>
              <a:bodyPr/>
              <a:lstStyle/>
              <a:p>
                <a:endParaRPr lang="en-US">
                  <a:solidFill>
                    <a:srgbClr val="FF0000"/>
                  </a:solidFill>
                </a:endParaRPr>
              </a:p>
            </p:txBody>
          </p:sp>
          <p:sp>
            <p:nvSpPr>
              <p:cNvPr id="20656" name="Rectangle 266"/>
              <p:cNvSpPr>
                <a:spLocks noChangeArrowheads="1"/>
              </p:cNvSpPr>
              <p:nvPr/>
            </p:nvSpPr>
            <p:spPr bwMode="auto">
              <a:xfrm>
                <a:off x="1606" y="1894"/>
                <a:ext cx="104" cy="174"/>
              </a:xfrm>
              <a:prstGeom prst="rect">
                <a:avLst/>
              </a:prstGeom>
              <a:noFill/>
              <a:ln w="9525">
                <a:noFill/>
                <a:miter lim="800000"/>
              </a:ln>
            </p:spPr>
            <p:txBody>
              <a:bodyPr wrap="none" lIns="0" tIns="0" rIns="0" bIns="0">
                <a:spAutoFit/>
              </a:bodyPr>
              <a:lstStyle/>
              <a:p>
                <a:r>
                  <a:rPr lang="en-US" b="1">
                    <a:solidFill>
                      <a:srgbClr val="FF0000"/>
                    </a:solidFill>
                    <a:latin typeface="Helvetica" pitchFamily="34" charset="0"/>
                  </a:rPr>
                  <a:t>B</a:t>
                </a:r>
                <a:endParaRPr lang="en-US">
                  <a:solidFill>
                    <a:srgbClr val="FF0000"/>
                  </a:solidFill>
                </a:endParaRPr>
              </a:p>
            </p:txBody>
          </p:sp>
        </p:grpSp>
        <p:grpSp>
          <p:nvGrpSpPr>
            <p:cNvPr id="25" name="Group 270"/>
            <p:cNvGrpSpPr/>
            <p:nvPr/>
          </p:nvGrpSpPr>
          <p:grpSpPr bwMode="auto">
            <a:xfrm>
              <a:off x="1127" y="1527"/>
              <a:ext cx="830" cy="112"/>
              <a:chOff x="1127" y="1527"/>
              <a:chExt cx="830" cy="112"/>
            </a:xfrm>
          </p:grpSpPr>
          <p:sp>
            <p:nvSpPr>
              <p:cNvPr id="20653" name="Freeform 268"/>
              <p:cNvSpPr/>
              <p:nvPr/>
            </p:nvSpPr>
            <p:spPr bwMode="auto">
              <a:xfrm>
                <a:off x="1837" y="1527"/>
                <a:ext cx="120" cy="112"/>
              </a:xfrm>
              <a:custGeom>
                <a:avLst/>
                <a:gdLst>
                  <a:gd name="T0" fmla="*/ 120 w 120"/>
                  <a:gd name="T1" fmla="*/ 56 h 112"/>
                  <a:gd name="T2" fmla="*/ 0 w 120"/>
                  <a:gd name="T3" fmla="*/ 112 h 112"/>
                  <a:gd name="T4" fmla="*/ 0 w 120"/>
                  <a:gd name="T5" fmla="*/ 56 h 112"/>
                  <a:gd name="T6" fmla="*/ 0 w 120"/>
                  <a:gd name="T7" fmla="*/ 0 h 112"/>
                  <a:gd name="T8" fmla="*/ 120 w 120"/>
                  <a:gd name="T9" fmla="*/ 56 h 112"/>
                  <a:gd name="T10" fmla="*/ 0 60000 65536"/>
                  <a:gd name="T11" fmla="*/ 0 60000 65536"/>
                  <a:gd name="T12" fmla="*/ 0 60000 65536"/>
                  <a:gd name="T13" fmla="*/ 0 60000 65536"/>
                  <a:gd name="T14" fmla="*/ 0 60000 65536"/>
                  <a:gd name="T15" fmla="*/ 0 w 120"/>
                  <a:gd name="T16" fmla="*/ 0 h 112"/>
                  <a:gd name="T17" fmla="*/ 120 w 120"/>
                  <a:gd name="T18" fmla="*/ 112 h 112"/>
                </a:gdLst>
                <a:ahLst/>
                <a:cxnLst>
                  <a:cxn ang="T10">
                    <a:pos x="T0" y="T1"/>
                  </a:cxn>
                  <a:cxn ang="T11">
                    <a:pos x="T2" y="T3"/>
                  </a:cxn>
                  <a:cxn ang="T12">
                    <a:pos x="T4" y="T5"/>
                  </a:cxn>
                  <a:cxn ang="T13">
                    <a:pos x="T6" y="T7"/>
                  </a:cxn>
                  <a:cxn ang="T14">
                    <a:pos x="T8" y="T9"/>
                  </a:cxn>
                </a:cxnLst>
                <a:rect l="T15" t="T16" r="T17" b="T18"/>
                <a:pathLst>
                  <a:path w="120" h="112">
                    <a:moveTo>
                      <a:pt x="120" y="56"/>
                    </a:moveTo>
                    <a:lnTo>
                      <a:pt x="0" y="112"/>
                    </a:lnTo>
                    <a:lnTo>
                      <a:pt x="0" y="56"/>
                    </a:lnTo>
                    <a:lnTo>
                      <a:pt x="0" y="0"/>
                    </a:lnTo>
                    <a:lnTo>
                      <a:pt x="120" y="56"/>
                    </a:lnTo>
                    <a:close/>
                  </a:path>
                </a:pathLst>
              </a:custGeom>
              <a:solidFill>
                <a:srgbClr val="66CC00"/>
              </a:solidFill>
              <a:ln w="9525">
                <a:noFill/>
                <a:round/>
              </a:ln>
            </p:spPr>
            <p:txBody>
              <a:bodyPr/>
              <a:lstStyle/>
              <a:p>
                <a:endParaRPr lang="en-US">
                  <a:solidFill>
                    <a:srgbClr val="FF0000"/>
                  </a:solidFill>
                </a:endParaRPr>
              </a:p>
            </p:txBody>
          </p:sp>
          <p:sp>
            <p:nvSpPr>
              <p:cNvPr id="20654" name="Line 269"/>
              <p:cNvSpPr>
                <a:spLocks noChangeShapeType="1"/>
              </p:cNvSpPr>
              <p:nvPr/>
            </p:nvSpPr>
            <p:spPr bwMode="auto">
              <a:xfrm>
                <a:off x="1127" y="1583"/>
                <a:ext cx="710" cy="1"/>
              </a:xfrm>
              <a:prstGeom prst="line">
                <a:avLst/>
              </a:prstGeom>
              <a:noFill/>
              <a:ln w="24">
                <a:solidFill>
                  <a:srgbClr val="66CC00"/>
                </a:solidFill>
                <a:round/>
              </a:ln>
            </p:spPr>
            <p:txBody>
              <a:bodyPr/>
              <a:lstStyle/>
              <a:p>
                <a:endParaRPr lang="en-IN">
                  <a:solidFill>
                    <a:srgbClr val="FF0000"/>
                  </a:solidFill>
                </a:endParaRPr>
              </a:p>
            </p:txBody>
          </p:sp>
        </p:grpSp>
        <p:sp>
          <p:nvSpPr>
            <p:cNvPr id="20639" name="Line 271"/>
            <p:cNvSpPr>
              <a:spLocks noChangeShapeType="1"/>
            </p:cNvSpPr>
            <p:nvPr/>
          </p:nvSpPr>
          <p:spPr bwMode="auto">
            <a:xfrm>
              <a:off x="1662" y="2564"/>
              <a:ext cx="1430" cy="1"/>
            </a:xfrm>
            <a:prstGeom prst="line">
              <a:avLst/>
            </a:prstGeom>
            <a:noFill/>
            <a:ln w="24">
              <a:solidFill>
                <a:srgbClr val="DD0806"/>
              </a:solidFill>
              <a:round/>
            </a:ln>
          </p:spPr>
          <p:txBody>
            <a:bodyPr/>
            <a:lstStyle/>
            <a:p>
              <a:endParaRPr lang="en-IN">
                <a:solidFill>
                  <a:srgbClr val="FF0000"/>
                </a:solidFill>
              </a:endParaRPr>
            </a:p>
          </p:txBody>
        </p:sp>
        <p:sp>
          <p:nvSpPr>
            <p:cNvPr id="20640" name="Line 272"/>
            <p:cNvSpPr>
              <a:spLocks noChangeShapeType="1"/>
            </p:cNvSpPr>
            <p:nvPr/>
          </p:nvSpPr>
          <p:spPr bwMode="auto">
            <a:xfrm flipV="1">
              <a:off x="3253" y="1372"/>
              <a:ext cx="1" cy="1189"/>
            </a:xfrm>
            <a:prstGeom prst="line">
              <a:avLst/>
            </a:prstGeom>
            <a:noFill/>
            <a:ln w="24">
              <a:solidFill>
                <a:srgbClr val="DD0806"/>
              </a:solidFill>
              <a:round/>
            </a:ln>
          </p:spPr>
          <p:txBody>
            <a:bodyPr/>
            <a:lstStyle/>
            <a:p>
              <a:endParaRPr lang="en-IN">
                <a:solidFill>
                  <a:srgbClr val="FF0000"/>
                </a:solidFill>
              </a:endParaRPr>
            </a:p>
          </p:txBody>
        </p:sp>
        <p:sp>
          <p:nvSpPr>
            <p:cNvPr id="20641" name="Line 273"/>
            <p:cNvSpPr>
              <a:spLocks noChangeShapeType="1"/>
            </p:cNvSpPr>
            <p:nvPr/>
          </p:nvSpPr>
          <p:spPr bwMode="auto">
            <a:xfrm>
              <a:off x="3092" y="1375"/>
              <a:ext cx="2500" cy="1"/>
            </a:xfrm>
            <a:prstGeom prst="line">
              <a:avLst/>
            </a:prstGeom>
            <a:noFill/>
            <a:ln w="24">
              <a:solidFill>
                <a:srgbClr val="DD0806"/>
              </a:solidFill>
              <a:round/>
            </a:ln>
          </p:spPr>
          <p:txBody>
            <a:bodyPr/>
            <a:lstStyle/>
            <a:p>
              <a:endParaRPr lang="en-IN">
                <a:solidFill>
                  <a:srgbClr val="FF0000"/>
                </a:solidFill>
              </a:endParaRPr>
            </a:p>
          </p:txBody>
        </p:sp>
        <p:sp>
          <p:nvSpPr>
            <p:cNvPr id="20642" name="Line 274"/>
            <p:cNvSpPr>
              <a:spLocks noChangeShapeType="1"/>
            </p:cNvSpPr>
            <p:nvPr/>
          </p:nvSpPr>
          <p:spPr bwMode="auto">
            <a:xfrm>
              <a:off x="5592" y="1375"/>
              <a:ext cx="1" cy="2921"/>
            </a:xfrm>
            <a:prstGeom prst="line">
              <a:avLst/>
            </a:prstGeom>
            <a:noFill/>
            <a:ln w="24">
              <a:solidFill>
                <a:srgbClr val="DD0806"/>
              </a:solidFill>
              <a:round/>
            </a:ln>
          </p:spPr>
          <p:txBody>
            <a:bodyPr/>
            <a:lstStyle/>
            <a:p>
              <a:endParaRPr lang="en-IN">
                <a:solidFill>
                  <a:srgbClr val="FF0000"/>
                </a:solidFill>
              </a:endParaRPr>
            </a:p>
          </p:txBody>
        </p:sp>
        <p:sp>
          <p:nvSpPr>
            <p:cNvPr id="20643" name="Line 275"/>
            <p:cNvSpPr>
              <a:spLocks noChangeShapeType="1"/>
            </p:cNvSpPr>
            <p:nvPr/>
          </p:nvSpPr>
          <p:spPr bwMode="auto">
            <a:xfrm flipH="1">
              <a:off x="1654" y="4296"/>
              <a:ext cx="3946" cy="1"/>
            </a:xfrm>
            <a:prstGeom prst="line">
              <a:avLst/>
            </a:prstGeom>
            <a:noFill/>
            <a:ln w="24">
              <a:solidFill>
                <a:srgbClr val="DD0806"/>
              </a:solidFill>
              <a:round/>
            </a:ln>
          </p:spPr>
          <p:txBody>
            <a:bodyPr/>
            <a:lstStyle/>
            <a:p>
              <a:endParaRPr lang="en-IN">
                <a:solidFill>
                  <a:srgbClr val="FF0000"/>
                </a:solidFill>
              </a:endParaRPr>
            </a:p>
          </p:txBody>
        </p:sp>
        <p:sp>
          <p:nvSpPr>
            <p:cNvPr id="20644" name="Line 276"/>
            <p:cNvSpPr>
              <a:spLocks noChangeShapeType="1"/>
            </p:cNvSpPr>
            <p:nvPr/>
          </p:nvSpPr>
          <p:spPr bwMode="auto">
            <a:xfrm>
              <a:off x="1662" y="2564"/>
              <a:ext cx="1" cy="1724"/>
            </a:xfrm>
            <a:prstGeom prst="line">
              <a:avLst/>
            </a:prstGeom>
            <a:noFill/>
            <a:ln w="24">
              <a:solidFill>
                <a:srgbClr val="DD0806"/>
              </a:solidFill>
              <a:round/>
            </a:ln>
          </p:spPr>
          <p:txBody>
            <a:bodyPr/>
            <a:lstStyle/>
            <a:p>
              <a:endParaRPr lang="en-IN">
                <a:solidFill>
                  <a:srgbClr val="FF0000"/>
                </a:solidFill>
              </a:endParaRPr>
            </a:p>
          </p:txBody>
        </p:sp>
        <p:sp>
          <p:nvSpPr>
            <p:cNvPr id="20645" name="Line 277"/>
            <p:cNvSpPr>
              <a:spLocks noChangeShapeType="1"/>
            </p:cNvSpPr>
            <p:nvPr/>
          </p:nvSpPr>
          <p:spPr bwMode="auto">
            <a:xfrm flipH="1">
              <a:off x="4729" y="1806"/>
              <a:ext cx="72" cy="200"/>
            </a:xfrm>
            <a:prstGeom prst="line">
              <a:avLst/>
            </a:prstGeom>
            <a:noFill/>
            <a:ln w="24">
              <a:solidFill>
                <a:srgbClr val="B3B3B3"/>
              </a:solidFill>
              <a:round/>
            </a:ln>
          </p:spPr>
          <p:txBody>
            <a:bodyPr/>
            <a:lstStyle/>
            <a:p>
              <a:endParaRPr lang="en-IN">
                <a:solidFill>
                  <a:srgbClr val="FF0000"/>
                </a:solidFill>
              </a:endParaRPr>
            </a:p>
          </p:txBody>
        </p:sp>
        <p:sp>
          <p:nvSpPr>
            <p:cNvPr id="20646" name="Line 278"/>
            <p:cNvSpPr>
              <a:spLocks noChangeShapeType="1"/>
            </p:cNvSpPr>
            <p:nvPr/>
          </p:nvSpPr>
          <p:spPr bwMode="auto">
            <a:xfrm flipH="1">
              <a:off x="4793" y="1806"/>
              <a:ext cx="72" cy="200"/>
            </a:xfrm>
            <a:prstGeom prst="line">
              <a:avLst/>
            </a:prstGeom>
            <a:noFill/>
            <a:ln w="24">
              <a:solidFill>
                <a:srgbClr val="B3B3B3"/>
              </a:solidFill>
              <a:round/>
            </a:ln>
          </p:spPr>
          <p:txBody>
            <a:bodyPr/>
            <a:lstStyle/>
            <a:p>
              <a:endParaRPr lang="en-IN">
                <a:solidFill>
                  <a:srgbClr val="FF0000"/>
                </a:solidFill>
              </a:endParaRPr>
            </a:p>
          </p:txBody>
        </p:sp>
        <p:sp>
          <p:nvSpPr>
            <p:cNvPr id="20647" name="Line 279"/>
            <p:cNvSpPr>
              <a:spLocks noChangeShapeType="1"/>
            </p:cNvSpPr>
            <p:nvPr/>
          </p:nvSpPr>
          <p:spPr bwMode="auto">
            <a:xfrm flipH="1">
              <a:off x="4849" y="1814"/>
              <a:ext cx="80" cy="200"/>
            </a:xfrm>
            <a:prstGeom prst="line">
              <a:avLst/>
            </a:prstGeom>
            <a:noFill/>
            <a:ln w="24">
              <a:solidFill>
                <a:srgbClr val="B3B3B3"/>
              </a:solidFill>
              <a:round/>
            </a:ln>
          </p:spPr>
          <p:txBody>
            <a:bodyPr/>
            <a:lstStyle/>
            <a:p>
              <a:endParaRPr lang="en-IN">
                <a:solidFill>
                  <a:srgbClr val="FF0000"/>
                </a:solidFill>
              </a:endParaRPr>
            </a:p>
          </p:txBody>
        </p:sp>
        <p:sp>
          <p:nvSpPr>
            <p:cNvPr id="20648" name="Freeform 280"/>
            <p:cNvSpPr/>
            <p:nvPr/>
          </p:nvSpPr>
          <p:spPr bwMode="auto">
            <a:xfrm>
              <a:off x="4002" y="2054"/>
              <a:ext cx="1358" cy="447"/>
            </a:xfrm>
            <a:custGeom>
              <a:avLst/>
              <a:gdLst>
                <a:gd name="T0" fmla="*/ 0 w 1358"/>
                <a:gd name="T1" fmla="*/ 447 h 447"/>
                <a:gd name="T2" fmla="*/ 0 w 1358"/>
                <a:gd name="T3" fmla="*/ 0 h 447"/>
                <a:gd name="T4" fmla="*/ 1358 w 1358"/>
                <a:gd name="T5" fmla="*/ 0 h 447"/>
                <a:gd name="T6" fmla="*/ 1358 w 1358"/>
                <a:gd name="T7" fmla="*/ 439 h 447"/>
                <a:gd name="T8" fmla="*/ 1223 w 1358"/>
                <a:gd name="T9" fmla="*/ 439 h 447"/>
                <a:gd name="T10" fmla="*/ 1215 w 1358"/>
                <a:gd name="T11" fmla="*/ 127 h 447"/>
                <a:gd name="T12" fmla="*/ 128 w 1358"/>
                <a:gd name="T13" fmla="*/ 127 h 447"/>
                <a:gd name="T14" fmla="*/ 128 w 1358"/>
                <a:gd name="T15" fmla="*/ 447 h 447"/>
                <a:gd name="T16" fmla="*/ 0 w 1358"/>
                <a:gd name="T17" fmla="*/ 447 h 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8"/>
                <a:gd name="T28" fmla="*/ 0 h 447"/>
                <a:gd name="T29" fmla="*/ 1358 w 1358"/>
                <a:gd name="T30" fmla="*/ 447 h 4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8" h="447">
                  <a:moveTo>
                    <a:pt x="0" y="447"/>
                  </a:moveTo>
                  <a:lnTo>
                    <a:pt x="0" y="0"/>
                  </a:lnTo>
                  <a:lnTo>
                    <a:pt x="1358" y="0"/>
                  </a:lnTo>
                  <a:lnTo>
                    <a:pt x="1358" y="439"/>
                  </a:lnTo>
                  <a:lnTo>
                    <a:pt x="1223" y="439"/>
                  </a:lnTo>
                  <a:lnTo>
                    <a:pt x="1215" y="127"/>
                  </a:lnTo>
                  <a:lnTo>
                    <a:pt x="128" y="127"/>
                  </a:lnTo>
                  <a:lnTo>
                    <a:pt x="128" y="447"/>
                  </a:lnTo>
                  <a:lnTo>
                    <a:pt x="0" y="447"/>
                  </a:lnTo>
                  <a:close/>
                </a:path>
              </a:pathLst>
            </a:custGeom>
            <a:blipFill dpi="0" rotWithShape="0">
              <a:blip r:embed="rId1"/>
              <a:srcRect/>
              <a:tile tx="0" ty="0" sx="100000" sy="100000" flip="none" algn="tl"/>
            </a:blipFill>
            <a:ln w="8">
              <a:solidFill>
                <a:srgbClr val="A6A6A6"/>
              </a:solidFill>
              <a:round/>
            </a:ln>
          </p:spPr>
          <p:txBody>
            <a:bodyPr/>
            <a:lstStyle/>
            <a:p>
              <a:endParaRPr lang="en-US">
                <a:solidFill>
                  <a:srgbClr val="FF0000"/>
                </a:solidFill>
              </a:endParaRPr>
            </a:p>
          </p:txBody>
        </p:sp>
        <p:sp>
          <p:nvSpPr>
            <p:cNvPr id="20649" name="Oval 281"/>
            <p:cNvSpPr>
              <a:spLocks noChangeArrowheads="1"/>
            </p:cNvSpPr>
            <p:nvPr/>
          </p:nvSpPr>
          <p:spPr bwMode="auto">
            <a:xfrm>
              <a:off x="2620" y="1958"/>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50" name="Oval 282"/>
            <p:cNvSpPr>
              <a:spLocks noChangeArrowheads="1"/>
            </p:cNvSpPr>
            <p:nvPr/>
          </p:nvSpPr>
          <p:spPr bwMode="auto">
            <a:xfrm>
              <a:off x="2604" y="1830"/>
              <a:ext cx="72" cy="64"/>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51" name="Oval 283"/>
            <p:cNvSpPr>
              <a:spLocks noChangeArrowheads="1"/>
            </p:cNvSpPr>
            <p:nvPr/>
          </p:nvSpPr>
          <p:spPr bwMode="auto">
            <a:xfrm>
              <a:off x="2564" y="2014"/>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sp>
          <p:nvSpPr>
            <p:cNvPr id="20652" name="Oval 284"/>
            <p:cNvSpPr>
              <a:spLocks noChangeArrowheads="1"/>
            </p:cNvSpPr>
            <p:nvPr/>
          </p:nvSpPr>
          <p:spPr bwMode="auto">
            <a:xfrm>
              <a:off x="2604" y="1910"/>
              <a:ext cx="48" cy="40"/>
            </a:xfrm>
            <a:prstGeom prst="ellipse">
              <a:avLst/>
            </a:prstGeom>
            <a:solidFill>
              <a:srgbClr val="FFFFFF"/>
            </a:solidFill>
            <a:ln w="8">
              <a:solidFill>
                <a:srgbClr val="000000"/>
              </a:solidFill>
              <a:round/>
            </a:ln>
          </p:spPr>
          <p:txBody>
            <a:bodyPr/>
            <a:lstStyle/>
            <a:p>
              <a:endParaRPr lang="en-US">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What is to be designed ?</a:t>
            </a:r>
            <a:endParaRPr lang="en-US"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panose="02080604020202020204" pitchFamily="34" charset="0"/>
                <a:cs typeface="Arial" panose="02080604020202020204" pitchFamily="34" charset="0"/>
              </a:rPr>
              <a:t>Capacity of Centrifuge</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Capacity of Centrifuge Feed pump</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Working Hours</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Polyelectrolyte consumption (kg/d)</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Size of PE dosing tank</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PE Dosing Pump</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Mass Balance: Dewatered Sludge in kg/day or m</a:t>
            </a:r>
            <a:r>
              <a:rPr lang="en-US" baseline="30000" dirty="0" smtClean="0">
                <a:latin typeface="Arial" panose="02080604020202020204" pitchFamily="34" charset="0"/>
                <a:cs typeface="Arial" panose="02080604020202020204" pitchFamily="34" charset="0"/>
              </a:rPr>
              <a:t>3</a:t>
            </a:r>
            <a:r>
              <a:rPr lang="en-US" dirty="0" smtClean="0">
                <a:latin typeface="Arial" panose="02080604020202020204" pitchFamily="34" charset="0"/>
                <a:cs typeface="Arial" panose="02080604020202020204" pitchFamily="34" charset="0"/>
              </a:rPr>
              <a:t>/day and supernatant in m3/d</a:t>
            </a:r>
            <a:endParaRPr lang="en-US" dirty="0" smtClean="0">
              <a:latin typeface="Arial" panose="02080604020202020204" pitchFamily="34" charset="0"/>
              <a:cs typeface="Arial" panose="02080604020202020204" pitchFamily="34" charset="0"/>
            </a:endParaRPr>
          </a:p>
          <a:p>
            <a:endParaRPr lang="en-US"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74638"/>
            <a:ext cx="8915400" cy="1143000"/>
          </a:xfrm>
        </p:spPr>
        <p:txBody>
          <a:bodyPr/>
          <a:lstStyle/>
          <a:p>
            <a:r>
              <a:rPr lang="en-US" dirty="0" smtClean="0">
                <a:solidFill>
                  <a:srgbClr val="FF0000"/>
                </a:solidFill>
                <a:latin typeface="Arial" panose="02080604020202020204" pitchFamily="34" charset="0"/>
                <a:cs typeface="Arial" panose="02080604020202020204" pitchFamily="34" charset="0"/>
              </a:rPr>
              <a:t>Why Polyelectrolyte Conditioning ?</a:t>
            </a:r>
            <a:endParaRPr lang="en-US" dirty="0" smtClean="0">
              <a:solidFill>
                <a:srgbClr val="FF0000"/>
              </a:solidFill>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a:xfrm>
            <a:off x="558770" y="1785926"/>
            <a:ext cx="8585230" cy="4114800"/>
          </a:xfrm>
        </p:spPr>
        <p:txBody>
          <a:bodyPr>
            <a:normAutofit/>
          </a:bodyPr>
          <a:lstStyle/>
          <a:p>
            <a:pPr>
              <a:defRPr/>
            </a:pPr>
            <a:r>
              <a:rPr lang="en-US" sz="2600" dirty="0" smtClean="0">
                <a:solidFill>
                  <a:srgbClr val="FF0000"/>
                </a:solidFill>
                <a:latin typeface="Arial" panose="02080604020202020204" pitchFamily="34" charset="0"/>
                <a:cs typeface="Arial" panose="02080604020202020204" pitchFamily="34" charset="0"/>
              </a:rPr>
              <a:t>Coagulation of Solids &amp; Releasing of absorb water. Improved  production rate, cake solids contents and solid capture</a:t>
            </a:r>
            <a:endParaRPr lang="en-US" sz="2600" dirty="0" smtClean="0">
              <a:solidFill>
                <a:srgbClr val="FF0000"/>
              </a:solidFill>
              <a:latin typeface="Arial" panose="02080604020202020204" pitchFamily="34" charset="0"/>
              <a:cs typeface="Arial" panose="02080604020202020204" pitchFamily="34" charset="0"/>
            </a:endParaRPr>
          </a:p>
          <a:p>
            <a:pPr>
              <a:defRPr/>
            </a:pPr>
            <a:endParaRPr lang="en-US" sz="2600" dirty="0" smtClean="0">
              <a:solidFill>
                <a:srgbClr val="FF0000"/>
              </a:solidFill>
              <a:latin typeface="Arial" panose="02080604020202020204" pitchFamily="34" charset="0"/>
              <a:cs typeface="Arial" panose="02080604020202020204" pitchFamily="34" charset="0"/>
            </a:endParaRPr>
          </a:p>
          <a:p>
            <a:pPr>
              <a:defRPr/>
            </a:pPr>
            <a:r>
              <a:rPr lang="en-US" sz="2600" dirty="0" smtClean="0">
                <a:solidFill>
                  <a:srgbClr val="FF0000"/>
                </a:solidFill>
                <a:latin typeface="Arial" panose="02080604020202020204" pitchFamily="34" charset="0"/>
                <a:cs typeface="Arial" panose="02080604020202020204" pitchFamily="34" charset="0"/>
              </a:rPr>
              <a:t>Solid capture or SS recovery with chemicals-90-95%</a:t>
            </a:r>
            <a:endParaRPr lang="en-US" sz="2600" dirty="0" smtClean="0">
              <a:solidFill>
                <a:srgbClr val="FF0000"/>
              </a:solidFill>
              <a:latin typeface="Arial" panose="02080604020202020204" pitchFamily="34" charset="0"/>
              <a:cs typeface="Arial" panose="02080604020202020204" pitchFamily="34" charset="0"/>
            </a:endParaRPr>
          </a:p>
          <a:p>
            <a:pPr>
              <a:defRPr/>
            </a:pPr>
            <a:r>
              <a:rPr lang="en-US" sz="2600" dirty="0" smtClean="0">
                <a:solidFill>
                  <a:srgbClr val="FF0000"/>
                </a:solidFill>
                <a:latin typeface="Arial" panose="02080604020202020204" pitchFamily="34" charset="0"/>
                <a:cs typeface="Arial" panose="02080604020202020204" pitchFamily="34" charset="0"/>
              </a:rPr>
              <a:t>Solids capture without chemical-80%</a:t>
            </a:r>
            <a:endParaRPr lang="en-US" sz="2600" dirty="0" smtClean="0">
              <a:solidFill>
                <a:srgbClr val="FF0000"/>
              </a:solidFill>
              <a:latin typeface="Arial" panose="02080604020202020204" pitchFamily="34" charset="0"/>
              <a:cs typeface="Arial" panose="02080604020202020204" pitchFamily="34" charset="0"/>
            </a:endParaRPr>
          </a:p>
          <a:p>
            <a:pPr>
              <a:defRPr/>
            </a:pPr>
            <a:r>
              <a:rPr lang="en-US" sz="2600" dirty="0" smtClean="0">
                <a:solidFill>
                  <a:srgbClr val="FF0000"/>
                </a:solidFill>
                <a:latin typeface="Arial" panose="02080604020202020204" pitchFamily="34" charset="0"/>
                <a:cs typeface="Arial" panose="02080604020202020204" pitchFamily="34" charset="0"/>
              </a:rPr>
              <a:t>Dewatered Solids Conc. with chemicals- 20-30 %</a:t>
            </a:r>
            <a:endParaRPr lang="en-US" sz="2600" dirty="0" smtClean="0">
              <a:solidFill>
                <a:srgbClr val="FF0000"/>
              </a:solidFill>
              <a:latin typeface="Arial" panose="02080604020202020204" pitchFamily="34" charset="0"/>
              <a:cs typeface="Arial" panose="02080604020202020204" pitchFamily="34" charset="0"/>
            </a:endParaRPr>
          </a:p>
          <a:p>
            <a:pPr>
              <a:defRPr/>
            </a:pPr>
            <a:r>
              <a:rPr lang="en-US" sz="2600" dirty="0" smtClean="0">
                <a:solidFill>
                  <a:srgbClr val="FF0000"/>
                </a:solidFill>
                <a:latin typeface="Arial" panose="02080604020202020204" pitchFamily="34" charset="0"/>
                <a:cs typeface="Arial" panose="02080604020202020204" pitchFamily="34" charset="0"/>
              </a:rPr>
              <a:t>Dewatered Solids Conc. Without chemicals- 15-18%</a:t>
            </a:r>
            <a:endParaRPr lang="en-US" sz="2600" dirty="0" smtClean="0">
              <a:solidFill>
                <a:srgbClr val="FF0000"/>
              </a:solidFill>
              <a:latin typeface="Arial" panose="02080604020202020204" pitchFamily="34" charset="0"/>
              <a:cs typeface="Arial" panose="02080604020202020204" pitchFamily="34" charset="0"/>
            </a:endParaRPr>
          </a:p>
          <a:p>
            <a:pPr>
              <a:defRPr/>
            </a:pPr>
            <a:endParaRPr lang="en-US" sz="2600" dirty="0">
              <a:solidFill>
                <a:srgbClr val="FF0000"/>
              </a:solidFill>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500306"/>
            <a:ext cx="8429684" cy="1143000"/>
          </a:xfrm>
        </p:spPr>
        <p:txBody>
          <a:bodyPr>
            <a:normAutofit fontScale="90000"/>
          </a:bodyPr>
          <a:lstStyle/>
          <a:p>
            <a:r>
              <a:rPr lang="en-US" sz="3200" dirty="0" smtClean="0">
                <a:latin typeface="Arial" panose="02080604020202020204" pitchFamily="34" charset="0"/>
                <a:cs typeface="Arial" panose="02080604020202020204" pitchFamily="34" charset="0"/>
              </a:rPr>
              <a:t>Design the  Centrifuge for the </a:t>
            </a:r>
            <a:r>
              <a:rPr lang="en-US" sz="3200" dirty="0" err="1" smtClean="0">
                <a:latin typeface="Arial" panose="02080604020202020204" pitchFamily="34" charset="0"/>
                <a:cs typeface="Arial" panose="02080604020202020204" pitchFamily="34" charset="0"/>
              </a:rPr>
              <a:t>digestate</a:t>
            </a:r>
            <a:r>
              <a:rPr lang="en-US" sz="3200" dirty="0" smtClean="0">
                <a:latin typeface="Arial" panose="02080604020202020204" pitchFamily="34" charset="0"/>
                <a:cs typeface="Arial" panose="02080604020202020204" pitchFamily="34" charset="0"/>
              </a:rPr>
              <a:t>, if 90 % solid capture efficiency and 20 % dewatered sludge concentration </a:t>
            </a:r>
            <a:br>
              <a:rPr lang="en-US" sz="3200" dirty="0" smtClean="0">
                <a:latin typeface="Arial" panose="02080604020202020204" pitchFamily="34" charset="0"/>
                <a:cs typeface="Arial" panose="02080604020202020204" pitchFamily="34" charset="0"/>
              </a:rPr>
            </a:br>
            <a:br>
              <a:rPr lang="en-US" sz="3200" dirty="0" smtClean="0">
                <a:latin typeface="Arial" panose="02080604020202020204" pitchFamily="34" charset="0"/>
                <a:cs typeface="Arial" panose="02080604020202020204" pitchFamily="34" charset="0"/>
              </a:rPr>
            </a:br>
            <a:endParaRPr lang="en-IN" sz="3200"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panose="02080604020202020204" pitchFamily="34" charset="0"/>
                <a:cs typeface="Arial" panose="02080604020202020204" pitchFamily="34" charset="0"/>
              </a:rPr>
              <a:t>Design of Dewatering System</a:t>
            </a:r>
            <a:endParaRPr lang="en-IN" smtClean="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a:xfrm>
            <a:off x="428596" y="1357298"/>
            <a:ext cx="8358278" cy="4525963"/>
          </a:xfrm>
        </p:spPr>
        <p:txBody>
          <a:bodyPr>
            <a:noAutofit/>
          </a:bodyPr>
          <a:lstStyle/>
          <a:p>
            <a:r>
              <a:rPr lang="en-US" sz="1600" b="1" dirty="0" smtClean="0">
                <a:latin typeface="Arial" panose="02080604020202020204" pitchFamily="34" charset="0"/>
                <a:cs typeface="Arial" panose="02080604020202020204" pitchFamily="34" charset="0"/>
              </a:rPr>
              <a:t>Digestate Flow- 150 m3/day</a:t>
            </a:r>
            <a:endParaRPr lang="en-US" sz="1600" b="1" dirty="0" smtClean="0">
              <a:latin typeface="Arial" panose="02080604020202020204" pitchFamily="34" charset="0"/>
              <a:cs typeface="Arial" panose="02080604020202020204" pitchFamily="34" charset="0"/>
            </a:endParaRPr>
          </a:p>
          <a:p>
            <a:r>
              <a:rPr lang="en-US" sz="1600" b="1" dirty="0" smtClean="0">
                <a:latin typeface="Arial" panose="02080604020202020204" pitchFamily="34" charset="0"/>
                <a:cs typeface="Arial" panose="02080604020202020204" pitchFamily="34" charset="0"/>
              </a:rPr>
              <a:t>Operating hours</a:t>
            </a:r>
            <a:r>
              <a:rPr lang="en-IN" sz="1600" b="1" dirty="0" smtClean="0">
                <a:latin typeface="Arial" panose="02080604020202020204" pitchFamily="34" charset="0"/>
                <a:cs typeface="Arial" panose="02080604020202020204" pitchFamily="34" charset="0"/>
              </a:rPr>
              <a:t>- 12 h/day</a:t>
            </a:r>
            <a:endParaRPr lang="en-IN" sz="1600" b="1" dirty="0" smtClean="0">
              <a:latin typeface="Arial" panose="02080604020202020204" pitchFamily="34" charset="0"/>
              <a:cs typeface="Arial" panose="02080604020202020204" pitchFamily="34" charset="0"/>
            </a:endParaRPr>
          </a:p>
          <a:p>
            <a:r>
              <a:rPr lang="en-US" sz="1600" b="1" dirty="0" smtClean="0">
                <a:latin typeface="Arial" panose="02080604020202020204" pitchFamily="34" charset="0"/>
                <a:cs typeface="Arial" panose="02080604020202020204" pitchFamily="34" charset="0"/>
              </a:rPr>
              <a:t>Capacity of centrifuge – 12.5 or 15 m3/h</a:t>
            </a:r>
            <a:endParaRPr lang="en-US" sz="1600" b="1" dirty="0" smtClean="0">
              <a:latin typeface="Arial" panose="02080604020202020204" pitchFamily="34" charset="0"/>
              <a:cs typeface="Arial" panose="02080604020202020204" pitchFamily="34" charset="0"/>
            </a:endParaRPr>
          </a:p>
          <a:p>
            <a:r>
              <a:rPr lang="en-US" sz="1600" b="1" dirty="0" smtClean="0">
                <a:latin typeface="Arial" panose="02080604020202020204" pitchFamily="34" charset="0"/>
                <a:cs typeface="Arial" panose="02080604020202020204" pitchFamily="34" charset="0"/>
              </a:rPr>
              <a:t>Polymer dosing – 5 kg Polymer/1t dry Solids (0.5 %)</a:t>
            </a:r>
            <a:endParaRPr lang="en-US" sz="1600" b="1" dirty="0" smtClean="0">
              <a:latin typeface="Arial" panose="02080604020202020204" pitchFamily="34" charset="0"/>
              <a:cs typeface="Arial" panose="02080604020202020204" pitchFamily="34" charset="0"/>
            </a:endParaRPr>
          </a:p>
          <a:p>
            <a:r>
              <a:rPr lang="en-US" sz="1600" b="1" dirty="0" smtClean="0">
                <a:latin typeface="Arial" panose="02080604020202020204" pitchFamily="34" charset="0"/>
                <a:cs typeface="Arial" panose="02080604020202020204" pitchFamily="34" charset="0"/>
              </a:rPr>
              <a:t>Left Dry solids = (7.5-6.25)t/d + 50 % of 6.25 </a:t>
            </a:r>
            <a:r>
              <a:rPr lang="en-US" sz="1600" b="1" dirty="0" err="1" smtClean="0">
                <a:latin typeface="Arial" panose="02080604020202020204" pitchFamily="34" charset="0"/>
                <a:cs typeface="Arial" panose="02080604020202020204" pitchFamily="34" charset="0"/>
              </a:rPr>
              <a:t>tpd</a:t>
            </a:r>
            <a:r>
              <a:rPr lang="en-US" sz="1600" b="1" dirty="0" smtClean="0">
                <a:latin typeface="Arial" panose="02080604020202020204" pitchFamily="34" charset="0"/>
                <a:cs typeface="Arial" panose="02080604020202020204" pitchFamily="34" charset="0"/>
              </a:rPr>
              <a:t> = 4.375 t/d</a:t>
            </a:r>
            <a:endParaRPr lang="en-US" sz="1600" b="1" dirty="0" smtClean="0">
              <a:latin typeface="Arial" panose="02080604020202020204" pitchFamily="34" charset="0"/>
              <a:cs typeface="Arial" panose="02080604020202020204" pitchFamily="34" charset="0"/>
            </a:endParaRPr>
          </a:p>
          <a:p>
            <a:r>
              <a:rPr lang="en-US" sz="1600" b="1" dirty="0" smtClean="0">
                <a:latin typeface="Arial" panose="02080604020202020204" pitchFamily="34" charset="0"/>
                <a:cs typeface="Arial" panose="02080604020202020204" pitchFamily="34" charset="0"/>
              </a:rPr>
              <a:t>Concentration of Slurry = 4375 kg/day /150 m3/day = 29 kg/m3</a:t>
            </a:r>
            <a:endParaRPr lang="en-US" sz="1600" b="1" dirty="0" smtClean="0">
              <a:latin typeface="Arial" panose="02080604020202020204" pitchFamily="34" charset="0"/>
              <a:cs typeface="Arial" panose="02080604020202020204" pitchFamily="34" charset="0"/>
            </a:endParaRPr>
          </a:p>
          <a:p>
            <a:r>
              <a:rPr lang="en-US" sz="1600" b="1" dirty="0" smtClean="0">
                <a:latin typeface="Arial" panose="02080604020202020204" pitchFamily="34" charset="0"/>
                <a:cs typeface="Arial" panose="02080604020202020204" pitchFamily="34" charset="0"/>
              </a:rPr>
              <a:t>Daily polymer requirement – 5 x 4.375 = 21.87 kg/day</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If Polyelectrolyte Concentration = 0.2 % or 2000 mg/L = 2 kg/m</a:t>
            </a:r>
            <a:r>
              <a:rPr lang="en-US" sz="1600" b="1" baseline="30000" dirty="0" smtClean="0">
                <a:latin typeface="Arial" panose="02080604020202020204" pitchFamily="34" charset="0"/>
                <a:cs typeface="Arial" panose="02080604020202020204" pitchFamily="34" charset="0"/>
              </a:rPr>
              <a:t>3</a:t>
            </a:r>
            <a:endParaRPr lang="en-US" sz="1600" b="1" baseline="30000"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Polymer solution in m</a:t>
            </a:r>
            <a:r>
              <a:rPr lang="en-US" sz="1600" b="1" baseline="30000" dirty="0" smtClean="0">
                <a:latin typeface="Arial" panose="02080604020202020204" pitchFamily="34" charset="0"/>
                <a:cs typeface="Arial" panose="02080604020202020204" pitchFamily="34" charset="0"/>
              </a:rPr>
              <a:t>3</a:t>
            </a:r>
            <a:r>
              <a:rPr lang="en-US" sz="1600" b="1" dirty="0" smtClean="0">
                <a:latin typeface="Arial" panose="02080604020202020204" pitchFamily="34" charset="0"/>
                <a:cs typeface="Arial" panose="02080604020202020204" pitchFamily="34" charset="0"/>
              </a:rPr>
              <a:t>/day </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 21.87kg/2kg/m</a:t>
            </a:r>
            <a:r>
              <a:rPr lang="en-US" sz="1600" b="1" baseline="30000" dirty="0" smtClean="0">
                <a:latin typeface="Arial" panose="02080604020202020204" pitchFamily="34" charset="0"/>
                <a:cs typeface="Arial" panose="02080604020202020204" pitchFamily="34" charset="0"/>
              </a:rPr>
              <a:t>3</a:t>
            </a:r>
            <a:r>
              <a:rPr lang="en-US" sz="1600" b="1" dirty="0" smtClean="0">
                <a:latin typeface="Arial" panose="02080604020202020204" pitchFamily="34" charset="0"/>
                <a:cs typeface="Arial" panose="02080604020202020204" pitchFamily="34" charset="0"/>
              </a:rPr>
              <a:t> = 10.93 m</a:t>
            </a:r>
            <a:r>
              <a:rPr lang="en-US" sz="1600" b="1" baseline="30000" dirty="0" smtClean="0">
                <a:latin typeface="Arial" panose="02080604020202020204" pitchFamily="34" charset="0"/>
                <a:cs typeface="Arial" panose="02080604020202020204" pitchFamily="34" charset="0"/>
              </a:rPr>
              <a:t>3</a:t>
            </a:r>
            <a:r>
              <a:rPr lang="en-US" sz="1600" b="1" dirty="0" smtClean="0">
                <a:latin typeface="Arial" panose="02080604020202020204" pitchFamily="34" charset="0"/>
                <a:cs typeface="Arial" panose="02080604020202020204" pitchFamily="34" charset="0"/>
              </a:rPr>
              <a:t>/day</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Storage Period of Polyelectrolyte- 24 h or 1 days</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Volume of PE Tank</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 = 10.93 m3</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Polyelectrolyte Dosing Pump = 7.59 LPM</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Actual operation is 12 h</a:t>
            </a:r>
            <a:endParaRPr lang="en-US" sz="1600" b="1" dirty="0" smtClean="0">
              <a:latin typeface="Arial" panose="02080604020202020204" pitchFamily="34" charset="0"/>
              <a:cs typeface="Arial" panose="02080604020202020204" pitchFamily="34" charset="0"/>
            </a:endParaRPr>
          </a:p>
          <a:p>
            <a:pPr>
              <a:spcBef>
                <a:spcPct val="50000"/>
              </a:spcBef>
            </a:pPr>
            <a:r>
              <a:rPr lang="en-US" sz="1600" b="1" dirty="0" smtClean="0">
                <a:latin typeface="Arial" panose="02080604020202020204" pitchFamily="34" charset="0"/>
                <a:cs typeface="Arial" panose="02080604020202020204" pitchFamily="34" charset="0"/>
              </a:rPr>
              <a:t>Polyelectrolyte Pump required = 7.59 x 24/12 = 15.18 LPM </a:t>
            </a:r>
            <a:endParaRPr lang="en-US" sz="1600" b="1" dirty="0" smtClean="0">
              <a:latin typeface="Arial" panose="02080604020202020204" pitchFamily="34" charset="0"/>
              <a:cs typeface="Arial" panose="02080604020202020204" pitchFamily="34" charset="0"/>
            </a:endParaRPr>
          </a:p>
          <a:p>
            <a:endParaRPr lang="en-US" sz="1600" b="1" dirty="0" smtClean="0">
              <a:latin typeface="Arial" panose="02080604020202020204" pitchFamily="34" charset="0"/>
              <a:cs typeface="Arial" panose="02080604020202020204" pitchFamily="34" charset="0"/>
            </a:endParaRPr>
          </a:p>
        </p:txBody>
      </p:sp>
      <p:sp>
        <p:nvSpPr>
          <p:cNvPr id="4" name="TextBox 3"/>
          <p:cNvSpPr txBox="1"/>
          <p:nvPr/>
        </p:nvSpPr>
        <p:spPr>
          <a:xfrm>
            <a:off x="9036496" y="2708920"/>
            <a:ext cx="3312368" cy="2462213"/>
          </a:xfrm>
          <a:prstGeom prst="rect">
            <a:avLst/>
          </a:prstGeom>
          <a:noFill/>
        </p:spPr>
        <p:txBody>
          <a:bodyPr wrap="square" rtlCol="0">
            <a:spAutoFit/>
          </a:bodyPr>
          <a:lstStyle/>
          <a:p>
            <a:r>
              <a:rPr lang="en-US" sz="1400" dirty="0">
                <a:latin typeface="Arial" panose="02080604020202020204" pitchFamily="34" charset="0"/>
                <a:cs typeface="Arial" panose="02080604020202020204" pitchFamily="34" charset="0"/>
              </a:rPr>
              <a:t>Capacity of Centrifuge</a:t>
            </a:r>
            <a:endParaRPr lang="en-US" sz="1400" dirty="0">
              <a:latin typeface="Arial" panose="02080604020202020204" pitchFamily="34" charset="0"/>
              <a:cs typeface="Arial" panose="02080604020202020204" pitchFamily="34" charset="0"/>
            </a:endParaRPr>
          </a:p>
          <a:p>
            <a:r>
              <a:rPr lang="en-US" sz="1400" dirty="0">
                <a:latin typeface="Arial" panose="02080604020202020204" pitchFamily="34" charset="0"/>
                <a:cs typeface="Arial" panose="02080604020202020204" pitchFamily="34" charset="0"/>
              </a:rPr>
              <a:t>Capacity of Centrifuge Feed pump</a:t>
            </a:r>
            <a:endParaRPr lang="en-US" sz="1400" dirty="0">
              <a:latin typeface="Arial" panose="02080604020202020204" pitchFamily="34" charset="0"/>
              <a:cs typeface="Arial" panose="02080604020202020204" pitchFamily="34" charset="0"/>
            </a:endParaRPr>
          </a:p>
          <a:p>
            <a:r>
              <a:rPr lang="en-US" sz="1400" dirty="0">
                <a:latin typeface="Arial" panose="02080604020202020204" pitchFamily="34" charset="0"/>
                <a:cs typeface="Arial" panose="02080604020202020204" pitchFamily="34" charset="0"/>
              </a:rPr>
              <a:t>Working Hours</a:t>
            </a:r>
            <a:endParaRPr lang="en-US" sz="1400" dirty="0">
              <a:latin typeface="Arial" panose="02080604020202020204" pitchFamily="34" charset="0"/>
              <a:cs typeface="Arial" panose="02080604020202020204" pitchFamily="34" charset="0"/>
            </a:endParaRPr>
          </a:p>
          <a:p>
            <a:r>
              <a:rPr lang="en-US" sz="1400" dirty="0">
                <a:latin typeface="Arial" panose="02080604020202020204" pitchFamily="34" charset="0"/>
                <a:cs typeface="Arial" panose="02080604020202020204" pitchFamily="34" charset="0"/>
              </a:rPr>
              <a:t>Polyelectrolyte consumption (kg/d)</a:t>
            </a:r>
            <a:endParaRPr lang="en-US" sz="1400" dirty="0">
              <a:latin typeface="Arial" panose="02080604020202020204" pitchFamily="34" charset="0"/>
              <a:cs typeface="Arial" panose="02080604020202020204" pitchFamily="34" charset="0"/>
            </a:endParaRPr>
          </a:p>
          <a:p>
            <a:r>
              <a:rPr lang="en-US" sz="1400" dirty="0">
                <a:latin typeface="Arial" panose="02080604020202020204" pitchFamily="34" charset="0"/>
                <a:cs typeface="Arial" panose="02080604020202020204" pitchFamily="34" charset="0"/>
              </a:rPr>
              <a:t>Size of PE dosing tank</a:t>
            </a:r>
            <a:endParaRPr lang="en-US" sz="1400" dirty="0">
              <a:latin typeface="Arial" panose="02080604020202020204" pitchFamily="34" charset="0"/>
              <a:cs typeface="Arial" panose="02080604020202020204" pitchFamily="34" charset="0"/>
            </a:endParaRPr>
          </a:p>
          <a:p>
            <a:r>
              <a:rPr lang="en-US" sz="1400" dirty="0">
                <a:latin typeface="Arial" panose="02080604020202020204" pitchFamily="34" charset="0"/>
                <a:cs typeface="Arial" panose="02080604020202020204" pitchFamily="34" charset="0"/>
              </a:rPr>
              <a:t>PE Dosing Pump</a:t>
            </a:r>
            <a:endParaRPr lang="en-US" sz="1400" dirty="0">
              <a:latin typeface="Arial" panose="02080604020202020204" pitchFamily="34" charset="0"/>
              <a:cs typeface="Arial" panose="02080604020202020204" pitchFamily="34" charset="0"/>
            </a:endParaRPr>
          </a:p>
          <a:p>
            <a:r>
              <a:rPr lang="en-US" sz="1400" dirty="0">
                <a:latin typeface="Arial" panose="02080604020202020204" pitchFamily="34" charset="0"/>
                <a:cs typeface="Arial" panose="02080604020202020204" pitchFamily="34" charset="0"/>
              </a:rPr>
              <a:t>Mass Balance: Dewatered Sludge in kg/day or m</a:t>
            </a:r>
            <a:r>
              <a:rPr lang="en-US" sz="1400" baseline="30000" dirty="0">
                <a:latin typeface="Arial" panose="02080604020202020204" pitchFamily="34" charset="0"/>
                <a:cs typeface="Arial" panose="02080604020202020204" pitchFamily="34" charset="0"/>
              </a:rPr>
              <a:t>3</a:t>
            </a:r>
            <a:r>
              <a:rPr lang="en-US" sz="1400" dirty="0">
                <a:latin typeface="Arial" panose="02080604020202020204" pitchFamily="34" charset="0"/>
                <a:cs typeface="Arial" panose="02080604020202020204" pitchFamily="34" charset="0"/>
              </a:rPr>
              <a:t>/day and supernatant in m3/d</a:t>
            </a:r>
            <a:endParaRPr lang="en-US" sz="1400" dirty="0">
              <a:latin typeface="Arial" panose="02080604020202020204" pitchFamily="34" charset="0"/>
              <a:cs typeface="Arial" panose="02080604020202020204" pitchFamily="34" charset="0"/>
            </a:endParaRPr>
          </a:p>
          <a:p>
            <a:endParaRPr lang="en-US" sz="1400" dirty="0">
              <a:latin typeface="Arial" panose="02080604020202020204" pitchFamily="34" charset="0"/>
              <a:cs typeface="Arial" panose="02080604020202020204" pitchFamily="34" charset="0"/>
            </a:endParaRPr>
          </a:p>
          <a:p>
            <a:endParaRPr lang="en-I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ox(i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ox(in)">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ox(in)">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ox(in)">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ox(in)">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box(in)">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box(in)">
                                      <p:cBhvr>
                                        <p:cTn id="65" dur="5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box(in)">
                                      <p:cBhvr>
                                        <p:cTn id="70" dur="500"/>
                                        <p:tgtEl>
                                          <p:spTgt spid="3">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Effect transition="in" filter="box(in)">
                                      <p:cBhvr>
                                        <p:cTn id="75" dur="500"/>
                                        <p:tgtEl>
                                          <p:spTgt spid="3">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3">
                                            <p:txEl>
                                              <p:pRg st="14" end="14"/>
                                            </p:txEl>
                                          </p:spTgt>
                                        </p:tgtEl>
                                        <p:attrNameLst>
                                          <p:attrName>style.visibility</p:attrName>
                                        </p:attrNameLst>
                                      </p:cBhvr>
                                      <p:to>
                                        <p:strVal val="visible"/>
                                      </p:to>
                                    </p:set>
                                    <p:animEffect transition="in" filter="box(in)">
                                      <p:cBhvr>
                                        <p:cTn id="80" dur="500"/>
                                        <p:tgtEl>
                                          <p:spTgt spid="3">
                                            <p:txEl>
                                              <p:pRg st="14" end="1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3">
                                            <p:txEl>
                                              <p:pRg st="15" end="15"/>
                                            </p:txEl>
                                          </p:spTgt>
                                        </p:tgtEl>
                                        <p:attrNameLst>
                                          <p:attrName>style.visibility</p:attrName>
                                        </p:attrNameLst>
                                      </p:cBhvr>
                                      <p:to>
                                        <p:strVal val="visible"/>
                                      </p:to>
                                    </p:set>
                                    <p:animEffect transition="in" filter="box(in)">
                                      <p:cBhvr>
                                        <p:cTn id="8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bwMode="auto">
          <a:xfrm rot="5400000">
            <a:off x="4321967" y="-821561"/>
            <a:ext cx="2214578" cy="5429288"/>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bwMode="auto">
          <a:xfrm>
            <a:off x="1571604" y="1571612"/>
            <a:ext cx="2428892" cy="571504"/>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6500826" y="2643182"/>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0" y="285728"/>
            <a:ext cx="3786182" cy="1384995"/>
          </a:xfrm>
          <a:prstGeom prst="rect">
            <a:avLst/>
          </a:prstGeom>
          <a:noFill/>
        </p:spPr>
        <p:txBody>
          <a:bodyPr wrap="square" rtlCol="0">
            <a:spAutoFit/>
          </a:bodyPr>
          <a:lstStyle/>
          <a:p>
            <a:r>
              <a:rPr lang="en-US" sz="2800" dirty="0" smtClean="0"/>
              <a:t>Mass = 4375 kg/day</a:t>
            </a:r>
            <a:endParaRPr lang="en-US" sz="2800" dirty="0" smtClean="0"/>
          </a:p>
          <a:p>
            <a:r>
              <a:rPr lang="en-US" sz="2800" dirty="0" smtClean="0"/>
              <a:t>Q = 150 m3/day</a:t>
            </a:r>
            <a:endParaRPr lang="en-US" sz="2800" dirty="0" smtClean="0"/>
          </a:p>
          <a:p>
            <a:r>
              <a:rPr lang="en-US" sz="2800" dirty="0" smtClean="0"/>
              <a:t>Conc. = 29 kg/m3</a:t>
            </a:r>
            <a:endParaRPr lang="en-US" sz="2800" dirty="0" smtClean="0"/>
          </a:p>
        </p:txBody>
      </p:sp>
      <p:sp>
        <p:nvSpPr>
          <p:cNvPr id="15" name="Down Arrow 14"/>
          <p:cNvSpPr/>
          <p:nvPr/>
        </p:nvSpPr>
        <p:spPr bwMode="auto">
          <a:xfrm>
            <a:off x="2857488" y="2857496"/>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4800600" y="4114800"/>
            <a:ext cx="3786182" cy="954107"/>
          </a:xfrm>
          <a:prstGeom prst="rect">
            <a:avLst/>
          </a:prstGeom>
          <a:noFill/>
        </p:spPr>
        <p:txBody>
          <a:bodyPr wrap="square" rtlCol="0">
            <a:spAutoFit/>
          </a:bodyPr>
          <a:lstStyle/>
          <a:p>
            <a:r>
              <a:rPr lang="en-US" sz="2800" dirty="0" smtClean="0"/>
              <a:t>Dewatered Sludge</a:t>
            </a:r>
            <a:endParaRPr lang="en-US" sz="2800" dirty="0" smtClean="0"/>
          </a:p>
          <a:p>
            <a:r>
              <a:rPr lang="en-US" sz="2800" dirty="0" smtClean="0"/>
              <a:t>Conc. = 200 kg/m3</a:t>
            </a:r>
            <a:endParaRPr lang="en-US" sz="2800" dirty="0" smtClean="0"/>
          </a:p>
        </p:txBody>
      </p:sp>
      <p:sp>
        <p:nvSpPr>
          <p:cNvPr id="17" name="TextBox 16"/>
          <p:cNvSpPr txBox="1"/>
          <p:nvPr/>
        </p:nvSpPr>
        <p:spPr>
          <a:xfrm>
            <a:off x="0" y="4143380"/>
            <a:ext cx="3786182" cy="523220"/>
          </a:xfrm>
          <a:prstGeom prst="rect">
            <a:avLst/>
          </a:prstGeom>
          <a:noFill/>
        </p:spPr>
        <p:txBody>
          <a:bodyPr wrap="square" rtlCol="0">
            <a:spAutoFit/>
          </a:bodyPr>
          <a:lstStyle/>
          <a:p>
            <a:r>
              <a:rPr lang="en-US" sz="2800" dirty="0" err="1" smtClean="0"/>
              <a:t>Centrate</a:t>
            </a:r>
            <a:endParaRPr lang="en-US" sz="2800" dirty="0" smtClean="0"/>
          </a:p>
        </p:txBody>
      </p:sp>
      <p:sp>
        <p:nvSpPr>
          <p:cNvPr id="9" name="TextBox 8"/>
          <p:cNvSpPr txBox="1"/>
          <p:nvPr/>
        </p:nvSpPr>
        <p:spPr>
          <a:xfrm>
            <a:off x="4071934" y="1600200"/>
            <a:ext cx="2786082" cy="830997"/>
          </a:xfrm>
          <a:prstGeom prst="rect">
            <a:avLst/>
          </a:prstGeom>
          <a:noFill/>
        </p:spPr>
        <p:txBody>
          <a:bodyPr wrap="square" rtlCol="0">
            <a:spAutoFit/>
          </a:bodyPr>
          <a:lstStyle/>
          <a:p>
            <a:r>
              <a:rPr lang="en-US" sz="2400" dirty="0" smtClean="0"/>
              <a:t>90  % solid capture- </a:t>
            </a:r>
            <a:r>
              <a:rPr lang="en-US" sz="2400" dirty="0" err="1" smtClean="0"/>
              <a:t>Centrate</a:t>
            </a:r>
            <a:endParaRPr lang="en-I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5" grpId="0" animBg="1"/>
      <p:bldP spid="14" grpId="0"/>
      <p:bldP spid="1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bwMode="auto">
          <a:xfrm rot="5400000">
            <a:off x="4321967" y="-821561"/>
            <a:ext cx="2214578" cy="5429288"/>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bwMode="auto">
          <a:xfrm>
            <a:off x="1571604" y="1571612"/>
            <a:ext cx="2428892" cy="571504"/>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6500826" y="2643182"/>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0" y="285728"/>
            <a:ext cx="3786182" cy="1384995"/>
          </a:xfrm>
          <a:prstGeom prst="rect">
            <a:avLst/>
          </a:prstGeom>
          <a:noFill/>
        </p:spPr>
        <p:txBody>
          <a:bodyPr wrap="square" rtlCol="0">
            <a:spAutoFit/>
          </a:bodyPr>
          <a:lstStyle/>
          <a:p>
            <a:r>
              <a:rPr lang="en-US" sz="2800" dirty="0" smtClean="0"/>
              <a:t>Mass = 4375 kg/day</a:t>
            </a:r>
            <a:endParaRPr lang="en-US" sz="2800" dirty="0" smtClean="0"/>
          </a:p>
          <a:p>
            <a:r>
              <a:rPr lang="en-US" sz="2800" dirty="0" smtClean="0"/>
              <a:t>Q = 150 m3/day</a:t>
            </a:r>
            <a:endParaRPr lang="en-US" sz="2800" dirty="0" smtClean="0"/>
          </a:p>
          <a:p>
            <a:r>
              <a:rPr lang="en-US" sz="2800" dirty="0" smtClean="0"/>
              <a:t>Conc. = 29 kg/m3</a:t>
            </a:r>
            <a:endParaRPr lang="en-US" sz="2800" dirty="0" smtClean="0"/>
          </a:p>
        </p:txBody>
      </p:sp>
      <p:sp>
        <p:nvSpPr>
          <p:cNvPr id="15" name="Down Arrow 14"/>
          <p:cNvSpPr/>
          <p:nvPr/>
        </p:nvSpPr>
        <p:spPr bwMode="auto">
          <a:xfrm>
            <a:off x="2857488" y="2857496"/>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4800600" y="4114800"/>
            <a:ext cx="3786182" cy="1384995"/>
          </a:xfrm>
          <a:prstGeom prst="rect">
            <a:avLst/>
          </a:prstGeom>
          <a:noFill/>
        </p:spPr>
        <p:txBody>
          <a:bodyPr wrap="square" rtlCol="0">
            <a:spAutoFit/>
          </a:bodyPr>
          <a:lstStyle/>
          <a:p>
            <a:r>
              <a:rPr lang="en-US" sz="2800" dirty="0" smtClean="0"/>
              <a:t>Dewatered Sludge</a:t>
            </a:r>
            <a:endParaRPr lang="en-US" sz="2800" dirty="0" smtClean="0"/>
          </a:p>
          <a:p>
            <a:r>
              <a:rPr lang="en-US" sz="2800" dirty="0" smtClean="0"/>
              <a:t>Mass = 3937.5 kg/day</a:t>
            </a:r>
            <a:endParaRPr lang="en-US" sz="2800" dirty="0" smtClean="0"/>
          </a:p>
          <a:p>
            <a:r>
              <a:rPr lang="en-US" sz="2800" dirty="0" smtClean="0"/>
              <a:t>Conc. = 200 kg/m3</a:t>
            </a:r>
            <a:endParaRPr lang="en-US" sz="2800" dirty="0" smtClean="0"/>
          </a:p>
        </p:txBody>
      </p:sp>
      <p:sp>
        <p:nvSpPr>
          <p:cNvPr id="17" name="TextBox 16"/>
          <p:cNvSpPr txBox="1"/>
          <p:nvPr/>
        </p:nvSpPr>
        <p:spPr>
          <a:xfrm>
            <a:off x="0" y="4143380"/>
            <a:ext cx="3786182" cy="954107"/>
          </a:xfrm>
          <a:prstGeom prst="rect">
            <a:avLst/>
          </a:prstGeom>
          <a:noFill/>
        </p:spPr>
        <p:txBody>
          <a:bodyPr wrap="square" rtlCol="0">
            <a:spAutoFit/>
          </a:bodyPr>
          <a:lstStyle/>
          <a:p>
            <a:r>
              <a:rPr lang="en-US" sz="2800" dirty="0" err="1" smtClean="0"/>
              <a:t>Centrate</a:t>
            </a:r>
            <a:endParaRPr lang="en-US" sz="2800" dirty="0" smtClean="0"/>
          </a:p>
          <a:p>
            <a:r>
              <a:rPr lang="en-US" sz="2800" dirty="0" smtClean="0"/>
              <a:t>Mass = 437.5 kg/day</a:t>
            </a:r>
            <a:endParaRPr lang="en-US" sz="2800" dirty="0" smtClean="0"/>
          </a:p>
        </p:txBody>
      </p:sp>
      <p:sp>
        <p:nvSpPr>
          <p:cNvPr id="9" name="TextBox 8"/>
          <p:cNvSpPr txBox="1"/>
          <p:nvPr/>
        </p:nvSpPr>
        <p:spPr>
          <a:xfrm>
            <a:off x="4495800" y="1600200"/>
            <a:ext cx="1905000" cy="830997"/>
          </a:xfrm>
          <a:prstGeom prst="rect">
            <a:avLst/>
          </a:prstGeom>
          <a:noFill/>
        </p:spPr>
        <p:txBody>
          <a:bodyPr wrap="square" rtlCol="0">
            <a:spAutoFit/>
          </a:bodyPr>
          <a:lstStyle/>
          <a:p>
            <a:r>
              <a:rPr lang="en-US" dirty="0" smtClean="0"/>
              <a:t>90  % solid capture</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5" grpId="0" animBg="1"/>
      <p:bldP spid="14"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bwMode="auto">
          <a:xfrm rot="5400000">
            <a:off x="4321967" y="-821561"/>
            <a:ext cx="2214578" cy="5429288"/>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bwMode="auto">
          <a:xfrm>
            <a:off x="1571604" y="1571612"/>
            <a:ext cx="2428892" cy="571504"/>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6500826" y="2643182"/>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0" y="285728"/>
            <a:ext cx="3786182" cy="1384995"/>
          </a:xfrm>
          <a:prstGeom prst="rect">
            <a:avLst/>
          </a:prstGeom>
          <a:noFill/>
        </p:spPr>
        <p:txBody>
          <a:bodyPr wrap="square" rtlCol="0">
            <a:spAutoFit/>
          </a:bodyPr>
          <a:lstStyle/>
          <a:p>
            <a:r>
              <a:rPr lang="en-US" sz="2800" dirty="0" smtClean="0"/>
              <a:t>Mass = 4375 kg/day</a:t>
            </a:r>
            <a:endParaRPr lang="en-US" sz="2800" dirty="0" smtClean="0"/>
          </a:p>
          <a:p>
            <a:r>
              <a:rPr lang="en-US" sz="2800" dirty="0" smtClean="0"/>
              <a:t>Q = 150 m3/day</a:t>
            </a:r>
            <a:endParaRPr lang="en-US" sz="2800" dirty="0" smtClean="0"/>
          </a:p>
          <a:p>
            <a:r>
              <a:rPr lang="en-US" sz="2800" dirty="0" smtClean="0"/>
              <a:t>Conc. = 29 kg/m3</a:t>
            </a:r>
            <a:endParaRPr lang="en-US" sz="2800" dirty="0" smtClean="0"/>
          </a:p>
        </p:txBody>
      </p:sp>
      <p:sp>
        <p:nvSpPr>
          <p:cNvPr id="15" name="Down Arrow 14"/>
          <p:cNvSpPr/>
          <p:nvPr/>
        </p:nvSpPr>
        <p:spPr bwMode="auto">
          <a:xfrm>
            <a:off x="2857488" y="2857496"/>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4800600" y="4114800"/>
            <a:ext cx="3786182" cy="1815882"/>
          </a:xfrm>
          <a:prstGeom prst="rect">
            <a:avLst/>
          </a:prstGeom>
          <a:noFill/>
        </p:spPr>
        <p:txBody>
          <a:bodyPr wrap="square" rtlCol="0">
            <a:spAutoFit/>
          </a:bodyPr>
          <a:lstStyle/>
          <a:p>
            <a:r>
              <a:rPr lang="en-US" sz="2800" dirty="0" smtClean="0"/>
              <a:t>Dewatered Sludge</a:t>
            </a:r>
            <a:endParaRPr lang="en-US" sz="2800" dirty="0" smtClean="0"/>
          </a:p>
          <a:p>
            <a:r>
              <a:rPr lang="en-US" sz="2800" dirty="0" smtClean="0"/>
              <a:t>Mass = 3937.5 kg/day</a:t>
            </a:r>
            <a:endParaRPr lang="en-US" sz="2800" dirty="0" smtClean="0"/>
          </a:p>
          <a:p>
            <a:r>
              <a:rPr lang="en-US" sz="2800" dirty="0" smtClean="0"/>
              <a:t>Conc. = 200 kg/m3</a:t>
            </a:r>
            <a:endParaRPr lang="en-US" sz="2800" dirty="0" smtClean="0"/>
          </a:p>
          <a:p>
            <a:r>
              <a:rPr lang="en-US" sz="2800" dirty="0" smtClean="0"/>
              <a:t>Q =  19.68 m3/day</a:t>
            </a:r>
            <a:endParaRPr lang="en-US" sz="2800" dirty="0" smtClean="0"/>
          </a:p>
        </p:txBody>
      </p:sp>
      <p:sp>
        <p:nvSpPr>
          <p:cNvPr id="17" name="TextBox 16"/>
          <p:cNvSpPr txBox="1"/>
          <p:nvPr/>
        </p:nvSpPr>
        <p:spPr>
          <a:xfrm>
            <a:off x="0" y="4143380"/>
            <a:ext cx="3786182" cy="954107"/>
          </a:xfrm>
          <a:prstGeom prst="rect">
            <a:avLst/>
          </a:prstGeom>
          <a:noFill/>
        </p:spPr>
        <p:txBody>
          <a:bodyPr wrap="square" rtlCol="0">
            <a:spAutoFit/>
          </a:bodyPr>
          <a:lstStyle/>
          <a:p>
            <a:r>
              <a:rPr lang="en-US" sz="2800" dirty="0" err="1" smtClean="0"/>
              <a:t>Centrate</a:t>
            </a:r>
            <a:endParaRPr lang="en-US" sz="2800" dirty="0" smtClean="0"/>
          </a:p>
          <a:p>
            <a:r>
              <a:rPr lang="en-US" sz="2800" dirty="0" smtClean="0"/>
              <a:t>Mass = 437.5 kg/day</a:t>
            </a:r>
            <a:endParaRPr lang="en-US" sz="2800" dirty="0" smtClean="0"/>
          </a:p>
        </p:txBody>
      </p:sp>
      <p:sp>
        <p:nvSpPr>
          <p:cNvPr id="9" name="TextBox 8"/>
          <p:cNvSpPr txBox="1"/>
          <p:nvPr/>
        </p:nvSpPr>
        <p:spPr>
          <a:xfrm>
            <a:off x="4495800" y="1600200"/>
            <a:ext cx="1905000" cy="830997"/>
          </a:xfrm>
          <a:prstGeom prst="rect">
            <a:avLst/>
          </a:prstGeom>
          <a:noFill/>
        </p:spPr>
        <p:txBody>
          <a:bodyPr wrap="square" rtlCol="0">
            <a:spAutoFit/>
          </a:bodyPr>
          <a:lstStyle/>
          <a:p>
            <a:r>
              <a:rPr lang="en-US" dirty="0" smtClean="0"/>
              <a:t>90  % solid capture</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5" grpId="0" animBg="1"/>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latin typeface="Arial" panose="02080604020202020204" pitchFamily="34" charset="0"/>
                <a:cs typeface="Arial" panose="02080604020202020204" pitchFamily="34" charset="0"/>
              </a:rPr>
              <a:t>Process Flowsheet</a:t>
            </a:r>
            <a:endParaRPr lang="en-IN" smtClean="0">
              <a:latin typeface="Arial" panose="02080604020202020204" pitchFamily="34" charset="0"/>
              <a:cs typeface="Arial" panose="02080604020202020204" pitchFamily="34" charset="0"/>
            </a:endParaRPr>
          </a:p>
        </p:txBody>
      </p:sp>
      <p:pic>
        <p:nvPicPr>
          <p:cNvPr id="87043" name="Picture 2"/>
          <p:cNvPicPr>
            <a:picLocks noGrp="1" noChangeAspect="1" noChangeArrowheads="1"/>
          </p:cNvPicPr>
          <p:nvPr>
            <p:ph idx="1"/>
          </p:nvPr>
        </p:nvPicPr>
        <p:blipFill>
          <a:blip r:embed="rId1"/>
          <a:srcRect l="11841" t="13574" r="8292" b="5927"/>
          <a:stretch>
            <a:fillRect/>
          </a:stretch>
        </p:blipFill>
        <p:spPr>
          <a:xfrm>
            <a:off x="428625" y="1500188"/>
            <a:ext cx="8320088" cy="4714875"/>
          </a:xfrm>
          <a:noFill/>
        </p:spPr>
      </p:pic>
      <p:sp>
        <p:nvSpPr>
          <p:cNvPr id="4" name="Oval 3"/>
          <p:cNvSpPr/>
          <p:nvPr/>
        </p:nvSpPr>
        <p:spPr>
          <a:xfrm>
            <a:off x="7643813" y="2143125"/>
            <a:ext cx="1071562" cy="4286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bg2"/>
              </a:solidFill>
              <a:latin typeface="Arial" panose="02080604020202020204" pitchFamily="34" charset="0"/>
              <a:cs typeface="Arial" panose="02080604020202020204" pitchFamily="34" charset="0"/>
            </a:endParaRPr>
          </a:p>
        </p:txBody>
      </p:sp>
      <p:sp>
        <p:nvSpPr>
          <p:cNvPr id="5" name="Oval 4"/>
          <p:cNvSpPr/>
          <p:nvPr/>
        </p:nvSpPr>
        <p:spPr>
          <a:xfrm>
            <a:off x="7643813" y="2571750"/>
            <a:ext cx="1071562" cy="4286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bg2"/>
              </a:solidFill>
            </a:endParaRPr>
          </a:p>
        </p:txBody>
      </p:sp>
      <p:sp>
        <p:nvSpPr>
          <p:cNvPr id="6" name="Oval 5"/>
          <p:cNvSpPr/>
          <p:nvPr/>
        </p:nvSpPr>
        <p:spPr>
          <a:xfrm>
            <a:off x="7286625" y="4000500"/>
            <a:ext cx="1071563" cy="4286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bg2"/>
              </a:solidFill>
            </a:endParaRPr>
          </a:p>
        </p:txBody>
      </p:sp>
      <p:sp>
        <p:nvSpPr>
          <p:cNvPr id="7" name="Oval 6"/>
          <p:cNvSpPr/>
          <p:nvPr/>
        </p:nvSpPr>
        <p:spPr>
          <a:xfrm>
            <a:off x="571500" y="4929188"/>
            <a:ext cx="1071563" cy="4286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bg2"/>
              </a:solidFill>
            </a:endParaRPr>
          </a:p>
        </p:txBody>
      </p:sp>
      <p:sp>
        <p:nvSpPr>
          <p:cNvPr id="8" name="Oval 7"/>
          <p:cNvSpPr/>
          <p:nvPr/>
        </p:nvSpPr>
        <p:spPr>
          <a:xfrm>
            <a:off x="3357563" y="3214688"/>
            <a:ext cx="1071562" cy="4286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bg2"/>
              </a:solidFill>
            </a:endParaRPr>
          </a:p>
        </p:txBody>
      </p:sp>
      <p:sp>
        <p:nvSpPr>
          <p:cNvPr id="9" name="Oval 8"/>
          <p:cNvSpPr/>
          <p:nvPr/>
        </p:nvSpPr>
        <p:spPr>
          <a:xfrm>
            <a:off x="2143125" y="3357563"/>
            <a:ext cx="1071563" cy="4286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bg2"/>
              </a:solidFill>
            </a:endParaRPr>
          </a:p>
        </p:txBody>
      </p:sp>
      <p:sp>
        <p:nvSpPr>
          <p:cNvPr id="10" name="TextBox 9"/>
          <p:cNvSpPr txBox="1"/>
          <p:nvPr/>
        </p:nvSpPr>
        <p:spPr>
          <a:xfrm>
            <a:off x="0" y="1214422"/>
            <a:ext cx="8929718" cy="369332"/>
          </a:xfrm>
          <a:prstGeom prst="rect">
            <a:avLst/>
          </a:prstGeom>
          <a:solidFill>
            <a:schemeClr val="accent2"/>
          </a:solidFill>
        </p:spPr>
        <p:txBody>
          <a:bodyPr wrap="square" rtlCol="0">
            <a:spAutoFit/>
          </a:bodyPr>
          <a:lstStyle/>
          <a:p>
            <a:r>
              <a:rPr lang="en-US" b="1" dirty="0" smtClean="0">
                <a:solidFill>
                  <a:schemeClr val="bg2"/>
                </a:solidFill>
              </a:rPr>
              <a:t>Shredding, Pulping, Grit Removal, Magnetic Separation, Trommel separation- Pretreatment</a:t>
            </a:r>
            <a:endParaRPr lang="en-IN" b="1" dirty="0">
              <a:solidFill>
                <a:schemeClr val="bg2"/>
              </a:solidFill>
            </a:endParaRPr>
          </a:p>
        </p:txBody>
      </p:sp>
      <p:sp>
        <p:nvSpPr>
          <p:cNvPr id="11" name="TextBox 10"/>
          <p:cNvSpPr txBox="1"/>
          <p:nvPr/>
        </p:nvSpPr>
        <p:spPr>
          <a:xfrm>
            <a:off x="0" y="6286520"/>
            <a:ext cx="9144000" cy="646331"/>
          </a:xfrm>
          <a:prstGeom prst="rect">
            <a:avLst/>
          </a:prstGeom>
          <a:solidFill>
            <a:schemeClr val="accent2"/>
          </a:solidFill>
        </p:spPr>
        <p:txBody>
          <a:bodyPr wrap="square" rtlCol="0">
            <a:spAutoFit/>
          </a:bodyPr>
          <a:lstStyle/>
          <a:p>
            <a:r>
              <a:rPr lang="en-US" b="1" dirty="0" smtClean="0">
                <a:solidFill>
                  <a:schemeClr val="bg2"/>
                </a:solidFill>
              </a:rPr>
              <a:t>Dewatering of digestate, Composting and treatment of Dewatering Supernatant- Residual Treatment </a:t>
            </a:r>
            <a:endParaRPr lang="en-IN" b="1" dirty="0">
              <a:solidFill>
                <a:schemeClr val="bg2"/>
              </a:solidFill>
            </a:endParaRPr>
          </a:p>
        </p:txBody>
      </p:sp>
      <p:sp>
        <p:nvSpPr>
          <p:cNvPr id="12" name="Flowchart: Summing Junction 11"/>
          <p:cNvSpPr/>
          <p:nvPr/>
        </p:nvSpPr>
        <p:spPr>
          <a:xfrm>
            <a:off x="5429256" y="2571744"/>
            <a:ext cx="285752" cy="35719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TextBox 12"/>
          <p:cNvSpPr txBox="1"/>
          <p:nvPr/>
        </p:nvSpPr>
        <p:spPr>
          <a:xfrm>
            <a:off x="6072198" y="1500174"/>
            <a:ext cx="1071570" cy="830997"/>
          </a:xfrm>
          <a:prstGeom prst="rect">
            <a:avLst/>
          </a:prstGeom>
          <a:noFill/>
        </p:spPr>
        <p:txBody>
          <a:bodyPr wrap="square" rtlCol="0">
            <a:spAutoFit/>
          </a:bodyPr>
          <a:lstStyle/>
          <a:p>
            <a:r>
              <a:rPr lang="en-US" sz="1200" dirty="0" smtClean="0">
                <a:solidFill>
                  <a:srgbClr val="FF0000"/>
                </a:solidFill>
                <a:latin typeface="Arial" panose="02080604020202020204" pitchFamily="34" charset="0"/>
                <a:cs typeface="Arial" panose="02080604020202020204" pitchFamily="34" charset="0"/>
              </a:rPr>
              <a:t>H2S, Moisture, </a:t>
            </a:r>
            <a:r>
              <a:rPr lang="en-US" sz="1200" dirty="0" err="1" smtClean="0">
                <a:solidFill>
                  <a:srgbClr val="FF0000"/>
                </a:solidFill>
                <a:latin typeface="Arial" panose="02080604020202020204" pitchFamily="34" charset="0"/>
                <a:cs typeface="Arial" panose="02080604020202020204" pitchFamily="34" charset="0"/>
              </a:rPr>
              <a:t>Siloxane</a:t>
            </a:r>
            <a:r>
              <a:rPr lang="en-US" sz="1200" dirty="0" smtClean="0">
                <a:solidFill>
                  <a:srgbClr val="FF0000"/>
                </a:solidFill>
                <a:latin typeface="Arial" panose="02080604020202020204" pitchFamily="34" charset="0"/>
                <a:cs typeface="Arial" panose="02080604020202020204" pitchFamily="34" charset="0"/>
              </a:rPr>
              <a:t> Removal</a:t>
            </a:r>
            <a:endParaRPr lang="en-US" sz="1200" dirty="0">
              <a:solidFill>
                <a:srgbClr val="FF0000"/>
              </a:solidFill>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box(in)">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7043"/>
                                        </p:tgtEl>
                                        <p:attrNameLst>
                                          <p:attrName>style.visibility</p:attrName>
                                        </p:attrNameLst>
                                      </p:cBhvr>
                                      <p:to>
                                        <p:strVal val="visible"/>
                                      </p:to>
                                    </p:set>
                                    <p:animEffect transition="in" filter="box(in)">
                                      <p:cBhvr>
                                        <p:cTn id="12" dur="500"/>
                                        <p:tgtEl>
                                          <p:spTgt spid="8704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4" grpId="0" animBg="1"/>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bwMode="auto">
          <a:xfrm rot="5400000">
            <a:off x="4321967" y="-821561"/>
            <a:ext cx="2214578" cy="5429288"/>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bwMode="auto">
          <a:xfrm>
            <a:off x="1571604" y="1571612"/>
            <a:ext cx="2428892" cy="571504"/>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6228184" y="3000372"/>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0" y="285728"/>
            <a:ext cx="3786182" cy="1384995"/>
          </a:xfrm>
          <a:prstGeom prst="rect">
            <a:avLst/>
          </a:prstGeom>
          <a:noFill/>
        </p:spPr>
        <p:txBody>
          <a:bodyPr wrap="square" rtlCol="0">
            <a:spAutoFit/>
          </a:bodyPr>
          <a:lstStyle/>
          <a:p>
            <a:r>
              <a:rPr lang="en-US" sz="2800" dirty="0" smtClean="0"/>
              <a:t>Mass = 4375 kg/day</a:t>
            </a:r>
            <a:endParaRPr lang="en-US" sz="2800" dirty="0" smtClean="0"/>
          </a:p>
          <a:p>
            <a:r>
              <a:rPr lang="en-US" sz="2800" dirty="0" smtClean="0"/>
              <a:t>Q = 150 m3/day</a:t>
            </a:r>
            <a:endParaRPr lang="en-US" sz="2800" dirty="0" smtClean="0"/>
          </a:p>
          <a:p>
            <a:r>
              <a:rPr lang="en-US" sz="2800" dirty="0" smtClean="0"/>
              <a:t>Conc. = 29 kg/m3</a:t>
            </a:r>
            <a:endParaRPr lang="en-US" sz="2800" dirty="0" smtClean="0"/>
          </a:p>
        </p:txBody>
      </p:sp>
      <p:sp>
        <p:nvSpPr>
          <p:cNvPr id="15" name="Down Arrow 14"/>
          <p:cNvSpPr/>
          <p:nvPr/>
        </p:nvSpPr>
        <p:spPr bwMode="auto">
          <a:xfrm>
            <a:off x="3303240" y="3000372"/>
            <a:ext cx="714380" cy="150019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5357818" y="4214818"/>
            <a:ext cx="3786182" cy="1815882"/>
          </a:xfrm>
          <a:prstGeom prst="rect">
            <a:avLst/>
          </a:prstGeom>
          <a:noFill/>
        </p:spPr>
        <p:txBody>
          <a:bodyPr wrap="square" rtlCol="0">
            <a:spAutoFit/>
          </a:bodyPr>
          <a:lstStyle/>
          <a:p>
            <a:r>
              <a:rPr lang="en-US" sz="2800" dirty="0" smtClean="0"/>
              <a:t>Dewatered Sludge</a:t>
            </a:r>
            <a:endParaRPr lang="en-US" sz="2800" dirty="0" smtClean="0"/>
          </a:p>
          <a:p>
            <a:r>
              <a:rPr lang="en-US" sz="2800" dirty="0" smtClean="0"/>
              <a:t>Mass = 3937.5 kg/day</a:t>
            </a:r>
            <a:endParaRPr lang="en-US" sz="2800" dirty="0" smtClean="0"/>
          </a:p>
          <a:p>
            <a:r>
              <a:rPr lang="en-US" sz="2800" dirty="0" smtClean="0"/>
              <a:t>Conc. = 200 kg/m3</a:t>
            </a:r>
            <a:endParaRPr lang="en-US" sz="2800" dirty="0" smtClean="0"/>
          </a:p>
          <a:p>
            <a:r>
              <a:rPr lang="en-US" sz="2800" dirty="0" smtClean="0"/>
              <a:t>Q =  19.68 m3/day</a:t>
            </a:r>
            <a:endParaRPr lang="en-US" sz="2800" dirty="0" smtClean="0"/>
          </a:p>
        </p:txBody>
      </p:sp>
      <p:sp>
        <p:nvSpPr>
          <p:cNvPr id="17" name="TextBox 16"/>
          <p:cNvSpPr txBox="1"/>
          <p:nvPr/>
        </p:nvSpPr>
        <p:spPr>
          <a:xfrm>
            <a:off x="0" y="4143380"/>
            <a:ext cx="4714876" cy="1815882"/>
          </a:xfrm>
          <a:prstGeom prst="rect">
            <a:avLst/>
          </a:prstGeom>
          <a:noFill/>
        </p:spPr>
        <p:txBody>
          <a:bodyPr wrap="square" rtlCol="0">
            <a:spAutoFit/>
          </a:bodyPr>
          <a:lstStyle/>
          <a:p>
            <a:r>
              <a:rPr lang="en-US" sz="2800" dirty="0" err="1" smtClean="0"/>
              <a:t>Centrate</a:t>
            </a:r>
            <a:endParaRPr lang="en-US" sz="2800" dirty="0" smtClean="0"/>
          </a:p>
          <a:p>
            <a:r>
              <a:rPr lang="en-US" sz="2800" dirty="0" smtClean="0"/>
              <a:t>Mass = 437.5 kg/day</a:t>
            </a:r>
            <a:endParaRPr lang="en-US" sz="2800" dirty="0" smtClean="0"/>
          </a:p>
          <a:p>
            <a:r>
              <a:rPr lang="en-US" sz="2800" dirty="0" smtClean="0"/>
              <a:t>Q=  150-19.68=130.31 m3/d</a:t>
            </a:r>
            <a:endParaRPr lang="en-US" sz="2800" dirty="0" smtClean="0"/>
          </a:p>
          <a:p>
            <a:r>
              <a:rPr lang="en-US" sz="2800" dirty="0" err="1" smtClean="0"/>
              <a:t>Conc</a:t>
            </a:r>
            <a:r>
              <a:rPr lang="en-US" sz="2800" dirty="0" smtClean="0"/>
              <a:t>= 437/130.31=3.36 kg/m3</a:t>
            </a:r>
            <a:endParaRPr lang="en-US" sz="2800" dirty="0" smtClean="0"/>
          </a:p>
        </p:txBody>
      </p:sp>
      <p:sp>
        <p:nvSpPr>
          <p:cNvPr id="9" name="TextBox 8"/>
          <p:cNvSpPr txBox="1"/>
          <p:nvPr/>
        </p:nvSpPr>
        <p:spPr>
          <a:xfrm>
            <a:off x="4495800" y="1600200"/>
            <a:ext cx="1905000" cy="830997"/>
          </a:xfrm>
          <a:prstGeom prst="rect">
            <a:avLst/>
          </a:prstGeom>
          <a:noFill/>
        </p:spPr>
        <p:txBody>
          <a:bodyPr wrap="square" rtlCol="0">
            <a:spAutoFit/>
          </a:bodyPr>
          <a:lstStyle/>
          <a:p>
            <a:r>
              <a:rPr lang="en-US" dirty="0" smtClean="0"/>
              <a:t>90  % solid capture</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5" grpId="0" animBg="1"/>
      <p:bldP spid="14"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57188" y="0"/>
            <a:ext cx="7772400" cy="1143000"/>
          </a:xfrm>
        </p:spPr>
        <p:txBody>
          <a:bodyPr/>
          <a:lstStyle/>
          <a:p>
            <a:pPr eaLnBrk="1" hangingPunct="1"/>
            <a:r>
              <a:rPr lang="en-US" dirty="0" smtClean="0">
                <a:latin typeface="Arial" panose="02080604020202020204" pitchFamily="34" charset="0"/>
                <a:cs typeface="Arial" panose="02080604020202020204" pitchFamily="34" charset="0"/>
              </a:rPr>
              <a:t>Biogas Generation</a:t>
            </a:r>
            <a:endParaRPr lang="en-US" dirty="0" smtClean="0">
              <a:latin typeface="Arial" panose="02080604020202020204" pitchFamily="34" charset="0"/>
              <a:cs typeface="Arial" panose="02080604020202020204" pitchFamily="34" charset="0"/>
            </a:endParaRPr>
          </a:p>
        </p:txBody>
      </p:sp>
      <p:sp>
        <p:nvSpPr>
          <p:cNvPr id="55299" name="Content Placeholder 2"/>
          <p:cNvSpPr>
            <a:spLocks noGrp="1"/>
          </p:cNvSpPr>
          <p:nvPr>
            <p:ph idx="1"/>
          </p:nvPr>
        </p:nvSpPr>
        <p:spPr>
          <a:xfrm>
            <a:off x="428596" y="1785926"/>
            <a:ext cx="8715404" cy="3429008"/>
          </a:xfrm>
        </p:spPr>
        <p:txBody>
          <a:bodyPr>
            <a:normAutofit/>
          </a:bodyPr>
          <a:lstStyle/>
          <a:p>
            <a:pPr eaLnBrk="1" hangingPunct="1">
              <a:defRPr/>
            </a:pPr>
            <a:r>
              <a:rPr lang="en-US" sz="2400" dirty="0" smtClean="0">
                <a:latin typeface="Arial" panose="02080604020202020204" pitchFamily="34" charset="0"/>
                <a:cs typeface="Arial" panose="02080604020202020204" pitchFamily="34" charset="0"/>
              </a:rPr>
              <a:t>Volatile solids destroyed = 3.125 </a:t>
            </a:r>
            <a:r>
              <a:rPr lang="en-US" sz="2400" dirty="0" err="1" smtClean="0">
                <a:latin typeface="Arial" panose="02080604020202020204" pitchFamily="34" charset="0"/>
                <a:cs typeface="Arial" panose="02080604020202020204" pitchFamily="34" charset="0"/>
              </a:rPr>
              <a:t>tpd</a:t>
            </a:r>
            <a:r>
              <a:rPr lang="en-US" sz="2400" dirty="0" smtClean="0">
                <a:latin typeface="Arial" panose="02080604020202020204" pitchFamily="34" charset="0"/>
                <a:cs typeface="Arial" panose="02080604020202020204" pitchFamily="34" charset="0"/>
              </a:rPr>
              <a:t> or 3125 kg/day</a:t>
            </a:r>
            <a:endParaRPr lang="en-US" sz="2400" dirty="0" smtClean="0">
              <a:latin typeface="Arial" panose="02080604020202020204" pitchFamily="34" charset="0"/>
              <a:cs typeface="Arial" panose="02080604020202020204" pitchFamily="34" charset="0"/>
            </a:endParaRPr>
          </a:p>
          <a:p>
            <a:pPr eaLnBrk="1" hangingPunct="1">
              <a:defRPr/>
            </a:pPr>
            <a:r>
              <a:rPr lang="en-US" sz="2400" dirty="0" smtClean="0">
                <a:latin typeface="Arial" panose="02080604020202020204" pitchFamily="34" charset="0"/>
                <a:cs typeface="Arial" panose="02080604020202020204" pitchFamily="34" charset="0"/>
              </a:rPr>
              <a:t>0.47 m3 Methane per kg VSS destroyed</a:t>
            </a:r>
            <a:endParaRPr lang="en-US" sz="2400" dirty="0" smtClean="0">
              <a:latin typeface="Arial" panose="02080604020202020204" pitchFamily="34" charset="0"/>
              <a:cs typeface="Arial" panose="02080604020202020204" pitchFamily="34" charset="0"/>
            </a:endParaRPr>
          </a:p>
          <a:p>
            <a:pPr eaLnBrk="1" hangingPunct="1">
              <a:defRPr/>
            </a:pPr>
            <a:r>
              <a:rPr lang="en-US" sz="2400" dirty="0" smtClean="0">
                <a:latin typeface="Arial" panose="02080604020202020204" pitchFamily="34" charset="0"/>
                <a:cs typeface="Arial" panose="02080604020202020204" pitchFamily="34" charset="0"/>
              </a:rPr>
              <a:t>Methane Generation/day= 0.47 x 3125 = 1468 m3</a:t>
            </a:r>
            <a:endParaRPr lang="en-US" sz="2400" dirty="0" smtClean="0">
              <a:latin typeface="Arial" panose="02080604020202020204" pitchFamily="34" charset="0"/>
              <a:cs typeface="Arial" panose="02080604020202020204" pitchFamily="34" charset="0"/>
            </a:endParaRPr>
          </a:p>
          <a:p>
            <a:pPr eaLnBrk="1" hangingPunct="1">
              <a:defRPr/>
            </a:pPr>
            <a:r>
              <a:rPr lang="en-US" sz="2400" dirty="0" smtClean="0">
                <a:latin typeface="Arial" panose="02080604020202020204" pitchFamily="34" charset="0"/>
                <a:cs typeface="Arial" panose="02080604020202020204" pitchFamily="34" charset="0"/>
              </a:rPr>
              <a:t>Energy in KJ/day = 1468 m3/day x 38,800 kJ/m3 = 659 KJ/s- 0.68 MW</a:t>
            </a:r>
            <a:endParaRPr lang="en-US" sz="2400" dirty="0" smtClean="0">
              <a:latin typeface="Arial" panose="02080604020202020204" pitchFamily="34" charset="0"/>
              <a:cs typeface="Arial" panose="02080604020202020204" pitchFamily="34" charset="0"/>
            </a:endParaRPr>
          </a:p>
          <a:p>
            <a:pPr eaLnBrk="1" hangingPunct="1">
              <a:defRPr/>
            </a:pPr>
            <a:r>
              <a:rPr lang="en-US" sz="2400" dirty="0" smtClean="0">
                <a:latin typeface="Arial" panose="02080604020202020204" pitchFamily="34" charset="0"/>
                <a:cs typeface="Arial" panose="02080604020202020204" pitchFamily="34" charset="0"/>
              </a:rPr>
              <a:t>Biogas Engine Efficiency  = 20 % = 0.131 MW</a:t>
            </a:r>
            <a:endParaRPr lang="en-US" sz="2400" dirty="0" smtClean="0">
              <a:latin typeface="Arial" panose="02080604020202020204" pitchFamily="34" charset="0"/>
              <a:cs typeface="Arial" panose="02080604020202020204" pitchFamily="34" charset="0"/>
            </a:endParaRPr>
          </a:p>
          <a:p>
            <a:pPr eaLnBrk="1" hangingPunct="1">
              <a:defRPr/>
            </a:pPr>
            <a:r>
              <a:rPr lang="en-US" sz="2400" dirty="0" smtClean="0">
                <a:latin typeface="Arial" panose="02080604020202020204" pitchFamily="34" charset="0"/>
                <a:cs typeface="Arial" panose="02080604020202020204" pitchFamily="34" charset="0"/>
              </a:rPr>
              <a:t>Or 3144 units of electricity/day</a:t>
            </a:r>
            <a:endParaRPr lang="en-US"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ox(in)">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ox(in)">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box(in)">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box(in)">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box(in)">
                                      <p:cBhvr>
                                        <p:cTn id="27" dur="500"/>
                                        <p:tgtEl>
                                          <p:spTgt spid="55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5299">
                                            <p:txEl>
                                              <p:pRg st="5" end="5"/>
                                            </p:txEl>
                                          </p:spTgt>
                                        </p:tgtEl>
                                        <p:attrNameLst>
                                          <p:attrName>style.visibility</p:attrName>
                                        </p:attrNameLst>
                                      </p:cBhvr>
                                      <p:to>
                                        <p:strVal val="visible"/>
                                      </p:to>
                                    </p:set>
                                    <p:animEffect transition="in" filter="box(in)">
                                      <p:cBhvr>
                                        <p:cTn id="32" dur="5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7772400" cy="1143000"/>
          </a:xfrm>
        </p:spPr>
        <p:txBody>
          <a:bodyPr/>
          <a:lstStyle/>
          <a:p>
            <a:r>
              <a:rPr lang="en-US" dirty="0" smtClean="0">
                <a:latin typeface="Arial" panose="02080604020202020204" pitchFamily="34" charset="0"/>
                <a:cs typeface="Arial" panose="02080604020202020204" pitchFamily="34" charset="0"/>
              </a:rPr>
              <a:t>Final Product</a:t>
            </a:r>
            <a:endParaRPr lang="en-IN"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a:xfrm>
            <a:off x="428596" y="1928802"/>
            <a:ext cx="8001024" cy="4114800"/>
          </a:xfrm>
        </p:spPr>
        <p:txBody>
          <a:bodyPr/>
          <a:lstStyle/>
          <a:p>
            <a:r>
              <a:rPr lang="en-US" dirty="0" smtClean="0">
                <a:latin typeface="Arial" panose="02080604020202020204" pitchFamily="34" charset="0"/>
                <a:cs typeface="Arial" panose="02080604020202020204" pitchFamily="34" charset="0"/>
              </a:rPr>
              <a:t>3144 units of electricity/day</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Final Reduction in Volume from 150 m3 to 19.68 m3 dewatered cakes </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Wastewater = 130.31 m3/d</a:t>
            </a:r>
            <a:endParaRPr lang="en-US" dirty="0" smtClean="0">
              <a:latin typeface="Arial" panose="02080604020202020204" pitchFamily="34" charset="0"/>
              <a:cs typeface="Arial" panose="02080604020202020204" pitchFamily="34" charset="0"/>
            </a:endParaRPr>
          </a:p>
          <a:p>
            <a:pPr>
              <a:buNone/>
            </a:pPr>
            <a:endParaRPr lang="en-US" dirty="0" smtClean="0">
              <a:latin typeface="Arial" panose="02080604020202020204" pitchFamily="34" charset="0"/>
              <a:cs typeface="Arial" panose="02080604020202020204" pitchFamily="34" charset="0"/>
            </a:endParaRPr>
          </a:p>
          <a:p>
            <a:endParaRPr lang="en-US" dirty="0" smtClean="0">
              <a:latin typeface="Arial" panose="02080604020202020204" pitchFamily="34" charset="0"/>
              <a:cs typeface="Arial" panose="02080604020202020204" pitchFamily="34" charset="0"/>
            </a:endParaRPr>
          </a:p>
          <a:p>
            <a:pPr>
              <a:buNone/>
            </a:pPr>
            <a:endParaRPr lang="en-IN"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0"/>
          <p:cNvSpPr txBox="1">
            <a:spLocks noChangeArrowheads="1"/>
          </p:cNvSpPr>
          <p:nvPr/>
        </p:nvSpPr>
        <p:spPr bwMode="auto">
          <a:xfrm>
            <a:off x="4214842" y="3429000"/>
            <a:ext cx="1071570" cy="449262"/>
          </a:xfrm>
          <a:prstGeom prst="rect">
            <a:avLst/>
          </a:prstGeom>
          <a:noFill/>
          <a:ln w="9525">
            <a:noFill/>
            <a:miter lim="800000"/>
          </a:ln>
        </p:spPr>
        <p:txBody>
          <a:bodyPr lIns="74295" tIns="8890" rIns="74295" bIns="8890"/>
          <a:lstStyle/>
          <a:p>
            <a:r>
              <a:rPr lang="en-US" sz="2400" b="1" dirty="0" smtClean="0">
                <a:cs typeface="Arial" panose="02080604020202020204" pitchFamily="34" charset="0"/>
              </a:rPr>
              <a:t>150 </a:t>
            </a:r>
            <a:r>
              <a:rPr lang="en-US" sz="2400" b="1" dirty="0" err="1" smtClean="0">
                <a:cs typeface="Arial" panose="02080604020202020204" pitchFamily="34" charset="0"/>
              </a:rPr>
              <a:t>tpd</a:t>
            </a:r>
            <a:endParaRPr lang="en-US" sz="2400" b="1" dirty="0">
              <a:cs typeface="Arial" panose="02080604020202020204" pitchFamily="34" charset="0"/>
            </a:endParaRPr>
          </a:p>
        </p:txBody>
      </p:sp>
      <p:grpSp>
        <p:nvGrpSpPr>
          <p:cNvPr id="55" name="Group 54"/>
          <p:cNvGrpSpPr/>
          <p:nvPr/>
        </p:nvGrpSpPr>
        <p:grpSpPr>
          <a:xfrm>
            <a:off x="0" y="0"/>
            <a:ext cx="2714612" cy="6858000"/>
            <a:chOff x="0" y="0"/>
            <a:chExt cx="2714612" cy="6858000"/>
          </a:xfrm>
        </p:grpSpPr>
        <p:sp>
          <p:nvSpPr>
            <p:cNvPr id="46095" name="Rectangle 4"/>
            <p:cNvSpPr>
              <a:spLocks noChangeArrowheads="1"/>
            </p:cNvSpPr>
            <p:nvPr/>
          </p:nvSpPr>
          <p:spPr bwMode="auto">
            <a:xfrm>
              <a:off x="214282" y="5943600"/>
              <a:ext cx="1165225" cy="304800"/>
            </a:xfrm>
            <a:prstGeom prst="rect">
              <a:avLst/>
            </a:prstGeom>
            <a:solidFill>
              <a:srgbClr val="969696"/>
            </a:solidFill>
            <a:ln w="9525">
              <a:solidFill>
                <a:srgbClr val="000000"/>
              </a:solidFill>
              <a:miter lim="800000"/>
            </a:ln>
          </p:spPr>
          <p:txBody>
            <a:bodyPr/>
            <a:lstStyle/>
            <a:p>
              <a:endParaRPr lang="en-US">
                <a:cs typeface="Arial" panose="02080604020202020204" pitchFamily="34" charset="0"/>
              </a:endParaRPr>
            </a:p>
          </p:txBody>
        </p:sp>
        <p:sp>
          <p:nvSpPr>
            <p:cNvPr id="46096" name="Rectangle 6"/>
            <p:cNvSpPr>
              <a:spLocks noChangeArrowheads="1"/>
            </p:cNvSpPr>
            <p:nvPr/>
          </p:nvSpPr>
          <p:spPr bwMode="auto">
            <a:xfrm>
              <a:off x="214282" y="4214818"/>
              <a:ext cx="1165225" cy="2185982"/>
            </a:xfrm>
            <a:prstGeom prst="rect">
              <a:avLst/>
            </a:prstGeom>
            <a:blipFill dpi="0" rotWithShape="1">
              <a:blip r:embed="rId1"/>
              <a:srcRect/>
              <a:tile tx="0" ty="0" sx="100000" sy="100000" flip="none" algn="tl"/>
            </a:blipFill>
            <a:ln w="9525">
              <a:solidFill>
                <a:srgbClr val="000000"/>
              </a:solidFill>
              <a:miter lim="800000"/>
            </a:ln>
          </p:spPr>
          <p:txBody>
            <a:bodyPr/>
            <a:lstStyle/>
            <a:p>
              <a:endParaRPr lang="en-US">
                <a:cs typeface="Arial" panose="02080604020202020204" pitchFamily="34" charset="0"/>
              </a:endParaRPr>
            </a:p>
          </p:txBody>
        </p:sp>
        <p:sp>
          <p:nvSpPr>
            <p:cNvPr id="6" name="Text Box 7"/>
            <p:cNvSpPr txBox="1">
              <a:spLocks noChangeArrowheads="1"/>
            </p:cNvSpPr>
            <p:nvPr/>
          </p:nvSpPr>
          <p:spPr bwMode="auto">
            <a:xfrm>
              <a:off x="214282" y="4214818"/>
              <a:ext cx="1131888" cy="1384995"/>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sz="2400" b="1" dirty="0" smtClean="0">
                  <a:cs typeface="Arial" panose="02080604020202020204" pitchFamily="34" charset="0"/>
                </a:rPr>
                <a:t>Water</a:t>
              </a:r>
              <a:endParaRPr lang="en-US" sz="2400" b="1" dirty="0" smtClean="0">
                <a:cs typeface="Arial" panose="02080604020202020204" pitchFamily="34" charset="0"/>
              </a:endParaRPr>
            </a:p>
            <a:p>
              <a:pPr fontAlgn="auto">
                <a:spcBef>
                  <a:spcPct val="50000"/>
                </a:spcBef>
                <a:spcAft>
                  <a:spcPts val="0"/>
                </a:spcAft>
                <a:defRPr/>
              </a:pPr>
              <a:r>
                <a:rPr lang="en-US" sz="2400" b="1" dirty="0" smtClean="0">
                  <a:cs typeface="Arial" panose="02080604020202020204" pitchFamily="34" charset="0"/>
                </a:rPr>
                <a:t>17.5 t/d</a:t>
              </a:r>
              <a:endParaRPr lang="en-US" sz="2400" b="1" dirty="0">
                <a:cs typeface="Arial" panose="02080604020202020204" pitchFamily="34" charset="0"/>
              </a:endParaRPr>
            </a:p>
          </p:txBody>
        </p:sp>
        <p:sp>
          <p:nvSpPr>
            <p:cNvPr id="46098" name="Rectangle 8"/>
            <p:cNvSpPr>
              <a:spLocks noChangeArrowheads="1"/>
            </p:cNvSpPr>
            <p:nvPr/>
          </p:nvSpPr>
          <p:spPr bwMode="auto">
            <a:xfrm>
              <a:off x="214282" y="5643578"/>
              <a:ext cx="1162050" cy="142876"/>
            </a:xfrm>
            <a:prstGeom prst="rect">
              <a:avLst/>
            </a:prstGeom>
            <a:solidFill>
              <a:srgbClr val="333333"/>
            </a:solidFill>
            <a:ln w="9525">
              <a:solidFill>
                <a:srgbClr val="000000"/>
              </a:solidFill>
              <a:miter lim="800000"/>
            </a:ln>
          </p:spPr>
          <p:txBody>
            <a:bodyPr/>
            <a:lstStyle/>
            <a:p>
              <a:endParaRPr lang="en-US">
                <a:cs typeface="Arial" panose="02080604020202020204" pitchFamily="34" charset="0"/>
              </a:endParaRPr>
            </a:p>
          </p:txBody>
        </p:sp>
        <p:sp>
          <p:nvSpPr>
            <p:cNvPr id="46099" name="Text Box 10"/>
            <p:cNvSpPr txBox="1">
              <a:spLocks noChangeArrowheads="1"/>
            </p:cNvSpPr>
            <p:nvPr/>
          </p:nvSpPr>
          <p:spPr bwMode="auto">
            <a:xfrm>
              <a:off x="214282" y="6408738"/>
              <a:ext cx="2057400" cy="449262"/>
            </a:xfrm>
            <a:prstGeom prst="rect">
              <a:avLst/>
            </a:prstGeom>
            <a:noFill/>
            <a:ln w="9525">
              <a:noFill/>
              <a:miter lim="800000"/>
            </a:ln>
          </p:spPr>
          <p:txBody>
            <a:bodyPr lIns="74295" tIns="8890" rIns="74295" bIns="8890"/>
            <a:lstStyle/>
            <a:p>
              <a:r>
                <a:rPr lang="en-US" sz="2400" b="1" dirty="0">
                  <a:cs typeface="Arial" panose="02080604020202020204" pitchFamily="34" charset="0"/>
                </a:rPr>
                <a:t>Solids </a:t>
              </a:r>
              <a:r>
                <a:rPr lang="en-US" sz="2400" b="1" dirty="0" smtClean="0">
                  <a:cs typeface="Arial" panose="02080604020202020204" pitchFamily="34" charset="0"/>
                </a:rPr>
                <a:t>30 </a:t>
              </a:r>
              <a:r>
                <a:rPr lang="en-US" sz="2400" b="1" dirty="0">
                  <a:cs typeface="Arial" panose="02080604020202020204" pitchFamily="34" charset="0"/>
                </a:rPr>
                <a:t>% </a:t>
              </a:r>
              <a:endParaRPr lang="en-US" sz="2400" b="1" dirty="0">
                <a:cs typeface="Arial" panose="02080604020202020204" pitchFamily="34" charset="0"/>
              </a:endParaRPr>
            </a:p>
          </p:txBody>
        </p:sp>
        <p:sp>
          <p:nvSpPr>
            <p:cNvPr id="26" name="Right Brace 25"/>
            <p:cNvSpPr/>
            <p:nvPr/>
          </p:nvSpPr>
          <p:spPr bwMode="auto">
            <a:xfrm>
              <a:off x="1509682" y="4214818"/>
              <a:ext cx="204798" cy="221457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Arial" panose="02080604020202020204" pitchFamily="34" charset="0"/>
                <a:cs typeface="Arial" panose="02080604020202020204" pitchFamily="34" charset="0"/>
              </a:endParaRPr>
            </a:p>
          </p:txBody>
        </p:sp>
        <p:sp>
          <p:nvSpPr>
            <p:cNvPr id="23" name="Text Box 7"/>
            <p:cNvSpPr txBox="1">
              <a:spLocks noChangeArrowheads="1"/>
            </p:cNvSpPr>
            <p:nvPr/>
          </p:nvSpPr>
          <p:spPr bwMode="auto">
            <a:xfrm>
              <a:off x="1428728" y="5429264"/>
              <a:ext cx="1285884" cy="584775"/>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1600" b="1" dirty="0" smtClean="0">
                  <a:cs typeface="Arial" panose="02080604020202020204" pitchFamily="34" charset="0"/>
                </a:rPr>
                <a:t>Inert 1.25 </a:t>
              </a:r>
              <a:r>
                <a:rPr lang="en-US" sz="1600" b="1" dirty="0" err="1" smtClean="0">
                  <a:cs typeface="Arial" panose="02080604020202020204" pitchFamily="34" charset="0"/>
                </a:rPr>
                <a:t>tpd</a:t>
              </a:r>
              <a:endParaRPr lang="en-US" sz="1600" b="1" dirty="0">
                <a:cs typeface="Arial" panose="02080604020202020204" pitchFamily="34" charset="0"/>
              </a:endParaRPr>
            </a:p>
          </p:txBody>
        </p:sp>
        <p:sp>
          <p:nvSpPr>
            <p:cNvPr id="24" name="Rectangle 23"/>
            <p:cNvSpPr/>
            <p:nvPr/>
          </p:nvSpPr>
          <p:spPr>
            <a:xfrm>
              <a:off x="230324" y="5786454"/>
              <a:ext cx="114300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Text Box 7"/>
            <p:cNvSpPr txBox="1">
              <a:spLocks noChangeArrowheads="1"/>
            </p:cNvSpPr>
            <p:nvPr/>
          </p:nvSpPr>
          <p:spPr bwMode="auto">
            <a:xfrm>
              <a:off x="285720" y="5715016"/>
              <a:ext cx="1285884" cy="707886"/>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2000" b="1" dirty="0" smtClean="0">
                  <a:cs typeface="Arial" panose="02080604020202020204" pitchFamily="34" charset="0"/>
                </a:rPr>
                <a:t>VS 6.25 </a:t>
              </a:r>
              <a:r>
                <a:rPr lang="en-US" sz="2000" b="1" dirty="0" err="1" smtClean="0">
                  <a:cs typeface="Arial" panose="02080604020202020204" pitchFamily="34" charset="0"/>
                </a:rPr>
                <a:t>tpd</a:t>
              </a:r>
              <a:endParaRPr lang="en-US" sz="2000" b="1" dirty="0">
                <a:cs typeface="Arial" panose="02080604020202020204" pitchFamily="34" charset="0"/>
              </a:endParaRPr>
            </a:p>
          </p:txBody>
        </p:sp>
        <p:sp>
          <p:nvSpPr>
            <p:cNvPr id="27" name="Text Box 10"/>
            <p:cNvSpPr txBox="1">
              <a:spLocks noChangeArrowheads="1"/>
            </p:cNvSpPr>
            <p:nvPr/>
          </p:nvSpPr>
          <p:spPr bwMode="auto">
            <a:xfrm>
              <a:off x="1571604" y="4857760"/>
              <a:ext cx="1071570" cy="449262"/>
            </a:xfrm>
            <a:prstGeom prst="rect">
              <a:avLst/>
            </a:prstGeom>
            <a:noFill/>
            <a:ln w="9525">
              <a:noFill/>
              <a:miter lim="800000"/>
            </a:ln>
          </p:spPr>
          <p:txBody>
            <a:bodyPr lIns="74295" tIns="8890" rIns="74295" bIns="8890"/>
            <a:lstStyle/>
            <a:p>
              <a:r>
                <a:rPr lang="en-US" sz="2400" b="1" dirty="0" smtClean="0">
                  <a:cs typeface="Arial" panose="02080604020202020204" pitchFamily="34" charset="0"/>
                </a:rPr>
                <a:t>25 </a:t>
              </a:r>
              <a:r>
                <a:rPr lang="en-US" sz="2400" b="1" dirty="0" err="1" smtClean="0">
                  <a:cs typeface="Arial" panose="02080604020202020204" pitchFamily="34" charset="0"/>
                </a:rPr>
                <a:t>tpd</a:t>
              </a:r>
              <a:endParaRPr lang="en-US" sz="2400" b="1" dirty="0">
                <a:cs typeface="Arial" panose="02080604020202020204" pitchFamily="34" charset="0"/>
              </a:endParaRPr>
            </a:p>
          </p:txBody>
        </p:sp>
        <p:sp>
          <p:nvSpPr>
            <p:cNvPr id="62" name="TextBox 61"/>
            <p:cNvSpPr txBox="1"/>
            <p:nvPr/>
          </p:nvSpPr>
          <p:spPr>
            <a:xfrm>
              <a:off x="0" y="0"/>
              <a:ext cx="1571604" cy="646331"/>
            </a:xfrm>
            <a:prstGeom prst="rect">
              <a:avLst/>
            </a:prstGeom>
            <a:noFill/>
          </p:spPr>
          <p:txBody>
            <a:bodyPr wrap="square" rtlCol="0">
              <a:spAutoFit/>
            </a:bodyPr>
            <a:lstStyle/>
            <a:p>
              <a:r>
                <a:rPr lang="en-US" dirty="0" smtClean="0"/>
                <a:t>Raw Wet Solid Waste</a:t>
              </a:r>
              <a:endParaRPr lang="en-US" dirty="0"/>
            </a:p>
          </p:txBody>
        </p:sp>
      </p:grpSp>
      <p:grpSp>
        <p:nvGrpSpPr>
          <p:cNvPr id="59" name="Group 58"/>
          <p:cNvGrpSpPr/>
          <p:nvPr/>
        </p:nvGrpSpPr>
        <p:grpSpPr>
          <a:xfrm>
            <a:off x="2500298" y="0"/>
            <a:ext cx="2500298" cy="6858000"/>
            <a:chOff x="2500298" y="0"/>
            <a:chExt cx="2500298" cy="6858000"/>
          </a:xfrm>
        </p:grpSpPr>
        <p:sp>
          <p:nvSpPr>
            <p:cNvPr id="28" name="Rectangle 4"/>
            <p:cNvSpPr>
              <a:spLocks noChangeArrowheads="1"/>
            </p:cNvSpPr>
            <p:nvPr/>
          </p:nvSpPr>
          <p:spPr bwMode="auto">
            <a:xfrm>
              <a:off x="2643174" y="5943600"/>
              <a:ext cx="1165225" cy="304800"/>
            </a:xfrm>
            <a:prstGeom prst="rect">
              <a:avLst/>
            </a:prstGeom>
            <a:solidFill>
              <a:srgbClr val="969696"/>
            </a:solidFill>
            <a:ln w="9525">
              <a:solidFill>
                <a:srgbClr val="000000"/>
              </a:solidFill>
              <a:miter lim="800000"/>
            </a:ln>
          </p:spPr>
          <p:txBody>
            <a:bodyPr/>
            <a:lstStyle/>
            <a:p>
              <a:endParaRPr lang="en-US">
                <a:cs typeface="Arial" panose="02080604020202020204" pitchFamily="34" charset="0"/>
              </a:endParaRPr>
            </a:p>
          </p:txBody>
        </p:sp>
        <p:sp>
          <p:nvSpPr>
            <p:cNvPr id="30" name="Rectangle 6"/>
            <p:cNvSpPr>
              <a:spLocks noChangeArrowheads="1"/>
            </p:cNvSpPr>
            <p:nvPr/>
          </p:nvSpPr>
          <p:spPr bwMode="auto">
            <a:xfrm>
              <a:off x="2643174" y="928670"/>
              <a:ext cx="1214446" cy="5472130"/>
            </a:xfrm>
            <a:prstGeom prst="rect">
              <a:avLst/>
            </a:prstGeom>
            <a:blipFill dpi="0" rotWithShape="1">
              <a:blip r:embed="rId1"/>
              <a:srcRect/>
              <a:tile tx="0" ty="0" sx="100000" sy="100000" flip="none" algn="tl"/>
            </a:blipFill>
            <a:ln w="9525">
              <a:solidFill>
                <a:srgbClr val="000000"/>
              </a:solidFill>
              <a:miter lim="800000"/>
            </a:ln>
          </p:spPr>
          <p:txBody>
            <a:bodyPr/>
            <a:lstStyle/>
            <a:p>
              <a:endParaRPr lang="en-US">
                <a:cs typeface="Arial" panose="02080604020202020204" pitchFamily="34" charset="0"/>
              </a:endParaRPr>
            </a:p>
          </p:txBody>
        </p:sp>
        <p:sp>
          <p:nvSpPr>
            <p:cNvPr id="31" name="Text Box 7"/>
            <p:cNvSpPr txBox="1">
              <a:spLocks noChangeArrowheads="1"/>
            </p:cNvSpPr>
            <p:nvPr/>
          </p:nvSpPr>
          <p:spPr bwMode="auto">
            <a:xfrm>
              <a:off x="2714612" y="1714488"/>
              <a:ext cx="1131888" cy="1384995"/>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2400" b="1" dirty="0" smtClean="0">
                  <a:cs typeface="Arial" panose="02080604020202020204" pitchFamily="34" charset="0"/>
                </a:rPr>
                <a:t>Water</a:t>
              </a:r>
              <a:endParaRPr lang="en-US" sz="2400" b="1" dirty="0" smtClean="0">
                <a:cs typeface="Arial" panose="02080604020202020204" pitchFamily="34" charset="0"/>
              </a:endParaRPr>
            </a:p>
            <a:p>
              <a:pPr fontAlgn="auto">
                <a:spcBef>
                  <a:spcPct val="50000"/>
                </a:spcBef>
                <a:spcAft>
                  <a:spcPts val="0"/>
                </a:spcAft>
                <a:defRPr/>
              </a:pPr>
              <a:r>
                <a:rPr lang="en-US" sz="2400" b="1" dirty="0" smtClean="0">
                  <a:cs typeface="Arial" panose="02080604020202020204" pitchFamily="34" charset="0"/>
                </a:rPr>
                <a:t>142.5 t/d</a:t>
              </a:r>
              <a:endParaRPr lang="en-US" sz="2400" b="1" dirty="0">
                <a:cs typeface="Arial" panose="02080604020202020204" pitchFamily="34" charset="0"/>
              </a:endParaRPr>
            </a:p>
          </p:txBody>
        </p:sp>
        <p:sp>
          <p:nvSpPr>
            <p:cNvPr id="32" name="Rectangle 8"/>
            <p:cNvSpPr>
              <a:spLocks noChangeArrowheads="1"/>
            </p:cNvSpPr>
            <p:nvPr/>
          </p:nvSpPr>
          <p:spPr bwMode="auto">
            <a:xfrm>
              <a:off x="2643174" y="5643578"/>
              <a:ext cx="1162050" cy="142876"/>
            </a:xfrm>
            <a:prstGeom prst="rect">
              <a:avLst/>
            </a:prstGeom>
            <a:solidFill>
              <a:srgbClr val="333333"/>
            </a:solidFill>
            <a:ln w="9525">
              <a:solidFill>
                <a:srgbClr val="000000"/>
              </a:solidFill>
              <a:miter lim="800000"/>
            </a:ln>
          </p:spPr>
          <p:txBody>
            <a:bodyPr/>
            <a:lstStyle/>
            <a:p>
              <a:endParaRPr lang="en-US">
                <a:cs typeface="Arial" panose="02080604020202020204" pitchFamily="34" charset="0"/>
              </a:endParaRPr>
            </a:p>
          </p:txBody>
        </p:sp>
        <p:sp>
          <p:nvSpPr>
            <p:cNvPr id="33" name="Text Box 10"/>
            <p:cNvSpPr txBox="1">
              <a:spLocks noChangeArrowheads="1"/>
            </p:cNvSpPr>
            <p:nvPr/>
          </p:nvSpPr>
          <p:spPr bwMode="auto">
            <a:xfrm>
              <a:off x="2643174" y="6408738"/>
              <a:ext cx="2057400" cy="449262"/>
            </a:xfrm>
            <a:prstGeom prst="rect">
              <a:avLst/>
            </a:prstGeom>
            <a:noFill/>
            <a:ln w="9525">
              <a:noFill/>
              <a:miter lim="800000"/>
            </a:ln>
          </p:spPr>
          <p:txBody>
            <a:bodyPr lIns="74295" tIns="8890" rIns="74295" bIns="8890"/>
            <a:lstStyle/>
            <a:p>
              <a:r>
                <a:rPr lang="en-US" sz="2400" b="1" dirty="0">
                  <a:cs typeface="Arial" panose="02080604020202020204" pitchFamily="34" charset="0"/>
                </a:rPr>
                <a:t>Solids </a:t>
              </a:r>
              <a:r>
                <a:rPr lang="en-US" sz="2400" b="1" dirty="0" smtClean="0">
                  <a:cs typeface="Arial" panose="02080604020202020204" pitchFamily="34" charset="0"/>
                </a:rPr>
                <a:t>5 </a:t>
              </a:r>
              <a:r>
                <a:rPr lang="en-US" sz="2400" b="1" dirty="0">
                  <a:cs typeface="Arial" panose="02080604020202020204" pitchFamily="34" charset="0"/>
                </a:rPr>
                <a:t>% </a:t>
              </a:r>
              <a:endParaRPr lang="en-US" sz="2400" b="1" dirty="0">
                <a:cs typeface="Arial" panose="02080604020202020204" pitchFamily="34" charset="0"/>
              </a:endParaRPr>
            </a:p>
          </p:txBody>
        </p:sp>
        <p:sp>
          <p:nvSpPr>
            <p:cNvPr id="34" name="Right Brace 33"/>
            <p:cNvSpPr/>
            <p:nvPr/>
          </p:nvSpPr>
          <p:spPr bwMode="auto">
            <a:xfrm>
              <a:off x="3938574" y="928670"/>
              <a:ext cx="204798" cy="550072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Arial" panose="02080604020202020204" pitchFamily="34" charset="0"/>
                <a:cs typeface="Arial" panose="02080604020202020204" pitchFamily="34" charset="0"/>
              </a:endParaRPr>
            </a:p>
          </p:txBody>
        </p:sp>
        <p:sp>
          <p:nvSpPr>
            <p:cNvPr id="35" name="Rectangle 34"/>
            <p:cNvSpPr/>
            <p:nvPr/>
          </p:nvSpPr>
          <p:spPr>
            <a:xfrm>
              <a:off x="2659216" y="5786454"/>
              <a:ext cx="114300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Text Box 7"/>
            <p:cNvSpPr txBox="1">
              <a:spLocks noChangeArrowheads="1"/>
            </p:cNvSpPr>
            <p:nvPr/>
          </p:nvSpPr>
          <p:spPr bwMode="auto">
            <a:xfrm>
              <a:off x="2714612" y="5715016"/>
              <a:ext cx="1285884" cy="707886"/>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2000" b="1" dirty="0" smtClean="0">
                  <a:cs typeface="Arial" panose="02080604020202020204" pitchFamily="34" charset="0"/>
                </a:rPr>
                <a:t>VS 6.25 </a:t>
              </a:r>
              <a:r>
                <a:rPr lang="en-US" sz="2000" b="1" dirty="0" err="1" smtClean="0">
                  <a:cs typeface="Arial" panose="02080604020202020204" pitchFamily="34" charset="0"/>
                </a:rPr>
                <a:t>tpd</a:t>
              </a:r>
              <a:endParaRPr lang="en-US" sz="2000" b="1" dirty="0">
                <a:cs typeface="Arial" panose="02080604020202020204" pitchFamily="34" charset="0"/>
              </a:endParaRPr>
            </a:p>
          </p:txBody>
        </p:sp>
        <p:sp>
          <p:nvSpPr>
            <p:cNvPr id="38" name="Text Box 7"/>
            <p:cNvSpPr txBox="1">
              <a:spLocks noChangeArrowheads="1"/>
            </p:cNvSpPr>
            <p:nvPr/>
          </p:nvSpPr>
          <p:spPr bwMode="auto">
            <a:xfrm>
              <a:off x="3714712" y="5357826"/>
              <a:ext cx="1285884" cy="584775"/>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1600" b="1" dirty="0" smtClean="0">
                  <a:cs typeface="Arial" panose="02080604020202020204" pitchFamily="34" charset="0"/>
                </a:rPr>
                <a:t>Inert 1.25 </a:t>
              </a:r>
              <a:r>
                <a:rPr lang="en-US" sz="1600" b="1" dirty="0" err="1" smtClean="0">
                  <a:cs typeface="Arial" panose="02080604020202020204" pitchFamily="34" charset="0"/>
                </a:rPr>
                <a:t>tpd</a:t>
              </a:r>
              <a:endParaRPr lang="en-US" sz="1600" b="1" dirty="0">
                <a:cs typeface="Arial" panose="02080604020202020204" pitchFamily="34" charset="0"/>
              </a:endParaRPr>
            </a:p>
          </p:txBody>
        </p:sp>
        <p:sp>
          <p:nvSpPr>
            <p:cNvPr id="63" name="TextBox 62"/>
            <p:cNvSpPr txBox="1"/>
            <p:nvPr/>
          </p:nvSpPr>
          <p:spPr>
            <a:xfrm>
              <a:off x="2500298" y="0"/>
              <a:ext cx="1571604" cy="646331"/>
            </a:xfrm>
            <a:prstGeom prst="rect">
              <a:avLst/>
            </a:prstGeom>
            <a:noFill/>
          </p:spPr>
          <p:txBody>
            <a:bodyPr wrap="square" rtlCol="0">
              <a:spAutoFit/>
            </a:bodyPr>
            <a:lstStyle/>
            <a:p>
              <a:r>
                <a:rPr lang="en-US" dirty="0" smtClean="0"/>
                <a:t>Raw Waste Slurry</a:t>
              </a:r>
              <a:endParaRPr lang="en-US" dirty="0"/>
            </a:p>
          </p:txBody>
        </p:sp>
      </p:grpSp>
      <p:grpSp>
        <p:nvGrpSpPr>
          <p:cNvPr id="60" name="Group 59"/>
          <p:cNvGrpSpPr/>
          <p:nvPr/>
        </p:nvGrpSpPr>
        <p:grpSpPr>
          <a:xfrm>
            <a:off x="4929190" y="0"/>
            <a:ext cx="2643206" cy="6858000"/>
            <a:chOff x="4929190" y="0"/>
            <a:chExt cx="2643206" cy="6858000"/>
          </a:xfrm>
        </p:grpSpPr>
        <p:sp>
          <p:nvSpPr>
            <p:cNvPr id="39" name="Rectangle 4"/>
            <p:cNvSpPr>
              <a:spLocks noChangeArrowheads="1"/>
            </p:cNvSpPr>
            <p:nvPr/>
          </p:nvSpPr>
          <p:spPr bwMode="auto">
            <a:xfrm>
              <a:off x="5133988" y="5943600"/>
              <a:ext cx="1165225" cy="304800"/>
            </a:xfrm>
            <a:prstGeom prst="rect">
              <a:avLst/>
            </a:prstGeom>
            <a:solidFill>
              <a:srgbClr val="969696"/>
            </a:solidFill>
            <a:ln w="9525">
              <a:solidFill>
                <a:srgbClr val="000000"/>
              </a:solidFill>
              <a:miter lim="800000"/>
            </a:ln>
          </p:spPr>
          <p:txBody>
            <a:bodyPr/>
            <a:lstStyle/>
            <a:p>
              <a:endParaRPr lang="en-US">
                <a:cs typeface="Arial" panose="02080604020202020204" pitchFamily="34" charset="0"/>
              </a:endParaRPr>
            </a:p>
          </p:txBody>
        </p:sp>
        <p:sp>
          <p:nvSpPr>
            <p:cNvPr id="40" name="Rectangle 6"/>
            <p:cNvSpPr>
              <a:spLocks noChangeArrowheads="1"/>
            </p:cNvSpPr>
            <p:nvPr/>
          </p:nvSpPr>
          <p:spPr bwMode="auto">
            <a:xfrm>
              <a:off x="5133988" y="928670"/>
              <a:ext cx="1214446" cy="5472130"/>
            </a:xfrm>
            <a:prstGeom prst="rect">
              <a:avLst/>
            </a:prstGeom>
            <a:blipFill dpi="0" rotWithShape="1">
              <a:blip r:embed="rId1"/>
              <a:srcRect/>
              <a:tile tx="0" ty="0" sx="100000" sy="100000" flip="none" algn="tl"/>
            </a:blipFill>
            <a:ln w="9525">
              <a:solidFill>
                <a:srgbClr val="000000"/>
              </a:solidFill>
              <a:miter lim="800000"/>
            </a:ln>
          </p:spPr>
          <p:txBody>
            <a:bodyPr/>
            <a:lstStyle/>
            <a:p>
              <a:endParaRPr lang="en-US">
                <a:cs typeface="Arial" panose="02080604020202020204" pitchFamily="34" charset="0"/>
              </a:endParaRPr>
            </a:p>
          </p:txBody>
        </p:sp>
        <p:sp>
          <p:nvSpPr>
            <p:cNvPr id="41" name="Text Box 7"/>
            <p:cNvSpPr txBox="1">
              <a:spLocks noChangeArrowheads="1"/>
            </p:cNvSpPr>
            <p:nvPr/>
          </p:nvSpPr>
          <p:spPr bwMode="auto">
            <a:xfrm>
              <a:off x="5205426" y="1714488"/>
              <a:ext cx="1131888" cy="1384995"/>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2400" b="1" dirty="0" smtClean="0">
                  <a:cs typeface="Arial" panose="02080604020202020204" pitchFamily="34" charset="0"/>
                </a:rPr>
                <a:t>Water</a:t>
              </a:r>
              <a:endParaRPr lang="en-US" sz="2400" b="1" dirty="0" smtClean="0">
                <a:cs typeface="Arial" panose="02080604020202020204" pitchFamily="34" charset="0"/>
              </a:endParaRPr>
            </a:p>
            <a:p>
              <a:pPr fontAlgn="auto">
                <a:spcBef>
                  <a:spcPct val="50000"/>
                </a:spcBef>
                <a:spcAft>
                  <a:spcPts val="0"/>
                </a:spcAft>
                <a:defRPr/>
              </a:pPr>
              <a:r>
                <a:rPr lang="en-US" sz="2400" b="1" dirty="0" smtClean="0">
                  <a:cs typeface="Arial" panose="02080604020202020204" pitchFamily="34" charset="0"/>
                </a:rPr>
                <a:t>145.615 t/d</a:t>
              </a:r>
              <a:endParaRPr lang="en-US" sz="2400" b="1" dirty="0">
                <a:cs typeface="Arial" panose="02080604020202020204" pitchFamily="34" charset="0"/>
              </a:endParaRPr>
            </a:p>
          </p:txBody>
        </p:sp>
        <p:sp>
          <p:nvSpPr>
            <p:cNvPr id="42" name="Rectangle 8"/>
            <p:cNvSpPr>
              <a:spLocks noChangeArrowheads="1"/>
            </p:cNvSpPr>
            <p:nvPr/>
          </p:nvSpPr>
          <p:spPr bwMode="auto">
            <a:xfrm>
              <a:off x="5143504" y="5929330"/>
              <a:ext cx="1162050" cy="142876"/>
            </a:xfrm>
            <a:prstGeom prst="rect">
              <a:avLst/>
            </a:prstGeom>
            <a:solidFill>
              <a:srgbClr val="333333"/>
            </a:solidFill>
            <a:ln w="9525">
              <a:solidFill>
                <a:srgbClr val="000000"/>
              </a:solidFill>
              <a:miter lim="800000"/>
            </a:ln>
          </p:spPr>
          <p:txBody>
            <a:bodyPr/>
            <a:lstStyle/>
            <a:p>
              <a:endParaRPr lang="en-US">
                <a:cs typeface="Arial" panose="02080604020202020204" pitchFamily="34" charset="0"/>
              </a:endParaRPr>
            </a:p>
          </p:txBody>
        </p:sp>
        <p:sp>
          <p:nvSpPr>
            <p:cNvPr id="43" name="Text Box 10"/>
            <p:cNvSpPr txBox="1">
              <a:spLocks noChangeArrowheads="1"/>
            </p:cNvSpPr>
            <p:nvPr/>
          </p:nvSpPr>
          <p:spPr bwMode="auto">
            <a:xfrm>
              <a:off x="5133988" y="6408738"/>
              <a:ext cx="2057400" cy="449262"/>
            </a:xfrm>
            <a:prstGeom prst="rect">
              <a:avLst/>
            </a:prstGeom>
            <a:noFill/>
            <a:ln w="9525">
              <a:noFill/>
              <a:miter lim="800000"/>
            </a:ln>
          </p:spPr>
          <p:txBody>
            <a:bodyPr lIns="74295" tIns="8890" rIns="74295" bIns="8890"/>
            <a:lstStyle/>
            <a:p>
              <a:r>
                <a:rPr lang="en-US" sz="2400" b="1" dirty="0">
                  <a:cs typeface="Arial" panose="02080604020202020204" pitchFamily="34" charset="0"/>
                </a:rPr>
                <a:t>Solids </a:t>
              </a:r>
              <a:r>
                <a:rPr lang="en-US" sz="2400" b="1" dirty="0" smtClean="0">
                  <a:cs typeface="Arial" panose="02080604020202020204" pitchFamily="34" charset="0"/>
                </a:rPr>
                <a:t>2.9 </a:t>
              </a:r>
              <a:r>
                <a:rPr lang="en-US" sz="2400" b="1" dirty="0">
                  <a:cs typeface="Arial" panose="02080604020202020204" pitchFamily="34" charset="0"/>
                </a:rPr>
                <a:t>% </a:t>
              </a:r>
              <a:endParaRPr lang="en-US" sz="2400" b="1" dirty="0">
                <a:cs typeface="Arial" panose="02080604020202020204" pitchFamily="34" charset="0"/>
              </a:endParaRPr>
            </a:p>
          </p:txBody>
        </p:sp>
        <p:sp>
          <p:nvSpPr>
            <p:cNvPr id="44" name="Right Brace 43"/>
            <p:cNvSpPr/>
            <p:nvPr/>
          </p:nvSpPr>
          <p:spPr bwMode="auto">
            <a:xfrm>
              <a:off x="6429388" y="928670"/>
              <a:ext cx="204798" cy="550072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Arial" panose="02080604020202020204" pitchFamily="34" charset="0"/>
                <a:cs typeface="Arial" panose="02080604020202020204" pitchFamily="34" charset="0"/>
              </a:endParaRPr>
            </a:p>
          </p:txBody>
        </p:sp>
        <p:sp>
          <p:nvSpPr>
            <p:cNvPr id="45" name="Rectangle 44"/>
            <p:cNvSpPr/>
            <p:nvPr/>
          </p:nvSpPr>
          <p:spPr>
            <a:xfrm>
              <a:off x="5150030" y="6072206"/>
              <a:ext cx="114300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6" name="Text Box 7"/>
            <p:cNvSpPr txBox="1">
              <a:spLocks noChangeArrowheads="1"/>
            </p:cNvSpPr>
            <p:nvPr/>
          </p:nvSpPr>
          <p:spPr bwMode="auto">
            <a:xfrm>
              <a:off x="5214942" y="6072206"/>
              <a:ext cx="1285884" cy="338554"/>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1600" b="1" dirty="0" smtClean="0">
                  <a:cs typeface="Arial" panose="02080604020202020204" pitchFamily="34" charset="0"/>
                </a:rPr>
                <a:t>VS 3.125 </a:t>
              </a:r>
              <a:r>
                <a:rPr lang="en-US" sz="1600" b="1" dirty="0" err="1" smtClean="0">
                  <a:cs typeface="Arial" panose="02080604020202020204" pitchFamily="34" charset="0"/>
                </a:rPr>
                <a:t>tpd</a:t>
              </a:r>
              <a:endParaRPr lang="en-US" sz="1600" b="1" dirty="0">
                <a:cs typeface="Arial" panose="02080604020202020204" pitchFamily="34" charset="0"/>
              </a:endParaRPr>
            </a:p>
          </p:txBody>
        </p:sp>
        <p:sp>
          <p:nvSpPr>
            <p:cNvPr id="47" name="Text Box 7"/>
            <p:cNvSpPr txBox="1">
              <a:spLocks noChangeArrowheads="1"/>
            </p:cNvSpPr>
            <p:nvPr/>
          </p:nvSpPr>
          <p:spPr bwMode="auto">
            <a:xfrm>
              <a:off x="5500694" y="5429264"/>
              <a:ext cx="1285884" cy="584775"/>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1600" b="1" dirty="0" smtClean="0">
                  <a:cs typeface="Arial" panose="02080604020202020204" pitchFamily="34" charset="0"/>
                </a:rPr>
                <a:t>Inert 1.25 </a:t>
              </a:r>
              <a:r>
                <a:rPr lang="en-US" sz="1600" b="1" dirty="0" err="1" smtClean="0">
                  <a:cs typeface="Arial" panose="02080604020202020204" pitchFamily="34" charset="0"/>
                </a:rPr>
                <a:t>tpd</a:t>
              </a:r>
              <a:endParaRPr lang="en-US" sz="1600" b="1" dirty="0">
                <a:cs typeface="Arial" panose="02080604020202020204" pitchFamily="34" charset="0"/>
              </a:endParaRPr>
            </a:p>
          </p:txBody>
        </p:sp>
        <p:sp>
          <p:nvSpPr>
            <p:cNvPr id="48" name="Text Box 10"/>
            <p:cNvSpPr txBox="1">
              <a:spLocks noChangeArrowheads="1"/>
            </p:cNvSpPr>
            <p:nvPr/>
          </p:nvSpPr>
          <p:spPr bwMode="auto">
            <a:xfrm>
              <a:off x="6500826" y="3357562"/>
              <a:ext cx="1071570" cy="449262"/>
            </a:xfrm>
            <a:prstGeom prst="rect">
              <a:avLst/>
            </a:prstGeom>
            <a:noFill/>
            <a:ln w="9525">
              <a:noFill/>
              <a:miter lim="800000"/>
            </a:ln>
          </p:spPr>
          <p:txBody>
            <a:bodyPr lIns="74295" tIns="8890" rIns="74295" bIns="8890"/>
            <a:lstStyle/>
            <a:p>
              <a:r>
                <a:rPr lang="en-US" sz="2400" b="1" dirty="0" smtClean="0">
                  <a:cs typeface="Arial" panose="02080604020202020204" pitchFamily="34" charset="0"/>
                </a:rPr>
                <a:t>150 </a:t>
              </a:r>
              <a:r>
                <a:rPr lang="en-US" sz="2400" b="1" dirty="0" err="1" smtClean="0">
                  <a:cs typeface="Arial" panose="02080604020202020204" pitchFamily="34" charset="0"/>
                </a:rPr>
                <a:t>tpd</a:t>
              </a:r>
              <a:endParaRPr lang="en-US" sz="2400" b="1" dirty="0">
                <a:cs typeface="Arial" panose="02080604020202020204" pitchFamily="34" charset="0"/>
              </a:endParaRPr>
            </a:p>
          </p:txBody>
        </p:sp>
        <p:sp>
          <p:nvSpPr>
            <p:cNvPr id="64" name="TextBox 63"/>
            <p:cNvSpPr txBox="1"/>
            <p:nvPr/>
          </p:nvSpPr>
          <p:spPr>
            <a:xfrm>
              <a:off x="4929190" y="0"/>
              <a:ext cx="1571604" cy="369332"/>
            </a:xfrm>
            <a:prstGeom prst="rect">
              <a:avLst/>
            </a:prstGeom>
            <a:noFill/>
          </p:spPr>
          <p:txBody>
            <a:bodyPr wrap="square" rtlCol="0">
              <a:spAutoFit/>
            </a:bodyPr>
            <a:lstStyle/>
            <a:p>
              <a:r>
                <a:rPr lang="en-US" dirty="0" smtClean="0"/>
                <a:t>Digestate</a:t>
              </a:r>
              <a:endParaRPr lang="en-US" dirty="0"/>
            </a:p>
          </p:txBody>
        </p:sp>
      </p:grpSp>
      <p:grpSp>
        <p:nvGrpSpPr>
          <p:cNvPr id="66" name="Group 65"/>
          <p:cNvGrpSpPr/>
          <p:nvPr/>
        </p:nvGrpSpPr>
        <p:grpSpPr>
          <a:xfrm>
            <a:off x="7000892" y="0"/>
            <a:ext cx="2500330" cy="6858000"/>
            <a:chOff x="7000892" y="0"/>
            <a:chExt cx="2500330" cy="6858000"/>
          </a:xfrm>
        </p:grpSpPr>
        <p:sp>
          <p:nvSpPr>
            <p:cNvPr id="49" name="Rectangle 4"/>
            <p:cNvSpPr>
              <a:spLocks noChangeArrowheads="1"/>
            </p:cNvSpPr>
            <p:nvPr/>
          </p:nvSpPr>
          <p:spPr bwMode="auto">
            <a:xfrm>
              <a:off x="7072330" y="5943600"/>
              <a:ext cx="1165225" cy="304800"/>
            </a:xfrm>
            <a:prstGeom prst="rect">
              <a:avLst/>
            </a:prstGeom>
            <a:solidFill>
              <a:srgbClr val="969696"/>
            </a:solidFill>
            <a:ln w="9525">
              <a:solidFill>
                <a:srgbClr val="000000"/>
              </a:solidFill>
              <a:miter lim="800000"/>
            </a:ln>
          </p:spPr>
          <p:txBody>
            <a:bodyPr/>
            <a:lstStyle/>
            <a:p>
              <a:endParaRPr lang="en-US">
                <a:cs typeface="Arial" panose="02080604020202020204" pitchFamily="34" charset="0"/>
              </a:endParaRPr>
            </a:p>
          </p:txBody>
        </p:sp>
        <p:sp>
          <p:nvSpPr>
            <p:cNvPr id="50" name="Rectangle 6"/>
            <p:cNvSpPr>
              <a:spLocks noChangeArrowheads="1"/>
            </p:cNvSpPr>
            <p:nvPr/>
          </p:nvSpPr>
          <p:spPr bwMode="auto">
            <a:xfrm>
              <a:off x="7072330" y="4214818"/>
              <a:ext cx="1165225" cy="2185982"/>
            </a:xfrm>
            <a:prstGeom prst="rect">
              <a:avLst/>
            </a:prstGeom>
            <a:blipFill dpi="0" rotWithShape="1">
              <a:blip r:embed="rId1"/>
              <a:srcRect/>
              <a:tile tx="0" ty="0" sx="100000" sy="100000" flip="none" algn="tl"/>
            </a:blipFill>
            <a:ln w="9525">
              <a:solidFill>
                <a:srgbClr val="000000"/>
              </a:solidFill>
              <a:miter lim="800000"/>
            </a:ln>
          </p:spPr>
          <p:txBody>
            <a:bodyPr/>
            <a:lstStyle/>
            <a:p>
              <a:endParaRPr lang="en-US">
                <a:cs typeface="Arial" panose="02080604020202020204" pitchFamily="34" charset="0"/>
              </a:endParaRPr>
            </a:p>
          </p:txBody>
        </p:sp>
        <p:sp>
          <p:nvSpPr>
            <p:cNvPr id="51" name="Text Box 7"/>
            <p:cNvSpPr txBox="1">
              <a:spLocks noChangeArrowheads="1"/>
            </p:cNvSpPr>
            <p:nvPr/>
          </p:nvSpPr>
          <p:spPr bwMode="auto">
            <a:xfrm>
              <a:off x="7072330" y="4214818"/>
              <a:ext cx="1131888" cy="1384995"/>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sz="2400" b="1" dirty="0" smtClean="0">
                  <a:cs typeface="Arial" panose="02080604020202020204" pitchFamily="34" charset="0"/>
                </a:rPr>
                <a:t>Water</a:t>
              </a:r>
              <a:endParaRPr lang="en-US" sz="2400" b="1" dirty="0" smtClean="0">
                <a:cs typeface="Arial" panose="02080604020202020204" pitchFamily="34" charset="0"/>
              </a:endParaRPr>
            </a:p>
            <a:p>
              <a:pPr fontAlgn="auto">
                <a:spcBef>
                  <a:spcPct val="50000"/>
                </a:spcBef>
                <a:spcAft>
                  <a:spcPts val="0"/>
                </a:spcAft>
                <a:defRPr/>
              </a:pPr>
              <a:r>
                <a:rPr lang="en-US" sz="2400" b="1" dirty="0" smtClean="0">
                  <a:cs typeface="Arial" panose="02080604020202020204" pitchFamily="34" charset="0"/>
                </a:rPr>
                <a:t>15.75 t/d</a:t>
              </a:r>
              <a:endParaRPr lang="en-US" sz="2400" b="1" dirty="0">
                <a:cs typeface="Arial" panose="02080604020202020204" pitchFamily="34" charset="0"/>
              </a:endParaRPr>
            </a:p>
          </p:txBody>
        </p:sp>
        <p:sp>
          <p:nvSpPr>
            <p:cNvPr id="52" name="Rectangle 8"/>
            <p:cNvSpPr>
              <a:spLocks noChangeArrowheads="1"/>
            </p:cNvSpPr>
            <p:nvPr/>
          </p:nvSpPr>
          <p:spPr bwMode="auto">
            <a:xfrm>
              <a:off x="7072330" y="5643578"/>
              <a:ext cx="1162050" cy="142876"/>
            </a:xfrm>
            <a:prstGeom prst="rect">
              <a:avLst/>
            </a:prstGeom>
            <a:solidFill>
              <a:srgbClr val="333333"/>
            </a:solidFill>
            <a:ln w="9525">
              <a:solidFill>
                <a:srgbClr val="000000"/>
              </a:solidFill>
              <a:miter lim="800000"/>
            </a:ln>
          </p:spPr>
          <p:txBody>
            <a:bodyPr/>
            <a:lstStyle/>
            <a:p>
              <a:endParaRPr lang="en-US">
                <a:cs typeface="Arial" panose="02080604020202020204" pitchFamily="34" charset="0"/>
              </a:endParaRPr>
            </a:p>
          </p:txBody>
        </p:sp>
        <p:sp>
          <p:nvSpPr>
            <p:cNvPr id="53" name="Text Box 10"/>
            <p:cNvSpPr txBox="1">
              <a:spLocks noChangeArrowheads="1"/>
            </p:cNvSpPr>
            <p:nvPr/>
          </p:nvSpPr>
          <p:spPr bwMode="auto">
            <a:xfrm>
              <a:off x="7072330" y="6408738"/>
              <a:ext cx="2057400" cy="449262"/>
            </a:xfrm>
            <a:prstGeom prst="rect">
              <a:avLst/>
            </a:prstGeom>
            <a:noFill/>
            <a:ln w="9525">
              <a:noFill/>
              <a:miter lim="800000"/>
            </a:ln>
          </p:spPr>
          <p:txBody>
            <a:bodyPr lIns="74295" tIns="8890" rIns="74295" bIns="8890"/>
            <a:lstStyle/>
            <a:p>
              <a:r>
                <a:rPr lang="en-US" sz="2400" b="1" dirty="0">
                  <a:cs typeface="Arial" panose="02080604020202020204" pitchFamily="34" charset="0"/>
                </a:rPr>
                <a:t>Solids </a:t>
              </a:r>
              <a:r>
                <a:rPr lang="en-US" sz="2400" b="1" dirty="0" smtClean="0">
                  <a:cs typeface="Arial" panose="02080604020202020204" pitchFamily="34" charset="0"/>
                </a:rPr>
                <a:t>20 </a:t>
              </a:r>
              <a:r>
                <a:rPr lang="en-US" sz="2400" b="1" dirty="0">
                  <a:cs typeface="Arial" panose="02080604020202020204" pitchFamily="34" charset="0"/>
                </a:rPr>
                <a:t>% </a:t>
              </a:r>
              <a:endParaRPr lang="en-US" sz="2400" b="1" dirty="0">
                <a:cs typeface="Arial" panose="02080604020202020204" pitchFamily="34" charset="0"/>
              </a:endParaRPr>
            </a:p>
          </p:txBody>
        </p:sp>
        <p:sp>
          <p:nvSpPr>
            <p:cNvPr id="54" name="Right Brace 53"/>
            <p:cNvSpPr/>
            <p:nvPr/>
          </p:nvSpPr>
          <p:spPr bwMode="auto">
            <a:xfrm>
              <a:off x="8367730" y="4214818"/>
              <a:ext cx="204798" cy="221457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Arial" panose="02080604020202020204" pitchFamily="34" charset="0"/>
                <a:cs typeface="Arial" panose="02080604020202020204" pitchFamily="34" charset="0"/>
              </a:endParaRPr>
            </a:p>
          </p:txBody>
        </p:sp>
        <p:sp>
          <p:nvSpPr>
            <p:cNvPr id="56" name="Rectangle 55"/>
            <p:cNvSpPr/>
            <p:nvPr/>
          </p:nvSpPr>
          <p:spPr>
            <a:xfrm>
              <a:off x="7088372" y="5643578"/>
              <a:ext cx="114300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7" name="Text Box 7"/>
            <p:cNvSpPr txBox="1">
              <a:spLocks noChangeArrowheads="1"/>
            </p:cNvSpPr>
            <p:nvPr/>
          </p:nvSpPr>
          <p:spPr bwMode="auto">
            <a:xfrm>
              <a:off x="7143768" y="5715016"/>
              <a:ext cx="1285884" cy="707886"/>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sz="2000" b="1" dirty="0" smtClean="0">
                  <a:cs typeface="Arial" panose="02080604020202020204" pitchFamily="34" charset="0"/>
                </a:rPr>
                <a:t>TS 3.93 </a:t>
              </a:r>
              <a:r>
                <a:rPr lang="en-US" sz="2000" b="1" dirty="0" err="1" smtClean="0">
                  <a:cs typeface="Arial" panose="02080604020202020204" pitchFamily="34" charset="0"/>
                </a:rPr>
                <a:t>tpd</a:t>
              </a:r>
              <a:endParaRPr lang="en-US" sz="2000" b="1" dirty="0">
                <a:cs typeface="Arial" panose="02080604020202020204" pitchFamily="34" charset="0"/>
              </a:endParaRPr>
            </a:p>
          </p:txBody>
        </p:sp>
        <p:sp>
          <p:nvSpPr>
            <p:cNvPr id="58" name="Text Box 10"/>
            <p:cNvSpPr txBox="1">
              <a:spLocks noChangeArrowheads="1"/>
            </p:cNvSpPr>
            <p:nvPr/>
          </p:nvSpPr>
          <p:spPr bwMode="auto">
            <a:xfrm>
              <a:off x="8429652" y="4857760"/>
              <a:ext cx="1071570" cy="449262"/>
            </a:xfrm>
            <a:prstGeom prst="rect">
              <a:avLst/>
            </a:prstGeom>
            <a:noFill/>
            <a:ln w="9525">
              <a:noFill/>
              <a:miter lim="800000"/>
            </a:ln>
          </p:spPr>
          <p:txBody>
            <a:bodyPr lIns="74295" tIns="8890" rIns="74295" bIns="8890"/>
            <a:lstStyle/>
            <a:p>
              <a:r>
                <a:rPr lang="en-US" sz="2400" b="1" dirty="0" smtClean="0">
                  <a:cs typeface="Arial" panose="02080604020202020204" pitchFamily="34" charset="0"/>
                </a:rPr>
                <a:t>19.6</a:t>
              </a:r>
              <a:endParaRPr lang="en-US" sz="2400" b="1" dirty="0" smtClean="0">
                <a:cs typeface="Arial" panose="02080604020202020204" pitchFamily="34" charset="0"/>
              </a:endParaRPr>
            </a:p>
            <a:p>
              <a:r>
                <a:rPr lang="en-US" sz="2400" b="1" dirty="0" err="1" smtClean="0">
                  <a:cs typeface="Arial" panose="02080604020202020204" pitchFamily="34" charset="0"/>
                </a:rPr>
                <a:t>tpd</a:t>
              </a:r>
              <a:endParaRPr lang="en-US" sz="2400" b="1" dirty="0">
                <a:cs typeface="Arial" panose="02080604020202020204" pitchFamily="34" charset="0"/>
              </a:endParaRPr>
            </a:p>
          </p:txBody>
        </p:sp>
        <p:sp>
          <p:nvSpPr>
            <p:cNvPr id="61" name="Rectangle 60"/>
            <p:cNvSpPr/>
            <p:nvPr/>
          </p:nvSpPr>
          <p:spPr>
            <a:xfrm>
              <a:off x="7072330" y="1008880"/>
              <a:ext cx="1143008" cy="32147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Centrate</a:t>
              </a:r>
              <a:r>
                <a:rPr lang="en-US" dirty="0" smtClean="0"/>
                <a:t> 130.32 </a:t>
              </a:r>
              <a:r>
                <a:rPr lang="en-US" dirty="0" err="1" smtClean="0"/>
                <a:t>tpd</a:t>
              </a:r>
              <a:endParaRPr lang="en-US" dirty="0"/>
            </a:p>
          </p:txBody>
        </p:sp>
        <p:sp>
          <p:nvSpPr>
            <p:cNvPr id="65" name="TextBox 64"/>
            <p:cNvSpPr txBox="1"/>
            <p:nvPr/>
          </p:nvSpPr>
          <p:spPr>
            <a:xfrm>
              <a:off x="7000892" y="0"/>
              <a:ext cx="1571604" cy="646331"/>
            </a:xfrm>
            <a:prstGeom prst="rect">
              <a:avLst/>
            </a:prstGeom>
            <a:noFill/>
          </p:spPr>
          <p:txBody>
            <a:bodyPr wrap="square" rtlCol="0">
              <a:spAutoFit/>
            </a:bodyPr>
            <a:lstStyle/>
            <a:p>
              <a:r>
                <a:rPr lang="en-US" dirty="0" smtClean="0"/>
                <a:t>Dewatered Digestate</a:t>
              </a:r>
              <a:endParaRPr lang="en-US"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ctrTitle"/>
          </p:nvPr>
        </p:nvSpPr>
        <p:spPr/>
        <p:txBody>
          <a:bodyPr/>
          <a:lstStyle/>
          <a:p>
            <a:r>
              <a:rPr lang="en-US" b="1" dirty="0" smtClean="0">
                <a:latin typeface="Arial" panose="02080604020202020204" pitchFamily="34" charset="0"/>
                <a:cs typeface="Arial" panose="02080604020202020204" pitchFamily="34" charset="0"/>
              </a:rPr>
              <a:t>Single Stage and Two-stage Digestion</a:t>
            </a:r>
            <a:endParaRPr lang="en-IN" b="1"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b="1" dirty="0" smtClean="0">
                <a:latin typeface="Arial" panose="02080604020202020204" pitchFamily="34" charset="0"/>
                <a:cs typeface="Arial" panose="02080604020202020204" pitchFamily="34" charset="0"/>
              </a:rPr>
              <a:t>Single Stage Digesters</a:t>
            </a:r>
            <a:endParaRPr lang="en-IN" b="1" dirty="0" smtClean="0">
              <a:latin typeface="Arial" panose="02080604020202020204" pitchFamily="34" charset="0"/>
              <a:cs typeface="Arial" panose="02080604020202020204" pitchFamily="34" charset="0"/>
            </a:endParaRPr>
          </a:p>
        </p:txBody>
      </p:sp>
      <p:pic>
        <p:nvPicPr>
          <p:cNvPr id="95235" name="Picture 2"/>
          <p:cNvPicPr>
            <a:picLocks noGrp="1" noChangeAspect="1" noChangeArrowheads="1"/>
          </p:cNvPicPr>
          <p:nvPr>
            <p:ph idx="1"/>
          </p:nvPr>
        </p:nvPicPr>
        <p:blipFill>
          <a:blip r:embed="rId1"/>
          <a:srcRect/>
          <a:stretch>
            <a:fillRect/>
          </a:stretch>
        </p:blipFill>
        <p:spPr>
          <a:xfrm>
            <a:off x="457200" y="1809750"/>
            <a:ext cx="8229600" cy="4106863"/>
          </a:xfrm>
          <a:noFill/>
        </p:spPr>
      </p:pic>
      <p:sp>
        <p:nvSpPr>
          <p:cNvPr id="4" name="TextBox 3"/>
          <p:cNvSpPr txBox="1"/>
          <p:nvPr/>
        </p:nvSpPr>
        <p:spPr>
          <a:xfrm>
            <a:off x="7000892" y="3214686"/>
            <a:ext cx="1143008" cy="369332"/>
          </a:xfrm>
          <a:prstGeom prst="rect">
            <a:avLst/>
          </a:prstGeom>
          <a:solidFill>
            <a:schemeClr val="tx2">
              <a:lumMod val="20000"/>
              <a:lumOff val="80000"/>
            </a:schemeClr>
          </a:solidFill>
        </p:spPr>
        <p:txBody>
          <a:bodyPr wrap="square" rtlCol="0">
            <a:spAutoFit/>
          </a:bodyPr>
          <a:lstStyle/>
          <a:p>
            <a:r>
              <a:rPr lang="en-US" b="1" dirty="0" smtClean="0">
                <a:latin typeface="Arial" panose="02080604020202020204" pitchFamily="34" charset="0"/>
                <a:cs typeface="Arial" panose="02080604020202020204" pitchFamily="34" charset="0"/>
              </a:rPr>
              <a:t>5 % TS</a:t>
            </a:r>
            <a:endParaRPr lang="en-US" b="1"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ox(in)">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5235"/>
                                        </p:tgtEl>
                                        <p:attrNameLst>
                                          <p:attrName>style.visibility</p:attrName>
                                        </p:attrNameLst>
                                      </p:cBhvr>
                                      <p:to>
                                        <p:strVal val="visible"/>
                                      </p:to>
                                    </p:set>
                                    <p:animEffect transition="in" filter="box(in)">
                                      <p:cBhvr>
                                        <p:cTn id="12" dur="500"/>
                                        <p:tgtEl>
                                          <p:spTgt spid="9523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Single Stage- Wet Systems</a:t>
            </a:r>
            <a:endParaRPr lang="en-US"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80604020202020204" pitchFamily="34" charset="0"/>
                <a:cs typeface="Arial" panose="02080604020202020204" pitchFamily="34" charset="0"/>
              </a:rPr>
              <a:t>Advantages</a:t>
            </a:r>
            <a:endParaRPr lang="en-US" dirty="0" smtClean="0">
              <a:latin typeface="Arial" panose="02080604020202020204" pitchFamily="34" charset="0"/>
              <a:cs typeface="Arial" panose="02080604020202020204" pitchFamily="34" charset="0"/>
            </a:endParaRPr>
          </a:p>
          <a:p>
            <a:pPr lvl="1"/>
            <a:r>
              <a:rPr lang="en-US" dirty="0" smtClean="0">
                <a:latin typeface="Arial" panose="02080604020202020204" pitchFamily="34" charset="0"/>
                <a:cs typeface="Arial" panose="02080604020202020204" pitchFamily="34" charset="0"/>
              </a:rPr>
              <a:t>Derived from well developed anaerobic sludge digestion technology</a:t>
            </a:r>
            <a:endParaRPr lang="en-US" dirty="0" smtClean="0">
              <a:latin typeface="Arial" panose="02080604020202020204" pitchFamily="34" charset="0"/>
              <a:cs typeface="Arial" panose="02080604020202020204" pitchFamily="34" charset="0"/>
            </a:endParaRPr>
          </a:p>
          <a:p>
            <a:pPr lvl="1"/>
            <a:r>
              <a:rPr lang="en-US" dirty="0" smtClean="0">
                <a:latin typeface="Arial" panose="02080604020202020204" pitchFamily="34" charset="0"/>
                <a:cs typeface="Arial" panose="02080604020202020204" pitchFamily="34" charset="0"/>
              </a:rPr>
              <a:t>Simplified material Handling and mixing</a:t>
            </a:r>
            <a:endParaRPr lang="en-US" dirty="0" smtClean="0">
              <a:latin typeface="Arial" panose="02080604020202020204" pitchFamily="34" charset="0"/>
              <a:cs typeface="Arial" panose="02080604020202020204" pitchFamily="34" charset="0"/>
            </a:endParaRPr>
          </a:p>
          <a:p>
            <a:pPr lvl="1"/>
            <a:r>
              <a:rPr lang="en-US" dirty="0" smtClean="0">
                <a:latin typeface="Arial" panose="02080604020202020204" pitchFamily="34" charset="0"/>
                <a:cs typeface="Arial" panose="02080604020202020204" pitchFamily="34" charset="0"/>
              </a:rPr>
              <a:t>Dilution of inhibitors with Fresh water</a:t>
            </a:r>
            <a:endParaRPr lang="en-US" dirty="0" smtClean="0">
              <a:latin typeface="Arial" panose="02080604020202020204" pitchFamily="34" charset="0"/>
              <a:cs typeface="Arial" panose="02080604020202020204" pitchFamily="34" charset="0"/>
            </a:endParaRPr>
          </a:p>
          <a:p>
            <a:pPr lvl="1"/>
            <a:r>
              <a:rPr lang="en-US" dirty="0" smtClean="0">
                <a:latin typeface="Arial" panose="02080604020202020204" pitchFamily="34" charset="0"/>
                <a:cs typeface="Arial" panose="02080604020202020204" pitchFamily="34" charset="0"/>
              </a:rPr>
              <a:t>Less expensive material handling equipments</a:t>
            </a:r>
            <a:endParaRPr lang="en-US" dirty="0" smtClean="0">
              <a:latin typeface="Arial" panose="02080604020202020204" pitchFamily="34" charset="0"/>
              <a:cs typeface="Arial" panose="02080604020202020204" pitchFamily="34" charset="0"/>
            </a:endParaRPr>
          </a:p>
          <a:p>
            <a:pPr lvl="1"/>
            <a:r>
              <a:rPr lang="en-US" dirty="0" smtClean="0">
                <a:latin typeface="Arial" panose="02080604020202020204" pitchFamily="34" charset="0"/>
                <a:cs typeface="Arial" panose="02080604020202020204" pitchFamily="34" charset="0"/>
              </a:rPr>
              <a:t>Well established theory for process control, no patents</a:t>
            </a:r>
            <a:endParaRPr lang="en-US"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fontScale="90000"/>
          </a:bodyPr>
          <a:lstStyle/>
          <a:p>
            <a:r>
              <a:rPr lang="en-US" b="1" dirty="0" smtClean="0">
                <a:latin typeface="Arial" panose="02080604020202020204" pitchFamily="34" charset="0"/>
                <a:cs typeface="Arial" panose="02080604020202020204" pitchFamily="34" charset="0"/>
              </a:rPr>
              <a:t>Single Stage- Wet Systems- Disadvantages</a:t>
            </a:r>
            <a:br>
              <a:rPr lang="en-US" b="1" dirty="0" smtClean="0">
                <a:latin typeface="Arial" panose="02080604020202020204" pitchFamily="34" charset="0"/>
                <a:cs typeface="Arial" panose="02080604020202020204" pitchFamily="34" charset="0"/>
              </a:rPr>
            </a:br>
            <a:endParaRPr lang="en-US" b="1"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a:xfrm>
            <a:off x="357158" y="1428736"/>
            <a:ext cx="8786842" cy="4525963"/>
          </a:xfrm>
        </p:spPr>
        <p:txBody>
          <a:bodyPr>
            <a:noAutofit/>
          </a:bodyPr>
          <a:lstStyle/>
          <a:p>
            <a:r>
              <a:rPr lang="en-US" sz="2400" dirty="0" smtClean="0">
                <a:latin typeface="Arial" panose="02080604020202020204" pitchFamily="34" charset="0"/>
                <a:cs typeface="Arial" panose="02080604020202020204" pitchFamily="34" charset="0"/>
              </a:rPr>
              <a:t>Complicated pre-treatment</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Abrasion with sand</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Sink and float phases</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Short circuiting. Advanced mixers are required</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Sensitive to shock as inhibitors spread immediately in reactor- </a:t>
            </a:r>
            <a:r>
              <a:rPr lang="en-US" sz="2400" b="1" dirty="0" smtClean="0">
                <a:solidFill>
                  <a:srgbClr val="FF0000"/>
                </a:solidFill>
                <a:latin typeface="Arial" panose="02080604020202020204" pitchFamily="34" charset="0"/>
                <a:cs typeface="Arial" panose="02080604020202020204" pitchFamily="34" charset="0"/>
              </a:rPr>
              <a:t>Highly degradable kitchen waste without cellulose- Degrade fast-Accumulation of Acid and Lowers the pH</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VS lost with removal of inert fraction in pretreatment</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High consumption of water </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Larger tanks required</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Costly digestate treatment</a:t>
            </a:r>
            <a:endParaRPr lang="en-US" sz="2400" dirty="0" smtClean="0">
              <a:latin typeface="Arial" panose="02080604020202020204" pitchFamily="34" charset="0"/>
              <a:cs typeface="Arial" panose="02080604020202020204" pitchFamily="34" charset="0"/>
            </a:endParaRPr>
          </a:p>
          <a:p>
            <a:r>
              <a:rPr lang="en-US" sz="2400" dirty="0" smtClean="0">
                <a:latin typeface="Arial" panose="02080604020202020204" pitchFamily="34" charset="0"/>
                <a:cs typeface="Arial" panose="02080604020202020204" pitchFamily="34" charset="0"/>
              </a:rPr>
              <a:t>Costly wastewater treatment </a:t>
            </a:r>
            <a:endParaRPr lang="en-US" sz="2400"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ox(i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00063" y="0"/>
            <a:ext cx="8229600" cy="1143000"/>
          </a:xfrm>
        </p:spPr>
        <p:txBody>
          <a:bodyPr/>
          <a:lstStyle/>
          <a:p>
            <a:r>
              <a:rPr lang="en-US" smtClean="0">
                <a:latin typeface="Arial" panose="02080604020202020204" pitchFamily="34" charset="0"/>
                <a:cs typeface="Arial" panose="02080604020202020204" pitchFamily="34" charset="0"/>
              </a:rPr>
              <a:t>Two-Stage Digesters</a:t>
            </a:r>
            <a:endParaRPr lang="en-IN" smtClean="0">
              <a:latin typeface="Arial" panose="02080604020202020204" pitchFamily="34" charset="0"/>
              <a:cs typeface="Arial" panose="02080604020202020204" pitchFamily="34" charset="0"/>
            </a:endParaRPr>
          </a:p>
        </p:txBody>
      </p:sp>
      <p:sp>
        <p:nvSpPr>
          <p:cNvPr id="63491" name="Content Placeholder 2"/>
          <p:cNvSpPr>
            <a:spLocks noGrp="1"/>
          </p:cNvSpPr>
          <p:nvPr>
            <p:ph idx="1"/>
          </p:nvPr>
        </p:nvSpPr>
        <p:spPr>
          <a:xfrm>
            <a:off x="357188" y="1643063"/>
            <a:ext cx="8358187" cy="4071937"/>
          </a:xfrm>
        </p:spPr>
        <p:txBody>
          <a:bodyPr>
            <a:normAutofit fontScale="92500" lnSpcReduction="10000"/>
          </a:bodyPr>
          <a:lstStyle/>
          <a:p>
            <a:r>
              <a:rPr lang="en-US" sz="2400" b="1" dirty="0" smtClean="0">
                <a:latin typeface="Arial" panose="02080604020202020204" pitchFamily="34" charset="0"/>
                <a:cs typeface="Arial" panose="02080604020202020204" pitchFamily="34" charset="0"/>
              </a:rPr>
              <a:t>Stage I: </a:t>
            </a:r>
            <a:r>
              <a:rPr lang="en-IN" sz="2400" dirty="0" smtClean="0">
                <a:latin typeface="Arial" panose="02080604020202020204" pitchFamily="34" charset="0"/>
                <a:cs typeface="Arial" panose="02080604020202020204" pitchFamily="34" charset="0"/>
              </a:rPr>
              <a:t>two-stage processes attempt to optimize the hydrolysis and fermentative acidification reactions in the first stage where the rate is limited by hydrolysis of complex carbohydrates </a:t>
            </a:r>
            <a:r>
              <a:rPr lang="en-US" sz="2400" dirty="0" smtClean="0">
                <a:latin typeface="Arial" panose="02080604020202020204" pitchFamily="34" charset="0"/>
                <a:cs typeface="Arial" panose="02080604020202020204" pitchFamily="34" charset="0"/>
              </a:rPr>
              <a:t>–</a:t>
            </a:r>
            <a:r>
              <a:rPr lang="en-US" sz="4000" dirty="0" smtClean="0">
                <a:latin typeface="Arial" panose="02080604020202020204" pitchFamily="34" charset="0"/>
                <a:cs typeface="Arial" panose="02080604020202020204" pitchFamily="34" charset="0"/>
              </a:rPr>
              <a:t> HRT- 3 days</a:t>
            </a:r>
            <a:endParaRPr lang="en-IN" sz="4000" dirty="0" smtClean="0">
              <a:latin typeface="Arial" panose="02080604020202020204" pitchFamily="34" charset="0"/>
              <a:cs typeface="Arial" panose="02080604020202020204" pitchFamily="34" charset="0"/>
            </a:endParaRPr>
          </a:p>
          <a:p>
            <a:r>
              <a:rPr lang="en-US" sz="2400" b="1" dirty="0" smtClean="0">
                <a:latin typeface="Arial" panose="02080604020202020204" pitchFamily="34" charset="0"/>
                <a:cs typeface="Arial" panose="02080604020202020204" pitchFamily="34" charset="0"/>
              </a:rPr>
              <a:t>Stage II: </a:t>
            </a:r>
            <a:r>
              <a:rPr lang="en-IN" sz="2400" dirty="0" smtClean="0">
                <a:latin typeface="Arial" panose="02080604020202020204" pitchFamily="34" charset="0"/>
                <a:cs typeface="Arial" panose="02080604020202020204" pitchFamily="34" charset="0"/>
              </a:rPr>
              <a:t>The second stage is optimized for </a:t>
            </a:r>
            <a:r>
              <a:rPr lang="en-IN" sz="2400" dirty="0" err="1" smtClean="0">
                <a:latin typeface="Arial" panose="02080604020202020204" pitchFamily="34" charset="0"/>
                <a:cs typeface="Arial" panose="02080604020202020204" pitchFamily="34" charset="0"/>
              </a:rPr>
              <a:t>methanogenesis</a:t>
            </a:r>
            <a:r>
              <a:rPr lang="en-IN" sz="2400" dirty="0" smtClean="0">
                <a:latin typeface="Arial" panose="02080604020202020204" pitchFamily="34" charset="0"/>
                <a:cs typeface="Arial" panose="02080604020202020204" pitchFamily="34" charset="0"/>
              </a:rPr>
              <a:t> where the rate in this stage is limited by microbial growth kinetics. </a:t>
            </a:r>
            <a:endParaRPr lang="en-IN" sz="2400" dirty="0" smtClean="0">
              <a:latin typeface="Arial" panose="02080604020202020204" pitchFamily="34" charset="0"/>
              <a:cs typeface="Arial" panose="02080604020202020204" pitchFamily="34" charset="0"/>
            </a:endParaRPr>
          </a:p>
          <a:p>
            <a:r>
              <a:rPr lang="en-IN" sz="2400" dirty="0" smtClean="0">
                <a:latin typeface="Arial" panose="02080604020202020204" pitchFamily="34" charset="0"/>
                <a:cs typeface="Arial" panose="02080604020202020204" pitchFamily="34" charset="0"/>
              </a:rPr>
              <a:t>Since </a:t>
            </a:r>
            <a:r>
              <a:rPr lang="en-IN" sz="2400" dirty="0" err="1" smtClean="0">
                <a:latin typeface="Arial" panose="02080604020202020204" pitchFamily="34" charset="0"/>
                <a:cs typeface="Arial" panose="02080604020202020204" pitchFamily="34" charset="0"/>
              </a:rPr>
              <a:t>methanogenic</a:t>
            </a:r>
            <a:r>
              <a:rPr lang="en-IN" sz="2400" dirty="0" smtClean="0">
                <a:latin typeface="Arial" panose="02080604020202020204" pitchFamily="34" charset="0"/>
                <a:cs typeface="Arial" panose="02080604020202020204" pitchFamily="34" charset="0"/>
              </a:rPr>
              <a:t> </a:t>
            </a:r>
            <a:r>
              <a:rPr lang="en-IN" sz="2400" dirty="0" err="1" smtClean="0">
                <a:latin typeface="Arial" panose="02080604020202020204" pitchFamily="34" charset="0"/>
                <a:cs typeface="Arial" panose="02080604020202020204" pitchFamily="34" charset="0"/>
              </a:rPr>
              <a:t>archaea</a:t>
            </a:r>
            <a:r>
              <a:rPr lang="en-IN" sz="2400" dirty="0" smtClean="0">
                <a:latin typeface="Arial" panose="02080604020202020204" pitchFamily="34" charset="0"/>
                <a:cs typeface="Arial" panose="02080604020202020204" pitchFamily="34" charset="0"/>
              </a:rPr>
              <a:t> prefer pH in the range of 7–8.5 while </a:t>
            </a:r>
            <a:r>
              <a:rPr lang="en-IN" sz="2400" dirty="0" err="1" smtClean="0">
                <a:latin typeface="Arial" panose="02080604020202020204" pitchFamily="34" charset="0"/>
                <a:cs typeface="Arial" panose="02080604020202020204" pitchFamily="34" charset="0"/>
              </a:rPr>
              <a:t>acidogenic</a:t>
            </a:r>
            <a:r>
              <a:rPr lang="en-IN" sz="2400" dirty="0" smtClean="0">
                <a:latin typeface="Arial" panose="02080604020202020204" pitchFamily="34" charset="0"/>
                <a:cs typeface="Arial" panose="02080604020202020204" pitchFamily="34" charset="0"/>
              </a:rPr>
              <a:t> bacteria prefer lower pH, the organic acids are diluted into the second stage at a controlled rate – </a:t>
            </a:r>
            <a:r>
              <a:rPr lang="en-IN" dirty="0" smtClean="0">
                <a:latin typeface="Arial" panose="02080604020202020204" pitchFamily="34" charset="0"/>
                <a:cs typeface="Arial" panose="02080604020202020204" pitchFamily="34" charset="0"/>
              </a:rPr>
              <a:t>HRT- 15 days</a:t>
            </a:r>
            <a:endParaRPr lang="en-IN" dirty="0" smtClean="0">
              <a:latin typeface="Arial" panose="02080604020202020204" pitchFamily="34" charset="0"/>
              <a:cs typeface="Arial" panose="02080604020202020204" pitchFamily="34" charset="0"/>
            </a:endParaRPr>
          </a:p>
          <a:p>
            <a:endParaRPr lang="en-IN"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ox(in)">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box(in)">
                                      <p:cBhvr>
                                        <p:cTn id="12" dur="500"/>
                                        <p:tgtEl>
                                          <p:spTgt spid="63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box(in)">
                                      <p:cBhvr>
                                        <p:cTn id="17" dur="500"/>
                                        <p:tgtEl>
                                          <p:spTgt spid="63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box(in)">
                                      <p:cBhvr>
                                        <p:cTn id="22" dur="500"/>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latin typeface="Arial" panose="02080604020202020204" pitchFamily="34" charset="0"/>
                <a:cs typeface="Arial" panose="02080604020202020204" pitchFamily="34" charset="0"/>
              </a:rPr>
              <a:t>Two-Stage Digesters</a:t>
            </a:r>
            <a:endParaRPr lang="en-IN" smtClean="0"/>
          </a:p>
        </p:txBody>
      </p:sp>
      <p:sp>
        <p:nvSpPr>
          <p:cNvPr id="6" name="Rectangle 5"/>
          <p:cNvSpPr/>
          <p:nvPr/>
        </p:nvSpPr>
        <p:spPr>
          <a:xfrm>
            <a:off x="5929322" y="4429132"/>
            <a:ext cx="2428892"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44" name="Picture 4" descr="Image result for two stage digesters municipal solid waste"/>
          <p:cNvPicPr>
            <a:picLocks noChangeAspect="1" noChangeArrowheads="1"/>
          </p:cNvPicPr>
          <p:nvPr/>
        </p:nvPicPr>
        <p:blipFill>
          <a:blip r:embed="rId1"/>
          <a:srcRect/>
          <a:stretch>
            <a:fillRect/>
          </a:stretch>
        </p:blipFill>
        <p:spPr bwMode="auto">
          <a:xfrm>
            <a:off x="500033" y="1857364"/>
            <a:ext cx="8137049"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ox(in)">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Pretreatment</a:t>
            </a:r>
            <a:endParaRPr lang="en-US"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80604020202020204" pitchFamily="34" charset="0"/>
                <a:cs typeface="Arial" panose="02080604020202020204" pitchFamily="34" charset="0"/>
              </a:rPr>
              <a:t>Shredding: Optional </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Trommel : Separating Inert, grit, coarse sand etc.,</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Manual Separation: Inert, Plastic and cardboard</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Magnetic Separation and Eddy Current Separation- Optional</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Shredding and Pulping- Addition of Water</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Hydrocyclone- Separation of Sand and Heavier Particles from Slurry for Anaerobic Digestion</a:t>
            </a:r>
            <a:endParaRPr lang="en-US" dirty="0" smtClean="0">
              <a:latin typeface="Arial" panose="02080604020202020204" pitchFamily="34" charset="0"/>
              <a:cs typeface="Arial" panose="02080604020202020204" pitchFamily="34" charset="0"/>
            </a:endParaRPr>
          </a:p>
          <a:p>
            <a:endParaRPr lang="en-US"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28596" y="357166"/>
            <a:ext cx="8229600" cy="1143000"/>
          </a:xfrm>
        </p:spPr>
        <p:txBody>
          <a:bodyPr/>
          <a:lstStyle/>
          <a:p>
            <a:r>
              <a:rPr lang="en-US" b="1" dirty="0" smtClean="0">
                <a:latin typeface="Arial" panose="02080604020202020204" pitchFamily="34" charset="0"/>
                <a:cs typeface="Arial" panose="02080604020202020204" pitchFamily="34" charset="0"/>
              </a:rPr>
              <a:t>Two-Stage Digesters</a:t>
            </a:r>
            <a:endParaRPr lang="en-IN" b="1" dirty="0" smtClean="0">
              <a:latin typeface="Arial" panose="02080604020202020204" pitchFamily="34" charset="0"/>
              <a:cs typeface="Arial" panose="02080604020202020204" pitchFamily="34" charset="0"/>
            </a:endParaRPr>
          </a:p>
        </p:txBody>
      </p:sp>
      <p:sp>
        <p:nvSpPr>
          <p:cNvPr id="63491" name="Content Placeholder 2"/>
          <p:cNvSpPr>
            <a:spLocks noGrp="1"/>
          </p:cNvSpPr>
          <p:nvPr>
            <p:ph idx="1"/>
          </p:nvPr>
        </p:nvSpPr>
        <p:spPr>
          <a:xfrm>
            <a:off x="357188" y="1643063"/>
            <a:ext cx="8358187" cy="4714895"/>
          </a:xfrm>
        </p:spPr>
        <p:txBody>
          <a:bodyPr>
            <a:noAutofit/>
          </a:bodyPr>
          <a:lstStyle/>
          <a:p>
            <a:r>
              <a:rPr lang="en-IN" sz="2400" b="1" dirty="0" smtClean="0">
                <a:latin typeface="Arial" panose="02080604020202020204" pitchFamily="34" charset="0"/>
                <a:cs typeface="Arial" panose="02080604020202020204" pitchFamily="34" charset="0"/>
              </a:rPr>
              <a:t>Advantages</a:t>
            </a:r>
            <a:endParaRPr lang="en-IN" sz="2400" b="1" dirty="0" smtClean="0">
              <a:latin typeface="Arial" panose="02080604020202020204" pitchFamily="34" charset="0"/>
              <a:cs typeface="Arial" panose="02080604020202020204" pitchFamily="34" charset="0"/>
            </a:endParaRPr>
          </a:p>
          <a:p>
            <a:pPr lvl="1"/>
            <a:r>
              <a:rPr lang="en-IN" sz="2400" dirty="0" smtClean="0">
                <a:latin typeface="Arial" panose="02080604020202020204" pitchFamily="34" charset="0"/>
                <a:cs typeface="Arial" panose="02080604020202020204" pitchFamily="34" charset="0"/>
              </a:rPr>
              <a:t>Higher Loading Rate-</a:t>
            </a:r>
            <a:endParaRPr lang="en-IN" sz="2400" dirty="0" smtClean="0">
              <a:latin typeface="Arial" panose="02080604020202020204" pitchFamily="34" charset="0"/>
              <a:cs typeface="Arial" panose="02080604020202020204" pitchFamily="34" charset="0"/>
            </a:endParaRPr>
          </a:p>
          <a:p>
            <a:pPr lvl="1"/>
            <a:r>
              <a:rPr lang="en-IN" sz="2400" dirty="0" smtClean="0">
                <a:latin typeface="Arial" panose="02080604020202020204" pitchFamily="34" charset="0"/>
                <a:cs typeface="Arial" panose="02080604020202020204" pitchFamily="34" charset="0"/>
              </a:rPr>
              <a:t>Tolerate fluctuation in Loading</a:t>
            </a:r>
            <a:endParaRPr lang="en-IN" sz="2400" dirty="0" smtClean="0">
              <a:latin typeface="Arial" panose="02080604020202020204" pitchFamily="34" charset="0"/>
              <a:cs typeface="Arial" panose="02080604020202020204" pitchFamily="34" charset="0"/>
            </a:endParaRPr>
          </a:p>
          <a:p>
            <a:pPr lvl="1"/>
            <a:r>
              <a:rPr lang="en-IN" sz="2400" dirty="0" smtClean="0">
                <a:latin typeface="Arial" panose="02080604020202020204" pitchFamily="34" charset="0"/>
                <a:cs typeface="Arial" panose="02080604020202020204" pitchFamily="34" charset="0"/>
              </a:rPr>
              <a:t>Higher throughput</a:t>
            </a:r>
            <a:endParaRPr lang="en-IN" sz="2400" dirty="0" smtClean="0">
              <a:latin typeface="Arial" panose="02080604020202020204" pitchFamily="34" charset="0"/>
              <a:cs typeface="Arial" panose="02080604020202020204" pitchFamily="34" charset="0"/>
            </a:endParaRPr>
          </a:p>
          <a:p>
            <a:pPr lvl="1"/>
            <a:r>
              <a:rPr lang="en-IN" sz="2400" dirty="0" smtClean="0">
                <a:latin typeface="Arial" panose="02080604020202020204" pitchFamily="34" charset="0"/>
                <a:cs typeface="Arial" panose="02080604020202020204" pitchFamily="34" charset="0"/>
              </a:rPr>
              <a:t>Smaller footprint</a:t>
            </a:r>
            <a:endParaRPr lang="en-IN" sz="2400" dirty="0" smtClean="0">
              <a:latin typeface="Arial" panose="02080604020202020204" pitchFamily="34" charset="0"/>
              <a:cs typeface="Arial" panose="02080604020202020204" pitchFamily="34" charset="0"/>
            </a:endParaRPr>
          </a:p>
          <a:p>
            <a:r>
              <a:rPr lang="en-IN" sz="2400" b="1" dirty="0" smtClean="0">
                <a:latin typeface="Arial" panose="02080604020202020204" pitchFamily="34" charset="0"/>
                <a:cs typeface="Arial" panose="02080604020202020204" pitchFamily="34" charset="0"/>
              </a:rPr>
              <a:t>Disadvantages</a:t>
            </a:r>
            <a:endParaRPr lang="en-IN" sz="2400" b="1" dirty="0" smtClean="0">
              <a:latin typeface="Arial" panose="02080604020202020204" pitchFamily="34" charset="0"/>
              <a:cs typeface="Arial" panose="02080604020202020204" pitchFamily="34" charset="0"/>
            </a:endParaRPr>
          </a:p>
          <a:p>
            <a:pPr lvl="1"/>
            <a:r>
              <a:rPr lang="en-IN" sz="2400" dirty="0" smtClean="0">
                <a:latin typeface="Arial" panose="02080604020202020204" pitchFamily="34" charset="0"/>
                <a:cs typeface="Arial" panose="02080604020202020204" pitchFamily="34" charset="0"/>
              </a:rPr>
              <a:t>Complex design and material handling</a:t>
            </a:r>
            <a:endParaRPr lang="en-IN" sz="2400" dirty="0" smtClean="0">
              <a:latin typeface="Arial" panose="02080604020202020204" pitchFamily="34" charset="0"/>
              <a:cs typeface="Arial" panose="02080604020202020204" pitchFamily="34" charset="0"/>
            </a:endParaRPr>
          </a:p>
          <a:p>
            <a:pPr lvl="1"/>
            <a:r>
              <a:rPr lang="en-IN" sz="2400" dirty="0" smtClean="0">
                <a:latin typeface="Arial" panose="02080604020202020204" pitchFamily="34" charset="0"/>
                <a:cs typeface="Arial" panose="02080604020202020204" pitchFamily="34" charset="0"/>
              </a:rPr>
              <a:t>Difficult to achieve true e separation from hydrolysis and </a:t>
            </a:r>
            <a:r>
              <a:rPr lang="en-IN" sz="2400" dirty="0" err="1" smtClean="0">
                <a:latin typeface="Arial" panose="02080604020202020204" pitchFamily="34" charset="0"/>
                <a:cs typeface="Arial" panose="02080604020202020204" pitchFamily="34" charset="0"/>
              </a:rPr>
              <a:t>methanogenesis</a:t>
            </a:r>
            <a:endParaRPr lang="en-IN" sz="2400" dirty="0" smtClean="0">
              <a:latin typeface="Arial" panose="02080604020202020204" pitchFamily="34" charset="0"/>
              <a:cs typeface="Arial" panose="02080604020202020204" pitchFamily="34" charset="0"/>
            </a:endParaRPr>
          </a:p>
          <a:p>
            <a:pPr lvl="1"/>
            <a:r>
              <a:rPr lang="en-IN" sz="2400" dirty="0" smtClean="0">
                <a:latin typeface="Arial" panose="02080604020202020204" pitchFamily="34" charset="0"/>
                <a:cs typeface="Arial" panose="02080604020202020204" pitchFamily="34" charset="0"/>
              </a:rPr>
              <a:t>Larger capita investment</a:t>
            </a:r>
            <a:endParaRPr lang="en-IN"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ox(in)">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box(in)">
                                      <p:cBhvr>
                                        <p:cTn id="12" dur="500"/>
                                        <p:tgtEl>
                                          <p:spTgt spid="63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box(in)">
                                      <p:cBhvr>
                                        <p:cTn id="17" dur="500"/>
                                        <p:tgtEl>
                                          <p:spTgt spid="63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box(in)">
                                      <p:cBhvr>
                                        <p:cTn id="22" dur="500"/>
                                        <p:tgtEl>
                                          <p:spTgt spid="63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3491">
                                            <p:txEl>
                                              <p:pRg st="3" end="3"/>
                                            </p:txEl>
                                          </p:spTgt>
                                        </p:tgtEl>
                                        <p:attrNameLst>
                                          <p:attrName>style.visibility</p:attrName>
                                        </p:attrNameLst>
                                      </p:cBhvr>
                                      <p:to>
                                        <p:strVal val="visible"/>
                                      </p:to>
                                    </p:set>
                                    <p:animEffect transition="in" filter="box(in)">
                                      <p:cBhvr>
                                        <p:cTn id="27" dur="500"/>
                                        <p:tgtEl>
                                          <p:spTgt spid="634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Effect transition="in" filter="box(in)">
                                      <p:cBhvr>
                                        <p:cTn id="32" dur="500"/>
                                        <p:tgtEl>
                                          <p:spTgt spid="634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Effect transition="in" filter="box(in)">
                                      <p:cBhvr>
                                        <p:cTn id="37" dur="500"/>
                                        <p:tgtEl>
                                          <p:spTgt spid="634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3491">
                                            <p:txEl>
                                              <p:pRg st="6" end="6"/>
                                            </p:txEl>
                                          </p:spTgt>
                                        </p:tgtEl>
                                        <p:attrNameLst>
                                          <p:attrName>style.visibility</p:attrName>
                                        </p:attrNameLst>
                                      </p:cBhvr>
                                      <p:to>
                                        <p:strVal val="visible"/>
                                      </p:to>
                                    </p:set>
                                    <p:animEffect transition="in" filter="box(in)">
                                      <p:cBhvr>
                                        <p:cTn id="42" dur="500"/>
                                        <p:tgtEl>
                                          <p:spTgt spid="634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3491">
                                            <p:txEl>
                                              <p:pRg st="7" end="7"/>
                                            </p:txEl>
                                          </p:spTgt>
                                        </p:tgtEl>
                                        <p:attrNameLst>
                                          <p:attrName>style.visibility</p:attrName>
                                        </p:attrNameLst>
                                      </p:cBhvr>
                                      <p:to>
                                        <p:strVal val="visible"/>
                                      </p:to>
                                    </p:set>
                                    <p:animEffect transition="in" filter="box(in)">
                                      <p:cBhvr>
                                        <p:cTn id="47" dur="500"/>
                                        <p:tgtEl>
                                          <p:spTgt spid="6349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3491">
                                            <p:txEl>
                                              <p:pRg st="8" end="8"/>
                                            </p:txEl>
                                          </p:spTgt>
                                        </p:tgtEl>
                                        <p:attrNameLst>
                                          <p:attrName>style.visibility</p:attrName>
                                        </p:attrNameLst>
                                      </p:cBhvr>
                                      <p:to>
                                        <p:strVal val="visible"/>
                                      </p:to>
                                    </p:set>
                                    <p:animEffect transition="in" filter="box(in)">
                                      <p:cBhvr>
                                        <p:cTn id="52" dur="500"/>
                                        <p:tgtEl>
                                          <p:spTgt spid="63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r>
              <a:rPr lang="en-US" b="1" dirty="0" err="1" smtClean="0">
                <a:latin typeface="Arial" panose="02080604020202020204" pitchFamily="34" charset="0"/>
                <a:cs typeface="Arial" panose="02080604020202020204" pitchFamily="34" charset="0"/>
              </a:rPr>
              <a:t>Thermophilic</a:t>
            </a:r>
            <a:r>
              <a:rPr lang="en-US" b="1" dirty="0" smtClean="0">
                <a:latin typeface="Arial" panose="02080604020202020204" pitchFamily="34" charset="0"/>
                <a:cs typeface="Arial" panose="02080604020202020204" pitchFamily="34" charset="0"/>
              </a:rPr>
              <a:t>- Digestion</a:t>
            </a:r>
            <a:endParaRPr lang="en-IN" b="1" dirty="0" smtClean="0">
              <a:latin typeface="Arial" panose="02080604020202020204" pitchFamily="34" charset="0"/>
              <a:cs typeface="Arial" panose="02080604020202020204" pitchFamily="34" charset="0"/>
            </a:endParaRPr>
          </a:p>
        </p:txBody>
      </p:sp>
      <p:sp>
        <p:nvSpPr>
          <p:cNvPr id="51203" name="Content Placeholder 2"/>
          <p:cNvSpPr>
            <a:spLocks noGrp="1"/>
          </p:cNvSpPr>
          <p:nvPr>
            <p:ph idx="1"/>
          </p:nvPr>
        </p:nvSpPr>
        <p:spPr/>
        <p:txBody>
          <a:bodyPr/>
          <a:lstStyle/>
          <a:p>
            <a:r>
              <a:rPr lang="en-US" dirty="0" smtClean="0">
                <a:latin typeface="Arial" panose="02080604020202020204" pitchFamily="34" charset="0"/>
                <a:cs typeface="Arial" panose="02080604020202020204" pitchFamily="34" charset="0"/>
              </a:rPr>
              <a:t>Higher Temperature Digestion by </a:t>
            </a:r>
            <a:r>
              <a:rPr lang="en-US" dirty="0" err="1" smtClean="0">
                <a:latin typeface="Arial" panose="02080604020202020204" pitchFamily="34" charset="0"/>
                <a:cs typeface="Arial" panose="02080604020202020204" pitchFamily="34" charset="0"/>
              </a:rPr>
              <a:t>Thermophilic</a:t>
            </a:r>
            <a:r>
              <a:rPr lang="en-US" dirty="0" smtClean="0">
                <a:latin typeface="Arial" panose="02080604020202020204" pitchFamily="34" charset="0"/>
                <a:cs typeface="Arial" panose="02080604020202020204" pitchFamily="34" charset="0"/>
              </a:rPr>
              <a:t> Bacteria- 55</a:t>
            </a:r>
            <a:r>
              <a:rPr lang="en-US" baseline="30000" dirty="0" smtClean="0">
                <a:latin typeface="Arial" panose="02080604020202020204" pitchFamily="34" charset="0"/>
                <a:cs typeface="Arial" panose="02080604020202020204" pitchFamily="34" charset="0"/>
              </a:rPr>
              <a:t>o</a:t>
            </a:r>
            <a:r>
              <a:rPr lang="en-US" dirty="0" smtClean="0">
                <a:latin typeface="Arial" panose="02080604020202020204" pitchFamily="34" charset="0"/>
                <a:cs typeface="Arial" panose="02080604020202020204" pitchFamily="34" charset="0"/>
              </a:rPr>
              <a:t> C- Higher Methane production- HRT reduced to 12-14 days</a:t>
            </a:r>
            <a:endParaRPr lang="en-IN"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box(in)">
                                      <p:cBhvr>
                                        <p:cTn id="12"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28596" y="214290"/>
            <a:ext cx="8229600" cy="1143000"/>
          </a:xfrm>
        </p:spPr>
        <p:txBody>
          <a:bodyPr/>
          <a:lstStyle/>
          <a:p>
            <a:r>
              <a:rPr lang="en-US" b="1" dirty="0" smtClean="0">
                <a:latin typeface="Arial" panose="02080604020202020204" pitchFamily="34" charset="0"/>
                <a:cs typeface="Arial" panose="02080604020202020204" pitchFamily="34" charset="0"/>
              </a:rPr>
              <a:t>Dry Digesters</a:t>
            </a:r>
            <a:endParaRPr lang="en-IN" b="1" dirty="0" smtClean="0">
              <a:latin typeface="Arial" panose="02080604020202020204" pitchFamily="34" charset="0"/>
              <a:cs typeface="Arial" panose="02080604020202020204" pitchFamily="34" charset="0"/>
            </a:endParaRPr>
          </a:p>
        </p:txBody>
      </p:sp>
      <p:sp>
        <p:nvSpPr>
          <p:cNvPr id="74755" name="Content Placeholder 2"/>
          <p:cNvSpPr>
            <a:spLocks noGrp="1"/>
          </p:cNvSpPr>
          <p:nvPr>
            <p:ph idx="1"/>
          </p:nvPr>
        </p:nvSpPr>
        <p:spPr>
          <a:xfrm>
            <a:off x="285720" y="1285860"/>
            <a:ext cx="8572500" cy="4857750"/>
          </a:xfrm>
        </p:spPr>
        <p:txBody>
          <a:bodyPr>
            <a:normAutofit/>
          </a:bodyPr>
          <a:lstStyle/>
          <a:p>
            <a:pPr algn="ctr"/>
            <a:r>
              <a:rPr lang="nl-NL" sz="2800" b="1" dirty="0" smtClean="0">
                <a:latin typeface="Arial" panose="02080604020202020204" pitchFamily="34" charset="0"/>
                <a:cs typeface="Arial" panose="02080604020202020204" pitchFamily="34" charset="0"/>
              </a:rPr>
              <a:t>(&lt;5% TS = wet, &gt;20% TS = dry)</a:t>
            </a:r>
            <a:endParaRPr lang="en-IN" sz="2800" dirty="0" smtClean="0">
              <a:latin typeface="Arial" panose="02080604020202020204" pitchFamily="34" charset="0"/>
              <a:cs typeface="Arial" panose="02080604020202020204" pitchFamily="34" charset="0"/>
            </a:endParaRPr>
          </a:p>
          <a:p>
            <a:r>
              <a:rPr lang="en-IN" sz="2800" dirty="0" smtClean="0">
                <a:latin typeface="Arial" panose="02080604020202020204" pitchFamily="34" charset="0"/>
                <a:cs typeface="Arial" panose="02080604020202020204" pitchFamily="34" charset="0"/>
              </a:rPr>
              <a:t>Dry systems have become prevalent in Europe , making up 60-70 percent of the single-stage digester capacity installed to date . </a:t>
            </a:r>
            <a:endParaRPr lang="en-IN" sz="2800" dirty="0" smtClean="0">
              <a:latin typeface="Arial" panose="02080604020202020204" pitchFamily="34" charset="0"/>
              <a:cs typeface="Arial" panose="02080604020202020204" pitchFamily="34" charset="0"/>
            </a:endParaRPr>
          </a:p>
          <a:p>
            <a:r>
              <a:rPr lang="en-IN" sz="2800" dirty="0" smtClean="0">
                <a:latin typeface="Arial" panose="02080604020202020204" pitchFamily="34" charset="0"/>
                <a:cs typeface="Arial" panose="02080604020202020204" pitchFamily="34" charset="0"/>
              </a:rPr>
              <a:t>Dry digesters treat waste streams with 20-40 % total solids without adding dilution water.</a:t>
            </a:r>
            <a:endParaRPr lang="en-IN" sz="2800" dirty="0" smtClean="0">
              <a:latin typeface="Arial" panose="02080604020202020204" pitchFamily="34" charset="0"/>
              <a:cs typeface="Arial" panose="02080604020202020204" pitchFamily="34" charset="0"/>
            </a:endParaRPr>
          </a:p>
          <a:p>
            <a:r>
              <a:rPr lang="en-IN" sz="2800" dirty="0" smtClean="0">
                <a:latin typeface="Arial" panose="02080604020202020204" pitchFamily="34" charset="0"/>
                <a:cs typeface="Arial" panose="02080604020202020204" pitchFamily="34" charset="0"/>
              </a:rPr>
              <a:t>These systems may retain some process water or add some water either as liquid or in the form of steam used to heat the incoming feedstock. </a:t>
            </a:r>
            <a:endParaRPr lang="en-IN" sz="2800" dirty="0" smtClean="0">
              <a:latin typeface="Arial" panose="02080604020202020204" pitchFamily="34" charset="0"/>
              <a:cs typeface="Arial" panose="02080604020202020204" pitchFamily="34" charset="0"/>
            </a:endParaRPr>
          </a:p>
          <a:p>
            <a:r>
              <a:rPr lang="en-IN" sz="2800" dirty="0" smtClean="0">
                <a:latin typeface="Arial" panose="02080604020202020204" pitchFamily="34" charset="0"/>
                <a:cs typeface="Arial" panose="02080604020202020204" pitchFamily="34" charset="0"/>
              </a:rPr>
              <a:t>HRT – 15-20 Days</a:t>
            </a:r>
            <a:endParaRPr lang="en-IN" sz="28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ox(in)">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ox(in)">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ox(in)">
                                      <p:cBhvr>
                                        <p:cTn id="17" dur="5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box(in)">
                                      <p:cBhvr>
                                        <p:cTn id="22" dur="500"/>
                                        <p:tgtEl>
                                          <p:spTgt spid="7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box(in)">
                                      <p:cBhvr>
                                        <p:cTn id="27" dur="5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idx="1"/>
          </p:nvPr>
        </p:nvPicPr>
        <p:blipFill>
          <a:blip r:embed="rId1"/>
          <a:srcRect/>
          <a:stretch>
            <a:fillRect/>
          </a:stretch>
        </p:blipFill>
        <p:spPr>
          <a:xfrm>
            <a:off x="0" y="285750"/>
            <a:ext cx="9151938" cy="6572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box(in)">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80604020202020204" pitchFamily="34" charset="0"/>
                <a:cs typeface="Arial" panose="02080604020202020204" pitchFamily="34" charset="0"/>
              </a:rPr>
              <a:t>Kompogas</a:t>
            </a:r>
            <a:r>
              <a:rPr lang="en-US" dirty="0" smtClean="0">
                <a:latin typeface="Arial" panose="02080604020202020204" pitchFamily="34" charset="0"/>
                <a:cs typeface="Arial" panose="02080604020202020204" pitchFamily="34" charset="0"/>
              </a:rPr>
              <a:t> Dry Digester</a:t>
            </a:r>
            <a:endParaRPr lang="en-US" dirty="0">
              <a:latin typeface="Arial" panose="02080604020202020204" pitchFamily="34" charset="0"/>
              <a:cs typeface="Arial" panose="02080604020202020204" pitchFamily="34" charset="0"/>
            </a:endParaRPr>
          </a:p>
        </p:txBody>
      </p:sp>
      <p:pic>
        <p:nvPicPr>
          <p:cNvPr id="1026" name="Picture 2"/>
          <p:cNvPicPr>
            <a:picLocks noGrp="1" noChangeAspect="1" noChangeArrowheads="1"/>
          </p:cNvPicPr>
          <p:nvPr>
            <p:ph idx="1"/>
          </p:nvPr>
        </p:nvPicPr>
        <p:blipFill>
          <a:blip r:embed="rId1"/>
          <a:srcRect/>
          <a:stretch>
            <a:fillRect/>
          </a:stretch>
        </p:blipFill>
        <p:spPr bwMode="auto">
          <a:xfrm>
            <a:off x="891930" y="1600200"/>
            <a:ext cx="7360140" cy="4525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80604020202020204" pitchFamily="34" charset="0"/>
                <a:cs typeface="Arial" panose="02080604020202020204" pitchFamily="34" charset="0"/>
              </a:rPr>
              <a:t>Kompogas</a:t>
            </a:r>
            <a:r>
              <a:rPr lang="en-US" dirty="0" smtClean="0">
                <a:latin typeface="Arial" panose="02080604020202020204" pitchFamily="34" charset="0"/>
                <a:cs typeface="Arial" panose="02080604020202020204" pitchFamily="34" charset="0"/>
              </a:rPr>
              <a:t> Dry Digester</a:t>
            </a:r>
            <a:endParaRPr lang="en-US" dirty="0">
              <a:latin typeface="Arial" panose="02080604020202020204" pitchFamily="34" charset="0"/>
              <a:cs typeface="Arial" panose="02080604020202020204" pitchFamily="34" charset="0"/>
            </a:endParaRPr>
          </a:p>
        </p:txBody>
      </p:sp>
      <p:pic>
        <p:nvPicPr>
          <p:cNvPr id="2050" name="Picture 2"/>
          <p:cNvPicPr>
            <a:picLocks noGrp="1" noChangeAspect="1" noChangeArrowheads="1"/>
          </p:cNvPicPr>
          <p:nvPr>
            <p:ph idx="1"/>
          </p:nvPr>
        </p:nvPicPr>
        <p:blipFill>
          <a:blip r:embed="rId1"/>
          <a:srcRect/>
          <a:stretch>
            <a:fillRect/>
          </a:stretch>
        </p:blipFill>
        <p:spPr bwMode="auto">
          <a:xfrm>
            <a:off x="642910" y="1857364"/>
            <a:ext cx="8076254" cy="42862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939784"/>
          </a:xfrm>
        </p:spPr>
        <p:txBody>
          <a:bodyPr/>
          <a:lstStyle/>
          <a:p>
            <a:r>
              <a:rPr lang="en-US" b="1" dirty="0" smtClean="0">
                <a:latin typeface="Arial" panose="02080604020202020204" pitchFamily="34" charset="0"/>
                <a:cs typeface="Arial" panose="02080604020202020204" pitchFamily="34" charset="0"/>
              </a:rPr>
              <a:t>Important Considerations</a:t>
            </a:r>
            <a:endParaRPr lang="en-IN" b="1" dirty="0" smtClean="0">
              <a:latin typeface="Arial" panose="02080604020202020204" pitchFamily="34" charset="0"/>
              <a:cs typeface="Arial" panose="02080604020202020204" pitchFamily="34" charset="0"/>
            </a:endParaRPr>
          </a:p>
        </p:txBody>
      </p:sp>
      <p:sp>
        <p:nvSpPr>
          <p:cNvPr id="8" name="Content Placeholder 7"/>
          <p:cNvSpPr>
            <a:spLocks noGrp="1"/>
          </p:cNvSpPr>
          <p:nvPr>
            <p:ph idx="1"/>
          </p:nvPr>
        </p:nvSpPr>
        <p:spPr>
          <a:xfrm>
            <a:off x="457200" y="1357298"/>
            <a:ext cx="8229600" cy="4857784"/>
          </a:xfrm>
        </p:spPr>
        <p:txBody>
          <a:bodyPr>
            <a:normAutofit lnSpcReduction="10000"/>
          </a:bodyPr>
          <a:lstStyle/>
          <a:p>
            <a:r>
              <a:rPr lang="en-IN" sz="2000" dirty="0" smtClean="0">
                <a:latin typeface="Arial" panose="02080604020202020204" pitchFamily="34" charset="0"/>
                <a:cs typeface="Arial" panose="02080604020202020204" pitchFamily="34" charset="0"/>
              </a:rPr>
              <a:t>MSW slurry behaves differently than wastewater sludge. </a:t>
            </a:r>
            <a:endParaRPr lang="en-IN" sz="2000" dirty="0" smtClean="0">
              <a:latin typeface="Arial" panose="02080604020202020204" pitchFamily="34" charset="0"/>
              <a:cs typeface="Arial" panose="02080604020202020204" pitchFamily="34" charset="0"/>
            </a:endParaRPr>
          </a:p>
          <a:p>
            <a:r>
              <a:rPr lang="en-IN" sz="2000" dirty="0" smtClean="0">
                <a:latin typeface="Arial" panose="02080604020202020204" pitchFamily="34" charset="0"/>
                <a:cs typeface="Arial" panose="02080604020202020204" pitchFamily="34" charset="0"/>
              </a:rPr>
              <a:t>Because of the heterogeneous nature of MSW, the slurry tends to separate and form a scum layer which prevents the bacteria from degrading these organics .</a:t>
            </a:r>
            <a:endParaRPr lang="en-IN" sz="2000" dirty="0" smtClean="0">
              <a:latin typeface="Arial" panose="02080604020202020204" pitchFamily="34" charset="0"/>
              <a:cs typeface="Arial" panose="02080604020202020204" pitchFamily="34" charset="0"/>
            </a:endParaRPr>
          </a:p>
          <a:p>
            <a:r>
              <a:rPr lang="en-IN" sz="2000" dirty="0" smtClean="0">
                <a:latin typeface="Arial" panose="02080604020202020204" pitchFamily="34" charset="0"/>
                <a:cs typeface="Arial" panose="02080604020202020204" pitchFamily="34" charset="0"/>
              </a:rPr>
              <a:t> </a:t>
            </a:r>
            <a:r>
              <a:rPr lang="en-IN" sz="2000" b="1" dirty="0" smtClean="0">
                <a:latin typeface="Arial" panose="02080604020202020204" pitchFamily="34" charset="0"/>
                <a:cs typeface="Arial" panose="02080604020202020204" pitchFamily="34" charset="0"/>
              </a:rPr>
              <a:t>The scum layer tends to evade the pump outlets and can clog pumps and pipes when it is removed from the reactors. </a:t>
            </a:r>
            <a:endParaRPr lang="en-IN" sz="2000" b="1" dirty="0" smtClean="0">
              <a:latin typeface="Arial" panose="02080604020202020204" pitchFamily="34" charset="0"/>
              <a:cs typeface="Arial" panose="02080604020202020204" pitchFamily="34" charset="0"/>
            </a:endParaRPr>
          </a:p>
          <a:p>
            <a:r>
              <a:rPr lang="en-IN" sz="2000" dirty="0" smtClean="0">
                <a:latin typeface="Arial" panose="02080604020202020204" pitchFamily="34" charset="0"/>
                <a:cs typeface="Arial" panose="02080604020202020204" pitchFamily="34" charset="0"/>
              </a:rPr>
              <a:t>To prevent this, </a:t>
            </a:r>
            <a:r>
              <a:rPr lang="en-IN" sz="2000" dirty="0" err="1" smtClean="0">
                <a:latin typeface="Arial" panose="02080604020202020204" pitchFamily="34" charset="0"/>
                <a:cs typeface="Arial" panose="02080604020202020204" pitchFamily="34" charset="0"/>
              </a:rPr>
              <a:t>pretreatment</a:t>
            </a:r>
            <a:r>
              <a:rPr lang="en-IN" sz="2000" dirty="0" smtClean="0">
                <a:latin typeface="Arial" panose="02080604020202020204" pitchFamily="34" charset="0"/>
                <a:cs typeface="Arial" panose="02080604020202020204" pitchFamily="34" charset="0"/>
              </a:rPr>
              <a:t> to remove inert solids and homogenize the waste is required. </a:t>
            </a:r>
            <a:endParaRPr lang="en-IN" sz="2000" dirty="0" smtClean="0">
              <a:latin typeface="Arial" panose="02080604020202020204" pitchFamily="34" charset="0"/>
              <a:cs typeface="Arial" panose="02080604020202020204" pitchFamily="34" charset="0"/>
            </a:endParaRPr>
          </a:p>
          <a:p>
            <a:r>
              <a:rPr lang="en-IN" sz="2000" dirty="0" smtClean="0">
                <a:latin typeface="Arial" panose="02080604020202020204" pitchFamily="34" charset="0"/>
                <a:cs typeface="Arial" panose="02080604020202020204" pitchFamily="34" charset="0"/>
              </a:rPr>
              <a:t>Solids can also short circuit to the effluent pipe before they have broken down completely, therefore design modifications were made to allow longer contact time between bacteria and dense, recalcitrant material.</a:t>
            </a:r>
            <a:endParaRPr lang="en-IN" sz="2000" dirty="0" smtClean="0">
              <a:latin typeface="Arial" panose="02080604020202020204" pitchFamily="34" charset="0"/>
              <a:cs typeface="Arial" panose="02080604020202020204" pitchFamily="34" charset="0"/>
            </a:endParaRPr>
          </a:p>
          <a:p>
            <a:r>
              <a:rPr lang="en-IN" sz="2000" dirty="0" smtClean="0">
                <a:latin typeface="Arial" panose="02080604020202020204" pitchFamily="34" charset="0"/>
                <a:cs typeface="Arial" panose="02080604020202020204" pitchFamily="34" charset="0"/>
              </a:rPr>
              <a:t>MSW tends to contain a higher percentage of toxic and inhibitory compounds than wastewater. In diluted slurry, these compounds diffuse quickly and evenly throughout the reactor. In high enough concentrations, this can shock the microorganisms</a:t>
            </a:r>
            <a:endParaRPr lang="en-IN" sz="2000" dirty="0" smtClean="0">
              <a:latin typeface="Arial" panose="02080604020202020204" pitchFamily="34" charset="0"/>
              <a:cs typeface="Arial" panose="02080604020202020204" pitchFamily="34" charset="0"/>
            </a:endParaRPr>
          </a:p>
          <a:p>
            <a:endParaRPr lang="en-IN" sz="20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ox(in)">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ox(i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ox(i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ox(i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ox(i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ox(in)">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r>
              <a:rPr lang="en-US" dirty="0" smtClean="0">
                <a:solidFill>
                  <a:srgbClr val="FF0000"/>
                </a:solidFill>
                <a:latin typeface="Arial" panose="02080604020202020204" pitchFamily="34" charset="0"/>
                <a:cs typeface="Arial" panose="02080604020202020204" pitchFamily="34" charset="0"/>
              </a:rPr>
              <a:t>How AD of MSW is Accomplished ?</a:t>
            </a:r>
            <a:endParaRPr lang="en-US" dirty="0" smtClean="0">
              <a:solidFill>
                <a:srgbClr val="FF0000"/>
              </a:solidFill>
              <a:latin typeface="Arial" panose="02080604020202020204" pitchFamily="34" charset="0"/>
              <a:cs typeface="Arial" panose="02080604020202020204" pitchFamily="34" charset="0"/>
            </a:endParaRPr>
          </a:p>
        </p:txBody>
      </p:sp>
      <p:pic>
        <p:nvPicPr>
          <p:cNvPr id="77828" name="Picture 4"/>
          <p:cNvPicPr>
            <a:picLocks noChangeAspect="1" noChangeArrowheads="1"/>
          </p:cNvPicPr>
          <p:nvPr/>
        </p:nvPicPr>
        <p:blipFill>
          <a:blip r:embed="rId1"/>
          <a:srcRect/>
          <a:stretch>
            <a:fillRect/>
          </a:stretch>
        </p:blipFill>
        <p:spPr bwMode="auto">
          <a:xfrm>
            <a:off x="0" y="4343400"/>
            <a:ext cx="9144000" cy="1944688"/>
          </a:xfrm>
          <a:prstGeom prst="rect">
            <a:avLst/>
          </a:prstGeom>
          <a:noFill/>
          <a:ln w="12700" cap="sq">
            <a:noFill/>
            <a:miter lim="800000"/>
            <a:headEnd type="none" w="sm" len="sm"/>
            <a:tailEnd type="none" w="sm" len="sm"/>
          </a:ln>
        </p:spPr>
      </p:pic>
      <p:sp>
        <p:nvSpPr>
          <p:cNvPr id="6" name="Oval 5"/>
          <p:cNvSpPr/>
          <p:nvPr/>
        </p:nvSpPr>
        <p:spPr bwMode="auto">
          <a:xfrm>
            <a:off x="2214563" y="4929188"/>
            <a:ext cx="2071687" cy="1071562"/>
          </a:xfrm>
          <a:prstGeom prst="ellipse">
            <a:avLst/>
          </a:prstGeom>
          <a:noFill/>
          <a:ln w="57150" cap="sq" cmpd="sng" algn="ctr">
            <a:solidFill>
              <a:schemeClr val="tx2">
                <a:lumMod val="75000"/>
              </a:schemeClr>
            </a:solidFill>
            <a:prstDash val="solid"/>
            <a:round/>
            <a:headEnd type="none" w="sm" len="sm"/>
            <a:tailEnd type="none" w="sm" len="sm"/>
          </a:ln>
          <a:effectLst/>
        </p:spPr>
        <p:txBody>
          <a:bodyPr wrap="none"/>
          <a:lstStyle/>
          <a:p>
            <a:pPr>
              <a:defRPr/>
            </a:pPr>
            <a:endParaRPr lang="en-IN"/>
          </a:p>
        </p:txBody>
      </p:sp>
      <p:grpSp>
        <p:nvGrpSpPr>
          <p:cNvPr id="2" name="Group 7"/>
          <p:cNvGrpSpPr/>
          <p:nvPr/>
        </p:nvGrpSpPr>
        <p:grpSpPr bwMode="auto">
          <a:xfrm>
            <a:off x="0" y="1571625"/>
            <a:ext cx="9144000" cy="2155825"/>
            <a:chOff x="0" y="1676400"/>
            <a:chExt cx="9144000" cy="2155825"/>
          </a:xfrm>
        </p:grpSpPr>
        <p:pic>
          <p:nvPicPr>
            <p:cNvPr id="41991" name="Picture 3"/>
            <p:cNvPicPr>
              <a:picLocks noChangeAspect="1" noChangeArrowheads="1"/>
            </p:cNvPicPr>
            <p:nvPr/>
          </p:nvPicPr>
          <p:blipFill>
            <a:blip r:embed="rId2"/>
            <a:srcRect/>
            <a:stretch>
              <a:fillRect/>
            </a:stretch>
          </p:blipFill>
          <p:spPr bwMode="auto">
            <a:xfrm>
              <a:off x="0" y="1676400"/>
              <a:ext cx="9144000" cy="2155825"/>
            </a:xfrm>
            <a:prstGeom prst="rect">
              <a:avLst/>
            </a:prstGeom>
            <a:noFill/>
            <a:ln w="12700" cap="sq">
              <a:noFill/>
              <a:miter lim="800000"/>
              <a:headEnd type="none" w="sm" len="sm"/>
              <a:tailEnd type="none" w="sm" len="sm"/>
            </a:ln>
          </p:spPr>
        </p:pic>
        <p:sp>
          <p:nvSpPr>
            <p:cNvPr id="41992" name="TextBox 7"/>
            <p:cNvSpPr txBox="1">
              <a:spLocks noChangeArrowheads="1"/>
            </p:cNvSpPr>
            <p:nvPr/>
          </p:nvSpPr>
          <p:spPr bwMode="auto">
            <a:xfrm>
              <a:off x="785813" y="1928813"/>
              <a:ext cx="1000125" cy="369887"/>
            </a:xfrm>
            <a:prstGeom prst="rect">
              <a:avLst/>
            </a:prstGeom>
            <a:solidFill>
              <a:srgbClr val="FFC000"/>
            </a:solidFill>
            <a:ln w="9525">
              <a:noFill/>
              <a:miter lim="800000"/>
            </a:ln>
          </p:spPr>
          <p:txBody>
            <a:bodyPr>
              <a:spAutoFit/>
            </a:bodyPr>
            <a:lstStyle/>
            <a:p>
              <a:r>
                <a:rPr lang="en-US" dirty="0"/>
                <a:t>waste</a:t>
              </a:r>
              <a:endParaRPr lang="en-IN" dirty="0"/>
            </a:p>
          </p:txBody>
        </p:sp>
      </p:grpSp>
      <p:sp>
        <p:nvSpPr>
          <p:cNvPr id="9" name="Oval 8"/>
          <p:cNvSpPr/>
          <p:nvPr/>
        </p:nvSpPr>
        <p:spPr bwMode="auto">
          <a:xfrm>
            <a:off x="2357438" y="2357438"/>
            <a:ext cx="2071687" cy="1071562"/>
          </a:xfrm>
          <a:prstGeom prst="ellipse">
            <a:avLst/>
          </a:prstGeom>
          <a:noFill/>
          <a:ln w="57150" cap="sq" cmpd="sng" algn="ctr">
            <a:solidFill>
              <a:schemeClr val="tx2">
                <a:lumMod val="75000"/>
              </a:schemeClr>
            </a:solidFill>
            <a:prstDash val="solid"/>
            <a:round/>
            <a:headEnd type="none" w="sm" len="sm"/>
            <a:tailEnd type="none" w="sm" len="sm"/>
          </a:ln>
          <a:effectLst/>
        </p:spPr>
        <p:txBody>
          <a:bodyPr wrap="none"/>
          <a:lstStyle/>
          <a:p>
            <a:pP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7828"/>
                                        </p:tgtEl>
                                        <p:attrNameLst>
                                          <p:attrName>style.visibility</p:attrName>
                                        </p:attrNameLst>
                                      </p:cBhvr>
                                      <p:to>
                                        <p:strVal val="visible"/>
                                      </p:to>
                                    </p:set>
                                    <p:animEffect transition="in" filter="box(in)">
                                      <p:cBhvr>
                                        <p:cTn id="18" dur="500"/>
                                        <p:tgtEl>
                                          <p:spTgt spid="7782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71563" y="500063"/>
            <a:ext cx="6272212" cy="387350"/>
          </a:xfrm>
        </p:spPr>
        <p:txBody>
          <a:bodyPr>
            <a:normAutofit fontScale="90000"/>
          </a:bodyPr>
          <a:lstStyle/>
          <a:p>
            <a:pPr>
              <a:lnSpc>
                <a:spcPct val="58000"/>
              </a:lnSpc>
            </a:pPr>
            <a:r>
              <a:rPr lang="en-US" smtClean="0">
                <a:latin typeface="Arial" panose="02080604020202020204" pitchFamily="34" charset="0"/>
                <a:cs typeface="Arial" panose="02080604020202020204" pitchFamily="34" charset="0"/>
              </a:rPr>
              <a:t>Anaerobic Digestion</a:t>
            </a:r>
            <a:endParaRPr lang="en-US" smtClean="0">
              <a:latin typeface="Arial" panose="02080604020202020204" pitchFamily="34" charset="0"/>
              <a:cs typeface="Arial" panose="02080604020202020204" pitchFamily="34" charset="0"/>
            </a:endParaRPr>
          </a:p>
        </p:txBody>
      </p:sp>
      <p:sp>
        <p:nvSpPr>
          <p:cNvPr id="60419" name="Rectangle 3"/>
          <p:cNvSpPr>
            <a:spLocks noGrp="1" noChangeArrowheads="1"/>
          </p:cNvSpPr>
          <p:nvPr>
            <p:ph type="body" idx="1"/>
          </p:nvPr>
        </p:nvSpPr>
        <p:spPr>
          <a:xfrm>
            <a:off x="428625" y="1357313"/>
            <a:ext cx="8407400" cy="4878387"/>
          </a:xfrm>
        </p:spPr>
        <p:txBody>
          <a:bodyPr/>
          <a:lstStyle/>
          <a:p>
            <a:pPr>
              <a:lnSpc>
                <a:spcPct val="82000"/>
              </a:lnSpc>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1.	Fermentative organisms (50% of viable organisms in anaerobic digester)</a:t>
            </a:r>
            <a:endParaRPr lang="en-US" sz="2500" dirty="0" smtClean="0">
              <a:latin typeface="Arial" panose="02080604020202020204" pitchFamily="34" charset="0"/>
              <a:cs typeface="Arial" panose="02080604020202020204" pitchFamily="34" charset="0"/>
            </a:endParaRPr>
          </a:p>
          <a:p>
            <a:pPr>
              <a:lnSpc>
                <a:spcPct val="82000"/>
              </a:lnSpc>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Cellulose	Acetate, alcohols, 	</a:t>
            </a:r>
            <a:r>
              <a:rPr lang="en-US" sz="2500" i="1" dirty="0" err="1" smtClean="0">
                <a:latin typeface="Arial" panose="02080604020202020204" pitchFamily="34" charset="0"/>
                <a:cs typeface="Arial" panose="02080604020202020204" pitchFamily="34" charset="0"/>
              </a:rPr>
              <a:t>Strepto</a:t>
            </a:r>
            <a:r>
              <a:rPr lang="en-US" sz="2500" i="1" dirty="0" smtClean="0">
                <a:latin typeface="Arial" panose="02080604020202020204" pitchFamily="34" charset="0"/>
                <a:cs typeface="Arial" panose="02080604020202020204" pitchFamily="34" charset="0"/>
              </a:rPr>
              <a:t> </a:t>
            </a:r>
            <a:r>
              <a:rPr lang="en-US" sz="2500" i="1" dirty="0" err="1" smtClean="0">
                <a:latin typeface="Arial" panose="02080604020202020204" pitchFamily="34" charset="0"/>
                <a:cs typeface="Arial" panose="02080604020202020204" pitchFamily="34" charset="0"/>
              </a:rPr>
              <a:t>cocci</a:t>
            </a:r>
            <a:endParaRPr lang="en-US" sz="2500" dirty="0" smtClean="0">
              <a:latin typeface="Arial" panose="02080604020202020204" pitchFamily="34" charset="0"/>
              <a:cs typeface="Arial" panose="02080604020202020204" pitchFamily="34" charset="0"/>
            </a:endParaRPr>
          </a:p>
          <a:p>
            <a:pPr>
              <a:lnSpc>
                <a:spcPct val="82000"/>
              </a:lnSpc>
              <a:spcBef>
                <a:spcPct val="0"/>
              </a:spcBef>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Lipids	other organic acids,	</a:t>
            </a:r>
            <a:r>
              <a:rPr lang="en-US" sz="2500" i="1" dirty="0" err="1" smtClean="0">
                <a:latin typeface="Arial" panose="02080604020202020204" pitchFamily="34" charset="0"/>
                <a:cs typeface="Arial" panose="02080604020202020204" pitchFamily="34" charset="0"/>
              </a:rPr>
              <a:t>Enterobacteria</a:t>
            </a:r>
            <a:endParaRPr lang="en-US" sz="2500" dirty="0" smtClean="0">
              <a:latin typeface="Arial" panose="02080604020202020204" pitchFamily="34" charset="0"/>
              <a:cs typeface="Arial" panose="02080604020202020204" pitchFamily="34" charset="0"/>
            </a:endParaRPr>
          </a:p>
          <a:p>
            <a:pPr>
              <a:lnSpc>
                <a:spcPct val="82000"/>
              </a:lnSpc>
              <a:spcBef>
                <a:spcPct val="0"/>
              </a:spcBef>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Proteins	H</a:t>
            </a:r>
            <a:r>
              <a:rPr lang="en-US" sz="2500" baseline="-25000" dirty="0" smtClean="0">
                <a:latin typeface="Arial" panose="02080604020202020204" pitchFamily="34" charset="0"/>
                <a:cs typeface="Arial" panose="02080604020202020204" pitchFamily="34" charset="0"/>
              </a:rPr>
              <a:t>2</a:t>
            </a:r>
            <a:r>
              <a:rPr lang="en-US" sz="2500" dirty="0" smtClean="0">
                <a:latin typeface="Arial" panose="02080604020202020204" pitchFamily="34" charset="0"/>
                <a:cs typeface="Arial" panose="02080604020202020204" pitchFamily="34" charset="0"/>
              </a:rPr>
              <a:t>, CO</a:t>
            </a:r>
            <a:r>
              <a:rPr lang="en-US" sz="2500" baseline="-25000" dirty="0" smtClean="0">
                <a:latin typeface="Arial" panose="02080604020202020204" pitchFamily="34" charset="0"/>
                <a:cs typeface="Arial" panose="02080604020202020204" pitchFamily="34" charset="0"/>
              </a:rPr>
              <a:t>2</a:t>
            </a:r>
            <a:r>
              <a:rPr lang="en-US" sz="2500" dirty="0" smtClean="0">
                <a:latin typeface="Arial" panose="02080604020202020204" pitchFamily="34" charset="0"/>
                <a:cs typeface="Arial" panose="02080604020202020204" pitchFamily="34" charset="0"/>
              </a:rPr>
              <a:t>, NH</a:t>
            </a:r>
            <a:r>
              <a:rPr lang="en-US" sz="2500" baseline="-25000" dirty="0" smtClean="0">
                <a:latin typeface="Arial" panose="02080604020202020204" pitchFamily="34" charset="0"/>
                <a:cs typeface="Arial" panose="02080604020202020204" pitchFamily="34" charset="0"/>
              </a:rPr>
              <a:t>3</a:t>
            </a:r>
            <a:r>
              <a:rPr lang="en-US" sz="2500" dirty="0" smtClean="0">
                <a:latin typeface="Arial" panose="02080604020202020204" pitchFamily="34" charset="0"/>
                <a:cs typeface="Arial" panose="02080604020202020204" pitchFamily="34" charset="0"/>
              </a:rPr>
              <a:t>, HS</a:t>
            </a:r>
            <a:r>
              <a:rPr lang="en-US" sz="2500" baseline="30000" dirty="0" smtClean="0">
                <a:latin typeface="Arial" panose="02080604020202020204" pitchFamily="34" charset="0"/>
                <a:cs typeface="Arial" panose="02080604020202020204" pitchFamily="34" charset="0"/>
              </a:rPr>
              <a:t>-</a:t>
            </a:r>
            <a:r>
              <a:rPr lang="en-US" sz="2500" dirty="0" smtClean="0">
                <a:latin typeface="Arial" panose="02080604020202020204" pitchFamily="34" charset="0"/>
                <a:cs typeface="Arial" panose="02080604020202020204" pitchFamily="34" charset="0"/>
              </a:rPr>
              <a:t>	</a:t>
            </a:r>
            <a:r>
              <a:rPr lang="en-US" sz="2500" i="1" dirty="0" err="1" smtClean="0">
                <a:latin typeface="Arial" panose="02080604020202020204" pitchFamily="34" charset="0"/>
                <a:cs typeface="Arial" panose="02080604020202020204" pitchFamily="34" charset="0"/>
              </a:rPr>
              <a:t>Chlostridia</a:t>
            </a:r>
            <a:endParaRPr lang="en-US" sz="2500" i="1" dirty="0" smtClean="0">
              <a:latin typeface="Arial" panose="02080604020202020204" pitchFamily="34" charset="0"/>
              <a:cs typeface="Arial" panose="02080604020202020204" pitchFamily="34" charset="0"/>
            </a:endParaRPr>
          </a:p>
          <a:p>
            <a:pPr>
              <a:lnSpc>
                <a:spcPct val="82000"/>
              </a:lnSpc>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2.	</a:t>
            </a:r>
            <a:r>
              <a:rPr lang="en-US" sz="2500" dirty="0" err="1" smtClean="0">
                <a:latin typeface="Arial" panose="02080604020202020204" pitchFamily="34" charset="0"/>
                <a:cs typeface="Arial" panose="02080604020202020204" pitchFamily="34" charset="0"/>
              </a:rPr>
              <a:t>Acetogenic</a:t>
            </a:r>
            <a:r>
              <a:rPr lang="en-US" sz="2500" dirty="0" smtClean="0">
                <a:latin typeface="Arial" panose="02080604020202020204" pitchFamily="34" charset="0"/>
                <a:cs typeface="Arial" panose="02080604020202020204" pitchFamily="34" charset="0"/>
              </a:rPr>
              <a:t> bacteria</a:t>
            </a:r>
            <a:endParaRPr lang="en-US" sz="2500" dirty="0" smtClean="0">
              <a:latin typeface="Arial" panose="02080604020202020204" pitchFamily="34" charset="0"/>
              <a:cs typeface="Arial" panose="02080604020202020204" pitchFamily="34" charset="0"/>
            </a:endParaRPr>
          </a:p>
          <a:p>
            <a:pPr>
              <a:lnSpc>
                <a:spcPct val="82000"/>
              </a:lnSpc>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Simple organics (except acetate)</a:t>
            </a:r>
            <a:endParaRPr lang="en-US" sz="2500" dirty="0" smtClean="0">
              <a:latin typeface="Arial" panose="02080604020202020204" pitchFamily="34" charset="0"/>
              <a:cs typeface="Arial" panose="02080604020202020204" pitchFamily="34" charset="0"/>
            </a:endParaRPr>
          </a:p>
          <a:p>
            <a:pPr>
              <a:lnSpc>
                <a:spcPct val="82000"/>
              </a:lnSpc>
              <a:spcBef>
                <a:spcPct val="0"/>
              </a:spcBef>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(fatty acids, sol. organics)</a:t>
            </a:r>
            <a:endParaRPr lang="en-US" sz="2500" dirty="0" smtClean="0">
              <a:latin typeface="Arial" panose="02080604020202020204" pitchFamily="34" charset="0"/>
              <a:cs typeface="Arial" panose="02080604020202020204" pitchFamily="34" charset="0"/>
            </a:endParaRPr>
          </a:p>
          <a:p>
            <a:pPr>
              <a:lnSpc>
                <a:spcPct val="82000"/>
              </a:lnSpc>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3.	</a:t>
            </a:r>
            <a:r>
              <a:rPr lang="en-US" sz="2500" dirty="0" err="1" smtClean="0">
                <a:latin typeface="Arial" panose="02080604020202020204" pitchFamily="34" charset="0"/>
                <a:cs typeface="Arial" panose="02080604020202020204" pitchFamily="34" charset="0"/>
              </a:rPr>
              <a:t>Methanogenic</a:t>
            </a:r>
            <a:r>
              <a:rPr lang="en-US" sz="2500" dirty="0" smtClean="0">
                <a:latin typeface="Arial" panose="02080604020202020204" pitchFamily="34" charset="0"/>
                <a:cs typeface="Arial" panose="02080604020202020204" pitchFamily="34" charset="0"/>
              </a:rPr>
              <a:t> bacteria (produce methane)</a:t>
            </a:r>
            <a:endParaRPr lang="en-US" sz="2500" dirty="0" smtClean="0">
              <a:latin typeface="Arial" panose="02080604020202020204" pitchFamily="34" charset="0"/>
              <a:cs typeface="Arial" panose="02080604020202020204" pitchFamily="34" charset="0"/>
            </a:endParaRPr>
          </a:p>
          <a:p>
            <a:pPr>
              <a:lnSpc>
                <a:spcPct val="82000"/>
              </a:lnSpc>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Get energy from forming CH</a:t>
            </a:r>
            <a:r>
              <a:rPr lang="en-US" sz="2500" baseline="-25000" dirty="0" smtClean="0">
                <a:latin typeface="Arial" panose="02080604020202020204" pitchFamily="34" charset="0"/>
                <a:cs typeface="Arial" panose="02080604020202020204" pitchFamily="34" charset="0"/>
              </a:rPr>
              <a:t>4</a:t>
            </a:r>
            <a:endParaRPr lang="en-US" sz="2500" dirty="0" smtClean="0">
              <a:latin typeface="Arial" panose="02080604020202020204" pitchFamily="34" charset="0"/>
              <a:cs typeface="Arial" panose="02080604020202020204" pitchFamily="34" charset="0"/>
            </a:endParaRPr>
          </a:p>
          <a:p>
            <a:pPr>
              <a:lnSpc>
                <a:spcPct val="82000"/>
              </a:lnSpc>
              <a:spcBef>
                <a:spcPct val="0"/>
              </a:spcBef>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Need low </a:t>
            </a:r>
            <a:r>
              <a:rPr lang="en-US" sz="2500" dirty="0" err="1" smtClean="0">
                <a:latin typeface="Arial" panose="02080604020202020204" pitchFamily="34" charset="0"/>
                <a:cs typeface="Arial" panose="02080604020202020204" pitchFamily="34" charset="0"/>
              </a:rPr>
              <a:t>redox</a:t>
            </a:r>
            <a:r>
              <a:rPr lang="en-US" sz="2500" dirty="0" smtClean="0">
                <a:latin typeface="Arial" panose="02080604020202020204" pitchFamily="34" charset="0"/>
                <a:cs typeface="Arial" panose="02080604020202020204" pitchFamily="34" charset="0"/>
              </a:rPr>
              <a:t> potential</a:t>
            </a:r>
            <a:endParaRPr lang="en-US" sz="2500" dirty="0" smtClean="0">
              <a:latin typeface="Arial" panose="02080604020202020204" pitchFamily="34" charset="0"/>
              <a:cs typeface="Arial" panose="02080604020202020204" pitchFamily="34" charset="0"/>
            </a:endParaRPr>
          </a:p>
          <a:p>
            <a:pPr>
              <a:lnSpc>
                <a:spcPct val="82000"/>
              </a:lnSpc>
              <a:spcBef>
                <a:spcPct val="0"/>
              </a:spcBef>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O</a:t>
            </a:r>
            <a:r>
              <a:rPr lang="en-US" sz="2500" baseline="-25000" dirty="0" smtClean="0">
                <a:latin typeface="Arial" panose="02080604020202020204" pitchFamily="34" charset="0"/>
                <a:cs typeface="Arial" panose="02080604020202020204" pitchFamily="34" charset="0"/>
              </a:rPr>
              <a:t>2</a:t>
            </a:r>
            <a:r>
              <a:rPr lang="en-US" sz="2500" dirty="0" smtClean="0">
                <a:latin typeface="Arial" panose="02080604020202020204" pitchFamily="34" charset="0"/>
                <a:cs typeface="Arial" panose="02080604020202020204" pitchFamily="34" charset="0"/>
              </a:rPr>
              <a:t> toxic</a:t>
            </a:r>
            <a:endParaRPr lang="en-US" sz="2500" dirty="0" smtClean="0">
              <a:latin typeface="Arial" panose="02080604020202020204" pitchFamily="34" charset="0"/>
              <a:cs typeface="Arial" panose="02080604020202020204" pitchFamily="34" charset="0"/>
            </a:endParaRPr>
          </a:p>
          <a:p>
            <a:pPr>
              <a:lnSpc>
                <a:spcPct val="82000"/>
              </a:lnSpc>
              <a:spcBef>
                <a:spcPct val="0"/>
              </a:spcBef>
              <a:buFont typeface="Wingdings" panose="05000000000000000000" pitchFamily="2" charset="2"/>
              <a:buNone/>
              <a:tabLst>
                <a:tab pos="692150" algn="l"/>
                <a:tab pos="2857500" algn="l"/>
                <a:tab pos="6119495" algn="l"/>
              </a:tabLst>
            </a:pPr>
            <a:r>
              <a:rPr lang="en-US" sz="2500" dirty="0" smtClean="0">
                <a:latin typeface="Arial" panose="02080604020202020204" pitchFamily="34" charset="0"/>
                <a:cs typeface="Arial" panose="02080604020202020204" pitchFamily="34" charset="0"/>
              </a:rPr>
              <a:t>	Need temp.</a:t>
            </a:r>
            <a:r>
              <a:rPr lang="en-US" sz="2500" dirty="0" smtClean="0">
                <a:latin typeface="Arial" panose="02080604020202020204" pitchFamily="34" charset="0"/>
                <a:cs typeface="Arial" panose="02080604020202020204" pitchFamily="34" charset="0"/>
                <a:sym typeface="Symbol" pitchFamily="18" charset="2"/>
              </a:rPr>
              <a:t></a:t>
            </a:r>
            <a:endParaRPr lang="en-US" sz="2500" dirty="0" smtClean="0">
              <a:latin typeface="Arial" panose="02080604020202020204" pitchFamily="34" charset="0"/>
              <a:cs typeface="Arial" panose="02080604020202020204" pitchFamily="34" charset="0"/>
            </a:endParaRPr>
          </a:p>
        </p:txBody>
      </p:sp>
      <p:grpSp>
        <p:nvGrpSpPr>
          <p:cNvPr id="2" name="Group 7"/>
          <p:cNvGrpSpPr/>
          <p:nvPr/>
        </p:nvGrpSpPr>
        <p:grpSpPr bwMode="auto">
          <a:xfrm>
            <a:off x="2362200" y="1949450"/>
            <a:ext cx="3903663" cy="1016000"/>
            <a:chOff x="2362200" y="1949450"/>
            <a:chExt cx="3903663" cy="1016000"/>
          </a:xfrm>
        </p:grpSpPr>
        <p:sp>
          <p:nvSpPr>
            <p:cNvPr id="43014" name="Text Box 5"/>
            <p:cNvSpPr txBox="1">
              <a:spLocks noChangeArrowheads="1"/>
            </p:cNvSpPr>
            <p:nvPr/>
          </p:nvSpPr>
          <p:spPr bwMode="auto">
            <a:xfrm>
              <a:off x="2362200" y="1949450"/>
              <a:ext cx="812800" cy="1016000"/>
            </a:xfrm>
            <a:prstGeom prst="rect">
              <a:avLst/>
            </a:prstGeom>
            <a:noFill/>
            <a:ln w="12700">
              <a:noFill/>
              <a:miter lim="800000"/>
            </a:ln>
          </p:spPr>
          <p:txBody>
            <a:bodyPr wrap="none">
              <a:spAutoFit/>
            </a:bodyPr>
            <a:lstStyle/>
            <a:p>
              <a:r>
                <a:rPr lang="en-US" sz="6000"/>
                <a:t>}</a:t>
              </a:r>
              <a:r>
                <a:rPr lang="en-US" sz="4400" baseline="18000">
                  <a:sym typeface="Symbol" pitchFamily="18" charset="2"/>
                </a:rPr>
                <a:t></a:t>
              </a:r>
              <a:endParaRPr lang="en-US" sz="6000"/>
            </a:p>
          </p:txBody>
        </p:sp>
        <p:sp>
          <p:nvSpPr>
            <p:cNvPr id="43015" name="Line 6"/>
            <p:cNvSpPr>
              <a:spLocks noChangeShapeType="1"/>
            </p:cNvSpPr>
            <p:nvPr/>
          </p:nvSpPr>
          <p:spPr bwMode="auto">
            <a:xfrm>
              <a:off x="5961063" y="2232025"/>
              <a:ext cx="304800" cy="304800"/>
            </a:xfrm>
            <a:prstGeom prst="line">
              <a:avLst/>
            </a:prstGeom>
            <a:noFill/>
            <a:ln w="28575">
              <a:solidFill>
                <a:schemeClr val="tx1"/>
              </a:solidFill>
              <a:round/>
            </a:ln>
          </p:spPr>
          <p:txBody>
            <a:bodyPr wrap="none" anchor="ctr"/>
            <a:lstStyle/>
            <a:p>
              <a:endParaRPr lang="en-IN"/>
            </a:p>
          </p:txBody>
        </p:sp>
        <p:sp>
          <p:nvSpPr>
            <p:cNvPr id="43016" name="Line 7"/>
            <p:cNvSpPr>
              <a:spLocks noChangeShapeType="1"/>
            </p:cNvSpPr>
            <p:nvPr/>
          </p:nvSpPr>
          <p:spPr bwMode="auto">
            <a:xfrm flipV="1">
              <a:off x="5956300" y="2514600"/>
              <a:ext cx="304800" cy="304800"/>
            </a:xfrm>
            <a:prstGeom prst="line">
              <a:avLst/>
            </a:prstGeom>
            <a:noFill/>
            <a:ln w="28575">
              <a:solidFill>
                <a:schemeClr val="tx1"/>
              </a:solidFill>
              <a:round/>
            </a:ln>
          </p:spPr>
          <p:txBody>
            <a:bodyPr wrap="none" anchor="ctr"/>
            <a:lstStyle/>
            <a:p>
              <a:endParaRPr lang="en-IN"/>
            </a:p>
          </p:txBody>
        </p:sp>
      </p:grpSp>
      <p:sp>
        <p:nvSpPr>
          <p:cNvPr id="41991" name="Text Box 8"/>
          <p:cNvSpPr txBox="1">
            <a:spLocks noChangeArrowheads="1"/>
          </p:cNvSpPr>
          <p:nvPr/>
        </p:nvSpPr>
        <p:spPr bwMode="auto">
          <a:xfrm>
            <a:off x="5715000" y="3500438"/>
            <a:ext cx="3052763" cy="584200"/>
          </a:xfrm>
          <a:prstGeom prst="rect">
            <a:avLst/>
          </a:prstGeom>
          <a:noFill/>
          <a:ln w="12700">
            <a:noFill/>
            <a:miter lim="800000"/>
          </a:ln>
        </p:spPr>
        <p:txBody>
          <a:bodyPr>
            <a:spAutoFit/>
          </a:bodyPr>
          <a:lstStyle/>
          <a:p>
            <a:pPr>
              <a:spcBef>
                <a:spcPct val="50000"/>
              </a:spcBef>
            </a:pPr>
            <a:r>
              <a:rPr lang="en-US" sz="3200" dirty="0">
                <a:sym typeface="Symbol" pitchFamily="18" charset="2"/>
              </a:rPr>
              <a:t> Acetate</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ox(in)">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box(in)">
                                      <p:cBhvr>
                                        <p:cTn id="12" dur="500"/>
                                        <p:tgtEl>
                                          <p:spTgt spid="60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box(in)">
                                      <p:cBhvr>
                                        <p:cTn id="17" dur="500"/>
                                        <p:tgtEl>
                                          <p:spTgt spid="604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0419">
                                            <p:txEl>
                                              <p:pRg st="2" end="2"/>
                                            </p:txEl>
                                          </p:spTgt>
                                        </p:tgtEl>
                                        <p:attrNameLst>
                                          <p:attrName>style.visibility</p:attrName>
                                        </p:attrNameLst>
                                      </p:cBhvr>
                                      <p:to>
                                        <p:strVal val="visible"/>
                                      </p:to>
                                    </p:set>
                                    <p:animEffect transition="in" filter="box(in)">
                                      <p:cBhvr>
                                        <p:cTn id="27" dur="500"/>
                                        <p:tgtEl>
                                          <p:spTgt spid="604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0419">
                                            <p:txEl>
                                              <p:pRg st="3" end="3"/>
                                            </p:txEl>
                                          </p:spTgt>
                                        </p:tgtEl>
                                        <p:attrNameLst>
                                          <p:attrName>style.visibility</p:attrName>
                                        </p:attrNameLst>
                                      </p:cBhvr>
                                      <p:to>
                                        <p:strVal val="visible"/>
                                      </p:to>
                                    </p:set>
                                    <p:animEffect transition="in" filter="box(in)">
                                      <p:cBhvr>
                                        <p:cTn id="32" dur="500"/>
                                        <p:tgtEl>
                                          <p:spTgt spid="6041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0419">
                                            <p:txEl>
                                              <p:pRg st="4" end="4"/>
                                            </p:txEl>
                                          </p:spTgt>
                                        </p:tgtEl>
                                        <p:attrNameLst>
                                          <p:attrName>style.visibility</p:attrName>
                                        </p:attrNameLst>
                                      </p:cBhvr>
                                      <p:to>
                                        <p:strVal val="visible"/>
                                      </p:to>
                                    </p:set>
                                    <p:animEffect transition="in" filter="box(in)">
                                      <p:cBhvr>
                                        <p:cTn id="37" dur="500"/>
                                        <p:tgtEl>
                                          <p:spTgt spid="604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0419">
                                            <p:txEl>
                                              <p:pRg st="5" end="5"/>
                                            </p:txEl>
                                          </p:spTgt>
                                        </p:tgtEl>
                                        <p:attrNameLst>
                                          <p:attrName>style.visibility</p:attrName>
                                        </p:attrNameLst>
                                      </p:cBhvr>
                                      <p:to>
                                        <p:strVal val="visible"/>
                                      </p:to>
                                    </p:set>
                                    <p:animEffect transition="in" filter="box(in)">
                                      <p:cBhvr>
                                        <p:cTn id="42" dur="500"/>
                                        <p:tgtEl>
                                          <p:spTgt spid="6041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1991"/>
                                        </p:tgtEl>
                                        <p:attrNameLst>
                                          <p:attrName>style.visibility</p:attrName>
                                        </p:attrNameLst>
                                      </p:cBhvr>
                                      <p:to>
                                        <p:strVal val="visible"/>
                                      </p:to>
                                    </p:set>
                                    <p:animEffect transition="in" filter="box(in)">
                                      <p:cBhvr>
                                        <p:cTn id="47" dur="500"/>
                                        <p:tgtEl>
                                          <p:spTgt spid="4199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0419">
                                            <p:txEl>
                                              <p:pRg st="6" end="6"/>
                                            </p:txEl>
                                          </p:spTgt>
                                        </p:tgtEl>
                                        <p:attrNameLst>
                                          <p:attrName>style.visibility</p:attrName>
                                        </p:attrNameLst>
                                      </p:cBhvr>
                                      <p:to>
                                        <p:strVal val="visible"/>
                                      </p:to>
                                    </p:set>
                                    <p:animEffect transition="in" filter="box(in)">
                                      <p:cBhvr>
                                        <p:cTn id="52" dur="500"/>
                                        <p:tgtEl>
                                          <p:spTgt spid="6041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0419">
                                            <p:txEl>
                                              <p:pRg st="7" end="7"/>
                                            </p:txEl>
                                          </p:spTgt>
                                        </p:tgtEl>
                                        <p:attrNameLst>
                                          <p:attrName>style.visibility</p:attrName>
                                        </p:attrNameLst>
                                      </p:cBhvr>
                                      <p:to>
                                        <p:strVal val="visible"/>
                                      </p:to>
                                    </p:set>
                                    <p:animEffect transition="in" filter="box(in)">
                                      <p:cBhvr>
                                        <p:cTn id="57" dur="500"/>
                                        <p:tgtEl>
                                          <p:spTgt spid="60419">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419">
                                            <p:txEl>
                                              <p:pRg st="8" end="8"/>
                                            </p:txEl>
                                          </p:spTgt>
                                        </p:tgtEl>
                                        <p:attrNameLst>
                                          <p:attrName>style.visibility</p:attrName>
                                        </p:attrNameLst>
                                      </p:cBhvr>
                                      <p:to>
                                        <p:strVal val="visible"/>
                                      </p:to>
                                    </p:set>
                                    <p:animEffect transition="in" filter="box(in)">
                                      <p:cBhvr>
                                        <p:cTn id="62" dur="500"/>
                                        <p:tgtEl>
                                          <p:spTgt spid="60419">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0419">
                                            <p:txEl>
                                              <p:pRg st="9" end="9"/>
                                            </p:txEl>
                                          </p:spTgt>
                                        </p:tgtEl>
                                        <p:attrNameLst>
                                          <p:attrName>style.visibility</p:attrName>
                                        </p:attrNameLst>
                                      </p:cBhvr>
                                      <p:to>
                                        <p:strVal val="visible"/>
                                      </p:to>
                                    </p:set>
                                    <p:animEffect transition="in" filter="box(in)">
                                      <p:cBhvr>
                                        <p:cTn id="67" dur="500"/>
                                        <p:tgtEl>
                                          <p:spTgt spid="60419">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0419">
                                            <p:txEl>
                                              <p:pRg st="10" end="10"/>
                                            </p:txEl>
                                          </p:spTgt>
                                        </p:tgtEl>
                                        <p:attrNameLst>
                                          <p:attrName>style.visibility</p:attrName>
                                        </p:attrNameLst>
                                      </p:cBhvr>
                                      <p:to>
                                        <p:strVal val="visible"/>
                                      </p:to>
                                    </p:set>
                                    <p:animEffect transition="in" filter="box(in)">
                                      <p:cBhvr>
                                        <p:cTn id="72" dur="500"/>
                                        <p:tgtEl>
                                          <p:spTgt spid="60419">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0419">
                                            <p:txEl>
                                              <p:pRg st="11" end="11"/>
                                            </p:txEl>
                                          </p:spTgt>
                                        </p:tgtEl>
                                        <p:attrNameLst>
                                          <p:attrName>style.visibility</p:attrName>
                                        </p:attrNameLst>
                                      </p:cBhvr>
                                      <p:to>
                                        <p:strVal val="visible"/>
                                      </p:to>
                                    </p:set>
                                    <p:animEffect transition="in" filter="box(in)">
                                      <p:cBhvr>
                                        <p:cTn id="77" dur="500"/>
                                        <p:tgtEl>
                                          <p:spTgt spid="604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P spid="419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htmlimg2.scribdassets.com/1iuz2b63ls15gqrt/images/2-c2438594db.jpg"/>
          <p:cNvPicPr>
            <a:picLocks noChangeAspect="1" noChangeArrowheads="1"/>
          </p:cNvPicPr>
          <p:nvPr/>
        </p:nvPicPr>
        <p:blipFill>
          <a:blip r:embed="rId1"/>
          <a:srcRect/>
          <a:stretch>
            <a:fillRect/>
          </a:stretch>
        </p:blipFill>
        <p:spPr bwMode="auto">
          <a:xfrm>
            <a:off x="2714625" y="215900"/>
            <a:ext cx="6429375" cy="6394450"/>
          </a:xfrm>
          <a:prstGeom prst="rect">
            <a:avLst/>
          </a:prstGeom>
          <a:noFill/>
          <a:ln w="9525">
            <a:noFill/>
            <a:miter lim="800000"/>
            <a:headEnd/>
            <a:tailEnd/>
          </a:ln>
        </p:spPr>
      </p:pic>
      <p:sp>
        <p:nvSpPr>
          <p:cNvPr id="5" name="Text Box 72"/>
          <p:cNvSpPr>
            <a:spLocks noGrp="1" noChangeArrowheads="1"/>
          </p:cNvSpPr>
          <p:nvPr>
            <p:ph idx="1"/>
          </p:nvPr>
        </p:nvSpPr>
        <p:spPr>
          <a:xfrm>
            <a:off x="0" y="1600200"/>
            <a:ext cx="3071802" cy="1985159"/>
          </a:xfrm>
          <a:solidFill>
            <a:schemeClr val="bg1"/>
          </a:solidFill>
        </p:spPr>
        <p:txBody>
          <a:bodyPr wrap="square">
            <a:spAutoFit/>
          </a:bodyPr>
          <a:lstStyle/>
          <a:p>
            <a:pPr>
              <a:spcBef>
                <a:spcPct val="50000"/>
              </a:spcBef>
            </a:pPr>
            <a:r>
              <a:rPr lang="en-US" sz="2000" b="1" dirty="0" smtClean="0">
                <a:solidFill>
                  <a:srgbClr val="FF0000"/>
                </a:solidFill>
              </a:rPr>
              <a:t>Rate limiting step</a:t>
            </a:r>
            <a:endParaRPr lang="en-US" sz="2000" b="1" dirty="0" smtClean="0">
              <a:solidFill>
                <a:srgbClr val="FF0000"/>
              </a:solidFill>
            </a:endParaRPr>
          </a:p>
          <a:p>
            <a:pPr>
              <a:lnSpc>
                <a:spcPct val="80000"/>
              </a:lnSpc>
              <a:spcBef>
                <a:spcPct val="15000"/>
              </a:spcBef>
            </a:pPr>
            <a:r>
              <a:rPr lang="en-US" sz="2000" b="1" dirty="0" smtClean="0">
                <a:solidFill>
                  <a:srgbClr val="FF0000"/>
                </a:solidFill>
              </a:rPr>
              <a:t>Conversion of </a:t>
            </a:r>
            <a:r>
              <a:rPr lang="en-US" sz="2000" b="1" dirty="0" err="1" smtClean="0">
                <a:solidFill>
                  <a:srgbClr val="FF0000"/>
                </a:solidFill>
              </a:rPr>
              <a:t>propionic</a:t>
            </a:r>
            <a:r>
              <a:rPr lang="en-US" sz="2000" b="1" dirty="0" smtClean="0">
                <a:solidFill>
                  <a:srgbClr val="FF0000"/>
                </a:solidFill>
              </a:rPr>
              <a:t> and acetic acid to CH</a:t>
            </a:r>
            <a:r>
              <a:rPr lang="en-US" sz="2000" b="1" baseline="-25000" dirty="0" smtClean="0">
                <a:solidFill>
                  <a:srgbClr val="FF0000"/>
                </a:solidFill>
              </a:rPr>
              <a:t>4</a:t>
            </a:r>
            <a:r>
              <a:rPr lang="en-US" sz="2000" b="1" dirty="0" smtClean="0">
                <a:solidFill>
                  <a:srgbClr val="FF0000"/>
                </a:solidFill>
              </a:rPr>
              <a:t> (McCarty, 1964)</a:t>
            </a:r>
            <a:endParaRPr lang="en-US" sz="2000" b="1" dirty="0" smtClean="0">
              <a:solidFill>
                <a:srgbClr val="FF0000"/>
              </a:solidFill>
            </a:endParaRPr>
          </a:p>
          <a:p>
            <a:pPr>
              <a:lnSpc>
                <a:spcPct val="80000"/>
              </a:lnSpc>
            </a:pPr>
            <a:r>
              <a:rPr lang="en-US" sz="2000" b="1" dirty="0" smtClean="0">
                <a:solidFill>
                  <a:srgbClr val="FF0000"/>
                </a:solidFill>
              </a:rPr>
              <a:t>Hydrolysis of organic solids (cellulose) (</a:t>
            </a:r>
            <a:r>
              <a:rPr lang="en-US" sz="2000" b="1" dirty="0" err="1" smtClean="0">
                <a:solidFill>
                  <a:srgbClr val="FF0000"/>
                </a:solidFill>
              </a:rPr>
              <a:t>Pfeffer</a:t>
            </a:r>
            <a:r>
              <a:rPr lang="en-US" sz="2000" b="1" dirty="0" smtClean="0">
                <a:solidFill>
                  <a:srgbClr val="FF0000"/>
                </a:solidFill>
              </a:rPr>
              <a:t>, 1979)</a:t>
            </a:r>
            <a:endParaRPr lang="en-US" sz="2000" b="1" dirty="0" smtClean="0">
              <a:solidFill>
                <a:srgbClr val="FF0000"/>
              </a:solidFill>
            </a:endParaRPr>
          </a:p>
        </p:txBody>
      </p:sp>
      <p:sp>
        <p:nvSpPr>
          <p:cNvPr id="6" name="TextBox 5"/>
          <p:cNvSpPr txBox="1">
            <a:spLocks noChangeArrowheads="1"/>
          </p:cNvSpPr>
          <p:nvPr/>
        </p:nvSpPr>
        <p:spPr bwMode="auto">
          <a:xfrm>
            <a:off x="285750" y="4857750"/>
            <a:ext cx="2143125" cy="1384300"/>
          </a:xfrm>
          <a:prstGeom prst="rect">
            <a:avLst/>
          </a:prstGeom>
          <a:noFill/>
          <a:ln w="9525">
            <a:noFill/>
            <a:miter lim="800000"/>
          </a:ln>
        </p:spPr>
        <p:txBody>
          <a:bodyPr>
            <a:spAutoFit/>
          </a:bodyPr>
          <a:lstStyle/>
          <a:p>
            <a:r>
              <a:rPr lang="en-US" sz="2800" b="1"/>
              <a:t>All efforts focused to these</a:t>
            </a:r>
            <a:endParaRPr lang="en-I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box(in)">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Biogas Yield</a:t>
            </a:r>
            <a:endParaRPr lang="en-IN" dirty="0">
              <a:latin typeface="Arial" panose="02080604020202020204" pitchFamily="34" charset="0"/>
              <a:cs typeface="Arial" panose="02080604020202020204" pitchFamily="34" charset="0"/>
            </a:endParaRPr>
          </a:p>
        </p:txBody>
      </p:sp>
      <p:pic>
        <p:nvPicPr>
          <p:cNvPr id="40962" name="Picture 2"/>
          <p:cNvPicPr>
            <a:picLocks noChangeAspect="1" noChangeArrowheads="1"/>
          </p:cNvPicPr>
          <p:nvPr/>
        </p:nvPicPr>
        <p:blipFill>
          <a:blip r:embed="rId1"/>
          <a:srcRect/>
          <a:stretch>
            <a:fillRect/>
          </a:stretch>
        </p:blipFill>
        <p:spPr bwMode="auto">
          <a:xfrm>
            <a:off x="-571536" y="2071678"/>
            <a:ext cx="10847963" cy="611491"/>
          </a:xfrm>
          <a:prstGeom prst="rect">
            <a:avLst/>
          </a:prstGeom>
          <a:noFill/>
          <a:ln w="9525">
            <a:noFill/>
            <a:miter lim="800000"/>
            <a:headEnd/>
            <a:tailEnd/>
          </a:ln>
          <a:effectLst/>
        </p:spPr>
      </p:pic>
      <p:sp>
        <p:nvSpPr>
          <p:cNvPr id="4" name="TextBox 3"/>
          <p:cNvSpPr txBox="1"/>
          <p:nvPr/>
        </p:nvSpPr>
        <p:spPr>
          <a:xfrm>
            <a:off x="428596" y="3071810"/>
            <a:ext cx="6572296" cy="2308324"/>
          </a:xfrm>
          <a:prstGeom prst="rect">
            <a:avLst/>
          </a:prstGeom>
          <a:noFill/>
        </p:spPr>
        <p:txBody>
          <a:bodyPr wrap="square" rtlCol="0">
            <a:spAutoFit/>
          </a:bodyPr>
          <a:lstStyle/>
          <a:p>
            <a:r>
              <a:rPr lang="en-US" dirty="0" smtClean="0">
                <a:latin typeface="Arial" panose="02080604020202020204" pitchFamily="34" charset="0"/>
                <a:cs typeface="Arial" panose="02080604020202020204" pitchFamily="34" charset="0"/>
              </a:rPr>
              <a:t>C</a:t>
            </a:r>
            <a:r>
              <a:rPr lang="en-US" baseline="-25000" dirty="0" smtClean="0">
                <a:latin typeface="Arial" panose="02080604020202020204" pitchFamily="34" charset="0"/>
                <a:cs typeface="Arial" panose="02080604020202020204" pitchFamily="34" charset="0"/>
              </a:rPr>
              <a:t>31</a:t>
            </a:r>
            <a:r>
              <a:rPr lang="en-US" dirty="0" smtClean="0">
                <a:latin typeface="Arial" panose="02080604020202020204" pitchFamily="34" charset="0"/>
                <a:cs typeface="Arial" panose="02080604020202020204" pitchFamily="34" charset="0"/>
              </a:rPr>
              <a:t>H</a:t>
            </a:r>
            <a:r>
              <a:rPr lang="en-US" baseline="-25000" dirty="0" smtClean="0">
                <a:latin typeface="Arial" panose="02080604020202020204" pitchFamily="34" charset="0"/>
                <a:cs typeface="Arial" panose="02080604020202020204" pitchFamily="34" charset="0"/>
              </a:rPr>
              <a:t>47</a:t>
            </a:r>
            <a:r>
              <a:rPr lang="en-US" dirty="0" smtClean="0">
                <a:latin typeface="Arial" panose="02080604020202020204" pitchFamily="34" charset="0"/>
                <a:cs typeface="Arial" panose="02080604020202020204" pitchFamily="34" charset="0"/>
              </a:rPr>
              <a:t>O</a:t>
            </a:r>
            <a:r>
              <a:rPr lang="en-US" baseline="-25000" dirty="0" smtClean="0">
                <a:latin typeface="Arial" panose="02080604020202020204" pitchFamily="34" charset="0"/>
                <a:cs typeface="Arial" panose="02080604020202020204" pitchFamily="34" charset="0"/>
              </a:rPr>
              <a:t>22</a:t>
            </a:r>
            <a:r>
              <a:rPr lang="en-US" dirty="0" smtClean="0">
                <a:latin typeface="Arial" panose="02080604020202020204" pitchFamily="34" charset="0"/>
                <a:cs typeface="Arial" panose="02080604020202020204" pitchFamily="34" charset="0"/>
              </a:rPr>
              <a:t>N --------15.5 CH</a:t>
            </a:r>
            <a:r>
              <a:rPr lang="en-US" baseline="-25000" dirty="0" smtClean="0">
                <a:latin typeface="Arial" panose="02080604020202020204" pitchFamily="34" charset="0"/>
                <a:cs typeface="Arial" panose="02080604020202020204" pitchFamily="34" charset="0"/>
              </a:rPr>
              <a:t>4</a:t>
            </a:r>
            <a:r>
              <a:rPr lang="en-US" dirty="0" smtClean="0">
                <a:latin typeface="Arial" panose="02080604020202020204" pitchFamily="34" charset="0"/>
                <a:cs typeface="Arial" panose="02080604020202020204" pitchFamily="34" charset="0"/>
              </a:rPr>
              <a:t> + 15.5 CO</a:t>
            </a:r>
            <a:r>
              <a:rPr lang="en-US" baseline="-25000" dirty="0" smtClean="0">
                <a:latin typeface="Arial" panose="02080604020202020204" pitchFamily="34" charset="0"/>
                <a:cs typeface="Arial" panose="02080604020202020204" pitchFamily="34" charset="0"/>
              </a:rPr>
              <a:t>2</a:t>
            </a:r>
            <a:endParaRPr lang="en-US" baseline="-25000"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785 g VSS -------------248 g CH4 + 682 g CO2</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1 g VSS   --------0.31 g CH4</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Density of Methane is 0.66 g/L</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1 g VSS -------- 0.31 g /0.66 = 0.47 L</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1 g VSS-----------0.87 g CO2</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Density of CO2 = 2 g/L</a:t>
            </a:r>
            <a:endParaRPr lang="en-US"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1 g VSS --------0.87/2 = 0.44 L CO2 </a:t>
            </a:r>
            <a:endParaRPr lang="en-US"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box(in)">
                                      <p:cBhvr>
                                        <p:cTn id="12" dur="500"/>
                                        <p:tgtEl>
                                          <p:spTgt spid="4096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80604020202020204" pitchFamily="34" charset="0"/>
                <a:cs typeface="Arial" panose="02080604020202020204" pitchFamily="34" charset="0"/>
              </a:rPr>
              <a:t>Specific Gas Production</a:t>
            </a:r>
            <a:endParaRPr lang="en-IN" dirty="0">
              <a:latin typeface="Arial" panose="02080604020202020204" pitchFamily="34" charset="0"/>
              <a:cs typeface="Arial" panose="02080604020202020204" pitchFamily="34" charset="0"/>
            </a:endParaRPr>
          </a:p>
        </p:txBody>
      </p:sp>
      <p:sp>
        <p:nvSpPr>
          <p:cNvPr id="3" name="Content Placeholder 2"/>
          <p:cNvSpPr>
            <a:spLocks noGrp="1"/>
          </p:cNvSpPr>
          <p:nvPr>
            <p:ph idx="1"/>
          </p:nvPr>
        </p:nvSpPr>
        <p:spPr/>
        <p:txBody>
          <a:bodyPr>
            <a:normAutofit fontScale="92500"/>
          </a:bodyPr>
          <a:lstStyle/>
          <a:p>
            <a:r>
              <a:rPr lang="en-US" i="1" dirty="0" smtClean="0">
                <a:latin typeface="Arial" panose="02080604020202020204" pitchFamily="34" charset="0"/>
                <a:cs typeface="Arial" panose="02080604020202020204" pitchFamily="34" charset="0"/>
              </a:rPr>
              <a:t>SGP </a:t>
            </a:r>
            <a:r>
              <a:rPr lang="en-US" dirty="0" smtClean="0">
                <a:latin typeface="Arial" panose="02080604020202020204" pitchFamily="34" charset="0"/>
                <a:cs typeface="Arial" panose="02080604020202020204" pitchFamily="34" charset="0"/>
              </a:rPr>
              <a:t>=  </a:t>
            </a:r>
            <a:r>
              <a:rPr lang="en-US" i="1" u="sng" dirty="0" err="1" smtClean="0">
                <a:latin typeface="Arial" panose="02080604020202020204" pitchFamily="34" charset="0"/>
                <a:cs typeface="Arial" panose="02080604020202020204" pitchFamily="34" charset="0"/>
              </a:rPr>
              <a:t>Q</a:t>
            </a:r>
            <a:r>
              <a:rPr lang="en-US" i="1" u="sng" baseline="-25000" dirty="0" err="1" smtClean="0">
                <a:latin typeface="Arial" panose="02080604020202020204" pitchFamily="34" charset="0"/>
                <a:cs typeface="Arial" panose="02080604020202020204" pitchFamily="34" charset="0"/>
              </a:rPr>
              <a:t>biogas</a:t>
            </a:r>
            <a:endParaRPr lang="en-IN" dirty="0" smtClean="0">
              <a:latin typeface="Arial" panose="02080604020202020204" pitchFamily="34" charset="0"/>
              <a:cs typeface="Arial" panose="02080604020202020204" pitchFamily="34" charset="0"/>
            </a:endParaRPr>
          </a:p>
          <a:p>
            <a:r>
              <a:rPr lang="en-US" i="1" dirty="0" smtClean="0">
                <a:latin typeface="Arial" panose="02080604020202020204" pitchFamily="34" charset="0"/>
                <a:cs typeface="Arial" panose="02080604020202020204" pitchFamily="34" charset="0"/>
              </a:rPr>
              <a:t>              Q </a:t>
            </a:r>
            <a:r>
              <a:rPr lang="en-US" dirty="0" smtClean="0">
                <a:latin typeface="Arial" panose="02080604020202020204" pitchFamily="34" charset="0"/>
                <a:cs typeface="Arial" panose="02080604020202020204" pitchFamily="34" charset="0"/>
              </a:rPr>
              <a:t>× </a:t>
            </a:r>
            <a:r>
              <a:rPr lang="en-US" i="1" dirty="0" smtClean="0">
                <a:latin typeface="Arial" panose="02080604020202020204" pitchFamily="34" charset="0"/>
                <a:cs typeface="Arial" panose="02080604020202020204" pitchFamily="34" charset="0"/>
              </a:rPr>
              <a:t>S</a:t>
            </a:r>
            <a:endParaRPr lang="en-IN"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SPG = specific gas production [m</a:t>
            </a:r>
            <a:r>
              <a:rPr lang="en-US" baseline="30000" dirty="0" smtClean="0">
                <a:latin typeface="Arial" panose="02080604020202020204" pitchFamily="34" charset="0"/>
                <a:cs typeface="Arial" panose="02080604020202020204" pitchFamily="34" charset="0"/>
              </a:rPr>
              <a:t>3</a:t>
            </a:r>
            <a:r>
              <a:rPr lang="en-US" dirty="0" smtClean="0">
                <a:latin typeface="Arial" panose="02080604020202020204" pitchFamily="34" charset="0"/>
                <a:cs typeface="Arial" panose="02080604020202020204" pitchFamily="34" charset="0"/>
              </a:rPr>
              <a:t> biogas/kg as solid waste, VSS or organic matter feed]</a:t>
            </a:r>
            <a:endParaRPr lang="en-IN" dirty="0" smtClean="0">
              <a:latin typeface="Arial" panose="02080604020202020204" pitchFamily="34" charset="0"/>
              <a:cs typeface="Arial" panose="02080604020202020204" pitchFamily="34" charset="0"/>
            </a:endParaRPr>
          </a:p>
          <a:p>
            <a:r>
              <a:rPr lang="en-US" dirty="0" err="1" smtClean="0">
                <a:latin typeface="Arial" panose="02080604020202020204" pitchFamily="34" charset="0"/>
                <a:cs typeface="Arial" panose="02080604020202020204" pitchFamily="34" charset="0"/>
              </a:rPr>
              <a:t>Q</a:t>
            </a:r>
            <a:r>
              <a:rPr lang="en-US" baseline="-25000" dirty="0" err="1" smtClean="0">
                <a:latin typeface="Arial" panose="02080604020202020204" pitchFamily="34" charset="0"/>
                <a:cs typeface="Arial" panose="02080604020202020204" pitchFamily="34" charset="0"/>
              </a:rPr>
              <a:t>biogas</a:t>
            </a:r>
            <a:r>
              <a:rPr lang="en-US" dirty="0" smtClean="0">
                <a:latin typeface="Arial" panose="02080604020202020204" pitchFamily="34" charset="0"/>
                <a:cs typeface="Arial" panose="02080604020202020204" pitchFamily="34" charset="0"/>
              </a:rPr>
              <a:t> = biogas flow rate [m</a:t>
            </a:r>
            <a:r>
              <a:rPr lang="en-US" baseline="30000" dirty="0" smtClean="0">
                <a:latin typeface="Arial" panose="02080604020202020204" pitchFamily="34" charset="0"/>
                <a:cs typeface="Arial" panose="02080604020202020204" pitchFamily="34" charset="0"/>
              </a:rPr>
              <a:t>3</a:t>
            </a:r>
            <a:r>
              <a:rPr lang="en-US" dirty="0" smtClean="0">
                <a:latin typeface="Arial" panose="02080604020202020204" pitchFamily="34" charset="0"/>
                <a:cs typeface="Arial" panose="02080604020202020204" pitchFamily="34" charset="0"/>
              </a:rPr>
              <a:t>/day]</a:t>
            </a:r>
            <a:endParaRPr lang="en-IN" dirty="0" smtClean="0">
              <a:latin typeface="Arial" panose="02080604020202020204" pitchFamily="34" charset="0"/>
              <a:cs typeface="Arial" panose="02080604020202020204" pitchFamily="34" charset="0"/>
            </a:endParaRPr>
          </a:p>
          <a:p>
            <a:r>
              <a:rPr lang="en-US" dirty="0" smtClean="0">
                <a:latin typeface="Arial" panose="02080604020202020204" pitchFamily="34" charset="0"/>
                <a:cs typeface="Arial" panose="02080604020202020204" pitchFamily="34" charset="0"/>
              </a:rPr>
              <a:t>Q = inlet flow rate [m</a:t>
            </a:r>
            <a:r>
              <a:rPr lang="en-US" baseline="30000" dirty="0" smtClean="0">
                <a:latin typeface="Arial" panose="02080604020202020204" pitchFamily="34" charset="0"/>
                <a:cs typeface="Arial" panose="02080604020202020204" pitchFamily="34" charset="0"/>
              </a:rPr>
              <a:t>3</a:t>
            </a:r>
            <a:r>
              <a:rPr lang="en-US" dirty="0" smtClean="0">
                <a:latin typeface="Arial" panose="02080604020202020204" pitchFamily="34" charset="0"/>
                <a:cs typeface="Arial" panose="02080604020202020204" pitchFamily="34" charset="0"/>
              </a:rPr>
              <a:t>/day]</a:t>
            </a:r>
            <a:endParaRPr lang="en-IN" dirty="0" smtClean="0">
              <a:latin typeface="Arial" panose="02080604020202020204" pitchFamily="34" charset="0"/>
              <a:cs typeface="Arial" panose="02080604020202020204" pitchFamily="34" charset="0"/>
            </a:endParaRPr>
          </a:p>
          <a:p>
            <a:r>
              <a:rPr lang="en-IN" dirty="0" smtClean="0">
                <a:latin typeface="Arial" panose="02080604020202020204" pitchFamily="34" charset="0"/>
                <a:cs typeface="Arial" panose="02080604020202020204" pitchFamily="34" charset="0"/>
              </a:rPr>
              <a:t>S = substrate concentration (VSS) in the influent [kg substrate/ m</a:t>
            </a:r>
            <a:r>
              <a:rPr lang="en-IN" baseline="30000" dirty="0" smtClean="0">
                <a:latin typeface="Arial" panose="02080604020202020204" pitchFamily="34" charset="0"/>
                <a:cs typeface="Arial" panose="02080604020202020204" pitchFamily="34" charset="0"/>
              </a:rPr>
              <a:t>3</a:t>
            </a:r>
            <a:r>
              <a:rPr lang="en-IN" dirty="0" smtClean="0">
                <a:latin typeface="Arial" panose="02080604020202020204" pitchFamily="34" charset="0"/>
                <a:cs typeface="Arial" panose="02080604020202020204" pitchFamily="34" charset="0"/>
              </a:rPr>
              <a:t>]</a:t>
            </a:r>
            <a:endParaRPr lang="en-IN" dirty="0" smtClean="0">
              <a:latin typeface="Arial" panose="02080604020202020204" pitchFamily="34" charset="0"/>
              <a:cs typeface="Arial" panose="02080604020202020204" pitchFamily="34" charset="0"/>
            </a:endParaRPr>
          </a:p>
          <a:p>
            <a:endParaRPr lang="en-IN"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ox(i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11018</Words>
  <Application>WPS Presentation</Application>
  <PresentationFormat>On-screen Show (4:3)</PresentationFormat>
  <Paragraphs>446</Paragraphs>
  <Slides>46</Slides>
  <Notes>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46</vt:i4>
      </vt:variant>
    </vt:vector>
  </HeadingPairs>
  <TitlesOfParts>
    <vt:vector size="64" baseType="lpstr">
      <vt:lpstr>Arial</vt:lpstr>
      <vt:lpstr>SimSun</vt:lpstr>
      <vt:lpstr>Wingdings</vt:lpstr>
      <vt:lpstr>DejaVu Sans</vt:lpstr>
      <vt:lpstr>Symbol</vt:lpstr>
      <vt:lpstr>Arial Black</vt:lpstr>
      <vt:lpstr>Calibri</vt:lpstr>
      <vt:lpstr>MS Gothic</vt:lpstr>
      <vt:lpstr>Helvetica</vt:lpstr>
      <vt:lpstr>ＭＳ 明朝</vt:lpstr>
      <vt:lpstr>Times New Roman</vt:lpstr>
      <vt:lpstr>微软雅黑</vt:lpstr>
      <vt:lpstr>Droid Sans Fallback</vt:lpstr>
      <vt:lpstr>Arial Unicode MS</vt:lpstr>
      <vt:lpstr>Abyssinica SIL</vt:lpstr>
      <vt:lpstr>MT Extra</vt:lpstr>
      <vt:lpstr>Gubbi</vt:lpstr>
      <vt:lpstr>Office Theme</vt:lpstr>
      <vt:lpstr>Anaerobic Digestion of Solid Waste</vt:lpstr>
      <vt:lpstr>Steps of AD of Solid Waste</vt:lpstr>
      <vt:lpstr>Process Flowsheet</vt:lpstr>
      <vt:lpstr>Pretreatment</vt:lpstr>
      <vt:lpstr>How AD of MSW is Accomplished ?</vt:lpstr>
      <vt:lpstr>Anaerobic Digestion</vt:lpstr>
      <vt:lpstr>PowerPoint 演示文稿</vt:lpstr>
      <vt:lpstr>Biogas Yield</vt:lpstr>
      <vt:lpstr>Specific Gas Production</vt:lpstr>
      <vt:lpstr>Biogas/kg of MSW</vt:lpstr>
      <vt:lpstr>Design Criteria</vt:lpstr>
      <vt:lpstr>OLR</vt:lpstr>
      <vt:lpstr>HRT</vt:lpstr>
      <vt:lpstr>Design of System</vt:lpstr>
      <vt:lpstr>Contd</vt:lpstr>
      <vt:lpstr>Comparison of Biogas</vt:lpstr>
      <vt:lpstr>Biogas Contaminants Removal</vt:lpstr>
      <vt:lpstr>PowerPoint 演示文稿</vt:lpstr>
      <vt:lpstr>Dewatering Methods</vt:lpstr>
      <vt:lpstr>How Centrifuge works?</vt:lpstr>
      <vt:lpstr>PowerPoint 演示文稿</vt:lpstr>
      <vt:lpstr>Digestate Dewatering</vt:lpstr>
      <vt:lpstr>What is to be designed ?</vt:lpstr>
      <vt:lpstr>Why Polyelectrolyte Conditioning ?</vt:lpstr>
      <vt:lpstr>Design the  Centrifuge for the digestate, if 90 % solid capture efficiency and 20 % dewatered sludge concentration   </vt:lpstr>
      <vt:lpstr>Design of Dewatering System</vt:lpstr>
      <vt:lpstr>PowerPoint 演示文稿</vt:lpstr>
      <vt:lpstr>PowerPoint 演示文稿</vt:lpstr>
      <vt:lpstr>PowerPoint 演示文稿</vt:lpstr>
      <vt:lpstr>PowerPoint 演示文稿</vt:lpstr>
      <vt:lpstr>Biogas Generation</vt:lpstr>
      <vt:lpstr>Final Product</vt:lpstr>
      <vt:lpstr>PowerPoint 演示文稿</vt:lpstr>
      <vt:lpstr>Single Stage and Two-stage Digestion</vt:lpstr>
      <vt:lpstr>Single Stage Digesters</vt:lpstr>
      <vt:lpstr>Single Stage- Wet Systems</vt:lpstr>
      <vt:lpstr>Single Stage- Wet Systems- Disadvantages </vt:lpstr>
      <vt:lpstr>Two-Stage Digesters</vt:lpstr>
      <vt:lpstr>Two-Stage Digesters</vt:lpstr>
      <vt:lpstr>Two-Stage Digesters</vt:lpstr>
      <vt:lpstr>Thermophilic- Digestion</vt:lpstr>
      <vt:lpstr>Dry Digesters</vt:lpstr>
      <vt:lpstr>PowerPoint 演示文稿</vt:lpstr>
      <vt:lpstr>Kompogas Dry Digester</vt:lpstr>
      <vt:lpstr>Kompogas Dry Digester</vt:lpstr>
      <vt:lpstr>Important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Anaerobic Digestion of Solid Waste</dc:title>
  <dc:creator>As</dc:creator>
  <cp:lastModifiedBy>faculty</cp:lastModifiedBy>
  <cp:revision>91</cp:revision>
  <dcterms:created xsi:type="dcterms:W3CDTF">2021-10-27T08:53:16Z</dcterms:created>
  <dcterms:modified xsi:type="dcterms:W3CDTF">2021-10-27T08:53:16Z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