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5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5" Type="http://schemas.openxmlformats.org/officeDocument/2006/relationships/tableStyles" Target="tableStyles.xml"/><Relationship Id="rId54" Type="http://schemas.openxmlformats.org/officeDocument/2006/relationships/viewProps" Target="viewProps.xml"/><Relationship Id="rId53" Type="http://schemas.openxmlformats.org/officeDocument/2006/relationships/presProps" Target="presProps.xml"/><Relationship Id="rId52" Type="http://schemas.openxmlformats.org/officeDocument/2006/relationships/notesMaster" Target="notesMasters/notesMaster1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5FB3E-C620-4216-8B1A-3F1797A9A193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446F8-2695-4159-9B73-8E335843DAB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329B-374A-4A29-9538-663E30387422}" type="datetime1">
              <a:rPr lang="en-US" smtClean="0"/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Mudit M. Saxena, Dept. of Mech. Engg, ITE, Indus University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1627-F29B-4B2C-8B13-A66DAE534590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Mudit M. Saxena, Dept. of Mech. Engg, ITE, Indus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4748-6148-400F-A413-832D85F964A2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Mudit M. Saxena, Dept. of Mech. Engg, ITE, Indus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6FCE-BEB5-4C7A-979A-91C6693004A4}" type="datetime1">
              <a:rPr lang="en-US" smtClean="0"/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en-US" smtClean="0"/>
              <a:t>Mudit M. Saxena, Dept. of Mech. Engg, ITE, Indus University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5B69-2CEE-4A35-BB34-68087D2027D3}" type="datetime1">
              <a:rPr lang="en-US" smtClean="0"/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Mudit M. Saxena, Dept. of Mech. Engg, ITE, Indus University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8E6F-C966-4DC3-BCB9-781611A0D92C}" type="datetime1">
              <a:rPr lang="en-US" smtClean="0"/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Mudit M. Saxena, Dept. of Mech. Engg, ITE, Indus University</a:t>
            </a: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498B-14D3-469D-A128-9628EDEDDB1C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Mudit M. Saxena, Dept. of Mech. Engg, ITE, Indus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6BA4-D64A-4DCE-B3CB-FAD922252081}" type="datetime1">
              <a:rPr lang="en-US" smtClean="0"/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Mudit M. Saxena, Dept. of Mech. Engg, ITE, Indus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C885-305C-4A02-BE1B-65CD3742B063}" type="datetime1">
              <a:rPr lang="en-US" smtClean="0"/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Mudit M. Saxena, Dept. of Mech. Engg, ITE, Indus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CA98-01C2-49C7-9112-4FF055D032E5}" type="datetime1">
              <a:rPr lang="en-US" smtClean="0"/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Mudit M. Saxena, Dept. of Mech. Engg, ITE, Indus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BFFF-F276-40B5-AF2F-C40BF5BB8474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Mudit M. Saxena, Dept. of Mech. Engg, ITE, Indus University</a:t>
            </a: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8B5320-7C23-4BDA-97DA-FF0889A97FF6}" type="datetime1">
              <a:rPr lang="en-US" smtClean="0"/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Mudit M. Saxena, Dept. of Mech. Engg, ITE, Indus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1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78180" y="1600200"/>
            <a:ext cx="8309610" cy="91567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0" tIns="111760" rIns="0" bIns="0" rtlCol="0">
            <a:spAutoFit/>
          </a:bodyPr>
          <a:lstStyle/>
          <a:p>
            <a:pPr marL="111760" marR="5080" indent="-99060">
              <a:lnSpc>
                <a:spcPts val="6270"/>
              </a:lnSpc>
              <a:spcBef>
                <a:spcPts val="880"/>
              </a:spcBef>
            </a:pPr>
            <a:r>
              <a:rPr sz="4000" b="0" spc="10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Operations Management</a:t>
            </a:r>
            <a:endParaRPr sz="4000" spc="100">
              <a:solidFill>
                <a:schemeClr val="bg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3429000"/>
            <a:ext cx="5105400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2400" spc="100" dirty="0" smtClean="0">
                <a:latin typeface="Arial" panose="02080604020202020204" pitchFamily="34" charset="0"/>
                <a:cs typeface="Arial" panose="02080604020202020204" pitchFamily="34" charset="0"/>
              </a:rPr>
              <a:t>By: Mudit M. Saxena</a:t>
            </a:r>
            <a:endParaRPr lang="en-US" sz="2400" spc="100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r>
              <a:rPr lang="en-US" sz="2400" spc="100" dirty="0" smtClean="0">
                <a:latin typeface="Arial" panose="02080604020202020204" pitchFamily="34" charset="0"/>
                <a:cs typeface="Arial" panose="02080604020202020204" pitchFamily="34" charset="0"/>
              </a:rPr>
              <a:t>Dept. of Mech. Engineering, ITE, Indus University</a:t>
            </a:r>
            <a:endParaRPr lang="en-US" sz="2400" spc="100" dirty="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0" y="0"/>
            <a:ext cx="9144000" cy="38215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387475" algn="l"/>
                <a:tab pos="2096770" algn="l"/>
                <a:tab pos="4074795" algn="l"/>
                <a:tab pos="5748655" algn="l"/>
                <a:tab pos="6593205" algn="l"/>
              </a:tabLst>
            </a:pPr>
            <a:r>
              <a:rPr sz="2400" spc="22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r>
              <a:rPr sz="2400" spc="70" smtClean="0">
                <a:solidFill>
                  <a:schemeClr val="bg1"/>
                </a:solidFill>
                <a:latin typeface="Arial"/>
                <a:cs typeface="Arial"/>
              </a:rPr>
              <a:t>h</a:t>
            </a:r>
            <a:r>
              <a:rPr sz="2400" spc="22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400" spc="75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400" spc="85" smtClean="0">
                <a:solidFill>
                  <a:schemeClr val="bg1"/>
                </a:solidFill>
                <a:latin typeface="Arial"/>
                <a:cs typeface="Arial"/>
              </a:rPr>
              <a:t>'</a:t>
            </a:r>
            <a:r>
              <a:rPr sz="2400" spc="-160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en-US" sz="2400" spc="-16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75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400" spc="65" smtClean="0">
                <a:solidFill>
                  <a:schemeClr val="bg1"/>
                </a:solidFill>
                <a:latin typeface="Arial"/>
                <a:cs typeface="Arial"/>
              </a:rPr>
              <a:t>h</a:t>
            </a:r>
            <a:r>
              <a:rPr sz="240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lang="en-US" sz="24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70" smtClean="0">
                <a:solidFill>
                  <a:schemeClr val="bg1"/>
                </a:solidFill>
                <a:latin typeface="Arial"/>
                <a:cs typeface="Arial"/>
              </a:rPr>
              <a:t>d</a:t>
            </a:r>
            <a:r>
              <a:rPr sz="2400" spc="65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400" spc="75" smtClean="0">
                <a:solidFill>
                  <a:schemeClr val="bg1"/>
                </a:solidFill>
                <a:latin typeface="Arial"/>
                <a:cs typeface="Arial"/>
              </a:rPr>
              <a:t>ff</a:t>
            </a:r>
            <a:r>
              <a:rPr sz="2400" spc="22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400" spc="75" smtClean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400" spc="22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400" spc="70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400" spc="75" smtClean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sz="240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lang="en-US" sz="24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70" smtClean="0">
                <a:solidFill>
                  <a:schemeClr val="bg1"/>
                </a:solidFill>
                <a:latin typeface="Arial"/>
                <a:cs typeface="Arial"/>
              </a:rPr>
              <a:t>b</a:t>
            </a:r>
            <a:r>
              <a:rPr sz="2400" spc="225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400" spc="60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400" spc="65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r>
              <a:rPr sz="2400" spc="225" smtClean="0">
                <a:solidFill>
                  <a:schemeClr val="bg1"/>
                </a:solidFill>
                <a:latin typeface="Arial"/>
                <a:cs typeface="Arial"/>
              </a:rPr>
              <a:t>ee</a:t>
            </a:r>
            <a:r>
              <a:rPr sz="2400" spc="-155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lang="en-US" sz="2400" spc="-155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215" smtClean="0">
                <a:solidFill>
                  <a:schemeClr val="bg1"/>
                </a:solidFill>
                <a:latin typeface="Arial"/>
                <a:cs typeface="Arial"/>
              </a:rPr>
              <a:t>P</a:t>
            </a:r>
            <a:r>
              <a:rPr sz="2400" smtClean="0">
                <a:solidFill>
                  <a:schemeClr val="bg1"/>
                </a:solidFill>
                <a:latin typeface="Arial"/>
                <a:cs typeface="Arial"/>
              </a:rPr>
              <a:t>M</a:t>
            </a:r>
            <a:r>
              <a:rPr lang="en-US" sz="24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225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400" spc="70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400" spc="-114" smtClean="0">
                <a:solidFill>
                  <a:schemeClr val="bg1"/>
                </a:solidFill>
                <a:latin typeface="Arial"/>
                <a:cs typeface="Arial"/>
              </a:rPr>
              <a:t>d </a:t>
            </a:r>
            <a:r>
              <a:rPr sz="2400" spc="-7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chemeClr val="bg1"/>
                </a:solidFill>
                <a:latin typeface="Arial"/>
                <a:cs typeface="Arial"/>
              </a:rPr>
              <a:t>OM?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9" y="2702559"/>
            <a:ext cx="214629" cy="322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50" spc="47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95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4800" y="1600200"/>
            <a:ext cx="8839200" cy="85408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700"/>
              </a:spcBef>
              <a:tabLst>
                <a:tab pos="405765" algn="l"/>
                <a:tab pos="768985" algn="l"/>
                <a:tab pos="2436495" algn="l"/>
                <a:tab pos="4014470" algn="l"/>
                <a:tab pos="5278755" algn="l"/>
                <a:tab pos="5761355" algn="l"/>
              </a:tabLst>
            </a:pPr>
            <a:r>
              <a:rPr lang="en-US" sz="2400" spc="-45" dirty="0" smtClean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2400" spc="-45" smtClean="0">
                <a:solidFill>
                  <a:srgbClr val="C00000"/>
                </a:solidFill>
                <a:latin typeface="Arial"/>
                <a:cs typeface="Arial"/>
              </a:rPr>
              <a:t>f</a:t>
            </a:r>
            <a:r>
              <a:rPr sz="2400" spc="-45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2400" spc="75" smtClean="0">
                <a:solidFill>
                  <a:srgbClr val="C00000"/>
                </a:solidFill>
                <a:latin typeface="Arial"/>
                <a:cs typeface="Arial"/>
              </a:rPr>
              <a:t>services</a:t>
            </a:r>
            <a:r>
              <a:rPr lang="en-US" sz="2400" spc="7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60" smtClean="0">
                <a:solidFill>
                  <a:srgbClr val="C00000"/>
                </a:solidFill>
                <a:latin typeface="Arial"/>
                <a:cs typeface="Arial"/>
              </a:rPr>
              <a:t>concept</a:t>
            </a:r>
            <a:r>
              <a:rPr lang="en-US" sz="2400" spc="6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85" smtClean="0">
                <a:solidFill>
                  <a:srgbClr val="C00000"/>
                </a:solidFill>
                <a:latin typeface="Arial"/>
                <a:cs typeface="Arial"/>
              </a:rPr>
              <a:t>added</a:t>
            </a:r>
            <a:r>
              <a:rPr lang="en-US" sz="2400" spc="8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40" smtClean="0">
                <a:solidFill>
                  <a:srgbClr val="C00000"/>
                </a:solidFill>
                <a:latin typeface="Arial"/>
                <a:cs typeface="Arial"/>
              </a:rPr>
              <a:t>to</a:t>
            </a:r>
            <a:r>
              <a:rPr lang="en-US" sz="2400" spc="-4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40" smtClean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lang="en-US" sz="2400" spc="4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65" smtClean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2400" spc="75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2400" spc="70" smtClean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2400" spc="65" smtClean="0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sz="2400" spc="70" smtClean="0">
                <a:solidFill>
                  <a:srgbClr val="C00000"/>
                </a:solidFill>
                <a:latin typeface="Arial"/>
                <a:cs typeface="Arial"/>
              </a:rPr>
              <a:t>u</a:t>
            </a:r>
            <a:r>
              <a:rPr sz="2400" spc="65" smtClean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2400" spc="75" smtClean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2400" spc="65" smtClean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2400" spc="70" smtClean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2400" spc="-155" smtClean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lang="en-US" sz="2400" spc="-155" dirty="0" smtClean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2400" spc="55" smtClean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2400" spc="225" smtClean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2400" spc="70" smtClean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2400" spc="225" smtClean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2400" spc="70" smtClean="0">
                <a:solidFill>
                  <a:srgbClr val="C00000"/>
                </a:solidFill>
                <a:latin typeface="Arial"/>
                <a:cs typeface="Arial"/>
              </a:rPr>
              <a:t>g</a:t>
            </a:r>
            <a:r>
              <a:rPr sz="2400" spc="220" smtClean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400" spc="60" smtClean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2400" spc="225" smtClean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400" spc="70" smtClean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2400" spc="-155" smtClean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lang="en-US" sz="2400" spc="-155" dirty="0" smtClean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2400" spc="65" smtClean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2400" spc="-155" smtClean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lang="en-US" sz="2400" spc="-15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65" smtClean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2400" spc="225" smtClean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2400" spc="-155" smtClean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lang="en-US" sz="2400" spc="-15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70" smtClean="0">
                <a:solidFill>
                  <a:srgbClr val="C00000"/>
                </a:solidFill>
                <a:latin typeface="Arial"/>
                <a:cs typeface="Arial"/>
              </a:rPr>
              <a:t>b</a:t>
            </a:r>
            <a:r>
              <a:rPr sz="2400" smtClean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lang="en-US" sz="240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65" smtClean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2400" spc="225" smtClean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2400" spc="65" smtClean="0">
                <a:solidFill>
                  <a:srgbClr val="C00000"/>
                </a:solidFill>
                <a:latin typeface="Arial"/>
                <a:cs typeface="Arial"/>
              </a:rPr>
              <a:t>ll</a:t>
            </a:r>
            <a:r>
              <a:rPr sz="2400" spc="225" smtClean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400" spc="-114" smtClean="0">
                <a:solidFill>
                  <a:srgbClr val="C00000"/>
                </a:solidFill>
                <a:latin typeface="Arial"/>
                <a:cs typeface="Arial"/>
              </a:rPr>
              <a:t>d </a:t>
            </a:r>
            <a:r>
              <a:rPr sz="2400" spc="-7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75" smtClean="0">
                <a:solidFill>
                  <a:srgbClr val="C00000"/>
                </a:solidFill>
                <a:latin typeface="Arial"/>
                <a:cs typeface="Arial"/>
              </a:rPr>
              <a:t>operations</a:t>
            </a:r>
            <a:r>
              <a:rPr lang="en-US" sz="2400" spc="7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114" smtClean="0">
                <a:solidFill>
                  <a:srgbClr val="C00000"/>
                </a:solidFill>
                <a:latin typeface="Arial"/>
                <a:cs typeface="Arial"/>
              </a:rPr>
              <a:t>management</a:t>
            </a:r>
            <a:r>
              <a:rPr sz="2400" spc="114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1910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4" name="Picture 13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0" y="0"/>
            <a:ext cx="9144000" cy="320601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38530" algn="l"/>
                <a:tab pos="3454400" algn="l"/>
                <a:tab pos="3955415" algn="l"/>
                <a:tab pos="5744845" algn="l"/>
              </a:tabLst>
            </a:pPr>
            <a:r>
              <a:rPr sz="2000" b="1" spc="20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r>
              <a:rPr sz="2000" b="1" spc="65" smtClean="0">
                <a:solidFill>
                  <a:schemeClr val="bg1"/>
                </a:solidFill>
                <a:latin typeface="Arial"/>
                <a:cs typeface="Arial"/>
              </a:rPr>
              <a:t>h</a:t>
            </a:r>
            <a:r>
              <a:rPr sz="2000" b="1" spc="19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000" b="1" spc="-135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000" b="1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000" b="1" spc="60" smtClean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000" b="1" spc="20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000" b="1" spc="70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sz="2000" b="1" spc="55" smtClean="0">
                <a:solidFill>
                  <a:schemeClr val="bg1"/>
                </a:solidFill>
                <a:latin typeface="Arial"/>
                <a:cs typeface="Arial"/>
              </a:rPr>
              <a:t>po</a:t>
            </a:r>
            <a:r>
              <a:rPr sz="2000" b="1" spc="65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000" b="1" spc="70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sz="2000" b="1" spc="55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000" b="1" spc="65" smtClean="0">
                <a:solidFill>
                  <a:schemeClr val="bg1"/>
                </a:solidFill>
                <a:latin typeface="Arial"/>
                <a:cs typeface="Arial"/>
              </a:rPr>
              <a:t>b</a:t>
            </a:r>
            <a:r>
              <a:rPr sz="2000" b="1" spc="55" smtClean="0">
                <a:solidFill>
                  <a:schemeClr val="bg1"/>
                </a:solidFill>
                <a:latin typeface="Arial"/>
                <a:cs typeface="Arial"/>
              </a:rPr>
              <a:t>ili</a:t>
            </a:r>
            <a:r>
              <a:rPr sz="2000" b="1" spc="65" smtClean="0">
                <a:solidFill>
                  <a:schemeClr val="bg1"/>
                </a:solidFill>
                <a:latin typeface="Arial"/>
                <a:cs typeface="Arial"/>
              </a:rPr>
              <a:t>ti</a:t>
            </a:r>
            <a:r>
              <a:rPr sz="2000" b="1" spc="19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000" b="1" spc="-135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en-US" sz="2000" b="1" spc="-135" dirty="0" smtClean="0">
                <a:solidFill>
                  <a:schemeClr val="bg1"/>
                </a:solidFill>
                <a:latin typeface="Arial"/>
                <a:cs typeface="Arial"/>
              </a:rPr>
              <a:t>  </a:t>
            </a:r>
            <a:r>
              <a:rPr sz="2000" b="1" spc="65" smtClean="0">
                <a:solidFill>
                  <a:schemeClr val="bg1"/>
                </a:solidFill>
                <a:latin typeface="Arial"/>
                <a:cs typeface="Arial"/>
              </a:rPr>
              <a:t>d</a:t>
            </a:r>
            <a:r>
              <a:rPr sz="2000" b="1" spc="-135" smtClean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000" b="1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000" b="1" spc="65" smtClean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000" b="1" spc="55" smtClean="0">
                <a:solidFill>
                  <a:schemeClr val="bg1"/>
                </a:solidFill>
                <a:latin typeface="Arial"/>
                <a:cs typeface="Arial"/>
              </a:rPr>
              <a:t>p</a:t>
            </a:r>
            <a:r>
              <a:rPr sz="2000" b="1" spc="20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000" b="1" spc="70" smtClean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000" b="1" spc="20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000" b="1" spc="65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000" b="1" spc="55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000" b="1" spc="65" smtClean="0">
                <a:solidFill>
                  <a:schemeClr val="bg1"/>
                </a:solidFill>
                <a:latin typeface="Arial"/>
                <a:cs typeface="Arial"/>
              </a:rPr>
              <a:t>on</a:t>
            </a:r>
            <a:r>
              <a:rPr sz="2000" b="1" spc="-135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en-US" sz="2000" b="1" spc="-135" dirty="0" smtClean="0">
                <a:solidFill>
                  <a:schemeClr val="bg1"/>
                </a:solidFill>
                <a:latin typeface="Arial"/>
                <a:cs typeface="Arial"/>
              </a:rPr>
              <a:t>  </a:t>
            </a:r>
            <a:r>
              <a:rPr sz="2000" b="1" spc="70" smtClean="0">
                <a:solidFill>
                  <a:schemeClr val="bg1"/>
                </a:solidFill>
                <a:latin typeface="Arial"/>
                <a:cs typeface="Arial"/>
              </a:rPr>
              <a:t>m</a:t>
            </a:r>
            <a:r>
              <a:rPr sz="2000" b="1" spc="20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000" b="1" spc="65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000" b="1" spc="19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000" b="1" spc="55" smtClean="0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sz="2000" b="1" spc="20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000" b="1" spc="70" smtClean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000" b="1" spc="-135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en-US" sz="2000" b="1" spc="-135" dirty="0" smtClean="0">
                <a:solidFill>
                  <a:schemeClr val="bg1"/>
                </a:solidFill>
                <a:latin typeface="Arial"/>
                <a:cs typeface="Arial"/>
              </a:rPr>
              <a:t> have ?  </a:t>
            </a:r>
            <a:endParaRPr sz="20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33400" y="1295400"/>
            <a:ext cx="749046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80365" algn="l"/>
              </a:tabLst>
            </a:pPr>
            <a:r>
              <a:rPr sz="2700" spc="675" baseline="19000">
                <a:solidFill>
                  <a:srgbClr val="CC9900"/>
                </a:solidFill>
                <a:latin typeface="Times New Roman"/>
                <a:cs typeface="Times New Roman"/>
              </a:rPr>
              <a:t>	</a:t>
            </a:r>
            <a:r>
              <a:rPr lang="en-US" sz="2800" cap="none" spc="-5" dirty="0" smtClean="0">
                <a:solidFill>
                  <a:srgbClr val="C00000"/>
                </a:solidFill>
                <a:latin typeface="Arial"/>
                <a:cs typeface="Arial"/>
              </a:rPr>
              <a:t>Direct Responsibilities</a:t>
            </a:r>
            <a:r>
              <a:rPr lang="en-US" sz="2800" cap="none" spc="-7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600" cap="none" dirty="0" smtClean="0">
                <a:solidFill>
                  <a:srgbClr val="C00000"/>
                </a:solidFill>
                <a:latin typeface="Arial"/>
                <a:cs typeface="Arial"/>
              </a:rPr>
              <a:t>:</a:t>
            </a:r>
            <a:endParaRPr lang="en-US" sz="2600" cap="none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14400" y="1752600"/>
            <a:ext cx="7671434" cy="771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140">
              <a:lnSpc>
                <a:spcPts val="2960"/>
              </a:lnSpc>
              <a:spcBef>
                <a:spcPts val="100"/>
              </a:spcBef>
            </a:pPr>
            <a:r>
              <a:rPr lang="en-US" sz="2400" spc="-5" dirty="0" smtClean="0">
                <a:latin typeface="Arial"/>
                <a:cs typeface="Arial"/>
              </a:rPr>
              <a:t>T</a:t>
            </a:r>
            <a:r>
              <a:rPr sz="2400" spc="-5" smtClean="0">
                <a:latin typeface="Arial"/>
                <a:cs typeface="Arial"/>
              </a:rPr>
              <a:t>he </a:t>
            </a:r>
            <a:r>
              <a:rPr sz="2400" spc="-5" dirty="0">
                <a:latin typeface="Arial"/>
                <a:cs typeface="Arial"/>
              </a:rPr>
              <a:t>activities </a:t>
            </a:r>
            <a:r>
              <a:rPr sz="2400" spc="-10" dirty="0">
                <a:latin typeface="Arial"/>
                <a:cs typeface="Arial"/>
              </a:rPr>
              <a:t>which </a:t>
            </a:r>
            <a:r>
              <a:rPr sz="2400" spc="-5" dirty="0">
                <a:latin typeface="Arial"/>
                <a:cs typeface="Arial"/>
              </a:rPr>
              <a:t>are directly related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960"/>
              </a:lnSpc>
            </a:pPr>
            <a:r>
              <a:rPr sz="2400" dirty="0">
                <a:latin typeface="Arial"/>
                <a:cs typeface="Arial"/>
              </a:rPr>
              <a:t>producing and </a:t>
            </a:r>
            <a:r>
              <a:rPr sz="2400" spc="-5" dirty="0">
                <a:latin typeface="Arial"/>
                <a:cs typeface="Arial"/>
              </a:rPr>
              <a:t>delivering </a:t>
            </a:r>
            <a:r>
              <a:rPr sz="2400" dirty="0">
                <a:latin typeface="Arial"/>
                <a:cs typeface="Arial"/>
              </a:rPr>
              <a:t>products and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services.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3400" y="2743200"/>
            <a:ext cx="6275705" cy="44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80365" algn="l"/>
              </a:tabLst>
            </a:pPr>
            <a:r>
              <a:rPr sz="2700" spc="675" baseline="19000" dirty="0">
                <a:solidFill>
                  <a:srgbClr val="CC9900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C00000"/>
                </a:solidFill>
                <a:latin typeface="Arial"/>
                <a:cs typeface="Arial"/>
              </a:rPr>
              <a:t>Indirect responsibilities</a:t>
            </a:r>
            <a:r>
              <a:rPr sz="2800" spc="-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C00000"/>
                </a:solidFill>
                <a:latin typeface="Arial"/>
                <a:cs typeface="Arial"/>
              </a:rPr>
              <a:t>:</a:t>
            </a:r>
            <a:endParaRPr sz="26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0600" y="3200400"/>
            <a:ext cx="789368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smtClean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activities </a:t>
            </a:r>
            <a:r>
              <a:rPr sz="2400" dirty="0">
                <a:latin typeface="Arial"/>
                <a:cs typeface="Arial"/>
              </a:rPr>
              <a:t>involved </a:t>
            </a:r>
            <a:r>
              <a:rPr sz="2400" spc="-5" dirty="0">
                <a:latin typeface="Arial"/>
                <a:cs typeface="Arial"/>
              </a:rPr>
              <a:t>in interfacing </a:t>
            </a:r>
            <a:r>
              <a:rPr sz="2400" dirty="0">
                <a:latin typeface="Arial"/>
                <a:cs typeface="Arial"/>
              </a:rPr>
              <a:t>with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other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89965" y="4069715"/>
            <a:ext cx="7478395" cy="92202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R="17780" algn="l">
              <a:lnSpc>
                <a:spcPct val="100000"/>
              </a:lnSpc>
              <a:spcBef>
                <a:spcPts val="395"/>
              </a:spcBef>
            </a:pPr>
            <a:r>
              <a:rPr sz="2600" spc="-5" dirty="0">
                <a:latin typeface="Arial"/>
                <a:cs typeface="Arial"/>
              </a:rPr>
              <a:t>parts </a:t>
            </a:r>
            <a:r>
              <a:rPr sz="2600" dirty="0">
                <a:latin typeface="Arial"/>
                <a:cs typeface="Arial"/>
              </a:rPr>
              <a:t>of the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organisation.</a:t>
            </a:r>
            <a:endParaRPr sz="2600">
              <a:latin typeface="Arial"/>
              <a:cs typeface="Arial"/>
            </a:endParaRPr>
          </a:p>
          <a:p>
            <a:pPr marR="71755" algn="l">
              <a:lnSpc>
                <a:spcPct val="100000"/>
              </a:lnSpc>
              <a:spcBef>
                <a:spcPts val="320"/>
              </a:spcBef>
              <a:tabLst>
                <a:tab pos="342265" algn="l"/>
              </a:tabLst>
            </a:pPr>
            <a:r>
              <a:rPr sz="2800" spc="-10" dirty="0">
                <a:solidFill>
                  <a:srgbClr val="C00000"/>
                </a:solidFill>
                <a:latin typeface="Arial"/>
                <a:cs typeface="Arial"/>
              </a:rPr>
              <a:t>Broad </a:t>
            </a:r>
            <a:r>
              <a:rPr sz="2800" spc="-5" dirty="0">
                <a:solidFill>
                  <a:srgbClr val="C00000"/>
                </a:solidFill>
                <a:latin typeface="Arial"/>
                <a:cs typeface="Arial"/>
              </a:rPr>
              <a:t>responsibilities</a:t>
            </a:r>
            <a:r>
              <a:rPr sz="2800" spc="-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C00000"/>
                </a:solidFill>
                <a:latin typeface="Arial"/>
                <a:cs typeface="Arial"/>
              </a:rPr>
              <a:t>:</a:t>
            </a:r>
            <a:endParaRPr sz="26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90600" y="3657600"/>
            <a:ext cx="7787005" cy="412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a </a:t>
            </a:r>
            <a:r>
              <a:rPr sz="2600" spc="-5" dirty="0">
                <a:latin typeface="Arial"/>
                <a:cs typeface="Arial"/>
              </a:rPr>
              <a:t>wider </a:t>
            </a:r>
            <a:r>
              <a:rPr sz="2600" spc="5" dirty="0">
                <a:latin typeface="Arial"/>
                <a:cs typeface="Arial"/>
              </a:rPr>
              <a:t>set </a:t>
            </a:r>
            <a:r>
              <a:rPr sz="2600" dirty="0">
                <a:latin typeface="Arial"/>
                <a:cs typeface="Arial"/>
              </a:rPr>
              <a:t>of tasks that </a:t>
            </a:r>
            <a:r>
              <a:rPr sz="2600" spc="-5" dirty="0">
                <a:latin typeface="Arial"/>
                <a:cs typeface="Arial"/>
              </a:rPr>
              <a:t>involve </a:t>
            </a:r>
            <a:r>
              <a:rPr sz="2600" dirty="0">
                <a:latin typeface="Arial"/>
                <a:cs typeface="Arial"/>
              </a:rPr>
              <a:t>scanning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endParaRPr sz="2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66800" y="5029200"/>
            <a:ext cx="7191375" cy="104902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15"/>
              </a:spcBef>
            </a:pPr>
            <a:r>
              <a:rPr sz="2400" dirty="0">
                <a:latin typeface="Arial"/>
                <a:cs typeface="Arial"/>
              </a:rPr>
              <a:t>business, social and </a:t>
            </a:r>
            <a:r>
              <a:rPr sz="2400" spc="-5" dirty="0">
                <a:latin typeface="Arial"/>
                <a:cs typeface="Arial"/>
              </a:rPr>
              <a:t>political </a:t>
            </a:r>
            <a:r>
              <a:rPr sz="2400" dirty="0">
                <a:latin typeface="Arial"/>
                <a:cs typeface="Arial"/>
              </a:rPr>
              <a:t>environment </a:t>
            </a:r>
            <a:r>
              <a:rPr sz="2400" spc="-5" dirty="0">
                <a:latin typeface="Arial"/>
                <a:cs typeface="Arial"/>
              </a:rPr>
              <a:t>in  </a:t>
            </a:r>
            <a:r>
              <a:rPr sz="2400" spc="-10" dirty="0">
                <a:latin typeface="Arial"/>
                <a:cs typeface="Arial"/>
              </a:rPr>
              <a:t>which </a:t>
            </a:r>
            <a:r>
              <a:rPr sz="2400" spc="-5" dirty="0">
                <a:latin typeface="Arial"/>
                <a:cs typeface="Arial"/>
              </a:rPr>
              <a:t>the organisation exists in order to </a:t>
            </a:r>
            <a:r>
              <a:rPr sz="2400" dirty="0">
                <a:latin typeface="Arial"/>
                <a:cs typeface="Arial"/>
              </a:rPr>
              <a:t>understand  </a:t>
            </a:r>
            <a:r>
              <a:rPr sz="2400" spc="-5" dirty="0">
                <a:latin typeface="Arial"/>
                <a:cs typeface="Arial"/>
              </a:rPr>
              <a:t>its context.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0" y="6473825"/>
            <a:ext cx="5514340" cy="384175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b="1" dirty="0" err="1" smtClean="0">
                <a:solidFill>
                  <a:srgbClr val="002060"/>
                </a:solidFill>
              </a:rPr>
              <a:t>Engg</a:t>
            </a:r>
            <a:r>
              <a:rPr lang="en-US" b="1" dirty="0" smtClean="0">
                <a:solidFill>
                  <a:srgbClr val="002060"/>
                </a:solidFill>
              </a:rPr>
              <a:t>, ITE, Indus University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" name="Picture 14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05267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spc="-5" dirty="0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  </a:t>
            </a:r>
            <a:r>
              <a:rPr sz="3200" spc="-5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Responsibilities </a:t>
            </a:r>
            <a:r>
              <a:rPr sz="320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of</a:t>
            </a:r>
            <a:r>
              <a:rPr sz="3200" spc="-85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3200" spc="-5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OM</a:t>
            </a:r>
            <a:endParaRPr sz="3200">
              <a:solidFill>
                <a:schemeClr val="bg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8990" y="1600835"/>
            <a:ext cx="2605405" cy="372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18465" algn="l"/>
              </a:tabLst>
            </a:pPr>
            <a:r>
              <a:rPr sz="3600" baseline="-12000" smtClean="0">
                <a:latin typeface="Times New Roman"/>
                <a:cs typeface="Times New Roman"/>
              </a:rPr>
              <a:t>–</a:t>
            </a:r>
            <a:r>
              <a:rPr lang="en-US" sz="3600" baseline="-12000" dirty="0" smtClean="0">
                <a:latin typeface="Times New Roman"/>
                <a:cs typeface="Times New Roman"/>
              </a:rPr>
              <a:t>  </a:t>
            </a:r>
            <a:r>
              <a:rPr sz="2000" smtClean="0">
                <a:solidFill>
                  <a:srgbClr val="0000FF"/>
                </a:solidFill>
                <a:latin typeface="Arial"/>
                <a:cs typeface="Arial"/>
              </a:rPr>
              <a:t>Capacity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2470" y="3279140"/>
            <a:ext cx="4016375" cy="2918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9740" indent="-303530">
              <a:lnSpc>
                <a:spcPts val="2475"/>
              </a:lnSpc>
              <a:buClr>
                <a:srgbClr val="000000"/>
              </a:buClr>
              <a:buSzPct val="120000"/>
              <a:buFont typeface="Times New Roman"/>
              <a:buChar char="–"/>
              <a:tabLst>
                <a:tab pos="459105" algn="l"/>
                <a:tab pos="459740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Location</a:t>
            </a:r>
            <a:endParaRPr sz="2000">
              <a:latin typeface="Arial"/>
              <a:cs typeface="Arial"/>
            </a:endParaRPr>
          </a:p>
          <a:p>
            <a:pPr marL="156210" indent="0">
              <a:lnSpc>
                <a:spcPts val="2775"/>
              </a:lnSpc>
              <a:buClr>
                <a:srgbClr val="000000"/>
              </a:buClr>
              <a:buSzPct val="120000"/>
              <a:buFont typeface="Times New Roman"/>
              <a:buNone/>
              <a:tabLst>
                <a:tab pos="440055" algn="l"/>
                <a:tab pos="440690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lang="" sz="2000" spc="-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oducts </a:t>
            </a: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&amp;</a:t>
            </a:r>
            <a:r>
              <a:rPr sz="2000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services</a:t>
            </a:r>
            <a:endParaRPr sz="2000" spc="-5" dirty="0">
              <a:solidFill>
                <a:srgbClr val="0000FF"/>
              </a:solidFill>
              <a:latin typeface="Arial"/>
              <a:cs typeface="Arial"/>
            </a:endParaRPr>
          </a:p>
          <a:p>
            <a:pPr marL="440690" indent="-284480">
              <a:lnSpc>
                <a:spcPts val="2775"/>
              </a:lnSpc>
              <a:buClr>
                <a:srgbClr val="000000"/>
              </a:buClr>
              <a:buSzPct val="120000"/>
              <a:buFont typeface="Times New Roman"/>
              <a:buChar char="–"/>
              <a:tabLst>
                <a:tab pos="440055" algn="l"/>
                <a:tab pos="440690" algn="l"/>
              </a:tabLst>
            </a:pPr>
            <a:endParaRPr sz="2000" spc="-5" dirty="0">
              <a:solidFill>
                <a:srgbClr val="0000FF"/>
              </a:solidFill>
              <a:latin typeface="Arial"/>
              <a:cs typeface="Arial"/>
            </a:endParaRPr>
          </a:p>
          <a:p>
            <a:pPr marL="440690" indent="-284480">
              <a:lnSpc>
                <a:spcPts val="2775"/>
              </a:lnSpc>
              <a:buClr>
                <a:srgbClr val="000000"/>
              </a:buClr>
              <a:buSzPct val="120000"/>
              <a:buFont typeface="Times New Roman"/>
              <a:buChar char="–"/>
              <a:tabLst>
                <a:tab pos="440055" algn="l"/>
                <a:tab pos="440690" algn="l"/>
              </a:tabLst>
            </a:pPr>
            <a:r>
              <a:rPr sz="2000" spc="5" dirty="0">
                <a:solidFill>
                  <a:srgbClr val="0000FF"/>
                </a:solidFill>
                <a:latin typeface="Arial"/>
                <a:cs typeface="Arial"/>
              </a:rPr>
              <a:t>Make </a:t>
            </a: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or</a:t>
            </a:r>
            <a:r>
              <a:rPr sz="2000" spc="-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buy</a:t>
            </a:r>
            <a:endParaRPr sz="2000">
              <a:latin typeface="Arial"/>
              <a:cs typeface="Arial"/>
            </a:endParaRPr>
          </a:p>
          <a:p>
            <a:pPr marL="443230" indent="-287020">
              <a:lnSpc>
                <a:spcPts val="2870"/>
              </a:lnSpc>
              <a:buClr>
                <a:srgbClr val="000000"/>
              </a:buClr>
              <a:buSzPct val="120000"/>
              <a:buFont typeface="Times New Roman"/>
              <a:buChar char="–"/>
              <a:tabLst>
                <a:tab pos="442595" algn="l"/>
                <a:tab pos="443230" algn="l"/>
              </a:tabLst>
            </a:pPr>
            <a:r>
              <a:rPr sz="2000" spc="-10" dirty="0">
                <a:solidFill>
                  <a:srgbClr val="0000FF"/>
                </a:solidFill>
                <a:latin typeface="Arial"/>
                <a:cs typeface="Arial"/>
              </a:rPr>
              <a:t>Layout</a:t>
            </a:r>
            <a:endParaRPr sz="2000">
              <a:latin typeface="Arial"/>
              <a:cs typeface="Arial"/>
            </a:endParaRPr>
          </a:p>
          <a:p>
            <a:pPr marL="440690" indent="-284480">
              <a:lnSpc>
                <a:spcPts val="2875"/>
              </a:lnSpc>
              <a:buClr>
                <a:srgbClr val="000000"/>
              </a:buClr>
              <a:buSzPct val="120000"/>
              <a:buFont typeface="Times New Roman"/>
              <a:buChar char="–"/>
              <a:tabLst>
                <a:tab pos="440055" algn="l"/>
                <a:tab pos="440690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Projects</a:t>
            </a:r>
            <a:endParaRPr sz="2000">
              <a:latin typeface="Arial"/>
              <a:cs typeface="Arial"/>
            </a:endParaRPr>
          </a:p>
          <a:p>
            <a:pPr marL="441960" indent="-285750">
              <a:lnSpc>
                <a:spcPts val="2875"/>
              </a:lnSpc>
              <a:buClr>
                <a:srgbClr val="000000"/>
              </a:buClr>
              <a:buSzPct val="120000"/>
              <a:buFont typeface="Times New Roman"/>
              <a:buChar char="–"/>
              <a:tabLst>
                <a:tab pos="441325" algn="l"/>
                <a:tab pos="441325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Scheduling</a:t>
            </a:r>
            <a:endParaRPr sz="2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460"/>
              </a:spcBef>
            </a:pP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Controlling/Improving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7200" y="1219200"/>
            <a:ext cx="6352540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75075" algn="l"/>
              </a:tabLst>
            </a:pP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Planning Organizing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83530" y="1304925"/>
            <a:ext cx="3303270" cy="13601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08940" indent="-281940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SzPct val="120000"/>
              <a:buFont typeface="Times New Roman"/>
              <a:buChar char="–"/>
              <a:tabLst>
                <a:tab pos="408305" algn="l"/>
                <a:tab pos="408940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Degree </a:t>
            </a: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sz="2000" spc="-3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centralization</a:t>
            </a:r>
            <a:endParaRPr sz="2000">
              <a:latin typeface="Arial"/>
              <a:cs typeface="Arial"/>
            </a:endParaRPr>
          </a:p>
          <a:p>
            <a:pPr marL="410210" indent="-283210">
              <a:lnSpc>
                <a:spcPct val="100000"/>
              </a:lnSpc>
              <a:spcBef>
                <a:spcPts val="390"/>
              </a:spcBef>
              <a:buClr>
                <a:srgbClr val="000000"/>
              </a:buClr>
              <a:buSzPct val="120000"/>
              <a:buFont typeface="Times New Roman"/>
              <a:buChar char="–"/>
              <a:tabLst>
                <a:tab pos="409575" algn="l"/>
                <a:tab pos="409575" algn="l"/>
              </a:tabLst>
            </a:pP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Process</a:t>
            </a:r>
            <a:r>
              <a:rPr sz="2000" spc="1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selection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Staffing</a:t>
            </a:r>
            <a:endParaRPr sz="2400" b="1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14340" y="2801620"/>
            <a:ext cx="3286125" cy="1065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0" indent="-287655">
              <a:lnSpc>
                <a:spcPts val="2580"/>
              </a:lnSpc>
              <a:buClr>
                <a:srgbClr val="000000"/>
              </a:buClr>
              <a:buSzPct val="120000"/>
              <a:buFont typeface="Times New Roman"/>
              <a:buChar char="–"/>
              <a:tabLst>
                <a:tab pos="437515" algn="l"/>
                <a:tab pos="438150" algn="l"/>
              </a:tabLst>
            </a:pPr>
            <a:r>
              <a:rPr sz="2000" spc="-10" dirty="0">
                <a:solidFill>
                  <a:srgbClr val="0000FF"/>
                </a:solidFill>
                <a:latin typeface="Arial"/>
                <a:cs typeface="Arial"/>
              </a:rPr>
              <a:t>Hiring/laying</a:t>
            </a:r>
            <a:r>
              <a:rPr sz="2000" spc="-3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off</a:t>
            </a:r>
            <a:endParaRPr sz="2000">
              <a:latin typeface="Arial"/>
              <a:cs typeface="Arial"/>
            </a:endParaRPr>
          </a:p>
          <a:p>
            <a:pPr marL="435610" indent="-285115">
              <a:lnSpc>
                <a:spcPct val="100000"/>
              </a:lnSpc>
              <a:buClr>
                <a:srgbClr val="000000"/>
              </a:buClr>
              <a:buSzPct val="120000"/>
              <a:buFont typeface="Times New Roman"/>
              <a:buChar char="–"/>
              <a:tabLst>
                <a:tab pos="434975" algn="l"/>
                <a:tab pos="434975" algn="l"/>
              </a:tabLst>
            </a:pP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Use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sz="2000" spc="-4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00FF"/>
                </a:solidFill>
                <a:latin typeface="Arial"/>
                <a:cs typeface="Arial"/>
              </a:rPr>
              <a:t>Overtime</a:t>
            </a:r>
            <a:endParaRPr sz="2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450"/>
              </a:spcBef>
            </a:pP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Directing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14339" y="4034154"/>
            <a:ext cx="3285490" cy="1375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3850" indent="-285750">
              <a:lnSpc>
                <a:spcPts val="2575"/>
              </a:lnSpc>
              <a:buClr>
                <a:srgbClr val="000000"/>
              </a:buClr>
              <a:buSzPct val="120000"/>
              <a:buFont typeface="Times New Roman"/>
              <a:buChar char="–"/>
              <a:tabLst>
                <a:tab pos="323215" algn="l"/>
                <a:tab pos="323850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Incentive plans</a:t>
            </a:r>
            <a:endParaRPr sz="2000">
              <a:latin typeface="Arial"/>
              <a:cs typeface="Arial"/>
            </a:endParaRPr>
          </a:p>
          <a:p>
            <a:pPr marL="316230" indent="-278130">
              <a:lnSpc>
                <a:spcPts val="2875"/>
              </a:lnSpc>
              <a:buClr>
                <a:srgbClr val="000000"/>
              </a:buClr>
              <a:buSzPct val="120000"/>
              <a:buFont typeface="Times New Roman"/>
              <a:buChar char="–"/>
              <a:tabLst>
                <a:tab pos="316230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Issuance of </a:t>
            </a:r>
            <a:r>
              <a:rPr sz="2000" spc="15" dirty="0">
                <a:solidFill>
                  <a:srgbClr val="0000FF"/>
                </a:solidFill>
                <a:latin typeface="Arial"/>
                <a:cs typeface="Arial"/>
              </a:rPr>
              <a:t>work</a:t>
            </a:r>
            <a:r>
              <a:rPr sz="2000" spc="-4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orders</a:t>
            </a:r>
            <a:endParaRPr sz="2000">
              <a:latin typeface="Arial"/>
              <a:cs typeface="Arial"/>
            </a:endParaRPr>
          </a:p>
          <a:p>
            <a:pPr marL="322580" indent="-284480">
              <a:lnSpc>
                <a:spcPct val="100000"/>
              </a:lnSpc>
              <a:buClr>
                <a:srgbClr val="000000"/>
              </a:buClr>
              <a:buSzPct val="120000"/>
              <a:buFont typeface="Times New Roman"/>
              <a:buChar char="–"/>
              <a:tabLst>
                <a:tab pos="321945" algn="l"/>
                <a:tab pos="322580" algn="l"/>
              </a:tabLst>
            </a:pP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Job</a:t>
            </a:r>
            <a:r>
              <a:rPr sz="2000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assignments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8990" y="1972945"/>
            <a:ext cx="2699385" cy="1306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6390" indent="-288290">
              <a:lnSpc>
                <a:spcPts val="2580"/>
              </a:lnSpc>
              <a:buClr>
                <a:srgbClr val="000000"/>
              </a:buClr>
              <a:buSzPct val="120000"/>
              <a:buFont typeface="Times New Roman"/>
              <a:buChar char="–"/>
              <a:tabLst>
                <a:tab pos="325755" algn="l"/>
                <a:tab pos="326390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Inventory</a:t>
            </a:r>
            <a:endParaRPr sz="2000">
              <a:latin typeface="Arial"/>
              <a:cs typeface="Arial"/>
            </a:endParaRPr>
          </a:p>
          <a:p>
            <a:pPr marL="323850" indent="-285750">
              <a:lnSpc>
                <a:spcPct val="100000"/>
              </a:lnSpc>
              <a:buClr>
                <a:srgbClr val="000000"/>
              </a:buClr>
              <a:buSzPct val="120000"/>
              <a:buFont typeface="Times New Roman"/>
              <a:buChar char="–"/>
              <a:tabLst>
                <a:tab pos="323215" algn="l"/>
                <a:tab pos="323850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Quality</a:t>
            </a:r>
            <a:endParaRPr sz="2000">
              <a:latin typeface="Arial"/>
              <a:cs typeface="Arial"/>
            </a:endParaRPr>
          </a:p>
          <a:p>
            <a:pPr marL="353060" indent="-285115">
              <a:lnSpc>
                <a:spcPct val="100000"/>
              </a:lnSpc>
              <a:spcBef>
                <a:spcPts val="290"/>
              </a:spcBef>
              <a:buClr>
                <a:srgbClr val="000000"/>
              </a:buClr>
              <a:buSzPct val="120000"/>
              <a:buFont typeface="Times New Roman"/>
              <a:buChar char="–"/>
              <a:tabLst>
                <a:tab pos="352425" algn="l"/>
                <a:tab pos="353060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Costs</a:t>
            </a:r>
            <a:endParaRPr sz="2000">
              <a:latin typeface="Arial"/>
              <a:cs typeface="Arial"/>
            </a:endParaRPr>
          </a:p>
          <a:p>
            <a:pPr marL="355600" indent="-287655">
              <a:lnSpc>
                <a:spcPct val="100000"/>
              </a:lnSpc>
              <a:spcBef>
                <a:spcPts val="120"/>
              </a:spcBef>
              <a:buClr>
                <a:srgbClr val="000000"/>
              </a:buClr>
              <a:buSzPct val="120000"/>
              <a:buFont typeface="Times New Roman"/>
              <a:buChar char="–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Productivity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0" y="6579870"/>
            <a:ext cx="5271770" cy="27813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b="1" dirty="0" err="1" smtClean="0">
                <a:solidFill>
                  <a:srgbClr val="002060"/>
                </a:solidFill>
              </a:rPr>
              <a:t>Engg</a:t>
            </a:r>
            <a:r>
              <a:rPr lang="en-US" b="1" dirty="0" smtClean="0">
                <a:solidFill>
                  <a:srgbClr val="002060"/>
                </a:solidFill>
              </a:rPr>
              <a:t>, ITE, Indus University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" name="Picture 14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2819400"/>
            <a:ext cx="9144000" cy="7360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08075" algn="l"/>
                <a:tab pos="4811395" algn="l"/>
                <a:tab pos="5624830" algn="l"/>
              </a:tabLst>
            </a:pPr>
            <a:r>
              <a:rPr lang="en-US" sz="4700" b="1" spc="395" dirty="0" smtClean="0">
                <a:latin typeface="Arial"/>
                <a:cs typeface="Arial"/>
              </a:rPr>
              <a:t>	</a:t>
            </a:r>
            <a:r>
              <a:rPr sz="4000" b="1" spc="400" smtClean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4000" b="1" spc="130" smtClean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4000" b="1" spc="125" smtClean="0">
                <a:solidFill>
                  <a:srgbClr val="C00000"/>
                </a:solidFill>
                <a:latin typeface="Arial"/>
                <a:cs typeface="Arial"/>
              </a:rPr>
              <a:t>po</a:t>
            </a:r>
            <a:r>
              <a:rPr sz="4000" b="1" spc="130" smtClean="0">
                <a:solidFill>
                  <a:srgbClr val="C00000"/>
                </a:solidFill>
                <a:latin typeface="Arial"/>
                <a:cs typeface="Arial"/>
              </a:rPr>
              <a:t>rt</a:t>
            </a:r>
            <a:r>
              <a:rPr sz="4000" b="1" spc="385" smtClean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4000" b="1" spc="140" smtClean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4000" b="1" spc="120" smtClean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4000" b="1" smtClean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4000" b="1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lang="en-US" sz="4000" b="1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000" b="1" spc="125" smtClean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4000" b="1" spc="-260" smtClean="0">
                <a:solidFill>
                  <a:srgbClr val="C00000"/>
                </a:solidFill>
                <a:latin typeface="Arial"/>
                <a:cs typeface="Arial"/>
              </a:rPr>
              <a:t>f</a:t>
            </a:r>
            <a:r>
              <a:rPr lang="en-US" sz="4000" b="1" spc="-260" dirty="0" smtClean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4000" b="1" spc="400" smtClean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4000" b="1" smtClean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endParaRPr sz="40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81140"/>
            <a:ext cx="6052820" cy="27686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05267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Importance of</a:t>
            </a:r>
            <a:r>
              <a:rPr sz="3200" spc="-80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3200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OM</a:t>
            </a:r>
            <a:endParaRPr sz="3200">
              <a:solidFill>
                <a:schemeClr val="bg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4800" y="1173687"/>
            <a:ext cx="8673465" cy="4461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0" indent="-266700">
              <a:lnSpc>
                <a:spcPts val="2385"/>
              </a:lnSpc>
              <a:spcBef>
                <a:spcPts val="100"/>
              </a:spcBef>
              <a:buClr>
                <a:srgbClr val="002060"/>
              </a:buClr>
              <a:buFont typeface="Arial" panose="02080604020202020204" pitchFamily="34" charset="0"/>
              <a:buChar char="•"/>
              <a:tabLst>
                <a:tab pos="279400" algn="l"/>
              </a:tabLst>
            </a:pPr>
            <a:r>
              <a:rPr sz="2000" spc="10" smtClean="0">
                <a:latin typeface="Arial" panose="02080604020202020204" pitchFamily="34" charset="0"/>
                <a:cs typeface="Arial" panose="02080604020202020204" pitchFamily="34" charset="0"/>
              </a:rPr>
              <a:t>We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should </a:t>
            </a:r>
            <a:r>
              <a:rPr sz="2000" spc="15" dirty="0">
                <a:latin typeface="Arial" panose="02080604020202020204" pitchFamily="34" charset="0"/>
                <a:cs typeface="Arial" panose="02080604020202020204" pitchFamily="34" charset="0"/>
              </a:rPr>
              <a:t>know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how goods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and </a:t>
            </a:r>
            <a:r>
              <a:rPr sz="2000" spc="-15" dirty="0">
                <a:latin typeface="Arial" panose="02080604020202020204" pitchFamily="34" charset="0"/>
                <a:cs typeface="Arial" panose="02080604020202020204" pitchFamily="34" charset="0"/>
              </a:rPr>
              <a:t>services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are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produced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(All managers 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should </a:t>
            </a:r>
            <a:r>
              <a:rPr sz="2000" spc="-15" dirty="0">
                <a:latin typeface="Arial" panose="02080604020202020204" pitchFamily="34" charset="0"/>
                <a:cs typeface="Arial" panose="02080604020202020204" pitchFamily="34" charset="0"/>
              </a:rPr>
              <a:t>have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an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understanding</a:t>
            </a:r>
            <a:r>
              <a:rPr sz="2000" spc="8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>
                <a:latin typeface="Arial" panose="02080604020202020204" pitchFamily="34" charset="0"/>
                <a:cs typeface="Arial" panose="02080604020202020204" pitchFamily="34" charset="0"/>
              </a:rPr>
              <a:t>the</a:t>
            </a:r>
            <a:r>
              <a:rPr sz="2000" spc="5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10" smtClean="0">
                <a:latin typeface="Arial" panose="02080604020202020204" pitchFamily="34" charset="0"/>
                <a:cs typeface="Arial" panose="02080604020202020204" pitchFamily="34" charset="0"/>
              </a:rPr>
              <a:t>main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smtClean="0">
                <a:latin typeface="Arial" panose="02080604020202020204" pitchFamily="34" charset="0"/>
                <a:cs typeface="Arial" panose="02080604020202020204" pitchFamily="34" charset="0"/>
              </a:rPr>
              <a:t>principles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and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tools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of</a:t>
            </a:r>
            <a:r>
              <a:rPr sz="2000" spc="-20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>
                <a:latin typeface="Arial" panose="02080604020202020204" pitchFamily="34" charset="0"/>
                <a:cs typeface="Arial" panose="02080604020202020204" pitchFamily="34" charset="0"/>
              </a:rPr>
              <a:t>OM</a:t>
            </a:r>
            <a:r>
              <a:rPr sz="2000" spc="-5" smtClean="0">
                <a:latin typeface="Arial" panose="02080604020202020204" pitchFamily="34" charset="0"/>
                <a:cs typeface="Arial" panose="02080604020202020204" pitchFamily="34" charset="0"/>
              </a:rPr>
              <a:t>)</a:t>
            </a:r>
            <a:endParaRPr lang="en-US" sz="2000" spc="-5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279400" marR="507365" indent="-279400">
              <a:lnSpc>
                <a:spcPct val="80000"/>
              </a:lnSpc>
              <a:spcBef>
                <a:spcPts val="465"/>
              </a:spcBef>
              <a:buClr>
                <a:srgbClr val="002060"/>
              </a:buClr>
              <a:buFont typeface="Arial" panose="02080604020202020204" pitchFamily="34" charset="0"/>
              <a:buChar char="•"/>
              <a:tabLst>
                <a:tab pos="279400" algn="l"/>
                <a:tab pos="4796790" algn="l"/>
              </a:tabLst>
            </a:pPr>
            <a:endParaRPr sz="8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44170" indent="-331470">
              <a:lnSpc>
                <a:spcPts val="1920"/>
              </a:lnSpc>
              <a:spcBef>
                <a:spcPts val="20"/>
              </a:spcBef>
              <a:buClr>
                <a:srgbClr val="002060"/>
              </a:buClr>
              <a:buFont typeface="Arial" panose="02080604020202020204" pitchFamily="34" charset="0"/>
              <a:buChar char="•"/>
              <a:tabLst>
                <a:tab pos="343535" algn="l"/>
                <a:tab pos="344170" algn="l"/>
              </a:tabLst>
            </a:pPr>
            <a:r>
              <a:rPr sz="2000" spc="-5" smtClean="0">
                <a:latin typeface="Arial" panose="02080604020202020204" pitchFamily="34" charset="0"/>
                <a:cs typeface="Arial" panose="02080604020202020204" pitchFamily="34" charset="0"/>
              </a:rPr>
              <a:t>It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is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responsible for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the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customer fulfillment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aspects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of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an</a:t>
            </a:r>
            <a:r>
              <a:rPr sz="2000" spc="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>
                <a:latin typeface="Arial" panose="02080604020202020204" pitchFamily="34" charset="0"/>
                <a:cs typeface="Arial" panose="02080604020202020204" pitchFamily="34" charset="0"/>
              </a:rPr>
              <a:t>organization</a:t>
            </a:r>
            <a:r>
              <a:rPr sz="2000" spc="-5" smtClean="0">
                <a:latin typeface="Arial" panose="02080604020202020204" pitchFamily="34" charset="0"/>
                <a:cs typeface="Arial" panose="02080604020202020204" pitchFamily="34" charset="0"/>
              </a:rPr>
              <a:t>.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smtClean="0">
                <a:latin typeface="Arial" panose="02080604020202020204" pitchFamily="34" charset="0"/>
                <a:cs typeface="Arial" panose="02080604020202020204" pitchFamily="34" charset="0"/>
              </a:rPr>
              <a:t>Thus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, </a:t>
            </a:r>
            <a:r>
              <a:rPr sz="2000" spc="-30" dirty="0">
                <a:latin typeface="Arial" panose="02080604020202020204" pitchFamily="34" charset="0"/>
                <a:cs typeface="Arial" panose="02080604020202020204" pitchFamily="34" charset="0"/>
              </a:rPr>
              <a:t>it </a:t>
            </a:r>
            <a:r>
              <a:rPr sz="2000" spc="80" dirty="0">
                <a:latin typeface="Arial" panose="02080604020202020204" pitchFamily="34" charset="0"/>
                <a:cs typeface="Arial" panose="02080604020202020204" pitchFamily="34" charset="0"/>
              </a:rPr>
              <a:t>manages </a:t>
            </a:r>
            <a:r>
              <a:rPr sz="2000" spc="45" dirty="0">
                <a:latin typeface="Arial" panose="02080604020202020204" pitchFamily="34" charset="0"/>
                <a:cs typeface="Arial" panose="02080604020202020204" pitchFamily="34" charset="0"/>
              </a:rPr>
              <a:t>customer</a:t>
            </a:r>
            <a:r>
              <a:rPr sz="2000" spc="-21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70">
                <a:latin typeface="Arial" panose="02080604020202020204" pitchFamily="34" charset="0"/>
                <a:cs typeface="Arial" panose="02080604020202020204" pitchFamily="34" charset="0"/>
              </a:rPr>
              <a:t>satisfaction</a:t>
            </a:r>
            <a:r>
              <a:rPr sz="2000" spc="70" smtClean="0">
                <a:latin typeface="Arial" panose="02080604020202020204" pitchFamily="34" charset="0"/>
                <a:cs typeface="Arial" panose="02080604020202020204" pitchFamily="34" charset="0"/>
              </a:rPr>
              <a:t>.</a:t>
            </a:r>
            <a:endParaRPr lang="en-US" sz="2000" spc="70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5600" algn="just">
              <a:lnSpc>
                <a:spcPts val="2140"/>
              </a:lnSpc>
              <a:buClr>
                <a:srgbClr val="002060"/>
              </a:buClr>
              <a:buFont typeface="Arial" panose="02080604020202020204" pitchFamily="34" charset="0"/>
              <a:buChar char="•"/>
            </a:pPr>
            <a:endParaRPr sz="8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279400" marR="5080" indent="-279400" algn="just">
              <a:lnSpc>
                <a:spcPct val="81000"/>
              </a:lnSpc>
              <a:spcBef>
                <a:spcPts val="445"/>
              </a:spcBef>
              <a:buClr>
                <a:srgbClr val="002060"/>
              </a:buClr>
              <a:buFont typeface="Arial" panose="02080604020202020204" pitchFamily="34" charset="0"/>
              <a:buChar char="•"/>
              <a:tabLst>
                <a:tab pos="279400" algn="l"/>
              </a:tabLst>
            </a:pPr>
            <a:r>
              <a:rPr sz="2000" spc="-5" smtClean="0">
                <a:latin typeface="Arial" panose="02080604020202020204" pitchFamily="34" charset="0"/>
                <a:cs typeface="Arial" panose="02080604020202020204" pitchFamily="34" charset="0"/>
              </a:rPr>
              <a:t>OM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is such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25" dirty="0">
                <a:latin typeface="Arial" panose="02080604020202020204" pitchFamily="34" charset="0"/>
                <a:cs typeface="Arial" panose="02080604020202020204" pitchFamily="34" charset="0"/>
              </a:rPr>
              <a:t>costly </a:t>
            </a:r>
            <a:r>
              <a:rPr sz="2000" spc="40" dirty="0">
                <a:latin typeface="Arial" panose="02080604020202020204" pitchFamily="34" charset="0"/>
                <a:cs typeface="Arial" panose="02080604020202020204" pitchFamily="34" charset="0"/>
              </a:rPr>
              <a:t>part </a:t>
            </a:r>
            <a:r>
              <a:rPr sz="2000" spc="-30" dirty="0">
                <a:latin typeface="Arial" panose="02080604020202020204" pitchFamily="34" charset="0"/>
                <a:cs typeface="Arial" panose="02080604020202020204" pitchFamily="34" charset="0"/>
              </a:rPr>
              <a:t>of </a:t>
            </a:r>
            <a:r>
              <a:rPr sz="2000" spc="30" dirty="0">
                <a:latin typeface="Arial" panose="02080604020202020204" pitchFamily="34" charset="0"/>
                <a:cs typeface="Arial" panose="02080604020202020204" pitchFamily="34" charset="0"/>
              </a:rPr>
              <a:t>an </a:t>
            </a:r>
            <a:r>
              <a:rPr sz="2000" spc="80" dirty="0">
                <a:latin typeface="Arial" panose="02080604020202020204" pitchFamily="34" charset="0"/>
                <a:cs typeface="Arial" panose="02080604020202020204" pitchFamily="34" charset="0"/>
              </a:rPr>
              <a:t>organization.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(For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most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organizations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it 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absorbs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huge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percentage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of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required </a:t>
            </a:r>
            <a:r>
              <a:rPr sz="2000" spc="-5">
                <a:latin typeface="Arial" panose="02080604020202020204" pitchFamily="34" charset="0"/>
                <a:cs typeface="Arial" panose="02080604020202020204" pitchFamily="34" charset="0"/>
              </a:rPr>
              <a:t>capital</a:t>
            </a:r>
            <a:r>
              <a:rPr sz="2000" spc="5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mtClean="0">
                <a:latin typeface="Arial" panose="02080604020202020204" pitchFamily="34" charset="0"/>
                <a:cs typeface="Arial" panose="02080604020202020204" pitchFamily="34" charset="0"/>
              </a:rPr>
              <a:t>)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smtClean="0">
                <a:latin typeface="Arial" panose="02080604020202020204" pitchFamily="34" charset="0"/>
                <a:cs typeface="Arial" panose="02080604020202020204" pitchFamily="34" charset="0"/>
              </a:rPr>
              <a:t>Companies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need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spc="-15" dirty="0">
                <a:latin typeface="Arial" panose="02080604020202020204" pitchFamily="34" charset="0"/>
                <a:cs typeface="Arial" panose="02080604020202020204" pitchFamily="34" charset="0"/>
              </a:rPr>
              <a:t>have </a:t>
            </a:r>
            <a:r>
              <a:rPr sz="2000" spc="135" dirty="0">
                <a:latin typeface="Arial" panose="02080604020202020204" pitchFamily="34" charset="0"/>
                <a:cs typeface="Arial" panose="02080604020202020204" pitchFamily="34" charset="0"/>
              </a:rPr>
              <a:t>efficient operations </a:t>
            </a:r>
            <a:r>
              <a:rPr sz="2000" spc="75" dirty="0"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spc="135" dirty="0">
                <a:latin typeface="Arial" panose="02080604020202020204" pitchFamily="34" charset="0"/>
                <a:cs typeface="Arial" panose="02080604020202020204" pitchFamily="34" charset="0"/>
              </a:rPr>
              <a:t>survive.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To 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succeed,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firm must </a:t>
            </a:r>
            <a:r>
              <a:rPr sz="2000" spc="-20" dirty="0">
                <a:latin typeface="Arial" panose="02080604020202020204" pitchFamily="34" charset="0"/>
                <a:cs typeface="Arial" panose="02080604020202020204" pitchFamily="34" charset="0"/>
              </a:rPr>
              <a:t>have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135" dirty="0">
                <a:latin typeface="Arial" panose="02080604020202020204" pitchFamily="34" charset="0"/>
                <a:cs typeface="Arial" panose="02080604020202020204" pitchFamily="34" charset="0"/>
              </a:rPr>
              <a:t>strong </a:t>
            </a:r>
            <a:r>
              <a:rPr sz="2000" spc="145" dirty="0">
                <a:latin typeface="Arial" panose="02080604020202020204" pitchFamily="34" charset="0"/>
                <a:cs typeface="Arial" panose="02080604020202020204" pitchFamily="34" charset="0"/>
              </a:rPr>
              <a:t>operations </a:t>
            </a:r>
            <a:r>
              <a:rPr sz="2000" spc="140" dirty="0">
                <a:latin typeface="Arial" panose="02080604020202020204" pitchFamily="34" charset="0"/>
                <a:cs typeface="Arial" panose="02080604020202020204" pitchFamily="34" charset="0"/>
              </a:rPr>
              <a:t>function 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teaming </a:t>
            </a:r>
            <a:r>
              <a:rPr sz="2000" spc="10" dirty="0">
                <a:latin typeface="Arial" panose="02080604020202020204" pitchFamily="34" charset="0"/>
                <a:cs typeface="Arial" panose="02080604020202020204" pitchFamily="34" charset="0"/>
              </a:rPr>
              <a:t>with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the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other organization</a:t>
            </a:r>
            <a:r>
              <a:rPr sz="2000" spc="-3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>
                <a:latin typeface="Arial" panose="02080604020202020204" pitchFamily="34" charset="0"/>
                <a:cs typeface="Arial" panose="02080604020202020204" pitchFamily="34" charset="0"/>
              </a:rPr>
              <a:t>functions</a:t>
            </a:r>
            <a:r>
              <a:rPr sz="2000" smtClean="0">
                <a:latin typeface="Arial" panose="02080604020202020204" pitchFamily="34" charset="0"/>
                <a:cs typeface="Arial" panose="02080604020202020204" pitchFamily="34" charset="0"/>
              </a:rPr>
              <a:t>.</a:t>
            </a:r>
            <a:endParaRPr lang="en-US" sz="2000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279400" marR="5080" indent="-279400" algn="just">
              <a:lnSpc>
                <a:spcPct val="81000"/>
              </a:lnSpc>
              <a:spcBef>
                <a:spcPts val="445"/>
              </a:spcBef>
              <a:buClr>
                <a:srgbClr val="002060"/>
              </a:buClr>
              <a:buFont typeface="Arial" panose="02080604020202020204" pitchFamily="34" charset="0"/>
              <a:buChar char="•"/>
              <a:tabLst>
                <a:tab pos="279400" algn="l"/>
              </a:tabLst>
            </a:pPr>
            <a:endParaRPr sz="8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407670" indent="-267335" algn="just">
              <a:lnSpc>
                <a:spcPts val="2145"/>
              </a:lnSpc>
              <a:buClr>
                <a:srgbClr val="002060"/>
              </a:buClr>
              <a:buFont typeface="Arial" panose="02080604020202020204" pitchFamily="34" charset="0"/>
              <a:buChar char="•"/>
              <a:tabLst>
                <a:tab pos="407670" algn="l"/>
              </a:tabLst>
            </a:pPr>
            <a:r>
              <a:rPr sz="2000" spc="-5" smtClean="0">
                <a:latin typeface="Arial" panose="02080604020202020204" pitchFamily="34" charset="0"/>
                <a:cs typeface="Arial" panose="02080604020202020204" pitchFamily="34" charset="0"/>
              </a:rPr>
              <a:t>OM </a:t>
            </a:r>
            <a:r>
              <a:rPr sz="2000" spc="60" dirty="0">
                <a:latin typeface="Arial" panose="02080604020202020204" pitchFamily="34" charset="0"/>
                <a:cs typeface="Arial" panose="02080604020202020204" pitchFamily="34" charset="0"/>
              </a:rPr>
              <a:t>responsible </a:t>
            </a:r>
            <a:r>
              <a:rPr sz="2000" spc="-30" dirty="0"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spc="75" dirty="0">
                <a:latin typeface="Arial" panose="02080604020202020204" pitchFamily="34" charset="0"/>
                <a:cs typeface="Arial" panose="02080604020202020204" pitchFamily="34" charset="0"/>
              </a:rPr>
              <a:t>increase </a:t>
            </a:r>
            <a:r>
              <a:rPr sz="2000" spc="40" dirty="0">
                <a:latin typeface="Arial" panose="02080604020202020204" pitchFamily="34" charset="0"/>
                <a:cs typeface="Arial" panose="02080604020202020204" pitchFamily="34" charset="0"/>
              </a:rPr>
              <a:t>productivity and</a:t>
            </a:r>
            <a:r>
              <a:rPr sz="2000" spc="5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50" dirty="0">
                <a:latin typeface="Arial" panose="02080604020202020204" pitchFamily="34" charset="0"/>
                <a:cs typeface="Arial" panose="02080604020202020204" pitchFamily="34" charset="0"/>
              </a:rPr>
              <a:t>profitability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.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5600" marR="619125" algn="just">
              <a:lnSpc>
                <a:spcPct val="80000"/>
              </a:lnSpc>
              <a:spcBef>
                <a:spcPts val="225"/>
              </a:spcBef>
              <a:buClr>
                <a:srgbClr val="002060"/>
              </a:buClr>
            </a:pP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Increasing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overall productivity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leads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economic </a:t>
            </a:r>
            <a:r>
              <a:rPr sz="2000" spc="5" dirty="0">
                <a:latin typeface="Arial" panose="02080604020202020204" pitchFamily="34" charset="0"/>
                <a:cs typeface="Arial" panose="02080604020202020204" pitchFamily="34" charset="0"/>
              </a:rPr>
              <a:t>growth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and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higher  standard of</a:t>
            </a:r>
            <a:r>
              <a:rPr sz="2000" spc="10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10">
                <a:latin typeface="Arial" panose="02080604020202020204" pitchFamily="34" charset="0"/>
                <a:cs typeface="Arial" panose="02080604020202020204" pitchFamily="34" charset="0"/>
              </a:rPr>
              <a:t>living</a:t>
            </a:r>
            <a:r>
              <a:rPr sz="2000" spc="-10" smtClean="0">
                <a:latin typeface="Arial" panose="02080604020202020204" pitchFamily="34" charset="0"/>
                <a:cs typeface="Arial" panose="02080604020202020204" pitchFamily="34" charset="0"/>
              </a:rPr>
              <a:t>.</a:t>
            </a:r>
            <a:endParaRPr lang="en-US" sz="2000" spc="-10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5600" marR="619125" algn="just">
              <a:lnSpc>
                <a:spcPct val="80000"/>
              </a:lnSpc>
              <a:spcBef>
                <a:spcPts val="225"/>
              </a:spcBef>
              <a:buClr>
                <a:srgbClr val="002060"/>
              </a:buClr>
              <a:buFont typeface="Arial" panose="02080604020202020204" pitchFamily="34" charset="0"/>
              <a:buChar char="•"/>
            </a:pPr>
            <a:endParaRPr sz="8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294640" marR="80645" indent="-294640" algn="just">
              <a:lnSpc>
                <a:spcPct val="80000"/>
              </a:lnSpc>
              <a:spcBef>
                <a:spcPts val="480"/>
              </a:spcBef>
              <a:buClr>
                <a:srgbClr val="002060"/>
              </a:buClr>
              <a:buFont typeface="Arial" panose="02080604020202020204" pitchFamily="34" charset="0"/>
              <a:buChar char="•"/>
              <a:tabLst>
                <a:tab pos="294640" algn="l"/>
              </a:tabLst>
            </a:pPr>
            <a:r>
              <a:rPr sz="2000" spc="-5" smtClean="0">
                <a:latin typeface="Arial" panose="02080604020202020204" pitchFamily="34" charset="0"/>
                <a:cs typeface="Arial" panose="02080604020202020204" pitchFamily="34" charset="0"/>
              </a:rPr>
              <a:t>Operational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decision-making </a:t>
            </a:r>
            <a:r>
              <a:rPr sz="2000" spc="60" dirty="0">
                <a:latin typeface="Arial" panose="02080604020202020204" pitchFamily="34" charset="0"/>
                <a:cs typeface="Arial" panose="02080604020202020204" pitchFamily="34" charset="0"/>
              </a:rPr>
              <a:t>requires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45" dirty="0">
                <a:latin typeface="Arial" panose="02080604020202020204" pitchFamily="34" charset="0"/>
                <a:cs typeface="Arial" panose="02080604020202020204" pitchFamily="34" charset="0"/>
              </a:rPr>
              <a:t>long- </a:t>
            </a:r>
            <a:r>
              <a:rPr sz="2000" spc="40" dirty="0">
                <a:latin typeface="Arial" panose="02080604020202020204" pitchFamily="34" charset="0"/>
                <a:cs typeface="Arial" panose="02080604020202020204" pitchFamily="34" charset="0"/>
              </a:rPr>
              <a:t>term </a:t>
            </a:r>
            <a:r>
              <a:rPr sz="2000" spc="70" dirty="0">
                <a:latin typeface="Arial" panose="02080604020202020204" pitchFamily="34" charset="0"/>
                <a:cs typeface="Arial" panose="02080604020202020204" pitchFamily="34" charset="0"/>
              </a:rPr>
              <a:t>perspective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and  requires </a:t>
            </a:r>
            <a:r>
              <a:rPr sz="2000" spc="25" dirty="0">
                <a:latin typeface="Arial" panose="02080604020202020204" pitchFamily="34" charset="0"/>
                <a:cs typeface="Arial" panose="02080604020202020204" pitchFamily="34" charset="0"/>
              </a:rPr>
              <a:t>inputs </a:t>
            </a:r>
            <a:r>
              <a:rPr sz="2000" spc="10" dirty="0">
                <a:latin typeface="Arial" panose="02080604020202020204" pitchFamily="34" charset="0"/>
                <a:cs typeface="Arial" panose="02080604020202020204" pitchFamily="34" charset="0"/>
              </a:rPr>
              <a:t>from </a:t>
            </a:r>
            <a:r>
              <a:rPr sz="2000" spc="30" dirty="0">
                <a:latin typeface="Arial" panose="02080604020202020204" pitchFamily="34" charset="0"/>
                <a:cs typeface="Arial" panose="02080604020202020204" pitchFamily="34" charset="0"/>
              </a:rPr>
              <a:t>all </a:t>
            </a:r>
            <a:r>
              <a:rPr sz="2000" spc="50" dirty="0">
                <a:latin typeface="Arial" panose="02080604020202020204" pitchFamily="34" charset="0"/>
                <a:cs typeface="Arial" panose="02080604020202020204" pitchFamily="34" charset="0"/>
              </a:rPr>
              <a:t>business </a:t>
            </a:r>
            <a:r>
              <a:rPr sz="2000" spc="35">
                <a:latin typeface="Arial" panose="02080604020202020204" pitchFamily="34" charset="0"/>
                <a:cs typeface="Arial" panose="02080604020202020204" pitchFamily="34" charset="0"/>
              </a:rPr>
              <a:t>functions</a:t>
            </a:r>
            <a:r>
              <a:rPr sz="2000" spc="-245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mtClean="0">
                <a:latin typeface="Arial" panose="02080604020202020204" pitchFamily="34" charset="0"/>
                <a:cs typeface="Arial" panose="02080604020202020204" pitchFamily="34" charset="0"/>
              </a:rPr>
              <a:t>.OM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Decisions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tend to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be costly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and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difficult </a:t>
            </a:r>
            <a:r>
              <a:rPr sz="2000" spc="5" dirty="0">
                <a:latin typeface="Arial" panose="02080604020202020204" pitchFamily="34" charset="0"/>
                <a:cs typeface="Arial" panose="02080604020202020204" pitchFamily="34" charset="0"/>
              </a:rPr>
              <a:t>to</a:t>
            </a:r>
            <a:r>
              <a:rPr sz="2000" spc="-3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reverse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4572000" cy="228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" y="0"/>
            <a:ext cx="9143999" cy="505267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0370" algn="l"/>
              </a:tabLst>
            </a:pPr>
            <a:r>
              <a:rPr sz="3200" spc="130" smtClean="0">
                <a:solidFill>
                  <a:schemeClr val="bg1"/>
                </a:solidFill>
                <a:latin typeface="Arial"/>
                <a:cs typeface="Arial"/>
              </a:rPr>
              <a:t>Some</a:t>
            </a:r>
            <a:r>
              <a:rPr lang="en-US" sz="3200" spc="13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95" smtClean="0">
                <a:solidFill>
                  <a:schemeClr val="bg1"/>
                </a:solidFill>
                <a:latin typeface="Arial"/>
                <a:cs typeface="Arial"/>
              </a:rPr>
              <a:t>definitions</a:t>
            </a:r>
            <a:endParaRPr sz="3200" spc="9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2000" y="1371600"/>
            <a:ext cx="20574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C00000"/>
                </a:solidFill>
                <a:latin typeface="Arial"/>
                <a:cs typeface="Arial"/>
              </a:rPr>
              <a:t>Productivity:</a:t>
            </a:r>
            <a:endParaRPr sz="20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2000" y="1752600"/>
            <a:ext cx="7760334" cy="1160959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05"/>
              </a:spcBef>
            </a:pPr>
            <a:r>
              <a:rPr sz="2100" spc="-10" dirty="0">
                <a:latin typeface="Arial"/>
                <a:cs typeface="Arial"/>
              </a:rPr>
              <a:t>The </a:t>
            </a:r>
            <a:r>
              <a:rPr sz="2100" spc="-5" dirty="0">
                <a:latin typeface="Arial"/>
                <a:cs typeface="Arial"/>
              </a:rPr>
              <a:t>ration of </a:t>
            </a:r>
            <a:r>
              <a:rPr sz="2100" spc="-10" dirty="0">
                <a:latin typeface="Arial"/>
                <a:cs typeface="Arial"/>
              </a:rPr>
              <a:t>what </a:t>
            </a:r>
            <a:r>
              <a:rPr sz="2100" dirty="0">
                <a:latin typeface="Arial"/>
                <a:cs typeface="Arial"/>
              </a:rPr>
              <a:t>is </a:t>
            </a:r>
            <a:r>
              <a:rPr sz="2100" spc="-10" dirty="0">
                <a:latin typeface="Arial"/>
                <a:cs typeface="Arial"/>
              </a:rPr>
              <a:t>produced </a:t>
            </a:r>
            <a:r>
              <a:rPr sz="2100" spc="-5" dirty="0">
                <a:latin typeface="Arial"/>
                <a:cs typeface="Arial"/>
              </a:rPr>
              <a:t>by an operation or process to </a:t>
            </a:r>
            <a:r>
              <a:rPr sz="2100" spc="-15" dirty="0">
                <a:latin typeface="Arial"/>
                <a:cs typeface="Arial"/>
              </a:rPr>
              <a:t>what  </a:t>
            </a:r>
            <a:r>
              <a:rPr sz="2100" spc="-5" dirty="0">
                <a:latin typeface="Arial"/>
                <a:cs typeface="Arial"/>
              </a:rPr>
              <a:t>is </a:t>
            </a:r>
            <a:r>
              <a:rPr sz="2100" spc="-10" dirty="0">
                <a:latin typeface="Arial"/>
                <a:cs typeface="Arial"/>
              </a:rPr>
              <a:t>required </a:t>
            </a:r>
            <a:r>
              <a:rPr sz="2100" spc="-5" dirty="0">
                <a:latin typeface="Arial"/>
                <a:cs typeface="Arial"/>
              </a:rPr>
              <a:t>to </a:t>
            </a:r>
            <a:r>
              <a:rPr sz="2100" spc="-10" dirty="0">
                <a:latin typeface="Arial"/>
                <a:cs typeface="Arial"/>
              </a:rPr>
              <a:t>produced </a:t>
            </a:r>
            <a:r>
              <a:rPr sz="2100" dirty="0">
                <a:latin typeface="Arial"/>
                <a:cs typeface="Arial"/>
              </a:rPr>
              <a:t>it, </a:t>
            </a:r>
            <a:r>
              <a:rPr sz="2100" spc="-5" dirty="0">
                <a:latin typeface="Arial"/>
                <a:cs typeface="Arial"/>
              </a:rPr>
              <a:t>that </a:t>
            </a:r>
            <a:r>
              <a:rPr sz="2100" dirty="0">
                <a:latin typeface="Arial"/>
                <a:cs typeface="Arial"/>
              </a:rPr>
              <a:t>is </a:t>
            </a:r>
            <a:r>
              <a:rPr sz="2100" spc="-5" dirty="0">
                <a:latin typeface="Arial"/>
                <a:cs typeface="Arial"/>
              </a:rPr>
              <a:t>,the </a:t>
            </a:r>
            <a:r>
              <a:rPr sz="2100" spc="-10" dirty="0">
                <a:latin typeface="Arial"/>
                <a:cs typeface="Arial"/>
              </a:rPr>
              <a:t>output </a:t>
            </a:r>
            <a:r>
              <a:rPr sz="2100" spc="-5" dirty="0">
                <a:latin typeface="Arial"/>
                <a:cs typeface="Arial"/>
              </a:rPr>
              <a:t>from the </a:t>
            </a:r>
            <a:r>
              <a:rPr sz="2100" spc="-10" dirty="0">
                <a:latin typeface="Arial"/>
                <a:cs typeface="Arial"/>
              </a:rPr>
              <a:t>operations  divided </a:t>
            </a:r>
            <a:r>
              <a:rPr sz="2100" spc="-5" dirty="0">
                <a:latin typeface="Arial"/>
                <a:cs typeface="Arial"/>
              </a:rPr>
              <a:t>by the input to the input operation (ratio of output </a:t>
            </a:r>
            <a:r>
              <a:rPr sz="2100" dirty="0">
                <a:latin typeface="Arial"/>
                <a:cs typeface="Arial"/>
              </a:rPr>
              <a:t>to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input)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000" b="1" spc="-5" dirty="0">
                <a:solidFill>
                  <a:srgbClr val="C00000"/>
                </a:solidFill>
                <a:latin typeface="Arial"/>
                <a:cs typeface="Arial"/>
              </a:rPr>
              <a:t>Efficiency:</a:t>
            </a:r>
            <a:endParaRPr sz="20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2000" y="2895600"/>
            <a:ext cx="5080000" cy="654666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800" spc="-10" dirty="0">
                <a:latin typeface="Arial"/>
                <a:cs typeface="Arial"/>
              </a:rPr>
              <a:t>producing </a:t>
            </a:r>
            <a:r>
              <a:rPr sz="1800" spc="-5" dirty="0">
                <a:latin typeface="Arial"/>
                <a:cs typeface="Arial"/>
              </a:rPr>
              <a:t>something </a:t>
            </a:r>
            <a:r>
              <a:rPr sz="1800" spc="-10" dirty="0">
                <a:latin typeface="Arial"/>
                <a:cs typeface="Arial"/>
              </a:rPr>
              <a:t>at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b="1" dirty="0">
                <a:latin typeface="Arial"/>
                <a:cs typeface="Arial"/>
              </a:rPr>
              <a:t>lowest </a:t>
            </a:r>
            <a:r>
              <a:rPr sz="1800" b="1" spc="-5" dirty="0">
                <a:latin typeface="Arial"/>
                <a:cs typeface="Arial"/>
              </a:rPr>
              <a:t>possible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cost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2000" b="1" spc="-10" dirty="0">
                <a:solidFill>
                  <a:srgbClr val="C00000"/>
                </a:solidFill>
                <a:latin typeface="Arial"/>
                <a:cs typeface="Arial"/>
              </a:rPr>
              <a:t>Effectiveness:</a:t>
            </a:r>
            <a:endParaRPr sz="20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2000" y="3581400"/>
            <a:ext cx="6762115" cy="6437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latin typeface="Arial"/>
                <a:cs typeface="Arial"/>
              </a:rPr>
              <a:t>doing the right things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5" dirty="0">
                <a:latin typeface="Arial"/>
                <a:cs typeface="Arial"/>
              </a:rPr>
              <a:t>create the </a:t>
            </a:r>
            <a:r>
              <a:rPr sz="2100" dirty="0">
                <a:latin typeface="Arial"/>
                <a:cs typeface="Arial"/>
              </a:rPr>
              <a:t>most </a:t>
            </a:r>
            <a:r>
              <a:rPr sz="2100" spc="-10" dirty="0">
                <a:latin typeface="Arial"/>
                <a:cs typeface="Arial"/>
              </a:rPr>
              <a:t>value </a:t>
            </a:r>
            <a:r>
              <a:rPr sz="2100" spc="-5" dirty="0">
                <a:latin typeface="Arial"/>
                <a:cs typeface="Arial"/>
              </a:rPr>
              <a:t>for the firm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000" b="1" spc="-5" smtClean="0">
                <a:solidFill>
                  <a:srgbClr val="C00000"/>
                </a:solidFill>
                <a:latin typeface="Arial"/>
                <a:cs typeface="Arial"/>
              </a:rPr>
              <a:t>Value</a:t>
            </a:r>
            <a:r>
              <a:rPr lang="en-US" sz="2000" b="1" spc="-5" dirty="0" smtClean="0">
                <a:solidFill>
                  <a:srgbClr val="C00000"/>
                </a:solidFill>
                <a:latin typeface="Arial"/>
                <a:cs typeface="Arial"/>
              </a:rPr>
              <a:t> :</a:t>
            </a:r>
            <a:endParaRPr sz="20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2000" y="4191000"/>
            <a:ext cx="4164965" cy="6437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latin typeface="Arial"/>
                <a:cs typeface="Arial"/>
              </a:rPr>
              <a:t>quality divided by</a:t>
            </a:r>
            <a:r>
              <a:rPr sz="2100" spc="-8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price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000" b="1" spc="-10" dirty="0">
                <a:solidFill>
                  <a:srgbClr val="C00000"/>
                </a:solidFill>
                <a:latin typeface="Arial"/>
                <a:cs typeface="Arial"/>
              </a:rPr>
              <a:t>Competitive</a:t>
            </a:r>
            <a:r>
              <a:rPr sz="20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Arial"/>
                <a:cs typeface="Arial"/>
              </a:rPr>
              <a:t>advantage:</a:t>
            </a:r>
            <a:endParaRPr sz="20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62000" y="4876800"/>
            <a:ext cx="7912734" cy="111252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4925" marR="5080" indent="-22860">
              <a:lnSpc>
                <a:spcPct val="80000"/>
              </a:lnSpc>
              <a:spcBef>
                <a:spcPts val="605"/>
              </a:spcBef>
            </a:pPr>
            <a:r>
              <a:rPr sz="2100" spc="-5" dirty="0">
                <a:latin typeface="Arial"/>
                <a:cs typeface="Arial"/>
              </a:rPr>
              <a:t>competitive </a:t>
            </a:r>
            <a:r>
              <a:rPr sz="2100" spc="-10" dirty="0">
                <a:latin typeface="Arial"/>
                <a:cs typeface="Arial"/>
              </a:rPr>
              <a:t>advantage </a:t>
            </a:r>
            <a:r>
              <a:rPr sz="2100" spc="-5" dirty="0">
                <a:latin typeface="Arial"/>
                <a:cs typeface="Arial"/>
              </a:rPr>
              <a:t>is an </a:t>
            </a:r>
            <a:r>
              <a:rPr sz="2100" spc="-10" dirty="0">
                <a:latin typeface="Arial"/>
                <a:cs typeface="Arial"/>
              </a:rPr>
              <a:t>advantage over </a:t>
            </a:r>
            <a:r>
              <a:rPr sz="2100" spc="-5" dirty="0">
                <a:latin typeface="Arial"/>
                <a:cs typeface="Arial"/>
              </a:rPr>
              <a:t>competitors </a:t>
            </a:r>
            <a:r>
              <a:rPr sz="2100" spc="-10" dirty="0">
                <a:latin typeface="Arial"/>
                <a:cs typeface="Arial"/>
              </a:rPr>
              <a:t>gained </a:t>
            </a:r>
            <a:r>
              <a:rPr sz="2100" spc="-5" dirty="0">
                <a:latin typeface="Arial"/>
                <a:cs typeface="Arial"/>
              </a:rPr>
              <a:t>by  offering consumers </a:t>
            </a:r>
            <a:r>
              <a:rPr sz="2100" spc="-10" dirty="0">
                <a:latin typeface="Arial"/>
                <a:cs typeface="Arial"/>
              </a:rPr>
              <a:t>greater </a:t>
            </a:r>
            <a:r>
              <a:rPr sz="2100" spc="-5" dirty="0">
                <a:latin typeface="Arial"/>
                <a:cs typeface="Arial"/>
              </a:rPr>
              <a:t>value, either by means of </a:t>
            </a:r>
            <a:r>
              <a:rPr sz="2100" spc="-10" dirty="0">
                <a:latin typeface="Arial"/>
                <a:cs typeface="Arial"/>
              </a:rPr>
              <a:t>lower </a:t>
            </a:r>
            <a:r>
              <a:rPr sz="2100" spc="-5" dirty="0">
                <a:latin typeface="Arial"/>
                <a:cs typeface="Arial"/>
              </a:rPr>
              <a:t>prices  or by providing </a:t>
            </a:r>
            <a:r>
              <a:rPr sz="2100" spc="-10" dirty="0">
                <a:latin typeface="Arial"/>
                <a:cs typeface="Arial"/>
              </a:rPr>
              <a:t>greater </a:t>
            </a:r>
            <a:r>
              <a:rPr sz="2100" spc="-5" dirty="0">
                <a:latin typeface="Arial"/>
                <a:cs typeface="Arial"/>
              </a:rPr>
              <a:t>benefits and service that justifies </a:t>
            </a:r>
            <a:r>
              <a:rPr sz="2100" spc="-10" dirty="0">
                <a:latin typeface="Arial"/>
                <a:cs typeface="Arial"/>
              </a:rPr>
              <a:t>higher  </a:t>
            </a:r>
            <a:r>
              <a:rPr sz="2100" spc="-5" dirty="0">
                <a:latin typeface="Arial"/>
                <a:cs typeface="Arial"/>
              </a:rPr>
              <a:t>prices</a:t>
            </a:r>
            <a:endParaRPr sz="2100">
              <a:latin typeface="Arial"/>
              <a:cs typeface="Arial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6567170"/>
            <a:ext cx="5561965" cy="29083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1828800"/>
            <a:ext cx="91440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  <a:tabLst>
                <a:tab pos="1052830" algn="l"/>
                <a:tab pos="2622550" algn="l"/>
              </a:tabLst>
            </a:pPr>
            <a:r>
              <a:rPr b="1" spc="310" smtClean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b="1" spc="-170" smtClean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lang="en-US" b="1" spc="-170" dirty="0" smtClean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b="1" spc="40" smtClean="0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b="1" spc="350" smtClean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b="1" spc="40" smtClean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b="1" spc="80" smtClean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b="1" spc="40" smtClean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b="1" spc="80" smtClean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b="1" spc="40" smtClean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b="1" spc="25" smtClean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b="1" spc="-440" smtClean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endParaRPr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90800" y="2895600"/>
            <a:ext cx="4114800" cy="45845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21000"/>
              </a:lnSpc>
              <a:spcBef>
                <a:spcPts val="90"/>
              </a:spcBef>
            </a:pPr>
            <a:r>
              <a:rPr sz="2400" spc="-5" dirty="0">
                <a:latin typeface="Arial"/>
                <a:cs typeface="Arial"/>
              </a:rPr>
              <a:t>Strategic  Tactical  </a:t>
            </a:r>
            <a:r>
              <a:rPr sz="2400" spc="-10" dirty="0">
                <a:latin typeface="Arial"/>
                <a:cs typeface="Arial"/>
              </a:rPr>
              <a:t>op</a:t>
            </a:r>
            <a:r>
              <a:rPr sz="2400" dirty="0">
                <a:latin typeface="Arial"/>
                <a:cs typeface="Arial"/>
              </a:rPr>
              <a:t>er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8006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457200" y="1219200"/>
            <a:ext cx="8500110" cy="3788217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469900" indent="-342900">
              <a:lnSpc>
                <a:spcPct val="100000"/>
              </a:lnSpc>
              <a:spcBef>
                <a:spcPts val="900"/>
              </a:spcBef>
              <a:buClr>
                <a:srgbClr val="002060"/>
              </a:buClr>
              <a:buSzPct val="64000"/>
              <a:buFont typeface="Wingdings" panose="05000000000000000000" pitchFamily="2" charset="2"/>
              <a:buChar char="§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Where </a:t>
            </a:r>
            <a:r>
              <a:rPr sz="2400" dirty="0">
                <a:latin typeface="Arial"/>
                <a:cs typeface="Arial"/>
              </a:rPr>
              <a:t>should </a:t>
            </a:r>
            <a:r>
              <a:rPr sz="2400" spc="-10" dirty="0">
                <a:latin typeface="Arial"/>
                <a:cs typeface="Arial"/>
              </a:rPr>
              <a:t>we </a:t>
            </a:r>
            <a:r>
              <a:rPr sz="2400" spc="-5" dirty="0">
                <a:latin typeface="Arial"/>
                <a:cs typeface="Arial"/>
              </a:rPr>
              <a:t>locate our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facility</a:t>
            </a:r>
            <a:endParaRPr sz="2400">
              <a:latin typeface="Arial"/>
              <a:cs typeface="Arial"/>
            </a:endParaRPr>
          </a:p>
          <a:p>
            <a:pPr marL="469900" indent="-342900">
              <a:lnSpc>
                <a:spcPct val="100000"/>
              </a:lnSpc>
              <a:spcBef>
                <a:spcPts val="800"/>
              </a:spcBef>
              <a:buClr>
                <a:srgbClr val="002060"/>
              </a:buClr>
              <a:buSzPct val="64000"/>
              <a:buFont typeface="Wingdings" panose="05000000000000000000" pitchFamily="2" charset="2"/>
              <a:buChar char="§"/>
              <a:tabLst>
                <a:tab pos="469265" algn="l"/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How </a:t>
            </a:r>
            <a:r>
              <a:rPr sz="2400" spc="5" dirty="0">
                <a:latin typeface="Arial"/>
                <a:cs typeface="Arial"/>
              </a:rPr>
              <a:t>much </a:t>
            </a:r>
            <a:r>
              <a:rPr sz="2400" dirty="0">
                <a:latin typeface="Arial"/>
                <a:cs typeface="Arial"/>
              </a:rPr>
              <a:t>capacity do </a:t>
            </a:r>
            <a:r>
              <a:rPr sz="2400" spc="-10" dirty="0">
                <a:latin typeface="Arial"/>
                <a:cs typeface="Arial"/>
              </a:rPr>
              <a:t>we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need</a:t>
            </a:r>
            <a:endParaRPr sz="2400">
              <a:latin typeface="Arial"/>
              <a:cs typeface="Arial"/>
            </a:endParaRPr>
          </a:p>
          <a:p>
            <a:pPr marL="469900" indent="-342900">
              <a:lnSpc>
                <a:spcPct val="100000"/>
              </a:lnSpc>
              <a:spcBef>
                <a:spcPts val="800"/>
              </a:spcBef>
              <a:buClr>
                <a:srgbClr val="002060"/>
              </a:buClr>
              <a:buSzPct val="64000"/>
              <a:buFont typeface="Wingdings" panose="05000000000000000000" pitchFamily="2" charset="2"/>
              <a:buChar char="§"/>
              <a:tabLst>
                <a:tab pos="469265" algn="l"/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What should </a:t>
            </a:r>
            <a:r>
              <a:rPr sz="2400" spc="-10" dirty="0">
                <a:latin typeface="Arial"/>
                <a:cs typeface="Arial"/>
              </a:rPr>
              <a:t>we </a:t>
            </a:r>
            <a:r>
              <a:rPr sz="2400" dirty="0">
                <a:latin typeface="Arial"/>
                <a:cs typeface="Arial"/>
              </a:rPr>
              <a:t>make, </a:t>
            </a:r>
            <a:r>
              <a:rPr sz="2400" spc="-5" dirty="0">
                <a:latin typeface="Arial"/>
                <a:cs typeface="Arial"/>
              </a:rPr>
              <a:t>what </a:t>
            </a:r>
            <a:r>
              <a:rPr sz="2400" dirty="0">
                <a:latin typeface="Arial"/>
                <a:cs typeface="Arial"/>
              </a:rPr>
              <a:t>should </a:t>
            </a:r>
            <a:r>
              <a:rPr sz="2400" spc="-10" dirty="0">
                <a:latin typeface="Arial"/>
                <a:cs typeface="Arial"/>
              </a:rPr>
              <a:t>we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buy</a:t>
            </a:r>
            <a:endParaRPr sz="2400">
              <a:latin typeface="Arial"/>
              <a:cs typeface="Arial"/>
            </a:endParaRPr>
          </a:p>
          <a:p>
            <a:pPr marL="469900" indent="-342900">
              <a:lnSpc>
                <a:spcPct val="100000"/>
              </a:lnSpc>
              <a:spcBef>
                <a:spcPts val="790"/>
              </a:spcBef>
              <a:buClr>
                <a:srgbClr val="002060"/>
              </a:buClr>
              <a:buSzPct val="64000"/>
              <a:buFont typeface="Wingdings" panose="05000000000000000000" pitchFamily="2" charset="2"/>
              <a:buChar char="§"/>
              <a:tabLst>
                <a:tab pos="469265" algn="l"/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What </a:t>
            </a:r>
            <a:r>
              <a:rPr sz="2400" spc="-5" dirty="0">
                <a:latin typeface="Arial"/>
                <a:cs typeface="Arial"/>
              </a:rPr>
              <a:t>technology </a:t>
            </a:r>
            <a:r>
              <a:rPr sz="2400" dirty="0">
                <a:latin typeface="Arial"/>
                <a:cs typeface="Arial"/>
              </a:rPr>
              <a:t>should </a:t>
            </a:r>
            <a:r>
              <a:rPr sz="2400" spc="-10" dirty="0">
                <a:latin typeface="Arial"/>
                <a:cs typeface="Arial"/>
              </a:rPr>
              <a:t>we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use</a:t>
            </a:r>
            <a:endParaRPr sz="2400">
              <a:latin typeface="Arial"/>
              <a:cs typeface="Arial"/>
            </a:endParaRPr>
          </a:p>
          <a:p>
            <a:pPr marL="469900" indent="-342900">
              <a:lnSpc>
                <a:spcPct val="100000"/>
              </a:lnSpc>
              <a:spcBef>
                <a:spcPts val="800"/>
              </a:spcBef>
              <a:buClr>
                <a:srgbClr val="002060"/>
              </a:buClr>
              <a:buSzPct val="64000"/>
              <a:buFont typeface="Wingdings" panose="05000000000000000000" pitchFamily="2" charset="2"/>
              <a:buChar char="§"/>
              <a:tabLst>
                <a:tab pos="469265" algn="l"/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How do </a:t>
            </a:r>
            <a:r>
              <a:rPr sz="2400" spc="-10" dirty="0">
                <a:latin typeface="Arial"/>
                <a:cs typeface="Arial"/>
              </a:rPr>
              <a:t>we </a:t>
            </a:r>
            <a:r>
              <a:rPr sz="2400" dirty="0">
                <a:latin typeface="Arial"/>
                <a:cs typeface="Arial"/>
              </a:rPr>
              <a:t>insure appropriate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quality</a:t>
            </a:r>
            <a:endParaRPr sz="2400">
              <a:latin typeface="Arial"/>
              <a:cs typeface="Arial"/>
            </a:endParaRPr>
          </a:p>
          <a:p>
            <a:pPr marL="469900" indent="-342900">
              <a:lnSpc>
                <a:spcPct val="100000"/>
              </a:lnSpc>
              <a:spcBef>
                <a:spcPts val="800"/>
              </a:spcBef>
              <a:buClr>
                <a:srgbClr val="002060"/>
              </a:buClr>
              <a:buSzPct val="64000"/>
              <a:buFont typeface="Wingdings" panose="05000000000000000000" pitchFamily="2" charset="2"/>
              <a:buChar char="§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Who </a:t>
            </a:r>
            <a:r>
              <a:rPr sz="2400" dirty="0">
                <a:latin typeface="Arial"/>
                <a:cs typeface="Arial"/>
              </a:rPr>
              <a:t>should </a:t>
            </a:r>
            <a:r>
              <a:rPr sz="2400" spc="-10" dirty="0">
                <a:latin typeface="Arial"/>
                <a:cs typeface="Arial"/>
              </a:rPr>
              <a:t>we </a:t>
            </a:r>
            <a:r>
              <a:rPr sz="2400" dirty="0">
                <a:latin typeface="Arial"/>
                <a:cs typeface="Arial"/>
              </a:rPr>
              <a:t>use as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vendors</a:t>
            </a:r>
            <a:endParaRPr sz="2400">
              <a:latin typeface="Arial"/>
              <a:cs typeface="Arial"/>
            </a:endParaRPr>
          </a:p>
          <a:p>
            <a:pPr marL="469900" indent="-342900">
              <a:lnSpc>
                <a:spcPct val="100000"/>
              </a:lnSpc>
              <a:spcBef>
                <a:spcPts val="800"/>
              </a:spcBef>
              <a:buClr>
                <a:srgbClr val="002060"/>
              </a:buClr>
              <a:buSzPct val="64000"/>
              <a:buFont typeface="Wingdings" panose="05000000000000000000" pitchFamily="2" charset="2"/>
              <a:buChar char="§"/>
              <a:tabLst>
                <a:tab pos="469265" algn="l"/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How </a:t>
            </a:r>
            <a:r>
              <a:rPr sz="2400" spc="5" dirty="0">
                <a:latin typeface="Arial"/>
                <a:cs typeface="Arial"/>
              </a:rPr>
              <a:t>much </a:t>
            </a:r>
            <a:r>
              <a:rPr sz="2400" spc="-5" dirty="0">
                <a:latin typeface="Arial"/>
                <a:cs typeface="Arial"/>
              </a:rPr>
              <a:t>inventory </a:t>
            </a:r>
            <a:r>
              <a:rPr sz="2400" dirty="0">
                <a:latin typeface="Arial"/>
                <a:cs typeface="Arial"/>
              </a:rPr>
              <a:t>do </a:t>
            </a:r>
            <a:r>
              <a:rPr sz="2400" spc="-10" dirty="0">
                <a:latin typeface="Arial"/>
                <a:cs typeface="Arial"/>
              </a:rPr>
              <a:t>we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need</a:t>
            </a:r>
            <a:endParaRPr sz="2400">
              <a:latin typeface="Arial"/>
              <a:cs typeface="Arial"/>
            </a:endParaRPr>
          </a:p>
          <a:p>
            <a:pPr marL="469900" indent="-342900">
              <a:lnSpc>
                <a:spcPct val="100000"/>
              </a:lnSpc>
              <a:spcBef>
                <a:spcPts val="790"/>
              </a:spcBef>
              <a:buClr>
                <a:srgbClr val="002060"/>
              </a:buClr>
              <a:buSzPct val="64000"/>
              <a:buFont typeface="Wingdings" panose="05000000000000000000" pitchFamily="2" charset="2"/>
              <a:buChar char="§"/>
              <a:tabLst>
                <a:tab pos="469265" algn="l"/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How should </a:t>
            </a:r>
            <a:r>
              <a:rPr sz="2400" spc="-10" dirty="0">
                <a:latin typeface="Arial"/>
                <a:cs typeface="Arial"/>
              </a:rPr>
              <a:t>we </a:t>
            </a:r>
            <a:r>
              <a:rPr sz="2400" spc="-5" dirty="0">
                <a:latin typeface="Arial"/>
                <a:cs typeface="Arial"/>
              </a:rPr>
              <a:t>schedule </a:t>
            </a:r>
            <a:r>
              <a:rPr sz="2400" dirty="0">
                <a:latin typeface="Arial"/>
                <a:cs typeface="Arial"/>
              </a:rPr>
              <a:t>our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resources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1" y="82791"/>
            <a:ext cx="9143999" cy="44323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78985" algn="l"/>
              </a:tabLst>
            </a:pPr>
            <a:r>
              <a:rPr lang="en-US" sz="2800" b="1" spc="-5" dirty="0" smtClean="0">
                <a:solidFill>
                  <a:srgbClr val="006633"/>
                </a:solidFill>
                <a:latin typeface="Garamond"/>
                <a:cs typeface="Garamond"/>
              </a:rPr>
              <a:t>  </a:t>
            </a:r>
            <a:r>
              <a:rPr sz="2800" b="1" spc="-5" smtClean="0">
                <a:solidFill>
                  <a:schemeClr val="bg1"/>
                </a:solidFill>
                <a:latin typeface="Garamond"/>
                <a:cs typeface="Garamond"/>
              </a:rPr>
              <a:t>Main</a:t>
            </a:r>
            <a:r>
              <a:rPr sz="2800" b="1" spc="5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800" b="1" spc="-5" smtClean="0">
                <a:solidFill>
                  <a:schemeClr val="bg1"/>
                </a:solidFill>
                <a:latin typeface="Garamond"/>
                <a:cs typeface="Garamond"/>
              </a:rPr>
              <a:t>operational</a:t>
            </a:r>
            <a:r>
              <a:rPr lang="en-US" sz="2800" b="1" spc="-5" dirty="0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800" b="1" spc="-5" smtClean="0">
                <a:solidFill>
                  <a:schemeClr val="bg1"/>
                </a:solidFill>
                <a:latin typeface="Garamond"/>
                <a:cs typeface="Garamond"/>
              </a:rPr>
              <a:t>decisions</a:t>
            </a:r>
            <a:endParaRPr sz="28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611620"/>
            <a:ext cx="5664835" cy="24638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" y="104361"/>
            <a:ext cx="9143999" cy="50482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1" spc="-10" dirty="0" smtClean="0">
                <a:solidFill>
                  <a:schemeClr val="bg1"/>
                </a:solidFill>
                <a:latin typeface="Garamond"/>
                <a:cs typeface="Garamond"/>
              </a:rPr>
              <a:t>  </a:t>
            </a:r>
            <a:r>
              <a:rPr sz="3200" b="1" spc="-10" smtClean="0">
                <a:solidFill>
                  <a:schemeClr val="bg1"/>
                </a:solidFill>
                <a:latin typeface="Garamond"/>
                <a:cs typeface="Garamond"/>
              </a:rPr>
              <a:t>Critical </a:t>
            </a:r>
            <a:r>
              <a:rPr sz="3200" b="1" spc="-10" dirty="0">
                <a:solidFill>
                  <a:schemeClr val="bg1"/>
                </a:solidFill>
                <a:latin typeface="Garamond"/>
                <a:cs typeface="Garamond"/>
              </a:rPr>
              <a:t>decisions </a:t>
            </a:r>
            <a:r>
              <a:rPr sz="3200" b="1" spc="-5" dirty="0">
                <a:solidFill>
                  <a:schemeClr val="bg1"/>
                </a:solidFill>
                <a:latin typeface="Garamond"/>
                <a:cs typeface="Garamond"/>
              </a:rPr>
              <a:t>of</a:t>
            </a:r>
            <a:r>
              <a:rPr sz="3200" b="1" spc="-10" dirty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3200" b="1" spc="-5" dirty="0">
                <a:solidFill>
                  <a:schemeClr val="bg1"/>
                </a:solidFill>
                <a:latin typeface="Garamond"/>
                <a:cs typeface="Garamond"/>
              </a:rPr>
              <a:t>OM</a:t>
            </a:r>
            <a:endParaRPr sz="32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1000" y="1252220"/>
            <a:ext cx="8763000" cy="29045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52805">
              <a:lnSpc>
                <a:spcPct val="111000"/>
              </a:lnSpc>
              <a:spcBef>
                <a:spcPts val="95"/>
              </a:spcBef>
              <a:buFont typeface="Arial" panose="02080604020202020204" pitchFamily="34" charset="0"/>
              <a:buChar char="•"/>
            </a:pPr>
            <a:r>
              <a:rPr lang="en-US" sz="2400" b="1" spc="-5" dirty="0" smtClean="0">
                <a:latin typeface="Arial"/>
                <a:cs typeface="Arial"/>
              </a:rPr>
              <a:t>  </a:t>
            </a:r>
            <a:r>
              <a:rPr sz="2400" spc="-5" smtClean="0">
                <a:latin typeface="Arial"/>
                <a:cs typeface="Arial"/>
              </a:rPr>
              <a:t>Product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10" dirty="0">
                <a:latin typeface="Arial"/>
                <a:cs typeface="Arial"/>
              </a:rPr>
              <a:t>service design</a:t>
            </a:r>
            <a:r>
              <a:rPr sz="2400" spc="-10">
                <a:latin typeface="Arial"/>
                <a:cs typeface="Arial"/>
              </a:rPr>
              <a:t>.  </a:t>
            </a:r>
            <a:endParaRPr lang="en-US" sz="2400" spc="-10" dirty="0" smtClean="0">
              <a:latin typeface="Arial"/>
              <a:cs typeface="Arial"/>
            </a:endParaRPr>
          </a:p>
          <a:p>
            <a:pPr marL="12700" marR="852805">
              <a:lnSpc>
                <a:spcPct val="111000"/>
              </a:lnSpc>
              <a:spcBef>
                <a:spcPts val="95"/>
              </a:spcBef>
              <a:buFont typeface="Arial" panose="02080604020202020204" pitchFamily="34" charset="0"/>
              <a:buChar char="•"/>
            </a:pPr>
            <a:r>
              <a:rPr lang="en-US" sz="2400" dirty="0" smtClean="0">
                <a:latin typeface="Arial"/>
                <a:cs typeface="Arial"/>
              </a:rPr>
              <a:t>  </a:t>
            </a:r>
            <a:r>
              <a:rPr sz="2400" smtClean="0">
                <a:latin typeface="Arial"/>
                <a:cs typeface="Arial"/>
              </a:rPr>
              <a:t>Quality</a:t>
            </a:r>
            <a:r>
              <a:rPr lang="en-US" sz="2400" dirty="0" smtClean="0">
                <a:latin typeface="Arial"/>
                <a:cs typeface="Arial"/>
              </a:rPr>
              <a:t> m</a:t>
            </a:r>
            <a:r>
              <a:rPr sz="2400" spc="-5" smtClean="0">
                <a:latin typeface="Arial"/>
                <a:cs typeface="Arial"/>
              </a:rPr>
              <a:t>anagement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  <a:buFont typeface="Arial" panose="02080604020202020204" pitchFamily="34" charset="0"/>
              <a:buChar char="•"/>
            </a:pPr>
            <a:r>
              <a:rPr lang="en-US" sz="2400" spc="-5" dirty="0" smtClean="0">
                <a:latin typeface="Arial"/>
                <a:cs typeface="Arial"/>
              </a:rPr>
              <a:t>  </a:t>
            </a:r>
            <a:r>
              <a:rPr sz="2400" spc="-5" smtClean="0">
                <a:latin typeface="Arial"/>
                <a:cs typeface="Arial"/>
              </a:rPr>
              <a:t>Process</a:t>
            </a:r>
            <a:r>
              <a:rPr sz="2400" spc="-10" smtClean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design.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ts val="3190"/>
              </a:lnSpc>
              <a:spcBef>
                <a:spcPts val="160"/>
              </a:spcBef>
              <a:buFont typeface="Arial" panose="02080604020202020204" pitchFamily="34" charset="0"/>
              <a:buChar char="•"/>
            </a:pPr>
            <a:r>
              <a:rPr lang="en-US" sz="2400" spc="-5" dirty="0" smtClean="0">
                <a:latin typeface="Arial"/>
                <a:cs typeface="Arial"/>
              </a:rPr>
              <a:t>  </a:t>
            </a:r>
            <a:r>
              <a:rPr sz="2400" spc="-5" smtClean="0">
                <a:latin typeface="Arial"/>
                <a:cs typeface="Arial"/>
              </a:rPr>
              <a:t>Capacity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location of facilities.  </a:t>
            </a:r>
            <a:r>
              <a:rPr sz="2400" spc="-10" dirty="0">
                <a:latin typeface="Arial"/>
                <a:cs typeface="Arial"/>
              </a:rPr>
              <a:t>Layout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facilities.</a:t>
            </a:r>
            <a:endParaRPr sz="2400">
              <a:latin typeface="Arial"/>
              <a:cs typeface="Arial"/>
            </a:endParaRPr>
          </a:p>
          <a:p>
            <a:pPr marL="12700" marR="108585">
              <a:lnSpc>
                <a:spcPts val="3180"/>
              </a:lnSpc>
              <a:spcBef>
                <a:spcPts val="10"/>
              </a:spcBef>
              <a:buFont typeface="Arial" panose="02080604020202020204" pitchFamily="34" charset="0"/>
              <a:buChar char="•"/>
            </a:pPr>
            <a:r>
              <a:rPr lang="en-US" sz="2400" spc="-5" dirty="0" smtClean="0">
                <a:latin typeface="Arial"/>
                <a:cs typeface="Arial"/>
              </a:rPr>
              <a:t>  </a:t>
            </a:r>
            <a:r>
              <a:rPr sz="2400" spc="-5" smtClean="0">
                <a:latin typeface="Arial"/>
                <a:cs typeface="Arial"/>
              </a:rPr>
              <a:t>Human </a:t>
            </a:r>
            <a:r>
              <a:rPr sz="2400" spc="-5" dirty="0">
                <a:latin typeface="Arial"/>
                <a:cs typeface="Arial"/>
              </a:rPr>
              <a:t>resource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Job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5">
                <a:latin typeface="Arial"/>
                <a:cs typeface="Arial"/>
              </a:rPr>
              <a:t>design</a:t>
            </a:r>
            <a:r>
              <a:rPr sz="2400" spc="-5" smtClean="0">
                <a:latin typeface="Arial"/>
                <a:cs typeface="Arial"/>
              </a:rPr>
              <a:t>.</a:t>
            </a:r>
            <a:r>
              <a:rPr lang="en-US" sz="2400" spc="-5" dirty="0" smtClean="0">
                <a:latin typeface="Arial"/>
                <a:cs typeface="Arial"/>
              </a:rPr>
              <a:t> </a:t>
            </a:r>
            <a:r>
              <a:rPr sz="2400" spc="-10" smtClean="0">
                <a:latin typeface="Arial"/>
                <a:cs typeface="Arial"/>
              </a:rPr>
              <a:t>Supply-chain</a:t>
            </a:r>
            <a:r>
              <a:rPr sz="2400" spc="-20" smtClean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management.</a:t>
            </a:r>
            <a:endParaRPr sz="2400">
              <a:latin typeface="Arial"/>
              <a:cs typeface="Arial"/>
            </a:endParaRPr>
          </a:p>
          <a:p>
            <a:pPr marL="12700" marR="1174750">
              <a:lnSpc>
                <a:spcPts val="3190"/>
              </a:lnSpc>
              <a:buFont typeface="Arial" panose="02080604020202020204" pitchFamily="34" charset="0"/>
              <a:buChar char="•"/>
            </a:pPr>
            <a:r>
              <a:rPr lang="en-US" sz="2400" spc="-5" dirty="0" smtClean="0">
                <a:latin typeface="Arial"/>
                <a:cs typeface="Arial"/>
              </a:rPr>
              <a:t>  </a:t>
            </a:r>
            <a:r>
              <a:rPr sz="2400" spc="-5" smtClean="0">
                <a:latin typeface="Arial"/>
                <a:cs typeface="Arial"/>
              </a:rPr>
              <a:t>Inventory</a:t>
            </a:r>
            <a:r>
              <a:rPr sz="2400" spc="-100" smtClean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management.  Scheduling.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  <a:buFont typeface="Arial" panose="02080604020202020204" pitchFamily="34" charset="0"/>
              <a:buChar char="•"/>
            </a:pPr>
            <a:r>
              <a:rPr lang="en-US" sz="2400" spc="-5" dirty="0" smtClean="0">
                <a:latin typeface="Arial"/>
                <a:cs typeface="Arial"/>
              </a:rPr>
              <a:t>  </a:t>
            </a:r>
            <a:r>
              <a:rPr sz="2400" spc="-5" smtClean="0">
                <a:latin typeface="Arial"/>
                <a:cs typeface="Arial"/>
              </a:rPr>
              <a:t>Maintenance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4267200" cy="228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" name="Picture 9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05267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chemeClr val="bg1"/>
                </a:solidFill>
                <a:latin typeface="Garamond"/>
                <a:cs typeface="Garamond"/>
              </a:rPr>
              <a:t>OM</a:t>
            </a:r>
            <a:r>
              <a:rPr sz="3200" b="1" spc="-70" dirty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3200" b="1" spc="-10" dirty="0">
                <a:solidFill>
                  <a:schemeClr val="bg1"/>
                </a:solidFill>
                <a:latin typeface="Garamond"/>
                <a:cs typeface="Garamond"/>
              </a:rPr>
              <a:t>decisions</a:t>
            </a:r>
            <a:endParaRPr sz="32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540" y="1633220"/>
            <a:ext cx="70319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latin typeface="Arial"/>
                <a:cs typeface="Arial"/>
              </a:rPr>
              <a:t>Operations managers </a:t>
            </a:r>
            <a:r>
              <a:rPr sz="2100" dirty="0">
                <a:latin typeface="Arial"/>
                <a:cs typeface="Arial"/>
              </a:rPr>
              <a:t>must make </a:t>
            </a:r>
            <a:r>
              <a:rPr sz="2100" spc="-5" dirty="0">
                <a:latin typeface="Arial"/>
                <a:cs typeface="Arial"/>
              </a:rPr>
              <a:t>decisions on three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levels:</a:t>
            </a:r>
            <a:endParaRPr sz="21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5800" y="2057400"/>
            <a:ext cx="8064500" cy="452628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0" y="6583680"/>
            <a:ext cx="5581015" cy="27432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"/>
            <a:ext cx="9144000" cy="566822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spc="475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b="1" spc="475" smtClean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b="1" spc="155" smtClean="0">
                <a:solidFill>
                  <a:schemeClr val="bg1"/>
                </a:solidFill>
                <a:latin typeface="Arial"/>
                <a:cs typeface="Arial"/>
              </a:rPr>
              <a:t>on</a:t>
            </a:r>
            <a:r>
              <a:rPr b="1" spc="150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b="1" spc="47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b="1" spc="155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b="1" spc="150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b="1" spc="-325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endParaRPr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391919"/>
            <a:ext cx="7539355" cy="4710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97560">
              <a:lnSpc>
                <a:spcPct val="121000"/>
              </a:lnSpc>
              <a:spcBef>
                <a:spcPts val="100"/>
              </a:spcBef>
            </a:pPr>
            <a:r>
              <a:rPr sz="28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1- What 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is </a:t>
            </a:r>
            <a:r>
              <a:rPr sz="28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Operations Management (OM</a:t>
            </a:r>
            <a:r>
              <a:rPr sz="2800" spc="-5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)?  </a:t>
            </a:r>
            <a:endParaRPr sz="2800" spc="-5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12700" marR="797560">
              <a:lnSpc>
                <a:spcPct val="121000"/>
              </a:lnSpc>
              <a:spcBef>
                <a:spcPts val="100"/>
              </a:spcBef>
            </a:pPr>
            <a:r>
              <a:rPr sz="2800" spc="-5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2-</a:t>
            </a:r>
            <a:r>
              <a:rPr sz="280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Importance </a:t>
            </a:r>
            <a:r>
              <a:rPr sz="28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of OM</a:t>
            </a:r>
            <a:r>
              <a:rPr sz="2800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.</a:t>
            </a:r>
            <a:endParaRPr sz="28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426720" indent="-414655">
              <a:lnSpc>
                <a:spcPct val="100000"/>
              </a:lnSpc>
              <a:spcBef>
                <a:spcPts val="690"/>
              </a:spcBef>
              <a:buClr>
                <a:srgbClr val="000000"/>
              </a:buClr>
              <a:tabLst>
                <a:tab pos="427355" algn="l"/>
              </a:tabLst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3-</a:t>
            </a:r>
            <a:r>
              <a:rPr sz="280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OM</a:t>
            </a:r>
            <a:r>
              <a:rPr sz="2800" spc="-2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decisions.</a:t>
            </a:r>
            <a:endParaRPr sz="28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426720" indent="-414655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tabLst>
                <a:tab pos="427355" algn="l"/>
              </a:tabLst>
            </a:pPr>
            <a:r>
              <a:rPr lang="en-US" sz="2800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4-</a:t>
            </a:r>
            <a:r>
              <a:rPr sz="2800" spc="-1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OM's </a:t>
            </a:r>
            <a:r>
              <a:rPr sz="28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contributions 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to</a:t>
            </a:r>
            <a:r>
              <a:rPr sz="2800" spc="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society.</a:t>
            </a:r>
            <a:endParaRPr sz="28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12700" marR="5080">
              <a:lnSpc>
                <a:spcPts val="4060"/>
              </a:lnSpc>
              <a:spcBef>
                <a:spcPts val="240"/>
              </a:spcBef>
              <a:buClr>
                <a:srgbClr val="000000"/>
              </a:buClr>
              <a:tabLst>
                <a:tab pos="427355" algn="l"/>
              </a:tabLst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5-</a:t>
            </a:r>
            <a:r>
              <a:rPr sz="280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OM </a:t>
            </a:r>
            <a:r>
              <a:rPr sz="28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of 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service &amp; </a:t>
            </a:r>
            <a:r>
              <a:rPr sz="28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manufacturing </a:t>
            </a:r>
            <a:r>
              <a:rPr sz="2800" spc="-5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organizations  </a:t>
            </a:r>
            <a:r>
              <a:rPr lang="en-US" sz="2800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6-</a:t>
            </a:r>
            <a:r>
              <a:rPr sz="2800" spc="-5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The </a:t>
            </a:r>
            <a:r>
              <a:rPr sz="28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ever-changing </a:t>
            </a:r>
            <a:r>
              <a:rPr sz="2800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world </a:t>
            </a:r>
            <a:r>
              <a:rPr sz="28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of</a:t>
            </a:r>
            <a:r>
              <a:rPr sz="2800" spc="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OM</a:t>
            </a:r>
            <a:endParaRPr sz="28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426720" indent="-414655">
              <a:lnSpc>
                <a:spcPct val="100000"/>
              </a:lnSpc>
              <a:spcBef>
                <a:spcPts val="450"/>
              </a:spcBef>
              <a:buClr>
                <a:srgbClr val="000000"/>
              </a:buClr>
              <a:tabLst>
                <a:tab pos="427355" algn="l"/>
                <a:tab pos="1493520" algn="l"/>
              </a:tabLst>
            </a:pPr>
            <a:r>
              <a:rPr lang="en-US" sz="2800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7-</a:t>
            </a:r>
            <a:r>
              <a:rPr sz="2800" spc="-5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Make</a:t>
            </a:r>
            <a:r>
              <a:rPr lang="en-US" sz="2800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800" spc="5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or </a:t>
            </a:r>
            <a:r>
              <a:rPr sz="2800" spc="-5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buy</a:t>
            </a:r>
            <a:r>
              <a:rPr sz="2800" spc="-3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800" spc="-5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decision</a:t>
            </a:r>
            <a:endParaRPr sz="28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5655310" cy="3048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Mudit M. Saxena, Dept. of Mech. </a:t>
            </a:r>
            <a:r>
              <a:rPr lang="en-US" b="1" dirty="0" err="1" smtClean="0">
                <a:solidFill>
                  <a:srgbClr val="00206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Engg</a:t>
            </a:r>
            <a:r>
              <a:rPr lang="en-US" b="1" dirty="0" smtClean="0">
                <a:solidFill>
                  <a:srgbClr val="00206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, ITE, Indus University</a:t>
            </a:r>
            <a:endParaRPr lang="en-US" b="1" dirty="0">
              <a:solidFill>
                <a:srgbClr val="002060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533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05267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27885" algn="l"/>
              </a:tabLst>
            </a:pPr>
            <a:r>
              <a:rPr lang="en-US" sz="3200" b="1" spc="-5" dirty="0" smtClean="0">
                <a:solidFill>
                  <a:schemeClr val="bg1"/>
                </a:solidFill>
                <a:latin typeface="Garamond"/>
                <a:cs typeface="Garamond"/>
              </a:rPr>
              <a:t>  </a:t>
            </a:r>
            <a:r>
              <a:rPr sz="3200" b="1" spc="-5" smtClean="0">
                <a:solidFill>
                  <a:schemeClr val="bg1"/>
                </a:solidFill>
                <a:latin typeface="Garamond"/>
                <a:cs typeface="Garamond"/>
              </a:rPr>
              <a:t>Strategic</a:t>
            </a:r>
            <a:r>
              <a:rPr lang="en-US" sz="3200" b="1" spc="-5" dirty="0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3200" b="1" spc="-10" smtClean="0">
                <a:solidFill>
                  <a:schemeClr val="bg1"/>
                </a:solidFill>
                <a:latin typeface="Garamond"/>
                <a:cs typeface="Garamond"/>
              </a:rPr>
              <a:t>decisions</a:t>
            </a:r>
            <a:endParaRPr sz="32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8200" y="1219200"/>
            <a:ext cx="8150860" cy="2019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7790" marR="2689225" indent="-85090">
              <a:lnSpc>
                <a:spcPct val="111000"/>
              </a:lnSpc>
              <a:spcBef>
                <a:spcPts val="95"/>
              </a:spcBef>
              <a:tabLst>
                <a:tab pos="1928495" algn="l"/>
              </a:tabLst>
            </a:pPr>
            <a:r>
              <a:rPr lang="en-US" sz="2400" b="1" spc="-5" dirty="0" smtClean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2400" b="1" spc="-5" smtClean="0">
                <a:solidFill>
                  <a:srgbClr val="C00000"/>
                </a:solidFill>
                <a:latin typeface="Arial"/>
                <a:cs typeface="Arial"/>
              </a:rPr>
              <a:t>enior </a:t>
            </a:r>
            <a:r>
              <a:rPr sz="2400" b="1" spc="-10" dirty="0">
                <a:solidFill>
                  <a:srgbClr val="C00000"/>
                </a:solidFill>
                <a:latin typeface="Arial"/>
                <a:cs typeface="Arial"/>
              </a:rPr>
              <a:t>management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responsibility  </a:t>
            </a:r>
            <a:r>
              <a:rPr sz="2400" spc="-5">
                <a:latin typeface="Arial"/>
                <a:cs typeface="Arial"/>
              </a:rPr>
              <a:t>More</a:t>
            </a:r>
            <a:r>
              <a:rPr sz="2400" spc="5">
                <a:latin typeface="Arial"/>
                <a:cs typeface="Arial"/>
              </a:rPr>
              <a:t> </a:t>
            </a:r>
            <a:r>
              <a:rPr sz="2400" spc="-5" smtClean="0">
                <a:latin typeface="Arial"/>
                <a:cs typeface="Arial"/>
              </a:rPr>
              <a:t>broad</a:t>
            </a:r>
            <a:r>
              <a:rPr lang="en-US" sz="2400" spc="-5" dirty="0" smtClean="0">
                <a:latin typeface="Arial"/>
                <a:cs typeface="Arial"/>
              </a:rPr>
              <a:t> </a:t>
            </a:r>
            <a:r>
              <a:rPr sz="2400" smtClean="0">
                <a:latin typeface="Arial"/>
                <a:cs typeface="Arial"/>
              </a:rPr>
              <a:t>in</a:t>
            </a:r>
            <a:r>
              <a:rPr sz="2400" spc="-15" smtClean="0">
                <a:latin typeface="Arial"/>
                <a:cs typeface="Arial"/>
              </a:rPr>
              <a:t> </a:t>
            </a:r>
            <a:r>
              <a:rPr lang="" sz="2400" spc="-15" smtClean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ature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Determine the </a:t>
            </a:r>
            <a:r>
              <a:rPr sz="2400" b="1" spc="-10" dirty="0">
                <a:solidFill>
                  <a:srgbClr val="C00000"/>
                </a:solidFill>
                <a:latin typeface="Arial"/>
                <a:cs typeface="Arial"/>
              </a:rPr>
              <a:t>success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of an organization's</a:t>
            </a:r>
            <a:r>
              <a:rPr sz="2400" b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strategy,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8200" y="2514600"/>
            <a:ext cx="43891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Very </a:t>
            </a:r>
            <a:r>
              <a:rPr sz="2400" spc="-5" dirty="0">
                <a:latin typeface="Arial"/>
                <a:cs typeface="Arial"/>
              </a:rPr>
              <a:t>risky and hard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reverse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3540" y="1640839"/>
            <a:ext cx="176530" cy="2287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8200" y="3124200"/>
            <a:ext cx="8305800" cy="3897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5090">
              <a:lnSpc>
                <a:spcPct val="111000"/>
              </a:lnSpc>
              <a:spcBef>
                <a:spcPts val="95"/>
              </a:spcBef>
            </a:pPr>
            <a:r>
              <a:rPr sz="2400" b="1" spc="-10" dirty="0">
                <a:latin typeface="Arial"/>
                <a:cs typeface="Arial"/>
              </a:rPr>
              <a:t>Have </a:t>
            </a:r>
            <a:r>
              <a:rPr sz="2400" b="1" spc="-5" dirty="0">
                <a:latin typeface="Arial"/>
                <a:cs typeface="Arial"/>
              </a:rPr>
              <a:t>significant long </a:t>
            </a:r>
            <a:r>
              <a:rPr sz="2400" b="1" dirty="0">
                <a:latin typeface="Arial"/>
                <a:cs typeface="Arial"/>
              </a:rPr>
              <a:t>- </a:t>
            </a:r>
            <a:r>
              <a:rPr sz="2400" b="1" spc="-5" dirty="0">
                <a:latin typeface="Arial"/>
                <a:cs typeface="Arial"/>
              </a:rPr>
              <a:t>term impact, ,and  less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frequent.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1000" y="3810000"/>
            <a:ext cx="23215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80365" algn="l"/>
              </a:tabLst>
            </a:pPr>
            <a:r>
              <a:rPr sz="2925" spc="705" baseline="1700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r>
              <a:rPr sz="2925" spc="705" baseline="17000" dirty="0">
                <a:solidFill>
                  <a:srgbClr val="CC9900"/>
                </a:solidFill>
                <a:latin typeface="Times New Roman"/>
                <a:cs typeface="Times New Roman"/>
              </a:rPr>
              <a:t>	</a:t>
            </a:r>
            <a:r>
              <a:rPr sz="3000" b="1" spc="-10" dirty="0">
                <a:latin typeface="Arial"/>
                <a:cs typeface="Arial"/>
              </a:rPr>
              <a:t>Examples:</a:t>
            </a:r>
            <a:endParaRPr sz="3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3540" y="4561840"/>
            <a:ext cx="151765" cy="1236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62000" y="4343400"/>
            <a:ext cx="4490720" cy="1376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How </a:t>
            </a:r>
            <a:r>
              <a:rPr sz="2000" b="1" spc="10" dirty="0">
                <a:latin typeface="Arial"/>
                <a:cs typeface="Arial"/>
              </a:rPr>
              <a:t>will </a:t>
            </a:r>
            <a:r>
              <a:rPr sz="2000" b="1" spc="25" dirty="0">
                <a:latin typeface="Arial"/>
                <a:cs typeface="Arial"/>
              </a:rPr>
              <a:t>we </a:t>
            </a:r>
            <a:r>
              <a:rPr sz="2000" b="1" spc="-5" dirty="0">
                <a:latin typeface="Arial"/>
                <a:cs typeface="Arial"/>
              </a:rPr>
              <a:t>make </a:t>
            </a:r>
            <a:r>
              <a:rPr sz="2000" b="1" dirty="0">
                <a:latin typeface="Arial"/>
                <a:cs typeface="Arial"/>
              </a:rPr>
              <a:t>the product?  Where do </a:t>
            </a:r>
            <a:r>
              <a:rPr sz="2000" b="1" spc="30" dirty="0">
                <a:latin typeface="Arial"/>
                <a:cs typeface="Arial"/>
              </a:rPr>
              <a:t>we </a:t>
            </a:r>
            <a:r>
              <a:rPr sz="2000" b="1" spc="-5" dirty="0">
                <a:latin typeface="Arial"/>
                <a:cs typeface="Arial"/>
              </a:rPr>
              <a:t>locate </a:t>
            </a:r>
            <a:r>
              <a:rPr sz="2000" b="1" dirty="0">
                <a:latin typeface="Arial"/>
                <a:cs typeface="Arial"/>
              </a:rPr>
              <a:t>the </a:t>
            </a:r>
            <a:r>
              <a:rPr sz="2000" b="1" spc="-5" dirty="0">
                <a:latin typeface="Arial"/>
                <a:cs typeface="Arial"/>
              </a:rPr>
              <a:t>facility?  </a:t>
            </a:r>
            <a:r>
              <a:rPr sz="2000" b="1" dirty="0">
                <a:latin typeface="Arial"/>
                <a:cs typeface="Arial"/>
              </a:rPr>
              <a:t>How </a:t>
            </a:r>
            <a:r>
              <a:rPr sz="2000" b="1" spc="-5" dirty="0">
                <a:latin typeface="Arial"/>
                <a:cs typeface="Arial"/>
              </a:rPr>
              <a:t>much capacity </a:t>
            </a:r>
            <a:r>
              <a:rPr sz="2000" b="1" dirty="0">
                <a:latin typeface="Arial"/>
                <a:cs typeface="Arial"/>
              </a:rPr>
              <a:t>do </a:t>
            </a:r>
            <a:r>
              <a:rPr sz="2000" b="1" spc="30" dirty="0">
                <a:latin typeface="Arial"/>
                <a:cs typeface="Arial"/>
              </a:rPr>
              <a:t>we </a:t>
            </a:r>
            <a:r>
              <a:rPr sz="2000" b="1" spc="-5" dirty="0">
                <a:latin typeface="Arial"/>
                <a:cs typeface="Arial"/>
              </a:rPr>
              <a:t>need?  </a:t>
            </a:r>
            <a:r>
              <a:rPr sz="2000" b="1" dirty="0">
                <a:latin typeface="Arial"/>
                <a:cs typeface="Arial"/>
              </a:rPr>
              <a:t>When </a:t>
            </a:r>
            <a:r>
              <a:rPr sz="2000" b="1" spc="-5" dirty="0">
                <a:latin typeface="Arial"/>
                <a:cs typeface="Arial"/>
              </a:rPr>
              <a:t>should </a:t>
            </a:r>
            <a:r>
              <a:rPr sz="2000" b="1" spc="30" dirty="0">
                <a:latin typeface="Arial"/>
                <a:cs typeface="Arial"/>
              </a:rPr>
              <a:t>we </a:t>
            </a:r>
            <a:r>
              <a:rPr sz="2000" b="1" dirty="0">
                <a:latin typeface="Arial"/>
                <a:cs typeface="Arial"/>
              </a:rPr>
              <a:t>add </a:t>
            </a:r>
            <a:r>
              <a:rPr sz="2000" b="1" spc="-5" dirty="0">
                <a:latin typeface="Arial"/>
                <a:cs typeface="Arial"/>
              </a:rPr>
              <a:t>more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capacity?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1148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6548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200" b="1" spc="-5" dirty="0" smtClean="0">
                <a:solidFill>
                  <a:srgbClr val="006633"/>
                </a:solidFill>
                <a:latin typeface="Garamond"/>
                <a:cs typeface="Garamond"/>
              </a:rPr>
              <a:t>  </a:t>
            </a:r>
            <a:r>
              <a:rPr sz="2800" b="1" spc="-5" smtClean="0">
                <a:solidFill>
                  <a:schemeClr val="bg1"/>
                </a:solidFill>
                <a:latin typeface="Garamond"/>
                <a:cs typeface="Garamond"/>
              </a:rPr>
              <a:t>Tactical</a:t>
            </a:r>
            <a:r>
              <a:rPr sz="2800" b="1" spc="-60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800" b="1" spc="-10" dirty="0">
                <a:solidFill>
                  <a:schemeClr val="bg1"/>
                </a:solidFill>
                <a:latin typeface="Garamond"/>
                <a:cs typeface="Garamond"/>
              </a:rPr>
              <a:t>decisions</a:t>
            </a:r>
            <a:endParaRPr sz="28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9740" y="160273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9740" y="226440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9740" y="2794253"/>
            <a:ext cx="176530" cy="1130300"/>
          </a:xfrm>
          <a:prstGeom prst="rect">
            <a:avLst/>
          </a:prstGeom>
        </p:spPr>
        <p:txBody>
          <a:bodyPr vert="horz" wrap="square" lIns="0" tIns="144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35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2000" y="1219200"/>
            <a:ext cx="7562215" cy="330411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113030">
              <a:lnSpc>
                <a:spcPct val="80000"/>
              </a:lnSpc>
              <a:spcBef>
                <a:spcPts val="675"/>
              </a:spcBef>
            </a:pP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Medium- range </a:t>
            </a:r>
            <a:r>
              <a:rPr sz="2400" spc="-5" dirty="0">
                <a:latin typeface="Arial"/>
                <a:cs typeface="Arial"/>
              </a:rPr>
              <a:t>decisions focus on </a:t>
            </a:r>
            <a:r>
              <a:rPr sz="2400" spc="-10" dirty="0">
                <a:latin typeface="Arial"/>
                <a:cs typeface="Arial"/>
              </a:rPr>
              <a:t>resource needs,  </a:t>
            </a:r>
            <a:r>
              <a:rPr sz="2400" spc="-5" dirty="0">
                <a:latin typeface="Arial"/>
                <a:cs typeface="Arial"/>
              </a:rPr>
              <a:t>schedules,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quantities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produce</a:t>
            </a:r>
            <a:endParaRPr sz="2400">
              <a:latin typeface="Arial"/>
              <a:cs typeface="Arial"/>
            </a:endParaRPr>
          </a:p>
          <a:p>
            <a:pPr marL="12700" marR="676910">
              <a:lnSpc>
                <a:spcPct val="80000"/>
              </a:lnSpc>
              <a:spcBef>
                <a:spcPts val="600"/>
              </a:spcBef>
            </a:pPr>
            <a:r>
              <a:rPr sz="2400" spc="-10" dirty="0">
                <a:latin typeface="Arial"/>
                <a:cs typeface="Arial"/>
              </a:rPr>
              <a:t>Tactical </a:t>
            </a:r>
            <a:r>
              <a:rPr sz="2400" spc="-5" dirty="0">
                <a:latin typeface="Arial"/>
                <a:cs typeface="Arial"/>
              </a:rPr>
              <a:t>decisions are frequent, must align </a:t>
            </a:r>
            <a:r>
              <a:rPr sz="2400" spc="5" dirty="0">
                <a:latin typeface="Arial"/>
                <a:cs typeface="Arial"/>
              </a:rPr>
              <a:t>with  </a:t>
            </a:r>
            <a:r>
              <a:rPr sz="2400" spc="-5" dirty="0">
                <a:latin typeface="Arial"/>
                <a:cs typeface="Arial"/>
              </a:rPr>
              <a:t>strategic decisions.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1000"/>
              </a:lnSpc>
            </a:pPr>
            <a:r>
              <a:rPr sz="2400" spc="-5" dirty="0">
                <a:latin typeface="Arial"/>
                <a:cs typeface="Arial"/>
              </a:rPr>
              <a:t>Involves </a:t>
            </a:r>
            <a:r>
              <a:rPr sz="2400" spc="-10" dirty="0">
                <a:latin typeface="Arial"/>
                <a:cs typeface="Arial"/>
              </a:rPr>
              <a:t>resource </a:t>
            </a:r>
            <a:r>
              <a:rPr sz="2400" spc="-5" dirty="0">
                <a:latin typeface="Arial"/>
                <a:cs typeface="Arial"/>
              </a:rPr>
              <a:t>allocation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utilization.  Involves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moderate degree of uncertainty and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risk..</a:t>
            </a:r>
            <a:endParaRPr sz="2400">
              <a:latin typeface="Arial"/>
              <a:cs typeface="Arial"/>
            </a:endParaRPr>
          </a:p>
          <a:p>
            <a:pPr marL="12700" marR="836295">
              <a:lnSpc>
                <a:spcPct val="80000"/>
              </a:lnSpc>
              <a:spcBef>
                <a:spcPts val="600"/>
              </a:spcBef>
            </a:pPr>
            <a:r>
              <a:rPr sz="2400" spc="-10" dirty="0">
                <a:latin typeface="Arial"/>
                <a:cs typeface="Arial"/>
              </a:rPr>
              <a:t>They </a:t>
            </a:r>
            <a:r>
              <a:rPr sz="2400" spc="-5" dirty="0">
                <a:latin typeface="Arial"/>
                <a:cs typeface="Arial"/>
              </a:rPr>
              <a:t>are the </a:t>
            </a:r>
            <a:r>
              <a:rPr sz="2400" dirty="0">
                <a:latin typeface="Arial"/>
                <a:cs typeface="Arial"/>
              </a:rPr>
              <a:t>link </a:t>
            </a:r>
            <a:r>
              <a:rPr sz="2400" spc="-5" dirty="0">
                <a:latin typeface="Arial"/>
                <a:cs typeface="Arial"/>
              </a:rPr>
              <a:t>between </a:t>
            </a:r>
            <a:r>
              <a:rPr sz="2400" dirty="0">
                <a:latin typeface="Arial"/>
                <a:cs typeface="Arial"/>
              </a:rPr>
              <a:t>lower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high </a:t>
            </a:r>
            <a:r>
              <a:rPr sz="2400" spc="-5">
                <a:latin typeface="Arial"/>
                <a:cs typeface="Arial"/>
              </a:rPr>
              <a:t>level  </a:t>
            </a:r>
            <a:r>
              <a:rPr sz="2400" spc="-5" smtClean="0">
                <a:latin typeface="Arial"/>
                <a:cs typeface="Arial"/>
              </a:rPr>
              <a:t>management</a:t>
            </a:r>
            <a:endParaRPr lang="en-US" sz="2400" spc="-5" dirty="0" smtClean="0">
              <a:latin typeface="Arial"/>
              <a:cs typeface="Arial"/>
            </a:endParaRPr>
          </a:p>
          <a:p>
            <a:pPr marL="12700" marR="836295">
              <a:lnSpc>
                <a:spcPct val="80000"/>
              </a:lnSpc>
              <a:spcBef>
                <a:spcPts val="600"/>
              </a:spcBef>
            </a:pP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85" dirty="0">
                <a:latin typeface="Arial"/>
                <a:cs typeface="Arial"/>
              </a:rPr>
              <a:t>Examples: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9740" y="4321809"/>
            <a:ext cx="176530" cy="181228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8200" y="4572000"/>
            <a:ext cx="7848600" cy="15582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2013585">
              <a:lnSpc>
                <a:spcPct val="101000"/>
              </a:lnSpc>
              <a:spcBef>
                <a:spcPts val="80"/>
              </a:spcBef>
              <a:tabLst>
                <a:tab pos="697865" algn="l"/>
              </a:tabLst>
            </a:pPr>
            <a:r>
              <a:rPr sz="2000" b="1" dirty="0">
                <a:latin typeface="Arial"/>
                <a:cs typeface="Arial"/>
              </a:rPr>
              <a:t>How	</a:t>
            </a:r>
            <a:r>
              <a:rPr sz="2000" b="1" spc="-5" dirty="0">
                <a:latin typeface="Arial"/>
                <a:cs typeface="Arial"/>
              </a:rPr>
              <a:t>many </a:t>
            </a:r>
            <a:r>
              <a:rPr sz="2000" b="1" spc="5" dirty="0">
                <a:latin typeface="Arial"/>
                <a:cs typeface="Arial"/>
              </a:rPr>
              <a:t>workers </a:t>
            </a:r>
            <a:r>
              <a:rPr sz="2000" b="1" spc="-5" dirty="0">
                <a:latin typeface="Arial"/>
                <a:cs typeface="Arial"/>
              </a:rPr>
              <a:t>do </a:t>
            </a:r>
            <a:r>
              <a:rPr sz="2000" b="1" spc="30" dirty="0">
                <a:latin typeface="Arial"/>
                <a:cs typeface="Arial"/>
              </a:rPr>
              <a:t>we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need?  When </a:t>
            </a:r>
            <a:r>
              <a:rPr sz="2000" b="1" spc="-5">
                <a:latin typeface="Arial"/>
                <a:cs typeface="Arial"/>
              </a:rPr>
              <a:t>do </a:t>
            </a:r>
            <a:r>
              <a:rPr sz="2000" b="1" spc="30" smtClean="0">
                <a:latin typeface="Arial"/>
                <a:cs typeface="Arial"/>
              </a:rPr>
              <a:t>we</a:t>
            </a:r>
            <a:r>
              <a:rPr lang="en-US" sz="2000" b="1" spc="30" dirty="0" smtClean="0">
                <a:latin typeface="Arial"/>
                <a:cs typeface="Arial"/>
              </a:rPr>
              <a:t> </a:t>
            </a:r>
            <a:r>
              <a:rPr sz="2000" b="1" spc="30" smtClean="0">
                <a:latin typeface="Arial"/>
                <a:cs typeface="Arial"/>
              </a:rPr>
              <a:t> </a:t>
            </a:r>
            <a:r>
              <a:rPr lang="en-US" sz="2000" b="1" spc="30" dirty="0" smtClean="0">
                <a:latin typeface="Arial"/>
                <a:cs typeface="Arial"/>
              </a:rPr>
              <a:t>n</a:t>
            </a:r>
            <a:r>
              <a:rPr sz="2000" b="1" smtClean="0">
                <a:latin typeface="Arial"/>
                <a:cs typeface="Arial"/>
              </a:rPr>
              <a:t>eed</a:t>
            </a:r>
            <a:r>
              <a:rPr sz="2000" b="1" spc="-60" smtClean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them?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1000"/>
              </a:lnSpc>
            </a:pPr>
            <a:r>
              <a:rPr sz="2000" b="1" spc="-5" dirty="0">
                <a:latin typeface="Arial"/>
                <a:cs typeface="Arial"/>
              </a:rPr>
              <a:t>Should </a:t>
            </a:r>
            <a:r>
              <a:rPr sz="2000" b="1" spc="30" dirty="0">
                <a:latin typeface="Arial"/>
                <a:cs typeface="Arial"/>
              </a:rPr>
              <a:t>we </a:t>
            </a:r>
            <a:r>
              <a:rPr sz="2000" b="1" spc="10" dirty="0">
                <a:latin typeface="Arial"/>
                <a:cs typeface="Arial"/>
              </a:rPr>
              <a:t>work </a:t>
            </a:r>
            <a:r>
              <a:rPr sz="2000" b="1" spc="-10" dirty="0">
                <a:latin typeface="Arial"/>
                <a:cs typeface="Arial"/>
              </a:rPr>
              <a:t>overtime </a:t>
            </a:r>
            <a:r>
              <a:rPr sz="2000" b="1" spc="-5" dirty="0">
                <a:latin typeface="Arial"/>
                <a:cs typeface="Arial"/>
              </a:rPr>
              <a:t>or </a:t>
            </a:r>
            <a:r>
              <a:rPr sz="2000" b="1" dirty="0">
                <a:latin typeface="Arial"/>
                <a:cs typeface="Arial"/>
              </a:rPr>
              <a:t>put on a second sift</a:t>
            </a:r>
            <a:r>
              <a:rPr sz="2000" b="1">
                <a:latin typeface="Arial"/>
                <a:cs typeface="Arial"/>
              </a:rPr>
              <a:t>?  </a:t>
            </a:r>
            <a:endParaRPr lang="en-US" sz="2000" b="1" dirty="0" smtClean="0">
              <a:latin typeface="Arial"/>
              <a:cs typeface="Arial"/>
            </a:endParaRPr>
          </a:p>
          <a:p>
            <a:pPr marL="12700" marR="5080">
              <a:lnSpc>
                <a:spcPct val="101000"/>
              </a:lnSpc>
            </a:pPr>
            <a:r>
              <a:rPr sz="2000" b="1" smtClean="0">
                <a:latin typeface="Arial"/>
                <a:cs typeface="Arial"/>
              </a:rPr>
              <a:t>When </a:t>
            </a:r>
            <a:r>
              <a:rPr sz="2000" b="1" spc="-5" dirty="0">
                <a:latin typeface="Arial"/>
                <a:cs typeface="Arial"/>
              </a:rPr>
              <a:t>should </a:t>
            </a:r>
            <a:r>
              <a:rPr sz="2000" b="1" spc="30" dirty="0">
                <a:latin typeface="Arial"/>
                <a:cs typeface="Arial"/>
              </a:rPr>
              <a:t>we </a:t>
            </a:r>
            <a:r>
              <a:rPr sz="2000" b="1" spc="-10" dirty="0">
                <a:latin typeface="Arial"/>
                <a:cs typeface="Arial"/>
              </a:rPr>
              <a:t>have </a:t>
            </a:r>
            <a:r>
              <a:rPr sz="2000" b="1" spc="-5" dirty="0">
                <a:latin typeface="Arial"/>
                <a:cs typeface="Arial"/>
              </a:rPr>
              <a:t>material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delivered?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000" b="1" spc="-5" dirty="0">
                <a:latin typeface="Arial"/>
                <a:cs typeface="Arial"/>
              </a:rPr>
              <a:t>Should </a:t>
            </a:r>
            <a:r>
              <a:rPr sz="2000" b="1" spc="30" dirty="0">
                <a:latin typeface="Arial"/>
                <a:cs typeface="Arial"/>
              </a:rPr>
              <a:t>we </a:t>
            </a:r>
            <a:r>
              <a:rPr sz="2000" b="1" spc="-10" dirty="0">
                <a:latin typeface="Arial"/>
                <a:cs typeface="Arial"/>
              </a:rPr>
              <a:t>have </a:t>
            </a:r>
            <a:r>
              <a:rPr sz="2000" b="1" dirty="0">
                <a:latin typeface="Arial"/>
                <a:cs typeface="Arial"/>
              </a:rPr>
              <a:t>a </a:t>
            </a:r>
            <a:r>
              <a:rPr sz="2000" b="1" spc="-5" dirty="0">
                <a:latin typeface="Arial"/>
                <a:cs typeface="Arial"/>
              </a:rPr>
              <a:t>finished </a:t>
            </a:r>
            <a:r>
              <a:rPr sz="2000" b="1" dirty="0">
                <a:latin typeface="Arial"/>
                <a:cs typeface="Arial"/>
              </a:rPr>
              <a:t>goods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inventory?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4958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5" name="Picture 14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" y="0"/>
            <a:ext cx="9143999" cy="65915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200" b="1" spc="-5" dirty="0" smtClean="0">
                <a:solidFill>
                  <a:srgbClr val="006633"/>
                </a:solidFill>
                <a:latin typeface="Garamond"/>
                <a:cs typeface="Garamond"/>
              </a:rPr>
              <a:t>  </a:t>
            </a:r>
            <a:r>
              <a:rPr sz="3200" b="1" spc="-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Operational</a:t>
            </a:r>
            <a:r>
              <a:rPr sz="3200" b="1" spc="-6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3200" b="1" spc="-10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decisions</a:t>
            </a:r>
            <a:endParaRPr sz="3200">
              <a:solidFill>
                <a:schemeClr val="bg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3124200"/>
            <a:ext cx="8417560" cy="948337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393700" indent="-342900">
              <a:lnSpc>
                <a:spcPct val="100000"/>
              </a:lnSpc>
              <a:spcBef>
                <a:spcPts val="935"/>
              </a:spcBef>
              <a:buClr>
                <a:srgbClr val="CC9900"/>
              </a:buClr>
              <a:buSzPct val="65000"/>
              <a:buFont typeface="Symbol"/>
              <a:buChar char=""/>
              <a:tabLst>
                <a:tab pos="393065" algn="l"/>
                <a:tab pos="393700" algn="l"/>
              </a:tabLst>
            </a:pPr>
            <a:r>
              <a:rPr sz="2400" dirty="0">
                <a:latin typeface="Arial" panose="02080604020202020204" pitchFamily="34" charset="0"/>
                <a:cs typeface="Arial" panose="02080604020202020204" pitchFamily="34" charset="0"/>
              </a:rPr>
              <a:t>Involves a short time horizon.</a:t>
            </a:r>
            <a:endParaRPr sz="24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93700" indent="-342900">
              <a:lnSpc>
                <a:spcPct val="100000"/>
              </a:lnSpc>
              <a:spcBef>
                <a:spcPts val="740"/>
              </a:spcBef>
              <a:buClr>
                <a:srgbClr val="CC9900"/>
              </a:buClr>
              <a:buSzPct val="65000"/>
              <a:buFont typeface="Symbol"/>
              <a:buChar char=""/>
              <a:tabLst>
                <a:tab pos="393065" algn="l"/>
                <a:tab pos="393700" algn="l"/>
              </a:tabLst>
            </a:pPr>
            <a:r>
              <a:rPr sz="2400" dirty="0">
                <a:latin typeface="Arial" panose="02080604020202020204" pitchFamily="34" charset="0"/>
                <a:cs typeface="Arial" panose="02080604020202020204" pitchFamily="34" charset="0"/>
              </a:rPr>
              <a:t>Involves very little uncertainty and </a:t>
            </a:r>
            <a:r>
              <a:rPr sz="2400">
                <a:latin typeface="Arial" panose="02080604020202020204" pitchFamily="34" charset="0"/>
                <a:cs typeface="Arial" panose="02080604020202020204" pitchFamily="34" charset="0"/>
              </a:rPr>
              <a:t>risk</a:t>
            </a:r>
            <a:r>
              <a:rPr sz="2400" smtClean="0">
                <a:latin typeface="Arial" panose="02080604020202020204" pitchFamily="34" charset="0"/>
                <a:cs typeface="Arial" panose="02080604020202020204" pitchFamily="34" charset="0"/>
              </a:rPr>
              <a:t>.</a:t>
            </a:r>
            <a:endParaRPr sz="24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0110" y="3395979"/>
            <a:ext cx="20383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95" dirty="0">
                <a:solidFill>
                  <a:srgbClr val="3A802E"/>
                </a:solidFill>
                <a:latin typeface="Symbol"/>
                <a:cs typeface="Symbol"/>
              </a:rPr>
              <a:t>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0110" y="3873500"/>
            <a:ext cx="20383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95" dirty="0">
                <a:solidFill>
                  <a:srgbClr val="3A802E"/>
                </a:solidFill>
                <a:latin typeface="Symbol"/>
                <a:cs typeface="Symbol"/>
              </a:rPr>
              <a:t>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3400" y="1447800"/>
            <a:ext cx="6661784" cy="1461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1000"/>
              </a:lnSpc>
              <a:spcBef>
                <a:spcPts val="100"/>
              </a:spcBef>
              <a:tabLst>
                <a:tab pos="3579495" algn="l"/>
              </a:tabLst>
            </a:pPr>
            <a:r>
              <a:rPr sz="2600" dirty="0">
                <a:latin typeface="Arial" panose="02080604020202020204" pitchFamily="34" charset="0"/>
                <a:cs typeface="Arial" panose="02080604020202020204" pitchFamily="34" charset="0"/>
              </a:rPr>
              <a:t>What jobs do we work on today or this week?  To whom  do we assign	what task?</a:t>
            </a:r>
            <a:endParaRPr sz="26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2600" dirty="0">
                <a:latin typeface="Arial" panose="02080604020202020204" pitchFamily="34" charset="0"/>
                <a:cs typeface="Arial" panose="02080604020202020204" pitchFamily="34" charset="0"/>
              </a:rPr>
              <a:t>What jobs have priority?</a:t>
            </a:r>
            <a:endParaRPr sz="26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4648200" cy="228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0590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spc="-130" dirty="0" smtClean="0">
                <a:solidFill>
                  <a:srgbClr val="006633"/>
                </a:solidFill>
                <a:latin typeface="Garamond"/>
                <a:cs typeface="Garamond"/>
              </a:rPr>
              <a:t>  </a:t>
            </a:r>
            <a:r>
              <a:rPr sz="3200" spc="-130" smtClean="0">
                <a:solidFill>
                  <a:schemeClr val="bg1"/>
                </a:solidFill>
                <a:latin typeface="Garamond"/>
                <a:cs typeface="Garamond"/>
              </a:rPr>
              <a:t>OM </a:t>
            </a:r>
            <a:r>
              <a:rPr sz="3200" spc="-70" dirty="0">
                <a:solidFill>
                  <a:schemeClr val="bg1"/>
                </a:solidFill>
                <a:latin typeface="Garamond"/>
                <a:cs typeface="Garamond"/>
              </a:rPr>
              <a:t>decisions</a:t>
            </a:r>
            <a:endParaRPr sz="32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469" y="3106420"/>
            <a:ext cx="18637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Arial"/>
                <a:cs typeface="Arial"/>
              </a:rPr>
              <a:t>Characteristics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64410" y="1531620"/>
            <a:ext cx="1877695" cy="2136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3875">
              <a:lnSpc>
                <a:spcPct val="100000"/>
              </a:lnSpc>
              <a:spcBef>
                <a:spcPts val="100"/>
              </a:spcBef>
            </a:pP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Strategic</a:t>
            </a:r>
            <a:endParaRPr sz="2200">
              <a:latin typeface="Arial"/>
              <a:cs typeface="Arial"/>
            </a:endParaRPr>
          </a:p>
          <a:p>
            <a:pPr marL="12700" marR="484505">
              <a:lnSpc>
                <a:spcPts val="2240"/>
              </a:lnSpc>
              <a:spcBef>
                <a:spcPts val="1775"/>
              </a:spcBef>
            </a:pPr>
            <a:r>
              <a:rPr sz="2000" dirty="0">
                <a:latin typeface="Arial"/>
                <a:cs typeface="Arial"/>
              </a:rPr>
              <a:t>Longer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term  </a:t>
            </a:r>
            <a:r>
              <a:rPr sz="2000" dirty="0">
                <a:latin typeface="Arial"/>
                <a:cs typeface="Arial"/>
              </a:rPr>
              <a:t>decisions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2230"/>
              </a:lnSpc>
              <a:spcBef>
                <a:spcPts val="1080"/>
              </a:spcBef>
            </a:pPr>
            <a:r>
              <a:rPr sz="2000" dirty="0">
                <a:latin typeface="Arial"/>
                <a:cs typeface="Arial"/>
              </a:rPr>
              <a:t>Responsibility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of  the </a:t>
            </a:r>
            <a:r>
              <a:rPr sz="2000" dirty="0">
                <a:latin typeface="Arial"/>
                <a:cs typeface="Arial"/>
              </a:rPr>
              <a:t>senior  management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62170" y="1531620"/>
            <a:ext cx="1920875" cy="2136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1325">
              <a:lnSpc>
                <a:spcPct val="100000"/>
              </a:lnSpc>
              <a:spcBef>
                <a:spcPts val="100"/>
              </a:spcBef>
            </a:pP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Tactical</a:t>
            </a:r>
            <a:endParaRPr sz="2200">
              <a:latin typeface="Arial"/>
              <a:cs typeface="Arial"/>
            </a:endParaRPr>
          </a:p>
          <a:p>
            <a:pPr marL="12700" marR="421005">
              <a:lnSpc>
                <a:spcPts val="2240"/>
              </a:lnSpc>
              <a:spcBef>
                <a:spcPts val="1775"/>
              </a:spcBef>
            </a:pPr>
            <a:r>
              <a:rPr sz="2000" spc="-10" dirty="0">
                <a:latin typeface="Arial"/>
                <a:cs typeface="Arial"/>
              </a:rPr>
              <a:t>Medium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term  </a:t>
            </a:r>
            <a:r>
              <a:rPr sz="2000" dirty="0">
                <a:latin typeface="Arial"/>
                <a:cs typeface="Arial"/>
              </a:rPr>
              <a:t>decisions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2230"/>
              </a:lnSpc>
              <a:spcBef>
                <a:spcPts val="1080"/>
              </a:spcBef>
            </a:pPr>
            <a:r>
              <a:rPr sz="2000" spc="-5" dirty="0">
                <a:latin typeface="Arial"/>
                <a:cs typeface="Arial"/>
              </a:rPr>
              <a:t>Responsibility </a:t>
            </a:r>
            <a:r>
              <a:rPr sz="2000" dirty="0">
                <a:latin typeface="Arial"/>
                <a:cs typeface="Arial"/>
              </a:rPr>
              <a:t>of  </a:t>
            </a:r>
            <a:r>
              <a:rPr sz="2000" spc="-5" dirty="0">
                <a:latin typeface="Arial"/>
                <a:cs typeface="Arial"/>
              </a:rPr>
              <a:t>middle </a:t>
            </a:r>
            <a:r>
              <a:rPr sz="2000" dirty="0">
                <a:latin typeface="Arial"/>
                <a:cs typeface="Arial"/>
              </a:rPr>
              <a:t>and  senior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managers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21169" y="1531620"/>
            <a:ext cx="2229485" cy="2136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Operating</a:t>
            </a:r>
            <a:endParaRPr sz="2200">
              <a:latin typeface="Arial"/>
              <a:cs typeface="Arial"/>
            </a:endParaRPr>
          </a:p>
          <a:p>
            <a:pPr marL="12700" marR="795655">
              <a:lnSpc>
                <a:spcPts val="2240"/>
              </a:lnSpc>
              <a:spcBef>
                <a:spcPts val="1775"/>
              </a:spcBef>
            </a:pPr>
            <a:r>
              <a:rPr sz="2000" spc="-5" dirty="0">
                <a:latin typeface="Arial"/>
                <a:cs typeface="Arial"/>
              </a:rPr>
              <a:t>Shorter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term  </a:t>
            </a:r>
            <a:r>
              <a:rPr sz="2000" dirty="0">
                <a:latin typeface="Arial"/>
                <a:cs typeface="Arial"/>
              </a:rPr>
              <a:t>decisions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2230"/>
              </a:lnSpc>
              <a:spcBef>
                <a:spcPts val="1080"/>
              </a:spcBef>
            </a:pPr>
            <a:r>
              <a:rPr sz="2000" dirty="0">
                <a:latin typeface="Arial"/>
                <a:cs typeface="Arial"/>
              </a:rPr>
              <a:t>Responsibility of  </a:t>
            </a:r>
            <a:r>
              <a:rPr sz="2000" spc="-5" dirty="0">
                <a:latin typeface="Arial"/>
                <a:cs typeface="Arial"/>
              </a:rPr>
              <a:t>middle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lower  </a:t>
            </a:r>
            <a:r>
              <a:rPr sz="2000" dirty="0">
                <a:latin typeface="Arial"/>
                <a:cs typeface="Arial"/>
              </a:rPr>
              <a:t>management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levels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64410" y="3897629"/>
            <a:ext cx="1764030" cy="103378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412750">
              <a:lnSpc>
                <a:spcPts val="2230"/>
              </a:lnSpc>
              <a:spcBef>
                <a:spcPts val="315"/>
              </a:spcBef>
            </a:pPr>
            <a:r>
              <a:rPr sz="2000" dirty="0">
                <a:latin typeface="Arial"/>
                <a:cs typeface="Arial"/>
              </a:rPr>
              <a:t>High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capital  investment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2000" dirty="0">
                <a:latin typeface="Arial"/>
                <a:cs typeface="Arial"/>
              </a:rPr>
              <a:t>Broad </a:t>
            </a:r>
            <a:r>
              <a:rPr sz="2000" spc="-5" dirty="0">
                <a:latin typeface="Arial"/>
                <a:cs typeface="Arial"/>
              </a:rPr>
              <a:t>in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62170" y="4601209"/>
            <a:ext cx="19323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0915" algn="l"/>
              </a:tabLst>
            </a:pPr>
            <a:r>
              <a:rPr sz="2000" dirty="0">
                <a:latin typeface="Arial"/>
                <a:cs typeface="Arial"/>
              </a:rPr>
              <a:t>Narrow	</a:t>
            </a:r>
            <a:r>
              <a:rPr sz="2000" spc="-5" dirty="0">
                <a:latin typeface="Arial"/>
                <a:cs typeface="Arial"/>
              </a:rPr>
              <a:t>in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scope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21169" y="4601209"/>
            <a:ext cx="2217420" cy="117983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2230"/>
              </a:lnSpc>
              <a:spcBef>
                <a:spcPts val="315"/>
              </a:spcBef>
            </a:pPr>
            <a:r>
              <a:rPr sz="2000" dirty="0">
                <a:latin typeface="Arial"/>
                <a:cs typeface="Arial"/>
              </a:rPr>
              <a:t>These decisions  concern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day-to-  </a:t>
            </a:r>
            <a:r>
              <a:rPr sz="2000" dirty="0">
                <a:latin typeface="Arial"/>
                <a:cs typeface="Arial"/>
              </a:rPr>
              <a:t>day </a:t>
            </a:r>
            <a:r>
              <a:rPr sz="2000" spc="-5" dirty="0">
                <a:latin typeface="Arial"/>
                <a:cs typeface="Arial"/>
              </a:rPr>
              <a:t>activities </a:t>
            </a:r>
            <a:r>
              <a:rPr sz="2000" dirty="0">
                <a:latin typeface="Arial"/>
                <a:cs typeface="Arial"/>
              </a:rPr>
              <a:t>of  </a:t>
            </a:r>
            <a:r>
              <a:rPr sz="2000" spc="-5" dirty="0">
                <a:latin typeface="Arial"/>
                <a:cs typeface="Arial"/>
              </a:rPr>
              <a:t>workers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5720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524000"/>
            <a:ext cx="9144000" cy="5854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57225" algn="l"/>
                <a:tab pos="2023745" algn="l"/>
                <a:tab pos="5271770" algn="l"/>
                <a:tab pos="5890895" algn="l"/>
              </a:tabLst>
            </a:pPr>
            <a:r>
              <a:rPr lang="en-US" sz="3700" b="1" i="1" spc="210" dirty="0" smtClean="0">
                <a:latin typeface="Arial"/>
                <a:cs typeface="Arial"/>
              </a:rPr>
              <a:t>  </a:t>
            </a:r>
            <a:r>
              <a:rPr sz="3700" b="1" spc="210" smtClean="0">
                <a:solidFill>
                  <a:srgbClr val="C00000"/>
                </a:solidFill>
                <a:latin typeface="Arial"/>
                <a:cs typeface="Arial"/>
              </a:rPr>
              <a:t>OM</a:t>
            </a:r>
            <a:r>
              <a:rPr sz="3700" b="1" spc="90" smtClean="0">
                <a:solidFill>
                  <a:srgbClr val="C00000"/>
                </a:solidFill>
                <a:latin typeface="Arial"/>
                <a:cs typeface="Arial"/>
              </a:rPr>
              <a:t>'</a:t>
            </a:r>
            <a:r>
              <a:rPr sz="3700" b="1" spc="-260" smtClean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lang="en-US" sz="3700" b="1" spc="-260" dirty="0" smtClean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3700" b="1" spc="35" smtClean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3700" b="1" spc="30" smtClean="0">
                <a:solidFill>
                  <a:srgbClr val="C00000"/>
                </a:solidFill>
                <a:latin typeface="Arial"/>
                <a:cs typeface="Arial"/>
              </a:rPr>
              <a:t>on</a:t>
            </a:r>
            <a:r>
              <a:rPr sz="3700" b="1" spc="60" smtClean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700" b="1" spc="50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700" b="1" spc="75" smtClean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3700" b="1" spc="30" smtClean="0">
                <a:solidFill>
                  <a:srgbClr val="C00000"/>
                </a:solidFill>
                <a:latin typeface="Arial"/>
                <a:cs typeface="Arial"/>
              </a:rPr>
              <a:t>bu</a:t>
            </a:r>
            <a:r>
              <a:rPr sz="3700" b="1" spc="60" smtClean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700" b="1" spc="65" smtClean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3700" b="1" spc="45" smtClean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3700" b="1" spc="30" smtClean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3700" b="1" spc="-260" smtClean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lang="en-US" sz="3700" b="1" spc="-260" dirty="0" smtClean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3700" b="1" spc="50" smtClean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700" b="1" spc="-260" smtClean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lang="en-US" sz="3700" b="1" spc="-260" dirty="0" smtClean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3700" b="1" spc="35" smtClean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3700" b="1" spc="45" smtClean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3700" b="1" spc="35" smtClean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3700" b="1" spc="65" smtClean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3700" b="1" spc="245" smtClean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700" b="1" spc="50" smtClean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700" b="1" spc="-260" smtClean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endParaRPr sz="37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169920"/>
            <a:ext cx="5033010" cy="179197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b="1" spc="-5" dirty="0">
                <a:latin typeface="Arial"/>
                <a:cs typeface="Arial"/>
              </a:rPr>
              <a:t>Higher </a:t>
            </a:r>
            <a:r>
              <a:rPr sz="2400" b="1" spc="-10" dirty="0">
                <a:latin typeface="Arial"/>
                <a:cs typeface="Arial"/>
              </a:rPr>
              <a:t>Standard </a:t>
            </a:r>
            <a:r>
              <a:rPr sz="2400" b="1" spc="-5" dirty="0">
                <a:latin typeface="Arial"/>
                <a:cs typeface="Arial"/>
              </a:rPr>
              <a:t>of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Living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21000"/>
              </a:lnSpc>
            </a:pPr>
            <a:r>
              <a:rPr sz="2400" b="1" spc="-5" dirty="0">
                <a:latin typeface="Arial"/>
                <a:cs typeface="Arial"/>
              </a:rPr>
              <a:t>Better Quality Goods and </a:t>
            </a:r>
            <a:r>
              <a:rPr sz="2400" b="1" spc="-10" dirty="0">
                <a:latin typeface="Arial"/>
                <a:cs typeface="Arial"/>
              </a:rPr>
              <a:t>Services  </a:t>
            </a:r>
            <a:r>
              <a:rPr sz="2400" b="1" spc="-5" dirty="0">
                <a:latin typeface="Arial"/>
                <a:cs typeface="Arial"/>
              </a:rPr>
              <a:t>Concern for </a:t>
            </a:r>
            <a:r>
              <a:rPr sz="2400" b="1" dirty="0">
                <a:latin typeface="Arial"/>
                <a:cs typeface="Arial"/>
              </a:rPr>
              <a:t>the </a:t>
            </a:r>
            <a:r>
              <a:rPr sz="2400" b="1" spc="-5" dirty="0">
                <a:latin typeface="Arial"/>
                <a:cs typeface="Arial"/>
              </a:rPr>
              <a:t>Environment  Improved Working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Conditions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4191000" cy="228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5148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chemeClr val="bg1"/>
                </a:solidFill>
                <a:latin typeface="Garamond"/>
                <a:cs typeface="Garamond"/>
              </a:rPr>
              <a:t>Operations </a:t>
            </a:r>
            <a:r>
              <a:rPr sz="2400" spc="-5">
                <a:solidFill>
                  <a:schemeClr val="bg1"/>
                </a:solidFill>
                <a:latin typeface="Garamond"/>
                <a:cs typeface="Garamond"/>
              </a:rPr>
              <a:t>management's </a:t>
            </a:r>
            <a:br>
              <a:rPr lang="en-US" sz="2400" spc="-5" dirty="0" smtClean="0">
                <a:solidFill>
                  <a:schemeClr val="bg1"/>
                </a:solidFill>
                <a:latin typeface="Garamond"/>
                <a:cs typeface="Garamond"/>
              </a:rPr>
            </a:br>
            <a:r>
              <a:rPr sz="2400" spc="-5" smtClean="0">
                <a:solidFill>
                  <a:schemeClr val="bg1"/>
                </a:solidFill>
                <a:latin typeface="Garamond"/>
                <a:cs typeface="Garamond"/>
              </a:rPr>
              <a:t>contributions </a:t>
            </a:r>
            <a:r>
              <a:rPr sz="2400" dirty="0">
                <a:solidFill>
                  <a:schemeClr val="bg1"/>
                </a:solidFill>
                <a:latin typeface="Garamond"/>
                <a:cs typeface="Garamond"/>
              </a:rPr>
              <a:t>to</a:t>
            </a:r>
            <a:r>
              <a:rPr sz="2400" spc="-30" dirty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Garamond"/>
                <a:cs typeface="Garamond"/>
              </a:rPr>
              <a:t>society</a:t>
            </a:r>
            <a:endParaRPr sz="24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519708"/>
            <a:ext cx="7651115" cy="2369880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1378585" algn="l"/>
                <a:tab pos="4627245" algn="l"/>
                <a:tab pos="5247005" algn="l"/>
              </a:tabLst>
            </a:pPr>
            <a:r>
              <a:rPr sz="2800" b="1" spc="125" smtClean="0">
                <a:solidFill>
                  <a:srgbClr val="B81C36"/>
                </a:solidFill>
                <a:latin typeface="Arial"/>
                <a:cs typeface="Arial"/>
              </a:rPr>
              <a:t>OM's</a:t>
            </a:r>
            <a:r>
              <a:rPr lang="en-US" sz="2800" b="1" spc="125" dirty="0" smtClean="0">
                <a:solidFill>
                  <a:srgbClr val="B81C36"/>
                </a:solidFill>
                <a:latin typeface="Arial"/>
                <a:cs typeface="Arial"/>
              </a:rPr>
              <a:t> </a:t>
            </a:r>
            <a:r>
              <a:rPr sz="2800" b="1" spc="70" smtClean="0">
                <a:solidFill>
                  <a:srgbClr val="B81C36"/>
                </a:solidFill>
                <a:latin typeface="Arial"/>
                <a:cs typeface="Arial"/>
              </a:rPr>
              <a:t>contributions</a:t>
            </a:r>
            <a:r>
              <a:rPr lang="en-US" sz="2800" b="1" spc="70" dirty="0" smtClean="0">
                <a:solidFill>
                  <a:srgbClr val="B81C36"/>
                </a:solidFill>
                <a:latin typeface="Arial"/>
                <a:cs typeface="Arial"/>
              </a:rPr>
              <a:t> </a:t>
            </a:r>
            <a:r>
              <a:rPr sz="2800" b="1" spc="-60" smtClean="0">
                <a:solidFill>
                  <a:srgbClr val="B81C36"/>
                </a:solidFill>
                <a:latin typeface="Arial"/>
                <a:cs typeface="Arial"/>
              </a:rPr>
              <a:t>to</a:t>
            </a:r>
            <a:r>
              <a:rPr lang="en-US" sz="2800" b="1" spc="-60" dirty="0" smtClean="0">
                <a:solidFill>
                  <a:srgbClr val="B81C36"/>
                </a:solidFill>
                <a:latin typeface="Arial"/>
                <a:cs typeface="Arial"/>
              </a:rPr>
              <a:t> </a:t>
            </a:r>
            <a:r>
              <a:rPr sz="2800" b="1" spc="105" smtClean="0">
                <a:solidFill>
                  <a:srgbClr val="B81C36"/>
                </a:solidFill>
                <a:latin typeface="Arial"/>
                <a:cs typeface="Arial"/>
              </a:rPr>
              <a:t>society</a:t>
            </a:r>
            <a:r>
              <a:rPr sz="2800" b="1" spc="105" dirty="0">
                <a:solidFill>
                  <a:srgbClr val="B81C36"/>
                </a:solidFill>
                <a:latin typeface="Arial"/>
                <a:cs typeface="Arial"/>
              </a:rPr>
              <a:t>:-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  <a:tabLst>
                <a:tab pos="983615" algn="l"/>
                <a:tab pos="2385060" algn="l"/>
                <a:tab pos="4257040" algn="l"/>
                <a:tab pos="4757420" algn="l"/>
              </a:tabLst>
            </a:pPr>
            <a:r>
              <a:rPr sz="2400" b="1" spc="80" dirty="0">
                <a:latin typeface="Arial"/>
                <a:cs typeface="Arial"/>
              </a:rPr>
              <a:t>(</a:t>
            </a:r>
            <a:r>
              <a:rPr sz="2400" b="1" spc="80">
                <a:latin typeface="Arial"/>
                <a:cs typeface="Arial"/>
              </a:rPr>
              <a:t>A</a:t>
            </a:r>
            <a:r>
              <a:rPr sz="2400" b="1" spc="80" smtClean="0">
                <a:latin typeface="Arial"/>
                <a:cs typeface="Arial"/>
              </a:rPr>
              <a:t>)-</a:t>
            </a:r>
            <a:r>
              <a:rPr lang="en-US" sz="2400" b="1" spc="80" dirty="0" smtClean="0">
                <a:latin typeface="Arial"/>
                <a:cs typeface="Arial"/>
              </a:rPr>
              <a:t> </a:t>
            </a:r>
            <a:r>
              <a:rPr sz="2400" b="1" spc="90" smtClean="0">
                <a:latin typeface="Arial"/>
                <a:cs typeface="Arial"/>
              </a:rPr>
              <a:t>Higher</a:t>
            </a:r>
            <a:r>
              <a:rPr sz="2400" b="1" spc="90" dirty="0">
                <a:latin typeface="Arial"/>
                <a:cs typeface="Arial"/>
              </a:rPr>
              <a:t>	</a:t>
            </a:r>
            <a:r>
              <a:rPr sz="2400" b="1" spc="105" dirty="0">
                <a:latin typeface="Arial"/>
                <a:cs typeface="Arial"/>
              </a:rPr>
              <a:t>Standard	</a:t>
            </a:r>
            <a:r>
              <a:rPr sz="2400" b="1" spc="-40" dirty="0">
                <a:latin typeface="Arial"/>
                <a:cs typeface="Arial"/>
              </a:rPr>
              <a:t>of	</a:t>
            </a:r>
            <a:r>
              <a:rPr sz="2400" b="1" spc="35" dirty="0">
                <a:latin typeface="Arial"/>
                <a:cs typeface="Arial"/>
              </a:rPr>
              <a:t>Living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21000"/>
              </a:lnSpc>
              <a:tabLst>
                <a:tab pos="727075" algn="l"/>
                <a:tab pos="1012825" algn="l"/>
                <a:tab pos="1033780" algn="l"/>
                <a:tab pos="2309495" algn="l"/>
                <a:tab pos="2774315" algn="l"/>
                <a:tab pos="3428365" algn="l"/>
                <a:tab pos="3801110" algn="l"/>
                <a:tab pos="4164965" algn="l"/>
                <a:tab pos="5172710" algn="l"/>
                <a:tab pos="6011545" algn="l"/>
              </a:tabLst>
            </a:pPr>
            <a:r>
              <a:rPr sz="2400" b="1" spc="240" dirty="0">
                <a:latin typeface="Arial"/>
                <a:cs typeface="Arial"/>
              </a:rPr>
              <a:t>(</a:t>
            </a:r>
            <a:r>
              <a:rPr sz="2400" b="1" spc="70">
                <a:latin typeface="Arial"/>
                <a:cs typeface="Arial"/>
              </a:rPr>
              <a:t>B</a:t>
            </a:r>
            <a:r>
              <a:rPr sz="2400" b="1" smtClean="0">
                <a:latin typeface="Arial"/>
                <a:cs typeface="Arial"/>
              </a:rPr>
              <a:t>)-</a:t>
            </a:r>
            <a:r>
              <a:rPr sz="2400" b="1">
                <a:latin typeface="Arial"/>
                <a:cs typeface="Arial"/>
              </a:rPr>
              <a:t>	</a:t>
            </a:r>
            <a:r>
              <a:rPr sz="2400" b="1" spc="70" smtClean="0">
                <a:latin typeface="Arial"/>
                <a:cs typeface="Arial"/>
              </a:rPr>
              <a:t>B</a:t>
            </a:r>
            <a:r>
              <a:rPr sz="2400" b="1" spc="240" smtClean="0">
                <a:latin typeface="Arial"/>
                <a:cs typeface="Arial"/>
              </a:rPr>
              <a:t>e</a:t>
            </a:r>
            <a:r>
              <a:rPr sz="2400" b="1" spc="70" smtClean="0">
                <a:latin typeface="Arial"/>
                <a:cs typeface="Arial"/>
              </a:rPr>
              <a:t>t</a:t>
            </a:r>
            <a:r>
              <a:rPr sz="2400" b="1" spc="80" smtClean="0">
                <a:latin typeface="Arial"/>
                <a:cs typeface="Arial"/>
              </a:rPr>
              <a:t>t</a:t>
            </a:r>
            <a:r>
              <a:rPr sz="2400" b="1" spc="240" smtClean="0">
                <a:latin typeface="Arial"/>
                <a:cs typeface="Arial"/>
              </a:rPr>
              <a:t>e</a:t>
            </a:r>
            <a:r>
              <a:rPr sz="2400" b="1" spc="-165" smtClean="0">
                <a:latin typeface="Arial"/>
                <a:cs typeface="Arial"/>
              </a:rPr>
              <a:t>r</a:t>
            </a:r>
            <a:r>
              <a:rPr lang="en-US" sz="2400" b="1" spc="-165" dirty="0" smtClean="0">
                <a:latin typeface="Arial"/>
                <a:cs typeface="Arial"/>
              </a:rPr>
              <a:t> </a:t>
            </a:r>
            <a:r>
              <a:rPr sz="2400" b="1" spc="240" smtClean="0">
                <a:latin typeface="Arial"/>
                <a:cs typeface="Arial"/>
              </a:rPr>
              <a:t>Q</a:t>
            </a:r>
            <a:r>
              <a:rPr sz="2400" b="1" spc="80" smtClean="0">
                <a:latin typeface="Arial"/>
                <a:cs typeface="Arial"/>
              </a:rPr>
              <a:t>u</a:t>
            </a:r>
            <a:r>
              <a:rPr sz="2400" b="1" spc="240" smtClean="0">
                <a:latin typeface="Arial"/>
                <a:cs typeface="Arial"/>
              </a:rPr>
              <a:t>a</a:t>
            </a:r>
            <a:r>
              <a:rPr sz="2400" b="1" spc="75" smtClean="0">
                <a:latin typeface="Arial"/>
                <a:cs typeface="Arial"/>
              </a:rPr>
              <a:t>l</a:t>
            </a:r>
            <a:r>
              <a:rPr sz="2400" b="1" spc="65" smtClean="0">
                <a:latin typeface="Arial"/>
                <a:cs typeface="Arial"/>
              </a:rPr>
              <a:t>i</a:t>
            </a:r>
            <a:r>
              <a:rPr sz="2400" b="1" spc="80" smtClean="0">
                <a:latin typeface="Arial"/>
                <a:cs typeface="Arial"/>
              </a:rPr>
              <a:t>t</a:t>
            </a:r>
            <a:r>
              <a:rPr sz="2400" b="1" spc="-165" smtClean="0">
                <a:latin typeface="Arial"/>
                <a:cs typeface="Arial"/>
              </a:rPr>
              <a:t>y</a:t>
            </a:r>
            <a:r>
              <a:rPr lang="en-US" sz="2400" b="1" spc="-165" dirty="0" smtClean="0">
                <a:latin typeface="Arial"/>
                <a:cs typeface="Arial"/>
              </a:rPr>
              <a:t> </a:t>
            </a:r>
            <a:r>
              <a:rPr sz="2400" b="1" spc="240" smtClean="0">
                <a:latin typeface="Arial"/>
                <a:cs typeface="Arial"/>
              </a:rPr>
              <a:t>G</a:t>
            </a:r>
            <a:r>
              <a:rPr sz="2400" b="1" spc="80" smtClean="0">
                <a:latin typeface="Arial"/>
                <a:cs typeface="Arial"/>
              </a:rPr>
              <a:t>ood</a:t>
            </a:r>
            <a:r>
              <a:rPr sz="2400" b="1" spc="-165" smtClean="0">
                <a:latin typeface="Arial"/>
                <a:cs typeface="Arial"/>
              </a:rPr>
              <a:t>s</a:t>
            </a:r>
            <a:r>
              <a:rPr lang="en-US" sz="2400" b="1" spc="-165" dirty="0" smtClean="0">
                <a:latin typeface="Arial"/>
                <a:cs typeface="Arial"/>
              </a:rPr>
              <a:t> </a:t>
            </a:r>
            <a:r>
              <a:rPr sz="2400" b="1" spc="240" smtClean="0">
                <a:latin typeface="Arial"/>
                <a:cs typeface="Arial"/>
              </a:rPr>
              <a:t>a</a:t>
            </a:r>
            <a:r>
              <a:rPr sz="2400" b="1" spc="80" smtClean="0">
                <a:latin typeface="Arial"/>
                <a:cs typeface="Arial"/>
              </a:rPr>
              <a:t>n</a:t>
            </a:r>
            <a:r>
              <a:rPr sz="2400" b="1" spc="-160" smtClean="0">
                <a:latin typeface="Arial"/>
                <a:cs typeface="Arial"/>
              </a:rPr>
              <a:t>d</a:t>
            </a:r>
            <a:r>
              <a:rPr lang="en-US" sz="2400" b="1" spc="-160" dirty="0" smtClean="0">
                <a:latin typeface="Arial"/>
                <a:cs typeface="Arial"/>
              </a:rPr>
              <a:t> </a:t>
            </a:r>
            <a:r>
              <a:rPr sz="2400" b="1" spc="229" smtClean="0">
                <a:latin typeface="Arial"/>
                <a:cs typeface="Arial"/>
              </a:rPr>
              <a:t>S</a:t>
            </a:r>
            <a:r>
              <a:rPr sz="2400" b="1" spc="240" smtClean="0">
                <a:latin typeface="Arial"/>
                <a:cs typeface="Arial"/>
              </a:rPr>
              <a:t>e</a:t>
            </a:r>
            <a:r>
              <a:rPr sz="2400" b="1" spc="75" smtClean="0">
                <a:latin typeface="Arial"/>
                <a:cs typeface="Arial"/>
              </a:rPr>
              <a:t>r</a:t>
            </a:r>
            <a:r>
              <a:rPr sz="2400" b="1" spc="70" smtClean="0">
                <a:latin typeface="Arial"/>
                <a:cs typeface="Arial"/>
              </a:rPr>
              <a:t>v</a:t>
            </a:r>
            <a:r>
              <a:rPr sz="2400" b="1" spc="85" smtClean="0">
                <a:latin typeface="Arial"/>
                <a:cs typeface="Arial"/>
              </a:rPr>
              <a:t>i</a:t>
            </a:r>
            <a:r>
              <a:rPr sz="2400" b="1" spc="70" smtClean="0">
                <a:latin typeface="Arial"/>
                <a:cs typeface="Arial"/>
              </a:rPr>
              <a:t>c</a:t>
            </a:r>
            <a:r>
              <a:rPr sz="2400" b="1" spc="240" smtClean="0">
                <a:latin typeface="Arial"/>
                <a:cs typeface="Arial"/>
              </a:rPr>
              <a:t>e</a:t>
            </a:r>
            <a:r>
              <a:rPr sz="2400" b="1" spc="-125" smtClean="0">
                <a:latin typeface="Arial"/>
                <a:cs typeface="Arial"/>
              </a:rPr>
              <a:t>s </a:t>
            </a:r>
            <a:r>
              <a:rPr sz="2400" b="1" spc="-85" smtClean="0">
                <a:latin typeface="Arial"/>
                <a:cs typeface="Arial"/>
              </a:rPr>
              <a:t> </a:t>
            </a:r>
            <a:endParaRPr lang="en-US" sz="2400" b="1" spc="-85" dirty="0" smtClean="0">
              <a:latin typeface="Arial"/>
              <a:cs typeface="Arial"/>
            </a:endParaRPr>
          </a:p>
          <a:p>
            <a:pPr marL="12700" marR="5080">
              <a:lnSpc>
                <a:spcPct val="121000"/>
              </a:lnSpc>
              <a:tabLst>
                <a:tab pos="727075" algn="l"/>
                <a:tab pos="1012825" algn="l"/>
                <a:tab pos="1033780" algn="l"/>
                <a:tab pos="2309495" algn="l"/>
                <a:tab pos="2774315" algn="l"/>
                <a:tab pos="3428365" algn="l"/>
                <a:tab pos="3801110" algn="l"/>
                <a:tab pos="4164965" algn="l"/>
                <a:tab pos="5172710" algn="l"/>
                <a:tab pos="6011545" algn="l"/>
              </a:tabLst>
            </a:pPr>
            <a:r>
              <a:rPr sz="2400" b="1" spc="180" smtClean="0">
                <a:latin typeface="Arial"/>
                <a:cs typeface="Arial"/>
              </a:rPr>
              <a:t>(</a:t>
            </a:r>
            <a:r>
              <a:rPr sz="2400" b="1" spc="180" dirty="0">
                <a:latin typeface="Arial"/>
                <a:cs typeface="Arial"/>
              </a:rPr>
              <a:t>C)-</a:t>
            </a:r>
            <a:r>
              <a:rPr sz="2400" b="1" spc="180">
                <a:latin typeface="Arial"/>
                <a:cs typeface="Arial"/>
              </a:rPr>
              <a:t>	</a:t>
            </a:r>
            <a:r>
              <a:rPr sz="2400" b="1" spc="90" smtClean="0">
                <a:latin typeface="Arial"/>
                <a:cs typeface="Arial"/>
              </a:rPr>
              <a:t>Concern</a:t>
            </a:r>
            <a:r>
              <a:rPr lang="en-US" sz="2400" b="1" spc="90" dirty="0" smtClean="0">
                <a:latin typeface="Arial"/>
                <a:cs typeface="Arial"/>
              </a:rPr>
              <a:t> </a:t>
            </a:r>
            <a:r>
              <a:rPr sz="2400" b="1" spc="-5" smtClean="0">
                <a:latin typeface="Arial"/>
                <a:cs typeface="Arial"/>
              </a:rPr>
              <a:t>for</a:t>
            </a:r>
            <a:r>
              <a:rPr lang="en-US" sz="2400" b="1" spc="-5" dirty="0" smtClean="0">
                <a:latin typeface="Arial"/>
                <a:cs typeface="Arial"/>
              </a:rPr>
              <a:t> </a:t>
            </a:r>
            <a:r>
              <a:rPr sz="2400" b="1" spc="50" smtClean="0">
                <a:latin typeface="Arial"/>
                <a:cs typeface="Arial"/>
              </a:rPr>
              <a:t>the</a:t>
            </a:r>
            <a:r>
              <a:rPr lang="en-US" sz="2400" b="1" spc="50" dirty="0" smtClean="0">
                <a:latin typeface="Arial"/>
                <a:cs typeface="Arial"/>
              </a:rPr>
              <a:t> </a:t>
            </a:r>
            <a:r>
              <a:rPr sz="2400" b="1" spc="85" smtClean="0">
                <a:latin typeface="Arial"/>
                <a:cs typeface="Arial"/>
              </a:rPr>
              <a:t>Environment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  <a:tabLst>
                <a:tab pos="1033780" algn="l"/>
                <a:tab pos="2948305" algn="l"/>
                <a:tab pos="4645660" algn="l"/>
              </a:tabLst>
            </a:pPr>
            <a:r>
              <a:rPr sz="2400" b="1" spc="180" dirty="0">
                <a:latin typeface="Arial"/>
                <a:cs typeface="Arial"/>
              </a:rPr>
              <a:t>(</a:t>
            </a:r>
            <a:r>
              <a:rPr sz="2400" b="1" spc="180">
                <a:latin typeface="Arial"/>
                <a:cs typeface="Arial"/>
              </a:rPr>
              <a:t>D</a:t>
            </a:r>
            <a:r>
              <a:rPr sz="2400" b="1" spc="180" smtClean="0">
                <a:latin typeface="Arial"/>
                <a:cs typeface="Arial"/>
              </a:rPr>
              <a:t>)-</a:t>
            </a:r>
            <a:r>
              <a:rPr sz="2400" b="1" spc="90" smtClean="0">
                <a:latin typeface="Arial"/>
                <a:cs typeface="Arial"/>
              </a:rPr>
              <a:t>Improved</a:t>
            </a:r>
            <a:r>
              <a:rPr lang="en-US" sz="2400" b="1" spc="90" dirty="0" smtClean="0">
                <a:latin typeface="Arial"/>
                <a:cs typeface="Arial"/>
              </a:rPr>
              <a:t> </a:t>
            </a:r>
            <a:r>
              <a:rPr sz="2400" b="1" spc="65" smtClean="0">
                <a:latin typeface="Arial"/>
                <a:cs typeface="Arial"/>
              </a:rPr>
              <a:t>Working</a:t>
            </a:r>
            <a:r>
              <a:rPr lang="en-US" sz="2400" b="1" spc="65" dirty="0" smtClean="0">
                <a:latin typeface="Arial"/>
                <a:cs typeface="Arial"/>
              </a:rPr>
              <a:t> </a:t>
            </a:r>
            <a:r>
              <a:rPr sz="2400" b="1" spc="70" smtClean="0">
                <a:latin typeface="Arial"/>
                <a:cs typeface="Arial"/>
              </a:rPr>
              <a:t>Conditions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1910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38215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5" dirty="0" smtClean="0">
                <a:solidFill>
                  <a:schemeClr val="bg1"/>
                </a:solidFill>
                <a:latin typeface="Garamond"/>
                <a:cs typeface="Garamond"/>
              </a:rPr>
              <a:t>  </a:t>
            </a:r>
            <a:r>
              <a:rPr sz="2400" spc="-5" smtClean="0">
                <a:solidFill>
                  <a:schemeClr val="bg1"/>
                </a:solidFill>
                <a:latin typeface="Garamond"/>
                <a:cs typeface="Garamond"/>
              </a:rPr>
              <a:t>(</a:t>
            </a:r>
            <a:r>
              <a:rPr sz="2400" b="1" u="heavy" spc="-5" dirty="0">
                <a:solidFill>
                  <a:schemeClr val="bg1"/>
                </a:solidFill>
                <a:uFill>
                  <a:solidFill>
                    <a:srgbClr val="006633"/>
                  </a:solidFill>
                </a:uFill>
                <a:latin typeface="Garamond"/>
                <a:cs typeface="Garamond"/>
              </a:rPr>
              <a:t>A)- Higher standard of</a:t>
            </a:r>
            <a:r>
              <a:rPr sz="2400" b="1" u="heavy" spc="-60" dirty="0">
                <a:solidFill>
                  <a:schemeClr val="bg1"/>
                </a:solidFill>
                <a:uFill>
                  <a:solidFill>
                    <a:srgbClr val="006633"/>
                  </a:solidFill>
                </a:uFill>
                <a:latin typeface="Garamond"/>
                <a:cs typeface="Garamond"/>
              </a:rPr>
              <a:t> </a:t>
            </a:r>
            <a:r>
              <a:rPr sz="2400" b="1" u="heavy" spc="-10" dirty="0">
                <a:solidFill>
                  <a:schemeClr val="bg1"/>
                </a:solidFill>
                <a:uFill>
                  <a:solidFill>
                    <a:srgbClr val="006633"/>
                  </a:solidFill>
                </a:uFill>
                <a:latin typeface="Garamond"/>
                <a:cs typeface="Garamond"/>
              </a:rPr>
              <a:t>living</a:t>
            </a:r>
            <a:endParaRPr sz="24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967229"/>
            <a:ext cx="157480" cy="233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4400" y="1295400"/>
            <a:ext cx="747522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95"/>
              </a:lnSpc>
              <a:spcBef>
                <a:spcPts val="100"/>
              </a:spcBef>
            </a:pPr>
            <a:r>
              <a:rPr sz="2100" dirty="0">
                <a:solidFill>
                  <a:srgbClr val="C00000"/>
                </a:solidFill>
                <a:latin typeface="Arial"/>
                <a:cs typeface="Arial"/>
              </a:rPr>
              <a:t>A </a:t>
            </a:r>
            <a:r>
              <a:rPr sz="2100" spc="-5" dirty="0">
                <a:solidFill>
                  <a:srgbClr val="C00000"/>
                </a:solidFill>
                <a:latin typeface="Arial"/>
                <a:cs typeface="Arial"/>
              </a:rPr>
              <a:t>major factor in raising the standard of living </a:t>
            </a:r>
            <a:r>
              <a:rPr sz="2100" dirty="0">
                <a:solidFill>
                  <a:srgbClr val="C00000"/>
                </a:solidFill>
                <a:latin typeface="Arial"/>
                <a:cs typeface="Arial"/>
              </a:rPr>
              <a:t>in a </a:t>
            </a:r>
            <a:r>
              <a:rPr sz="2100" spc="-5" dirty="0">
                <a:solidFill>
                  <a:srgbClr val="C00000"/>
                </a:solidFill>
                <a:latin typeface="Arial"/>
                <a:cs typeface="Arial"/>
              </a:rPr>
              <a:t>society </a:t>
            </a:r>
            <a:r>
              <a:rPr sz="2100" dirty="0">
                <a:solidFill>
                  <a:srgbClr val="C00000"/>
                </a:solidFill>
                <a:latin typeface="Arial"/>
                <a:cs typeface="Arial"/>
              </a:rPr>
              <a:t>is</a:t>
            </a:r>
            <a:r>
              <a:rPr sz="2100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endParaRPr sz="2100">
              <a:solidFill>
                <a:srgbClr val="C00000"/>
              </a:solidFill>
              <a:latin typeface="Arial"/>
              <a:cs typeface="Arial"/>
            </a:endParaRPr>
          </a:p>
          <a:p>
            <a:pPr marL="12700">
              <a:lnSpc>
                <a:spcPts val="2395"/>
              </a:lnSpc>
            </a:pPr>
            <a:r>
              <a:rPr sz="2100" spc="-5" dirty="0">
                <a:solidFill>
                  <a:srgbClr val="C00000"/>
                </a:solidFill>
                <a:latin typeface="Arial"/>
                <a:cs typeface="Arial"/>
              </a:rPr>
              <a:t>ability </a:t>
            </a:r>
            <a:r>
              <a:rPr sz="2100" dirty="0">
                <a:solidFill>
                  <a:srgbClr val="C00000"/>
                </a:solidFill>
                <a:latin typeface="Arial"/>
                <a:cs typeface="Arial"/>
              </a:rPr>
              <a:t>to </a:t>
            </a:r>
            <a:r>
              <a:rPr sz="2100" spc="-5" dirty="0">
                <a:solidFill>
                  <a:srgbClr val="C00000"/>
                </a:solidFill>
                <a:latin typeface="Arial"/>
                <a:cs typeface="Arial"/>
              </a:rPr>
              <a:t>increase its</a:t>
            </a:r>
            <a:r>
              <a:rPr sz="2100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C00000"/>
                </a:solidFill>
                <a:latin typeface="Arial"/>
                <a:cs typeface="Arial"/>
              </a:rPr>
              <a:t>productivity.</a:t>
            </a:r>
            <a:endParaRPr sz="21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2609850"/>
            <a:ext cx="157480" cy="233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4400" y="2057400"/>
            <a:ext cx="7321549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latin typeface="Arial"/>
                <a:cs typeface="Arial"/>
              </a:rPr>
              <a:t>Higher productivity is the result of </a:t>
            </a:r>
            <a:r>
              <a:rPr sz="2100" spc="-10" dirty="0">
                <a:latin typeface="Arial"/>
                <a:cs typeface="Arial"/>
              </a:rPr>
              <a:t>increased </a:t>
            </a:r>
            <a:r>
              <a:rPr sz="2100" spc="-5" dirty="0">
                <a:latin typeface="Arial"/>
                <a:cs typeface="Arial"/>
              </a:rPr>
              <a:t>efficiency</a:t>
            </a:r>
            <a:r>
              <a:rPr sz="2100" spc="-7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</a:t>
            </a:r>
            <a:endParaRPr sz="2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14400" y="2438400"/>
            <a:ext cx="7355205" cy="639919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260"/>
              </a:lnSpc>
              <a:spcBef>
                <a:spcPts val="390"/>
              </a:spcBef>
            </a:pPr>
            <a:r>
              <a:rPr sz="2100" spc="-5" dirty="0">
                <a:latin typeface="Arial"/>
                <a:cs typeface="Arial"/>
              </a:rPr>
              <a:t>operations, </a:t>
            </a:r>
            <a:r>
              <a:rPr sz="2100" i="1" spc="-5" dirty="0">
                <a:latin typeface="Arial"/>
                <a:cs typeface="Arial"/>
              </a:rPr>
              <a:t>which </a:t>
            </a:r>
            <a:r>
              <a:rPr sz="2100" i="1" dirty="0">
                <a:latin typeface="Arial"/>
                <a:cs typeface="Arial"/>
              </a:rPr>
              <a:t>in </a:t>
            </a:r>
            <a:r>
              <a:rPr sz="2100" i="1" spc="-5" dirty="0">
                <a:latin typeface="Arial"/>
                <a:cs typeface="Arial"/>
              </a:rPr>
              <a:t>turn translates into lower cost goods  and services</a:t>
            </a:r>
            <a:r>
              <a:rPr sz="2100" spc="-5" dirty="0">
                <a:latin typeface="Arial"/>
                <a:cs typeface="Arial"/>
              </a:rPr>
              <a:t>.</a:t>
            </a:r>
            <a:endParaRPr sz="21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40" y="3642359"/>
            <a:ext cx="157480" cy="233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38200" y="3581400"/>
            <a:ext cx="8077200" cy="616193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85"/>
              </a:spcBef>
            </a:pPr>
            <a:r>
              <a:rPr sz="2000" b="1" i="1" spc="-5" dirty="0">
                <a:latin typeface="Arial" panose="02080604020202020204" pitchFamily="34" charset="0"/>
                <a:cs typeface="Arial" panose="02080604020202020204" pitchFamily="34" charset="0"/>
              </a:rPr>
              <a:t>consumers with more discretionary  income, which contributes </a:t>
            </a:r>
            <a:r>
              <a:rPr sz="2000" b="1" i="1" dirty="0"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b="1" i="1" spc="-5" dirty="0">
                <a:latin typeface="Arial" panose="02080604020202020204" pitchFamily="34" charset="0"/>
                <a:cs typeface="Arial" panose="02080604020202020204" pitchFamily="34" charset="0"/>
              </a:rPr>
              <a:t>their  higher standard </a:t>
            </a:r>
            <a:r>
              <a:rPr sz="2000" b="1" i="1" dirty="0">
                <a:latin typeface="Arial" panose="02080604020202020204" pitchFamily="34" charset="0"/>
                <a:cs typeface="Arial" panose="02080604020202020204" pitchFamily="34" charset="0"/>
              </a:rPr>
              <a:t>of</a:t>
            </a:r>
            <a:r>
              <a:rPr sz="2000" b="1" i="1" spc="-1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b="1" i="1" spc="-5" dirty="0">
                <a:latin typeface="Arial" panose="02080604020202020204" pitchFamily="34" charset="0"/>
                <a:cs typeface="Arial" panose="02080604020202020204" pitchFamily="34" charset="0"/>
              </a:rPr>
              <a:t>living.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6482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959100" y="1858010"/>
            <a:ext cx="2561590" cy="0"/>
          </a:xfrm>
          <a:custGeom>
            <a:avLst/>
            <a:gdLst/>
            <a:ahLst/>
            <a:cxnLst/>
            <a:rect l="l" t="t" r="r" b="b"/>
            <a:pathLst>
              <a:path w="2561590">
                <a:moveTo>
                  <a:pt x="0" y="0"/>
                </a:moveTo>
                <a:lnTo>
                  <a:pt x="2561590" y="0"/>
                </a:lnTo>
              </a:path>
            </a:pathLst>
          </a:custGeom>
          <a:ln w="139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934970" y="1558290"/>
            <a:ext cx="25793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1-Improve</a:t>
            </a:r>
            <a:r>
              <a:rPr sz="20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productivity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47670" y="1846579"/>
            <a:ext cx="2561590" cy="0"/>
          </a:xfrm>
          <a:custGeom>
            <a:avLst/>
            <a:gdLst/>
            <a:ahLst/>
            <a:cxnLst/>
            <a:rect l="l" t="t" r="r" b="b"/>
            <a:pathLst>
              <a:path w="2561590">
                <a:moveTo>
                  <a:pt x="0" y="0"/>
                </a:moveTo>
                <a:lnTo>
                  <a:pt x="2561590" y="0"/>
                </a:lnTo>
              </a:path>
            </a:pathLst>
          </a:custGeom>
          <a:ln w="1397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41470" y="4126229"/>
            <a:ext cx="4338320" cy="0"/>
          </a:xfrm>
          <a:custGeom>
            <a:avLst/>
            <a:gdLst/>
            <a:ahLst/>
            <a:cxnLst/>
            <a:rect l="l" t="t" r="r" b="b"/>
            <a:pathLst>
              <a:path w="4338320">
                <a:moveTo>
                  <a:pt x="0" y="0"/>
                </a:moveTo>
                <a:lnTo>
                  <a:pt x="4338320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127500" y="4112259"/>
            <a:ext cx="4338320" cy="0"/>
          </a:xfrm>
          <a:custGeom>
            <a:avLst/>
            <a:gdLst/>
            <a:ahLst/>
            <a:cxnLst/>
            <a:rect l="l" t="t" r="r" b="b"/>
            <a:pathLst>
              <a:path w="4338320">
                <a:moveTo>
                  <a:pt x="0" y="0"/>
                </a:moveTo>
                <a:lnTo>
                  <a:pt x="4338320" y="0"/>
                </a:lnTo>
              </a:path>
            </a:pathLst>
          </a:custGeom>
          <a:ln w="1651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6730" y="2486025"/>
            <a:ext cx="3031490" cy="13970"/>
          </a:xfrm>
          <a:custGeom>
            <a:avLst/>
            <a:gdLst/>
            <a:ahLst/>
            <a:cxnLst/>
            <a:rect l="l" t="t" r="r" b="b"/>
            <a:pathLst>
              <a:path w="3031490" h="13969">
                <a:moveTo>
                  <a:pt x="0" y="13970"/>
                </a:moveTo>
                <a:lnTo>
                  <a:pt x="3031490" y="13970"/>
                </a:lnTo>
                <a:lnTo>
                  <a:pt x="3031490" y="0"/>
                </a:lnTo>
                <a:lnTo>
                  <a:pt x="0" y="0"/>
                </a:lnTo>
                <a:lnTo>
                  <a:pt x="0" y="139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82600" y="2193290"/>
            <a:ext cx="30518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57095" algn="l"/>
              </a:tabLst>
            </a:pPr>
            <a:r>
              <a:rPr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5-Higher</a:t>
            </a:r>
            <a:r>
              <a:rPr sz="20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standard	of</a:t>
            </a:r>
            <a:r>
              <a:rPr sz="20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living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95300" y="2474595"/>
            <a:ext cx="3031490" cy="13970"/>
          </a:xfrm>
          <a:custGeom>
            <a:avLst/>
            <a:gdLst/>
            <a:ahLst/>
            <a:cxnLst/>
            <a:rect l="l" t="t" r="r" b="b"/>
            <a:pathLst>
              <a:path w="3031490" h="13969">
                <a:moveTo>
                  <a:pt x="0" y="13970"/>
                </a:moveTo>
                <a:lnTo>
                  <a:pt x="3031490" y="13970"/>
                </a:lnTo>
                <a:lnTo>
                  <a:pt x="3031490" y="0"/>
                </a:lnTo>
                <a:lnTo>
                  <a:pt x="0" y="0"/>
                </a:lnTo>
                <a:lnTo>
                  <a:pt x="0" y="1397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66822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spc="-5" dirty="0" smtClean="0">
                <a:solidFill>
                  <a:srgbClr val="006633"/>
                </a:solidFill>
                <a:latin typeface="Times New Roman"/>
                <a:cs typeface="Times New Roman"/>
              </a:rPr>
              <a:t>  </a:t>
            </a:r>
            <a:r>
              <a:rPr spc="-5" smtClean="0">
                <a:solidFill>
                  <a:schemeClr val="bg1"/>
                </a:solidFill>
                <a:latin typeface="Times New Roman"/>
                <a:cs typeface="Times New Roman"/>
              </a:rPr>
              <a:t>Higher 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standard </a:t>
            </a:r>
            <a:r>
              <a:rPr dirty="0">
                <a:solidFill>
                  <a:schemeClr val="bg1"/>
                </a:solidFill>
                <a:latin typeface="Times New Roman"/>
                <a:cs typeface="Times New Roman"/>
              </a:rPr>
              <a:t>of</a:t>
            </a:r>
            <a:r>
              <a:rPr spc="-8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living</a:t>
            </a:r>
            <a:endParaRPr spc="-5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38140" y="2754629"/>
            <a:ext cx="2881630" cy="0"/>
          </a:xfrm>
          <a:custGeom>
            <a:avLst/>
            <a:gdLst/>
            <a:ahLst/>
            <a:cxnLst/>
            <a:rect l="l" t="t" r="r" b="b"/>
            <a:pathLst>
              <a:path w="2881629">
                <a:moveTo>
                  <a:pt x="0" y="0"/>
                </a:moveTo>
                <a:lnTo>
                  <a:pt x="2881630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424170" y="2740660"/>
            <a:ext cx="2881630" cy="0"/>
          </a:xfrm>
          <a:custGeom>
            <a:avLst/>
            <a:gdLst/>
            <a:ahLst/>
            <a:cxnLst/>
            <a:rect l="l" t="t" r="r" b="b"/>
            <a:pathLst>
              <a:path w="2881629">
                <a:moveTo>
                  <a:pt x="0" y="0"/>
                </a:moveTo>
                <a:lnTo>
                  <a:pt x="2881630" y="0"/>
                </a:lnTo>
              </a:path>
            </a:pathLst>
          </a:custGeom>
          <a:ln w="1651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438140" y="3120389"/>
            <a:ext cx="3018790" cy="0"/>
          </a:xfrm>
          <a:custGeom>
            <a:avLst/>
            <a:gdLst/>
            <a:ahLst/>
            <a:cxnLst/>
            <a:rect l="l" t="t" r="r" b="b"/>
            <a:pathLst>
              <a:path w="3018790">
                <a:moveTo>
                  <a:pt x="0" y="0"/>
                </a:moveTo>
                <a:lnTo>
                  <a:pt x="3018790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5411470" y="2396490"/>
            <a:ext cx="30403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2-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Result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increased  efficiency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operations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424170" y="3106420"/>
            <a:ext cx="3018790" cy="0"/>
          </a:xfrm>
          <a:custGeom>
            <a:avLst/>
            <a:gdLst/>
            <a:ahLst/>
            <a:cxnLst/>
            <a:rect l="l" t="t" r="r" b="b"/>
            <a:pathLst>
              <a:path w="3018790">
                <a:moveTo>
                  <a:pt x="0" y="0"/>
                </a:moveTo>
                <a:lnTo>
                  <a:pt x="3018790" y="0"/>
                </a:lnTo>
              </a:path>
            </a:pathLst>
          </a:custGeom>
          <a:ln w="1651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2740" y="3669029"/>
            <a:ext cx="2051050" cy="0"/>
          </a:xfrm>
          <a:custGeom>
            <a:avLst/>
            <a:gdLst/>
            <a:ahLst/>
            <a:cxnLst/>
            <a:rect l="l" t="t" r="r" b="b"/>
            <a:pathLst>
              <a:path w="2051050">
                <a:moveTo>
                  <a:pt x="0" y="0"/>
                </a:moveTo>
                <a:lnTo>
                  <a:pt x="2051050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06070" y="3219450"/>
            <a:ext cx="8168640" cy="9398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4-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More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income</a:t>
            </a:r>
            <a:endParaRPr sz="2400">
              <a:latin typeface="Times New Roman"/>
              <a:cs typeface="Times New Roman"/>
            </a:endParaRPr>
          </a:p>
          <a:p>
            <a:pPr marL="3821430">
              <a:lnSpc>
                <a:spcPct val="100000"/>
              </a:lnSpc>
              <a:spcBef>
                <a:spcPts val="720"/>
              </a:spcBef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3-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Lower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cost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goods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&amp;</a:t>
            </a:r>
            <a:r>
              <a:rPr sz="24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services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18770" y="3655059"/>
            <a:ext cx="2051050" cy="0"/>
          </a:xfrm>
          <a:custGeom>
            <a:avLst/>
            <a:gdLst/>
            <a:ahLst/>
            <a:cxnLst/>
            <a:rect l="l" t="t" r="r" b="b"/>
            <a:pathLst>
              <a:path w="2051050">
                <a:moveTo>
                  <a:pt x="0" y="0"/>
                </a:moveTo>
                <a:lnTo>
                  <a:pt x="2051050" y="0"/>
                </a:lnTo>
              </a:path>
            </a:pathLst>
          </a:custGeom>
          <a:ln w="1651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486400" y="1981200"/>
            <a:ext cx="228600" cy="137160"/>
          </a:xfrm>
          <a:custGeom>
            <a:avLst/>
            <a:gdLst/>
            <a:ahLst/>
            <a:cxnLst/>
            <a:rect l="l" t="t" r="r" b="b"/>
            <a:pathLst>
              <a:path w="228600" h="137160">
                <a:moveTo>
                  <a:pt x="0" y="0"/>
                </a:moveTo>
                <a:lnTo>
                  <a:pt x="228600" y="137160"/>
                </a:lnTo>
              </a:path>
            </a:pathLst>
          </a:custGeom>
          <a:ln w="635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655309" y="2030729"/>
            <a:ext cx="212090" cy="179070"/>
          </a:xfrm>
          <a:custGeom>
            <a:avLst/>
            <a:gdLst/>
            <a:ahLst/>
            <a:cxnLst/>
            <a:rect l="l" t="t" r="r" b="b"/>
            <a:pathLst>
              <a:path w="212089" h="179069">
                <a:moveTo>
                  <a:pt x="97789" y="0"/>
                </a:moveTo>
                <a:lnTo>
                  <a:pt x="0" y="162560"/>
                </a:lnTo>
                <a:lnTo>
                  <a:pt x="212089" y="179070"/>
                </a:lnTo>
                <a:lnTo>
                  <a:pt x="9778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220459" y="3124200"/>
            <a:ext cx="104139" cy="363220"/>
          </a:xfrm>
          <a:custGeom>
            <a:avLst/>
            <a:gdLst/>
            <a:ahLst/>
            <a:cxnLst/>
            <a:rect l="l" t="t" r="r" b="b"/>
            <a:pathLst>
              <a:path w="104139" h="363220">
                <a:moveTo>
                  <a:pt x="104139" y="0"/>
                </a:moveTo>
                <a:lnTo>
                  <a:pt x="0" y="363220"/>
                </a:lnTo>
              </a:path>
            </a:pathLst>
          </a:custGeom>
          <a:ln w="635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132829" y="3449320"/>
            <a:ext cx="182880" cy="208279"/>
          </a:xfrm>
          <a:custGeom>
            <a:avLst/>
            <a:gdLst/>
            <a:ahLst/>
            <a:cxnLst/>
            <a:rect l="l" t="t" r="r" b="b"/>
            <a:pathLst>
              <a:path w="182879" h="208279">
                <a:moveTo>
                  <a:pt x="0" y="0"/>
                </a:moveTo>
                <a:lnTo>
                  <a:pt x="39370" y="208279"/>
                </a:lnTo>
                <a:lnTo>
                  <a:pt x="182880" y="52069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303779" y="3630929"/>
            <a:ext cx="1658620" cy="483870"/>
          </a:xfrm>
          <a:custGeom>
            <a:avLst/>
            <a:gdLst/>
            <a:ahLst/>
            <a:cxnLst/>
            <a:rect l="l" t="t" r="r" b="b"/>
            <a:pathLst>
              <a:path w="1658620" h="483870">
                <a:moveTo>
                  <a:pt x="1658620" y="483870"/>
                </a:moveTo>
                <a:lnTo>
                  <a:pt x="0" y="0"/>
                </a:lnTo>
              </a:path>
            </a:pathLst>
          </a:custGeom>
          <a:ln w="6349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133600" y="3543300"/>
            <a:ext cx="209550" cy="182880"/>
          </a:xfrm>
          <a:custGeom>
            <a:avLst/>
            <a:gdLst/>
            <a:ahLst/>
            <a:cxnLst/>
            <a:rect l="l" t="t" r="r" b="b"/>
            <a:pathLst>
              <a:path w="209550" h="182879">
                <a:moveTo>
                  <a:pt x="209550" y="0"/>
                </a:moveTo>
                <a:lnTo>
                  <a:pt x="0" y="38100"/>
                </a:lnTo>
                <a:lnTo>
                  <a:pt x="156210" y="182880"/>
                </a:lnTo>
                <a:lnTo>
                  <a:pt x="2095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219200" y="2744470"/>
            <a:ext cx="217170" cy="379730"/>
          </a:xfrm>
          <a:custGeom>
            <a:avLst/>
            <a:gdLst/>
            <a:ahLst/>
            <a:cxnLst/>
            <a:rect l="l" t="t" r="r" b="b"/>
            <a:pathLst>
              <a:path w="217169" h="379730">
                <a:moveTo>
                  <a:pt x="0" y="379729"/>
                </a:moveTo>
                <a:lnTo>
                  <a:pt x="217169" y="0"/>
                </a:lnTo>
              </a:path>
            </a:pathLst>
          </a:custGeom>
          <a:ln w="635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47469" y="2590800"/>
            <a:ext cx="176530" cy="212090"/>
          </a:xfrm>
          <a:custGeom>
            <a:avLst/>
            <a:gdLst/>
            <a:ahLst/>
            <a:cxnLst/>
            <a:rect l="l" t="t" r="r" b="b"/>
            <a:pathLst>
              <a:path w="176530" h="212089">
                <a:moveTo>
                  <a:pt x="176530" y="0"/>
                </a:moveTo>
                <a:lnTo>
                  <a:pt x="0" y="118110"/>
                </a:lnTo>
                <a:lnTo>
                  <a:pt x="165100" y="212089"/>
                </a:lnTo>
                <a:lnTo>
                  <a:pt x="17653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4191000" cy="228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2" name="Picture 31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38215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chemeClr val="bg1"/>
                </a:solidFill>
                <a:latin typeface="Garamond"/>
                <a:cs typeface="Garamond"/>
              </a:rPr>
              <a:t>(B) </a:t>
            </a:r>
            <a:r>
              <a:rPr sz="2400" b="1" dirty="0">
                <a:solidFill>
                  <a:schemeClr val="bg1"/>
                </a:solidFill>
                <a:latin typeface="Garamond"/>
                <a:cs typeface="Garamond"/>
              </a:rPr>
              <a:t>- </a:t>
            </a:r>
            <a:r>
              <a:rPr sz="2400" b="1" spc="-5" dirty="0">
                <a:solidFill>
                  <a:schemeClr val="bg1"/>
                </a:solidFill>
                <a:latin typeface="Garamond"/>
                <a:cs typeface="Garamond"/>
              </a:rPr>
              <a:t>Better quality of </a:t>
            </a:r>
            <a:r>
              <a:rPr sz="2400" b="1" spc="-10" dirty="0">
                <a:solidFill>
                  <a:schemeClr val="bg1"/>
                </a:solidFill>
                <a:latin typeface="Garamond"/>
                <a:cs typeface="Garamond"/>
              </a:rPr>
              <a:t>goods </a:t>
            </a:r>
            <a:r>
              <a:rPr sz="2400" b="1" spc="-5" dirty="0">
                <a:solidFill>
                  <a:schemeClr val="bg1"/>
                </a:solidFill>
                <a:latin typeface="Garamond"/>
                <a:cs typeface="Garamond"/>
              </a:rPr>
              <a:t>and</a:t>
            </a:r>
            <a:r>
              <a:rPr sz="2400" b="1" spc="-25" dirty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400" b="1" spc="-5" dirty="0">
                <a:solidFill>
                  <a:schemeClr val="bg1"/>
                </a:solidFill>
                <a:latin typeface="Garamond"/>
                <a:cs typeface="Garamond"/>
              </a:rPr>
              <a:t>services</a:t>
            </a:r>
            <a:endParaRPr sz="24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1000" y="1143000"/>
            <a:ext cx="8305800" cy="4834016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75"/>
              </a:spcBef>
            </a:pPr>
            <a:r>
              <a:rPr sz="2000" spc="-5" dirty="0">
                <a:latin typeface="Arial"/>
                <a:cs typeface="Arial"/>
              </a:rPr>
              <a:t>One of the many </a:t>
            </a:r>
            <a:r>
              <a:rPr sz="2000" spc="-10" dirty="0">
                <a:latin typeface="Arial"/>
                <a:cs typeface="Arial"/>
              </a:rPr>
              <a:t>consumer </a:t>
            </a:r>
            <a:r>
              <a:rPr sz="2000" spc="-5" dirty="0">
                <a:latin typeface="Arial"/>
                <a:cs typeface="Arial"/>
              </a:rPr>
              <a:t>benefits of </a:t>
            </a:r>
            <a:r>
              <a:rPr sz="2000" spc="-10" dirty="0">
                <a:latin typeface="Arial"/>
                <a:cs typeface="Arial"/>
              </a:rPr>
              <a:t>increased  </a:t>
            </a:r>
            <a:r>
              <a:rPr sz="2000" spc="-5" dirty="0">
                <a:latin typeface="Arial"/>
                <a:cs typeface="Arial"/>
              </a:rPr>
              <a:t>competition </a:t>
            </a:r>
            <a:r>
              <a:rPr sz="2000" dirty="0">
                <a:latin typeface="Arial"/>
                <a:cs typeface="Arial"/>
              </a:rPr>
              <a:t>is the </a:t>
            </a:r>
            <a:r>
              <a:rPr sz="2000" spc="-5" dirty="0">
                <a:latin typeface="Arial"/>
                <a:cs typeface="Arial"/>
              </a:rPr>
              <a:t>higher-quality products that are  available </a:t>
            </a:r>
            <a:r>
              <a:rPr sz="2000" spc="-10">
                <a:latin typeface="Arial"/>
                <a:cs typeface="Arial"/>
              </a:rPr>
              <a:t>today</a:t>
            </a:r>
            <a:r>
              <a:rPr sz="2000" spc="-10" smtClean="0">
                <a:latin typeface="Arial"/>
                <a:cs typeface="Arial"/>
              </a:rPr>
              <a:t>.</a:t>
            </a:r>
            <a:r>
              <a:rPr lang="en-US" sz="2000" spc="-10" dirty="0" smtClean="0">
                <a:latin typeface="Arial"/>
                <a:cs typeface="Arial"/>
              </a:rPr>
              <a:t> </a:t>
            </a:r>
            <a:endParaRPr lang="en-US" sz="2000" spc="-10" dirty="0" smtClean="0">
              <a:latin typeface="Arial"/>
              <a:cs typeface="Arial"/>
            </a:endParaRPr>
          </a:p>
          <a:p>
            <a:pPr marL="12700" marR="5080">
              <a:lnSpc>
                <a:spcPct val="80000"/>
              </a:lnSpc>
              <a:spcBef>
                <a:spcPts val="675"/>
              </a:spcBef>
            </a:pPr>
            <a:endParaRPr lang="en-US" sz="2000" spc="-10" dirty="0" smtClean="0">
              <a:latin typeface="Arial"/>
              <a:cs typeface="Arial"/>
            </a:endParaRPr>
          </a:p>
          <a:p>
            <a:pPr marL="12700" marR="5080">
              <a:lnSpc>
                <a:spcPct val="80000"/>
              </a:lnSpc>
              <a:spcBef>
                <a:spcPts val="675"/>
              </a:spcBef>
            </a:pPr>
            <a:r>
              <a:rPr lang="en-US" sz="2000" spc="-5" dirty="0" smtClean="0">
                <a:latin typeface="Arial"/>
                <a:cs typeface="Arial"/>
              </a:rPr>
              <a:t>Quality standards are continually</a:t>
            </a:r>
            <a:r>
              <a:rPr lang="en-US" sz="2000" spc="-85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increasing. </a:t>
            </a:r>
            <a:endParaRPr lang="en-US" sz="2000" dirty="0" smtClean="0">
              <a:latin typeface="Arial"/>
              <a:cs typeface="Arial"/>
            </a:endParaRPr>
          </a:p>
          <a:p>
            <a:pPr marL="12700" marR="5080">
              <a:lnSpc>
                <a:spcPct val="80000"/>
              </a:lnSpc>
              <a:spcBef>
                <a:spcPts val="675"/>
              </a:spcBef>
            </a:pPr>
            <a:endParaRPr lang="en-US" sz="2000" spc="-5" dirty="0" smtClean="0">
              <a:latin typeface="Arial"/>
              <a:cs typeface="Arial"/>
            </a:endParaRPr>
          </a:p>
          <a:p>
            <a:pPr marL="12700" marR="5080">
              <a:lnSpc>
                <a:spcPct val="80000"/>
              </a:lnSpc>
              <a:spcBef>
                <a:spcPts val="675"/>
              </a:spcBef>
            </a:pPr>
            <a:r>
              <a:rPr lang="en-US" sz="2000" spc="-5" dirty="0" smtClean="0">
                <a:latin typeface="Arial"/>
                <a:cs typeface="Arial"/>
              </a:rPr>
              <a:t>Many </a:t>
            </a:r>
            <a:r>
              <a:rPr lang="en-US" sz="2000" spc="-10" dirty="0" smtClean="0">
                <a:latin typeface="Arial"/>
                <a:cs typeface="Arial"/>
              </a:rPr>
              <a:t>companies </a:t>
            </a:r>
            <a:r>
              <a:rPr lang="en-US" sz="2000" spc="-5" dirty="0" smtClean="0">
                <a:latin typeface="Arial"/>
                <a:cs typeface="Arial"/>
              </a:rPr>
              <a:t>today have established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Six-Sigma quality standards pioneered </a:t>
            </a:r>
            <a:r>
              <a:rPr lang="en-US" sz="2000" dirty="0" smtClean="0">
                <a:latin typeface="Arial"/>
                <a:cs typeface="Arial"/>
              </a:rPr>
              <a:t>by </a:t>
            </a:r>
            <a:r>
              <a:rPr lang="en-US" sz="2000" spc="-5" dirty="0" smtClean="0">
                <a:latin typeface="Arial"/>
                <a:cs typeface="Arial"/>
              </a:rPr>
              <a:t>Motorola </a:t>
            </a:r>
            <a:r>
              <a:rPr lang="en-US" sz="2000" dirty="0" smtClean="0">
                <a:latin typeface="Arial"/>
                <a:cs typeface="Arial"/>
              </a:rPr>
              <a:t>in the </a:t>
            </a:r>
            <a:r>
              <a:rPr lang="en-US" sz="2000" spc="-5" dirty="0" smtClean="0">
                <a:latin typeface="Arial"/>
                <a:cs typeface="Arial"/>
              </a:rPr>
              <a:t>late  </a:t>
            </a:r>
            <a:r>
              <a:rPr lang="en-US" sz="2000" spc="-10" dirty="0" smtClean="0">
                <a:latin typeface="Arial"/>
                <a:cs typeface="Arial"/>
              </a:rPr>
              <a:t>1980s), </a:t>
            </a:r>
            <a:r>
              <a:rPr lang="en-US" sz="2000" spc="-5" dirty="0" smtClean="0">
                <a:latin typeface="Arial"/>
                <a:cs typeface="Arial"/>
              </a:rPr>
              <a:t>resulting </a:t>
            </a:r>
            <a:r>
              <a:rPr lang="en-US" sz="2000" dirty="0" smtClean="0">
                <a:latin typeface="Arial"/>
                <a:cs typeface="Arial"/>
              </a:rPr>
              <a:t>in no </a:t>
            </a:r>
            <a:r>
              <a:rPr lang="en-US" sz="2000" spc="-5" dirty="0" smtClean="0">
                <a:latin typeface="Arial"/>
                <a:cs typeface="Arial"/>
              </a:rPr>
              <a:t>more than </a:t>
            </a:r>
            <a:r>
              <a:rPr lang="en-US" sz="2000" spc="-5" dirty="0" smtClean="0">
                <a:solidFill>
                  <a:srgbClr val="C00000"/>
                </a:solidFill>
                <a:latin typeface="Arial"/>
                <a:cs typeface="Arial"/>
              </a:rPr>
              <a:t>3.4 defects per  million</a:t>
            </a:r>
            <a:r>
              <a:rPr lang="en-US" sz="2000" spc="1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opportunities. </a:t>
            </a:r>
            <a:endParaRPr lang="en-US" sz="2000" spc="-5" dirty="0" smtClean="0">
              <a:latin typeface="Arial"/>
              <a:cs typeface="Arial"/>
            </a:endParaRPr>
          </a:p>
          <a:p>
            <a:pPr marL="12700" marR="5080">
              <a:lnSpc>
                <a:spcPct val="80000"/>
              </a:lnSpc>
              <a:spcBef>
                <a:spcPts val="675"/>
              </a:spcBef>
            </a:pPr>
            <a:endParaRPr lang="en-US" sz="2000" spc="-5" dirty="0" smtClean="0">
              <a:latin typeface="Arial"/>
              <a:cs typeface="Arial"/>
            </a:endParaRPr>
          </a:p>
          <a:p>
            <a:pPr marL="12700" marR="5080">
              <a:lnSpc>
                <a:spcPct val="80000"/>
              </a:lnSpc>
              <a:spcBef>
                <a:spcPts val="675"/>
              </a:spcBef>
            </a:pPr>
            <a:r>
              <a:rPr lang="en-US" sz="2000" spc="-10" dirty="0" smtClean="0">
                <a:latin typeface="Arial"/>
                <a:cs typeface="Arial"/>
              </a:rPr>
              <a:t>Such </a:t>
            </a:r>
            <a:r>
              <a:rPr lang="en-US" sz="2000" spc="-5" dirty="0" smtClean="0">
                <a:latin typeface="Arial"/>
                <a:cs typeface="Arial"/>
              </a:rPr>
              <a:t>high quality standards </a:t>
            </a:r>
            <a:r>
              <a:rPr lang="en-US" sz="2000" dirty="0" smtClean="0">
                <a:latin typeface="Arial"/>
                <a:cs typeface="Arial"/>
              </a:rPr>
              <a:t>were </a:t>
            </a:r>
            <a:r>
              <a:rPr lang="en-US" sz="2000" spc="-5" dirty="0" smtClean="0">
                <a:latin typeface="Arial"/>
                <a:cs typeface="Arial"/>
              </a:rPr>
              <a:t>once considered</a:t>
            </a:r>
            <a:r>
              <a:rPr lang="en-US" sz="2000" spc="15" dirty="0" smtClean="0">
                <a:latin typeface="Arial"/>
                <a:cs typeface="Arial"/>
              </a:rPr>
              <a:t> </a:t>
            </a:r>
            <a:r>
              <a:rPr lang="en-US" sz="2000" spc="-10" dirty="0" smtClean="0">
                <a:latin typeface="Arial"/>
                <a:cs typeface="Arial"/>
              </a:rPr>
              <a:t>not only  </a:t>
            </a:r>
            <a:r>
              <a:rPr lang="en-US" sz="2000" spc="-5" dirty="0" smtClean="0">
                <a:latin typeface="Arial"/>
                <a:cs typeface="Arial"/>
              </a:rPr>
              <a:t>prohibitively </a:t>
            </a:r>
            <a:r>
              <a:rPr lang="en-US" sz="2000" spc="-10" dirty="0" smtClean="0">
                <a:latin typeface="Arial"/>
                <a:cs typeface="Arial"/>
              </a:rPr>
              <a:t>expensive </a:t>
            </a:r>
            <a:r>
              <a:rPr lang="en-US" sz="2000" spc="-5" dirty="0" smtClean="0">
                <a:latin typeface="Arial"/>
                <a:cs typeface="Arial"/>
              </a:rPr>
              <a:t>but also virtually  impossible </a:t>
            </a:r>
            <a:r>
              <a:rPr lang="en-US" sz="2000" dirty="0" smtClean="0">
                <a:latin typeface="Arial"/>
                <a:cs typeface="Arial"/>
              </a:rPr>
              <a:t>to </a:t>
            </a:r>
            <a:r>
              <a:rPr lang="en-US" sz="2000" spc="-10" dirty="0" smtClean="0">
                <a:latin typeface="Arial"/>
                <a:cs typeface="Arial"/>
              </a:rPr>
              <a:t>achieve even </a:t>
            </a:r>
            <a:r>
              <a:rPr lang="en-US" sz="2000" dirty="0" smtClean="0">
                <a:latin typeface="Arial"/>
                <a:cs typeface="Arial"/>
              </a:rPr>
              <a:t>if </a:t>
            </a:r>
            <a:r>
              <a:rPr lang="en-US" sz="2000" spc="-10" dirty="0" smtClean="0">
                <a:latin typeface="Arial"/>
                <a:cs typeface="Arial"/>
              </a:rPr>
              <a:t>cost </a:t>
            </a:r>
            <a:r>
              <a:rPr lang="en-US" sz="2000" dirty="0" smtClean="0">
                <a:latin typeface="Arial"/>
                <a:cs typeface="Arial"/>
              </a:rPr>
              <a:t>wasn't a  </a:t>
            </a:r>
            <a:r>
              <a:rPr lang="en-US" sz="2000" spc="-5" dirty="0" smtClean="0">
                <a:latin typeface="Arial"/>
                <a:cs typeface="Arial"/>
              </a:rPr>
              <a:t>consideration. </a:t>
            </a:r>
            <a:endParaRPr lang="en-US" sz="2000" spc="-5" dirty="0" smtClean="0">
              <a:latin typeface="Arial"/>
              <a:cs typeface="Arial"/>
            </a:endParaRPr>
          </a:p>
          <a:p>
            <a:pPr marL="12700" marR="5080">
              <a:lnSpc>
                <a:spcPct val="80000"/>
              </a:lnSpc>
              <a:spcBef>
                <a:spcPts val="675"/>
              </a:spcBef>
            </a:pPr>
            <a:endParaRPr lang="en-US" sz="2000" spc="-5" dirty="0" smtClean="0">
              <a:latin typeface="Arial"/>
              <a:cs typeface="Arial"/>
            </a:endParaRPr>
          </a:p>
          <a:p>
            <a:pPr marL="12700" marR="5080">
              <a:lnSpc>
                <a:spcPct val="80000"/>
              </a:lnSpc>
              <a:spcBef>
                <a:spcPts val="675"/>
              </a:spcBef>
            </a:pPr>
            <a:r>
              <a:rPr lang="en-US" sz="2000" spc="-10" dirty="0" smtClean="0">
                <a:latin typeface="Arial"/>
                <a:cs typeface="Arial"/>
              </a:rPr>
              <a:t>Today </a:t>
            </a:r>
            <a:r>
              <a:rPr lang="en-US" sz="2000" spc="5" dirty="0" smtClean="0">
                <a:latin typeface="Arial"/>
                <a:cs typeface="Arial"/>
              </a:rPr>
              <a:t>we </a:t>
            </a:r>
            <a:r>
              <a:rPr lang="en-US" sz="2000" spc="-5" dirty="0" smtClean="0">
                <a:latin typeface="Arial"/>
                <a:cs typeface="Arial"/>
              </a:rPr>
              <a:t>know that such high quality </a:t>
            </a:r>
            <a:r>
              <a:rPr lang="en-US" sz="2000" dirty="0" smtClean="0">
                <a:latin typeface="Arial"/>
                <a:cs typeface="Arial"/>
              </a:rPr>
              <a:t>is </a:t>
            </a:r>
            <a:r>
              <a:rPr lang="en-US" sz="2000" spc="-5" dirty="0" smtClean="0">
                <a:latin typeface="Arial"/>
                <a:cs typeface="Arial"/>
              </a:rPr>
              <a:t>not only</a:t>
            </a:r>
            <a:r>
              <a:rPr lang="en-US" sz="2000" spc="-10" dirty="0" smtClean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very possible, but also results </a:t>
            </a:r>
            <a:r>
              <a:rPr lang="en-US" sz="2000" dirty="0" smtClean="0">
                <a:latin typeface="Arial"/>
                <a:cs typeface="Arial"/>
              </a:rPr>
              <a:t>in </a:t>
            </a:r>
            <a:r>
              <a:rPr lang="en-US" sz="2000" spc="-5" dirty="0" smtClean="0">
                <a:latin typeface="Arial"/>
                <a:cs typeface="Arial"/>
              </a:rPr>
              <a:t>lower costs, </a:t>
            </a:r>
            <a:r>
              <a:rPr lang="en-US" sz="2000" spc="-10" dirty="0" smtClean="0">
                <a:latin typeface="Arial"/>
                <a:cs typeface="Arial"/>
              </a:rPr>
              <a:t>because  </a:t>
            </a:r>
            <a:r>
              <a:rPr lang="en-US" sz="2000" spc="-5" dirty="0" smtClean="0">
                <a:latin typeface="Arial"/>
                <a:cs typeface="Arial"/>
              </a:rPr>
              <a:t>firms </a:t>
            </a:r>
            <a:r>
              <a:rPr lang="en-US" sz="2000" spc="-10" dirty="0" smtClean="0">
                <a:latin typeface="Arial"/>
                <a:cs typeface="Arial"/>
              </a:rPr>
              <a:t>can </a:t>
            </a:r>
            <a:r>
              <a:rPr lang="en-US" sz="2000" spc="-5" dirty="0" smtClean="0">
                <a:latin typeface="Arial"/>
                <a:cs typeface="Arial"/>
              </a:rPr>
              <a:t>reduce their waste and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rework.</a:t>
            </a:r>
            <a:endParaRPr lang="en-US" sz="2400" dirty="0" smtClean="0">
              <a:latin typeface="Arial"/>
              <a:cs typeface="Arial"/>
            </a:endParaRPr>
          </a:p>
          <a:p>
            <a:pPr marL="12700" marR="5080">
              <a:lnSpc>
                <a:spcPct val="80000"/>
              </a:lnSpc>
              <a:spcBef>
                <a:spcPts val="675"/>
              </a:spcBef>
            </a:pPr>
            <a:endParaRPr sz="2000">
              <a:latin typeface="Arial"/>
              <a:cs typeface="Arial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4114800" cy="228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8" name="Picture 17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311150"/>
            <a:ext cx="9144000" cy="443711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24890" algn="l"/>
              </a:tabLst>
            </a:pPr>
            <a:r>
              <a:rPr sz="2800" b="1" spc="-5" dirty="0">
                <a:solidFill>
                  <a:schemeClr val="bg1"/>
                </a:solidFill>
                <a:latin typeface="Garamond"/>
                <a:cs typeface="Garamond"/>
              </a:rPr>
              <a:t>(</a:t>
            </a:r>
            <a:r>
              <a:rPr sz="2800" b="1" spc="-5">
                <a:solidFill>
                  <a:schemeClr val="bg1"/>
                </a:solidFill>
                <a:latin typeface="Garamond"/>
                <a:cs typeface="Garamond"/>
              </a:rPr>
              <a:t>C</a:t>
            </a:r>
            <a:r>
              <a:rPr sz="2800" b="1" spc="-5" smtClean="0">
                <a:solidFill>
                  <a:schemeClr val="bg1"/>
                </a:solidFill>
                <a:latin typeface="Garamond"/>
                <a:cs typeface="Garamond"/>
              </a:rPr>
              <a:t>)-</a:t>
            </a:r>
            <a:r>
              <a:rPr lang="en-US" sz="2800" b="1" spc="-5" dirty="0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800" b="1" spc="-5" smtClean="0">
                <a:solidFill>
                  <a:schemeClr val="bg1"/>
                </a:solidFill>
                <a:latin typeface="Garamond"/>
                <a:cs typeface="Garamond"/>
              </a:rPr>
              <a:t>Concern </a:t>
            </a:r>
            <a:r>
              <a:rPr sz="2800" b="1" spc="-5" dirty="0">
                <a:solidFill>
                  <a:schemeClr val="bg1"/>
                </a:solidFill>
                <a:latin typeface="Garamond"/>
                <a:cs typeface="Garamond"/>
              </a:rPr>
              <a:t>for the</a:t>
            </a:r>
            <a:r>
              <a:rPr sz="2800" b="1" spc="-25" dirty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800" b="1" spc="-10" dirty="0">
                <a:solidFill>
                  <a:schemeClr val="bg1"/>
                </a:solidFill>
                <a:latin typeface="Garamond"/>
                <a:cs typeface="Garamond"/>
              </a:rPr>
              <a:t>environment</a:t>
            </a:r>
            <a:endParaRPr sz="28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3400" y="1447800"/>
            <a:ext cx="8227695" cy="19620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 marR="17780" indent="-2794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 panose="02080604020202020204" pitchFamily="34" charset="0"/>
                <a:cs typeface="Arial" panose="02080604020202020204" pitchFamily="34" charset="0"/>
              </a:rPr>
              <a:t>Many companies </a:t>
            </a:r>
            <a:r>
              <a:rPr sz="2400" dirty="0">
                <a:latin typeface="Arial" panose="02080604020202020204" pitchFamily="34" charset="0"/>
                <a:cs typeface="Arial" panose="02080604020202020204" pitchFamily="34" charset="0"/>
              </a:rPr>
              <a:t>today are </a:t>
            </a:r>
            <a:r>
              <a:rPr sz="2400" spc="-5" dirty="0">
                <a:latin typeface="Arial" panose="02080604020202020204" pitchFamily="34" charset="0"/>
                <a:cs typeface="Arial" panose="02080604020202020204" pitchFamily="34" charset="0"/>
              </a:rPr>
              <a:t>taking up the  challenge </a:t>
            </a:r>
            <a:r>
              <a:rPr sz="2400" dirty="0"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400" spc="-5" dirty="0">
                <a:latin typeface="Arial" panose="02080604020202020204" pitchFamily="34" charset="0"/>
                <a:cs typeface="Arial" panose="02080604020202020204" pitchFamily="34" charset="0"/>
              </a:rPr>
              <a:t>produce environmentally  friendly products </a:t>
            </a:r>
            <a:r>
              <a:rPr sz="2400" dirty="0">
                <a:latin typeface="Arial" panose="02080604020202020204" pitchFamily="34" charset="0"/>
                <a:cs typeface="Arial" panose="02080604020202020204" pitchFamily="34" charset="0"/>
              </a:rPr>
              <a:t>with </a:t>
            </a:r>
            <a:r>
              <a:rPr sz="2400" spc="-5" dirty="0">
                <a:latin typeface="Arial" panose="02080604020202020204" pitchFamily="34" charset="0"/>
                <a:cs typeface="Arial" panose="02080604020202020204" pitchFamily="34" charset="0"/>
              </a:rPr>
              <a:t>environmentally  friendly </a:t>
            </a:r>
            <a:r>
              <a:rPr sz="2400" spc="5" dirty="0">
                <a:latin typeface="Arial" panose="02080604020202020204" pitchFamily="34" charset="0"/>
                <a:cs typeface="Arial" panose="02080604020202020204" pitchFamily="34" charset="0"/>
              </a:rPr>
              <a:t>processes, </a:t>
            </a:r>
            <a:r>
              <a:rPr sz="2400" spc="-5" dirty="0">
                <a:latin typeface="Arial" panose="02080604020202020204" pitchFamily="34" charset="0"/>
                <a:cs typeface="Arial" panose="02080604020202020204" pitchFamily="34" charset="0"/>
              </a:rPr>
              <a:t>all of </a:t>
            </a:r>
            <a:r>
              <a:rPr sz="2400" dirty="0">
                <a:latin typeface="Arial" panose="02080604020202020204" pitchFamily="34" charset="0"/>
                <a:cs typeface="Arial" panose="02080604020202020204" pitchFamily="34" charset="0"/>
              </a:rPr>
              <a:t>which </a:t>
            </a:r>
            <a:r>
              <a:rPr sz="2400" spc="-10" dirty="0">
                <a:latin typeface="Arial" panose="02080604020202020204" pitchFamily="34" charset="0"/>
                <a:cs typeface="Arial" panose="02080604020202020204" pitchFamily="34" charset="0"/>
              </a:rPr>
              <a:t>falls  </a:t>
            </a:r>
            <a:r>
              <a:rPr sz="2400" spc="-5" dirty="0">
                <a:latin typeface="Arial" panose="02080604020202020204" pitchFamily="34" charset="0"/>
                <a:cs typeface="Arial" panose="02080604020202020204" pitchFamily="34" charset="0"/>
              </a:rPr>
              <a:t>under the purview </a:t>
            </a:r>
            <a:r>
              <a:rPr sz="2400" dirty="0">
                <a:latin typeface="Arial" panose="02080604020202020204" pitchFamily="34" charset="0"/>
                <a:cs typeface="Arial" panose="02080604020202020204" pitchFamily="34" charset="0"/>
              </a:rPr>
              <a:t>of </a:t>
            </a:r>
            <a:r>
              <a:rPr sz="2400" spc="-5" dirty="0">
                <a:latin typeface="Arial" panose="02080604020202020204" pitchFamily="34" charset="0"/>
                <a:cs typeface="Arial" panose="02080604020202020204" pitchFamily="34" charset="0"/>
              </a:rPr>
              <a:t>operations  management.</a:t>
            </a:r>
            <a:endParaRPr sz="24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93700" marR="95250" indent="-342900">
              <a:lnSpc>
                <a:spcPct val="100000"/>
              </a:lnSpc>
              <a:spcBef>
                <a:spcPts val="790"/>
              </a:spcBef>
              <a:tabLst>
                <a:tab pos="393065" algn="l"/>
              </a:tabLst>
            </a:pPr>
            <a:r>
              <a:rPr sz="2400" spc="772" baseline="18000" dirty="0">
                <a:solidFill>
                  <a:srgbClr val="CC99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	</a:t>
            </a:r>
            <a:r>
              <a:rPr sz="2400" spc="-5" dirty="0">
                <a:latin typeface="Arial" panose="02080604020202020204" pitchFamily="34" charset="0"/>
                <a:cs typeface="Arial" panose="02080604020202020204" pitchFamily="34" charset="0"/>
              </a:rPr>
              <a:t>Recycling and </a:t>
            </a:r>
            <a:r>
              <a:rPr sz="2400" dirty="0">
                <a:latin typeface="Arial" panose="02080604020202020204" pitchFamily="34" charset="0"/>
                <a:cs typeface="Arial" panose="02080604020202020204" pitchFamily="34" charset="0"/>
              </a:rPr>
              <a:t>concern for air and </a:t>
            </a:r>
            <a:r>
              <a:rPr sz="2400" spc="5" dirty="0">
                <a:latin typeface="Arial" panose="02080604020202020204" pitchFamily="34" charset="0"/>
                <a:cs typeface="Arial" panose="02080604020202020204" pitchFamily="34" charset="0"/>
              </a:rPr>
              <a:t>water  </a:t>
            </a:r>
            <a:r>
              <a:rPr sz="2400" spc="-5" dirty="0">
                <a:latin typeface="Arial" panose="02080604020202020204" pitchFamily="34" charset="0"/>
                <a:cs typeface="Arial" panose="02080604020202020204" pitchFamily="34" charset="0"/>
              </a:rPr>
              <a:t>quality</a:t>
            </a:r>
            <a:endParaRPr sz="24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47244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16280" y="3030220"/>
            <a:ext cx="7749540" cy="0"/>
          </a:xfrm>
          <a:custGeom>
            <a:avLst/>
            <a:gdLst/>
            <a:ahLst/>
            <a:cxnLst/>
            <a:rect l="l" t="t" r="r" b="b"/>
            <a:pathLst>
              <a:path w="7749540">
                <a:moveTo>
                  <a:pt x="0" y="0"/>
                </a:moveTo>
                <a:lnTo>
                  <a:pt x="7749540" y="0"/>
                </a:lnTo>
              </a:path>
            </a:pathLst>
          </a:custGeom>
          <a:ln w="241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42900" y="1409700"/>
            <a:ext cx="8458200" cy="443711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4350" algn="l"/>
                <a:tab pos="1586865" algn="l"/>
                <a:tab pos="2029460" algn="l"/>
                <a:tab pos="4106545" algn="l"/>
                <a:tab pos="6597650" algn="l"/>
              </a:tabLst>
            </a:pPr>
            <a:r>
              <a:rPr lang="en-US" sz="2800" spc="85" dirty="0" smtClean="0">
                <a:solidFill>
                  <a:srgbClr val="C00000"/>
                </a:solidFill>
                <a:latin typeface="Arial"/>
                <a:cs typeface="Arial"/>
              </a:rPr>
              <a:t>   </a:t>
            </a:r>
            <a:r>
              <a:rPr sz="2800" spc="85" smtClean="0">
                <a:solidFill>
                  <a:srgbClr val="C00000"/>
                </a:solidFill>
                <a:latin typeface="Arial"/>
                <a:cs typeface="Arial"/>
              </a:rPr>
              <a:t>What</a:t>
            </a:r>
            <a:r>
              <a:rPr lang="en-US" sz="2800" spc="8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45" smtClean="0">
                <a:solidFill>
                  <a:srgbClr val="C00000"/>
                </a:solidFill>
                <a:latin typeface="Arial"/>
                <a:cs typeface="Arial"/>
              </a:rPr>
              <a:t>is</a:t>
            </a:r>
            <a:r>
              <a:rPr lang="en-US" sz="2800" spc="-4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75" smtClean="0">
                <a:solidFill>
                  <a:srgbClr val="C00000"/>
                </a:solidFill>
                <a:latin typeface="Arial"/>
                <a:cs typeface="Arial"/>
              </a:rPr>
              <a:t>operations</a:t>
            </a:r>
            <a:r>
              <a:rPr lang="en-US" sz="2800" spc="7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105" smtClean="0">
                <a:solidFill>
                  <a:srgbClr val="C00000"/>
                </a:solidFill>
                <a:latin typeface="Arial"/>
                <a:cs typeface="Arial"/>
              </a:rPr>
              <a:t>management</a:t>
            </a:r>
            <a:r>
              <a:rPr lang="en-US" sz="2800" spc="10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140" smtClean="0">
                <a:solidFill>
                  <a:srgbClr val="C00000"/>
                </a:solidFill>
                <a:latin typeface="Arial"/>
                <a:cs typeface="Arial"/>
              </a:rPr>
              <a:t>(</a:t>
            </a:r>
            <a:r>
              <a:rPr sz="2800" spc="140" dirty="0">
                <a:solidFill>
                  <a:srgbClr val="C00000"/>
                </a:solidFill>
                <a:latin typeface="Arial"/>
                <a:cs typeface="Arial"/>
              </a:rPr>
              <a:t>OM)?</a:t>
            </a:r>
            <a:endParaRPr sz="28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" y="3581400"/>
            <a:ext cx="5422900" cy="13512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64770">
              <a:lnSpc>
                <a:spcPct val="100000"/>
              </a:lnSpc>
              <a:spcBef>
                <a:spcPts val="700"/>
              </a:spcBef>
            </a:pPr>
            <a:r>
              <a:rPr sz="2400" dirty="0">
                <a:latin typeface="Arial"/>
                <a:cs typeface="Arial"/>
              </a:rPr>
              <a:t>OM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definition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21000"/>
              </a:lnSpc>
            </a:pPr>
            <a:r>
              <a:rPr sz="2400" spc="-5" dirty="0">
                <a:latin typeface="Arial"/>
                <a:cs typeface="Arial"/>
              </a:rPr>
              <a:t>Responsibilities of operations managers  Difference between </a:t>
            </a:r>
            <a:r>
              <a:rPr sz="2400" spc="5" dirty="0">
                <a:latin typeface="Arial"/>
                <a:cs typeface="Arial"/>
              </a:rPr>
              <a:t>OM </a:t>
            </a:r>
            <a:r>
              <a:rPr sz="2400" spc="-10" dirty="0">
                <a:latin typeface="Arial"/>
                <a:cs typeface="Arial"/>
              </a:rPr>
              <a:t>and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PM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615430"/>
            <a:ext cx="5541645" cy="24257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38215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40075" algn="l"/>
                <a:tab pos="5034280" algn="l"/>
              </a:tabLst>
            </a:pPr>
            <a:r>
              <a:rPr sz="2400" u="heavy" spc="160" dirty="0">
                <a:solidFill>
                  <a:schemeClr val="bg1"/>
                </a:solidFill>
                <a:uFill>
                  <a:solidFill>
                    <a:srgbClr val="006633"/>
                  </a:solidFill>
                </a:uFill>
                <a:latin typeface="Arial"/>
                <a:cs typeface="Arial"/>
              </a:rPr>
              <a:t>(D</a:t>
            </a:r>
            <a:r>
              <a:rPr sz="2400" u="heavy" spc="160">
                <a:solidFill>
                  <a:schemeClr val="bg1"/>
                </a:solidFill>
                <a:uFill>
                  <a:solidFill>
                    <a:srgbClr val="006633"/>
                  </a:solidFill>
                </a:uFill>
                <a:latin typeface="Arial"/>
                <a:cs typeface="Arial"/>
              </a:rPr>
              <a:t>)-</a:t>
            </a:r>
            <a:r>
              <a:rPr sz="2400" u="heavy" spc="160" smtClean="0">
                <a:solidFill>
                  <a:schemeClr val="bg1"/>
                </a:solidFill>
                <a:uFill>
                  <a:solidFill>
                    <a:srgbClr val="006633"/>
                  </a:solidFill>
                </a:uFill>
                <a:latin typeface="Arial"/>
                <a:cs typeface="Arial"/>
              </a:rPr>
              <a:t>Improved</a:t>
            </a:r>
            <a:r>
              <a:rPr lang="en-US" sz="2400" u="heavy" spc="160" dirty="0" smtClean="0">
                <a:solidFill>
                  <a:schemeClr val="bg1"/>
                </a:solidFill>
                <a:uFill>
                  <a:solidFill>
                    <a:srgbClr val="006633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50" smtClean="0">
                <a:solidFill>
                  <a:schemeClr val="bg1"/>
                </a:solidFill>
                <a:uFill>
                  <a:solidFill>
                    <a:srgbClr val="006633"/>
                  </a:solidFill>
                </a:uFill>
                <a:latin typeface="Arial"/>
                <a:cs typeface="Arial"/>
              </a:rPr>
              <a:t>working</a:t>
            </a:r>
            <a:r>
              <a:rPr lang="en-US" sz="2400" u="heavy" spc="50" dirty="0" smtClean="0">
                <a:solidFill>
                  <a:schemeClr val="bg1"/>
                </a:solidFill>
                <a:uFill>
                  <a:solidFill>
                    <a:srgbClr val="006633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60" smtClean="0">
                <a:solidFill>
                  <a:schemeClr val="bg1"/>
                </a:solidFill>
                <a:uFill>
                  <a:solidFill>
                    <a:srgbClr val="006633"/>
                  </a:solidFill>
                </a:uFill>
                <a:latin typeface="Arial"/>
                <a:cs typeface="Arial"/>
              </a:rPr>
              <a:t>conditions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37540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8200" y="990600"/>
            <a:ext cx="773175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Managers recognize the benefits of providing </a:t>
            </a:r>
            <a:r>
              <a:rPr sz="2000" dirty="0">
                <a:latin typeface="Arial"/>
                <a:cs typeface="Arial"/>
              </a:rPr>
              <a:t>workers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with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8200" y="1371600"/>
            <a:ext cx="33648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better </a:t>
            </a:r>
            <a:r>
              <a:rPr sz="2000" spc="5" dirty="0">
                <a:latin typeface="Arial"/>
                <a:cs typeface="Arial"/>
              </a:rPr>
              <a:t>working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conditions.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9740" y="199897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8200" y="1676400"/>
            <a:ext cx="7405370" cy="6796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9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This includes </a:t>
            </a:r>
            <a:r>
              <a:rPr sz="2000" spc="-10" dirty="0">
                <a:latin typeface="Arial"/>
                <a:cs typeface="Arial"/>
              </a:rPr>
              <a:t>not only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10" dirty="0">
                <a:latin typeface="Arial"/>
                <a:cs typeface="Arial"/>
              </a:rPr>
              <a:t>work </a:t>
            </a:r>
            <a:r>
              <a:rPr sz="2000" spc="-5" dirty="0">
                <a:latin typeface="Arial"/>
                <a:cs typeface="Arial"/>
              </a:rPr>
              <a:t>environment but </a:t>
            </a:r>
            <a:r>
              <a:rPr sz="2000" spc="-5">
                <a:latin typeface="Arial"/>
                <a:cs typeface="Arial"/>
              </a:rPr>
              <a:t>also</a:t>
            </a:r>
            <a:r>
              <a:rPr sz="2000" spc="160">
                <a:latin typeface="Arial"/>
                <a:cs typeface="Arial"/>
              </a:rPr>
              <a:t> </a:t>
            </a:r>
            <a:r>
              <a:rPr sz="2000" smtClean="0">
                <a:latin typeface="Arial"/>
                <a:cs typeface="Arial"/>
              </a:rPr>
              <a:t>the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sz="2000" smtClean="0">
                <a:latin typeface="Arial"/>
                <a:cs typeface="Arial"/>
              </a:rPr>
              <a:t>design </a:t>
            </a:r>
            <a:r>
              <a:rPr sz="2000" dirty="0">
                <a:latin typeface="Arial"/>
                <a:cs typeface="Arial"/>
              </a:rPr>
              <a:t>of the jobs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themselves.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9740" y="265937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8200" y="2362200"/>
            <a:ext cx="7903845" cy="5790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75"/>
              </a:spcBef>
            </a:pPr>
            <a:r>
              <a:rPr sz="2000" spc="-5" dirty="0">
                <a:latin typeface="Arial"/>
                <a:cs typeface="Arial"/>
              </a:rPr>
              <a:t>Workers are </a:t>
            </a:r>
            <a:r>
              <a:rPr sz="2000" spc="-10" dirty="0">
                <a:latin typeface="Arial"/>
                <a:cs typeface="Arial"/>
              </a:rPr>
              <a:t>now </a:t>
            </a:r>
            <a:r>
              <a:rPr sz="2000" spc="-5" dirty="0">
                <a:latin typeface="Arial"/>
                <a:cs typeface="Arial"/>
              </a:rPr>
              <a:t>encouraged </a:t>
            </a:r>
            <a:r>
              <a:rPr sz="2000" spc="5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participate </a:t>
            </a:r>
            <a:r>
              <a:rPr sz="200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improving  operations through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suggestions.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9740" y="332105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4400" y="3048000"/>
            <a:ext cx="7607934" cy="5790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75"/>
              </a:spcBef>
            </a:pPr>
            <a:r>
              <a:rPr sz="2000" spc="-5" dirty="0">
                <a:latin typeface="Arial"/>
                <a:cs typeface="Arial"/>
              </a:rPr>
              <a:t>After all, </a:t>
            </a:r>
            <a:r>
              <a:rPr sz="2000" spc="5" dirty="0">
                <a:latin typeface="Arial"/>
                <a:cs typeface="Arial"/>
              </a:rPr>
              <a:t>who </a:t>
            </a:r>
            <a:r>
              <a:rPr sz="2000" dirty="0">
                <a:latin typeface="Arial"/>
                <a:cs typeface="Arial"/>
              </a:rPr>
              <a:t>would </a:t>
            </a:r>
            <a:r>
              <a:rPr sz="2000" spc="-5" dirty="0">
                <a:latin typeface="Arial"/>
                <a:cs typeface="Arial"/>
              </a:rPr>
              <a:t>know better how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do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particular  operation than that person </a:t>
            </a:r>
            <a:r>
              <a:rPr sz="2000" spc="5" dirty="0">
                <a:latin typeface="Arial"/>
                <a:cs typeface="Arial"/>
              </a:rPr>
              <a:t>who </a:t>
            </a:r>
            <a:r>
              <a:rPr sz="2000" spc="-5" dirty="0">
                <a:latin typeface="Arial"/>
                <a:cs typeface="Arial"/>
              </a:rPr>
              <a:t>does </a:t>
            </a:r>
            <a:r>
              <a:rPr sz="2000" dirty="0">
                <a:latin typeface="Arial"/>
                <a:cs typeface="Arial"/>
              </a:rPr>
              <a:t>it </a:t>
            </a:r>
            <a:r>
              <a:rPr sz="2000" spc="-10" dirty="0">
                <a:latin typeface="Arial"/>
                <a:cs typeface="Arial"/>
              </a:rPr>
              <a:t>every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day.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9740" y="398145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14400" y="3810000"/>
            <a:ext cx="751395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Managers </a:t>
            </a:r>
            <a:r>
              <a:rPr sz="2000" spc="-10" dirty="0">
                <a:latin typeface="Arial"/>
                <a:cs typeface="Arial"/>
              </a:rPr>
              <a:t>also have </a:t>
            </a:r>
            <a:r>
              <a:rPr sz="2000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learned </a:t>
            </a:r>
            <a:r>
              <a:rPr sz="2000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that there </a:t>
            </a:r>
            <a:r>
              <a:rPr sz="20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is a </a:t>
            </a:r>
            <a:r>
              <a:rPr sz="2000" spc="-5" dirty="0">
                <a:latin typeface="Arial"/>
                <a:cs typeface="Arial"/>
              </a:rPr>
              <a:t>very</a:t>
            </a:r>
            <a:r>
              <a:rPr sz="2000" spc="9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clear</a:t>
            </a:r>
            <a:endParaRPr sz="2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14400" y="4114800"/>
            <a:ext cx="7576184" cy="68453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 marR="5080">
              <a:lnSpc>
                <a:spcPts val="2310"/>
              </a:lnSpc>
              <a:spcBef>
                <a:spcPts val="650"/>
              </a:spcBef>
            </a:pPr>
            <a:r>
              <a:rPr sz="2000" spc="-5" dirty="0">
                <a:latin typeface="Arial"/>
                <a:cs typeface="Arial"/>
              </a:rPr>
              <a:t>relationship between satisfied workers </a:t>
            </a:r>
            <a:r>
              <a:rPr sz="2000" spc="-1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satisfied  customers, especially </a:t>
            </a:r>
            <a:r>
              <a:rPr sz="2000" spc="5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service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operations.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9740" y="493395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28039" y="5247640"/>
            <a:ext cx="102870" cy="0"/>
          </a:xfrm>
          <a:custGeom>
            <a:avLst/>
            <a:gdLst/>
            <a:ahLst/>
            <a:cxnLst/>
            <a:rect l="l" t="t" r="r" b="b"/>
            <a:pathLst>
              <a:path w="102869">
                <a:moveTo>
                  <a:pt x="0" y="0"/>
                </a:moveTo>
                <a:lnTo>
                  <a:pt x="102870" y="0"/>
                </a:lnTo>
              </a:path>
            </a:pathLst>
          </a:custGeom>
          <a:ln w="1651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914400" y="4953000"/>
            <a:ext cx="79248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(</a:t>
            </a:r>
            <a:r>
              <a:rPr sz="2000" spc="-5" dirty="0">
                <a:solidFill>
                  <a:srgbClr val="C00000"/>
                </a:solidFill>
                <a:latin typeface="Arial"/>
                <a:cs typeface="Arial"/>
              </a:rPr>
              <a:t>Empowerment :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concept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spc="-10">
                <a:latin typeface="Arial"/>
                <a:cs typeface="Arial"/>
              </a:rPr>
              <a:t>encouraging</a:t>
            </a:r>
            <a:r>
              <a:rPr sz="2000" spc="90">
                <a:latin typeface="Arial"/>
                <a:cs typeface="Arial"/>
              </a:rPr>
              <a:t> </a:t>
            </a:r>
            <a:r>
              <a:rPr sz="2000" spc="-5" smtClean="0">
                <a:latin typeface="Arial"/>
                <a:cs typeface="Arial"/>
              </a:rPr>
              <a:t>and</a:t>
            </a:r>
            <a:r>
              <a:rPr lang="en-US" sz="2000" spc="-5" dirty="0" smtClean="0">
                <a:latin typeface="Arial"/>
                <a:cs typeface="Arial"/>
              </a:rPr>
              <a:t> authorizing </a:t>
            </a:r>
            <a:endParaRPr sz="2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85800" y="5257800"/>
            <a:ext cx="8255000" cy="62824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68935" marR="8255">
              <a:lnSpc>
                <a:spcPct val="80000"/>
              </a:lnSpc>
              <a:spcBef>
                <a:spcPts val="675"/>
              </a:spcBef>
            </a:pPr>
            <a:r>
              <a:rPr sz="2000" spc="-5" smtClean="0">
                <a:latin typeface="Arial" panose="02080604020202020204" pitchFamily="34" charset="0"/>
                <a:cs typeface="Arial" panose="02080604020202020204" pitchFamily="34" charset="0"/>
              </a:rPr>
              <a:t>workers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take the initiative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improve  operations, reduce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costs,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and improve </a:t>
            </a:r>
            <a:r>
              <a:rPr sz="2000" spc="-5">
                <a:latin typeface="Arial" panose="02080604020202020204" pitchFamily="34" charset="0"/>
                <a:cs typeface="Arial" panose="02080604020202020204" pitchFamily="34" charset="0"/>
              </a:rPr>
              <a:t>product</a:t>
            </a:r>
            <a:r>
              <a:rPr sz="2000" spc="5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smtClean="0">
                <a:latin typeface="Arial" panose="02080604020202020204" pitchFamily="34" charset="0"/>
                <a:cs typeface="Arial" panose="02080604020202020204" pitchFamily="34" charset="0"/>
              </a:rPr>
              <a:t>quality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  </a:t>
            </a:r>
            <a:r>
              <a:rPr sz="2000" spc="-5" smtClean="0">
                <a:uFill>
                  <a:solidFill>
                    <a:srgbClr val="CC99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and </a:t>
            </a:r>
            <a:r>
              <a:rPr sz="2000" spc="-10" dirty="0">
                <a:uFill>
                  <a:solidFill>
                    <a:srgbClr val="CC99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customer</a:t>
            </a:r>
            <a:r>
              <a:rPr sz="2000" spc="-50" dirty="0">
                <a:uFill>
                  <a:solidFill>
                    <a:srgbClr val="CC99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dirty="0">
                <a:uFill>
                  <a:solidFill>
                    <a:srgbClr val="CC99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service.)</a:t>
            </a:r>
            <a:r>
              <a:rPr sz="2400" b="1" i="1" spc="-5" dirty="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	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6482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2" name="Picture 21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52780" y="3384550"/>
            <a:ext cx="8098790" cy="0"/>
          </a:xfrm>
          <a:custGeom>
            <a:avLst/>
            <a:gdLst/>
            <a:ahLst/>
            <a:cxnLst/>
            <a:rect l="l" t="t" r="r" b="b"/>
            <a:pathLst>
              <a:path w="8098790">
                <a:moveTo>
                  <a:pt x="0" y="0"/>
                </a:moveTo>
                <a:lnTo>
                  <a:pt x="8098790" y="0"/>
                </a:lnTo>
              </a:path>
            </a:pathLst>
          </a:custGeom>
          <a:ln w="203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600200"/>
            <a:ext cx="91440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557530" algn="l"/>
                <a:tab pos="1212215" algn="l"/>
                <a:tab pos="1629410" algn="l"/>
                <a:tab pos="2884805" algn="l"/>
                <a:tab pos="3579495" algn="l"/>
                <a:tab pos="5955665" algn="l"/>
              </a:tabLst>
            </a:pPr>
            <a:r>
              <a:rPr lang="en-US" sz="2400" b="1" spc="105" dirty="0" smtClean="0">
                <a:latin typeface="Arial"/>
                <a:cs typeface="Arial"/>
              </a:rPr>
              <a:t>  </a:t>
            </a:r>
            <a:r>
              <a:rPr sz="2400" b="1" spc="105" smtClean="0">
                <a:latin typeface="Arial"/>
                <a:cs typeface="Arial"/>
              </a:rPr>
              <a:t>OM</a:t>
            </a:r>
            <a:r>
              <a:rPr lang="en-US" sz="2400" b="1" spc="105" dirty="0" smtClean="0">
                <a:latin typeface="Arial"/>
                <a:cs typeface="Arial"/>
              </a:rPr>
              <a:t> </a:t>
            </a:r>
            <a:r>
              <a:rPr sz="2400" b="1" spc="-35" smtClean="0">
                <a:latin typeface="Arial"/>
                <a:cs typeface="Arial"/>
              </a:rPr>
              <a:t>of</a:t>
            </a:r>
            <a:r>
              <a:rPr lang="en-US" sz="2400" b="1" spc="-35" dirty="0" smtClean="0">
                <a:latin typeface="Arial"/>
                <a:cs typeface="Arial"/>
              </a:rPr>
              <a:t> </a:t>
            </a:r>
            <a:r>
              <a:rPr sz="2400" b="1" spc="70" smtClean="0">
                <a:latin typeface="Arial"/>
                <a:cs typeface="Arial"/>
              </a:rPr>
              <a:t>service</a:t>
            </a:r>
            <a:r>
              <a:rPr lang="en-US" sz="2400" b="1" spc="70" dirty="0" smtClean="0">
                <a:latin typeface="Arial"/>
                <a:cs typeface="Arial"/>
              </a:rPr>
              <a:t> </a:t>
            </a:r>
            <a:r>
              <a:rPr sz="2400" b="1" spc="40" smtClean="0">
                <a:latin typeface="Arial"/>
                <a:cs typeface="Arial"/>
              </a:rPr>
              <a:t>and</a:t>
            </a:r>
            <a:r>
              <a:rPr lang="en-US" sz="2400" b="1" spc="40" dirty="0" smtClean="0">
                <a:latin typeface="Arial"/>
                <a:cs typeface="Arial"/>
              </a:rPr>
              <a:t> </a:t>
            </a:r>
            <a:r>
              <a:rPr sz="2400" b="1" spc="70" smtClean="0">
                <a:latin typeface="Arial"/>
                <a:cs typeface="Arial"/>
              </a:rPr>
              <a:t>manufacturing</a:t>
            </a:r>
            <a:r>
              <a:rPr sz="2400" b="1" spc="70">
                <a:latin typeface="Arial"/>
                <a:cs typeface="Arial"/>
              </a:rPr>
              <a:t>	</a:t>
            </a:r>
            <a:br>
              <a:rPr lang="en-US" sz="2400" b="1" spc="70" dirty="0" smtClean="0">
                <a:latin typeface="Arial"/>
                <a:cs typeface="Arial"/>
              </a:rPr>
            </a:br>
            <a:r>
              <a:rPr lang="en-US" sz="2400" b="1" spc="70" dirty="0" smtClean="0">
                <a:latin typeface="Arial"/>
                <a:cs typeface="Arial"/>
              </a:rPr>
              <a:t>	</a:t>
            </a:r>
            <a:r>
              <a:rPr sz="2400" b="1" spc="80" smtClean="0">
                <a:latin typeface="Arial"/>
                <a:cs typeface="Arial"/>
              </a:rPr>
              <a:t>organizations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36269" y="3368040"/>
            <a:ext cx="8098790" cy="0"/>
          </a:xfrm>
          <a:custGeom>
            <a:avLst/>
            <a:gdLst/>
            <a:ahLst/>
            <a:cxnLst/>
            <a:rect l="l" t="t" r="r" b="b"/>
            <a:pathLst>
              <a:path w="8098790">
                <a:moveTo>
                  <a:pt x="0" y="0"/>
                </a:moveTo>
                <a:lnTo>
                  <a:pt x="8098790" y="0"/>
                </a:lnTo>
              </a:path>
            </a:pathLst>
          </a:custGeom>
          <a:ln w="2032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3384550"/>
            <a:ext cx="5872480" cy="1240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31720">
              <a:lnSpc>
                <a:spcPct val="121000"/>
              </a:lnSpc>
              <a:spcBef>
                <a:spcPts val="100"/>
              </a:spcBef>
            </a:pPr>
            <a:r>
              <a:rPr sz="2200" b="1" spc="-5" dirty="0">
                <a:latin typeface="Arial"/>
                <a:cs typeface="Arial"/>
              </a:rPr>
              <a:t>Importance </a:t>
            </a:r>
            <a:r>
              <a:rPr sz="2200" b="1" dirty="0">
                <a:latin typeface="Arial"/>
                <a:cs typeface="Arial"/>
              </a:rPr>
              <a:t>of </a:t>
            </a:r>
            <a:r>
              <a:rPr sz="2200" b="1" spc="-5" dirty="0">
                <a:latin typeface="Arial"/>
                <a:cs typeface="Arial"/>
              </a:rPr>
              <a:t>service</a:t>
            </a:r>
            <a:r>
              <a:rPr sz="2200" b="1" spc="-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now  </a:t>
            </a:r>
            <a:r>
              <a:rPr sz="2200" b="1" spc="-10" dirty="0">
                <a:latin typeface="Arial"/>
                <a:cs typeface="Arial"/>
              </a:rPr>
              <a:t>Service</a:t>
            </a:r>
            <a:r>
              <a:rPr sz="2200" b="1" spc="-5" dirty="0">
                <a:latin typeface="Arial"/>
                <a:cs typeface="Arial"/>
              </a:rPr>
              <a:t> nature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2200" b="1" dirty="0">
                <a:latin typeface="Arial"/>
                <a:cs typeface="Arial"/>
              </a:rPr>
              <a:t>The </a:t>
            </a:r>
            <a:r>
              <a:rPr sz="2200" b="1" spc="-5" dirty="0">
                <a:latin typeface="Arial"/>
                <a:cs typeface="Arial"/>
              </a:rPr>
              <a:t>affect </a:t>
            </a:r>
            <a:r>
              <a:rPr sz="2200" b="1" dirty="0">
                <a:latin typeface="Arial"/>
                <a:cs typeface="Arial"/>
              </a:rPr>
              <a:t>of </a:t>
            </a:r>
            <a:r>
              <a:rPr sz="2200" b="1" spc="-5" dirty="0">
                <a:latin typeface="Arial"/>
                <a:cs typeface="Arial"/>
              </a:rPr>
              <a:t>service nature on </a:t>
            </a:r>
            <a:r>
              <a:rPr sz="2200" b="1" spc="-10" dirty="0">
                <a:latin typeface="Arial"/>
                <a:cs typeface="Arial"/>
              </a:rPr>
              <a:t>OM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activities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6482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5148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b="1" spc="-5" dirty="0" smtClean="0">
                <a:solidFill>
                  <a:schemeClr val="bg1"/>
                </a:solidFill>
                <a:latin typeface="Garamond"/>
                <a:cs typeface="Garamond"/>
              </a:rPr>
              <a:t>  </a:t>
            </a:r>
            <a:r>
              <a:rPr sz="2400" b="1" spc="-5" smtClean="0">
                <a:solidFill>
                  <a:schemeClr val="bg1"/>
                </a:solidFill>
                <a:latin typeface="Garamond"/>
                <a:cs typeface="Garamond"/>
              </a:rPr>
              <a:t>OM </a:t>
            </a:r>
            <a:r>
              <a:rPr sz="2400" b="1" spc="-5" dirty="0">
                <a:solidFill>
                  <a:schemeClr val="bg1"/>
                </a:solidFill>
                <a:latin typeface="Garamond"/>
                <a:cs typeface="Garamond"/>
              </a:rPr>
              <a:t>of service </a:t>
            </a:r>
            <a:r>
              <a:rPr sz="2400" b="1" dirty="0">
                <a:solidFill>
                  <a:schemeClr val="bg1"/>
                </a:solidFill>
                <a:latin typeface="Garamond"/>
                <a:cs typeface="Garamond"/>
              </a:rPr>
              <a:t>and </a:t>
            </a:r>
            <a:r>
              <a:rPr sz="2400" b="1" spc="-5">
                <a:solidFill>
                  <a:schemeClr val="bg1"/>
                </a:solidFill>
                <a:latin typeface="Garamond"/>
                <a:cs typeface="Garamond"/>
              </a:rPr>
              <a:t>manufacturing</a:t>
            </a:r>
            <a:r>
              <a:rPr sz="2400" b="1" spc="-65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br>
              <a:rPr lang="en-US" sz="2400" b="1" spc="-65" dirty="0" smtClean="0">
                <a:solidFill>
                  <a:schemeClr val="bg1"/>
                </a:solidFill>
                <a:latin typeface="Garamond"/>
                <a:cs typeface="Garamond"/>
              </a:rPr>
            </a:br>
            <a:r>
              <a:rPr lang="en-US" sz="2400" b="1" spc="-65" dirty="0" smtClean="0">
                <a:solidFill>
                  <a:schemeClr val="bg1"/>
                </a:solidFill>
                <a:latin typeface="Garamond"/>
                <a:cs typeface="Garamond"/>
              </a:rPr>
              <a:t>  </a:t>
            </a:r>
            <a:r>
              <a:rPr sz="2400" b="1" spc="-5" smtClean="0">
                <a:solidFill>
                  <a:schemeClr val="bg1"/>
                </a:solidFill>
                <a:latin typeface="Garamond"/>
                <a:cs typeface="Garamond"/>
              </a:rPr>
              <a:t>organizations</a:t>
            </a:r>
            <a:endParaRPr sz="24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200" y="1219200"/>
            <a:ext cx="8110220" cy="8266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3430"/>
              </a:lnSpc>
              <a:spcBef>
                <a:spcPts val="100"/>
              </a:spcBef>
              <a:tabLst>
                <a:tab pos="380365" algn="l"/>
              </a:tabLst>
            </a:pPr>
            <a:r>
              <a:rPr sz="2925" spc="705" baseline="1900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r>
              <a:rPr sz="2925" spc="705" baseline="19000" dirty="0">
                <a:solidFill>
                  <a:srgbClr val="CC9900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Arial"/>
                <a:cs typeface="Arial"/>
              </a:rPr>
              <a:t>Initially, </a:t>
            </a:r>
            <a:r>
              <a:rPr sz="2400" spc="-5" dirty="0">
                <a:latin typeface="Arial"/>
                <a:cs typeface="Arial"/>
              </a:rPr>
              <a:t>operations management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concepts</a:t>
            </a:r>
            <a:endParaRPr sz="2400">
              <a:latin typeface="Arial"/>
              <a:cs typeface="Arial"/>
            </a:endParaRPr>
          </a:p>
          <a:p>
            <a:pPr marL="381000">
              <a:lnSpc>
                <a:spcPts val="3190"/>
              </a:lnSpc>
            </a:pPr>
            <a:r>
              <a:rPr sz="2400" spc="-5" dirty="0">
                <a:latin typeface="Arial"/>
                <a:cs typeface="Arial"/>
              </a:rPr>
              <a:t>focused almost entirely on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manufacturing.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512059"/>
            <a:ext cx="214629" cy="322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50" spc="47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9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8200" y="2057400"/>
            <a:ext cx="6423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As </a:t>
            </a:r>
            <a:r>
              <a:rPr sz="2400" spc="-5" dirty="0">
                <a:latin typeface="Arial"/>
                <a:cs typeface="Arial"/>
              </a:rPr>
              <a:t>countries become more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developed,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7200" y="2514600"/>
            <a:ext cx="8115935" cy="3043654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419100" marR="1199515">
              <a:lnSpc>
                <a:spcPct val="90000"/>
              </a:lnSpc>
              <a:spcBef>
                <a:spcPts val="450"/>
              </a:spcBef>
            </a:pPr>
            <a:r>
              <a:rPr sz="2400" spc="-5" dirty="0">
                <a:latin typeface="Arial"/>
                <a:cs typeface="Arial"/>
              </a:rPr>
              <a:t>services continue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represent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>
                <a:latin typeface="Arial"/>
                <a:cs typeface="Arial"/>
              </a:rPr>
              <a:t>larger </a:t>
            </a:r>
            <a:r>
              <a:rPr lang="en-US" sz="2400" spc="-5" dirty="0" smtClean="0">
                <a:latin typeface="Arial"/>
                <a:cs typeface="Arial"/>
              </a:rPr>
              <a:t>p</a:t>
            </a:r>
            <a:r>
              <a:rPr sz="2400" spc="-5" smtClean="0">
                <a:latin typeface="Arial"/>
                <a:cs typeface="Arial"/>
              </a:rPr>
              <a:t>ercentage </a:t>
            </a:r>
            <a:r>
              <a:rPr sz="2400" spc="-5" dirty="0">
                <a:latin typeface="Arial"/>
                <a:cs typeface="Arial"/>
              </a:rPr>
              <a:t>of their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economies.</a:t>
            </a:r>
            <a:endParaRPr sz="2400">
              <a:latin typeface="Arial"/>
              <a:cs typeface="Arial"/>
            </a:endParaRPr>
          </a:p>
          <a:p>
            <a:pPr marL="419100" marR="973455" indent="-342900">
              <a:lnSpc>
                <a:spcPts val="3230"/>
              </a:lnSpc>
              <a:spcBef>
                <a:spcPts val="805"/>
              </a:spcBef>
              <a:buClr>
                <a:srgbClr val="CC9900"/>
              </a:buClr>
              <a:buSzPct val="64000"/>
              <a:buFont typeface="Symbol"/>
              <a:buChar char=""/>
              <a:tabLst>
                <a:tab pos="418465" algn="l"/>
                <a:tab pos="419100" algn="l"/>
              </a:tabLst>
            </a:pPr>
            <a:r>
              <a:rPr sz="2400" spc="-10" dirty="0">
                <a:latin typeface="Arial"/>
                <a:cs typeface="Arial"/>
              </a:rPr>
              <a:t>Now Less </a:t>
            </a:r>
            <a:r>
              <a:rPr sz="2400" spc="-5" dirty="0">
                <a:latin typeface="Arial"/>
                <a:cs typeface="Arial"/>
              </a:rPr>
              <a:t>than 20% of </a:t>
            </a:r>
            <a:r>
              <a:rPr sz="2400" spc="-10" dirty="0">
                <a:latin typeface="Arial"/>
                <a:cs typeface="Arial"/>
              </a:rPr>
              <a:t>all </a:t>
            </a:r>
            <a:r>
              <a:rPr sz="2400" spc="-5" dirty="0">
                <a:latin typeface="Arial"/>
                <a:cs typeface="Arial"/>
              </a:rPr>
              <a:t>jobs are in  manufacturing (and </a:t>
            </a:r>
            <a:r>
              <a:rPr sz="2400" dirty="0">
                <a:latin typeface="Arial"/>
                <a:cs typeface="Arial"/>
              </a:rPr>
              <a:t>they 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declining)</a:t>
            </a:r>
            <a:endParaRPr sz="2400">
              <a:latin typeface="Arial"/>
              <a:cs typeface="Arial"/>
            </a:endParaRPr>
          </a:p>
          <a:p>
            <a:pPr marL="419100" indent="-342900">
              <a:lnSpc>
                <a:spcPts val="3430"/>
              </a:lnSpc>
              <a:spcBef>
                <a:spcPts val="295"/>
              </a:spcBef>
              <a:buClr>
                <a:srgbClr val="CC9900"/>
              </a:buClr>
              <a:buSzPct val="65000"/>
              <a:buFont typeface="Symbol"/>
              <a:buChar char=""/>
              <a:tabLst>
                <a:tab pos="418465" algn="l"/>
                <a:tab pos="419100" algn="l"/>
              </a:tabLst>
            </a:pPr>
            <a:r>
              <a:rPr sz="2400" spc="-10" dirty="0">
                <a:latin typeface="Arial"/>
                <a:cs typeface="Arial"/>
              </a:rPr>
              <a:t>Almost </a:t>
            </a:r>
            <a:r>
              <a:rPr sz="2400" spc="-5" dirty="0">
                <a:latin typeface="Arial"/>
                <a:cs typeface="Arial"/>
              </a:rPr>
              <a:t>80% of jobs are 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service</a:t>
            </a:r>
            <a:r>
              <a:rPr sz="2400" spc="-1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sector</a:t>
            </a:r>
            <a:endParaRPr sz="2400">
              <a:latin typeface="Arial"/>
              <a:cs typeface="Arial"/>
            </a:endParaRPr>
          </a:p>
          <a:p>
            <a:pPr marL="419100">
              <a:lnSpc>
                <a:spcPts val="3190"/>
              </a:lnSpc>
            </a:pPr>
            <a:r>
              <a:rPr sz="2400" spc="-5" dirty="0"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(and they </a:t>
            </a:r>
            <a:r>
              <a:rPr sz="2400" dirty="0"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are</a:t>
            </a:r>
            <a:r>
              <a:rPr sz="2400" spc="-45" dirty="0"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400" spc="-10" dirty="0"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increasing)</a:t>
            </a:r>
            <a:endParaRPr sz="2400">
              <a:latin typeface="Arial"/>
              <a:cs typeface="Arial"/>
            </a:endParaRPr>
          </a:p>
          <a:p>
            <a:pPr marL="419100" indent="-342900">
              <a:lnSpc>
                <a:spcPct val="100000"/>
              </a:lnSpc>
              <a:spcBef>
                <a:spcPts val="390"/>
              </a:spcBef>
              <a:buClr>
                <a:srgbClr val="CC9900"/>
              </a:buClr>
              <a:buSzPct val="65000"/>
              <a:buFont typeface="Symbol"/>
              <a:buChar char=""/>
              <a:tabLst>
                <a:tab pos="418465" algn="l"/>
                <a:tab pos="419100" algn="l"/>
              </a:tabLst>
            </a:pPr>
            <a:r>
              <a:rPr sz="2400" spc="-5" dirty="0">
                <a:latin typeface="Arial"/>
                <a:cs typeface="Arial"/>
              </a:rPr>
              <a:t>Nearly half of all jobs are in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4419600" cy="228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000" y="1600200"/>
            <a:ext cx="80010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00206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Services </a:t>
            </a:r>
            <a:r>
              <a:rPr sz="3200" b="1" dirty="0">
                <a:solidFill>
                  <a:srgbClr val="00206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as a </a:t>
            </a:r>
            <a:r>
              <a:rPr sz="3200" b="1" spc="-5" dirty="0">
                <a:solidFill>
                  <a:srgbClr val="00206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percent </a:t>
            </a:r>
            <a:r>
              <a:rPr sz="3200" b="1" dirty="0">
                <a:solidFill>
                  <a:srgbClr val="00206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of </a:t>
            </a:r>
            <a:r>
              <a:rPr sz="3200" b="1" spc="-5" dirty="0">
                <a:solidFill>
                  <a:srgbClr val="00206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Gross Domestic Product (GDP) for different</a:t>
            </a:r>
            <a:r>
              <a:rPr sz="3200" b="1" spc="60" dirty="0">
                <a:solidFill>
                  <a:srgbClr val="00206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3200" b="1" spc="-5" dirty="0">
                <a:solidFill>
                  <a:srgbClr val="00206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countries</a:t>
            </a:r>
            <a:endParaRPr sz="3200">
              <a:solidFill>
                <a:srgbClr val="002060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5720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36044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400" b="1" spc="-5" dirty="0" smtClean="0">
                <a:solidFill>
                  <a:srgbClr val="006633"/>
                </a:solidFill>
                <a:latin typeface="Garamond"/>
                <a:cs typeface="Garamond"/>
              </a:rPr>
              <a:t>  </a:t>
            </a:r>
            <a:r>
              <a:rPr sz="2800" b="1" spc="-5" smtClean="0">
                <a:solidFill>
                  <a:schemeClr val="bg1"/>
                </a:solidFill>
                <a:latin typeface="Garamond"/>
                <a:cs typeface="Garamond"/>
              </a:rPr>
              <a:t>Service </a:t>
            </a:r>
            <a:r>
              <a:rPr sz="2800" b="1" spc="-5" dirty="0">
                <a:solidFill>
                  <a:schemeClr val="bg1"/>
                </a:solidFill>
                <a:latin typeface="Garamond"/>
                <a:cs typeface="Garamond"/>
              </a:rPr>
              <a:t>and </a:t>
            </a:r>
            <a:r>
              <a:rPr sz="2800" b="1" spc="-10" dirty="0">
                <a:solidFill>
                  <a:schemeClr val="bg1"/>
                </a:solidFill>
                <a:latin typeface="Garamond"/>
                <a:cs typeface="Garamond"/>
              </a:rPr>
              <a:t>manufacturing</a:t>
            </a:r>
            <a:r>
              <a:rPr sz="2800" b="1" spc="-15" dirty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800" b="1" spc="-5" dirty="0">
                <a:solidFill>
                  <a:schemeClr val="bg1"/>
                </a:solidFill>
                <a:latin typeface="Garamond"/>
                <a:cs typeface="Garamond"/>
              </a:rPr>
              <a:t>similarities</a:t>
            </a:r>
            <a:endParaRPr sz="28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400" y="1371600"/>
            <a:ext cx="7544434" cy="3536866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40"/>
              </a:spcBef>
              <a:buClr>
                <a:srgbClr val="002060"/>
              </a:buClr>
              <a:buSzPct val="65000"/>
              <a:buFont typeface="Wingdings" panose="05000000000000000000" pitchFamily="2" charset="2"/>
              <a:buChar char="§"/>
              <a:tabLst>
                <a:tab pos="380365" algn="l"/>
                <a:tab pos="381000" algn="l"/>
              </a:tabLst>
            </a:pPr>
            <a:r>
              <a:rPr sz="2400" spc="-15" dirty="0">
                <a:latin typeface="Arial"/>
                <a:cs typeface="Arial"/>
              </a:rPr>
              <a:t>All </a:t>
            </a:r>
            <a:r>
              <a:rPr sz="2400" spc="-5" dirty="0">
                <a:latin typeface="Arial"/>
                <a:cs typeface="Arial"/>
              </a:rPr>
              <a:t>use technology</a:t>
            </a:r>
            <a:endParaRPr sz="2400">
              <a:latin typeface="Arial"/>
              <a:cs typeface="Arial"/>
            </a:endParaRPr>
          </a:p>
          <a:p>
            <a:pPr marL="381000" marR="1108075" indent="-342900">
              <a:lnSpc>
                <a:spcPct val="100000"/>
              </a:lnSpc>
              <a:spcBef>
                <a:spcPts val="740"/>
              </a:spcBef>
              <a:buClr>
                <a:srgbClr val="002060"/>
              </a:buClr>
              <a:buSzPct val="65000"/>
              <a:buFont typeface="Wingdings" panose="05000000000000000000" pitchFamily="2" charset="2"/>
              <a:buChar char="§"/>
              <a:tabLst>
                <a:tab pos="380365" algn="l"/>
                <a:tab pos="381000" algn="l"/>
              </a:tabLst>
            </a:pPr>
            <a:r>
              <a:rPr sz="2400" spc="-5" dirty="0">
                <a:latin typeface="Arial"/>
                <a:cs typeface="Arial"/>
              </a:rPr>
              <a:t>Both </a:t>
            </a:r>
            <a:r>
              <a:rPr sz="2400" dirty="0">
                <a:latin typeface="Arial"/>
                <a:cs typeface="Arial"/>
              </a:rPr>
              <a:t>have </a:t>
            </a:r>
            <a:r>
              <a:rPr sz="2400" spc="-5" dirty="0">
                <a:latin typeface="Arial"/>
                <a:cs typeface="Arial"/>
              </a:rPr>
              <a:t>quality, productivity,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&amp;  </a:t>
            </a:r>
            <a:r>
              <a:rPr sz="2400" spc="-5" dirty="0">
                <a:latin typeface="Arial"/>
                <a:cs typeface="Arial"/>
              </a:rPr>
              <a:t>response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issues</a:t>
            </a:r>
            <a:endParaRPr sz="24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40"/>
              </a:spcBef>
              <a:buClr>
                <a:srgbClr val="002060"/>
              </a:buClr>
              <a:buSzPct val="65000"/>
              <a:buFont typeface="Wingdings" panose="05000000000000000000" pitchFamily="2" charset="2"/>
              <a:buChar char="§"/>
              <a:tabLst>
                <a:tab pos="380365" algn="l"/>
                <a:tab pos="381000" algn="l"/>
              </a:tabLst>
            </a:pPr>
            <a:r>
              <a:rPr sz="2400" spc="-15" dirty="0">
                <a:latin typeface="Arial"/>
                <a:cs typeface="Arial"/>
              </a:rPr>
              <a:t>All </a:t>
            </a:r>
            <a:r>
              <a:rPr sz="2400" spc="-5" dirty="0">
                <a:latin typeface="Arial"/>
                <a:cs typeface="Arial"/>
              </a:rPr>
              <a:t>must forecast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demand</a:t>
            </a:r>
            <a:endParaRPr sz="2400">
              <a:latin typeface="Arial"/>
              <a:cs typeface="Arial"/>
            </a:endParaRPr>
          </a:p>
          <a:p>
            <a:pPr marL="381000" marR="711200" indent="-342900">
              <a:lnSpc>
                <a:spcPct val="100000"/>
              </a:lnSpc>
              <a:spcBef>
                <a:spcPts val="750"/>
              </a:spcBef>
              <a:buClr>
                <a:srgbClr val="002060"/>
              </a:buClr>
              <a:buSzPct val="65000"/>
              <a:buFont typeface="Wingdings" panose="05000000000000000000" pitchFamily="2" charset="2"/>
              <a:buChar char="§"/>
              <a:tabLst>
                <a:tab pos="380365" algn="l"/>
                <a:tab pos="381000" algn="l"/>
              </a:tabLst>
            </a:pPr>
            <a:r>
              <a:rPr sz="2400" spc="-5" dirty="0">
                <a:latin typeface="Arial"/>
                <a:cs typeface="Arial"/>
              </a:rPr>
              <a:t>Each will </a:t>
            </a:r>
            <a:r>
              <a:rPr sz="2400" dirty="0">
                <a:latin typeface="Arial"/>
                <a:cs typeface="Arial"/>
              </a:rPr>
              <a:t>have </a:t>
            </a:r>
            <a:r>
              <a:rPr sz="2400" spc="-10" dirty="0">
                <a:latin typeface="Arial"/>
                <a:cs typeface="Arial"/>
              </a:rPr>
              <a:t>capacity, layout, </a:t>
            </a:r>
            <a:r>
              <a:rPr sz="2400" spc="-5" dirty="0">
                <a:latin typeface="Arial"/>
                <a:cs typeface="Arial"/>
              </a:rPr>
              <a:t>and  location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issues</a:t>
            </a:r>
            <a:endParaRPr sz="24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40"/>
              </a:spcBef>
              <a:buClr>
                <a:srgbClr val="002060"/>
              </a:buClr>
              <a:buSzPct val="65000"/>
              <a:buFont typeface="Wingdings" panose="05000000000000000000" pitchFamily="2" charset="2"/>
              <a:buChar char="§"/>
              <a:tabLst>
                <a:tab pos="380365" algn="l"/>
                <a:tab pos="381000" algn="l"/>
              </a:tabLst>
            </a:pPr>
            <a:r>
              <a:rPr sz="2400" spc="-15" dirty="0">
                <a:latin typeface="Arial"/>
                <a:cs typeface="Arial"/>
              </a:rPr>
              <a:t>All </a:t>
            </a:r>
            <a:r>
              <a:rPr sz="2400" dirty="0">
                <a:latin typeface="Arial"/>
                <a:cs typeface="Arial"/>
              </a:rPr>
              <a:t>have </a:t>
            </a:r>
            <a:r>
              <a:rPr sz="2400" spc="-5" dirty="0">
                <a:latin typeface="Arial"/>
                <a:cs typeface="Arial"/>
              </a:rPr>
              <a:t>customers and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suppliers</a:t>
            </a:r>
            <a:endParaRPr sz="24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50"/>
              </a:spcBef>
              <a:buClr>
                <a:srgbClr val="002060"/>
              </a:buClr>
              <a:buSzPct val="65000"/>
              <a:buFont typeface="Wingdings" panose="05000000000000000000" pitchFamily="2" charset="2"/>
              <a:buChar char="§"/>
              <a:tabLst>
                <a:tab pos="380365" algn="l"/>
                <a:tab pos="381000" algn="l"/>
              </a:tabLst>
            </a:pPr>
            <a:r>
              <a:rPr sz="2400" spc="-15" dirty="0">
                <a:latin typeface="Arial"/>
                <a:cs typeface="Arial"/>
              </a:rPr>
              <a:t>All </a:t>
            </a:r>
            <a:r>
              <a:rPr sz="2400" dirty="0">
                <a:latin typeface="Arial"/>
                <a:cs typeface="Arial"/>
              </a:rPr>
              <a:t>have </a:t>
            </a:r>
            <a:r>
              <a:rPr sz="2400" spc="-5" dirty="0">
                <a:latin typeface="Arial"/>
                <a:cs typeface="Arial"/>
              </a:rPr>
              <a:t>scheduling and staffing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issues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5720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0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b="1" spc="-5" dirty="0" smtClean="0">
                <a:solidFill>
                  <a:schemeClr val="bg1"/>
                </a:solidFill>
                <a:latin typeface="Century Gothic"/>
                <a:cs typeface="Century Gothic"/>
              </a:rPr>
              <a:t>  </a:t>
            </a:r>
            <a:r>
              <a:rPr sz="3600" spc="-5" smtClean="0">
                <a:solidFill>
                  <a:schemeClr val="bg1"/>
                </a:solidFill>
                <a:latin typeface="Century Gothic"/>
                <a:cs typeface="Century Gothic"/>
              </a:rPr>
              <a:t>Manufacturing </a:t>
            </a:r>
            <a:r>
              <a:rPr sz="3600" spc="-5" dirty="0">
                <a:solidFill>
                  <a:schemeClr val="bg1"/>
                </a:solidFill>
                <a:latin typeface="Century Gothic"/>
                <a:cs typeface="Century Gothic"/>
              </a:rPr>
              <a:t>vs.</a:t>
            </a:r>
            <a:r>
              <a:rPr sz="3600" spc="-85" dirty="0">
                <a:solidFill>
                  <a:schemeClr val="bg1"/>
                </a:solidFill>
                <a:latin typeface="Century Gothic"/>
                <a:cs typeface="Century Gothic"/>
              </a:rPr>
              <a:t> </a:t>
            </a:r>
            <a:r>
              <a:rPr sz="3600" spc="-5" dirty="0">
                <a:solidFill>
                  <a:schemeClr val="bg1"/>
                </a:solidFill>
                <a:latin typeface="Century Gothic"/>
                <a:cs typeface="Century Gothic"/>
              </a:rPr>
              <a:t>service</a:t>
            </a:r>
            <a:endParaRPr sz="360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4530" y="1250950"/>
            <a:ext cx="78606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98265" algn="l"/>
                <a:tab pos="6578600" algn="l"/>
              </a:tabLst>
            </a:pPr>
            <a:r>
              <a:rPr sz="3000" spc="-5" dirty="0">
                <a:solidFill>
                  <a:srgbClr val="996600"/>
                </a:solidFill>
                <a:latin typeface="Arial"/>
                <a:cs typeface="Arial"/>
              </a:rPr>
              <a:t>Charac</a:t>
            </a:r>
            <a:r>
              <a:rPr sz="3000" spc="-15" dirty="0">
                <a:solidFill>
                  <a:srgbClr val="996600"/>
                </a:solidFill>
                <a:latin typeface="Arial"/>
                <a:cs typeface="Arial"/>
              </a:rPr>
              <a:t>t</a:t>
            </a:r>
            <a:r>
              <a:rPr sz="3000" spc="-5" dirty="0">
                <a:solidFill>
                  <a:srgbClr val="996600"/>
                </a:solidFill>
                <a:latin typeface="Arial"/>
                <a:cs typeface="Arial"/>
              </a:rPr>
              <a:t>eristi</a:t>
            </a:r>
            <a:r>
              <a:rPr sz="3000" dirty="0">
                <a:solidFill>
                  <a:srgbClr val="996600"/>
                </a:solidFill>
                <a:latin typeface="Arial"/>
                <a:cs typeface="Arial"/>
              </a:rPr>
              <a:t>c	</a:t>
            </a:r>
            <a:r>
              <a:rPr sz="3000" spc="5" dirty="0">
                <a:solidFill>
                  <a:srgbClr val="996600"/>
                </a:solidFill>
                <a:latin typeface="Arial"/>
                <a:cs typeface="Arial"/>
              </a:rPr>
              <a:t>M</a:t>
            </a:r>
            <a:r>
              <a:rPr sz="3000" spc="-5" dirty="0">
                <a:solidFill>
                  <a:srgbClr val="996600"/>
                </a:solidFill>
                <a:latin typeface="Arial"/>
                <a:cs typeface="Arial"/>
              </a:rPr>
              <a:t>anu</a:t>
            </a:r>
            <a:r>
              <a:rPr sz="3000" spc="-15" dirty="0">
                <a:solidFill>
                  <a:srgbClr val="996600"/>
                </a:solidFill>
                <a:latin typeface="Arial"/>
                <a:cs typeface="Arial"/>
              </a:rPr>
              <a:t>f</a:t>
            </a:r>
            <a:r>
              <a:rPr sz="3000" spc="-5" dirty="0">
                <a:solidFill>
                  <a:srgbClr val="996600"/>
                </a:solidFill>
                <a:latin typeface="Arial"/>
                <a:cs typeface="Arial"/>
              </a:rPr>
              <a:t>actu</a:t>
            </a:r>
            <a:r>
              <a:rPr sz="3000" spc="-10" dirty="0">
                <a:solidFill>
                  <a:srgbClr val="996600"/>
                </a:solidFill>
                <a:latin typeface="Arial"/>
                <a:cs typeface="Arial"/>
              </a:rPr>
              <a:t>r</a:t>
            </a:r>
            <a:r>
              <a:rPr sz="3000" spc="10" dirty="0">
                <a:solidFill>
                  <a:srgbClr val="996600"/>
                </a:solidFill>
                <a:latin typeface="Arial"/>
                <a:cs typeface="Arial"/>
              </a:rPr>
              <a:t>i</a:t>
            </a:r>
            <a:r>
              <a:rPr sz="3000" spc="-10" dirty="0">
                <a:solidFill>
                  <a:srgbClr val="996600"/>
                </a:solidFill>
                <a:latin typeface="Arial"/>
                <a:cs typeface="Arial"/>
              </a:rPr>
              <a:t>n</a:t>
            </a:r>
            <a:r>
              <a:rPr sz="3000" dirty="0">
                <a:solidFill>
                  <a:srgbClr val="996600"/>
                </a:solidFill>
                <a:latin typeface="Arial"/>
                <a:cs typeface="Arial"/>
              </a:rPr>
              <a:t>g	</a:t>
            </a:r>
            <a:r>
              <a:rPr sz="3000" spc="-5" dirty="0">
                <a:solidFill>
                  <a:srgbClr val="996600"/>
                </a:solidFill>
                <a:latin typeface="Arial"/>
                <a:cs typeface="Arial"/>
              </a:rPr>
              <a:t>Service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98770" y="1668779"/>
            <a:ext cx="1194435" cy="3738879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1270">
              <a:lnSpc>
                <a:spcPct val="145000"/>
              </a:lnSpc>
              <a:spcBef>
                <a:spcPts val="160"/>
              </a:spcBef>
            </a:pPr>
            <a:r>
              <a:rPr sz="2400" spc="1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ang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e  </a:t>
            </a:r>
            <a:r>
              <a:rPr sz="2400" spc="-5" dirty="0">
                <a:latin typeface="Arial"/>
                <a:cs typeface="Arial"/>
              </a:rPr>
              <a:t>Low  High  Low  High  Easy  High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78040" y="1680210"/>
            <a:ext cx="1344295" cy="371729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39395" marR="5080" indent="-227330">
              <a:lnSpc>
                <a:spcPct val="144000"/>
              </a:lnSpc>
              <a:spcBef>
                <a:spcPts val="85"/>
              </a:spcBef>
            </a:pPr>
            <a:r>
              <a:rPr sz="2400" spc="10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10" dirty="0">
                <a:latin typeface="Arial"/>
                <a:cs typeface="Arial"/>
              </a:rPr>
              <a:t>g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b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e  </a:t>
            </a:r>
            <a:r>
              <a:rPr sz="2400" spc="-5" dirty="0">
                <a:latin typeface="Arial"/>
                <a:cs typeface="Arial"/>
              </a:rPr>
              <a:t>High  Low  High  Low  Difficult  Low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6919" y="1637029"/>
            <a:ext cx="3859529" cy="4075429"/>
          </a:xfrm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390"/>
              </a:spcBef>
            </a:pPr>
            <a:r>
              <a:rPr sz="2400" spc="-5" dirty="0">
                <a:latin typeface="Arial"/>
                <a:cs typeface="Arial"/>
              </a:rPr>
              <a:t>Output</a:t>
            </a:r>
            <a:endParaRPr sz="2400">
              <a:latin typeface="Arial"/>
              <a:cs typeface="Arial"/>
            </a:endParaRPr>
          </a:p>
          <a:p>
            <a:pPr marL="15875" marR="1191260" indent="-3810">
              <a:lnSpc>
                <a:spcPct val="144000"/>
              </a:lnSpc>
              <a:spcBef>
                <a:spcPts val="15"/>
              </a:spcBef>
            </a:pPr>
            <a:r>
              <a:rPr sz="2400" spc="-5" dirty="0">
                <a:latin typeface="Arial"/>
                <a:cs typeface="Arial"/>
              </a:rPr>
              <a:t>Customer contact  Uniformity of </a:t>
            </a:r>
            <a:r>
              <a:rPr sz="2400" spc="-10" dirty="0">
                <a:latin typeface="Arial"/>
                <a:cs typeface="Arial"/>
              </a:rPr>
              <a:t>input  Labor </a:t>
            </a:r>
            <a:r>
              <a:rPr sz="2400" spc="-5" dirty="0">
                <a:latin typeface="Arial"/>
                <a:cs typeface="Arial"/>
              </a:rPr>
              <a:t>content  Uniformity of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output</a:t>
            </a:r>
            <a:endParaRPr sz="24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1180"/>
              </a:spcBef>
            </a:pPr>
            <a:r>
              <a:rPr sz="2400" spc="-5" dirty="0">
                <a:latin typeface="Arial"/>
                <a:cs typeface="Arial"/>
              </a:rPr>
              <a:t>Measurement of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productivity</a:t>
            </a:r>
            <a:endParaRPr sz="2400">
              <a:latin typeface="Arial"/>
              <a:cs typeface="Arial"/>
            </a:endParaRPr>
          </a:p>
          <a:p>
            <a:pPr marL="20320" marR="904240" indent="-3810">
              <a:lnSpc>
                <a:spcPct val="73000"/>
              </a:lnSpc>
              <a:spcBef>
                <a:spcPts val="2160"/>
              </a:spcBef>
            </a:pPr>
            <a:r>
              <a:rPr sz="2400" spc="-5" dirty="0">
                <a:latin typeface="Arial"/>
                <a:cs typeface="Arial"/>
              </a:rPr>
              <a:t>Opportunity </a:t>
            </a:r>
            <a:r>
              <a:rPr sz="2400" spc="5" dirty="0">
                <a:latin typeface="Arial"/>
                <a:cs typeface="Arial"/>
              </a:rPr>
              <a:t>to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correct  </a:t>
            </a:r>
            <a:r>
              <a:rPr sz="2400" spc="-10" dirty="0">
                <a:latin typeface="Arial"/>
                <a:cs typeface="Arial"/>
              </a:rPr>
              <a:t>quality</a:t>
            </a:r>
            <a:r>
              <a:rPr sz="2400" spc="-5" dirty="0">
                <a:latin typeface="Arial"/>
                <a:cs typeface="Arial"/>
              </a:rPr>
              <a:t> problems</a:t>
            </a:r>
            <a:endParaRPr sz="2400">
              <a:latin typeface="Arial"/>
              <a:cs typeface="Arial"/>
            </a:endParaRPr>
          </a:p>
          <a:p>
            <a:pPr marL="248920">
              <a:lnSpc>
                <a:spcPct val="100000"/>
              </a:lnSpc>
              <a:spcBef>
                <a:spcPts val="570"/>
              </a:spcBef>
            </a:pPr>
            <a:r>
              <a:rPr sz="100" dirty="0">
                <a:latin typeface="Arial"/>
                <a:cs typeface="Arial"/>
              </a:rPr>
              <a:t>High</a:t>
            </a:r>
            <a:endParaRPr sz="1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4800" y="1694179"/>
            <a:ext cx="8534400" cy="0"/>
          </a:xfrm>
          <a:custGeom>
            <a:avLst/>
            <a:gdLst/>
            <a:ahLst/>
            <a:cxnLst/>
            <a:rect l="l" t="t" r="r" b="b"/>
            <a:pathLst>
              <a:path w="8534400">
                <a:moveTo>
                  <a:pt x="0" y="0"/>
                </a:moveTo>
                <a:lnTo>
                  <a:pt x="8534400" y="0"/>
                </a:lnTo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4958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05267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spc="-10" dirty="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 </a:t>
            </a:r>
            <a:r>
              <a:rPr sz="3200" spc="-1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Manufacturing </a:t>
            </a:r>
            <a:r>
              <a:rPr sz="3200" spc="-5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vs.</a:t>
            </a:r>
            <a:r>
              <a:rPr sz="3200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service</a:t>
            </a:r>
            <a:endParaRPr sz="3200">
              <a:solidFill>
                <a:schemeClr val="bg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7200" y="1219200"/>
            <a:ext cx="8253730" cy="26725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9245" indent="-297180">
              <a:lnSpc>
                <a:spcPts val="2370"/>
              </a:lnSpc>
              <a:spcBef>
                <a:spcPts val="100"/>
              </a:spcBef>
              <a:buClr>
                <a:srgbClr val="000000"/>
              </a:buClr>
              <a:buAutoNum type="arabicPlain"/>
              <a:tabLst>
                <a:tab pos="309880" algn="l"/>
              </a:tabLst>
            </a:pPr>
            <a:r>
              <a:rPr sz="2000" b="1" spc="-5" dirty="0">
                <a:solidFill>
                  <a:srgbClr val="C00000"/>
                </a:solidFill>
                <a:latin typeface="Arial"/>
                <a:cs typeface="Arial"/>
              </a:rPr>
              <a:t>Customer</a:t>
            </a:r>
            <a:r>
              <a:rPr sz="20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C00000"/>
                </a:solidFill>
                <a:latin typeface="Arial"/>
                <a:cs typeface="Arial"/>
              </a:rPr>
              <a:t>contact:</a:t>
            </a:r>
            <a:endParaRPr sz="2000">
              <a:solidFill>
                <a:srgbClr val="C00000"/>
              </a:solidFill>
              <a:latin typeface="Arial"/>
              <a:cs typeface="Arial"/>
            </a:endParaRPr>
          </a:p>
          <a:p>
            <a:pPr marL="353695" marR="201295" indent="-128270">
              <a:lnSpc>
                <a:spcPct val="80000"/>
              </a:lnSpc>
              <a:spcBef>
                <a:spcPts val="410"/>
              </a:spcBef>
            </a:pPr>
            <a:r>
              <a:rPr sz="1800" spc="-5" dirty="0">
                <a:latin typeface="Arial"/>
                <a:cs typeface="Arial"/>
              </a:rPr>
              <a:t>Service, by nature</a:t>
            </a:r>
            <a:r>
              <a:rPr sz="1500" spc="-5" dirty="0">
                <a:latin typeface="Arial"/>
                <a:cs typeface="Arial"/>
              </a:rPr>
              <a:t>, </a:t>
            </a:r>
            <a:r>
              <a:rPr sz="1800" spc="-15" dirty="0">
                <a:latin typeface="Arial"/>
                <a:cs typeface="Arial"/>
              </a:rPr>
              <a:t>involves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much </a:t>
            </a:r>
            <a:r>
              <a:rPr sz="1800" spc="-5" dirty="0">
                <a:latin typeface="Arial"/>
                <a:cs typeface="Arial"/>
              </a:rPr>
              <a:t>high degree of customer </a:t>
            </a:r>
            <a:r>
              <a:rPr sz="1800" spc="-10" dirty="0">
                <a:latin typeface="Arial"/>
                <a:cs typeface="Arial"/>
              </a:rPr>
              <a:t>contact </a:t>
            </a:r>
            <a:r>
              <a:rPr sz="1800" spc="-5" dirty="0">
                <a:latin typeface="Arial"/>
                <a:cs typeface="Arial"/>
              </a:rPr>
              <a:t>than  manufacturing.</a:t>
            </a:r>
            <a:endParaRPr sz="1800">
              <a:latin typeface="Arial"/>
              <a:cs typeface="Arial"/>
            </a:endParaRPr>
          </a:p>
          <a:p>
            <a:pPr marL="353695" marR="157480" indent="-21590">
              <a:lnSpc>
                <a:spcPct val="80000"/>
              </a:lnSpc>
              <a:spcBef>
                <a:spcPts val="455"/>
              </a:spcBef>
              <a:tabLst>
                <a:tab pos="2615565" algn="l"/>
              </a:tabLst>
            </a:pPr>
            <a:r>
              <a:rPr dirty="0">
                <a:latin typeface="Arial" panose="02080604020202020204" pitchFamily="34" charset="0"/>
                <a:cs typeface="Arial" panose="02080604020202020204" pitchFamily="34" charset="0"/>
              </a:rPr>
              <a:t>The </a:t>
            </a:r>
            <a:r>
              <a:rPr spc="-5" dirty="0">
                <a:latin typeface="Arial" panose="02080604020202020204" pitchFamily="34" charset="0"/>
                <a:cs typeface="Arial" panose="02080604020202020204" pitchFamily="34" charset="0"/>
              </a:rPr>
              <a:t>performance of service often occurs </a:t>
            </a:r>
            <a:r>
              <a:rPr spc="-10" dirty="0">
                <a:latin typeface="Arial" panose="02080604020202020204" pitchFamily="34" charset="0"/>
                <a:cs typeface="Arial" panose="02080604020202020204" pitchFamily="34" charset="0"/>
              </a:rPr>
              <a:t>at </a:t>
            </a:r>
            <a:r>
              <a:rPr spc="-5" dirty="0">
                <a:latin typeface="Arial" panose="02080604020202020204" pitchFamily="34" charset="0"/>
                <a:cs typeface="Arial" panose="02080604020202020204" pitchFamily="34" charset="0"/>
              </a:rPr>
              <a:t>the point of </a:t>
            </a:r>
            <a:r>
              <a:rPr dirty="0">
                <a:latin typeface="Arial" panose="02080604020202020204" pitchFamily="34" charset="0"/>
                <a:cs typeface="Arial" panose="02080604020202020204" pitchFamily="34" charset="0"/>
              </a:rPr>
              <a:t>consumption.  </a:t>
            </a:r>
            <a:r>
              <a:rPr spc="-10" dirty="0">
                <a:latin typeface="Arial" panose="02080604020202020204" pitchFamily="34" charset="0"/>
                <a:cs typeface="Arial" panose="02080604020202020204" pitchFamily="34" charset="0"/>
              </a:rPr>
              <a:t>Manufacturing</a:t>
            </a:r>
            <a:r>
              <a:rPr spc="10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pc="-15" dirty="0">
                <a:latin typeface="Arial" panose="02080604020202020204" pitchFamily="34" charset="0"/>
                <a:cs typeface="Arial" panose="02080604020202020204" pitchFamily="34" charset="0"/>
              </a:rPr>
              <a:t>allows	</a:t>
            </a:r>
            <a:r>
              <a:rPr dirty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pc="-10" dirty="0">
                <a:latin typeface="Arial" panose="02080604020202020204" pitchFamily="34" charset="0"/>
                <a:cs typeface="Arial" panose="02080604020202020204" pitchFamily="34" charset="0"/>
              </a:rPr>
              <a:t>separation </a:t>
            </a:r>
            <a:r>
              <a:rPr spc="-15" dirty="0">
                <a:latin typeface="Arial" panose="02080604020202020204" pitchFamily="34" charset="0"/>
                <a:cs typeface="Arial" panose="02080604020202020204" pitchFamily="34" charset="0"/>
              </a:rPr>
              <a:t>between </a:t>
            </a:r>
            <a:r>
              <a:rPr spc="-10" dirty="0">
                <a:latin typeface="Arial" panose="02080604020202020204" pitchFamily="34" charset="0"/>
                <a:cs typeface="Arial" panose="02080604020202020204" pitchFamily="34" charset="0"/>
              </a:rPr>
              <a:t>production and </a:t>
            </a:r>
            <a:r>
              <a:rPr spc="-5" dirty="0">
                <a:latin typeface="Arial" panose="02080604020202020204" pitchFamily="34" charset="0"/>
                <a:cs typeface="Arial" panose="02080604020202020204" pitchFamily="34" charset="0"/>
              </a:rPr>
              <a:t>consumption, </a:t>
            </a:r>
            <a:r>
              <a:rPr dirty="0">
                <a:latin typeface="Arial" panose="02080604020202020204" pitchFamily="34" charset="0"/>
                <a:cs typeface="Arial" panose="02080604020202020204" pitchFamily="34" charset="0"/>
              </a:rPr>
              <a:t>so  </a:t>
            </a:r>
            <a:r>
              <a:rPr spc="-5" dirty="0">
                <a:latin typeface="Arial" panose="02080604020202020204" pitchFamily="34" charset="0"/>
                <a:cs typeface="Arial" panose="02080604020202020204" pitchFamily="34" charset="0"/>
              </a:rPr>
              <a:t>that manufacturing can occur </a:t>
            </a:r>
            <a:r>
              <a:rPr spc="-15" dirty="0">
                <a:latin typeface="Arial" panose="02080604020202020204" pitchFamily="34" charset="0"/>
                <a:cs typeface="Arial" panose="02080604020202020204" pitchFamily="34" charset="0"/>
              </a:rPr>
              <a:t>away </a:t>
            </a:r>
            <a:r>
              <a:rPr spc="-5" dirty="0">
                <a:latin typeface="Arial" panose="02080604020202020204" pitchFamily="34" charset="0"/>
                <a:cs typeface="Arial" panose="02080604020202020204" pitchFamily="34" charset="0"/>
              </a:rPr>
              <a:t>from the </a:t>
            </a:r>
            <a:r>
              <a:rPr spc="-10" dirty="0">
                <a:latin typeface="Arial" panose="02080604020202020204" pitchFamily="34" charset="0"/>
                <a:cs typeface="Arial" panose="02080604020202020204" pitchFamily="34" charset="0"/>
              </a:rPr>
              <a:t>consumer.</a:t>
            </a:r>
            <a:endParaRPr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267335">
              <a:lnSpc>
                <a:spcPts val="1920"/>
              </a:lnSpc>
              <a:spcBef>
                <a:spcPts val="70"/>
              </a:spcBef>
            </a:pPr>
            <a:r>
              <a:rPr spc="-5" dirty="0">
                <a:latin typeface="Arial" panose="02080604020202020204" pitchFamily="34" charset="0"/>
                <a:cs typeface="Arial" panose="02080604020202020204" pitchFamily="34" charset="0"/>
              </a:rPr>
              <a:t>Customer are sometimes </a:t>
            </a:r>
            <a:r>
              <a:rPr spc="-10" dirty="0">
                <a:latin typeface="Arial" panose="02080604020202020204" pitchFamily="34" charset="0"/>
                <a:cs typeface="Arial" panose="02080604020202020204" pitchFamily="34" charset="0"/>
              </a:rPr>
              <a:t>apart of </a:t>
            </a:r>
            <a:r>
              <a:rPr spc="-5" dirty="0">
                <a:latin typeface="Arial" panose="02080604020202020204" pitchFamily="34" charset="0"/>
                <a:cs typeface="Arial" panose="02080604020202020204" pitchFamily="34" charset="0"/>
              </a:rPr>
              <a:t>the system (self-service</a:t>
            </a:r>
            <a:r>
              <a:rPr spc="10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pc="-10" dirty="0">
                <a:latin typeface="Arial" panose="02080604020202020204" pitchFamily="34" charset="0"/>
                <a:cs typeface="Arial" panose="02080604020202020204" pitchFamily="34" charset="0"/>
              </a:rPr>
              <a:t>operations-shopping</a:t>
            </a:r>
            <a:endParaRPr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3695">
              <a:lnSpc>
                <a:spcPts val="2160"/>
              </a:lnSpc>
            </a:pPr>
            <a:r>
              <a:rPr spc="-5" dirty="0">
                <a:latin typeface="Arial" panose="02080604020202020204" pitchFamily="34" charset="0"/>
                <a:cs typeface="Arial" panose="02080604020202020204" pitchFamily="34" charset="0"/>
              </a:rPr>
              <a:t>+gas stations) </a:t>
            </a:r>
            <a:r>
              <a:rPr spc="85" dirty="0">
                <a:latin typeface="Arial" panose="02080604020202020204" pitchFamily="34" charset="0"/>
                <a:cs typeface="Arial" panose="02080604020202020204" pitchFamily="34" charset="0"/>
              </a:rPr>
              <a:t>so </a:t>
            </a:r>
            <a:r>
              <a:rPr spc="130" dirty="0">
                <a:latin typeface="Arial" panose="02080604020202020204" pitchFamily="34" charset="0"/>
                <a:cs typeface="Arial" panose="02080604020202020204" pitchFamily="34" charset="0"/>
              </a:rPr>
              <a:t>tight </a:t>
            </a:r>
            <a:r>
              <a:rPr spc="140" dirty="0">
                <a:latin typeface="Arial" panose="02080604020202020204" pitchFamily="34" charset="0"/>
                <a:cs typeface="Arial" panose="02080604020202020204" pitchFamily="34" charset="0"/>
              </a:rPr>
              <a:t>control </a:t>
            </a:r>
            <a:r>
              <a:rPr spc="80" dirty="0">
                <a:latin typeface="Arial" panose="02080604020202020204" pitchFamily="34" charset="0"/>
                <a:cs typeface="Arial" panose="02080604020202020204" pitchFamily="34" charset="0"/>
              </a:rPr>
              <a:t>on </a:t>
            </a:r>
            <a:r>
              <a:rPr spc="140" dirty="0">
                <a:latin typeface="Arial" panose="02080604020202020204" pitchFamily="34" charset="0"/>
                <a:cs typeface="Arial" panose="02080604020202020204" pitchFamily="34" charset="0"/>
              </a:rPr>
              <a:t>process </a:t>
            </a:r>
            <a:r>
              <a:rPr spc="80">
                <a:latin typeface="Arial" panose="02080604020202020204" pitchFamily="34" charset="0"/>
                <a:cs typeface="Arial" panose="02080604020202020204" pitchFamily="34" charset="0"/>
              </a:rPr>
              <a:t>is</a:t>
            </a:r>
            <a:r>
              <a:rPr spc="28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pc="145" smtClean="0">
                <a:latin typeface="Arial" panose="02080604020202020204" pitchFamily="34" charset="0"/>
                <a:cs typeface="Arial" panose="02080604020202020204" pitchFamily="34" charset="0"/>
              </a:rPr>
              <a:t>impossible</a:t>
            </a:r>
            <a:endParaRPr lang="en-US" spc="145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3695">
              <a:lnSpc>
                <a:spcPts val="2160"/>
              </a:lnSpc>
            </a:pP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09245" indent="-297180">
              <a:lnSpc>
                <a:spcPct val="100000"/>
              </a:lnSpc>
              <a:spcBef>
                <a:spcPts val="10"/>
              </a:spcBef>
              <a:buClr>
                <a:srgbClr val="000000"/>
              </a:buClr>
              <a:buAutoNum type="arabicPlain" startAt="2"/>
              <a:tabLst>
                <a:tab pos="309880" algn="l"/>
              </a:tabLst>
            </a:pPr>
            <a:r>
              <a:rPr sz="2000" b="1" spc="-5" dirty="0">
                <a:solidFill>
                  <a:srgbClr val="C00000"/>
                </a:solidFill>
                <a:latin typeface="Arial"/>
                <a:cs typeface="Arial"/>
              </a:rPr>
              <a:t>Uniformity </a:t>
            </a:r>
            <a:r>
              <a:rPr sz="2000" b="1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sz="20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Arial"/>
                <a:cs typeface="Arial"/>
              </a:rPr>
              <a:t>input:</a:t>
            </a:r>
            <a:endParaRPr sz="20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9740" y="3869689"/>
            <a:ext cx="13906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9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62000" y="3810000"/>
            <a:ext cx="7428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Service operations are subject to </a:t>
            </a:r>
            <a:r>
              <a:rPr sz="1800" spc="-10" dirty="0">
                <a:latin typeface="Arial"/>
                <a:cs typeface="Arial"/>
              </a:rPr>
              <a:t>greater variability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input </a:t>
            </a:r>
            <a:r>
              <a:rPr sz="1800" spc="-10" dirty="0">
                <a:latin typeface="Arial"/>
                <a:cs typeface="Arial"/>
              </a:rPr>
              <a:t>than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typical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01369" y="4055109"/>
            <a:ext cx="2662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manufacturing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operations.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9740" y="4373879"/>
            <a:ext cx="13906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9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38200" y="4419600"/>
            <a:ext cx="7686040" cy="517578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80"/>
              </a:spcBef>
            </a:pPr>
            <a:r>
              <a:rPr spc="-5" smtClean="0">
                <a:latin typeface="Arial"/>
                <a:cs typeface="Arial"/>
              </a:rPr>
              <a:t>Each</a:t>
            </a:r>
            <a:r>
              <a:rPr lang="en-US" spc="145" dirty="0" smtClean="0">
                <a:latin typeface="Arial" panose="02080604020202020204" pitchFamily="34" charset="0"/>
                <a:cs typeface="Arial" panose="02080604020202020204" pitchFamily="34" charset="0"/>
              </a:rPr>
              <a:t>presents </a:t>
            </a:r>
            <a:r>
              <a:rPr lang="en-US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lang="en-US" spc="140" dirty="0" smtClean="0">
                <a:latin typeface="Arial" panose="02080604020202020204" pitchFamily="34" charset="0"/>
                <a:cs typeface="Arial" panose="02080604020202020204" pitchFamily="34" charset="0"/>
              </a:rPr>
              <a:t>specific  problem </a:t>
            </a:r>
            <a:r>
              <a:rPr lang="en-US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that often must be </a:t>
            </a:r>
            <a:r>
              <a:rPr lang="en-US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diagnosed </a:t>
            </a:r>
            <a:r>
              <a:rPr lang="en-US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before it </a:t>
            </a:r>
            <a:r>
              <a:rPr spc="-5" smtClean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patient, </a:t>
            </a:r>
            <a:r>
              <a:rPr spc="-10" dirty="0">
                <a:latin typeface="Arial"/>
                <a:cs typeface="Arial"/>
              </a:rPr>
              <a:t>each client and </a:t>
            </a:r>
            <a:r>
              <a:rPr spc="-5" dirty="0">
                <a:latin typeface="Arial"/>
                <a:cs typeface="Arial"/>
              </a:rPr>
              <a:t>each </a:t>
            </a:r>
            <a:r>
              <a:rPr spc="-10" dirty="0">
                <a:latin typeface="Arial"/>
                <a:cs typeface="Arial"/>
              </a:rPr>
              <a:t>auto </a:t>
            </a:r>
            <a:r>
              <a:rPr spc="-5">
                <a:latin typeface="Arial"/>
                <a:cs typeface="Arial"/>
              </a:rPr>
              <a:t>repair </a:t>
            </a:r>
            <a:r>
              <a:rPr spc="-5" smtClean="0">
                <a:latin typeface="Arial"/>
                <a:cs typeface="Arial"/>
              </a:rPr>
              <a:t>can </a:t>
            </a:r>
            <a:r>
              <a:rPr spc="-5" dirty="0">
                <a:latin typeface="Arial"/>
                <a:cs typeface="Arial"/>
              </a:rPr>
              <a:t>be</a:t>
            </a:r>
            <a:r>
              <a:rPr spc="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remedied</a:t>
            </a:r>
            <a:endParaRPr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59740" y="4908550"/>
            <a:ext cx="13906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9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38200" y="5029200"/>
            <a:ext cx="7476490" cy="51943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515"/>
              </a:spcBef>
            </a:pPr>
            <a:r>
              <a:rPr sz="1800" spc="-10" dirty="0">
                <a:latin typeface="Arial"/>
                <a:cs typeface="Arial"/>
              </a:rPr>
              <a:t>Manufacturing operations </a:t>
            </a:r>
            <a:r>
              <a:rPr sz="1800" spc="-5" dirty="0">
                <a:latin typeface="Arial"/>
                <a:cs typeface="Arial"/>
              </a:rPr>
              <a:t>often </a:t>
            </a:r>
            <a:r>
              <a:rPr sz="1800" spc="-15" dirty="0">
                <a:latin typeface="Arial"/>
                <a:cs typeface="Arial"/>
              </a:rPr>
              <a:t>have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ability to carefully control </a:t>
            </a:r>
            <a:r>
              <a:rPr sz="1800" dirty="0">
                <a:latin typeface="Arial"/>
                <a:cs typeface="Arial"/>
              </a:rPr>
              <a:t>the  </a:t>
            </a:r>
            <a:r>
              <a:rPr sz="1800" spc="-5" dirty="0">
                <a:latin typeface="Arial"/>
                <a:cs typeface="Arial"/>
              </a:rPr>
              <a:t>amount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variability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input </a:t>
            </a:r>
            <a:r>
              <a:rPr sz="1800" spc="-5" dirty="0">
                <a:latin typeface="Arial"/>
                <a:cs typeface="Arial"/>
              </a:rPr>
              <a:t>and </a:t>
            </a:r>
            <a:r>
              <a:rPr sz="1800" spc="-10" dirty="0">
                <a:latin typeface="Arial"/>
                <a:cs typeface="Arial"/>
              </a:rPr>
              <a:t>thus </a:t>
            </a:r>
            <a:r>
              <a:rPr sz="1800" spc="-5" dirty="0">
                <a:latin typeface="Arial"/>
                <a:cs typeface="Arial"/>
              </a:rPr>
              <a:t>achieve </a:t>
            </a:r>
            <a:r>
              <a:rPr sz="1800" spc="-10" dirty="0">
                <a:latin typeface="Arial"/>
                <a:cs typeface="Arial"/>
              </a:rPr>
              <a:t>low variability </a:t>
            </a:r>
            <a:r>
              <a:rPr sz="1800" spc="-5" dirty="0">
                <a:latin typeface="Arial"/>
                <a:cs typeface="Arial"/>
              </a:rPr>
              <a:t>in</a:t>
            </a:r>
            <a:r>
              <a:rPr sz="1800" spc="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outputs.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59740" y="5403850"/>
            <a:ext cx="13906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9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38200" y="5638800"/>
            <a:ext cx="7868920" cy="51943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515"/>
              </a:spcBef>
            </a:pPr>
            <a:r>
              <a:rPr sz="1800" spc="-5" dirty="0">
                <a:latin typeface="Arial"/>
                <a:cs typeface="Arial"/>
              </a:rPr>
              <a:t>Job requirements for manufacturing are </a:t>
            </a:r>
            <a:r>
              <a:rPr sz="1800" spc="-10" dirty="0">
                <a:latin typeface="Arial"/>
                <a:cs typeface="Arial"/>
              </a:rPr>
              <a:t>generally </a:t>
            </a:r>
            <a:r>
              <a:rPr sz="1800" dirty="0">
                <a:latin typeface="Arial"/>
                <a:cs typeface="Arial"/>
              </a:rPr>
              <a:t>more </a:t>
            </a:r>
            <a:r>
              <a:rPr sz="1800" spc="-10" dirty="0">
                <a:latin typeface="Arial"/>
                <a:cs typeface="Arial"/>
              </a:rPr>
              <a:t>uniform </a:t>
            </a:r>
            <a:r>
              <a:rPr sz="1800" spc="-5" dirty="0">
                <a:latin typeface="Arial"/>
                <a:cs typeface="Arial"/>
              </a:rPr>
              <a:t>than those for  service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7244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6" name="Picture 15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5915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200" b="1" spc="-10" dirty="0" smtClean="0">
                <a:solidFill>
                  <a:srgbClr val="006633"/>
                </a:solidFill>
                <a:latin typeface="Garamond"/>
                <a:cs typeface="Garamond"/>
              </a:rPr>
              <a:t>  </a:t>
            </a:r>
            <a:r>
              <a:rPr sz="2800" b="1" spc="-10" smtClean="0">
                <a:solidFill>
                  <a:schemeClr val="bg1"/>
                </a:solidFill>
                <a:latin typeface="Garamond"/>
                <a:cs typeface="Garamond"/>
              </a:rPr>
              <a:t>Manufacturing </a:t>
            </a:r>
            <a:r>
              <a:rPr sz="2800" b="1" spc="-5" dirty="0">
                <a:solidFill>
                  <a:schemeClr val="bg1"/>
                </a:solidFill>
                <a:latin typeface="Garamond"/>
                <a:cs typeface="Garamond"/>
              </a:rPr>
              <a:t>vs.</a:t>
            </a:r>
            <a:r>
              <a:rPr sz="2800" b="1" dirty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800" b="1" spc="-10" dirty="0">
                <a:solidFill>
                  <a:schemeClr val="bg1"/>
                </a:solidFill>
                <a:latin typeface="Garamond"/>
                <a:cs typeface="Garamond"/>
              </a:rPr>
              <a:t>service</a:t>
            </a:r>
            <a:endParaRPr sz="28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idx="1"/>
          </p:nvPr>
        </p:nvSpPr>
        <p:spPr>
          <a:xfrm>
            <a:off x="304800" y="1219200"/>
            <a:ext cx="8686800" cy="46474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5780" indent="-35687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AutoNum type="arabicPlain" startAt="3"/>
              <a:tabLst>
                <a:tab pos="525780" algn="l"/>
              </a:tabLst>
            </a:pPr>
            <a:r>
              <a:rPr sz="2000" spc="-10" dirty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Labor </a:t>
            </a:r>
            <a:r>
              <a:rPr sz="2000" spc="-5" dirty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content </a:t>
            </a:r>
            <a:r>
              <a:rPr sz="2000" dirty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of</a:t>
            </a:r>
            <a:r>
              <a:rPr sz="2000" spc="10" dirty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dirty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jobs:</a:t>
            </a:r>
            <a:endParaRPr sz="2000">
              <a:solidFill>
                <a:srgbClr val="C00000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511810" marR="452755" indent="-194310">
              <a:lnSpc>
                <a:spcPct val="80000"/>
              </a:lnSpc>
              <a:spcBef>
                <a:spcPts val="530"/>
              </a:spcBef>
            </a:pP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Many services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involve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higher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labor content than </a:t>
            </a:r>
            <a:r>
              <a:rPr sz="2000" spc="-5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manufacturing  </a:t>
            </a:r>
            <a:r>
              <a:rPr sz="2000" spc="-10" smtClean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operations</a:t>
            </a:r>
            <a:endParaRPr lang="en-US" sz="2000" spc="-10" dirty="0" smtClean="0">
              <a:solidFill>
                <a:schemeClr val="tx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511810" marR="452755" indent="-194310">
              <a:lnSpc>
                <a:spcPct val="80000"/>
              </a:lnSpc>
              <a:spcBef>
                <a:spcPts val="530"/>
              </a:spcBef>
            </a:pPr>
            <a:endParaRPr sz="2000" spc="-10" dirty="0">
              <a:solidFill>
                <a:schemeClr val="tx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525780" indent="-356870">
              <a:lnSpc>
                <a:spcPct val="100000"/>
              </a:lnSpc>
              <a:spcBef>
                <a:spcPts val="20"/>
              </a:spcBef>
              <a:buClr>
                <a:srgbClr val="000000"/>
              </a:buClr>
              <a:buAutoNum type="arabicPlain" startAt="4"/>
              <a:tabLst>
                <a:tab pos="525780" algn="l"/>
              </a:tabLst>
            </a:pPr>
            <a:r>
              <a:rPr sz="2000" spc="-5" dirty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Uniformity of</a:t>
            </a:r>
            <a:r>
              <a:rPr sz="2000" spc="-15" dirty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dirty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output</a:t>
            </a:r>
            <a:endParaRPr sz="2000">
              <a:solidFill>
                <a:srgbClr val="C00000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91795" marR="146050">
              <a:lnSpc>
                <a:spcPct val="89000"/>
              </a:lnSpc>
              <a:spcBef>
                <a:spcPts val="350"/>
              </a:spcBef>
            </a:pP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Because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high mechanization generates products </a:t>
            </a:r>
            <a:r>
              <a:rPr sz="2000" spc="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with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low 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variability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,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manufacturing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tends to be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smooth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and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efficient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, 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service activities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sometimes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appear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be slow and </a:t>
            </a:r>
            <a:r>
              <a:rPr sz="2000" spc="1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awkward</a:t>
            </a:r>
            <a:r>
              <a:rPr sz="2000" spc="155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smtClean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and</a:t>
            </a:r>
            <a:r>
              <a:rPr lang="en-US" sz="2000" spc="-5" dirty="0" smtClean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10" smtClean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output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is more variable.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Automated </a:t>
            </a:r>
            <a:r>
              <a:rPr sz="2000" spc="-1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services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are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exception </a:t>
            </a:r>
            <a:r>
              <a:rPr sz="2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to</a:t>
            </a:r>
            <a:r>
              <a:rPr sz="2000" spc="105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mtClean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this</a:t>
            </a:r>
            <a:endParaRPr lang="en-US" sz="2000" dirty="0" smtClean="0">
              <a:solidFill>
                <a:schemeClr val="tx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91795" marR="146050">
              <a:lnSpc>
                <a:spcPct val="89000"/>
              </a:lnSpc>
              <a:spcBef>
                <a:spcPts val="350"/>
              </a:spcBef>
            </a:pPr>
            <a:endParaRPr sz="2000">
              <a:solidFill>
                <a:schemeClr val="tx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525780" indent="-356870">
              <a:lnSpc>
                <a:spcPct val="100000"/>
              </a:lnSpc>
              <a:spcBef>
                <a:spcPts val="20"/>
              </a:spcBef>
              <a:buClr>
                <a:srgbClr val="000000"/>
              </a:buClr>
              <a:buAutoNum type="arabicPlain" startAt="5"/>
              <a:tabLst>
                <a:tab pos="525780" algn="l"/>
              </a:tabLst>
            </a:pPr>
            <a:r>
              <a:rPr sz="2000" spc="-5" dirty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Measurement of</a:t>
            </a:r>
            <a:r>
              <a:rPr sz="2000" spc="20" dirty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dirty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productivity</a:t>
            </a:r>
            <a:endParaRPr sz="2000">
              <a:solidFill>
                <a:srgbClr val="C00000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511810" marR="5080" indent="-44450">
              <a:lnSpc>
                <a:spcPct val="80000"/>
              </a:lnSpc>
              <a:spcBef>
                <a:spcPts val="605"/>
              </a:spcBef>
            </a:pPr>
            <a:r>
              <a:rPr sz="2000" spc="-1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Measurement </a:t>
            </a:r>
            <a:r>
              <a:rPr sz="2000" spc="-5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of productivity </a:t>
            </a:r>
            <a:r>
              <a:rPr sz="20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is </a:t>
            </a:r>
            <a:r>
              <a:rPr sz="2000" spc="-5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more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straightforward in 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manufacturing due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to the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high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degree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of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uniformity of most  manufacturing items.</a:t>
            </a:r>
            <a:endParaRPr sz="2000">
              <a:solidFill>
                <a:schemeClr val="tx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511810" marR="447040" indent="-119380">
              <a:lnSpc>
                <a:spcPct val="80000"/>
              </a:lnSpc>
              <a:spcBef>
                <a:spcPts val="505"/>
              </a:spcBef>
            </a:pP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In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service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operations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,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variations in demand intensity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and in 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requirements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from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job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job make productivity measurement  more</a:t>
            </a:r>
            <a:r>
              <a:rPr sz="2000" spc="-1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difficult</a:t>
            </a:r>
            <a:endParaRPr sz="2000">
              <a:solidFill>
                <a:schemeClr val="tx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2672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14800" y="6172200"/>
            <a:ext cx="4572000" cy="0"/>
          </a:xfrm>
          <a:custGeom>
            <a:avLst/>
            <a:gdLst/>
            <a:ahLst/>
            <a:cxnLst/>
            <a:rect l="l" t="t" r="r" b="b"/>
            <a:pathLst>
              <a:path w="4572000">
                <a:moveTo>
                  <a:pt x="0" y="0"/>
                </a:moveTo>
                <a:lnTo>
                  <a:pt x="45720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3400" y="1371600"/>
            <a:ext cx="3657600" cy="4696460"/>
          </a:xfrm>
          <a:custGeom>
            <a:avLst/>
            <a:gdLst/>
            <a:ahLst/>
            <a:cxnLst/>
            <a:rect l="l" t="t" r="r" b="b"/>
            <a:pathLst>
              <a:path w="3657600" h="4696460">
                <a:moveTo>
                  <a:pt x="0" y="0"/>
                </a:moveTo>
                <a:lnTo>
                  <a:pt x="3657600" y="0"/>
                </a:lnTo>
                <a:lnTo>
                  <a:pt x="3657600" y="4696460"/>
                </a:lnTo>
                <a:lnTo>
                  <a:pt x="0" y="469646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AEBE3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14800" y="629665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AEBE3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63650" y="1991360"/>
            <a:ext cx="2180590" cy="0"/>
          </a:xfrm>
          <a:custGeom>
            <a:avLst/>
            <a:gdLst/>
            <a:ahLst/>
            <a:cxnLst/>
            <a:rect l="l" t="t" r="r" b="b"/>
            <a:pathLst>
              <a:path w="2180590">
                <a:moveTo>
                  <a:pt x="0" y="0"/>
                </a:moveTo>
                <a:lnTo>
                  <a:pt x="2180590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3400" y="1447800"/>
            <a:ext cx="3429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0" indent="-108585">
              <a:lnSpc>
                <a:spcPct val="100000"/>
              </a:lnSpc>
              <a:spcBef>
                <a:spcPts val="100"/>
              </a:spcBef>
              <a:buSzPct val="96000"/>
              <a:buChar char="•"/>
              <a:tabLst>
                <a:tab pos="121285" algn="l"/>
                <a:tab pos="1960245" algn="l"/>
              </a:tabLst>
            </a:pPr>
            <a:r>
              <a:rPr sz="2400" b="1" spc="195" dirty="0">
                <a:solidFill>
                  <a:srgbClr val="FFFF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</a:t>
            </a:r>
            <a:r>
              <a:rPr sz="2400" b="1" spc="200" dirty="0">
                <a:solidFill>
                  <a:srgbClr val="FFFF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</a:t>
            </a:r>
            <a:r>
              <a:rPr sz="2400" b="1" spc="190" dirty="0">
                <a:solidFill>
                  <a:srgbClr val="FFFF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</a:t>
            </a:r>
            <a:r>
              <a:rPr sz="2400" b="1" spc="200" dirty="0">
                <a:solidFill>
                  <a:srgbClr val="FFFF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ri</a:t>
            </a:r>
            <a:r>
              <a:rPr sz="2400" b="1" spc="190" dirty="0">
                <a:solidFill>
                  <a:srgbClr val="FFFF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bu</a:t>
            </a:r>
            <a:r>
              <a:rPr sz="2400" b="1" spc="200" dirty="0">
                <a:solidFill>
                  <a:srgbClr val="FFFF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</a:t>
            </a:r>
            <a:r>
              <a:rPr sz="2400" b="1" spc="195" dirty="0">
                <a:solidFill>
                  <a:srgbClr val="FFFF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e</a:t>
            </a:r>
            <a:r>
              <a:rPr sz="2400" b="1" spc="-5" dirty="0">
                <a:solidFill>
                  <a:srgbClr val="FFFF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</a:t>
            </a:r>
            <a:r>
              <a:rPr sz="2400" b="1" dirty="0">
                <a:solidFill>
                  <a:srgbClr val="FFFF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	</a:t>
            </a:r>
            <a:r>
              <a:rPr sz="2400" b="1" spc="190" dirty="0">
                <a:solidFill>
                  <a:srgbClr val="FFFF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</a:t>
            </a:r>
            <a:r>
              <a:rPr sz="2400" b="1" spc="-5" dirty="0">
                <a:solidFill>
                  <a:srgbClr val="FFFF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f</a:t>
            </a:r>
            <a:endParaRPr sz="2400">
              <a:solidFill>
                <a:srgbClr val="FFFF00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59889" y="2357120"/>
            <a:ext cx="1280160" cy="0"/>
          </a:xfrm>
          <a:custGeom>
            <a:avLst/>
            <a:gdLst/>
            <a:ahLst/>
            <a:cxnLst/>
            <a:rect l="l" t="t" r="r" b="b"/>
            <a:pathLst>
              <a:path w="1280160">
                <a:moveTo>
                  <a:pt x="0" y="0"/>
                </a:moveTo>
                <a:lnTo>
                  <a:pt x="1280160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895600" y="1447800"/>
            <a:ext cx="12795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190" dirty="0" smtClean="0">
                <a:solidFill>
                  <a:srgbClr val="FFFF00"/>
                </a:solidFill>
                <a:latin typeface="Arial Rounded MT Bold"/>
                <a:cs typeface="Arial Rounded MT Bold"/>
              </a:rPr>
              <a:t>goo</a:t>
            </a:r>
            <a:r>
              <a:rPr lang="en-US" sz="2400" spc="195" dirty="0" smtClean="0">
                <a:solidFill>
                  <a:srgbClr val="FFFF00"/>
                </a:solidFill>
                <a:latin typeface="Arial Rounded MT Bold"/>
                <a:cs typeface="Arial Rounded MT Bold"/>
              </a:rPr>
              <a:t>d</a:t>
            </a:r>
            <a:r>
              <a:rPr lang="en-US" sz="2400" spc="-5" dirty="0" smtClean="0">
                <a:solidFill>
                  <a:srgbClr val="FFFF00"/>
                </a:solidFill>
                <a:latin typeface="Arial Rounded MT Bold"/>
                <a:cs typeface="Arial Rounded MT Bold"/>
              </a:rPr>
              <a:t>s</a:t>
            </a:r>
            <a:endParaRPr lang="en-US" sz="2400" dirty="0">
              <a:solidFill>
                <a:srgbClr val="FFFF00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9600" y="2209800"/>
            <a:ext cx="31724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Product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can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be</a:t>
            </a:r>
            <a:r>
              <a:rPr sz="1800" b="1" spc="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inventoried.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449829" y="3483609"/>
            <a:ext cx="736600" cy="12700"/>
          </a:xfrm>
          <a:custGeom>
            <a:avLst/>
            <a:gdLst/>
            <a:ahLst/>
            <a:cxnLst/>
            <a:rect l="l" t="t" r="r" b="b"/>
            <a:pathLst>
              <a:path w="736600" h="12700">
                <a:moveTo>
                  <a:pt x="0" y="12700"/>
                </a:moveTo>
                <a:lnTo>
                  <a:pt x="736600" y="12700"/>
                </a:lnTo>
                <a:lnTo>
                  <a:pt x="73660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439670" y="3473450"/>
            <a:ext cx="736600" cy="12700"/>
          </a:xfrm>
          <a:custGeom>
            <a:avLst/>
            <a:gdLst/>
            <a:ahLst/>
            <a:cxnLst/>
            <a:rect l="l" t="t" r="r" b="b"/>
            <a:pathLst>
              <a:path w="736600" h="12700">
                <a:moveTo>
                  <a:pt x="0" y="12700"/>
                </a:moveTo>
                <a:lnTo>
                  <a:pt x="736600" y="12700"/>
                </a:lnTo>
                <a:lnTo>
                  <a:pt x="73660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685800" y="2590800"/>
            <a:ext cx="30613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-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Some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aspect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of quality are 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measurable.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97230" y="4580890"/>
            <a:ext cx="419100" cy="12700"/>
          </a:xfrm>
          <a:custGeom>
            <a:avLst/>
            <a:gdLst/>
            <a:ahLst/>
            <a:cxnLst/>
            <a:rect l="l" t="t" r="r" b="b"/>
            <a:pathLst>
              <a:path w="419100" h="12700">
                <a:moveTo>
                  <a:pt x="0" y="12700"/>
                </a:moveTo>
                <a:lnTo>
                  <a:pt x="419100" y="12700"/>
                </a:lnTo>
                <a:lnTo>
                  <a:pt x="41910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762000" y="3200400"/>
            <a:ext cx="3389629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75970">
              <a:lnSpc>
                <a:spcPct val="100000"/>
              </a:lnSpc>
              <a:spcBef>
                <a:spcPts val="100"/>
              </a:spcBef>
              <a:buChar char="-"/>
              <a:tabLst>
                <a:tab pos="152400" algn="l"/>
              </a:tabLst>
            </a:pP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Selling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distinct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from 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production.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  <a:p>
            <a:pPr marL="152400" indent="-139700">
              <a:lnSpc>
                <a:spcPct val="100000"/>
              </a:lnSpc>
              <a:buClr>
                <a:srgbClr val="000000"/>
              </a:buClr>
              <a:buChar char="-"/>
              <a:tabLst>
                <a:tab pos="152400" algn="l"/>
              </a:tabLst>
            </a:pP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Site of facility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important</a:t>
            </a:r>
            <a:r>
              <a:rPr sz="1800" b="1" spc="-4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for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57530" y="4855209"/>
            <a:ext cx="533400" cy="12700"/>
          </a:xfrm>
          <a:custGeom>
            <a:avLst/>
            <a:gdLst/>
            <a:ahLst/>
            <a:cxnLst/>
            <a:rect l="l" t="t" r="r" b="b"/>
            <a:pathLst>
              <a:path w="533400" h="12700">
                <a:moveTo>
                  <a:pt x="0" y="12700"/>
                </a:moveTo>
                <a:lnTo>
                  <a:pt x="533400" y="12700"/>
                </a:lnTo>
                <a:lnTo>
                  <a:pt x="53340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914400" y="4038600"/>
            <a:ext cx="106553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sz="1800" b="1" spc="5" dirty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1800" b="1" spc="-15" dirty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sz="1800" b="1" spc="5" dirty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208529" y="5129529"/>
            <a:ext cx="1014730" cy="12700"/>
          </a:xfrm>
          <a:custGeom>
            <a:avLst/>
            <a:gdLst/>
            <a:ahLst/>
            <a:cxnLst/>
            <a:rect l="l" t="t" r="r" b="b"/>
            <a:pathLst>
              <a:path w="1014730" h="12700">
                <a:moveTo>
                  <a:pt x="0" y="12700"/>
                </a:moveTo>
                <a:lnTo>
                  <a:pt x="1014730" y="12700"/>
                </a:lnTo>
                <a:lnTo>
                  <a:pt x="101473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762000" y="4343400"/>
            <a:ext cx="2755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Often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easy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to</a:t>
            </a:r>
            <a:r>
              <a:rPr sz="1800" b="1" spc="-3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automate.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38200" y="4724400"/>
            <a:ext cx="29095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Revenue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generated 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primarily from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sz="1800" b="1" spc="-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tangible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57530" y="5952490"/>
            <a:ext cx="915669" cy="12700"/>
          </a:xfrm>
          <a:custGeom>
            <a:avLst/>
            <a:gdLst/>
            <a:ahLst/>
            <a:cxnLst/>
            <a:rect l="l" t="t" r="r" b="b"/>
            <a:pathLst>
              <a:path w="915669" h="12700">
                <a:moveTo>
                  <a:pt x="0" y="12700"/>
                </a:moveTo>
                <a:lnTo>
                  <a:pt x="915669" y="12700"/>
                </a:lnTo>
                <a:lnTo>
                  <a:pt x="91566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47369" y="6216650"/>
            <a:ext cx="762000" cy="12700"/>
          </a:xfrm>
          <a:custGeom>
            <a:avLst/>
            <a:gdLst/>
            <a:ahLst/>
            <a:cxnLst/>
            <a:rect l="l" t="t" r="r" b="b"/>
            <a:pathLst>
              <a:path w="762000" h="12700">
                <a:moveTo>
                  <a:pt x="0" y="12700"/>
                </a:moveTo>
                <a:lnTo>
                  <a:pt x="762000" y="12700"/>
                </a:lnTo>
                <a:lnTo>
                  <a:pt x="76200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28600" y="5334000"/>
            <a:ext cx="2964180" cy="9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595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product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615950">
              <a:lnSpc>
                <a:spcPct val="100000"/>
              </a:lnSpc>
            </a:pP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Capital</a:t>
            </a:r>
            <a:r>
              <a:rPr sz="18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intensive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9596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400" b="1" dirty="0" smtClean="0">
                <a:solidFill>
                  <a:srgbClr val="006633"/>
                </a:solidFill>
                <a:latin typeface="Garamond"/>
                <a:cs typeface="Garamond"/>
              </a:rPr>
              <a:t>  </a:t>
            </a:r>
            <a:r>
              <a:rPr sz="3200" smtClean="0">
                <a:solidFill>
                  <a:schemeClr val="bg1"/>
                </a:solidFill>
                <a:latin typeface="Garamond"/>
                <a:cs typeface="Garamond"/>
              </a:rPr>
              <a:t>Goods </a:t>
            </a:r>
            <a:r>
              <a:rPr sz="3200" spc="-5" dirty="0">
                <a:solidFill>
                  <a:schemeClr val="bg1"/>
                </a:solidFill>
                <a:latin typeface="Garamond"/>
                <a:cs typeface="Garamond"/>
              </a:rPr>
              <a:t>vs.</a:t>
            </a:r>
            <a:r>
              <a:rPr sz="3200" spc="-75" dirty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3200" spc="-5" dirty="0">
                <a:solidFill>
                  <a:schemeClr val="bg1"/>
                </a:solidFill>
                <a:latin typeface="Garamond"/>
                <a:cs typeface="Garamond"/>
              </a:rPr>
              <a:t>services</a:t>
            </a:r>
            <a:endParaRPr sz="32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191000" y="1371600"/>
            <a:ext cx="4495800" cy="4705350"/>
          </a:xfrm>
          <a:custGeom>
            <a:avLst/>
            <a:gdLst/>
            <a:ahLst/>
            <a:cxnLst/>
            <a:rect l="l" t="t" r="r" b="b"/>
            <a:pathLst>
              <a:path w="4572000" h="4178300">
                <a:moveTo>
                  <a:pt x="0" y="0"/>
                </a:moveTo>
                <a:lnTo>
                  <a:pt x="4572000" y="0"/>
                </a:lnTo>
                <a:lnTo>
                  <a:pt x="4572000" y="4178300"/>
                </a:lnTo>
                <a:lnTo>
                  <a:pt x="0" y="4178300"/>
                </a:lnTo>
                <a:lnTo>
                  <a:pt x="0" y="0"/>
                </a:lnTo>
                <a:close/>
              </a:path>
            </a:pathLst>
          </a:custGeom>
          <a:solidFill>
            <a:srgbClr val="3A80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343400" y="16192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33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8915400" y="5797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33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4343400" y="1524000"/>
            <a:ext cx="45364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0" indent="-108585">
              <a:lnSpc>
                <a:spcPct val="100000"/>
              </a:lnSpc>
              <a:spcBef>
                <a:spcPts val="100"/>
              </a:spcBef>
              <a:buSzPct val="96000"/>
              <a:buChar char="•"/>
              <a:tabLst>
                <a:tab pos="121285" algn="l"/>
                <a:tab pos="1960245" algn="l"/>
                <a:tab pos="2400300" algn="l"/>
              </a:tabLst>
            </a:pPr>
            <a:r>
              <a:rPr sz="2400" spc="175" dirty="0">
                <a:solidFill>
                  <a:srgbClr val="FFFF00"/>
                </a:solidFill>
                <a:latin typeface="Arial Rounded MT Bold"/>
                <a:cs typeface="Arial Rounded MT Bold"/>
              </a:rPr>
              <a:t>Attributes	</a:t>
            </a:r>
            <a:r>
              <a:rPr sz="2400" spc="95" dirty="0">
                <a:solidFill>
                  <a:srgbClr val="FFFF00"/>
                </a:solidFill>
                <a:latin typeface="Arial Rounded MT Bold"/>
                <a:cs typeface="Arial Rounded MT Bold"/>
              </a:rPr>
              <a:t>of</a:t>
            </a:r>
            <a:r>
              <a:rPr sz="2400" spc="95">
                <a:solidFill>
                  <a:srgbClr val="FFFF00"/>
                </a:solidFill>
                <a:latin typeface="Arial Rounded MT Bold"/>
                <a:cs typeface="Arial Rounded MT Bold"/>
              </a:rPr>
              <a:t>	</a:t>
            </a:r>
            <a:r>
              <a:rPr lang="en-US" sz="2400" spc="170" dirty="0" smtClean="0">
                <a:solidFill>
                  <a:srgbClr val="FFFF00"/>
                </a:solidFill>
                <a:latin typeface="Arial Rounded MT Bold"/>
                <a:cs typeface="Arial Rounded MT Bold"/>
              </a:rPr>
              <a:t>services</a:t>
            </a:r>
            <a:endParaRPr lang="en-US" sz="2400" dirty="0">
              <a:solidFill>
                <a:srgbClr val="FFFF00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692140" y="2410460"/>
            <a:ext cx="2137410" cy="12700"/>
          </a:xfrm>
          <a:custGeom>
            <a:avLst/>
            <a:gdLst/>
            <a:ahLst/>
            <a:cxnLst/>
            <a:rect l="l" t="t" r="r" b="b"/>
            <a:pathLst>
              <a:path w="2137409" h="12700">
                <a:moveTo>
                  <a:pt x="0" y="12700"/>
                </a:moveTo>
                <a:lnTo>
                  <a:pt x="2137410" y="12700"/>
                </a:lnTo>
                <a:lnTo>
                  <a:pt x="213741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5426709" y="2146300"/>
            <a:ext cx="24015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5270" indent="-242570">
              <a:lnSpc>
                <a:spcPct val="100000"/>
              </a:lnSpc>
              <a:spcBef>
                <a:spcPts val="100"/>
              </a:spcBef>
              <a:buClr>
                <a:srgbClr val="336600"/>
              </a:buClr>
              <a:buSzPct val="156000"/>
              <a:buFont typeface="Arial Rounded MT Bold"/>
              <a:buChar char="•"/>
              <a:tabLst>
                <a:tab pos="255270" algn="l"/>
              </a:tabLst>
            </a:pP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Intangible</a:t>
            </a:r>
            <a:r>
              <a:rPr sz="1800" b="1" spc="-6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Products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81979" y="2400300"/>
            <a:ext cx="2137410" cy="12700"/>
          </a:xfrm>
          <a:custGeom>
            <a:avLst/>
            <a:gdLst/>
            <a:ahLst/>
            <a:cxnLst/>
            <a:rect l="l" t="t" r="r" b="b"/>
            <a:pathLst>
              <a:path w="2137409" h="12700">
                <a:moveTo>
                  <a:pt x="0" y="12700"/>
                </a:moveTo>
                <a:lnTo>
                  <a:pt x="2137410" y="12700"/>
                </a:lnTo>
                <a:lnTo>
                  <a:pt x="213741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267200" y="2438400"/>
            <a:ext cx="431355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1765" indent="-139700">
              <a:lnSpc>
                <a:spcPct val="100000"/>
              </a:lnSpc>
              <a:spcBef>
                <a:spcPts val="100"/>
              </a:spcBef>
              <a:buChar char="-"/>
              <a:tabLst>
                <a:tab pos="152400" algn="l"/>
              </a:tabLst>
            </a:pP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Many </a:t>
            </a:r>
            <a:r>
              <a:rPr sz="1800" b="1" spc="-15" dirty="0">
                <a:solidFill>
                  <a:schemeClr val="bg1"/>
                </a:solidFill>
                <a:latin typeface="Arial"/>
                <a:cs typeface="Arial"/>
              </a:rPr>
              <a:t>services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cannot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be</a:t>
            </a:r>
            <a:r>
              <a:rPr sz="1800" b="1" spc="-3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inventoried.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152400" algn="l"/>
              </a:tabLst>
            </a:pP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Many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aspects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of quality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are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difficult to 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measure.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  <a:p>
            <a:pPr marL="151765" indent="-139700">
              <a:lnSpc>
                <a:spcPct val="100000"/>
              </a:lnSpc>
              <a:buChar char="-"/>
              <a:tabLst>
                <a:tab pos="152400" algn="l"/>
              </a:tabLst>
            </a:pP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Selling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often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a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part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of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sz="1800" b="1" spc="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service.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443729" y="4356100"/>
            <a:ext cx="419100" cy="12700"/>
          </a:xfrm>
          <a:custGeom>
            <a:avLst/>
            <a:gdLst/>
            <a:ahLst/>
            <a:cxnLst/>
            <a:rect l="l" t="t" r="r" b="b"/>
            <a:pathLst>
              <a:path w="419100" h="12700">
                <a:moveTo>
                  <a:pt x="0" y="12700"/>
                </a:moveTo>
                <a:lnTo>
                  <a:pt x="419100" y="12700"/>
                </a:lnTo>
                <a:lnTo>
                  <a:pt x="41910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433570" y="4345940"/>
            <a:ext cx="419100" cy="12700"/>
          </a:xfrm>
          <a:custGeom>
            <a:avLst/>
            <a:gdLst/>
            <a:ahLst/>
            <a:cxnLst/>
            <a:rect l="l" t="t" r="r" b="b"/>
            <a:pathLst>
              <a:path w="419100" h="12700">
                <a:moveTo>
                  <a:pt x="0" y="12700"/>
                </a:moveTo>
                <a:lnTo>
                  <a:pt x="419100" y="12700"/>
                </a:lnTo>
                <a:lnTo>
                  <a:pt x="41910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7735569" y="4356100"/>
            <a:ext cx="1027430" cy="12700"/>
          </a:xfrm>
          <a:custGeom>
            <a:avLst/>
            <a:gdLst/>
            <a:ahLst/>
            <a:cxnLst/>
            <a:rect l="l" t="t" r="r" b="b"/>
            <a:pathLst>
              <a:path w="1027429" h="12700">
                <a:moveTo>
                  <a:pt x="0" y="12700"/>
                </a:moveTo>
                <a:lnTo>
                  <a:pt x="1027430" y="12700"/>
                </a:lnTo>
                <a:lnTo>
                  <a:pt x="102743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4267200" y="3505200"/>
            <a:ext cx="434403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668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Provider,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not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product,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often  transportable.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Site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facility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important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for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 customer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443729" y="4630420"/>
            <a:ext cx="876300" cy="12700"/>
          </a:xfrm>
          <a:custGeom>
            <a:avLst/>
            <a:gdLst/>
            <a:ahLst/>
            <a:cxnLst/>
            <a:rect l="l" t="t" r="r" b="b"/>
            <a:pathLst>
              <a:path w="876300" h="12700">
                <a:moveTo>
                  <a:pt x="0" y="12699"/>
                </a:moveTo>
                <a:lnTo>
                  <a:pt x="876300" y="12699"/>
                </a:lnTo>
                <a:lnTo>
                  <a:pt x="876300" y="0"/>
                </a:lnTo>
                <a:lnTo>
                  <a:pt x="0" y="0"/>
                </a:lnTo>
                <a:lnTo>
                  <a:pt x="0" y="126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4420870" y="4366259"/>
            <a:ext cx="8997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contact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433570" y="4620259"/>
            <a:ext cx="876300" cy="12700"/>
          </a:xfrm>
          <a:custGeom>
            <a:avLst/>
            <a:gdLst/>
            <a:ahLst/>
            <a:cxnLst/>
            <a:rect l="l" t="t" r="r" b="b"/>
            <a:pathLst>
              <a:path w="876300" h="12700">
                <a:moveTo>
                  <a:pt x="0" y="12700"/>
                </a:moveTo>
                <a:lnTo>
                  <a:pt x="876300" y="12700"/>
                </a:lnTo>
                <a:lnTo>
                  <a:pt x="87630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363459" y="4904740"/>
            <a:ext cx="1014730" cy="12700"/>
          </a:xfrm>
          <a:custGeom>
            <a:avLst/>
            <a:gdLst/>
            <a:ahLst/>
            <a:cxnLst/>
            <a:rect l="l" t="t" r="r" b="b"/>
            <a:pathLst>
              <a:path w="1014729" h="12700">
                <a:moveTo>
                  <a:pt x="0" y="12700"/>
                </a:moveTo>
                <a:lnTo>
                  <a:pt x="1014730" y="12700"/>
                </a:lnTo>
                <a:lnTo>
                  <a:pt x="101473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7353300" y="4894579"/>
            <a:ext cx="1014730" cy="12700"/>
          </a:xfrm>
          <a:custGeom>
            <a:avLst/>
            <a:gdLst/>
            <a:ahLst/>
            <a:cxnLst/>
            <a:rect l="l" t="t" r="r" b="b"/>
            <a:pathLst>
              <a:path w="1014729" h="12700">
                <a:moveTo>
                  <a:pt x="0" y="12700"/>
                </a:moveTo>
                <a:lnTo>
                  <a:pt x="1014730" y="12700"/>
                </a:lnTo>
                <a:lnTo>
                  <a:pt x="101473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4420870" y="4640579"/>
            <a:ext cx="40239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chemeClr val="bg1"/>
                </a:solidFill>
                <a:latin typeface="Arial"/>
                <a:cs typeface="Arial"/>
              </a:rPr>
              <a:t>Service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is often difficult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to</a:t>
            </a:r>
            <a:r>
              <a:rPr sz="1800" b="1" spc="3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automate.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443729" y="5453379"/>
            <a:ext cx="1926589" cy="12700"/>
          </a:xfrm>
          <a:custGeom>
            <a:avLst/>
            <a:gdLst/>
            <a:ahLst/>
            <a:cxnLst/>
            <a:rect l="l" t="t" r="r" b="b"/>
            <a:pathLst>
              <a:path w="1926589" h="12700">
                <a:moveTo>
                  <a:pt x="0" y="12700"/>
                </a:moveTo>
                <a:lnTo>
                  <a:pt x="1926589" y="12700"/>
                </a:lnTo>
                <a:lnTo>
                  <a:pt x="192658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433570" y="5443220"/>
            <a:ext cx="1926589" cy="12700"/>
          </a:xfrm>
          <a:custGeom>
            <a:avLst/>
            <a:gdLst/>
            <a:ahLst/>
            <a:cxnLst/>
            <a:rect l="l" t="t" r="r" b="b"/>
            <a:pathLst>
              <a:path w="1926589" h="12700">
                <a:moveTo>
                  <a:pt x="0" y="12699"/>
                </a:moveTo>
                <a:lnTo>
                  <a:pt x="1926589" y="12699"/>
                </a:lnTo>
                <a:lnTo>
                  <a:pt x="1926589" y="0"/>
                </a:lnTo>
                <a:lnTo>
                  <a:pt x="0" y="0"/>
                </a:lnTo>
                <a:lnTo>
                  <a:pt x="0" y="1269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4419600" y="4953000"/>
            <a:ext cx="43846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Revenue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is generated primarily </a:t>
            </a:r>
            <a:r>
              <a:rPr sz="1800" b="1" dirty="0">
                <a:solidFill>
                  <a:schemeClr val="bg1"/>
                </a:solidFill>
                <a:latin typeface="Arial"/>
                <a:cs typeface="Arial"/>
              </a:rPr>
              <a:t>from the 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intangible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 service.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443729" y="5727700"/>
            <a:ext cx="635000" cy="12700"/>
          </a:xfrm>
          <a:custGeom>
            <a:avLst/>
            <a:gdLst/>
            <a:ahLst/>
            <a:cxnLst/>
            <a:rect l="l" t="t" r="r" b="b"/>
            <a:pathLst>
              <a:path w="635000" h="12700">
                <a:moveTo>
                  <a:pt x="0" y="12700"/>
                </a:moveTo>
                <a:lnTo>
                  <a:pt x="635000" y="12700"/>
                </a:lnTo>
                <a:lnTo>
                  <a:pt x="63500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433570" y="5717540"/>
            <a:ext cx="635000" cy="12700"/>
          </a:xfrm>
          <a:custGeom>
            <a:avLst/>
            <a:gdLst/>
            <a:ahLst/>
            <a:cxnLst/>
            <a:rect l="l" t="t" r="r" b="b"/>
            <a:pathLst>
              <a:path w="635000" h="12700">
                <a:moveTo>
                  <a:pt x="0" y="12700"/>
                </a:moveTo>
                <a:lnTo>
                  <a:pt x="635000" y="12700"/>
                </a:lnTo>
                <a:lnTo>
                  <a:pt x="63500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143500" y="5727700"/>
            <a:ext cx="985519" cy="12700"/>
          </a:xfrm>
          <a:custGeom>
            <a:avLst/>
            <a:gdLst/>
            <a:ahLst/>
            <a:cxnLst/>
            <a:rect l="l" t="t" r="r" b="b"/>
            <a:pathLst>
              <a:path w="985520" h="12700">
                <a:moveTo>
                  <a:pt x="0" y="12700"/>
                </a:moveTo>
                <a:lnTo>
                  <a:pt x="985519" y="12700"/>
                </a:lnTo>
                <a:lnTo>
                  <a:pt x="98551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4419600" y="5562600"/>
            <a:ext cx="171132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Labor</a:t>
            </a:r>
            <a:r>
              <a:rPr sz="18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chemeClr val="bg1"/>
                </a:solidFill>
                <a:latin typeface="Arial"/>
                <a:cs typeface="Arial"/>
              </a:rPr>
              <a:t>intensive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5181600" y="5715000"/>
            <a:ext cx="985519" cy="12700"/>
          </a:xfrm>
          <a:custGeom>
            <a:avLst/>
            <a:gdLst/>
            <a:ahLst/>
            <a:cxnLst/>
            <a:rect l="l" t="t" r="r" b="b"/>
            <a:pathLst>
              <a:path w="985520" h="12700">
                <a:moveTo>
                  <a:pt x="0" y="12700"/>
                </a:moveTo>
                <a:lnTo>
                  <a:pt x="985519" y="12700"/>
                </a:lnTo>
                <a:lnTo>
                  <a:pt x="98551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53" name="Footer Placeholder 52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4196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59" name="Picture 58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54329" y="3067050"/>
            <a:ext cx="8486140" cy="0"/>
          </a:xfrm>
          <a:custGeom>
            <a:avLst/>
            <a:gdLst/>
            <a:ahLst/>
            <a:cxnLst/>
            <a:rect l="l" t="t" r="r" b="b"/>
            <a:pathLst>
              <a:path w="8486140">
                <a:moveTo>
                  <a:pt x="0" y="0"/>
                </a:moveTo>
                <a:lnTo>
                  <a:pt x="848614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4800" y="1752600"/>
            <a:ext cx="846074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8495" algn="l"/>
                <a:tab pos="1724025" algn="l"/>
                <a:tab pos="2928620" algn="l"/>
                <a:tab pos="3282950" algn="l"/>
                <a:tab pos="5605780" algn="l"/>
                <a:tab pos="7052945" algn="l"/>
                <a:tab pos="7673340" algn="l"/>
              </a:tabLst>
            </a:pPr>
            <a:r>
              <a:rPr sz="3200" b="1" spc="285" smtClean="0">
                <a:latin typeface="Arial"/>
                <a:cs typeface="Arial"/>
              </a:rPr>
              <a:t>T</a:t>
            </a:r>
            <a:r>
              <a:rPr sz="3200" b="1" spc="105" smtClean="0">
                <a:latin typeface="Arial"/>
                <a:cs typeface="Arial"/>
              </a:rPr>
              <a:t>h</a:t>
            </a:r>
            <a:r>
              <a:rPr sz="3200" b="1" smtClean="0">
                <a:latin typeface="Arial"/>
                <a:cs typeface="Arial"/>
              </a:rPr>
              <a:t>e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sz="3200" b="1" spc="290" smtClean="0">
                <a:latin typeface="Arial"/>
                <a:cs typeface="Arial"/>
              </a:rPr>
              <a:t>e</a:t>
            </a:r>
            <a:r>
              <a:rPr sz="3200" b="1" spc="90" smtClean="0">
                <a:latin typeface="Arial"/>
                <a:cs typeface="Arial"/>
              </a:rPr>
              <a:t>v</a:t>
            </a:r>
            <a:r>
              <a:rPr sz="3200" b="1" spc="305" smtClean="0">
                <a:latin typeface="Arial"/>
                <a:cs typeface="Arial"/>
              </a:rPr>
              <a:t>e</a:t>
            </a:r>
            <a:r>
              <a:rPr sz="3200" b="1" spc="-204" smtClean="0">
                <a:latin typeface="Arial"/>
                <a:cs typeface="Arial"/>
              </a:rPr>
              <a:t>r</a:t>
            </a:r>
            <a:r>
              <a:rPr lang="en-US" sz="3200" b="1" spc="-204" dirty="0" smtClean="0">
                <a:latin typeface="Arial"/>
                <a:cs typeface="Arial"/>
              </a:rPr>
              <a:t> </a:t>
            </a:r>
            <a:r>
              <a:rPr lang="en-US" sz="3200" b="1" dirty="0" smtClean="0">
                <a:latin typeface="Arial"/>
                <a:cs typeface="Arial"/>
              </a:rPr>
              <a:t>– </a:t>
            </a:r>
            <a:r>
              <a:rPr sz="3200" b="1" spc="90" smtClean="0">
                <a:latin typeface="Arial"/>
                <a:cs typeface="Arial"/>
              </a:rPr>
              <a:t>ch</a:t>
            </a:r>
            <a:r>
              <a:rPr sz="3200" b="1" spc="305" smtClean="0">
                <a:latin typeface="Arial"/>
                <a:cs typeface="Arial"/>
              </a:rPr>
              <a:t>a</a:t>
            </a:r>
            <a:r>
              <a:rPr sz="3200" b="1" spc="90" smtClean="0">
                <a:latin typeface="Arial"/>
                <a:cs typeface="Arial"/>
              </a:rPr>
              <a:t>ng</a:t>
            </a:r>
            <a:r>
              <a:rPr sz="3200" b="1" spc="100" smtClean="0">
                <a:latin typeface="Arial"/>
                <a:cs typeface="Arial"/>
              </a:rPr>
              <a:t>i</a:t>
            </a:r>
            <a:r>
              <a:rPr sz="3200" b="1" spc="90" smtClean="0">
                <a:latin typeface="Arial"/>
                <a:cs typeface="Arial"/>
              </a:rPr>
              <a:t>n</a:t>
            </a:r>
            <a:r>
              <a:rPr sz="3200" b="1" spc="-200" smtClean="0">
                <a:latin typeface="Arial"/>
                <a:cs typeface="Arial"/>
              </a:rPr>
              <a:t>g</a:t>
            </a:r>
            <a:r>
              <a:rPr lang="en-US" sz="3200" b="1" spc="-200" dirty="0" smtClean="0">
                <a:latin typeface="Arial"/>
                <a:cs typeface="Arial"/>
              </a:rPr>
              <a:t> </a:t>
            </a:r>
            <a:r>
              <a:rPr sz="3200" b="1" spc="90" smtClean="0">
                <a:latin typeface="Arial"/>
                <a:cs typeface="Arial"/>
              </a:rPr>
              <a:t>w</a:t>
            </a:r>
            <a:r>
              <a:rPr sz="3200" b="1" spc="105" smtClean="0">
                <a:latin typeface="Arial"/>
                <a:cs typeface="Arial"/>
              </a:rPr>
              <a:t>o</a:t>
            </a:r>
            <a:r>
              <a:rPr sz="3200" b="1" spc="90" smtClean="0">
                <a:latin typeface="Arial"/>
                <a:cs typeface="Arial"/>
              </a:rPr>
              <a:t>rl</a:t>
            </a:r>
            <a:r>
              <a:rPr sz="3200" b="1" spc="-200" smtClean="0">
                <a:latin typeface="Arial"/>
                <a:cs typeface="Arial"/>
              </a:rPr>
              <a:t>d</a:t>
            </a:r>
            <a:r>
              <a:rPr lang="en-US" sz="3200" b="1" spc="-200" dirty="0" smtClean="0">
                <a:latin typeface="Arial"/>
                <a:cs typeface="Arial"/>
              </a:rPr>
              <a:t>  </a:t>
            </a:r>
            <a:r>
              <a:rPr sz="3200" b="1" spc="105" smtClean="0">
                <a:latin typeface="Arial"/>
                <a:cs typeface="Arial"/>
              </a:rPr>
              <a:t>o</a:t>
            </a:r>
            <a:r>
              <a:rPr sz="3200" b="1" spc="-200" smtClean="0">
                <a:latin typeface="Arial"/>
                <a:cs typeface="Arial"/>
              </a:rPr>
              <a:t>f</a:t>
            </a:r>
            <a:r>
              <a:rPr lang="en-US" sz="3200" b="1" spc="-200" dirty="0" smtClean="0">
                <a:latin typeface="Arial"/>
                <a:cs typeface="Arial"/>
              </a:rPr>
              <a:t> </a:t>
            </a:r>
            <a:r>
              <a:rPr sz="3200" b="1" spc="295" smtClean="0">
                <a:latin typeface="Arial"/>
                <a:cs typeface="Arial"/>
              </a:rPr>
              <a:t>O</a:t>
            </a:r>
            <a:r>
              <a:rPr sz="3200" b="1" smtClean="0">
                <a:latin typeface="Arial"/>
                <a:cs typeface="Arial"/>
              </a:rPr>
              <a:t>M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8929" y="3041650"/>
            <a:ext cx="8486140" cy="0"/>
          </a:xfrm>
          <a:custGeom>
            <a:avLst/>
            <a:gdLst/>
            <a:ahLst/>
            <a:cxnLst/>
            <a:rect l="l" t="t" r="r" b="b"/>
            <a:pathLst>
              <a:path w="8486140">
                <a:moveTo>
                  <a:pt x="0" y="0"/>
                </a:moveTo>
                <a:lnTo>
                  <a:pt x="8486140" y="0"/>
                </a:lnTo>
              </a:path>
            </a:pathLst>
          </a:custGeom>
          <a:ln w="317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07340" y="3072129"/>
            <a:ext cx="5746750" cy="1351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11300">
              <a:lnSpc>
                <a:spcPct val="121000"/>
              </a:lnSpc>
              <a:spcBef>
                <a:spcPts val="100"/>
              </a:spcBef>
            </a:pPr>
            <a:r>
              <a:rPr sz="2400" b="1" spc="-10" dirty="0">
                <a:latin typeface="Arial"/>
                <a:cs typeface="Arial"/>
              </a:rPr>
              <a:t>Increased </a:t>
            </a:r>
            <a:r>
              <a:rPr sz="2400" b="1" spc="-5" dirty="0">
                <a:latin typeface="Arial"/>
                <a:cs typeface="Arial"/>
              </a:rPr>
              <a:t>global competition  </a:t>
            </a:r>
            <a:r>
              <a:rPr sz="2400" b="1" spc="-10" dirty="0">
                <a:latin typeface="Arial"/>
                <a:cs typeface="Arial"/>
              </a:rPr>
              <a:t>Advances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5" dirty="0">
                <a:latin typeface="Arial"/>
                <a:cs typeface="Arial"/>
              </a:rPr>
              <a:t> technology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b="1" spc="-5" dirty="0">
                <a:latin typeface="Arial"/>
                <a:cs typeface="Arial"/>
              </a:rPr>
              <a:t>Linking </a:t>
            </a:r>
            <a:r>
              <a:rPr sz="2400" b="1" dirty="0">
                <a:latin typeface="Arial"/>
                <a:cs typeface="Arial"/>
              </a:rPr>
              <a:t>OM to </a:t>
            </a:r>
            <a:r>
              <a:rPr sz="2400" b="1" spc="-5" dirty="0">
                <a:latin typeface="Arial"/>
                <a:cs typeface="Arial"/>
              </a:rPr>
              <a:t>customers </a:t>
            </a:r>
            <a:r>
              <a:rPr sz="2400" b="1" spc="-10" dirty="0">
                <a:latin typeface="Arial"/>
                <a:cs typeface="Arial"/>
              </a:rPr>
              <a:t>and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suppliers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3434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38215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25220" algn="l"/>
                <a:tab pos="1585595" algn="l"/>
                <a:tab pos="3744595" algn="l"/>
                <a:tab pos="6334760" algn="l"/>
              </a:tabLst>
            </a:pPr>
            <a:r>
              <a:rPr sz="2400" b="1" spc="225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r>
              <a:rPr sz="2400" b="1" spc="80" smtClean="0">
                <a:solidFill>
                  <a:schemeClr val="bg1"/>
                </a:solidFill>
                <a:latin typeface="Arial"/>
                <a:cs typeface="Arial"/>
              </a:rPr>
              <a:t>h</a:t>
            </a:r>
            <a:r>
              <a:rPr sz="2400" b="1" spc="24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400" b="1" spc="-160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lang="en-US" sz="2400" b="1" spc="-16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b="1" spc="75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400" b="1" spc="-165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en-US" sz="2400" b="1" spc="-165" dirty="0" smtClean="0">
                <a:solidFill>
                  <a:schemeClr val="bg1"/>
                </a:solidFill>
                <a:latin typeface="Arial"/>
                <a:cs typeface="Arial"/>
              </a:rPr>
              <a:t>  </a:t>
            </a:r>
            <a:r>
              <a:rPr sz="2400" b="1" spc="70" smtClean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400" b="1" spc="90" smtClean="0">
                <a:solidFill>
                  <a:schemeClr val="bg1"/>
                </a:solidFill>
                <a:latin typeface="Arial"/>
                <a:cs typeface="Arial"/>
              </a:rPr>
              <a:t>p</a:t>
            </a:r>
            <a:r>
              <a:rPr sz="2400" b="1" spc="24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400" b="1" spc="75" smtClean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400" b="1" spc="24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400" b="1" spc="70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400" b="1" spc="75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400" b="1" spc="80" smtClean="0">
                <a:solidFill>
                  <a:schemeClr val="bg1"/>
                </a:solidFill>
                <a:latin typeface="Arial"/>
                <a:cs typeface="Arial"/>
              </a:rPr>
              <a:t>on</a:t>
            </a:r>
            <a:r>
              <a:rPr sz="2400" b="1" spc="-165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en-US" sz="2400" b="1" spc="-165" dirty="0" smtClean="0">
                <a:solidFill>
                  <a:schemeClr val="bg1"/>
                </a:solidFill>
                <a:latin typeface="Arial"/>
                <a:cs typeface="Arial"/>
              </a:rPr>
              <a:t>  </a:t>
            </a:r>
            <a:r>
              <a:rPr sz="2400" b="1" spc="75" smtClean="0">
                <a:solidFill>
                  <a:schemeClr val="bg1"/>
                </a:solidFill>
                <a:latin typeface="Arial"/>
                <a:cs typeface="Arial"/>
              </a:rPr>
              <a:t>m</a:t>
            </a:r>
            <a:r>
              <a:rPr sz="2400" b="1" spc="24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400" b="1" spc="80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400" b="1" spc="24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400" b="1" spc="80" smtClean="0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sz="2400" b="1" spc="24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400" b="1" spc="75" smtClean="0">
                <a:solidFill>
                  <a:schemeClr val="bg1"/>
                </a:solidFill>
                <a:latin typeface="Arial"/>
                <a:cs typeface="Arial"/>
              </a:rPr>
              <a:t>m</a:t>
            </a:r>
            <a:r>
              <a:rPr sz="2400" b="1" spc="24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400" b="1" spc="80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400" b="1" spc="-160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400" b="1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400" b="1" spc="-160" dirty="0">
                <a:solidFill>
                  <a:schemeClr val="bg1"/>
                </a:solidFill>
                <a:latin typeface="Arial"/>
                <a:cs typeface="Arial"/>
              </a:rPr>
              <a:t>?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4800" y="1143000"/>
            <a:ext cx="8839200" cy="5327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3845" indent="-271780">
              <a:lnSpc>
                <a:spcPts val="2590"/>
              </a:lnSpc>
              <a:spcBef>
                <a:spcPts val="100"/>
              </a:spcBef>
              <a:buSzPct val="96000"/>
              <a:buAutoNum type="arabicPlain"/>
              <a:tabLst>
                <a:tab pos="284480" algn="l"/>
              </a:tabLst>
            </a:pPr>
            <a:r>
              <a:rPr lang="en-US" sz="2000" spc="-5" dirty="0" smtClean="0">
                <a:latin typeface="Arial"/>
                <a:cs typeface="Arial"/>
              </a:rPr>
              <a:t>F</a:t>
            </a:r>
            <a:r>
              <a:rPr sz="2000" spc="-5" smtClean="0">
                <a:latin typeface="Arial"/>
                <a:cs typeface="Arial"/>
              </a:rPr>
              <a:t>inished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sz="2000" spc="-5" smtClean="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goods </a:t>
            </a:r>
            <a:r>
              <a:rPr sz="2000" spc="-1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and</a:t>
            </a:r>
            <a:r>
              <a:rPr sz="2000" spc="-45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 </a:t>
            </a:r>
            <a:r>
              <a:rPr sz="2000" spc="-10" smtClean="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services</a:t>
            </a:r>
            <a:r>
              <a:rPr lang="en-US" sz="2000" spc="-10" dirty="0" smtClean="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: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The </a:t>
            </a:r>
            <a:r>
              <a:rPr lang="en-US" sz="2000" spc="-5" dirty="0" smtClean="0">
                <a:uFill>
                  <a:solidFill>
                    <a:srgbClr val="FF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collection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 of people,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technology,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and</a:t>
            </a:r>
            <a:r>
              <a:rPr lang="en-US" sz="2000" spc="-105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systems </a:t>
            </a:r>
            <a:r>
              <a:rPr lang="en-US" sz="2000" spc="5" dirty="0" smtClean="0">
                <a:latin typeface="Arial" panose="02080604020202020204" pitchFamily="34" charset="0"/>
                <a:cs typeface="Arial" panose="02080604020202020204" pitchFamily="34" charset="0"/>
              </a:rPr>
              <a:t>within 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company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that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has</a:t>
            </a:r>
            <a:r>
              <a:rPr lang="en-US" sz="2000" spc="55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primary</a:t>
            </a:r>
            <a:r>
              <a:rPr lang="en-US" sz="2000" spc="35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lang="en-US" sz="2000" spc="55" dirty="0" smtClean="0">
                <a:latin typeface="Arial" panose="02080604020202020204" pitchFamily="34" charset="0"/>
                <a:cs typeface="Arial" panose="02080604020202020204" pitchFamily="34" charset="0"/>
              </a:rPr>
              <a:t>responsibility 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for  </a:t>
            </a:r>
            <a:r>
              <a:rPr lang="en-US" sz="2000" spc="65" dirty="0" smtClean="0">
                <a:latin typeface="Arial" panose="02080604020202020204" pitchFamily="34" charset="0"/>
                <a:cs typeface="Arial" panose="02080604020202020204" pitchFamily="34" charset="0"/>
              </a:rPr>
              <a:t>p</a:t>
            </a:r>
            <a:r>
              <a:rPr lang="en-US" sz="2000" spc="60" dirty="0" smtClean="0">
                <a:latin typeface="Arial" panose="02080604020202020204" pitchFamily="34" charset="0"/>
                <a:cs typeface="Arial" panose="02080604020202020204" pitchFamily="34" charset="0"/>
              </a:rPr>
              <a:t>r</a:t>
            </a:r>
            <a:r>
              <a:rPr lang="en-US" sz="2000" spc="65" dirty="0" smtClean="0">
                <a:latin typeface="Arial" panose="02080604020202020204" pitchFamily="34" charset="0"/>
                <a:cs typeface="Arial" panose="02080604020202020204" pitchFamily="34" charset="0"/>
              </a:rPr>
              <a:t>o</a:t>
            </a:r>
            <a:r>
              <a:rPr lang="en-US" sz="2000" spc="60" dirty="0" smtClean="0">
                <a:latin typeface="Arial" panose="02080604020202020204" pitchFamily="34" charset="0"/>
                <a:cs typeface="Arial" panose="02080604020202020204" pitchFamily="34" charset="0"/>
              </a:rPr>
              <a:t>v</a:t>
            </a:r>
            <a:r>
              <a:rPr lang="en-US" sz="2000" spc="65" dirty="0" smtClean="0">
                <a:latin typeface="Arial" panose="02080604020202020204" pitchFamily="34" charset="0"/>
                <a:cs typeface="Arial" panose="02080604020202020204" pitchFamily="34" charset="0"/>
              </a:rPr>
              <a:t>i</a:t>
            </a:r>
            <a:r>
              <a:rPr lang="en-US" sz="2000" spc="55" dirty="0" smtClean="0">
                <a:latin typeface="Arial" panose="02080604020202020204" pitchFamily="34" charset="0"/>
                <a:cs typeface="Arial" panose="02080604020202020204" pitchFamily="34" charset="0"/>
              </a:rPr>
              <a:t>di</a:t>
            </a:r>
            <a:r>
              <a:rPr lang="en-US" sz="2000" spc="65" dirty="0" smtClean="0">
                <a:latin typeface="Arial" panose="02080604020202020204" pitchFamily="34" charset="0"/>
                <a:cs typeface="Arial" panose="02080604020202020204" pitchFamily="34" charset="0"/>
              </a:rPr>
              <a:t>n</a:t>
            </a:r>
            <a:r>
              <a:rPr lang="en-US" sz="2000" spc="-135" dirty="0" smtClean="0">
                <a:latin typeface="Arial" panose="02080604020202020204" pitchFamily="34" charset="0"/>
                <a:cs typeface="Arial" panose="02080604020202020204" pitchFamily="34" charset="0"/>
              </a:rPr>
              <a:t>g  </a:t>
            </a:r>
            <a:r>
              <a:rPr lang="en-US" sz="2000" spc="75" dirty="0" smtClean="0">
                <a:latin typeface="Arial" panose="02080604020202020204" pitchFamily="34" charset="0"/>
                <a:cs typeface="Arial" panose="02080604020202020204" pitchFamily="34" charset="0"/>
              </a:rPr>
              <a:t>t</a:t>
            </a:r>
            <a:r>
              <a:rPr lang="en-US" sz="2000" spc="55" dirty="0" smtClean="0">
                <a:latin typeface="Arial" panose="02080604020202020204" pitchFamily="34" charset="0"/>
                <a:cs typeface="Arial" panose="02080604020202020204" pitchFamily="34" charset="0"/>
              </a:rPr>
              <a:t>h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e </a:t>
            </a:r>
            <a:r>
              <a:rPr lang="en-US" sz="2000" spc="55" dirty="0" smtClean="0">
                <a:latin typeface="Arial" panose="02080604020202020204" pitchFamily="34" charset="0"/>
                <a:cs typeface="Arial" panose="02080604020202020204" pitchFamily="34" charset="0"/>
              </a:rPr>
              <a:t>o</a:t>
            </a:r>
            <a:r>
              <a:rPr lang="en-US" sz="2000" spc="70" dirty="0" smtClean="0">
                <a:latin typeface="Arial" panose="02080604020202020204" pitchFamily="34" charset="0"/>
                <a:cs typeface="Arial" panose="02080604020202020204" pitchFamily="34" charset="0"/>
              </a:rPr>
              <a:t>r</a:t>
            </a:r>
            <a:r>
              <a:rPr lang="en-US" sz="2000" spc="65" dirty="0" smtClean="0">
                <a:latin typeface="Arial" panose="02080604020202020204" pitchFamily="34" charset="0"/>
                <a:cs typeface="Arial" panose="02080604020202020204" pitchFamily="34" charset="0"/>
              </a:rPr>
              <a:t>g</a:t>
            </a:r>
            <a:r>
              <a:rPr lang="en-US" sz="2000" spc="190" dirty="0" smtClean="0">
                <a:latin typeface="Arial" panose="02080604020202020204" pitchFamily="34" charset="0"/>
                <a:cs typeface="Arial" panose="02080604020202020204" pitchFamily="34" charset="0"/>
              </a:rPr>
              <a:t>a</a:t>
            </a:r>
            <a:r>
              <a:rPr lang="en-US" sz="2000" spc="65" dirty="0" smtClean="0">
                <a:latin typeface="Arial" panose="02080604020202020204" pitchFamily="34" charset="0"/>
                <a:cs typeface="Arial" panose="02080604020202020204" pitchFamily="34" charset="0"/>
              </a:rPr>
              <a:t>n</a:t>
            </a:r>
            <a:r>
              <a:rPr lang="en-US" sz="2000" spc="55" dirty="0" smtClean="0">
                <a:latin typeface="Arial" panose="02080604020202020204" pitchFamily="34" charset="0"/>
                <a:cs typeface="Arial" panose="02080604020202020204" pitchFamily="34" charset="0"/>
              </a:rPr>
              <a:t>i</a:t>
            </a:r>
            <a:r>
              <a:rPr lang="en-US" sz="2000" spc="195" dirty="0" smtClean="0">
                <a:latin typeface="Arial" panose="02080604020202020204" pitchFamily="34" charset="0"/>
                <a:cs typeface="Arial" panose="02080604020202020204" pitchFamily="34" charset="0"/>
              </a:rPr>
              <a:t>z</a:t>
            </a:r>
            <a:r>
              <a:rPr lang="en-US" sz="2000" spc="200" dirty="0" smtClean="0">
                <a:latin typeface="Arial" panose="02080604020202020204" pitchFamily="34" charset="0"/>
                <a:cs typeface="Arial" panose="02080604020202020204" pitchFamily="34" charset="0"/>
              </a:rPr>
              <a:t>a</a:t>
            </a:r>
            <a:r>
              <a:rPr lang="en-US" sz="2000" spc="75" dirty="0" smtClean="0">
                <a:latin typeface="Arial" panose="02080604020202020204" pitchFamily="34" charset="0"/>
                <a:cs typeface="Arial" panose="02080604020202020204" pitchFamily="34" charset="0"/>
              </a:rPr>
              <a:t>t</a:t>
            </a:r>
            <a:r>
              <a:rPr lang="en-US" sz="2000" spc="55" dirty="0" smtClean="0">
                <a:latin typeface="Arial" panose="02080604020202020204" pitchFamily="34" charset="0"/>
                <a:cs typeface="Arial" panose="02080604020202020204" pitchFamily="34" charset="0"/>
              </a:rPr>
              <a:t>io</a:t>
            </a:r>
            <a:r>
              <a:rPr lang="en-US" sz="2000" spc="65" dirty="0" smtClean="0">
                <a:latin typeface="Arial" panose="02080604020202020204" pitchFamily="34" charset="0"/>
                <a:cs typeface="Arial" panose="02080604020202020204" pitchFamily="34" charset="0"/>
              </a:rPr>
              <a:t>n</a:t>
            </a:r>
            <a:r>
              <a:rPr lang="en-US" sz="2000" spc="55" dirty="0" smtClean="0">
                <a:latin typeface="Arial" panose="02080604020202020204" pitchFamily="34" charset="0"/>
                <a:cs typeface="Arial" panose="02080604020202020204" pitchFamily="34" charset="0"/>
              </a:rPr>
              <a:t>’</a:t>
            </a:r>
            <a:r>
              <a:rPr lang="en-US" sz="2000" spc="-135" dirty="0" smtClean="0">
                <a:latin typeface="Arial" panose="02080604020202020204" pitchFamily="34" charset="0"/>
                <a:cs typeface="Arial" panose="02080604020202020204" pitchFamily="34" charset="0"/>
              </a:rPr>
              <a:t>s </a:t>
            </a:r>
            <a:r>
              <a:rPr lang="en-US" sz="2000" spc="65" dirty="0" smtClean="0">
                <a:latin typeface="Arial" panose="02080604020202020204" pitchFamily="34" charset="0"/>
                <a:cs typeface="Arial" panose="02080604020202020204" pitchFamily="34" charset="0"/>
              </a:rPr>
              <a:t>p</a:t>
            </a:r>
            <a:r>
              <a:rPr lang="en-US" sz="2000" spc="70" dirty="0" smtClean="0">
                <a:latin typeface="Arial" panose="02080604020202020204" pitchFamily="34" charset="0"/>
                <a:cs typeface="Arial" panose="02080604020202020204" pitchFamily="34" charset="0"/>
              </a:rPr>
              <a:t>r</a:t>
            </a:r>
            <a:r>
              <a:rPr lang="en-US" sz="2000" spc="55" dirty="0" smtClean="0">
                <a:latin typeface="Arial" panose="02080604020202020204" pitchFamily="34" charset="0"/>
                <a:cs typeface="Arial" panose="02080604020202020204" pitchFamily="34" charset="0"/>
              </a:rPr>
              <a:t>o</a:t>
            </a:r>
            <a:r>
              <a:rPr lang="en-US" sz="2000" spc="65" dirty="0" smtClean="0">
                <a:latin typeface="Arial" panose="02080604020202020204" pitchFamily="34" charset="0"/>
                <a:cs typeface="Arial" panose="02080604020202020204" pitchFamily="34" charset="0"/>
              </a:rPr>
              <a:t>d</a:t>
            </a:r>
            <a:r>
              <a:rPr lang="en-US" sz="2000" spc="55" dirty="0" smtClean="0">
                <a:latin typeface="Arial" panose="02080604020202020204" pitchFamily="34" charset="0"/>
                <a:cs typeface="Arial" panose="02080604020202020204" pitchFamily="34" charset="0"/>
              </a:rPr>
              <a:t>u</a:t>
            </a:r>
            <a:r>
              <a:rPr lang="en-US" sz="2000" spc="70" dirty="0" smtClean="0">
                <a:latin typeface="Arial" panose="02080604020202020204" pitchFamily="34" charset="0"/>
                <a:cs typeface="Arial" panose="02080604020202020204" pitchFamily="34" charset="0"/>
              </a:rPr>
              <a:t>c</a:t>
            </a:r>
            <a:r>
              <a:rPr lang="en-US" sz="2000" spc="65" dirty="0" smtClean="0">
                <a:latin typeface="Arial" panose="02080604020202020204" pitchFamily="34" charset="0"/>
                <a:cs typeface="Arial" panose="02080604020202020204" pitchFamily="34" charset="0"/>
              </a:rPr>
              <a:t>t</a:t>
            </a:r>
            <a:r>
              <a:rPr lang="en-US" sz="2000" spc="-135" dirty="0" smtClean="0">
                <a:latin typeface="Arial" panose="02080604020202020204" pitchFamily="34" charset="0"/>
                <a:cs typeface="Arial" panose="02080604020202020204" pitchFamily="34" charset="0"/>
              </a:rPr>
              <a:t>s  </a:t>
            </a:r>
            <a:r>
              <a:rPr lang="en-US" sz="2000" spc="65" dirty="0" smtClean="0">
                <a:latin typeface="Arial" panose="02080604020202020204" pitchFamily="34" charset="0"/>
                <a:cs typeface="Arial" panose="02080604020202020204" pitchFamily="34" charset="0"/>
              </a:rPr>
              <a:t>o</a:t>
            </a:r>
            <a:r>
              <a:rPr lang="en-US" sz="2000" spc="-135" dirty="0" smtClean="0">
                <a:latin typeface="Arial" panose="02080604020202020204" pitchFamily="34" charset="0"/>
                <a:cs typeface="Arial" panose="02080604020202020204" pitchFamily="34" charset="0"/>
              </a:rPr>
              <a:t>r </a:t>
            </a:r>
            <a:r>
              <a:rPr lang="en-US" sz="2000" spc="70" dirty="0" smtClean="0">
                <a:latin typeface="Arial" panose="02080604020202020204" pitchFamily="34" charset="0"/>
                <a:cs typeface="Arial" panose="02080604020202020204" pitchFamily="34" charset="0"/>
              </a:rPr>
              <a:t>s</a:t>
            </a:r>
            <a:r>
              <a:rPr lang="en-US" sz="2000" spc="190" dirty="0" smtClean="0">
                <a:latin typeface="Arial" panose="02080604020202020204" pitchFamily="34" charset="0"/>
                <a:cs typeface="Arial" panose="02080604020202020204" pitchFamily="34" charset="0"/>
              </a:rPr>
              <a:t>e</a:t>
            </a:r>
            <a:r>
              <a:rPr lang="en-US" sz="2000" spc="70" dirty="0" smtClean="0">
                <a:latin typeface="Arial" panose="02080604020202020204" pitchFamily="34" charset="0"/>
                <a:cs typeface="Arial" panose="02080604020202020204" pitchFamily="34" charset="0"/>
              </a:rPr>
              <a:t>rv</a:t>
            </a:r>
            <a:r>
              <a:rPr lang="en-US" sz="2000" spc="55" dirty="0" smtClean="0">
                <a:latin typeface="Arial" panose="02080604020202020204" pitchFamily="34" charset="0"/>
                <a:cs typeface="Arial" panose="02080604020202020204" pitchFamily="34" charset="0"/>
              </a:rPr>
              <a:t>i</a:t>
            </a:r>
            <a:r>
              <a:rPr lang="en-US" sz="2000" spc="60" dirty="0" smtClean="0">
                <a:latin typeface="Arial" panose="02080604020202020204" pitchFamily="34" charset="0"/>
                <a:cs typeface="Arial" panose="02080604020202020204" pitchFamily="34" charset="0"/>
              </a:rPr>
              <a:t>c</a:t>
            </a:r>
            <a:r>
              <a:rPr lang="en-US" sz="2000" spc="200" dirty="0" smtClean="0">
                <a:latin typeface="Arial" panose="02080604020202020204" pitchFamily="34" charset="0"/>
                <a:cs typeface="Arial" panose="02080604020202020204" pitchFamily="34" charset="0"/>
              </a:rPr>
              <a:t>e</a:t>
            </a:r>
            <a:r>
              <a:rPr lang="en-US" sz="2000" spc="60" dirty="0" smtClean="0">
                <a:latin typeface="Arial" panose="02080604020202020204" pitchFamily="34" charset="0"/>
                <a:cs typeface="Arial" panose="02080604020202020204" pitchFamily="34" charset="0"/>
              </a:rPr>
              <a:t>s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.</a:t>
            </a:r>
            <a:endParaRPr lang="en-US" sz="2000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5600" marR="283210">
              <a:lnSpc>
                <a:spcPts val="2310"/>
              </a:lnSpc>
              <a:spcBef>
                <a:spcPts val="260"/>
              </a:spcBef>
              <a:tabLst>
                <a:tab pos="1931035" algn="l"/>
                <a:tab pos="2543810" algn="l"/>
                <a:tab pos="4891405" algn="l"/>
                <a:tab pos="6376670" algn="l"/>
                <a:tab pos="6810375" algn="l"/>
                <a:tab pos="7683500" algn="l"/>
              </a:tabLst>
            </a:pPr>
            <a:endParaRPr lang="en-US" sz="2000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284480" marR="5080" indent="-284480">
              <a:lnSpc>
                <a:spcPct val="80000"/>
              </a:lnSpc>
              <a:spcBef>
                <a:spcPts val="615"/>
              </a:spcBef>
              <a:buSzPct val="96000"/>
              <a:buAutoNum type="arabicPlain" startAt="2"/>
              <a:tabLst>
                <a:tab pos="284480" algn="l"/>
                <a:tab pos="3696335" algn="l"/>
              </a:tabLst>
            </a:pP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The</a:t>
            </a:r>
            <a:r>
              <a:rPr lang="en-US" sz="2000" spc="10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lang="en-US" sz="2000" spc="-5" dirty="0" smtClean="0">
                <a:uFill>
                  <a:solidFill>
                    <a:srgbClr val="FF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management</a:t>
            </a:r>
            <a:r>
              <a:rPr lang="en-US" sz="2000" spc="-140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of the direct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recourses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that are  required 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produce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and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deliver an organization's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goods  and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services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 .</a:t>
            </a:r>
            <a:endParaRPr lang="en-US" sz="2000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284480" marR="5080" indent="-284480">
              <a:lnSpc>
                <a:spcPct val="80000"/>
              </a:lnSpc>
              <a:spcBef>
                <a:spcPts val="615"/>
              </a:spcBef>
              <a:buSzPct val="96000"/>
              <a:buAutoNum type="arabicPlain" startAt="2"/>
              <a:tabLst>
                <a:tab pos="284480" algn="l"/>
                <a:tab pos="3696335" algn="l"/>
              </a:tabLst>
            </a:pPr>
            <a:endParaRPr lang="en-US" sz="2000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5600" marR="944245" indent="-342900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Font typeface="Arial"/>
              <a:buAutoNum type="arabicPlain" startAt="2"/>
              <a:tabLst>
                <a:tab pos="369570" algn="l"/>
              </a:tabLst>
            </a:pPr>
            <a:r>
              <a:rPr lang="en-US" sz="2000" dirty="0" smtClean="0">
                <a:uFill>
                  <a:solidFill>
                    <a:srgbClr val="FF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lang="en-US" sz="2000" spc="-10" dirty="0" smtClean="0">
                <a:uFill>
                  <a:solidFill>
                    <a:srgbClr val="FF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discipline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lang="en-US" sz="2000" spc="-5" dirty="0" smtClean="0">
                <a:uFill>
                  <a:solidFill>
                    <a:srgbClr val="FF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and profession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 that studies and  practices 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the  p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rocess 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of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planning, designing,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and 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operating production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systems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and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subsystems 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to 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achieve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the goals of the</a:t>
            </a:r>
            <a:r>
              <a:rPr lang="en-US" sz="2000" spc="20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organization.</a:t>
            </a:r>
            <a:endParaRPr lang="en-US" sz="2000" spc="-5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5600" marR="944245" indent="-342900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Font typeface="Arial"/>
              <a:buAutoNum type="arabicPlain" startAt="2"/>
              <a:tabLst>
                <a:tab pos="369570" algn="l"/>
              </a:tabLst>
            </a:pPr>
            <a:endParaRPr lang="en-US" sz="2000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5600" marR="356235" indent="-342900">
              <a:lnSpc>
                <a:spcPct val="80000"/>
              </a:lnSpc>
              <a:spcBef>
                <a:spcPts val="595"/>
              </a:spcBef>
              <a:buAutoNum type="arabicPlain" startAt="2"/>
              <a:tabLst>
                <a:tab pos="369570" algn="l"/>
                <a:tab pos="2543810" algn="l"/>
                <a:tab pos="3239135" algn="l"/>
              </a:tabLst>
            </a:pP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The </a:t>
            </a:r>
            <a:r>
              <a:rPr lang="en-US" sz="2000" spc="-10" dirty="0" smtClean="0">
                <a:uFill>
                  <a:solidFill>
                    <a:srgbClr val="FF0000"/>
                  </a:solidFill>
                </a:uFill>
                <a:latin typeface="Arial" panose="02080604020202020204" pitchFamily="34" charset="0"/>
                <a:cs typeface="Arial" panose="02080604020202020204" pitchFamily="34" charset="0"/>
              </a:rPr>
              <a:t>business function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responsible for </a:t>
            </a:r>
            <a:r>
              <a:rPr lang="en-US" sz="2000" spc="70" dirty="0" smtClean="0">
                <a:latin typeface="Arial" panose="02080604020202020204" pitchFamily="34" charset="0"/>
                <a:cs typeface="Arial" panose="02080604020202020204" pitchFamily="34" charset="0"/>
              </a:rPr>
              <a:t>planning,  </a:t>
            </a:r>
            <a:r>
              <a:rPr lang="en-US" sz="2000" spc="65" dirty="0" smtClean="0">
                <a:latin typeface="Arial" panose="02080604020202020204" pitchFamily="34" charset="0"/>
                <a:cs typeface="Arial" panose="02080604020202020204" pitchFamily="34" charset="0"/>
              </a:rPr>
              <a:t>coordinating, </a:t>
            </a:r>
            <a:r>
              <a:rPr lang="en-US" sz="2000" spc="40" dirty="0" smtClean="0">
                <a:latin typeface="Arial" panose="02080604020202020204" pitchFamily="34" charset="0"/>
                <a:cs typeface="Arial" panose="02080604020202020204" pitchFamily="34" charset="0"/>
              </a:rPr>
              <a:t>and </a:t>
            </a:r>
            <a:r>
              <a:rPr lang="en-US" sz="2000" spc="45" dirty="0" smtClean="0">
                <a:latin typeface="Arial" panose="02080604020202020204" pitchFamily="34" charset="0"/>
                <a:cs typeface="Arial" panose="02080604020202020204" pitchFamily="34" charset="0"/>
              </a:rPr>
              <a:t>controlling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the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resources needed  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produce 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company’s products and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services.</a:t>
            </a:r>
            <a:endParaRPr lang="en-US" sz="2000" spc="-5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5600" marR="356235" indent="-342900">
              <a:lnSpc>
                <a:spcPct val="80000"/>
              </a:lnSpc>
              <a:spcBef>
                <a:spcPts val="595"/>
              </a:spcBef>
              <a:buAutoNum type="arabicPlain" startAt="2"/>
              <a:tabLst>
                <a:tab pos="369570" algn="l"/>
                <a:tab pos="2543810" algn="l"/>
                <a:tab pos="3239135" algn="l"/>
              </a:tabLst>
            </a:pPr>
            <a:endParaRPr lang="en-US" sz="2000" dirty="0" smtClean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5600" marR="424180" indent="-342900">
              <a:lnSpc>
                <a:spcPct val="80000"/>
              </a:lnSpc>
              <a:spcBef>
                <a:spcPts val="600"/>
              </a:spcBef>
              <a:buAutoNum type="arabicPlain" startAt="2"/>
              <a:tabLst>
                <a:tab pos="369570" algn="l"/>
                <a:tab pos="5715000" algn="l"/>
              </a:tabLst>
            </a:pP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The management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of</a:t>
            </a:r>
            <a:r>
              <a:rPr lang="en-US" sz="2000" spc="75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the</a:t>
            </a:r>
            <a:r>
              <a:rPr lang="en-US" sz="2000" spc="50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lang="en-US" sz="2000" spc="55" dirty="0" smtClean="0">
                <a:latin typeface="Arial" panose="02080604020202020204" pitchFamily="34" charset="0"/>
                <a:cs typeface="Arial" panose="02080604020202020204" pitchFamily="34" charset="0"/>
              </a:rPr>
              <a:t>conversion </a:t>
            </a:r>
            <a:r>
              <a:rPr lang="en-US" sz="2000" spc="50" dirty="0" smtClean="0">
                <a:latin typeface="Arial" panose="02080604020202020204" pitchFamily="34" charset="0"/>
                <a:cs typeface="Arial" panose="02080604020202020204" pitchFamily="34" charset="0"/>
              </a:rPr>
              <a:t>process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that  transforms inputs 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into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outputs </a:t>
            </a:r>
            <a:r>
              <a:rPr lang="en-US" sz="2000" dirty="0" smtClean="0">
                <a:latin typeface="Arial" panose="02080604020202020204" pitchFamily="34" charset="0"/>
                <a:cs typeface="Arial" panose="02080604020202020204" pitchFamily="34" charset="0"/>
              </a:rPr>
              <a:t>in 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the form of</a:t>
            </a:r>
            <a:r>
              <a:rPr lang="en-US" sz="2000" spc="15" dirty="0" smtClean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5204460" cy="228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391400" y="0"/>
            <a:ext cx="17526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66822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spc="-5" dirty="0" smtClean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2400" spc="-5" smtClean="0">
                <a:solidFill>
                  <a:schemeClr val="bg1"/>
                </a:solidFill>
                <a:latin typeface="Garamond"/>
                <a:cs typeface="Garamond"/>
              </a:rPr>
              <a:t>The </a:t>
            </a:r>
            <a:r>
              <a:rPr sz="2400" spc="-5" dirty="0">
                <a:solidFill>
                  <a:schemeClr val="bg1"/>
                </a:solidFill>
                <a:latin typeface="Garamond"/>
                <a:cs typeface="Garamond"/>
              </a:rPr>
              <a:t>ever-changing </a:t>
            </a:r>
            <a:r>
              <a:rPr sz="2400" spc="-10" dirty="0">
                <a:solidFill>
                  <a:schemeClr val="bg1"/>
                </a:solidFill>
                <a:latin typeface="Garamond"/>
                <a:cs typeface="Garamond"/>
              </a:rPr>
              <a:t>world of</a:t>
            </a:r>
            <a:r>
              <a:rPr sz="2400" spc="-100" dirty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400" dirty="0">
                <a:solidFill>
                  <a:schemeClr val="bg1"/>
                </a:solidFill>
                <a:latin typeface="Garamond"/>
                <a:cs typeface="Garamond"/>
              </a:rPr>
              <a:t>OM</a:t>
            </a:r>
            <a:endParaRPr sz="2400" dirty="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540" y="1295400"/>
            <a:ext cx="7903845" cy="35035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1163320" indent="-342900">
              <a:lnSpc>
                <a:spcPct val="100000"/>
              </a:lnSpc>
              <a:spcBef>
                <a:spcPts val="100"/>
              </a:spcBef>
              <a:buClr>
                <a:srgbClr val="CC9900"/>
              </a:buClr>
              <a:buSzPct val="64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400" spc="-5" dirty="0">
                <a:latin typeface="Arial"/>
                <a:cs typeface="Arial"/>
              </a:rPr>
              <a:t>Operations </a:t>
            </a:r>
            <a:r>
              <a:rPr sz="2400" dirty="0">
                <a:latin typeface="Arial"/>
                <a:cs typeface="Arial"/>
              </a:rPr>
              <a:t>management </a:t>
            </a:r>
            <a:r>
              <a:rPr sz="2400" spc="-5" dirty="0">
                <a:latin typeface="Arial"/>
                <a:cs typeface="Arial"/>
              </a:rPr>
              <a:t>is continuously  </a:t>
            </a:r>
            <a:r>
              <a:rPr sz="2400" dirty="0">
                <a:latin typeface="Arial"/>
                <a:cs typeface="Arial"/>
              </a:rPr>
              <a:t>changing to meet </a:t>
            </a:r>
            <a:r>
              <a:rPr sz="2400" spc="-5" dirty="0">
                <a:latin typeface="Arial"/>
                <a:cs typeface="Arial"/>
              </a:rPr>
              <a:t>the new and exciting  challenges of today's business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world.</a:t>
            </a:r>
            <a:endParaRPr sz="2400">
              <a:latin typeface="Arial"/>
              <a:cs typeface="Arial"/>
            </a:endParaRPr>
          </a:p>
          <a:p>
            <a:pPr marL="381000" marR="30480" indent="-342900">
              <a:lnSpc>
                <a:spcPct val="100000"/>
              </a:lnSpc>
              <a:spcBef>
                <a:spcPts val="590"/>
              </a:spcBef>
              <a:buClr>
                <a:srgbClr val="CC9900"/>
              </a:buClr>
              <a:buSzPct val="64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400" spc="-5" dirty="0">
                <a:latin typeface="Arial"/>
                <a:cs typeface="Arial"/>
              </a:rPr>
              <a:t>This </a:t>
            </a:r>
            <a:r>
              <a:rPr sz="2400" dirty="0">
                <a:latin typeface="Arial"/>
                <a:cs typeface="Arial"/>
              </a:rPr>
              <a:t>ever-changing </a:t>
            </a:r>
            <a:r>
              <a:rPr sz="2400" spc="-5" dirty="0">
                <a:latin typeface="Arial"/>
                <a:cs typeface="Arial"/>
              </a:rPr>
              <a:t>world is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characterized by  increasing global competition and </a:t>
            </a:r>
            <a:r>
              <a:rPr sz="2400" spc="-10" dirty="0">
                <a:latin typeface="Arial"/>
                <a:cs typeface="Arial"/>
              </a:rPr>
              <a:t>advances </a:t>
            </a:r>
            <a:r>
              <a:rPr sz="2400" spc="5" dirty="0">
                <a:latin typeface="Arial"/>
                <a:cs typeface="Arial"/>
              </a:rPr>
              <a:t>in  </a:t>
            </a:r>
            <a:r>
              <a:rPr sz="2400" spc="-10" dirty="0">
                <a:latin typeface="Arial"/>
                <a:cs typeface="Arial"/>
              </a:rPr>
              <a:t>technology. </a:t>
            </a:r>
            <a:r>
              <a:rPr sz="2400" spc="-5" dirty="0">
                <a:latin typeface="Arial"/>
                <a:cs typeface="Arial"/>
              </a:rPr>
              <a:t>Emphasis </a:t>
            </a:r>
            <a:r>
              <a:rPr sz="2400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also shifting </a:t>
            </a:r>
            <a:r>
              <a:rPr sz="2400" dirty="0">
                <a:latin typeface="Arial"/>
                <a:cs typeface="Arial"/>
              </a:rPr>
              <a:t>within the  </a:t>
            </a:r>
            <a:r>
              <a:rPr sz="2400" spc="-5" dirty="0">
                <a:latin typeface="Arial"/>
                <a:cs typeface="Arial"/>
              </a:rPr>
              <a:t>operations function </a:t>
            </a:r>
            <a:r>
              <a:rPr sz="2400" dirty="0">
                <a:latin typeface="Arial"/>
                <a:cs typeface="Arial"/>
              </a:rPr>
              <a:t>to link it </a:t>
            </a:r>
            <a:r>
              <a:rPr sz="2400" spc="-5" dirty="0">
                <a:latin typeface="Arial"/>
                <a:cs typeface="Arial"/>
              </a:rPr>
              <a:t>more closely </a:t>
            </a:r>
            <a:r>
              <a:rPr sz="2400" spc="5" dirty="0">
                <a:latin typeface="Arial"/>
                <a:cs typeface="Arial"/>
              </a:rPr>
              <a:t>with </a:t>
            </a:r>
            <a:r>
              <a:rPr sz="2400" spc="-5" dirty="0">
                <a:latin typeface="Arial"/>
                <a:cs typeface="Arial"/>
              </a:rPr>
              <a:t>both  customers and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suppliers.</a:t>
            </a:r>
            <a:endParaRPr sz="24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650"/>
              </a:spcBef>
              <a:buClr>
                <a:srgbClr val="CC9900"/>
              </a:buClr>
              <a:buSzPct val="64000"/>
              <a:buFont typeface="Symbol"/>
              <a:buChar char=""/>
              <a:tabLst>
                <a:tab pos="380365" algn="l"/>
                <a:tab pos="381000" algn="l"/>
              </a:tabLst>
            </a:pPr>
            <a:endParaRPr sz="2400"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4196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311150"/>
            <a:ext cx="9144000" cy="443711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b="1" spc="-5" dirty="0" smtClean="0">
                <a:solidFill>
                  <a:srgbClr val="006633"/>
                </a:solidFill>
                <a:latin typeface="Garamond"/>
                <a:cs typeface="Garamond"/>
              </a:rPr>
              <a:t>  </a:t>
            </a:r>
            <a:r>
              <a:rPr sz="2800" b="1" spc="-5" smtClean="0">
                <a:solidFill>
                  <a:schemeClr val="bg1"/>
                </a:solidFill>
                <a:latin typeface="Garamond"/>
                <a:cs typeface="Garamond"/>
              </a:rPr>
              <a:t>(</a:t>
            </a:r>
            <a:r>
              <a:rPr sz="2800" b="1" spc="-5" dirty="0">
                <a:solidFill>
                  <a:schemeClr val="bg1"/>
                </a:solidFill>
                <a:latin typeface="Garamond"/>
                <a:cs typeface="Garamond"/>
              </a:rPr>
              <a:t>A)- </a:t>
            </a:r>
            <a:r>
              <a:rPr sz="2800" b="1" dirty="0">
                <a:solidFill>
                  <a:schemeClr val="bg1"/>
                </a:solidFill>
                <a:latin typeface="Garamond"/>
                <a:cs typeface="Garamond"/>
              </a:rPr>
              <a:t>Increased </a:t>
            </a:r>
            <a:r>
              <a:rPr sz="2800" b="1" spc="-5" dirty="0">
                <a:solidFill>
                  <a:schemeClr val="bg1"/>
                </a:solidFill>
                <a:latin typeface="Garamond"/>
                <a:cs typeface="Garamond"/>
              </a:rPr>
              <a:t>global</a:t>
            </a:r>
            <a:r>
              <a:rPr sz="2800" b="1" spc="-65" dirty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800" b="1" spc="-5" dirty="0">
                <a:solidFill>
                  <a:schemeClr val="bg1"/>
                </a:solidFill>
                <a:latin typeface="Garamond"/>
                <a:cs typeface="Garamond"/>
              </a:rPr>
              <a:t>competition</a:t>
            </a:r>
            <a:endParaRPr sz="28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610360"/>
            <a:ext cx="14478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2486659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3037840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14400" y="1143000"/>
            <a:ext cx="7663815" cy="136906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 marR="31115">
              <a:lnSpc>
                <a:spcPts val="1920"/>
              </a:lnSpc>
              <a:spcBef>
                <a:spcPts val="560"/>
              </a:spcBef>
            </a:pPr>
            <a:r>
              <a:rPr sz="2000" spc="-5" dirty="0">
                <a:latin typeface="Arial"/>
                <a:cs typeface="Arial"/>
              </a:rPr>
              <a:t>The world is rapidly </a:t>
            </a:r>
            <a:r>
              <a:rPr sz="2000" dirty="0">
                <a:latin typeface="Arial"/>
                <a:cs typeface="Arial"/>
              </a:rPr>
              <a:t>transforming </a:t>
            </a:r>
            <a:r>
              <a:rPr sz="2000" spc="-5" dirty="0">
                <a:latin typeface="Arial"/>
                <a:cs typeface="Arial"/>
              </a:rPr>
              <a:t>itself into </a:t>
            </a:r>
            <a:r>
              <a:rPr sz="2000" dirty="0">
                <a:latin typeface="Arial"/>
                <a:cs typeface="Arial"/>
              </a:rPr>
              <a:t>a single </a:t>
            </a:r>
            <a:r>
              <a:rPr sz="2000" spc="-5" dirty="0">
                <a:latin typeface="Arial"/>
                <a:cs typeface="Arial"/>
              </a:rPr>
              <a:t>global </a:t>
            </a:r>
            <a:r>
              <a:rPr sz="2000" dirty="0">
                <a:latin typeface="Arial"/>
                <a:cs typeface="Arial"/>
              </a:rPr>
              <a:t>economy,  </a:t>
            </a:r>
            <a:r>
              <a:rPr sz="2000" spc="-5" dirty="0">
                <a:latin typeface="Arial"/>
                <a:cs typeface="Arial"/>
              </a:rPr>
              <a:t>which </a:t>
            </a:r>
            <a:r>
              <a:rPr sz="2000" dirty="0">
                <a:latin typeface="Arial"/>
                <a:cs typeface="Arial"/>
              </a:rPr>
              <a:t>referred </a:t>
            </a:r>
            <a:r>
              <a:rPr sz="2000" spc="-5" dirty="0">
                <a:latin typeface="Arial"/>
                <a:cs typeface="Arial"/>
              </a:rPr>
              <a:t>to as </a:t>
            </a:r>
            <a:r>
              <a:rPr sz="2000" dirty="0">
                <a:latin typeface="Arial"/>
                <a:cs typeface="Arial"/>
              </a:rPr>
              <a:t>a global village or global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landscape.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192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Markets </a:t>
            </a:r>
            <a:r>
              <a:rPr sz="2000" dirty="0">
                <a:latin typeface="Arial"/>
                <a:cs typeface="Arial"/>
              </a:rPr>
              <a:t>once </a:t>
            </a:r>
            <a:r>
              <a:rPr sz="2000" spc="-5" dirty="0">
                <a:latin typeface="Arial"/>
                <a:cs typeface="Arial"/>
              </a:rPr>
              <a:t>dominated by </a:t>
            </a:r>
            <a:r>
              <a:rPr sz="2000" dirty="0">
                <a:latin typeface="Arial"/>
                <a:cs typeface="Arial"/>
              </a:rPr>
              <a:t>local or national companies are now  </a:t>
            </a:r>
            <a:r>
              <a:rPr sz="2000" spc="-5" dirty="0">
                <a:latin typeface="Arial"/>
                <a:cs typeface="Arial"/>
              </a:rPr>
              <a:t>vulnerable to </a:t>
            </a:r>
            <a:r>
              <a:rPr sz="2000" spc="150" dirty="0">
                <a:latin typeface="Arial" panose="02080604020202020204" pitchFamily="34" charset="0"/>
                <a:cs typeface="Arial" panose="02080604020202020204" pitchFamily="34" charset="0"/>
              </a:rPr>
              <a:t>competition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from literally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all corners of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the world.  For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example,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in the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1960s,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only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7 percent of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the firms </a:t>
            </a:r>
            <a:r>
              <a:rPr sz="200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United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4400" y="2514600"/>
            <a:ext cx="644271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States exposed to </a:t>
            </a:r>
            <a:r>
              <a:rPr sz="2000" dirty="0">
                <a:latin typeface="Arial"/>
                <a:cs typeface="Arial"/>
              </a:rPr>
              <a:t>foreign </a:t>
            </a:r>
            <a:r>
              <a:rPr sz="2000" spc="-5" dirty="0">
                <a:latin typeface="Arial"/>
                <a:cs typeface="Arial"/>
              </a:rPr>
              <a:t>competition; by the late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1980s,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5940" y="4076700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90600" y="2895600"/>
            <a:ext cx="66154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This figure </a:t>
            </a:r>
            <a:r>
              <a:rPr sz="2000" dirty="0">
                <a:latin typeface="Arial"/>
                <a:cs typeface="Arial"/>
              </a:rPr>
              <a:t>exceeded 70 percent, and </a:t>
            </a:r>
            <a:r>
              <a:rPr sz="2000" spc="-5" dirty="0">
                <a:latin typeface="Arial"/>
                <a:cs typeface="Arial"/>
              </a:rPr>
              <a:t>that </a:t>
            </a:r>
            <a:r>
              <a:rPr sz="2000" dirty="0">
                <a:latin typeface="Arial"/>
                <a:cs typeface="Arial"/>
              </a:rPr>
              <a:t>percentage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90600" y="3276600"/>
            <a:ext cx="210058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continued to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grow.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5940" y="4626609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90600" y="3733800"/>
            <a:ext cx="70002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Consequently, as </a:t>
            </a:r>
            <a:r>
              <a:rPr sz="2000" dirty="0">
                <a:latin typeface="Arial"/>
                <a:cs typeface="Arial"/>
              </a:rPr>
              <a:t>companies expand </a:t>
            </a:r>
            <a:r>
              <a:rPr sz="2000" spc="-5" dirty="0">
                <a:latin typeface="Arial"/>
                <a:cs typeface="Arial"/>
              </a:rPr>
              <a:t>their </a:t>
            </a:r>
            <a:r>
              <a:rPr sz="2000" dirty="0">
                <a:latin typeface="Arial"/>
                <a:cs typeface="Arial"/>
              </a:rPr>
              <a:t>business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include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90600" y="4114800"/>
            <a:ext cx="7670165" cy="81788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 marR="5080">
              <a:lnSpc>
                <a:spcPts val="1920"/>
              </a:lnSpc>
              <a:spcBef>
                <a:spcPts val="560"/>
              </a:spcBef>
            </a:pP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foreign markets,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so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too must the operations management function  take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more global perspective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in order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for companies 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remain</a:t>
            </a:r>
            <a:r>
              <a:rPr sz="2000" spc="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competitive.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35940" y="5665470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1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902969" y="6173470"/>
            <a:ext cx="3595370" cy="0"/>
          </a:xfrm>
          <a:custGeom>
            <a:avLst/>
            <a:gdLst/>
            <a:ahLst/>
            <a:cxnLst/>
            <a:rect l="l" t="t" r="r" b="b"/>
            <a:pathLst>
              <a:path w="3595370">
                <a:moveTo>
                  <a:pt x="0" y="0"/>
                </a:moveTo>
                <a:lnTo>
                  <a:pt x="3595370" y="0"/>
                </a:lnTo>
              </a:path>
            </a:pathLst>
          </a:custGeom>
          <a:ln w="139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891539" y="6162040"/>
            <a:ext cx="3595370" cy="0"/>
          </a:xfrm>
          <a:custGeom>
            <a:avLst/>
            <a:gdLst/>
            <a:ahLst/>
            <a:cxnLst/>
            <a:rect l="l" t="t" r="r" b="b"/>
            <a:pathLst>
              <a:path w="3595370">
                <a:moveTo>
                  <a:pt x="0" y="0"/>
                </a:moveTo>
                <a:lnTo>
                  <a:pt x="3595370" y="0"/>
                </a:lnTo>
              </a:path>
            </a:pathLst>
          </a:custGeom>
          <a:ln w="1397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498340" y="6165215"/>
            <a:ext cx="3745229" cy="13970"/>
          </a:xfrm>
          <a:custGeom>
            <a:avLst/>
            <a:gdLst/>
            <a:ahLst/>
            <a:cxnLst/>
            <a:rect l="l" t="t" r="r" b="b"/>
            <a:pathLst>
              <a:path w="3745229" h="13970">
                <a:moveTo>
                  <a:pt x="0" y="13970"/>
                </a:moveTo>
                <a:lnTo>
                  <a:pt x="3745229" y="13970"/>
                </a:lnTo>
                <a:lnTo>
                  <a:pt x="3745229" y="0"/>
                </a:lnTo>
                <a:lnTo>
                  <a:pt x="0" y="0"/>
                </a:lnTo>
                <a:lnTo>
                  <a:pt x="0" y="139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990600" y="4953000"/>
            <a:ext cx="7599045" cy="57277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90"/>
              </a:spcBef>
              <a:tabLst>
                <a:tab pos="2346960" algn="l"/>
              </a:tabLst>
            </a:pP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s prosper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in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such a global marketplace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companies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must excel 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in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more</a:t>
            </a:r>
            <a:r>
              <a:rPr sz="2000" spc="1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than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one	dimension,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which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previously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was the</a:t>
            </a:r>
            <a:r>
              <a:rPr sz="2000" spc="-1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norm.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486909" y="6153784"/>
            <a:ext cx="3745229" cy="13970"/>
          </a:xfrm>
          <a:custGeom>
            <a:avLst/>
            <a:gdLst/>
            <a:ahLst/>
            <a:cxnLst/>
            <a:rect l="l" t="t" r="r" b="b"/>
            <a:pathLst>
              <a:path w="3745229" h="13970">
                <a:moveTo>
                  <a:pt x="0" y="13969"/>
                </a:moveTo>
                <a:lnTo>
                  <a:pt x="3745229" y="13969"/>
                </a:lnTo>
                <a:lnTo>
                  <a:pt x="37452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1910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7" name="Picture 26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5148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5" dirty="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 </a:t>
            </a:r>
            <a:r>
              <a:rPr sz="2400" spc="-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Ford’s </a:t>
            </a:r>
            <a:r>
              <a:rPr sz="2400" spc="-5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Global Network </a:t>
            </a:r>
            <a:r>
              <a:rPr sz="2400" spc="-10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400" spc="-5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Support </a:t>
            </a:r>
            <a:r>
              <a:rPr sz="2400" spc="-1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the </a:t>
            </a:r>
            <a:r>
              <a:rPr lang="en-US" sz="2400" spc="-10" dirty="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 </a:t>
            </a:r>
            <a:r>
              <a:rPr sz="2400" spc="-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Manufacturing </a:t>
            </a:r>
            <a:r>
              <a:rPr sz="2400" spc="-5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of the</a:t>
            </a:r>
            <a:r>
              <a:rPr sz="2400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Escort</a:t>
            </a:r>
            <a:endParaRPr sz="2400">
              <a:solidFill>
                <a:schemeClr val="bg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1219200"/>
            <a:ext cx="7391400" cy="50292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4191000" cy="304801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9759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800" spc="-5" dirty="0" smtClean="0">
                <a:solidFill>
                  <a:schemeClr val="bg1"/>
                </a:solidFill>
                <a:latin typeface="Garamond"/>
                <a:cs typeface="Garamond"/>
              </a:rPr>
              <a:t>  </a:t>
            </a:r>
            <a:r>
              <a:rPr sz="2800" spc="-5" smtClean="0">
                <a:solidFill>
                  <a:schemeClr val="bg1"/>
                </a:solidFill>
                <a:latin typeface="Garamond"/>
                <a:cs typeface="Garamond"/>
              </a:rPr>
              <a:t>(</a:t>
            </a:r>
            <a:r>
              <a:rPr sz="2800" spc="-5" dirty="0">
                <a:solidFill>
                  <a:schemeClr val="bg1"/>
                </a:solidFill>
                <a:latin typeface="Garamond"/>
                <a:cs typeface="Garamond"/>
              </a:rPr>
              <a:t>B)- Advances in</a:t>
            </a:r>
            <a:r>
              <a:rPr sz="2800" spc="-25" dirty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Garamond"/>
                <a:cs typeface="Garamond"/>
              </a:rPr>
              <a:t>technology</a:t>
            </a:r>
            <a:endParaRPr sz="28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672589"/>
            <a:ext cx="157480" cy="233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378709"/>
            <a:ext cx="157480" cy="21659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1633220"/>
            <a:ext cx="6410960" cy="2984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70000" algn="l"/>
              </a:tabLst>
            </a:pPr>
            <a:r>
              <a:rPr sz="2100" b="1" spc="-5" dirty="0">
                <a:latin typeface="Arial"/>
                <a:cs typeface="Arial"/>
              </a:rPr>
              <a:t>Advance	</a:t>
            </a:r>
            <a:r>
              <a:rPr sz="2100" b="1" dirty="0">
                <a:latin typeface="Arial"/>
                <a:cs typeface="Arial"/>
              </a:rPr>
              <a:t>in </a:t>
            </a:r>
            <a:r>
              <a:rPr sz="2100" b="1" spc="-5" dirty="0">
                <a:latin typeface="Arial"/>
                <a:cs typeface="Arial"/>
              </a:rPr>
              <a:t>technology </a:t>
            </a:r>
            <a:r>
              <a:rPr sz="2100" b="1" dirty="0">
                <a:latin typeface="Arial"/>
                <a:cs typeface="Arial"/>
              </a:rPr>
              <a:t>in </a:t>
            </a:r>
            <a:r>
              <a:rPr sz="2100" b="1" spc="-10" dirty="0">
                <a:latin typeface="Arial"/>
                <a:cs typeface="Arial"/>
              </a:rPr>
              <a:t>recent </a:t>
            </a:r>
            <a:r>
              <a:rPr sz="2100" b="1" spc="-15" dirty="0">
                <a:latin typeface="Arial"/>
                <a:cs typeface="Arial"/>
              </a:rPr>
              <a:t>years </a:t>
            </a:r>
            <a:r>
              <a:rPr sz="2100" b="1" spc="-10" dirty="0">
                <a:latin typeface="Arial"/>
                <a:cs typeface="Arial"/>
              </a:rPr>
              <a:t>have </a:t>
            </a:r>
            <a:r>
              <a:rPr sz="2100" b="1" spc="-5" dirty="0">
                <a:latin typeface="Arial"/>
                <a:cs typeface="Arial"/>
              </a:rPr>
              <a:t>had </a:t>
            </a:r>
            <a:r>
              <a:rPr sz="2100" b="1" dirty="0">
                <a:latin typeface="Arial"/>
                <a:cs typeface="Arial"/>
              </a:rPr>
              <a:t>a  </a:t>
            </a:r>
            <a:r>
              <a:rPr sz="2100" b="1" spc="-5" dirty="0">
                <a:latin typeface="Arial"/>
                <a:cs typeface="Arial"/>
              </a:rPr>
              <a:t>significant </a:t>
            </a:r>
            <a:r>
              <a:rPr sz="2100" b="1" spc="-10" dirty="0">
                <a:latin typeface="Arial"/>
                <a:cs typeface="Arial"/>
              </a:rPr>
              <a:t>effect </a:t>
            </a:r>
            <a:r>
              <a:rPr sz="2100" b="1" spc="-5" dirty="0">
                <a:latin typeface="Arial"/>
                <a:cs typeface="Arial"/>
              </a:rPr>
              <a:t>on </a:t>
            </a:r>
            <a:r>
              <a:rPr sz="2100" b="1" dirty="0">
                <a:latin typeface="Arial"/>
                <a:cs typeface="Arial"/>
              </a:rPr>
              <a:t>the </a:t>
            </a:r>
            <a:r>
              <a:rPr sz="2100" b="1" spc="-5" dirty="0">
                <a:latin typeface="Arial"/>
                <a:cs typeface="Arial"/>
              </a:rPr>
              <a:t>OM</a:t>
            </a:r>
            <a:r>
              <a:rPr sz="2100" b="1" spc="5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function:</a:t>
            </a:r>
            <a:endParaRPr sz="2100">
              <a:latin typeface="Arial"/>
              <a:cs typeface="Arial"/>
            </a:endParaRPr>
          </a:p>
          <a:p>
            <a:pPr marL="12700" marR="3208020">
              <a:lnSpc>
                <a:spcPts val="3050"/>
              </a:lnSpc>
              <a:spcBef>
                <a:spcPts val="180"/>
              </a:spcBef>
            </a:pPr>
            <a:r>
              <a:rPr sz="2100" b="1" spc="-5" dirty="0">
                <a:latin typeface="Arial"/>
                <a:cs typeface="Arial"/>
              </a:rPr>
              <a:t>IT+ automation </a:t>
            </a:r>
            <a:r>
              <a:rPr sz="2100" b="1" dirty="0">
                <a:latin typeface="Arial"/>
                <a:cs typeface="Arial"/>
              </a:rPr>
              <a:t>+ </a:t>
            </a:r>
            <a:r>
              <a:rPr sz="2100" b="1" spc="-10" dirty="0">
                <a:latin typeface="Arial"/>
                <a:cs typeface="Arial"/>
              </a:rPr>
              <a:t>Internet  </a:t>
            </a:r>
            <a:r>
              <a:rPr sz="2100" b="1" spc="-5" dirty="0">
                <a:latin typeface="Arial"/>
                <a:cs typeface="Arial"/>
              </a:rPr>
              <a:t>Competition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2100" b="1" spc="-5" dirty="0">
                <a:latin typeface="Arial"/>
                <a:cs typeface="Arial"/>
              </a:rPr>
              <a:t>Product life</a:t>
            </a:r>
            <a:r>
              <a:rPr sz="2100" b="1" spc="-15" dirty="0">
                <a:latin typeface="Arial"/>
                <a:cs typeface="Arial"/>
              </a:rPr>
              <a:t> cycle</a:t>
            </a:r>
            <a:endParaRPr sz="2100">
              <a:latin typeface="Arial"/>
              <a:cs typeface="Arial"/>
            </a:endParaRPr>
          </a:p>
          <a:p>
            <a:pPr marL="12700" marR="5212715">
              <a:lnSpc>
                <a:spcPct val="121000"/>
              </a:lnSpc>
              <a:spcBef>
                <a:spcPts val="10"/>
              </a:spcBef>
            </a:pPr>
            <a:r>
              <a:rPr sz="2100" b="1" spc="-10" dirty="0">
                <a:latin typeface="Arial"/>
                <a:cs typeface="Arial"/>
              </a:rPr>
              <a:t>New </a:t>
            </a:r>
            <a:r>
              <a:rPr sz="2100" b="1" spc="-5" dirty="0">
                <a:latin typeface="Arial"/>
                <a:cs typeface="Arial"/>
              </a:rPr>
              <a:t>jobs  Robots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2100" b="1" spc="-5" dirty="0">
                <a:latin typeface="Arial"/>
                <a:cs typeface="Arial"/>
              </a:rPr>
              <a:t>E-???</a:t>
            </a:r>
            <a:endParaRPr sz="2100">
              <a:latin typeface="Arial"/>
              <a:cs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3434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-1" y="0"/>
            <a:ext cx="9144001" cy="38215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400" b="1" smtClean="0">
                <a:solidFill>
                  <a:schemeClr val="bg1"/>
                </a:solidFill>
                <a:latin typeface="Garamond"/>
                <a:cs typeface="Garamond"/>
              </a:rPr>
              <a:t>(</a:t>
            </a:r>
            <a:r>
              <a:rPr lang="en-US" sz="2400" b="1" dirty="0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400" b="1" smtClean="0">
                <a:solidFill>
                  <a:schemeClr val="bg1"/>
                </a:solidFill>
                <a:latin typeface="Garamond"/>
                <a:cs typeface="Garamond"/>
              </a:rPr>
              <a:t>C </a:t>
            </a:r>
            <a:r>
              <a:rPr sz="2400" b="1" spc="-5" dirty="0">
                <a:solidFill>
                  <a:schemeClr val="bg1"/>
                </a:solidFill>
                <a:latin typeface="Garamond"/>
                <a:cs typeface="Garamond"/>
              </a:rPr>
              <a:t>)- </a:t>
            </a:r>
            <a:r>
              <a:rPr sz="2000" b="1" spc="-5" dirty="0">
                <a:solidFill>
                  <a:schemeClr val="bg1"/>
                </a:solidFill>
                <a:latin typeface="Garamond"/>
                <a:cs typeface="Garamond"/>
              </a:rPr>
              <a:t>Linking </a:t>
            </a:r>
            <a:r>
              <a:rPr sz="2000" b="1" dirty="0">
                <a:solidFill>
                  <a:schemeClr val="bg1"/>
                </a:solidFill>
                <a:latin typeface="Garamond"/>
                <a:cs typeface="Garamond"/>
              </a:rPr>
              <a:t>OM </a:t>
            </a:r>
            <a:r>
              <a:rPr sz="2000" b="1" spc="-5" dirty="0">
                <a:solidFill>
                  <a:schemeClr val="bg1"/>
                </a:solidFill>
                <a:latin typeface="Garamond"/>
                <a:cs typeface="Garamond"/>
              </a:rPr>
              <a:t>to customers and </a:t>
            </a:r>
            <a:r>
              <a:rPr sz="2000" b="1" spc="-10" dirty="0">
                <a:solidFill>
                  <a:schemeClr val="bg1"/>
                </a:solidFill>
                <a:latin typeface="Garamond"/>
                <a:cs typeface="Garamond"/>
              </a:rPr>
              <a:t>suppliers</a:t>
            </a:r>
            <a:endParaRPr sz="20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idx="1"/>
          </p:nvPr>
        </p:nvSpPr>
        <p:spPr>
          <a:xfrm>
            <a:off x="304800" y="1554162"/>
            <a:ext cx="8686800" cy="2720040"/>
          </a:xfrm>
          <a:prstGeom prst="rect">
            <a:avLst/>
          </a:prstGeom>
        </p:spPr>
        <p:txBody>
          <a:bodyPr vert="horz" wrap="square" lIns="0" tIns="1397635" rIns="0" bIns="0" rtlCol="0">
            <a:spAutoFit/>
          </a:bodyPr>
          <a:lstStyle/>
          <a:p>
            <a:pPr marL="283210" marR="5080">
              <a:lnSpc>
                <a:spcPts val="2590"/>
              </a:lnSpc>
              <a:spcBef>
                <a:spcPts val="425"/>
              </a:spcBef>
            </a:pPr>
            <a:r>
              <a:rPr sz="2000" spc="-5" smtClean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materials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were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obtained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through the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purchasing function; 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capital for equipment purchases </a:t>
            </a:r>
            <a:r>
              <a:rPr sz="2000" spc="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came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from the finance  function;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the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labor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force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was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obtained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through the human 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resources function;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and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the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product was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delivered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by the  distribution function</a:t>
            </a:r>
            <a:endParaRPr sz="2000">
              <a:solidFill>
                <a:schemeClr val="tx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7340" y="133477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2000" y="1143000"/>
            <a:ext cx="8077200" cy="720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In the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past,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most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manufacturing organizations viewed  operations strictly as an internal function that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had </a:t>
            </a:r>
            <a:r>
              <a:rPr sz="2000">
                <a:latin typeface="Arial" panose="02080604020202020204" pitchFamily="34" charset="0"/>
                <a:cs typeface="Arial" panose="02080604020202020204" pitchFamily="34" charset="0"/>
              </a:rPr>
              <a:t>to</a:t>
            </a:r>
            <a:r>
              <a:rPr sz="2000" spc="11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smtClean="0">
                <a:latin typeface="Arial" panose="02080604020202020204" pitchFamily="34" charset="0"/>
                <a:cs typeface="Arial" panose="02080604020202020204" pitchFamily="34" charset="0"/>
              </a:rPr>
              <a:t>be</a:t>
            </a:r>
            <a:r>
              <a:rPr lang="en-US" sz="2000" spc="-5" dirty="0" smtClean="0">
                <a:latin typeface="Arial" panose="02080604020202020204" pitchFamily="34" charset="0"/>
                <a:cs typeface="Arial" panose="02080604020202020204" pitchFamily="34" charset="0"/>
              </a:rPr>
              <a:t> buffered from 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2000" y="1828800"/>
            <a:ext cx="7620000" cy="329577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0"/>
              </a:spcBef>
            </a:pPr>
            <a:r>
              <a:rPr sz="2000" smtClean="0">
                <a:latin typeface="Arial" panose="02080604020202020204" pitchFamily="34" charset="0"/>
                <a:cs typeface="Arial" panose="02080604020202020204" pitchFamily="34" charset="0"/>
              </a:rPr>
              <a:t>the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external environment by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other 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organizational functions.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7340" y="261747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9600" y="2590800"/>
            <a:ext cx="804545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Orders were generated by the marketing function; </a:t>
            </a:r>
            <a:r>
              <a:rPr sz="2000" spc="-10">
                <a:latin typeface="Arial" panose="02080604020202020204" pitchFamily="34" charset="0"/>
                <a:cs typeface="Arial" panose="02080604020202020204" pitchFamily="34" charset="0"/>
              </a:rPr>
              <a:t>supplies </a:t>
            </a:r>
            <a:r>
              <a:rPr sz="2000" spc="-10" smtClean="0">
                <a:latin typeface="Arial" panose="02080604020202020204" pitchFamily="34" charset="0"/>
                <a:cs typeface="Arial" panose="02080604020202020204" pitchFamily="34" charset="0"/>
              </a:rPr>
              <a:t>and</a:t>
            </a:r>
            <a:r>
              <a:rPr lang="en-US" sz="2000" spc="-10" dirty="0" smtClean="0">
                <a:latin typeface="Arial" panose="02080604020202020204" pitchFamily="34" charset="0"/>
                <a:cs typeface="Arial" panose="02080604020202020204" pitchFamily="34" charset="0"/>
              </a:rPr>
              <a:t> raw</a:t>
            </a:r>
            <a:endParaRPr sz="2000" spc="-1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7340" y="466852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85800" y="4343400"/>
            <a:ext cx="8157845" cy="720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000" spc="-5" dirty="0">
                <a:solidFill>
                  <a:srgbClr val="C00000"/>
                </a:solidFill>
                <a:latin typeface="Arial"/>
                <a:cs typeface="Arial"/>
              </a:rPr>
              <a:t>Now </a:t>
            </a:r>
            <a:r>
              <a:rPr sz="2000" dirty="0">
                <a:solidFill>
                  <a:srgbClr val="C00000"/>
                </a:solidFill>
                <a:latin typeface="Arial"/>
                <a:cs typeface="Arial"/>
              </a:rPr>
              <a:t>more </a:t>
            </a:r>
            <a:r>
              <a:rPr sz="2000" spc="-10" dirty="0">
                <a:solidFill>
                  <a:srgbClr val="C00000"/>
                </a:solidFill>
                <a:latin typeface="Arial"/>
                <a:cs typeface="Arial"/>
              </a:rPr>
              <a:t>and </a:t>
            </a:r>
            <a:r>
              <a:rPr sz="2000" dirty="0">
                <a:solidFill>
                  <a:srgbClr val="C00000"/>
                </a:solidFill>
                <a:latin typeface="Arial"/>
                <a:cs typeface="Arial"/>
              </a:rPr>
              <a:t>more </a:t>
            </a:r>
            <a:r>
              <a:rPr sz="2000" spc="5" dirty="0">
                <a:solidFill>
                  <a:srgbClr val="C00000"/>
                </a:solidFill>
                <a:latin typeface="Arial"/>
                <a:cs typeface="Arial"/>
              </a:rPr>
              <a:t>firms </a:t>
            </a:r>
            <a:r>
              <a:rPr sz="2000" spc="-5" dirty="0">
                <a:solidFill>
                  <a:srgbClr val="C00000"/>
                </a:solidFill>
                <a:latin typeface="Arial"/>
                <a:cs typeface="Arial"/>
              </a:rPr>
              <a:t>are recognizing </a:t>
            </a:r>
            <a:r>
              <a:rPr sz="2000" dirty="0">
                <a:solidFill>
                  <a:srgbClr val="C00000"/>
                </a:solidFill>
                <a:latin typeface="Arial"/>
                <a:cs typeface="Arial"/>
              </a:rPr>
              <a:t>the </a:t>
            </a:r>
            <a:r>
              <a:rPr sz="2000" spc="-5" dirty="0">
                <a:solidFill>
                  <a:srgbClr val="C00000"/>
                </a:solidFill>
                <a:latin typeface="Arial"/>
                <a:cs typeface="Arial"/>
              </a:rPr>
              <a:t>competitive  </a:t>
            </a:r>
            <a:r>
              <a:rPr sz="2000" spc="-10" dirty="0">
                <a:solidFill>
                  <a:srgbClr val="C00000"/>
                </a:solidFill>
                <a:latin typeface="Arial"/>
                <a:cs typeface="Arial"/>
              </a:rPr>
              <a:t>advantage achieved </a:t>
            </a:r>
            <a:r>
              <a:rPr sz="2000" spc="-5" dirty="0">
                <a:solidFill>
                  <a:srgbClr val="C00000"/>
                </a:solidFill>
                <a:latin typeface="Arial"/>
                <a:cs typeface="Arial"/>
              </a:rPr>
              <a:t>when the transformation process </a:t>
            </a:r>
            <a:r>
              <a:rPr sz="2000">
                <a:solidFill>
                  <a:srgbClr val="C00000"/>
                </a:solidFill>
                <a:latin typeface="Arial"/>
                <a:cs typeface="Arial"/>
              </a:rPr>
              <a:t>is</a:t>
            </a:r>
            <a:r>
              <a:rPr sz="2000" spc="1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spc="-5" smtClean="0">
                <a:solidFill>
                  <a:srgbClr val="C00000"/>
                </a:solidFill>
                <a:latin typeface="Arial"/>
                <a:cs typeface="Arial"/>
              </a:rPr>
              <a:t>not</a:t>
            </a:r>
            <a:r>
              <a:rPr lang="en-US" sz="2000" spc="-5" dirty="0" smtClean="0">
                <a:latin typeface="Arial"/>
                <a:cs typeface="Arial"/>
              </a:rPr>
              <a:t> isolated, </a:t>
            </a:r>
            <a:r>
              <a:rPr lang="en-US" sz="2000" dirty="0" smtClean="0">
                <a:latin typeface="Arial"/>
                <a:cs typeface="Arial"/>
              </a:rPr>
              <a:t>as when </a:t>
            </a:r>
            <a:endParaRPr sz="20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85800" y="5029200"/>
            <a:ext cx="7652384" cy="362984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000" spc="-10" smtClean="0">
                <a:solidFill>
                  <a:srgbClr val="C00000"/>
                </a:solidFill>
                <a:latin typeface="Arial"/>
                <a:cs typeface="Arial"/>
              </a:rPr>
              <a:t>customers </a:t>
            </a:r>
            <a:r>
              <a:rPr sz="2000" spc="-10" dirty="0">
                <a:solidFill>
                  <a:srgbClr val="C00000"/>
                </a:solidFill>
                <a:latin typeface="Arial"/>
                <a:cs typeface="Arial"/>
              </a:rPr>
              <a:t>are invited to view their  operating facilities firsthand</a:t>
            </a:r>
            <a:endParaRPr sz="2000" spc="-1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2672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7" name="Picture 16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7459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chemeClr val="bg1"/>
                </a:solidFill>
                <a:latin typeface="Garamond"/>
                <a:cs typeface="Garamond"/>
              </a:rPr>
              <a:t>(C )- </a:t>
            </a:r>
            <a:r>
              <a:rPr sz="2800" b="1" spc="-5" dirty="0">
                <a:solidFill>
                  <a:schemeClr val="bg1"/>
                </a:solidFill>
                <a:latin typeface="Garamond"/>
                <a:cs typeface="Garamond"/>
              </a:rPr>
              <a:t>Linking </a:t>
            </a:r>
            <a:r>
              <a:rPr sz="2800" b="1" dirty="0">
                <a:solidFill>
                  <a:schemeClr val="bg1"/>
                </a:solidFill>
                <a:latin typeface="Garamond"/>
                <a:cs typeface="Garamond"/>
              </a:rPr>
              <a:t>OM </a:t>
            </a:r>
            <a:r>
              <a:rPr sz="2800" b="1" spc="-5" dirty="0">
                <a:solidFill>
                  <a:schemeClr val="bg1"/>
                </a:solidFill>
                <a:latin typeface="Garamond"/>
                <a:cs typeface="Garamond"/>
              </a:rPr>
              <a:t>to </a:t>
            </a:r>
            <a:r>
              <a:rPr sz="2800" b="1" spc="-5">
                <a:solidFill>
                  <a:schemeClr val="bg1"/>
                </a:solidFill>
                <a:latin typeface="Garamond"/>
                <a:cs typeface="Garamond"/>
              </a:rPr>
              <a:t>customers </a:t>
            </a:r>
            <a:br>
              <a:rPr lang="en-US" sz="2800" b="1" spc="-5" dirty="0" smtClean="0">
                <a:solidFill>
                  <a:schemeClr val="bg1"/>
                </a:solidFill>
                <a:latin typeface="Garamond"/>
                <a:cs typeface="Garamond"/>
              </a:rPr>
            </a:br>
            <a:r>
              <a:rPr sz="2800" b="1" spc="-5" smtClean="0">
                <a:solidFill>
                  <a:schemeClr val="bg1"/>
                </a:solidFill>
                <a:latin typeface="Garamond"/>
                <a:cs typeface="Garamond"/>
              </a:rPr>
              <a:t>and</a:t>
            </a:r>
            <a:r>
              <a:rPr sz="2800" b="1" spc="-25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2800" b="1" spc="-10" dirty="0">
                <a:solidFill>
                  <a:schemeClr val="bg1"/>
                </a:solidFill>
                <a:latin typeface="Garamond"/>
                <a:cs typeface="Garamond"/>
              </a:rPr>
              <a:t>suppliers</a:t>
            </a:r>
            <a:endParaRPr sz="28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idx="1"/>
          </p:nvPr>
        </p:nvSpPr>
        <p:spPr>
          <a:xfrm>
            <a:off x="228600" y="1447800"/>
            <a:ext cx="8305800" cy="2362185"/>
          </a:xfrm>
          <a:prstGeom prst="rect">
            <a:avLst/>
          </a:prstGeom>
        </p:spPr>
        <p:txBody>
          <a:bodyPr vert="horz" wrap="square" lIns="0" tIns="797560" rIns="0" bIns="0" rtlCol="0">
            <a:spAutoFit/>
          </a:bodyPr>
          <a:lstStyle/>
          <a:p>
            <a:pPr marL="433705" marR="5080">
              <a:lnSpc>
                <a:spcPts val="2020"/>
              </a:lnSpc>
              <a:spcBef>
                <a:spcPts val="580"/>
              </a:spcBef>
            </a:pP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The relationship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between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the transformation processes of suppliers  and customer often referred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as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b="1" spc="15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product's </a:t>
            </a:r>
            <a:r>
              <a:rPr sz="2000" b="1" spc="13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value</a:t>
            </a:r>
            <a:r>
              <a:rPr sz="2000" b="1" spc="-4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b="1" spc="14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chain.</a:t>
            </a:r>
            <a:endParaRPr sz="2000" b="1" spc="140" dirty="0">
              <a:solidFill>
                <a:schemeClr val="tx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433705" marR="330200">
              <a:lnSpc>
                <a:spcPts val="1730"/>
              </a:lnSpc>
              <a:spcBef>
                <a:spcPts val="445"/>
              </a:spcBef>
            </a:pP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( steps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an organization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requires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produce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good or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service, regardless of  </a:t>
            </a:r>
            <a:r>
              <a:rPr sz="2000" spc="-1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where </a:t>
            </a:r>
            <a:r>
              <a:rPr sz="2000" spc="-5" dirty="0">
                <a:solidFill>
                  <a:schemeClr val="tx1"/>
                </a:solidFill>
              </a:rPr>
              <a:t>the are</a:t>
            </a:r>
            <a:r>
              <a:rPr sz="2000" dirty="0">
                <a:solidFill>
                  <a:schemeClr val="tx1"/>
                </a:solidFill>
              </a:rPr>
              <a:t> </a:t>
            </a:r>
            <a:r>
              <a:rPr sz="2000" spc="-5" dirty="0">
                <a:solidFill>
                  <a:schemeClr val="tx1"/>
                </a:solidFill>
              </a:rPr>
              <a:t>performed)</a:t>
            </a:r>
            <a:endParaRPr sz="2000">
              <a:solidFill>
                <a:schemeClr val="tx1"/>
              </a:solidFill>
            </a:endParaRPr>
          </a:p>
          <a:p>
            <a:pPr marL="433705" marR="320675" indent="74930">
              <a:lnSpc>
                <a:spcPct val="80000"/>
              </a:lnSpc>
              <a:spcBef>
                <a:spcPts val="540"/>
              </a:spcBef>
            </a:pP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value chain consists of all the steps actually add value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to 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the product. This concept helps managers </a:t>
            </a:r>
            <a:r>
              <a:rPr sz="200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spc="-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eliminate all</a:t>
            </a:r>
            <a:r>
              <a:rPr sz="2000" spc="25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non</a:t>
            </a:r>
            <a:endParaRPr sz="2000">
              <a:solidFill>
                <a:schemeClr val="tx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8600" y="1143000"/>
            <a:ext cx="721931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spc="-5" dirty="0" smtClean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2000" spc="-5" smtClean="0">
                <a:solidFill>
                  <a:srgbClr val="C00000"/>
                </a:solidFill>
                <a:latin typeface="Arial"/>
                <a:cs typeface="Arial"/>
              </a:rPr>
              <a:t>ompanies </a:t>
            </a:r>
            <a:r>
              <a:rPr sz="2000" spc="-5" dirty="0">
                <a:solidFill>
                  <a:srgbClr val="C00000"/>
                </a:solidFill>
                <a:latin typeface="Arial"/>
                <a:cs typeface="Arial"/>
              </a:rPr>
              <a:t>are </a:t>
            </a:r>
            <a:r>
              <a:rPr sz="2000" spc="-10" dirty="0">
                <a:solidFill>
                  <a:srgbClr val="C00000"/>
                </a:solidFill>
                <a:latin typeface="Arial"/>
                <a:cs typeface="Arial"/>
              </a:rPr>
              <a:t>working </a:t>
            </a:r>
            <a:r>
              <a:rPr sz="2000" spc="-5" dirty="0">
                <a:solidFill>
                  <a:srgbClr val="C00000"/>
                </a:solidFill>
                <a:latin typeface="Arial"/>
                <a:cs typeface="Arial"/>
              </a:rPr>
              <a:t>more closely </a:t>
            </a:r>
            <a:r>
              <a:rPr sz="2000" spc="5" dirty="0">
                <a:solidFill>
                  <a:srgbClr val="C00000"/>
                </a:solidFill>
                <a:latin typeface="Arial"/>
                <a:cs typeface="Arial"/>
              </a:rPr>
              <a:t>with</a:t>
            </a:r>
            <a:r>
              <a:rPr sz="2000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C00000"/>
                </a:solidFill>
                <a:latin typeface="Arial"/>
                <a:cs typeface="Arial"/>
              </a:rPr>
              <a:t>suppliers.</a:t>
            </a:r>
            <a:endParaRPr sz="20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9740" y="1685289"/>
            <a:ext cx="157480" cy="233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5800" y="1524000"/>
            <a:ext cx="7739380" cy="62824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75"/>
              </a:spcBef>
            </a:pPr>
            <a:r>
              <a:rPr sz="2000" dirty="0">
                <a:latin typeface="Arial"/>
                <a:cs typeface="Arial"/>
              </a:rPr>
              <a:t>Firms like </a:t>
            </a:r>
            <a:r>
              <a:rPr sz="2000" spc="-10" dirty="0">
                <a:latin typeface="Arial"/>
                <a:cs typeface="Arial"/>
              </a:rPr>
              <a:t>Toyota, have </a:t>
            </a:r>
            <a:r>
              <a:rPr sz="2000" spc="-5" dirty="0">
                <a:latin typeface="Arial"/>
                <a:cs typeface="Arial"/>
              </a:rPr>
              <a:t>suppliers deliver </a:t>
            </a:r>
            <a:r>
              <a:rPr sz="2000" spc="-10" dirty="0">
                <a:latin typeface="Arial"/>
                <a:cs typeface="Arial"/>
              </a:rPr>
              <a:t>product </a:t>
            </a:r>
            <a:r>
              <a:rPr sz="2000" spc="-5" dirty="0">
                <a:latin typeface="Arial"/>
                <a:cs typeface="Arial"/>
              </a:rPr>
              <a:t>directly </a:t>
            </a:r>
            <a:r>
              <a:rPr sz="2000" dirty="0">
                <a:latin typeface="Arial"/>
                <a:cs typeface="Arial"/>
              </a:rPr>
              <a:t>to  </a:t>
            </a:r>
            <a:r>
              <a:rPr sz="2000" spc="-5" dirty="0">
                <a:latin typeface="Arial"/>
                <a:cs typeface="Arial"/>
              </a:rPr>
              <a:t>the factory floor, eliminating need for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stockroom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9740" y="2322829"/>
            <a:ext cx="157480" cy="233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9740" y="2894330"/>
            <a:ext cx="13906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9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9740" y="3411220"/>
            <a:ext cx="157480" cy="233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5800" y="3810000"/>
            <a:ext cx="689292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latin typeface="Arial"/>
                <a:cs typeface="Arial"/>
              </a:rPr>
              <a:t>added </a:t>
            </a:r>
            <a:r>
              <a:rPr sz="2100" spc="-5" dirty="0">
                <a:latin typeface="Arial"/>
                <a:cs typeface="Arial"/>
              </a:rPr>
              <a:t>steps (such </a:t>
            </a:r>
            <a:r>
              <a:rPr sz="2100" spc="30" dirty="0">
                <a:latin typeface="Arial"/>
                <a:cs typeface="Arial"/>
              </a:rPr>
              <a:t>as </a:t>
            </a:r>
            <a:r>
              <a:rPr sz="2100" spc="50" dirty="0">
                <a:latin typeface="Arial"/>
                <a:cs typeface="Arial"/>
              </a:rPr>
              <a:t>inspections </a:t>
            </a:r>
            <a:r>
              <a:rPr sz="2100" spc="35" dirty="0">
                <a:latin typeface="Arial"/>
                <a:cs typeface="Arial"/>
              </a:rPr>
              <a:t>and </a:t>
            </a:r>
            <a:r>
              <a:rPr sz="2100" spc="50" dirty="0">
                <a:latin typeface="Arial"/>
                <a:cs typeface="Arial"/>
              </a:rPr>
              <a:t>inventory </a:t>
            </a:r>
            <a:r>
              <a:rPr sz="2100" dirty="0">
                <a:latin typeface="Arial"/>
                <a:cs typeface="Arial"/>
              </a:rPr>
              <a:t>)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and</a:t>
            </a:r>
            <a:endParaRPr sz="2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9740" y="4815840"/>
            <a:ext cx="157480" cy="233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33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5800" y="4191000"/>
            <a:ext cx="7783195" cy="1373453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 marR="52705">
              <a:lnSpc>
                <a:spcPct val="80000"/>
              </a:lnSpc>
              <a:spcBef>
                <a:spcPts val="610"/>
              </a:spcBef>
            </a:pPr>
            <a:r>
              <a:rPr sz="2000" spc="-5" dirty="0">
                <a:latin typeface="Arial"/>
                <a:cs typeface="Arial"/>
              </a:rPr>
              <a:t>consequently results </a:t>
            </a:r>
            <a:r>
              <a:rPr sz="2000" dirty="0">
                <a:latin typeface="Arial"/>
                <a:cs typeface="Arial"/>
              </a:rPr>
              <a:t>in a </a:t>
            </a:r>
            <a:r>
              <a:rPr sz="2000" spc="-10" dirty="0">
                <a:latin typeface="Arial"/>
                <a:cs typeface="Arial"/>
              </a:rPr>
              <a:t>higher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dependence </a:t>
            </a:r>
            <a:r>
              <a:rPr sz="2000" spc="-5" dirty="0">
                <a:latin typeface="Arial"/>
                <a:cs typeface="Arial"/>
              </a:rPr>
              <a:t>among the value-  </a:t>
            </a:r>
            <a:r>
              <a:rPr sz="2000" spc="-10" dirty="0">
                <a:latin typeface="Arial"/>
                <a:cs typeface="Arial"/>
              </a:rPr>
              <a:t>added </a:t>
            </a:r>
            <a:r>
              <a:rPr sz="2000" spc="-5" dirty="0">
                <a:latin typeface="Arial"/>
                <a:cs typeface="Arial"/>
              </a:rPr>
              <a:t>functions within the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chain.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80000"/>
              </a:lnSpc>
              <a:spcBef>
                <a:spcPts val="520"/>
              </a:spcBef>
            </a:pPr>
            <a:r>
              <a:rPr sz="2000" spc="-5" dirty="0">
                <a:latin typeface="Arial"/>
                <a:cs typeface="Arial"/>
              </a:rPr>
              <a:t>This integration of both suppliers and customers into the  transformation process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blur the </a:t>
            </a:r>
            <a:r>
              <a:rPr sz="2000" spc="-10" dirty="0">
                <a:latin typeface="Arial"/>
                <a:cs typeface="Arial"/>
              </a:rPr>
              <a:t>boundaries between what were  </a:t>
            </a:r>
            <a:r>
              <a:rPr sz="2000" spc="-5" dirty="0">
                <a:latin typeface="Arial"/>
                <a:cs typeface="Arial"/>
              </a:rPr>
              <a:t>previously totally </a:t>
            </a:r>
            <a:r>
              <a:rPr sz="2000" spc="-10" dirty="0">
                <a:latin typeface="Arial"/>
                <a:cs typeface="Arial"/>
              </a:rPr>
              <a:t>independent </a:t>
            </a:r>
            <a:r>
              <a:rPr sz="2000" spc="-5" dirty="0">
                <a:latin typeface="Arial"/>
                <a:cs typeface="Arial"/>
              </a:rPr>
              <a:t>organizations </a:t>
            </a:r>
            <a:r>
              <a:rPr sz="2000" dirty="0">
                <a:latin typeface="Arial"/>
                <a:cs typeface="Arial"/>
              </a:rPr>
              <a:t>(Virtual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enterprises)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59740" y="5643879"/>
            <a:ext cx="13906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9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9600" y="5638800"/>
            <a:ext cx="7695565" cy="518159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40"/>
              </a:spcBef>
            </a:pPr>
            <a:r>
              <a:rPr sz="1800" spc="-10" dirty="0">
                <a:latin typeface="Arial"/>
                <a:cs typeface="Arial"/>
              </a:rPr>
              <a:t>(company </a:t>
            </a:r>
            <a:r>
              <a:rPr sz="1800" spc="-15" dirty="0">
                <a:latin typeface="Arial"/>
                <a:cs typeface="Arial"/>
              </a:rPr>
              <a:t>whose </a:t>
            </a:r>
            <a:r>
              <a:rPr sz="1800" spc="-10" dirty="0">
                <a:latin typeface="Arial"/>
                <a:cs typeface="Arial"/>
              </a:rPr>
              <a:t>boundaries </a:t>
            </a:r>
            <a:r>
              <a:rPr sz="1800" spc="-5" dirty="0">
                <a:latin typeface="Arial"/>
                <a:cs typeface="Arial"/>
              </a:rPr>
              <a:t>are </a:t>
            </a:r>
            <a:r>
              <a:rPr sz="1800" spc="-10" dirty="0">
                <a:latin typeface="Arial"/>
                <a:cs typeface="Arial"/>
              </a:rPr>
              <a:t>not </a:t>
            </a:r>
            <a:r>
              <a:rPr sz="1800" spc="-5" dirty="0">
                <a:latin typeface="Arial"/>
                <a:cs typeface="Arial"/>
              </a:rPr>
              <a:t>clearly </a:t>
            </a:r>
            <a:r>
              <a:rPr sz="1800" spc="-10" dirty="0">
                <a:latin typeface="Arial"/>
                <a:cs typeface="Arial"/>
              </a:rPr>
              <a:t>defined due </a:t>
            </a:r>
            <a:r>
              <a:rPr sz="1800" spc="-5" dirty="0">
                <a:latin typeface="Arial"/>
                <a:cs typeface="Arial"/>
              </a:rPr>
              <a:t>to the </a:t>
            </a:r>
            <a:r>
              <a:rPr sz="1800" spc="-10" dirty="0">
                <a:latin typeface="Arial"/>
                <a:cs typeface="Arial"/>
              </a:rPr>
              <a:t>integration </a:t>
            </a:r>
            <a:r>
              <a:rPr sz="1800" spc="-5" dirty="0">
                <a:latin typeface="Arial"/>
                <a:cs typeface="Arial"/>
              </a:rPr>
              <a:t>of  customers </a:t>
            </a:r>
            <a:r>
              <a:rPr sz="1800" spc="-10" dirty="0">
                <a:latin typeface="Arial"/>
                <a:cs typeface="Arial"/>
              </a:rPr>
              <a:t>and suppliers)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3434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0" name="Picture 19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905000"/>
            <a:ext cx="9144000" cy="936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52830" algn="l"/>
                <a:tab pos="3358515" algn="l"/>
                <a:tab pos="4399280" algn="l"/>
              </a:tabLst>
            </a:pPr>
            <a:r>
              <a:rPr lang="en-US" sz="6000" b="1" i="1" spc="365" dirty="0" smtClean="0">
                <a:latin typeface="Arial"/>
                <a:cs typeface="Arial"/>
              </a:rPr>
              <a:t>  </a:t>
            </a:r>
            <a:r>
              <a:rPr sz="6000" b="1" i="1" spc="365" smtClean="0">
                <a:latin typeface="Arial"/>
                <a:cs typeface="Arial"/>
              </a:rPr>
              <a:t>7</a:t>
            </a:r>
            <a:r>
              <a:rPr sz="6000" b="1" i="1" spc="-70" smtClean="0">
                <a:latin typeface="Arial"/>
                <a:cs typeface="Arial"/>
              </a:rPr>
              <a:t>-</a:t>
            </a:r>
            <a:r>
              <a:rPr lang="en-US" sz="6000" b="1" i="1" spc="-70" dirty="0" smtClean="0">
                <a:latin typeface="Arial"/>
                <a:cs typeface="Arial"/>
              </a:rPr>
              <a:t> </a:t>
            </a:r>
            <a:r>
              <a:rPr sz="6000" b="1" i="1" spc="290" smtClean="0">
                <a:latin typeface="Arial"/>
                <a:cs typeface="Arial"/>
              </a:rPr>
              <a:t>M</a:t>
            </a:r>
            <a:r>
              <a:rPr sz="6000" b="1" i="1" spc="350" smtClean="0">
                <a:latin typeface="Arial"/>
                <a:cs typeface="Arial"/>
              </a:rPr>
              <a:t>a</a:t>
            </a:r>
            <a:r>
              <a:rPr sz="6000" b="1" i="1" spc="40" smtClean="0">
                <a:latin typeface="Arial"/>
                <a:cs typeface="Arial"/>
              </a:rPr>
              <a:t>k</a:t>
            </a:r>
            <a:r>
              <a:rPr sz="6000" b="1" i="1" spc="-114" smtClean="0">
                <a:latin typeface="Arial"/>
                <a:cs typeface="Arial"/>
              </a:rPr>
              <a:t>e</a:t>
            </a:r>
            <a:r>
              <a:rPr lang="en-US" sz="6000" b="1" i="1" spc="-114" dirty="0" smtClean="0">
                <a:latin typeface="Arial"/>
                <a:cs typeface="Arial"/>
              </a:rPr>
              <a:t> </a:t>
            </a:r>
            <a:r>
              <a:rPr sz="6000" b="1" i="1" spc="40" smtClean="0">
                <a:latin typeface="Arial"/>
                <a:cs typeface="Arial"/>
              </a:rPr>
              <a:t>o</a:t>
            </a:r>
            <a:r>
              <a:rPr sz="6000" b="1" i="1" spc="-405" smtClean="0">
                <a:latin typeface="Arial"/>
                <a:cs typeface="Arial"/>
              </a:rPr>
              <a:t>r</a:t>
            </a:r>
            <a:r>
              <a:rPr lang="en-US" sz="6000" b="1" i="1" spc="-405" dirty="0" smtClean="0">
                <a:latin typeface="Arial"/>
                <a:cs typeface="Arial"/>
              </a:rPr>
              <a:t> </a:t>
            </a:r>
            <a:r>
              <a:rPr sz="6000" b="1" i="1" spc="40" smtClean="0">
                <a:latin typeface="Arial"/>
                <a:cs typeface="Arial"/>
              </a:rPr>
              <a:t>bu</a:t>
            </a:r>
            <a:r>
              <a:rPr sz="6000" b="1" i="1" spc="35" smtClean="0">
                <a:latin typeface="Arial"/>
                <a:cs typeface="Arial"/>
              </a:rPr>
              <a:t>y</a:t>
            </a:r>
            <a:r>
              <a:rPr sz="6000" b="1" i="1" spc="-440" dirty="0">
                <a:latin typeface="Arial"/>
                <a:cs typeface="Arial"/>
              </a:rPr>
              <a:t>?</a:t>
            </a:r>
            <a:endParaRPr sz="6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407409"/>
            <a:ext cx="1397000" cy="2454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Capacity  E</a:t>
            </a:r>
            <a:r>
              <a:rPr sz="2400" b="1" spc="-10" dirty="0">
                <a:latin typeface="Arial"/>
                <a:cs typeface="Arial"/>
              </a:rPr>
              <a:t>xpe</a:t>
            </a:r>
            <a:r>
              <a:rPr sz="2400" b="1" dirty="0">
                <a:latin typeface="Arial"/>
                <a:cs typeface="Arial"/>
              </a:rPr>
              <a:t>rt</a:t>
            </a:r>
            <a:r>
              <a:rPr sz="2400" b="1" spc="10" dirty="0">
                <a:latin typeface="Arial"/>
                <a:cs typeface="Arial"/>
              </a:rPr>
              <a:t>i</a:t>
            </a:r>
            <a:r>
              <a:rPr sz="2400" b="1" spc="-10" dirty="0">
                <a:latin typeface="Arial"/>
                <a:cs typeface="Arial"/>
              </a:rPr>
              <a:t>s</a:t>
            </a:r>
            <a:r>
              <a:rPr sz="2400" b="1" dirty="0">
                <a:latin typeface="Arial"/>
                <a:cs typeface="Arial"/>
              </a:rPr>
              <a:t>e  </a:t>
            </a:r>
            <a:r>
              <a:rPr sz="2400" b="1" spc="-5" dirty="0">
                <a:latin typeface="Arial"/>
                <a:cs typeface="Arial"/>
              </a:rPr>
              <a:t>Quality  </a:t>
            </a:r>
            <a:r>
              <a:rPr sz="2400" b="1" spc="-10" dirty="0">
                <a:latin typeface="Arial"/>
                <a:cs typeface="Arial"/>
              </a:rPr>
              <a:t>Demand  Cost  </a:t>
            </a:r>
            <a:r>
              <a:rPr sz="2400" b="1" spc="-5" dirty="0">
                <a:latin typeface="Arial"/>
                <a:cs typeface="Arial"/>
              </a:rPr>
              <a:t>Risk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4958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221"/>
            <a:ext cx="9144000" cy="50482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24380" algn="l"/>
              </a:tabLst>
            </a:pPr>
            <a:r>
              <a:rPr lang="en-US" sz="3200" b="1" spc="-10" dirty="0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3200" spc="-10" smtClean="0">
                <a:solidFill>
                  <a:schemeClr val="bg1"/>
                </a:solidFill>
                <a:latin typeface="Garamond"/>
                <a:cs typeface="Garamond"/>
              </a:rPr>
              <a:t>Make</a:t>
            </a:r>
            <a:r>
              <a:rPr lang="en-US" sz="3200" spc="-10" dirty="0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3200" smtClean="0">
                <a:solidFill>
                  <a:schemeClr val="bg1"/>
                </a:solidFill>
                <a:latin typeface="Garamond"/>
                <a:cs typeface="Garamond"/>
              </a:rPr>
              <a:t>or</a:t>
            </a:r>
            <a:r>
              <a:rPr sz="3200" spc="-105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3200" spc="-5" dirty="0">
                <a:solidFill>
                  <a:schemeClr val="bg1"/>
                </a:solidFill>
                <a:latin typeface="Garamond"/>
                <a:cs typeface="Garamond"/>
              </a:rPr>
              <a:t>buy?</a:t>
            </a:r>
            <a:endParaRPr sz="32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7340" y="152780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8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800" y="2362200"/>
            <a:ext cx="793940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Many organizations buy parts or contract out</a:t>
            </a:r>
            <a:r>
              <a:rPr sz="2000" spc="-1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services,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1000" y="1143000"/>
            <a:ext cx="7728584" cy="1334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lang="en-US" sz="2000" spc="-5" dirty="0" smtClean="0">
                <a:latin typeface="Arial"/>
                <a:cs typeface="Arial"/>
              </a:rPr>
              <a:t>Make or Buy Decision:</a:t>
            </a:r>
            <a:endParaRPr lang="en-US" sz="2000" spc="-5" dirty="0" smtClean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lang="en-US" sz="2000" spc="-5" dirty="0" smtClean="0">
                <a:latin typeface="Arial"/>
                <a:cs typeface="Arial"/>
              </a:rPr>
              <a:t>F</a:t>
            </a:r>
            <a:r>
              <a:rPr sz="2000" spc="-5" smtClean="0">
                <a:latin typeface="Arial"/>
                <a:cs typeface="Arial"/>
              </a:rPr>
              <a:t>or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variety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reasons. </a:t>
            </a:r>
            <a:r>
              <a:rPr sz="2000" spc="-5" dirty="0">
                <a:latin typeface="Arial"/>
                <a:cs typeface="Arial"/>
              </a:rPr>
              <a:t>Among those factors are:</a:t>
            </a:r>
            <a:endParaRPr sz="2000" spc="-5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00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tabLst>
                <a:tab pos="586740" algn="l"/>
                <a:tab pos="2684145" algn="l"/>
              </a:tabLst>
            </a:pPr>
            <a:r>
              <a:rPr sz="2400" spc="130" smtClean="0">
                <a:solidFill>
                  <a:srgbClr val="C00000"/>
                </a:solidFill>
                <a:latin typeface="Arial"/>
                <a:cs typeface="Arial"/>
              </a:rPr>
              <a:t>1-</a:t>
            </a:r>
            <a:r>
              <a:rPr lang="en-US" sz="2400" spc="13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114" smtClean="0">
                <a:solidFill>
                  <a:srgbClr val="C00000"/>
                </a:solidFill>
                <a:latin typeface="Arial"/>
                <a:cs typeface="Arial"/>
              </a:rPr>
              <a:t>Available</a:t>
            </a:r>
            <a:r>
              <a:rPr lang="en-US" sz="2400" spc="114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95" smtClean="0">
                <a:solidFill>
                  <a:srgbClr val="C00000"/>
                </a:solidFill>
                <a:latin typeface="Arial"/>
                <a:cs typeface="Arial"/>
              </a:rPr>
              <a:t>capacity</a:t>
            </a:r>
            <a:r>
              <a:rPr sz="2400" spc="95" dirty="0">
                <a:solidFill>
                  <a:srgbClr val="C00000"/>
                </a:solidFill>
                <a:latin typeface="Arial"/>
                <a:cs typeface="Arial"/>
              </a:rPr>
              <a:t>: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7340" y="2683510"/>
            <a:ext cx="189230" cy="283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40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7340" y="3717290"/>
            <a:ext cx="189230" cy="283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40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0240" y="2636520"/>
            <a:ext cx="8203565" cy="1139414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 marR="1005205">
              <a:lnSpc>
                <a:spcPct val="80000"/>
              </a:lnSpc>
              <a:spcBef>
                <a:spcPts val="725"/>
              </a:spcBef>
            </a:pP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If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an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organization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has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available the equipment, 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necessary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skills, and </a:t>
            </a:r>
            <a:r>
              <a:rPr sz="2000" spc="5" dirty="0">
                <a:latin typeface="Arial" panose="02080604020202020204" pitchFamily="34" charset="0"/>
                <a:cs typeface="Arial" panose="02080604020202020204" pitchFamily="34" charset="0"/>
              </a:rPr>
              <a:t>time,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it often </a:t>
            </a:r>
            <a:r>
              <a:rPr sz="2000" spc="5" dirty="0">
                <a:latin typeface="Arial" panose="02080604020202020204" pitchFamily="34" charset="0"/>
                <a:cs typeface="Arial" panose="02080604020202020204" pitchFamily="34" charset="0"/>
              </a:rPr>
              <a:t>make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sense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to 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produce an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item </a:t>
            </a:r>
            <a:r>
              <a:rPr sz="2000" spc="5" dirty="0">
                <a:latin typeface="Arial" panose="02080604020202020204" pitchFamily="34" charset="0"/>
                <a:cs typeface="Arial" panose="02080604020202020204" pitchFamily="34" charset="0"/>
              </a:rPr>
              <a:t>or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perform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service</a:t>
            </a:r>
            <a:r>
              <a:rPr sz="2000" spc="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in-house.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The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additional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costs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would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be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relatively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small</a:t>
            </a:r>
            <a:r>
              <a:rPr sz="2000" spc="2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compared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4800" y="3810000"/>
            <a:ext cx="771715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Arial"/>
                <a:cs typeface="Arial"/>
              </a:rPr>
              <a:t>with </a:t>
            </a:r>
            <a:r>
              <a:rPr sz="2000" spc="-5" dirty="0">
                <a:latin typeface="Arial"/>
                <a:cs typeface="Arial"/>
              </a:rPr>
              <a:t>required to </a:t>
            </a:r>
            <a:r>
              <a:rPr sz="2000" dirty="0">
                <a:latin typeface="Arial"/>
                <a:cs typeface="Arial"/>
              </a:rPr>
              <a:t>buy items or subcontract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services.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tabLst>
                <a:tab pos="586740" algn="l"/>
              </a:tabLst>
            </a:pPr>
            <a:r>
              <a:rPr lang="en-US" sz="2000" spc="130" dirty="0" smtClean="0">
                <a:latin typeface="Arial"/>
                <a:cs typeface="Arial"/>
              </a:rPr>
              <a:t>  </a:t>
            </a:r>
            <a:endParaRPr lang="en-US" sz="2000" spc="13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tabLst>
                <a:tab pos="586740" algn="l"/>
              </a:tabLst>
            </a:pPr>
            <a:r>
              <a:rPr sz="2000" spc="130" smtClean="0">
                <a:solidFill>
                  <a:srgbClr val="C00000"/>
                </a:solidFill>
                <a:latin typeface="Arial"/>
                <a:cs typeface="Arial"/>
              </a:rPr>
              <a:t>2-</a:t>
            </a:r>
            <a:r>
              <a:rPr lang="en-US" sz="2000" spc="130" dirty="0" smtClean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2000" spc="110" smtClean="0">
                <a:solidFill>
                  <a:srgbClr val="C00000"/>
                </a:solidFill>
                <a:latin typeface="Arial"/>
                <a:cs typeface="Arial"/>
              </a:rPr>
              <a:t>Expertise</a:t>
            </a:r>
            <a:r>
              <a:rPr sz="2000" spc="110" dirty="0">
                <a:solidFill>
                  <a:srgbClr val="C00000"/>
                </a:solidFill>
                <a:latin typeface="Arial"/>
                <a:cs typeface="Arial"/>
              </a:rPr>
              <a:t>:</a:t>
            </a:r>
            <a:endParaRPr sz="20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7340" y="4923790"/>
            <a:ext cx="189230" cy="283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40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62000" y="4876800"/>
            <a:ext cx="7581265" cy="699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05"/>
              </a:lnSpc>
              <a:spcBef>
                <a:spcPts val="100"/>
              </a:spcBef>
            </a:pP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If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firm lacks the expertise to </a:t>
            </a:r>
            <a:r>
              <a:rPr sz="2000" spc="5" dirty="0">
                <a:latin typeface="Arial" panose="02080604020202020204" pitchFamily="34" charset="0"/>
                <a:cs typeface="Arial" panose="02080604020202020204" pitchFamily="34" charset="0"/>
              </a:rPr>
              <a:t>do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job</a:t>
            </a:r>
            <a:r>
              <a:rPr sz="2000" spc="90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satisfactorily,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12700">
              <a:lnSpc>
                <a:spcPts val="2805"/>
              </a:lnSpc>
            </a:pP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buying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might </a:t>
            </a:r>
            <a:r>
              <a:rPr sz="2000" spc="5" dirty="0">
                <a:latin typeface="Arial" panose="02080604020202020204" pitchFamily="34" charset="0"/>
                <a:cs typeface="Arial" panose="02080604020202020204" pitchFamily="34" charset="0"/>
              </a:rPr>
              <a:t>be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 reasonable</a:t>
            </a:r>
            <a:r>
              <a:rPr sz="2000" spc="3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alternative.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2672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9" name="Picture 18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936154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24380" algn="l"/>
              </a:tabLst>
            </a:pPr>
            <a:r>
              <a:rPr lang="en-US" sz="6000" b="1" spc="-10" dirty="0" smtClean="0">
                <a:solidFill>
                  <a:srgbClr val="006633"/>
                </a:solidFill>
                <a:latin typeface="Garamond"/>
                <a:cs typeface="Garamond"/>
              </a:rPr>
              <a:t>  </a:t>
            </a:r>
            <a:r>
              <a:rPr sz="3200" b="1" spc="-10" smtClean="0">
                <a:solidFill>
                  <a:schemeClr val="bg1"/>
                </a:solidFill>
                <a:latin typeface="Garamond"/>
                <a:cs typeface="Garamond"/>
              </a:rPr>
              <a:t>Make</a:t>
            </a:r>
            <a:r>
              <a:rPr lang="en-US" sz="3200" b="1" spc="-10" dirty="0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3200" b="1" smtClean="0">
                <a:solidFill>
                  <a:schemeClr val="bg1"/>
                </a:solidFill>
                <a:latin typeface="Garamond"/>
                <a:cs typeface="Garamond"/>
              </a:rPr>
              <a:t>or</a:t>
            </a:r>
            <a:r>
              <a:rPr sz="3200" b="1" spc="-105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3200" b="1" spc="-5" dirty="0">
                <a:solidFill>
                  <a:schemeClr val="bg1"/>
                </a:solidFill>
                <a:latin typeface="Garamond"/>
                <a:cs typeface="Garamond"/>
              </a:rPr>
              <a:t>buy?</a:t>
            </a:r>
            <a:endParaRPr sz="3200" b="1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4800" y="1295400"/>
            <a:ext cx="8361045" cy="4183196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588010" indent="-575945">
              <a:lnSpc>
                <a:spcPct val="100000"/>
              </a:lnSpc>
              <a:spcBef>
                <a:spcPts val="420"/>
              </a:spcBef>
              <a:buClr>
                <a:srgbClr val="000000"/>
              </a:buClr>
              <a:tabLst>
                <a:tab pos="588010" algn="l"/>
                <a:tab pos="588645" algn="l"/>
                <a:tab pos="2233930" algn="l"/>
              </a:tabLst>
            </a:pPr>
            <a:r>
              <a:rPr lang="en-US" sz="2400" spc="95" dirty="0" smtClean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3. </a:t>
            </a:r>
            <a:r>
              <a:rPr sz="2400" spc="95" smtClean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Quality</a:t>
            </a:r>
            <a:r>
              <a:rPr lang="en-US" sz="2400" spc="95" dirty="0" smtClean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400" spc="90" smtClean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consideration</a:t>
            </a:r>
            <a:r>
              <a:rPr sz="2400" spc="90" dirty="0">
                <a:solidFill>
                  <a:srgbClr val="C00000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:</a:t>
            </a:r>
            <a:endParaRPr sz="2400">
              <a:solidFill>
                <a:srgbClr val="C00000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5600" marR="151765" indent="-119380">
              <a:lnSpc>
                <a:spcPts val="2320"/>
              </a:lnSpc>
              <a:spcBef>
                <a:spcPts val="780"/>
              </a:spcBef>
            </a:pPr>
            <a:r>
              <a:rPr sz="2100" dirty="0">
                <a:latin typeface="Arial"/>
                <a:cs typeface="Arial"/>
              </a:rPr>
              <a:t>Firms </a:t>
            </a:r>
            <a:r>
              <a:rPr sz="2100" spc="-5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specialize </a:t>
            </a:r>
            <a:r>
              <a:rPr sz="2400" spc="-10" dirty="0">
                <a:latin typeface="Arial"/>
                <a:cs typeface="Arial"/>
              </a:rPr>
              <a:t>can </a:t>
            </a:r>
            <a:r>
              <a:rPr sz="2400" spc="-5" dirty="0">
                <a:latin typeface="Arial"/>
                <a:cs typeface="Arial"/>
              </a:rPr>
              <a:t>usually offer high quality </a:t>
            </a:r>
            <a:r>
              <a:rPr sz="2100" spc="-5" dirty="0">
                <a:latin typeface="Arial"/>
                <a:cs typeface="Arial"/>
              </a:rPr>
              <a:t>than an  organization can attain itself.</a:t>
            </a:r>
            <a:endParaRPr sz="2100">
              <a:latin typeface="Arial"/>
              <a:cs typeface="Arial"/>
            </a:endParaRPr>
          </a:p>
          <a:p>
            <a:pPr marL="355600" marR="125095" indent="-342900">
              <a:lnSpc>
                <a:spcPts val="2590"/>
              </a:lnSpc>
              <a:spcBef>
                <a:spcPts val="525"/>
              </a:spcBef>
            </a:pPr>
            <a:r>
              <a:rPr sz="2100" spc="-10" dirty="0">
                <a:latin typeface="Arial"/>
                <a:cs typeface="Arial"/>
              </a:rPr>
              <a:t>Conversely, </a:t>
            </a:r>
            <a:r>
              <a:rPr sz="2100" spc="-5" dirty="0">
                <a:latin typeface="Arial"/>
                <a:cs typeface="Arial"/>
              </a:rPr>
              <a:t>unique quality requirements or the desire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closely  monitor </a:t>
            </a:r>
            <a:r>
              <a:rPr sz="2100" spc="-5" dirty="0">
                <a:latin typeface="Arial"/>
                <a:cs typeface="Arial"/>
              </a:rPr>
              <a:t>quality may cause an organization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5" dirty="0">
                <a:latin typeface="Arial"/>
                <a:cs typeface="Arial"/>
              </a:rPr>
              <a:t>perform </a:t>
            </a:r>
            <a:r>
              <a:rPr sz="2100" dirty="0">
                <a:latin typeface="Arial"/>
                <a:cs typeface="Arial"/>
              </a:rPr>
              <a:t>a </a:t>
            </a:r>
            <a:r>
              <a:rPr sz="2100" spc="-10" dirty="0">
                <a:latin typeface="Arial"/>
                <a:cs typeface="Arial"/>
              </a:rPr>
              <a:t>job</a:t>
            </a:r>
            <a:r>
              <a:rPr sz="2100" spc="-8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itself.</a:t>
            </a:r>
            <a:endParaRPr sz="2100">
              <a:latin typeface="Arial"/>
              <a:cs typeface="Arial"/>
            </a:endParaRPr>
          </a:p>
          <a:p>
            <a:pPr marL="588010" indent="-575945">
              <a:lnSpc>
                <a:spcPct val="100000"/>
              </a:lnSpc>
              <a:spcBef>
                <a:spcPts val="375"/>
              </a:spcBef>
              <a:buClr>
                <a:srgbClr val="000000"/>
              </a:buClr>
              <a:tabLst>
                <a:tab pos="588010" algn="l"/>
                <a:tab pos="588645" algn="l"/>
                <a:tab pos="1535430" algn="l"/>
                <a:tab pos="3038475" algn="l"/>
                <a:tab pos="3589020" algn="l"/>
              </a:tabLst>
            </a:pPr>
            <a:r>
              <a:rPr lang="en-US" sz="2400" spc="114" dirty="0" smtClean="0">
                <a:solidFill>
                  <a:srgbClr val="B81C36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4. </a:t>
            </a:r>
            <a:r>
              <a:rPr sz="2400" spc="114" smtClean="0">
                <a:solidFill>
                  <a:srgbClr val="B81C36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The</a:t>
            </a:r>
            <a:r>
              <a:rPr lang="en-US" sz="2400" spc="114" dirty="0" smtClean="0">
                <a:solidFill>
                  <a:srgbClr val="B81C36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400" spc="100" smtClean="0">
                <a:solidFill>
                  <a:srgbClr val="B81C36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nature</a:t>
            </a:r>
            <a:r>
              <a:rPr lang="en-US" sz="2400" spc="100" dirty="0" smtClean="0">
                <a:solidFill>
                  <a:srgbClr val="B81C36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400" spc="-45" smtClean="0">
                <a:solidFill>
                  <a:srgbClr val="B81C36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of</a:t>
            </a:r>
            <a:r>
              <a:rPr lang="en-US" sz="2400" spc="-45" dirty="0" smtClean="0">
                <a:solidFill>
                  <a:srgbClr val="B81C36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400" spc="100" smtClean="0">
                <a:solidFill>
                  <a:srgbClr val="B81C36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demand</a:t>
            </a:r>
            <a:r>
              <a:rPr sz="2400" spc="100" dirty="0">
                <a:solidFill>
                  <a:srgbClr val="B81C36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:</a:t>
            </a:r>
            <a:endParaRPr sz="24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5600" marR="76200" indent="-119380">
              <a:lnSpc>
                <a:spcPts val="2590"/>
              </a:lnSpc>
              <a:spcBef>
                <a:spcPts val="565"/>
              </a:spcBef>
            </a:pP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When demand for an item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is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high and steady, the organization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is 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often better off doing the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work</a:t>
            </a:r>
            <a:r>
              <a:rPr sz="2000" spc="30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itself.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355600" marR="5080" indent="-193040">
              <a:lnSpc>
                <a:spcPct val="90000"/>
              </a:lnSpc>
              <a:spcBef>
                <a:spcPts val="480"/>
              </a:spcBef>
            </a:pP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However, wide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fluctuations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in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demand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or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small orders are  usually better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handled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by specializations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who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are able to combine  orders from multiple sources,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which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results </a:t>
            </a:r>
            <a:r>
              <a:rPr sz="2000" spc="5" dirty="0">
                <a:latin typeface="Arial" panose="02080604020202020204" pitchFamily="34" charset="0"/>
                <a:cs typeface="Arial" panose="02080604020202020204" pitchFamily="34" charset="0"/>
              </a:rPr>
              <a:t>in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a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higher  volume and tends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to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offset </a:t>
            </a:r>
            <a:r>
              <a:rPr sz="2000" spc="-10" dirty="0">
                <a:latin typeface="Arial" panose="02080604020202020204" pitchFamily="34" charset="0"/>
                <a:cs typeface="Arial" panose="02080604020202020204" pitchFamily="34" charset="0"/>
              </a:rPr>
              <a:t>individual buyer</a:t>
            </a:r>
            <a:r>
              <a:rPr sz="2000" spc="-65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-5" dirty="0">
                <a:latin typeface="Arial" panose="02080604020202020204" pitchFamily="34" charset="0"/>
                <a:cs typeface="Arial" panose="02080604020202020204" pitchFamily="34" charset="0"/>
              </a:rPr>
              <a:t>fluctuations.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1148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05267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24380" algn="l"/>
              </a:tabLst>
            </a:pPr>
            <a:r>
              <a:rPr lang="en-US" sz="3200" spc="-10" dirty="0" smtClean="0">
                <a:solidFill>
                  <a:schemeClr val="bg1"/>
                </a:solidFill>
                <a:latin typeface="Garamond"/>
                <a:cs typeface="Garamond"/>
              </a:rPr>
              <a:t>  </a:t>
            </a:r>
            <a:r>
              <a:rPr sz="3200" spc="-10" smtClean="0">
                <a:solidFill>
                  <a:schemeClr val="bg1"/>
                </a:solidFill>
                <a:latin typeface="Garamond"/>
                <a:cs typeface="Garamond"/>
              </a:rPr>
              <a:t>Make</a:t>
            </a:r>
            <a:r>
              <a:rPr lang="en-US" sz="3200" spc="-10" dirty="0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3200" smtClean="0">
                <a:solidFill>
                  <a:schemeClr val="bg1"/>
                </a:solidFill>
                <a:latin typeface="Garamond"/>
                <a:cs typeface="Garamond"/>
              </a:rPr>
              <a:t>or</a:t>
            </a:r>
            <a:r>
              <a:rPr sz="3200" spc="-105" smtClean="0">
                <a:solidFill>
                  <a:schemeClr val="bg1"/>
                </a:solidFill>
                <a:latin typeface="Garamond"/>
                <a:cs typeface="Garamond"/>
              </a:rPr>
              <a:t> </a:t>
            </a:r>
            <a:r>
              <a:rPr sz="3200" spc="-5" dirty="0">
                <a:solidFill>
                  <a:schemeClr val="bg1"/>
                </a:solidFill>
                <a:latin typeface="Garamond"/>
                <a:cs typeface="Garamond"/>
              </a:rPr>
              <a:t>buy?</a:t>
            </a:r>
            <a:endParaRPr sz="320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200" y="1219200"/>
            <a:ext cx="1273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5770" algn="l"/>
              </a:tabLst>
            </a:pPr>
            <a:r>
              <a:rPr sz="2400" spc="200" dirty="0">
                <a:solidFill>
                  <a:srgbClr val="B81C36"/>
                </a:solidFill>
                <a:latin typeface="Arial"/>
                <a:cs typeface="Arial"/>
              </a:rPr>
              <a:t>5</a:t>
            </a:r>
            <a:r>
              <a:rPr sz="2400" dirty="0">
                <a:solidFill>
                  <a:srgbClr val="B81C36"/>
                </a:solidFill>
                <a:latin typeface="Arial"/>
                <a:cs typeface="Arial"/>
              </a:rPr>
              <a:t>-	</a:t>
            </a:r>
            <a:r>
              <a:rPr sz="2400" spc="190" dirty="0">
                <a:solidFill>
                  <a:srgbClr val="B81C36"/>
                </a:solidFill>
                <a:latin typeface="Arial"/>
                <a:cs typeface="Arial"/>
              </a:rPr>
              <a:t>C</a:t>
            </a:r>
            <a:r>
              <a:rPr sz="2400" spc="65" dirty="0">
                <a:solidFill>
                  <a:srgbClr val="B81C36"/>
                </a:solidFill>
                <a:latin typeface="Arial"/>
                <a:cs typeface="Arial"/>
              </a:rPr>
              <a:t>o</a:t>
            </a:r>
            <a:r>
              <a:rPr sz="2400" spc="60" dirty="0">
                <a:solidFill>
                  <a:srgbClr val="B81C36"/>
                </a:solidFill>
                <a:latin typeface="Arial"/>
                <a:cs typeface="Arial"/>
              </a:rPr>
              <a:t>s</a:t>
            </a:r>
            <a:r>
              <a:rPr sz="2400" spc="75" dirty="0">
                <a:solidFill>
                  <a:srgbClr val="B81C36"/>
                </a:solidFill>
                <a:latin typeface="Arial"/>
                <a:cs typeface="Arial"/>
              </a:rPr>
              <a:t>t</a:t>
            </a:r>
            <a:r>
              <a:rPr sz="2400" spc="-135" dirty="0">
                <a:solidFill>
                  <a:srgbClr val="B81C36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4800" y="1600200"/>
            <a:ext cx="8610600" cy="418832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421640" indent="-182880">
              <a:lnSpc>
                <a:spcPct val="80000"/>
              </a:lnSpc>
              <a:spcBef>
                <a:spcPts val="460"/>
              </a:spcBef>
            </a:pPr>
            <a:r>
              <a:rPr lang="en-US" sz="2000" spc="75" dirty="0" smtClean="0">
                <a:latin typeface="Arial" panose="02080604020202020204" pitchFamily="34" charset="0"/>
                <a:cs typeface="Arial" panose="02080604020202020204" pitchFamily="34" charset="0"/>
              </a:rPr>
              <a:t>A</a:t>
            </a:r>
            <a:r>
              <a:rPr sz="2000" spc="75" smtClean="0">
                <a:latin typeface="Arial" panose="02080604020202020204" pitchFamily="34" charset="0"/>
                <a:cs typeface="Arial" panose="02080604020202020204" pitchFamily="34" charset="0"/>
              </a:rPr>
              <a:t>ny </a:t>
            </a:r>
            <a:r>
              <a:rPr sz="2000" spc="85" dirty="0">
                <a:latin typeface="Arial" panose="02080604020202020204" pitchFamily="34" charset="0"/>
                <a:cs typeface="Arial" panose="02080604020202020204" pitchFamily="34" charset="0"/>
              </a:rPr>
              <a:t>cost </a:t>
            </a:r>
            <a:r>
              <a:rPr sz="2000" spc="95" dirty="0">
                <a:latin typeface="Arial" panose="02080604020202020204" pitchFamily="34" charset="0"/>
                <a:cs typeface="Arial" panose="02080604020202020204" pitchFamily="34" charset="0"/>
              </a:rPr>
              <a:t>savings </a:t>
            </a:r>
            <a:r>
              <a:rPr sz="2000" spc="100" dirty="0">
                <a:latin typeface="Arial" panose="02080604020202020204" pitchFamily="34" charset="0"/>
                <a:cs typeface="Arial" panose="02080604020202020204" pitchFamily="34" charset="0"/>
              </a:rPr>
              <a:t>achieved </a:t>
            </a:r>
            <a:r>
              <a:rPr sz="2000" spc="85" dirty="0">
                <a:latin typeface="Arial" panose="02080604020202020204" pitchFamily="34" charset="0"/>
                <a:cs typeface="Arial" panose="02080604020202020204" pitchFamily="34" charset="0"/>
              </a:rPr>
              <a:t>from </a:t>
            </a:r>
            <a:r>
              <a:rPr sz="2000" spc="95" dirty="0">
                <a:latin typeface="Arial" panose="02080604020202020204" pitchFamily="34" charset="0"/>
                <a:cs typeface="Arial" panose="02080604020202020204" pitchFamily="34" charset="0"/>
              </a:rPr>
              <a:t>buying </a:t>
            </a:r>
            <a:r>
              <a:rPr sz="2000" spc="55" dirty="0">
                <a:latin typeface="Arial" panose="02080604020202020204" pitchFamily="34" charset="0"/>
                <a:cs typeface="Arial" panose="02080604020202020204" pitchFamily="34" charset="0"/>
              </a:rPr>
              <a:t>or </a:t>
            </a:r>
            <a:r>
              <a:rPr sz="2000" spc="95" dirty="0">
                <a:latin typeface="Arial" panose="02080604020202020204" pitchFamily="34" charset="0"/>
                <a:cs typeface="Arial" panose="02080604020202020204" pitchFamily="34" charset="0"/>
              </a:rPr>
              <a:t>making </a:t>
            </a:r>
            <a:r>
              <a:rPr sz="2000" spc="80" dirty="0">
                <a:latin typeface="Arial" panose="02080604020202020204" pitchFamily="34" charset="0"/>
                <a:cs typeface="Arial" panose="02080604020202020204" pitchFamily="34" charset="0"/>
              </a:rPr>
              <a:t>must </a:t>
            </a:r>
            <a:r>
              <a:rPr sz="2000" spc="55" dirty="0">
                <a:latin typeface="Arial" panose="02080604020202020204" pitchFamily="34" charset="0"/>
                <a:cs typeface="Arial" panose="02080604020202020204" pitchFamily="34" charset="0"/>
              </a:rPr>
              <a:t>be </a:t>
            </a:r>
            <a:r>
              <a:rPr sz="2000" spc="100" dirty="0">
                <a:latin typeface="Arial" panose="02080604020202020204" pitchFamily="34" charset="0"/>
                <a:cs typeface="Arial" panose="02080604020202020204" pitchFamily="34" charset="0"/>
              </a:rPr>
              <a:t>weighted  </a:t>
            </a:r>
            <a:r>
              <a:rPr sz="2000" spc="95" dirty="0">
                <a:latin typeface="Arial" panose="02080604020202020204" pitchFamily="34" charset="0"/>
                <a:cs typeface="Arial" panose="02080604020202020204" pitchFamily="34" charset="0"/>
              </a:rPr>
              <a:t>against </a:t>
            </a:r>
            <a:r>
              <a:rPr sz="2000" spc="70" dirty="0">
                <a:latin typeface="Arial" panose="02080604020202020204" pitchFamily="34" charset="0"/>
                <a:cs typeface="Arial" panose="02080604020202020204" pitchFamily="34" charset="0"/>
              </a:rPr>
              <a:t>the </a:t>
            </a:r>
            <a:r>
              <a:rPr sz="2000" spc="100" dirty="0">
                <a:latin typeface="Arial" panose="02080604020202020204" pitchFamily="34" charset="0"/>
                <a:cs typeface="Arial" panose="02080604020202020204" pitchFamily="34" charset="0"/>
              </a:rPr>
              <a:t>preceding </a:t>
            </a:r>
            <a:r>
              <a:rPr sz="2000" spc="95" dirty="0">
                <a:latin typeface="Arial" panose="02080604020202020204" pitchFamily="34" charset="0"/>
                <a:cs typeface="Arial" panose="02080604020202020204" pitchFamily="34" charset="0"/>
              </a:rPr>
              <a:t>factors</a:t>
            </a:r>
            <a:r>
              <a:rPr sz="2000" spc="-240" dirty="0"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dirty="0">
                <a:latin typeface="Arial" panose="02080604020202020204" pitchFamily="34" charset="0"/>
                <a:cs typeface="Arial" panose="02080604020202020204" pitchFamily="34" charset="0"/>
              </a:rPr>
              <a:t>.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marL="119380">
              <a:lnSpc>
                <a:spcPts val="1770"/>
              </a:lnSpc>
              <a:spcBef>
                <a:spcPts val="10"/>
              </a:spcBef>
            </a:pPr>
            <a:r>
              <a:rPr sz="2000" smtClean="0">
                <a:latin typeface="Arial"/>
                <a:cs typeface="Arial"/>
              </a:rPr>
              <a:t>Cost </a:t>
            </a:r>
            <a:r>
              <a:rPr sz="2000" spc="-5" dirty="0">
                <a:latin typeface="Arial"/>
                <a:cs typeface="Arial"/>
              </a:rPr>
              <a:t>saving </a:t>
            </a:r>
            <a:r>
              <a:rPr sz="2000" dirty="0">
                <a:latin typeface="Arial"/>
                <a:cs typeface="Arial"/>
              </a:rPr>
              <a:t>might </a:t>
            </a:r>
            <a:r>
              <a:rPr sz="2000" spc="5" dirty="0">
                <a:latin typeface="Arial"/>
                <a:cs typeface="Arial"/>
              </a:rPr>
              <a:t>come </a:t>
            </a:r>
            <a:r>
              <a:rPr sz="2000" dirty="0">
                <a:latin typeface="Arial"/>
                <a:cs typeface="Arial"/>
              </a:rPr>
              <a:t>from the item itself or from </a:t>
            </a:r>
            <a:r>
              <a:rPr sz="2000">
                <a:latin typeface="Arial"/>
                <a:cs typeface="Arial"/>
              </a:rPr>
              <a:t>transportation </a:t>
            </a:r>
            <a:r>
              <a:rPr sz="2000" smtClean="0">
                <a:latin typeface="Arial"/>
                <a:cs typeface="Arial"/>
              </a:rPr>
              <a:t>cost</a:t>
            </a:r>
            <a:r>
              <a:rPr sz="2000" spc="70" smtClean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savings.</a:t>
            </a:r>
            <a:endParaRPr sz="2000">
              <a:latin typeface="Arial"/>
              <a:cs typeface="Arial"/>
            </a:endParaRPr>
          </a:p>
          <a:p>
            <a:pPr marL="355600" marR="85725" indent="-182880">
              <a:lnSpc>
                <a:spcPts val="1730"/>
              </a:lnSpc>
              <a:spcBef>
                <a:spcPts val="385"/>
              </a:spcBef>
            </a:pPr>
            <a:r>
              <a:rPr lang="en-US" sz="2000" dirty="0" smtClean="0">
                <a:latin typeface="Arial"/>
                <a:cs typeface="Arial"/>
              </a:rPr>
              <a:t>	</a:t>
            </a:r>
            <a:r>
              <a:rPr sz="2000" smtClean="0">
                <a:latin typeface="Arial"/>
                <a:cs typeface="Arial"/>
              </a:rPr>
              <a:t>If </a:t>
            </a:r>
            <a:r>
              <a:rPr sz="2000" dirty="0">
                <a:latin typeface="Arial"/>
                <a:cs typeface="Arial"/>
              </a:rPr>
              <a:t>there are </a:t>
            </a:r>
            <a:r>
              <a:rPr sz="2000" spc="-5" dirty="0">
                <a:latin typeface="Arial"/>
                <a:cs typeface="Arial"/>
              </a:rPr>
              <a:t>fixed </a:t>
            </a:r>
            <a:r>
              <a:rPr sz="2000" dirty="0">
                <a:latin typeface="Arial"/>
                <a:cs typeface="Arial"/>
              </a:rPr>
              <a:t>costs associated </a:t>
            </a:r>
            <a:r>
              <a:rPr sz="2000" spc="-5" dirty="0">
                <a:latin typeface="Arial"/>
                <a:cs typeface="Arial"/>
              </a:rPr>
              <a:t>with </a:t>
            </a:r>
            <a:r>
              <a:rPr sz="2000" spc="5" dirty="0">
                <a:latin typeface="Arial"/>
                <a:cs typeface="Arial"/>
              </a:rPr>
              <a:t>making </a:t>
            </a:r>
            <a:r>
              <a:rPr sz="2000" dirty="0">
                <a:latin typeface="Arial"/>
                <a:cs typeface="Arial"/>
              </a:rPr>
              <a:t>an </a:t>
            </a:r>
            <a:r>
              <a:rPr sz="2000" spc="-5" dirty="0">
                <a:latin typeface="Arial"/>
                <a:cs typeface="Arial"/>
              </a:rPr>
              <a:t>item </a:t>
            </a:r>
            <a:r>
              <a:rPr sz="2000" dirty="0">
                <a:latin typeface="Arial"/>
                <a:cs typeface="Arial"/>
              </a:rPr>
              <a:t>that </a:t>
            </a:r>
            <a:r>
              <a:rPr sz="2000" spc="-5" dirty="0">
                <a:latin typeface="Arial"/>
                <a:cs typeface="Arial"/>
              </a:rPr>
              <a:t>cannot </a:t>
            </a:r>
            <a:r>
              <a:rPr sz="2000" dirty="0">
                <a:latin typeface="Arial"/>
                <a:cs typeface="Arial"/>
              </a:rPr>
              <a:t>be </a:t>
            </a:r>
            <a:r>
              <a:rPr sz="2000" spc="-10" dirty="0">
                <a:latin typeface="Arial"/>
                <a:cs typeface="Arial"/>
              </a:rPr>
              <a:t>reallocated </a:t>
            </a:r>
            <a:r>
              <a:rPr sz="2000" dirty="0">
                <a:latin typeface="Arial"/>
                <a:cs typeface="Arial"/>
              </a:rPr>
              <a:t>if the  </a:t>
            </a:r>
            <a:r>
              <a:rPr sz="2000" spc="-15" dirty="0">
                <a:latin typeface="Arial"/>
                <a:cs typeface="Arial"/>
              </a:rPr>
              <a:t>service </a:t>
            </a:r>
            <a:r>
              <a:rPr sz="2000" spc="-5" dirty="0">
                <a:latin typeface="Arial"/>
                <a:cs typeface="Arial"/>
              </a:rPr>
              <a:t>or product 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outsourced </a:t>
            </a:r>
            <a:r>
              <a:rPr sz="2000" dirty="0">
                <a:latin typeface="Arial"/>
                <a:cs typeface="Arial"/>
              </a:rPr>
              <a:t>, that has to be recognized in the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>
                <a:latin typeface="Arial"/>
                <a:cs typeface="Arial"/>
              </a:rPr>
              <a:t>analysis</a:t>
            </a:r>
            <a:r>
              <a:rPr sz="2000" spc="-5" smtClean="0">
                <a:latin typeface="Arial"/>
                <a:cs typeface="Arial"/>
              </a:rPr>
              <a:t>.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sz="2000" spc="-5" smtClean="0">
                <a:latin typeface="Arial"/>
                <a:cs typeface="Arial"/>
              </a:rPr>
              <a:t>Conversely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dirty="0">
                <a:latin typeface="Arial"/>
                <a:cs typeface="Arial"/>
              </a:rPr>
              <a:t>outsourcing </a:t>
            </a:r>
            <a:r>
              <a:rPr sz="2000" spc="5" dirty="0">
                <a:latin typeface="Arial"/>
                <a:cs typeface="Arial"/>
              </a:rPr>
              <a:t>may </a:t>
            </a:r>
            <a:r>
              <a:rPr sz="2000" spc="-5" dirty="0">
                <a:latin typeface="Arial"/>
                <a:cs typeface="Arial"/>
              </a:rPr>
              <a:t>help </a:t>
            </a:r>
            <a:r>
              <a:rPr sz="2000" dirty="0">
                <a:latin typeface="Arial"/>
                <a:cs typeface="Arial"/>
              </a:rPr>
              <a:t>a firm </a:t>
            </a:r>
            <a:r>
              <a:rPr sz="2000" spc="-5" dirty="0">
                <a:latin typeface="Arial"/>
                <a:cs typeface="Arial"/>
              </a:rPr>
              <a:t>avoid </a:t>
            </a:r>
            <a:r>
              <a:rPr sz="2000" dirty="0">
                <a:latin typeface="Arial"/>
                <a:cs typeface="Arial"/>
              </a:rPr>
              <a:t>incurring </a:t>
            </a:r>
            <a:r>
              <a:rPr sz="2000" spc="-5" dirty="0">
                <a:latin typeface="Arial"/>
                <a:cs typeface="Arial"/>
              </a:rPr>
              <a:t>fixed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costs</a:t>
            </a:r>
            <a:r>
              <a:rPr sz="2000" smtClean="0">
                <a:latin typeface="Arial"/>
                <a:cs typeface="Arial"/>
              </a:rPr>
              <a:t>.</a:t>
            </a:r>
            <a:endParaRPr lang="en-US" sz="2000" dirty="0" smtClean="0">
              <a:latin typeface="Arial"/>
              <a:cs typeface="Arial"/>
            </a:endParaRPr>
          </a:p>
          <a:p>
            <a:pPr marL="355600" marR="85725" indent="-182880">
              <a:lnSpc>
                <a:spcPts val="1730"/>
              </a:lnSpc>
              <a:spcBef>
                <a:spcPts val="385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  <a:tabLst>
                <a:tab pos="445770" algn="l"/>
              </a:tabLst>
            </a:pPr>
            <a:r>
              <a:rPr sz="2400" spc="100" dirty="0">
                <a:solidFill>
                  <a:srgbClr val="C00000"/>
                </a:solidFill>
                <a:latin typeface="Arial"/>
                <a:cs typeface="Arial"/>
              </a:rPr>
              <a:t>6-	</a:t>
            </a:r>
            <a:r>
              <a:rPr sz="2400" spc="45" dirty="0">
                <a:solidFill>
                  <a:srgbClr val="C00000"/>
                </a:solidFill>
                <a:latin typeface="Arial"/>
                <a:cs typeface="Arial"/>
              </a:rPr>
              <a:t>Risk: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  <a:p>
            <a:pPr marL="172085">
              <a:lnSpc>
                <a:spcPts val="2160"/>
              </a:lnSpc>
              <a:spcBef>
                <a:spcPts val="10"/>
              </a:spcBef>
              <a:tabLst>
                <a:tab pos="6638925" algn="l"/>
              </a:tabLst>
            </a:pPr>
            <a:r>
              <a:rPr sz="2000" spc="-5" dirty="0">
                <a:latin typeface="Arial"/>
                <a:cs typeface="Arial"/>
              </a:rPr>
              <a:t>Outsourcing </a:t>
            </a:r>
            <a:r>
              <a:rPr sz="2000" dirty="0">
                <a:latin typeface="Arial"/>
                <a:cs typeface="Arial"/>
              </a:rPr>
              <a:t>may </a:t>
            </a:r>
            <a:r>
              <a:rPr sz="2000" spc="-10" dirty="0">
                <a:latin typeface="Arial"/>
                <a:cs typeface="Arial"/>
              </a:rPr>
              <a:t>involve </a:t>
            </a:r>
            <a:r>
              <a:rPr sz="2000" spc="-5" dirty="0">
                <a:latin typeface="Arial"/>
                <a:cs typeface="Arial"/>
              </a:rPr>
              <a:t>certain </a:t>
            </a:r>
            <a:r>
              <a:rPr sz="2000" dirty="0">
                <a:latin typeface="Arial"/>
                <a:cs typeface="Arial"/>
              </a:rPr>
              <a:t>risks. </a:t>
            </a:r>
            <a:r>
              <a:rPr sz="2000" spc="-10" dirty="0">
                <a:latin typeface="Arial"/>
                <a:cs typeface="Arial"/>
              </a:rPr>
              <a:t>one </a:t>
            </a:r>
            <a:r>
              <a:rPr sz="2000" spc="-5" dirty="0">
                <a:latin typeface="Arial"/>
                <a:cs typeface="Arial"/>
              </a:rPr>
              <a:t>is loss</a:t>
            </a:r>
            <a:r>
              <a:rPr sz="2000" spc="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of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control	operations.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ts val="2160"/>
              </a:lnSpc>
            </a:pPr>
            <a:r>
              <a:rPr sz="2000" dirty="0">
                <a:latin typeface="Arial"/>
                <a:cs typeface="Arial"/>
              </a:rPr>
              <a:t>Another is the </a:t>
            </a:r>
            <a:r>
              <a:rPr sz="2000" spc="-5" dirty="0">
                <a:latin typeface="Arial"/>
                <a:cs typeface="Arial"/>
              </a:rPr>
              <a:t>need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disclose propriety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information.</a:t>
            </a:r>
            <a:endParaRPr sz="2000">
              <a:latin typeface="Arial"/>
              <a:cs typeface="Arial"/>
            </a:endParaRPr>
          </a:p>
          <a:p>
            <a:pPr marL="355600" marR="5080" indent="-76200">
              <a:lnSpc>
                <a:spcPct val="80000"/>
              </a:lnSpc>
              <a:spcBef>
                <a:spcPts val="500"/>
              </a:spcBef>
              <a:tabLst>
                <a:tab pos="4704715" algn="l"/>
              </a:tabLst>
            </a:pPr>
            <a:r>
              <a:rPr sz="2000" spc="-5" dirty="0">
                <a:latin typeface="Arial"/>
                <a:cs typeface="Arial"/>
              </a:rPr>
              <a:t>In some </a:t>
            </a:r>
            <a:r>
              <a:rPr sz="2000" dirty="0">
                <a:latin typeface="Arial"/>
                <a:cs typeface="Arial"/>
              </a:rPr>
              <a:t>cases , a </a:t>
            </a:r>
            <a:r>
              <a:rPr sz="2000" spc="-5" dirty="0">
                <a:latin typeface="Arial"/>
                <a:cs typeface="Arial"/>
              </a:rPr>
              <a:t>firm might choose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perform </a:t>
            </a:r>
            <a:r>
              <a:rPr sz="2000" dirty="0">
                <a:latin typeface="Arial"/>
                <a:cs typeface="Arial"/>
              </a:rPr>
              <a:t>part </a:t>
            </a:r>
            <a:r>
              <a:rPr sz="2000" spc="-5" dirty="0">
                <a:latin typeface="Arial"/>
                <a:cs typeface="Arial"/>
              </a:rPr>
              <a:t>of the job  itself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let </a:t>
            </a:r>
            <a:r>
              <a:rPr sz="2000" dirty="0">
                <a:latin typeface="Arial"/>
                <a:cs typeface="Arial"/>
              </a:rPr>
              <a:t>others </a:t>
            </a:r>
            <a:r>
              <a:rPr sz="2000" spc="-5" dirty="0">
                <a:latin typeface="Arial"/>
                <a:cs typeface="Arial"/>
              </a:rPr>
              <a:t>handle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the</a:t>
            </a:r>
            <a:r>
              <a:rPr sz="2000" spc="5">
                <a:latin typeface="Arial"/>
                <a:cs typeface="Arial"/>
              </a:rPr>
              <a:t> </a:t>
            </a:r>
            <a:r>
              <a:rPr sz="2000" spc="-5" smtClean="0">
                <a:latin typeface="Arial"/>
                <a:cs typeface="Arial"/>
              </a:rPr>
              <a:t>rest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sz="2000" spc="-5" smtClean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order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maintain flexibility  </a:t>
            </a:r>
            <a:r>
              <a:rPr sz="2000" dirty="0">
                <a:latin typeface="Arial"/>
                <a:cs typeface="Arial"/>
              </a:rPr>
              <a:t>and to hedge </a:t>
            </a:r>
            <a:r>
              <a:rPr sz="2000" spc="-5" dirty="0">
                <a:latin typeface="Arial"/>
                <a:cs typeface="Arial"/>
              </a:rPr>
              <a:t>against loss of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>
                <a:latin typeface="Arial"/>
                <a:cs typeface="Arial"/>
              </a:rPr>
              <a:t>subcontractor</a:t>
            </a:r>
            <a:r>
              <a:rPr sz="2000" spc="60">
                <a:latin typeface="Arial"/>
                <a:cs typeface="Arial"/>
              </a:rPr>
              <a:t> </a:t>
            </a:r>
            <a:r>
              <a:rPr sz="2000" smtClean="0">
                <a:latin typeface="Arial"/>
                <a:cs typeface="Arial"/>
              </a:rPr>
              <a:t>.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sz="2000" smtClean="0">
                <a:latin typeface="Arial"/>
                <a:cs typeface="Arial"/>
              </a:rPr>
              <a:t>If </a:t>
            </a:r>
            <a:r>
              <a:rPr sz="2000" spc="-5" dirty="0">
                <a:latin typeface="Arial"/>
                <a:cs typeface="Arial"/>
              </a:rPr>
              <a:t>part </a:t>
            </a:r>
            <a:r>
              <a:rPr sz="200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all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10" dirty="0">
                <a:latin typeface="Arial"/>
                <a:cs typeface="Arial"/>
              </a:rPr>
              <a:t>work will </a:t>
            </a:r>
            <a:r>
              <a:rPr sz="2000" spc="-5" dirty="0">
                <a:latin typeface="Arial"/>
                <a:cs typeface="Arial"/>
              </a:rPr>
              <a:t>be done </a:t>
            </a:r>
            <a:r>
              <a:rPr sz="2000" dirty="0">
                <a:latin typeface="Arial"/>
                <a:cs typeface="Arial"/>
              </a:rPr>
              <a:t>“ </a:t>
            </a:r>
            <a:r>
              <a:rPr sz="2000" spc="-5" dirty="0">
                <a:latin typeface="Arial"/>
                <a:cs typeface="Arial"/>
              </a:rPr>
              <a:t>in-house”, </a:t>
            </a:r>
            <a:r>
              <a:rPr sz="2000" dirty="0">
                <a:latin typeface="Arial"/>
                <a:cs typeface="Arial"/>
              </a:rPr>
              <a:t>capacity </a:t>
            </a:r>
            <a:r>
              <a:rPr sz="2000" spc="-5" dirty="0">
                <a:latin typeface="Arial"/>
                <a:cs typeface="Arial"/>
              </a:rPr>
              <a:t>alternatives  </a:t>
            </a:r>
            <a:r>
              <a:rPr sz="2000" spc="10" dirty="0">
                <a:latin typeface="Arial"/>
                <a:cs typeface="Arial"/>
              </a:rPr>
              <a:t>will </a:t>
            </a:r>
            <a:r>
              <a:rPr sz="2000" spc="-5" dirty="0">
                <a:latin typeface="Arial"/>
                <a:cs typeface="Arial"/>
              </a:rPr>
              <a:t>need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developed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3434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610600" y="838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46100" y="2527300"/>
            <a:ext cx="2100580" cy="2244090"/>
          </a:xfrm>
          <a:custGeom>
            <a:avLst/>
            <a:gdLst/>
            <a:ahLst/>
            <a:cxnLst/>
            <a:rect l="l" t="t" r="r" b="b"/>
            <a:pathLst>
              <a:path w="2100580" h="2244090">
                <a:moveTo>
                  <a:pt x="1050290" y="2244090"/>
                </a:moveTo>
                <a:lnTo>
                  <a:pt x="0" y="2244090"/>
                </a:lnTo>
                <a:lnTo>
                  <a:pt x="0" y="0"/>
                </a:lnTo>
                <a:lnTo>
                  <a:pt x="2100580" y="0"/>
                </a:lnTo>
                <a:lnTo>
                  <a:pt x="2100580" y="2244090"/>
                </a:lnTo>
                <a:lnTo>
                  <a:pt x="1050290" y="2244090"/>
                </a:lnTo>
                <a:close/>
              </a:path>
            </a:pathLst>
          </a:custGeom>
          <a:ln w="9344">
            <a:solidFill>
              <a:srgbClr val="5E5E5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3400" y="2514600"/>
            <a:ext cx="2100580" cy="2244090"/>
          </a:xfrm>
          <a:custGeom>
            <a:avLst/>
            <a:gdLst/>
            <a:ahLst/>
            <a:cxnLst/>
            <a:rect l="l" t="t" r="r" b="b"/>
            <a:pathLst>
              <a:path w="2100580" h="2244090">
                <a:moveTo>
                  <a:pt x="2100580" y="0"/>
                </a:moveTo>
                <a:lnTo>
                  <a:pt x="0" y="0"/>
                </a:lnTo>
                <a:lnTo>
                  <a:pt x="0" y="2244090"/>
                </a:lnTo>
                <a:lnTo>
                  <a:pt x="2100580" y="2244090"/>
                </a:lnTo>
                <a:lnTo>
                  <a:pt x="210058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33400" y="2514600"/>
            <a:ext cx="2100580" cy="2244090"/>
          </a:xfrm>
          <a:custGeom>
            <a:avLst/>
            <a:gdLst/>
            <a:ahLst/>
            <a:cxnLst/>
            <a:rect l="l" t="t" r="r" b="b"/>
            <a:pathLst>
              <a:path w="2100580" h="2244090">
                <a:moveTo>
                  <a:pt x="1050290" y="2244090"/>
                </a:moveTo>
                <a:lnTo>
                  <a:pt x="0" y="2244090"/>
                </a:lnTo>
                <a:lnTo>
                  <a:pt x="0" y="0"/>
                </a:lnTo>
                <a:lnTo>
                  <a:pt x="2100580" y="0"/>
                </a:lnTo>
                <a:lnTo>
                  <a:pt x="2100580" y="2244090"/>
                </a:lnTo>
                <a:lnTo>
                  <a:pt x="1050290" y="2244090"/>
                </a:lnTo>
                <a:close/>
              </a:path>
            </a:pathLst>
          </a:custGeom>
          <a:ln w="9344">
            <a:solidFill>
              <a:srgbClr val="21212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15009" y="2678429"/>
            <a:ext cx="1828800" cy="2222500"/>
          </a:xfrm>
          <a:custGeom>
            <a:avLst/>
            <a:gdLst/>
            <a:ahLst/>
            <a:cxnLst/>
            <a:rect l="l" t="t" r="r" b="b"/>
            <a:pathLst>
              <a:path w="1828800" h="2222500">
                <a:moveTo>
                  <a:pt x="1828800" y="0"/>
                </a:moveTo>
                <a:lnTo>
                  <a:pt x="0" y="0"/>
                </a:lnTo>
                <a:lnTo>
                  <a:pt x="0" y="2222500"/>
                </a:lnTo>
                <a:lnTo>
                  <a:pt x="1828800" y="2222500"/>
                </a:lnTo>
                <a:lnTo>
                  <a:pt x="18288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39750" y="2520950"/>
            <a:ext cx="2100580" cy="2244090"/>
          </a:xfrm>
          <a:prstGeom prst="rect">
            <a:avLst/>
          </a:prstGeom>
          <a:solidFill>
            <a:srgbClr val="CC9900"/>
          </a:solidFill>
          <a:ln w="9344">
            <a:solidFill>
              <a:srgbClr val="212121"/>
            </a:solidFill>
          </a:ln>
        </p:spPr>
        <p:txBody>
          <a:bodyPr vert="horz" wrap="square" lIns="0" tIns="201930" rIns="0" bIns="0" rtlCol="0">
            <a:spAutoFit/>
          </a:bodyPr>
          <a:lstStyle/>
          <a:p>
            <a:pPr marL="265430">
              <a:lnSpc>
                <a:spcPct val="100000"/>
              </a:lnSpc>
              <a:spcBef>
                <a:spcPts val="1590"/>
              </a:spcBef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INPUTS</a:t>
            </a:r>
            <a:endParaRPr sz="2000">
              <a:latin typeface="Arial"/>
              <a:cs typeface="Arial"/>
            </a:endParaRPr>
          </a:p>
          <a:p>
            <a:pPr marL="354965" indent="-90170">
              <a:lnSpc>
                <a:spcPct val="100000"/>
              </a:lnSpc>
              <a:buSzPct val="95000"/>
              <a:buFont typeface="Arial"/>
              <a:buChar char="•"/>
              <a:tabLst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Material</a:t>
            </a:r>
            <a:endParaRPr sz="2000">
              <a:latin typeface="Arial"/>
              <a:cs typeface="Arial"/>
            </a:endParaRPr>
          </a:p>
          <a:p>
            <a:pPr marL="354965" indent="-90170">
              <a:lnSpc>
                <a:spcPct val="100000"/>
              </a:lnSpc>
              <a:buSzPct val="95000"/>
              <a:buFont typeface="Arial"/>
              <a:buChar char="•"/>
              <a:tabLst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Machines</a:t>
            </a:r>
            <a:endParaRPr sz="2000">
              <a:latin typeface="Arial"/>
              <a:cs typeface="Arial"/>
            </a:endParaRPr>
          </a:p>
          <a:p>
            <a:pPr marL="354965" indent="-90170">
              <a:lnSpc>
                <a:spcPct val="100000"/>
              </a:lnSpc>
              <a:buSzPct val="95000"/>
              <a:buFont typeface="Arial"/>
              <a:buChar char="•"/>
              <a:tabLst>
                <a:tab pos="355600" algn="l"/>
              </a:tabLst>
            </a:pPr>
            <a:r>
              <a:rPr sz="2000" b="1" spc="-5" dirty="0">
                <a:latin typeface="Arial"/>
                <a:cs typeface="Arial"/>
              </a:rPr>
              <a:t>Labor</a:t>
            </a:r>
            <a:endParaRPr sz="2000">
              <a:latin typeface="Arial"/>
              <a:cs typeface="Arial"/>
            </a:endParaRPr>
          </a:p>
          <a:p>
            <a:pPr marL="354965" indent="-90170">
              <a:lnSpc>
                <a:spcPct val="100000"/>
              </a:lnSpc>
              <a:buSzPct val="95000"/>
              <a:buFont typeface="Arial"/>
              <a:buChar char="•"/>
              <a:tabLst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Management</a:t>
            </a:r>
            <a:endParaRPr sz="2000">
              <a:latin typeface="Arial"/>
              <a:cs typeface="Arial"/>
            </a:endParaRPr>
          </a:p>
          <a:p>
            <a:pPr marL="354965" indent="-90170">
              <a:lnSpc>
                <a:spcPct val="100000"/>
              </a:lnSpc>
              <a:buSzPct val="95000"/>
              <a:buFont typeface="Arial"/>
              <a:buChar char="•"/>
              <a:tabLst>
                <a:tab pos="355600" algn="l"/>
              </a:tabLst>
            </a:pPr>
            <a:r>
              <a:rPr sz="2000" b="1" spc="-5" dirty="0">
                <a:latin typeface="Arial"/>
                <a:cs typeface="Arial"/>
              </a:rPr>
              <a:t>Capital</a:t>
            </a:r>
            <a:endParaRPr sz="2000">
              <a:latin typeface="Arial"/>
              <a:cs typeface="Arial"/>
            </a:endParaRPr>
          </a:p>
          <a:p>
            <a:pPr marL="265430">
              <a:lnSpc>
                <a:spcPts val="1680"/>
              </a:lnSpc>
            </a:pPr>
            <a:r>
              <a:rPr sz="2000" b="1" dirty="0">
                <a:latin typeface="Arial"/>
                <a:cs typeface="Arial"/>
              </a:rPr>
              <a:t>-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Customer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667000" y="3839209"/>
            <a:ext cx="375920" cy="0"/>
          </a:xfrm>
          <a:custGeom>
            <a:avLst/>
            <a:gdLst/>
            <a:ahLst/>
            <a:cxnLst/>
            <a:rect l="l" t="t" r="r" b="b"/>
            <a:pathLst>
              <a:path w="375919">
                <a:moveTo>
                  <a:pt x="0" y="0"/>
                </a:moveTo>
                <a:lnTo>
                  <a:pt x="375919" y="0"/>
                </a:lnTo>
              </a:path>
            </a:pathLst>
          </a:custGeom>
          <a:ln w="101600">
            <a:solidFill>
              <a:srgbClr val="AEBE3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22600" y="3686809"/>
            <a:ext cx="203200" cy="303530"/>
          </a:xfrm>
          <a:custGeom>
            <a:avLst/>
            <a:gdLst/>
            <a:ahLst/>
            <a:cxnLst/>
            <a:rect l="l" t="t" r="r" b="b"/>
            <a:pathLst>
              <a:path w="203200" h="303529">
                <a:moveTo>
                  <a:pt x="0" y="0"/>
                </a:moveTo>
                <a:lnTo>
                  <a:pt x="0" y="303529"/>
                </a:lnTo>
                <a:lnTo>
                  <a:pt x="20320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AEBE3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216910" y="3213100"/>
            <a:ext cx="3040380" cy="1167130"/>
          </a:xfrm>
          <a:custGeom>
            <a:avLst/>
            <a:gdLst/>
            <a:ahLst/>
            <a:cxnLst/>
            <a:rect l="l" t="t" r="r" b="b"/>
            <a:pathLst>
              <a:path w="3040379" h="1167129">
                <a:moveTo>
                  <a:pt x="1520189" y="0"/>
                </a:moveTo>
                <a:lnTo>
                  <a:pt x="1450728" y="550"/>
                </a:lnTo>
                <a:lnTo>
                  <a:pt x="1382216" y="2187"/>
                </a:lnTo>
                <a:lnTo>
                  <a:pt x="1314708" y="4891"/>
                </a:lnTo>
                <a:lnTo>
                  <a:pt x="1248257" y="8639"/>
                </a:lnTo>
                <a:lnTo>
                  <a:pt x="1182917" y="13413"/>
                </a:lnTo>
                <a:lnTo>
                  <a:pt x="1118742" y="19190"/>
                </a:lnTo>
                <a:lnTo>
                  <a:pt x="1055785" y="25950"/>
                </a:lnTo>
                <a:lnTo>
                  <a:pt x="994100" y="33673"/>
                </a:lnTo>
                <a:lnTo>
                  <a:pt x="933741" y="42337"/>
                </a:lnTo>
                <a:lnTo>
                  <a:pt x="874761" y="51922"/>
                </a:lnTo>
                <a:lnTo>
                  <a:pt x="817215" y="62407"/>
                </a:lnTo>
                <a:lnTo>
                  <a:pt x="761155" y="73772"/>
                </a:lnTo>
                <a:lnTo>
                  <a:pt x="706636" y="85995"/>
                </a:lnTo>
                <a:lnTo>
                  <a:pt x="653712" y="99055"/>
                </a:lnTo>
                <a:lnTo>
                  <a:pt x="602435" y="112933"/>
                </a:lnTo>
                <a:lnTo>
                  <a:pt x="552860" y="127607"/>
                </a:lnTo>
                <a:lnTo>
                  <a:pt x="505041" y="143057"/>
                </a:lnTo>
                <a:lnTo>
                  <a:pt x="459031" y="159261"/>
                </a:lnTo>
                <a:lnTo>
                  <a:pt x="414883" y="176199"/>
                </a:lnTo>
                <a:lnTo>
                  <a:pt x="372652" y="193850"/>
                </a:lnTo>
                <a:lnTo>
                  <a:pt x="332392" y="212194"/>
                </a:lnTo>
                <a:lnTo>
                  <a:pt x="294155" y="231210"/>
                </a:lnTo>
                <a:lnTo>
                  <a:pt x="257996" y="250876"/>
                </a:lnTo>
                <a:lnTo>
                  <a:pt x="223968" y="271173"/>
                </a:lnTo>
                <a:lnTo>
                  <a:pt x="162522" y="313574"/>
                </a:lnTo>
                <a:lnTo>
                  <a:pt x="110246" y="358246"/>
                </a:lnTo>
                <a:lnTo>
                  <a:pt x="67569" y="405024"/>
                </a:lnTo>
                <a:lnTo>
                  <a:pt x="34921" y="453741"/>
                </a:lnTo>
                <a:lnTo>
                  <a:pt x="12732" y="504232"/>
                </a:lnTo>
                <a:lnTo>
                  <a:pt x="1432" y="556330"/>
                </a:lnTo>
                <a:lnTo>
                  <a:pt x="0" y="582930"/>
                </a:lnTo>
                <a:lnTo>
                  <a:pt x="1432" y="609629"/>
                </a:lnTo>
                <a:lnTo>
                  <a:pt x="12732" y="661912"/>
                </a:lnTo>
                <a:lnTo>
                  <a:pt x="34921" y="712566"/>
                </a:lnTo>
                <a:lnTo>
                  <a:pt x="67569" y="761428"/>
                </a:lnTo>
                <a:lnTo>
                  <a:pt x="110246" y="808332"/>
                </a:lnTo>
                <a:lnTo>
                  <a:pt x="162522" y="853115"/>
                </a:lnTo>
                <a:lnTo>
                  <a:pt x="223968" y="895609"/>
                </a:lnTo>
                <a:lnTo>
                  <a:pt x="257996" y="915948"/>
                </a:lnTo>
                <a:lnTo>
                  <a:pt x="294155" y="935652"/>
                </a:lnTo>
                <a:lnTo>
                  <a:pt x="332392" y="954702"/>
                </a:lnTo>
                <a:lnTo>
                  <a:pt x="372652" y="973078"/>
                </a:lnTo>
                <a:lnTo>
                  <a:pt x="414883" y="990758"/>
                </a:lnTo>
                <a:lnTo>
                  <a:pt x="459031" y="1007722"/>
                </a:lnTo>
                <a:lnTo>
                  <a:pt x="505041" y="1023949"/>
                </a:lnTo>
                <a:lnTo>
                  <a:pt x="552860" y="1039419"/>
                </a:lnTo>
                <a:lnTo>
                  <a:pt x="602435" y="1054111"/>
                </a:lnTo>
                <a:lnTo>
                  <a:pt x="653712" y="1068005"/>
                </a:lnTo>
                <a:lnTo>
                  <a:pt x="706636" y="1081079"/>
                </a:lnTo>
                <a:lnTo>
                  <a:pt x="761155" y="1093314"/>
                </a:lnTo>
                <a:lnTo>
                  <a:pt x="817215" y="1104688"/>
                </a:lnTo>
                <a:lnTo>
                  <a:pt x="874761" y="1115182"/>
                </a:lnTo>
                <a:lnTo>
                  <a:pt x="933741" y="1124774"/>
                </a:lnTo>
                <a:lnTo>
                  <a:pt x="994100" y="1133443"/>
                </a:lnTo>
                <a:lnTo>
                  <a:pt x="1055785" y="1141170"/>
                </a:lnTo>
                <a:lnTo>
                  <a:pt x="1118742" y="1147934"/>
                </a:lnTo>
                <a:lnTo>
                  <a:pt x="1182917" y="1153713"/>
                </a:lnTo>
                <a:lnTo>
                  <a:pt x="1248257" y="1158488"/>
                </a:lnTo>
                <a:lnTo>
                  <a:pt x="1314708" y="1162238"/>
                </a:lnTo>
                <a:lnTo>
                  <a:pt x="1382216" y="1164942"/>
                </a:lnTo>
                <a:lnTo>
                  <a:pt x="1450728" y="1166579"/>
                </a:lnTo>
                <a:lnTo>
                  <a:pt x="1520189" y="1167130"/>
                </a:lnTo>
                <a:lnTo>
                  <a:pt x="1589651" y="1166579"/>
                </a:lnTo>
                <a:lnTo>
                  <a:pt x="1658163" y="1164942"/>
                </a:lnTo>
                <a:lnTo>
                  <a:pt x="1725671" y="1162238"/>
                </a:lnTo>
                <a:lnTo>
                  <a:pt x="1792122" y="1158488"/>
                </a:lnTo>
                <a:lnTo>
                  <a:pt x="1857462" y="1153713"/>
                </a:lnTo>
                <a:lnTo>
                  <a:pt x="1921637" y="1147934"/>
                </a:lnTo>
                <a:lnTo>
                  <a:pt x="1984594" y="1141170"/>
                </a:lnTo>
                <a:lnTo>
                  <a:pt x="2046279" y="1133443"/>
                </a:lnTo>
                <a:lnTo>
                  <a:pt x="2106638" y="1124774"/>
                </a:lnTo>
                <a:lnTo>
                  <a:pt x="2165618" y="1115182"/>
                </a:lnTo>
                <a:lnTo>
                  <a:pt x="2223164" y="1104688"/>
                </a:lnTo>
                <a:lnTo>
                  <a:pt x="2279224" y="1093314"/>
                </a:lnTo>
                <a:lnTo>
                  <a:pt x="2333743" y="1081079"/>
                </a:lnTo>
                <a:lnTo>
                  <a:pt x="2386667" y="1068005"/>
                </a:lnTo>
                <a:lnTo>
                  <a:pt x="2437944" y="1054111"/>
                </a:lnTo>
                <a:lnTo>
                  <a:pt x="2487519" y="1039419"/>
                </a:lnTo>
                <a:lnTo>
                  <a:pt x="2535338" y="1023949"/>
                </a:lnTo>
                <a:lnTo>
                  <a:pt x="2581348" y="1007722"/>
                </a:lnTo>
                <a:lnTo>
                  <a:pt x="2625496" y="990758"/>
                </a:lnTo>
                <a:lnTo>
                  <a:pt x="2667727" y="973078"/>
                </a:lnTo>
                <a:lnTo>
                  <a:pt x="2707987" y="954702"/>
                </a:lnTo>
                <a:lnTo>
                  <a:pt x="2746224" y="935652"/>
                </a:lnTo>
                <a:lnTo>
                  <a:pt x="2782383" y="915948"/>
                </a:lnTo>
                <a:lnTo>
                  <a:pt x="2816411" y="895609"/>
                </a:lnTo>
                <a:lnTo>
                  <a:pt x="2848253" y="874658"/>
                </a:lnTo>
                <a:lnTo>
                  <a:pt x="2905168" y="830999"/>
                </a:lnTo>
                <a:lnTo>
                  <a:pt x="2952699" y="785135"/>
                </a:lnTo>
                <a:lnTo>
                  <a:pt x="2990415" y="737231"/>
                </a:lnTo>
                <a:lnTo>
                  <a:pt x="3017886" y="687453"/>
                </a:lnTo>
                <a:lnTo>
                  <a:pt x="3034685" y="635964"/>
                </a:lnTo>
                <a:lnTo>
                  <a:pt x="3040379" y="582930"/>
                </a:lnTo>
                <a:lnTo>
                  <a:pt x="3038947" y="556330"/>
                </a:lnTo>
                <a:lnTo>
                  <a:pt x="3027647" y="504232"/>
                </a:lnTo>
                <a:lnTo>
                  <a:pt x="3005458" y="453741"/>
                </a:lnTo>
                <a:lnTo>
                  <a:pt x="2972810" y="405024"/>
                </a:lnTo>
                <a:lnTo>
                  <a:pt x="2930133" y="358246"/>
                </a:lnTo>
                <a:lnTo>
                  <a:pt x="2877857" y="313574"/>
                </a:lnTo>
                <a:lnTo>
                  <a:pt x="2816411" y="271173"/>
                </a:lnTo>
                <a:lnTo>
                  <a:pt x="2782383" y="250876"/>
                </a:lnTo>
                <a:lnTo>
                  <a:pt x="2746224" y="231210"/>
                </a:lnTo>
                <a:lnTo>
                  <a:pt x="2707987" y="212194"/>
                </a:lnTo>
                <a:lnTo>
                  <a:pt x="2667727" y="193850"/>
                </a:lnTo>
                <a:lnTo>
                  <a:pt x="2625496" y="176199"/>
                </a:lnTo>
                <a:lnTo>
                  <a:pt x="2581348" y="159261"/>
                </a:lnTo>
                <a:lnTo>
                  <a:pt x="2535338" y="143057"/>
                </a:lnTo>
                <a:lnTo>
                  <a:pt x="2487519" y="127607"/>
                </a:lnTo>
                <a:lnTo>
                  <a:pt x="2437944" y="112933"/>
                </a:lnTo>
                <a:lnTo>
                  <a:pt x="2386667" y="99055"/>
                </a:lnTo>
                <a:lnTo>
                  <a:pt x="2333743" y="85995"/>
                </a:lnTo>
                <a:lnTo>
                  <a:pt x="2279224" y="73772"/>
                </a:lnTo>
                <a:lnTo>
                  <a:pt x="2223164" y="62407"/>
                </a:lnTo>
                <a:lnTo>
                  <a:pt x="2165618" y="51922"/>
                </a:lnTo>
                <a:lnTo>
                  <a:pt x="2106638" y="42337"/>
                </a:lnTo>
                <a:lnTo>
                  <a:pt x="2046279" y="33673"/>
                </a:lnTo>
                <a:lnTo>
                  <a:pt x="1984594" y="25950"/>
                </a:lnTo>
                <a:lnTo>
                  <a:pt x="1921637" y="19190"/>
                </a:lnTo>
                <a:lnTo>
                  <a:pt x="1857462" y="13413"/>
                </a:lnTo>
                <a:lnTo>
                  <a:pt x="1792122" y="8639"/>
                </a:lnTo>
                <a:lnTo>
                  <a:pt x="1725671" y="4891"/>
                </a:lnTo>
                <a:lnTo>
                  <a:pt x="1658163" y="2187"/>
                </a:lnTo>
                <a:lnTo>
                  <a:pt x="1589651" y="550"/>
                </a:lnTo>
                <a:lnTo>
                  <a:pt x="1520189" y="0"/>
                </a:lnTo>
                <a:close/>
              </a:path>
            </a:pathLst>
          </a:custGeom>
          <a:solidFill>
            <a:srgbClr val="5E5E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216910" y="3213100"/>
            <a:ext cx="3040380" cy="1167130"/>
          </a:xfrm>
          <a:custGeom>
            <a:avLst/>
            <a:gdLst/>
            <a:ahLst/>
            <a:cxnLst/>
            <a:rect l="l" t="t" r="r" b="b"/>
            <a:pathLst>
              <a:path w="3040379" h="1167129">
                <a:moveTo>
                  <a:pt x="1520189" y="0"/>
                </a:moveTo>
                <a:lnTo>
                  <a:pt x="1589651" y="550"/>
                </a:lnTo>
                <a:lnTo>
                  <a:pt x="1658163" y="2187"/>
                </a:lnTo>
                <a:lnTo>
                  <a:pt x="1725671" y="4891"/>
                </a:lnTo>
                <a:lnTo>
                  <a:pt x="1792122" y="8639"/>
                </a:lnTo>
                <a:lnTo>
                  <a:pt x="1857462" y="13413"/>
                </a:lnTo>
                <a:lnTo>
                  <a:pt x="1921637" y="19190"/>
                </a:lnTo>
                <a:lnTo>
                  <a:pt x="1984594" y="25950"/>
                </a:lnTo>
                <a:lnTo>
                  <a:pt x="2046279" y="33673"/>
                </a:lnTo>
                <a:lnTo>
                  <a:pt x="2106638" y="42337"/>
                </a:lnTo>
                <a:lnTo>
                  <a:pt x="2165618" y="51922"/>
                </a:lnTo>
                <a:lnTo>
                  <a:pt x="2223164" y="62407"/>
                </a:lnTo>
                <a:lnTo>
                  <a:pt x="2279224" y="73772"/>
                </a:lnTo>
                <a:lnTo>
                  <a:pt x="2333743" y="85995"/>
                </a:lnTo>
                <a:lnTo>
                  <a:pt x="2386667" y="99055"/>
                </a:lnTo>
                <a:lnTo>
                  <a:pt x="2437944" y="112933"/>
                </a:lnTo>
                <a:lnTo>
                  <a:pt x="2487519" y="127607"/>
                </a:lnTo>
                <a:lnTo>
                  <a:pt x="2535338" y="143057"/>
                </a:lnTo>
                <a:lnTo>
                  <a:pt x="2581348" y="159261"/>
                </a:lnTo>
                <a:lnTo>
                  <a:pt x="2625496" y="176199"/>
                </a:lnTo>
                <a:lnTo>
                  <a:pt x="2667727" y="193850"/>
                </a:lnTo>
                <a:lnTo>
                  <a:pt x="2707987" y="212194"/>
                </a:lnTo>
                <a:lnTo>
                  <a:pt x="2746224" y="231210"/>
                </a:lnTo>
                <a:lnTo>
                  <a:pt x="2782383" y="250876"/>
                </a:lnTo>
                <a:lnTo>
                  <a:pt x="2816411" y="271173"/>
                </a:lnTo>
                <a:lnTo>
                  <a:pt x="2877857" y="313574"/>
                </a:lnTo>
                <a:lnTo>
                  <a:pt x="2930133" y="358246"/>
                </a:lnTo>
                <a:lnTo>
                  <a:pt x="2972810" y="405024"/>
                </a:lnTo>
                <a:lnTo>
                  <a:pt x="3005458" y="453741"/>
                </a:lnTo>
                <a:lnTo>
                  <a:pt x="3027647" y="504232"/>
                </a:lnTo>
                <a:lnTo>
                  <a:pt x="3038947" y="556330"/>
                </a:lnTo>
                <a:lnTo>
                  <a:pt x="3040379" y="582930"/>
                </a:lnTo>
                <a:lnTo>
                  <a:pt x="3038947" y="609629"/>
                </a:lnTo>
                <a:lnTo>
                  <a:pt x="3027647" y="661912"/>
                </a:lnTo>
                <a:lnTo>
                  <a:pt x="3005458" y="712566"/>
                </a:lnTo>
                <a:lnTo>
                  <a:pt x="2972810" y="761428"/>
                </a:lnTo>
                <a:lnTo>
                  <a:pt x="2930133" y="808332"/>
                </a:lnTo>
                <a:lnTo>
                  <a:pt x="2877857" y="853115"/>
                </a:lnTo>
                <a:lnTo>
                  <a:pt x="2816411" y="895609"/>
                </a:lnTo>
                <a:lnTo>
                  <a:pt x="2782383" y="915948"/>
                </a:lnTo>
                <a:lnTo>
                  <a:pt x="2746224" y="935652"/>
                </a:lnTo>
                <a:lnTo>
                  <a:pt x="2707987" y="954702"/>
                </a:lnTo>
                <a:lnTo>
                  <a:pt x="2667727" y="973078"/>
                </a:lnTo>
                <a:lnTo>
                  <a:pt x="2625496" y="990758"/>
                </a:lnTo>
                <a:lnTo>
                  <a:pt x="2581348" y="1007722"/>
                </a:lnTo>
                <a:lnTo>
                  <a:pt x="2535338" y="1023949"/>
                </a:lnTo>
                <a:lnTo>
                  <a:pt x="2487519" y="1039419"/>
                </a:lnTo>
                <a:lnTo>
                  <a:pt x="2437944" y="1054111"/>
                </a:lnTo>
                <a:lnTo>
                  <a:pt x="2386667" y="1068005"/>
                </a:lnTo>
                <a:lnTo>
                  <a:pt x="2333743" y="1081079"/>
                </a:lnTo>
                <a:lnTo>
                  <a:pt x="2279224" y="1093314"/>
                </a:lnTo>
                <a:lnTo>
                  <a:pt x="2223164" y="1104688"/>
                </a:lnTo>
                <a:lnTo>
                  <a:pt x="2165618" y="1115182"/>
                </a:lnTo>
                <a:lnTo>
                  <a:pt x="2106638" y="1124774"/>
                </a:lnTo>
                <a:lnTo>
                  <a:pt x="2046279" y="1133443"/>
                </a:lnTo>
                <a:lnTo>
                  <a:pt x="1984594" y="1141170"/>
                </a:lnTo>
                <a:lnTo>
                  <a:pt x="1921637" y="1147934"/>
                </a:lnTo>
                <a:lnTo>
                  <a:pt x="1857462" y="1153713"/>
                </a:lnTo>
                <a:lnTo>
                  <a:pt x="1792122" y="1158488"/>
                </a:lnTo>
                <a:lnTo>
                  <a:pt x="1725671" y="1162238"/>
                </a:lnTo>
                <a:lnTo>
                  <a:pt x="1658163" y="1164942"/>
                </a:lnTo>
                <a:lnTo>
                  <a:pt x="1589651" y="1166579"/>
                </a:lnTo>
                <a:lnTo>
                  <a:pt x="1520189" y="1167130"/>
                </a:lnTo>
                <a:lnTo>
                  <a:pt x="1450728" y="1166579"/>
                </a:lnTo>
                <a:lnTo>
                  <a:pt x="1382216" y="1164942"/>
                </a:lnTo>
                <a:lnTo>
                  <a:pt x="1314708" y="1162238"/>
                </a:lnTo>
                <a:lnTo>
                  <a:pt x="1248257" y="1158488"/>
                </a:lnTo>
                <a:lnTo>
                  <a:pt x="1182917" y="1153713"/>
                </a:lnTo>
                <a:lnTo>
                  <a:pt x="1118742" y="1147934"/>
                </a:lnTo>
                <a:lnTo>
                  <a:pt x="1055785" y="1141170"/>
                </a:lnTo>
                <a:lnTo>
                  <a:pt x="994100" y="1133443"/>
                </a:lnTo>
                <a:lnTo>
                  <a:pt x="933741" y="1124774"/>
                </a:lnTo>
                <a:lnTo>
                  <a:pt x="874761" y="1115182"/>
                </a:lnTo>
                <a:lnTo>
                  <a:pt x="817215" y="1104688"/>
                </a:lnTo>
                <a:lnTo>
                  <a:pt x="761155" y="1093314"/>
                </a:lnTo>
                <a:lnTo>
                  <a:pt x="706636" y="1081079"/>
                </a:lnTo>
                <a:lnTo>
                  <a:pt x="653712" y="1068005"/>
                </a:lnTo>
                <a:lnTo>
                  <a:pt x="602435" y="1054111"/>
                </a:lnTo>
                <a:lnTo>
                  <a:pt x="552860" y="1039419"/>
                </a:lnTo>
                <a:lnTo>
                  <a:pt x="505041" y="1023949"/>
                </a:lnTo>
                <a:lnTo>
                  <a:pt x="459031" y="1007722"/>
                </a:lnTo>
                <a:lnTo>
                  <a:pt x="414883" y="990758"/>
                </a:lnTo>
                <a:lnTo>
                  <a:pt x="372652" y="973078"/>
                </a:lnTo>
                <a:lnTo>
                  <a:pt x="332392" y="954702"/>
                </a:lnTo>
                <a:lnTo>
                  <a:pt x="294155" y="935652"/>
                </a:lnTo>
                <a:lnTo>
                  <a:pt x="257996" y="915948"/>
                </a:lnTo>
                <a:lnTo>
                  <a:pt x="223968" y="895609"/>
                </a:lnTo>
                <a:lnTo>
                  <a:pt x="192126" y="874658"/>
                </a:lnTo>
                <a:lnTo>
                  <a:pt x="135211" y="830999"/>
                </a:lnTo>
                <a:lnTo>
                  <a:pt x="87680" y="785135"/>
                </a:lnTo>
                <a:lnTo>
                  <a:pt x="49964" y="737231"/>
                </a:lnTo>
                <a:lnTo>
                  <a:pt x="22493" y="687453"/>
                </a:lnTo>
                <a:lnTo>
                  <a:pt x="5694" y="635964"/>
                </a:lnTo>
                <a:lnTo>
                  <a:pt x="0" y="582930"/>
                </a:lnTo>
                <a:lnTo>
                  <a:pt x="1432" y="556330"/>
                </a:lnTo>
                <a:lnTo>
                  <a:pt x="12732" y="504232"/>
                </a:lnTo>
                <a:lnTo>
                  <a:pt x="34921" y="453741"/>
                </a:lnTo>
                <a:lnTo>
                  <a:pt x="67569" y="405024"/>
                </a:lnTo>
                <a:lnTo>
                  <a:pt x="110246" y="358246"/>
                </a:lnTo>
                <a:lnTo>
                  <a:pt x="162522" y="313574"/>
                </a:lnTo>
                <a:lnTo>
                  <a:pt x="223968" y="271173"/>
                </a:lnTo>
                <a:lnTo>
                  <a:pt x="257996" y="250876"/>
                </a:lnTo>
                <a:lnTo>
                  <a:pt x="294155" y="231210"/>
                </a:lnTo>
                <a:lnTo>
                  <a:pt x="332392" y="212194"/>
                </a:lnTo>
                <a:lnTo>
                  <a:pt x="372652" y="193850"/>
                </a:lnTo>
                <a:lnTo>
                  <a:pt x="414883" y="176199"/>
                </a:lnTo>
                <a:lnTo>
                  <a:pt x="459031" y="159261"/>
                </a:lnTo>
                <a:lnTo>
                  <a:pt x="505041" y="143057"/>
                </a:lnTo>
                <a:lnTo>
                  <a:pt x="552860" y="127607"/>
                </a:lnTo>
                <a:lnTo>
                  <a:pt x="602435" y="112933"/>
                </a:lnTo>
                <a:lnTo>
                  <a:pt x="653712" y="99055"/>
                </a:lnTo>
                <a:lnTo>
                  <a:pt x="706636" y="85995"/>
                </a:lnTo>
                <a:lnTo>
                  <a:pt x="761155" y="73772"/>
                </a:lnTo>
                <a:lnTo>
                  <a:pt x="817215" y="62407"/>
                </a:lnTo>
                <a:lnTo>
                  <a:pt x="874761" y="51922"/>
                </a:lnTo>
                <a:lnTo>
                  <a:pt x="933741" y="42337"/>
                </a:lnTo>
                <a:lnTo>
                  <a:pt x="994100" y="33673"/>
                </a:lnTo>
                <a:lnTo>
                  <a:pt x="1055785" y="25950"/>
                </a:lnTo>
                <a:lnTo>
                  <a:pt x="1118742" y="19190"/>
                </a:lnTo>
                <a:lnTo>
                  <a:pt x="1182917" y="13413"/>
                </a:lnTo>
                <a:lnTo>
                  <a:pt x="1248257" y="8639"/>
                </a:lnTo>
                <a:lnTo>
                  <a:pt x="1314708" y="4891"/>
                </a:lnTo>
                <a:lnTo>
                  <a:pt x="1382216" y="2187"/>
                </a:lnTo>
                <a:lnTo>
                  <a:pt x="1450728" y="550"/>
                </a:lnTo>
                <a:lnTo>
                  <a:pt x="1520189" y="0"/>
                </a:lnTo>
                <a:close/>
              </a:path>
            </a:pathLst>
          </a:custGeom>
          <a:ln w="9344">
            <a:solidFill>
              <a:srgbClr val="5E5E5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216910" y="3213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5E5E5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257290" y="43815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5E5E5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204210" y="3200400"/>
            <a:ext cx="3040380" cy="1168400"/>
          </a:xfrm>
          <a:custGeom>
            <a:avLst/>
            <a:gdLst/>
            <a:ahLst/>
            <a:cxnLst/>
            <a:rect l="l" t="t" r="r" b="b"/>
            <a:pathLst>
              <a:path w="3040379" h="1168400">
                <a:moveTo>
                  <a:pt x="1520189" y="0"/>
                </a:moveTo>
                <a:lnTo>
                  <a:pt x="1450825" y="550"/>
                </a:lnTo>
                <a:lnTo>
                  <a:pt x="1382400" y="2187"/>
                </a:lnTo>
                <a:lnTo>
                  <a:pt x="1314969" y="4891"/>
                </a:lnTo>
                <a:lnTo>
                  <a:pt x="1248585" y="8639"/>
                </a:lnTo>
                <a:lnTo>
                  <a:pt x="1183302" y="13413"/>
                </a:lnTo>
                <a:lnTo>
                  <a:pt x="1119175" y="19190"/>
                </a:lnTo>
                <a:lnTo>
                  <a:pt x="1056258" y="25950"/>
                </a:lnTo>
                <a:lnTo>
                  <a:pt x="994606" y="33673"/>
                </a:lnTo>
                <a:lnTo>
                  <a:pt x="934271" y="42337"/>
                </a:lnTo>
                <a:lnTo>
                  <a:pt x="875309" y="51922"/>
                </a:lnTo>
                <a:lnTo>
                  <a:pt x="817774" y="62407"/>
                </a:lnTo>
                <a:lnTo>
                  <a:pt x="761719" y="73772"/>
                </a:lnTo>
                <a:lnTo>
                  <a:pt x="707200" y="85995"/>
                </a:lnTo>
                <a:lnTo>
                  <a:pt x="654269" y="99055"/>
                </a:lnTo>
                <a:lnTo>
                  <a:pt x="602981" y="112933"/>
                </a:lnTo>
                <a:lnTo>
                  <a:pt x="553391" y="127607"/>
                </a:lnTo>
                <a:lnTo>
                  <a:pt x="505552" y="143057"/>
                </a:lnTo>
                <a:lnTo>
                  <a:pt x="459519" y="159261"/>
                </a:lnTo>
                <a:lnTo>
                  <a:pt x="415346" y="176199"/>
                </a:lnTo>
                <a:lnTo>
                  <a:pt x="373087" y="193850"/>
                </a:lnTo>
                <a:lnTo>
                  <a:pt x="332796" y="212194"/>
                </a:lnTo>
                <a:lnTo>
                  <a:pt x="294527" y="231210"/>
                </a:lnTo>
                <a:lnTo>
                  <a:pt x="258335" y="250876"/>
                </a:lnTo>
                <a:lnTo>
                  <a:pt x="224274" y="271173"/>
                </a:lnTo>
                <a:lnTo>
                  <a:pt x="192397" y="292079"/>
                </a:lnTo>
                <a:lnTo>
                  <a:pt x="135414" y="335636"/>
                </a:lnTo>
                <a:lnTo>
                  <a:pt x="87820" y="381382"/>
                </a:lnTo>
                <a:lnTo>
                  <a:pt x="50048" y="429151"/>
                </a:lnTo>
                <a:lnTo>
                  <a:pt x="22532" y="478775"/>
                </a:lnTo>
                <a:lnTo>
                  <a:pt x="5705" y="530090"/>
                </a:lnTo>
                <a:lnTo>
                  <a:pt x="0" y="582930"/>
                </a:lnTo>
                <a:lnTo>
                  <a:pt x="1435" y="609632"/>
                </a:lnTo>
                <a:lnTo>
                  <a:pt x="12755" y="661935"/>
                </a:lnTo>
                <a:lnTo>
                  <a:pt x="34981" y="712629"/>
                </a:lnTo>
                <a:lnTo>
                  <a:pt x="67679" y="761547"/>
                </a:lnTo>
                <a:lnTo>
                  <a:pt x="110416" y="808521"/>
                </a:lnTo>
                <a:lnTo>
                  <a:pt x="162759" y="853385"/>
                </a:lnTo>
                <a:lnTo>
                  <a:pt x="224274" y="895970"/>
                </a:lnTo>
                <a:lnTo>
                  <a:pt x="258335" y="916355"/>
                </a:lnTo>
                <a:lnTo>
                  <a:pt x="294527" y="936109"/>
                </a:lnTo>
                <a:lnTo>
                  <a:pt x="332796" y="955210"/>
                </a:lnTo>
                <a:lnTo>
                  <a:pt x="373087" y="973636"/>
                </a:lnTo>
                <a:lnTo>
                  <a:pt x="415346" y="991367"/>
                </a:lnTo>
                <a:lnTo>
                  <a:pt x="459519" y="1008383"/>
                </a:lnTo>
                <a:lnTo>
                  <a:pt x="505552" y="1024661"/>
                </a:lnTo>
                <a:lnTo>
                  <a:pt x="553391" y="1040182"/>
                </a:lnTo>
                <a:lnTo>
                  <a:pt x="602981" y="1054924"/>
                </a:lnTo>
                <a:lnTo>
                  <a:pt x="654269" y="1068867"/>
                </a:lnTo>
                <a:lnTo>
                  <a:pt x="707200" y="1081989"/>
                </a:lnTo>
                <a:lnTo>
                  <a:pt x="761719" y="1094270"/>
                </a:lnTo>
                <a:lnTo>
                  <a:pt x="817774" y="1105688"/>
                </a:lnTo>
                <a:lnTo>
                  <a:pt x="875309" y="1116224"/>
                </a:lnTo>
                <a:lnTo>
                  <a:pt x="934271" y="1125855"/>
                </a:lnTo>
                <a:lnTo>
                  <a:pt x="994606" y="1134561"/>
                </a:lnTo>
                <a:lnTo>
                  <a:pt x="1056258" y="1142321"/>
                </a:lnTo>
                <a:lnTo>
                  <a:pt x="1119175" y="1149114"/>
                </a:lnTo>
                <a:lnTo>
                  <a:pt x="1183302" y="1154920"/>
                </a:lnTo>
                <a:lnTo>
                  <a:pt x="1248585" y="1159717"/>
                </a:lnTo>
                <a:lnTo>
                  <a:pt x="1314969" y="1163484"/>
                </a:lnTo>
                <a:lnTo>
                  <a:pt x="1382400" y="1166201"/>
                </a:lnTo>
                <a:lnTo>
                  <a:pt x="1450825" y="1167846"/>
                </a:lnTo>
                <a:lnTo>
                  <a:pt x="1520189" y="1168400"/>
                </a:lnTo>
                <a:lnTo>
                  <a:pt x="1589651" y="1167846"/>
                </a:lnTo>
                <a:lnTo>
                  <a:pt x="1658163" y="1166201"/>
                </a:lnTo>
                <a:lnTo>
                  <a:pt x="1725671" y="1163484"/>
                </a:lnTo>
                <a:lnTo>
                  <a:pt x="1792122" y="1159717"/>
                </a:lnTo>
                <a:lnTo>
                  <a:pt x="1857462" y="1154920"/>
                </a:lnTo>
                <a:lnTo>
                  <a:pt x="1921637" y="1149114"/>
                </a:lnTo>
                <a:lnTo>
                  <a:pt x="1984594" y="1142321"/>
                </a:lnTo>
                <a:lnTo>
                  <a:pt x="2046279" y="1134561"/>
                </a:lnTo>
                <a:lnTo>
                  <a:pt x="2106638" y="1125855"/>
                </a:lnTo>
                <a:lnTo>
                  <a:pt x="2165618" y="1116224"/>
                </a:lnTo>
                <a:lnTo>
                  <a:pt x="2223164" y="1105688"/>
                </a:lnTo>
                <a:lnTo>
                  <a:pt x="2279224" y="1094270"/>
                </a:lnTo>
                <a:lnTo>
                  <a:pt x="2333743" y="1081989"/>
                </a:lnTo>
                <a:lnTo>
                  <a:pt x="2386667" y="1068867"/>
                </a:lnTo>
                <a:lnTo>
                  <a:pt x="2437944" y="1054924"/>
                </a:lnTo>
                <a:lnTo>
                  <a:pt x="2487519" y="1040182"/>
                </a:lnTo>
                <a:lnTo>
                  <a:pt x="2535338" y="1024661"/>
                </a:lnTo>
                <a:lnTo>
                  <a:pt x="2581348" y="1008383"/>
                </a:lnTo>
                <a:lnTo>
                  <a:pt x="2625496" y="991367"/>
                </a:lnTo>
                <a:lnTo>
                  <a:pt x="2667727" y="973636"/>
                </a:lnTo>
                <a:lnTo>
                  <a:pt x="2707987" y="955210"/>
                </a:lnTo>
                <a:lnTo>
                  <a:pt x="2746224" y="936109"/>
                </a:lnTo>
                <a:lnTo>
                  <a:pt x="2782383" y="916355"/>
                </a:lnTo>
                <a:lnTo>
                  <a:pt x="2816411" y="895970"/>
                </a:lnTo>
                <a:lnTo>
                  <a:pt x="2848253" y="874972"/>
                </a:lnTo>
                <a:lnTo>
                  <a:pt x="2905168" y="831227"/>
                </a:lnTo>
                <a:lnTo>
                  <a:pt x="2952699" y="785288"/>
                </a:lnTo>
                <a:lnTo>
                  <a:pt x="2990415" y="737321"/>
                </a:lnTo>
                <a:lnTo>
                  <a:pt x="3017886" y="687494"/>
                </a:lnTo>
                <a:lnTo>
                  <a:pt x="3034685" y="635974"/>
                </a:lnTo>
                <a:lnTo>
                  <a:pt x="3040379" y="582930"/>
                </a:lnTo>
                <a:lnTo>
                  <a:pt x="3038947" y="556330"/>
                </a:lnTo>
                <a:lnTo>
                  <a:pt x="3027647" y="504232"/>
                </a:lnTo>
                <a:lnTo>
                  <a:pt x="3005458" y="453741"/>
                </a:lnTo>
                <a:lnTo>
                  <a:pt x="2972810" y="405024"/>
                </a:lnTo>
                <a:lnTo>
                  <a:pt x="2930133" y="358246"/>
                </a:lnTo>
                <a:lnTo>
                  <a:pt x="2877857" y="313574"/>
                </a:lnTo>
                <a:lnTo>
                  <a:pt x="2816411" y="271173"/>
                </a:lnTo>
                <a:lnTo>
                  <a:pt x="2782383" y="250876"/>
                </a:lnTo>
                <a:lnTo>
                  <a:pt x="2746224" y="231210"/>
                </a:lnTo>
                <a:lnTo>
                  <a:pt x="2707987" y="212194"/>
                </a:lnTo>
                <a:lnTo>
                  <a:pt x="2667727" y="193850"/>
                </a:lnTo>
                <a:lnTo>
                  <a:pt x="2625496" y="176199"/>
                </a:lnTo>
                <a:lnTo>
                  <a:pt x="2581348" y="159261"/>
                </a:lnTo>
                <a:lnTo>
                  <a:pt x="2535338" y="143057"/>
                </a:lnTo>
                <a:lnTo>
                  <a:pt x="2487519" y="127607"/>
                </a:lnTo>
                <a:lnTo>
                  <a:pt x="2437944" y="112933"/>
                </a:lnTo>
                <a:lnTo>
                  <a:pt x="2386667" y="99055"/>
                </a:lnTo>
                <a:lnTo>
                  <a:pt x="2333743" y="85995"/>
                </a:lnTo>
                <a:lnTo>
                  <a:pt x="2279224" y="73772"/>
                </a:lnTo>
                <a:lnTo>
                  <a:pt x="2223164" y="62407"/>
                </a:lnTo>
                <a:lnTo>
                  <a:pt x="2165618" y="51922"/>
                </a:lnTo>
                <a:lnTo>
                  <a:pt x="2106638" y="42337"/>
                </a:lnTo>
                <a:lnTo>
                  <a:pt x="2046279" y="33673"/>
                </a:lnTo>
                <a:lnTo>
                  <a:pt x="1984594" y="25950"/>
                </a:lnTo>
                <a:lnTo>
                  <a:pt x="1921637" y="19190"/>
                </a:lnTo>
                <a:lnTo>
                  <a:pt x="1857462" y="13413"/>
                </a:lnTo>
                <a:lnTo>
                  <a:pt x="1792122" y="8639"/>
                </a:lnTo>
                <a:lnTo>
                  <a:pt x="1725671" y="4891"/>
                </a:lnTo>
                <a:lnTo>
                  <a:pt x="1658163" y="2187"/>
                </a:lnTo>
                <a:lnTo>
                  <a:pt x="1589651" y="550"/>
                </a:lnTo>
                <a:lnTo>
                  <a:pt x="1520189" y="0"/>
                </a:lnTo>
                <a:close/>
              </a:path>
            </a:pathLst>
          </a:custGeom>
          <a:solidFill>
            <a:srgbClr val="FFCC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204210" y="3200400"/>
            <a:ext cx="3040380" cy="1168400"/>
          </a:xfrm>
          <a:custGeom>
            <a:avLst/>
            <a:gdLst/>
            <a:ahLst/>
            <a:cxnLst/>
            <a:rect l="l" t="t" r="r" b="b"/>
            <a:pathLst>
              <a:path w="3040379" h="1168400">
                <a:moveTo>
                  <a:pt x="1520189" y="0"/>
                </a:moveTo>
                <a:lnTo>
                  <a:pt x="1589651" y="550"/>
                </a:lnTo>
                <a:lnTo>
                  <a:pt x="1658163" y="2187"/>
                </a:lnTo>
                <a:lnTo>
                  <a:pt x="1725671" y="4891"/>
                </a:lnTo>
                <a:lnTo>
                  <a:pt x="1792122" y="8639"/>
                </a:lnTo>
                <a:lnTo>
                  <a:pt x="1857462" y="13413"/>
                </a:lnTo>
                <a:lnTo>
                  <a:pt x="1921637" y="19190"/>
                </a:lnTo>
                <a:lnTo>
                  <a:pt x="1984594" y="25950"/>
                </a:lnTo>
                <a:lnTo>
                  <a:pt x="2046279" y="33673"/>
                </a:lnTo>
                <a:lnTo>
                  <a:pt x="2106638" y="42337"/>
                </a:lnTo>
                <a:lnTo>
                  <a:pt x="2165618" y="51922"/>
                </a:lnTo>
                <a:lnTo>
                  <a:pt x="2223164" y="62407"/>
                </a:lnTo>
                <a:lnTo>
                  <a:pt x="2279224" y="73772"/>
                </a:lnTo>
                <a:lnTo>
                  <a:pt x="2333743" y="85995"/>
                </a:lnTo>
                <a:lnTo>
                  <a:pt x="2386667" y="99055"/>
                </a:lnTo>
                <a:lnTo>
                  <a:pt x="2437944" y="112933"/>
                </a:lnTo>
                <a:lnTo>
                  <a:pt x="2487519" y="127607"/>
                </a:lnTo>
                <a:lnTo>
                  <a:pt x="2535338" y="143057"/>
                </a:lnTo>
                <a:lnTo>
                  <a:pt x="2581348" y="159261"/>
                </a:lnTo>
                <a:lnTo>
                  <a:pt x="2625496" y="176199"/>
                </a:lnTo>
                <a:lnTo>
                  <a:pt x="2667727" y="193850"/>
                </a:lnTo>
                <a:lnTo>
                  <a:pt x="2707987" y="212194"/>
                </a:lnTo>
                <a:lnTo>
                  <a:pt x="2746224" y="231210"/>
                </a:lnTo>
                <a:lnTo>
                  <a:pt x="2782383" y="250876"/>
                </a:lnTo>
                <a:lnTo>
                  <a:pt x="2816411" y="271173"/>
                </a:lnTo>
                <a:lnTo>
                  <a:pt x="2877857" y="313574"/>
                </a:lnTo>
                <a:lnTo>
                  <a:pt x="2930133" y="358246"/>
                </a:lnTo>
                <a:lnTo>
                  <a:pt x="2972810" y="405024"/>
                </a:lnTo>
                <a:lnTo>
                  <a:pt x="3005458" y="453741"/>
                </a:lnTo>
                <a:lnTo>
                  <a:pt x="3027647" y="504232"/>
                </a:lnTo>
                <a:lnTo>
                  <a:pt x="3038947" y="556330"/>
                </a:lnTo>
                <a:lnTo>
                  <a:pt x="3040379" y="582930"/>
                </a:lnTo>
                <a:lnTo>
                  <a:pt x="3038947" y="609632"/>
                </a:lnTo>
                <a:lnTo>
                  <a:pt x="3027647" y="661935"/>
                </a:lnTo>
                <a:lnTo>
                  <a:pt x="3005458" y="712629"/>
                </a:lnTo>
                <a:lnTo>
                  <a:pt x="2972810" y="761547"/>
                </a:lnTo>
                <a:lnTo>
                  <a:pt x="2930133" y="808521"/>
                </a:lnTo>
                <a:lnTo>
                  <a:pt x="2877857" y="853385"/>
                </a:lnTo>
                <a:lnTo>
                  <a:pt x="2816411" y="895970"/>
                </a:lnTo>
                <a:lnTo>
                  <a:pt x="2782383" y="916355"/>
                </a:lnTo>
                <a:lnTo>
                  <a:pt x="2746224" y="936109"/>
                </a:lnTo>
                <a:lnTo>
                  <a:pt x="2707987" y="955210"/>
                </a:lnTo>
                <a:lnTo>
                  <a:pt x="2667727" y="973636"/>
                </a:lnTo>
                <a:lnTo>
                  <a:pt x="2625496" y="991367"/>
                </a:lnTo>
                <a:lnTo>
                  <a:pt x="2581348" y="1008383"/>
                </a:lnTo>
                <a:lnTo>
                  <a:pt x="2535338" y="1024661"/>
                </a:lnTo>
                <a:lnTo>
                  <a:pt x="2487519" y="1040182"/>
                </a:lnTo>
                <a:lnTo>
                  <a:pt x="2437944" y="1054924"/>
                </a:lnTo>
                <a:lnTo>
                  <a:pt x="2386667" y="1068867"/>
                </a:lnTo>
                <a:lnTo>
                  <a:pt x="2333743" y="1081989"/>
                </a:lnTo>
                <a:lnTo>
                  <a:pt x="2279224" y="1094270"/>
                </a:lnTo>
                <a:lnTo>
                  <a:pt x="2223164" y="1105688"/>
                </a:lnTo>
                <a:lnTo>
                  <a:pt x="2165618" y="1116224"/>
                </a:lnTo>
                <a:lnTo>
                  <a:pt x="2106638" y="1125855"/>
                </a:lnTo>
                <a:lnTo>
                  <a:pt x="2046279" y="1134561"/>
                </a:lnTo>
                <a:lnTo>
                  <a:pt x="1984594" y="1142321"/>
                </a:lnTo>
                <a:lnTo>
                  <a:pt x="1921637" y="1149114"/>
                </a:lnTo>
                <a:lnTo>
                  <a:pt x="1857462" y="1154920"/>
                </a:lnTo>
                <a:lnTo>
                  <a:pt x="1792122" y="1159717"/>
                </a:lnTo>
                <a:lnTo>
                  <a:pt x="1725671" y="1163484"/>
                </a:lnTo>
                <a:lnTo>
                  <a:pt x="1658163" y="1166201"/>
                </a:lnTo>
                <a:lnTo>
                  <a:pt x="1589651" y="1167846"/>
                </a:lnTo>
                <a:lnTo>
                  <a:pt x="1520189" y="1168400"/>
                </a:lnTo>
                <a:lnTo>
                  <a:pt x="1450825" y="1167846"/>
                </a:lnTo>
                <a:lnTo>
                  <a:pt x="1382400" y="1166201"/>
                </a:lnTo>
                <a:lnTo>
                  <a:pt x="1314969" y="1163484"/>
                </a:lnTo>
                <a:lnTo>
                  <a:pt x="1248585" y="1159717"/>
                </a:lnTo>
                <a:lnTo>
                  <a:pt x="1183302" y="1154920"/>
                </a:lnTo>
                <a:lnTo>
                  <a:pt x="1119175" y="1149114"/>
                </a:lnTo>
                <a:lnTo>
                  <a:pt x="1056258" y="1142321"/>
                </a:lnTo>
                <a:lnTo>
                  <a:pt x="994606" y="1134561"/>
                </a:lnTo>
                <a:lnTo>
                  <a:pt x="934271" y="1125855"/>
                </a:lnTo>
                <a:lnTo>
                  <a:pt x="875309" y="1116224"/>
                </a:lnTo>
                <a:lnTo>
                  <a:pt x="817774" y="1105688"/>
                </a:lnTo>
                <a:lnTo>
                  <a:pt x="761719" y="1094270"/>
                </a:lnTo>
                <a:lnTo>
                  <a:pt x="707200" y="1081989"/>
                </a:lnTo>
                <a:lnTo>
                  <a:pt x="654269" y="1068867"/>
                </a:lnTo>
                <a:lnTo>
                  <a:pt x="602981" y="1054924"/>
                </a:lnTo>
                <a:lnTo>
                  <a:pt x="553391" y="1040182"/>
                </a:lnTo>
                <a:lnTo>
                  <a:pt x="505552" y="1024661"/>
                </a:lnTo>
                <a:lnTo>
                  <a:pt x="459519" y="1008383"/>
                </a:lnTo>
                <a:lnTo>
                  <a:pt x="415346" y="991367"/>
                </a:lnTo>
                <a:lnTo>
                  <a:pt x="373087" y="973636"/>
                </a:lnTo>
                <a:lnTo>
                  <a:pt x="332796" y="955210"/>
                </a:lnTo>
                <a:lnTo>
                  <a:pt x="294527" y="936109"/>
                </a:lnTo>
                <a:lnTo>
                  <a:pt x="258335" y="916355"/>
                </a:lnTo>
                <a:lnTo>
                  <a:pt x="224274" y="895970"/>
                </a:lnTo>
                <a:lnTo>
                  <a:pt x="192397" y="874972"/>
                </a:lnTo>
                <a:lnTo>
                  <a:pt x="135414" y="831227"/>
                </a:lnTo>
                <a:lnTo>
                  <a:pt x="87820" y="785288"/>
                </a:lnTo>
                <a:lnTo>
                  <a:pt x="50048" y="737321"/>
                </a:lnTo>
                <a:lnTo>
                  <a:pt x="22532" y="687494"/>
                </a:lnTo>
                <a:lnTo>
                  <a:pt x="5705" y="635974"/>
                </a:lnTo>
                <a:lnTo>
                  <a:pt x="0" y="582930"/>
                </a:lnTo>
                <a:lnTo>
                  <a:pt x="1435" y="556330"/>
                </a:lnTo>
                <a:lnTo>
                  <a:pt x="12755" y="504232"/>
                </a:lnTo>
                <a:lnTo>
                  <a:pt x="34981" y="453741"/>
                </a:lnTo>
                <a:lnTo>
                  <a:pt x="67679" y="405024"/>
                </a:lnTo>
                <a:lnTo>
                  <a:pt x="110416" y="358246"/>
                </a:lnTo>
                <a:lnTo>
                  <a:pt x="162759" y="313574"/>
                </a:lnTo>
                <a:lnTo>
                  <a:pt x="224274" y="271173"/>
                </a:lnTo>
                <a:lnTo>
                  <a:pt x="258335" y="250876"/>
                </a:lnTo>
                <a:lnTo>
                  <a:pt x="294527" y="231210"/>
                </a:lnTo>
                <a:lnTo>
                  <a:pt x="332796" y="212194"/>
                </a:lnTo>
                <a:lnTo>
                  <a:pt x="373087" y="193850"/>
                </a:lnTo>
                <a:lnTo>
                  <a:pt x="415346" y="176199"/>
                </a:lnTo>
                <a:lnTo>
                  <a:pt x="459519" y="159261"/>
                </a:lnTo>
                <a:lnTo>
                  <a:pt x="505552" y="143057"/>
                </a:lnTo>
                <a:lnTo>
                  <a:pt x="553391" y="127607"/>
                </a:lnTo>
                <a:lnTo>
                  <a:pt x="602981" y="112933"/>
                </a:lnTo>
                <a:lnTo>
                  <a:pt x="654269" y="99055"/>
                </a:lnTo>
                <a:lnTo>
                  <a:pt x="707200" y="85995"/>
                </a:lnTo>
                <a:lnTo>
                  <a:pt x="761719" y="73772"/>
                </a:lnTo>
                <a:lnTo>
                  <a:pt x="817774" y="62407"/>
                </a:lnTo>
                <a:lnTo>
                  <a:pt x="875309" y="51922"/>
                </a:lnTo>
                <a:lnTo>
                  <a:pt x="934271" y="42337"/>
                </a:lnTo>
                <a:lnTo>
                  <a:pt x="994606" y="33673"/>
                </a:lnTo>
                <a:lnTo>
                  <a:pt x="1056258" y="25950"/>
                </a:lnTo>
                <a:lnTo>
                  <a:pt x="1119175" y="19190"/>
                </a:lnTo>
                <a:lnTo>
                  <a:pt x="1183302" y="13413"/>
                </a:lnTo>
                <a:lnTo>
                  <a:pt x="1248585" y="8639"/>
                </a:lnTo>
                <a:lnTo>
                  <a:pt x="1314969" y="4891"/>
                </a:lnTo>
                <a:lnTo>
                  <a:pt x="1382400" y="2187"/>
                </a:lnTo>
                <a:lnTo>
                  <a:pt x="1450825" y="550"/>
                </a:lnTo>
                <a:lnTo>
                  <a:pt x="1520189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204210" y="3200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245859" y="4368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501390" y="3519170"/>
            <a:ext cx="24422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0710" marR="5080" indent="-58801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Arial"/>
                <a:cs typeface="Arial"/>
              </a:rPr>
              <a:t>T</a:t>
            </a:r>
            <a:r>
              <a:rPr sz="2000" b="1" dirty="0">
                <a:latin typeface="Arial"/>
                <a:cs typeface="Arial"/>
              </a:rPr>
              <a:t>RAN</a:t>
            </a:r>
            <a:r>
              <a:rPr sz="2000" b="1" spc="-5" dirty="0">
                <a:latin typeface="Arial"/>
                <a:cs typeface="Arial"/>
              </a:rPr>
              <a:t>S</a:t>
            </a:r>
            <a:r>
              <a:rPr sz="2000" b="1" spc="5" dirty="0">
                <a:latin typeface="Arial"/>
                <a:cs typeface="Arial"/>
              </a:rPr>
              <a:t>F</a:t>
            </a:r>
            <a:r>
              <a:rPr sz="2000" b="1" spc="-10" dirty="0">
                <a:latin typeface="Arial"/>
                <a:cs typeface="Arial"/>
              </a:rPr>
              <a:t>O</a:t>
            </a:r>
            <a:r>
              <a:rPr sz="2000" b="1" spc="10" dirty="0">
                <a:latin typeface="Arial"/>
                <a:cs typeface="Arial"/>
              </a:rPr>
              <a:t>R</a:t>
            </a:r>
            <a:r>
              <a:rPr sz="2000" b="1" spc="20" dirty="0">
                <a:latin typeface="Arial"/>
                <a:cs typeface="Arial"/>
              </a:rPr>
              <a:t>M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-15" dirty="0">
                <a:latin typeface="Arial"/>
                <a:cs typeface="Arial"/>
              </a:rPr>
              <a:t>T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10" dirty="0">
                <a:latin typeface="Arial"/>
                <a:cs typeface="Arial"/>
              </a:rPr>
              <a:t>O</a:t>
            </a:r>
            <a:r>
              <a:rPr sz="2000" b="1" dirty="0">
                <a:latin typeface="Arial"/>
                <a:cs typeface="Arial"/>
              </a:rPr>
              <a:t>N  </a:t>
            </a:r>
            <a:r>
              <a:rPr sz="2000" b="1" u="heavy" spc="-5" dirty="0">
                <a:uFill>
                  <a:solidFill>
                    <a:srgbClr val="996600"/>
                  </a:solidFill>
                </a:uFill>
                <a:latin typeface="Arial"/>
                <a:cs typeface="Arial"/>
              </a:rPr>
              <a:t>P</a:t>
            </a:r>
            <a:r>
              <a:rPr sz="2000" b="1" spc="-5" dirty="0">
                <a:latin typeface="Arial"/>
                <a:cs typeface="Arial"/>
              </a:rPr>
              <a:t>ROCESS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248400" y="3810000"/>
            <a:ext cx="452120" cy="0"/>
          </a:xfrm>
          <a:custGeom>
            <a:avLst/>
            <a:gdLst/>
            <a:ahLst/>
            <a:cxnLst/>
            <a:rect l="l" t="t" r="r" b="b"/>
            <a:pathLst>
              <a:path w="452120">
                <a:moveTo>
                  <a:pt x="0" y="0"/>
                </a:moveTo>
                <a:lnTo>
                  <a:pt x="452120" y="0"/>
                </a:lnTo>
              </a:path>
            </a:pathLst>
          </a:custGeom>
          <a:ln w="101600">
            <a:solidFill>
              <a:srgbClr val="AEBE3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680200" y="3657600"/>
            <a:ext cx="203200" cy="304800"/>
          </a:xfrm>
          <a:custGeom>
            <a:avLst/>
            <a:gdLst/>
            <a:ahLst/>
            <a:cxnLst/>
            <a:rect l="l" t="t" r="r" b="b"/>
            <a:pathLst>
              <a:path w="203200" h="304800">
                <a:moveTo>
                  <a:pt x="0" y="0"/>
                </a:moveTo>
                <a:lnTo>
                  <a:pt x="0" y="304800"/>
                </a:lnTo>
                <a:lnTo>
                  <a:pt x="20320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AEBE3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870700" y="2603500"/>
            <a:ext cx="1515110" cy="2244090"/>
          </a:xfrm>
          <a:custGeom>
            <a:avLst/>
            <a:gdLst/>
            <a:ahLst/>
            <a:cxnLst/>
            <a:rect l="l" t="t" r="r" b="b"/>
            <a:pathLst>
              <a:path w="1515109" h="2244090">
                <a:moveTo>
                  <a:pt x="758190" y="2244090"/>
                </a:moveTo>
                <a:lnTo>
                  <a:pt x="0" y="2244090"/>
                </a:lnTo>
                <a:lnTo>
                  <a:pt x="0" y="0"/>
                </a:lnTo>
                <a:lnTo>
                  <a:pt x="1515109" y="0"/>
                </a:lnTo>
                <a:lnTo>
                  <a:pt x="1515109" y="2244090"/>
                </a:lnTo>
                <a:lnTo>
                  <a:pt x="758190" y="2244090"/>
                </a:lnTo>
                <a:close/>
              </a:path>
            </a:pathLst>
          </a:custGeom>
          <a:ln w="9344">
            <a:solidFill>
              <a:srgbClr val="5E5E5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858000" y="2590800"/>
            <a:ext cx="1515110" cy="2244090"/>
          </a:xfrm>
          <a:custGeom>
            <a:avLst/>
            <a:gdLst/>
            <a:ahLst/>
            <a:cxnLst/>
            <a:rect l="l" t="t" r="r" b="b"/>
            <a:pathLst>
              <a:path w="1515109" h="2244090">
                <a:moveTo>
                  <a:pt x="758190" y="2244090"/>
                </a:moveTo>
                <a:lnTo>
                  <a:pt x="0" y="2244090"/>
                </a:lnTo>
                <a:lnTo>
                  <a:pt x="0" y="0"/>
                </a:lnTo>
                <a:lnTo>
                  <a:pt x="1515109" y="0"/>
                </a:lnTo>
                <a:lnTo>
                  <a:pt x="1515109" y="2244090"/>
                </a:lnTo>
                <a:lnTo>
                  <a:pt x="758190" y="2244090"/>
                </a:lnTo>
                <a:close/>
              </a:path>
            </a:pathLst>
          </a:custGeom>
          <a:ln w="9344">
            <a:solidFill>
              <a:srgbClr val="21212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869022" y="2601822"/>
            <a:ext cx="1506220" cy="2228850"/>
          </a:xfrm>
          <a:prstGeom prst="rect">
            <a:avLst/>
          </a:prstGeom>
          <a:solidFill>
            <a:srgbClr val="CC99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50">
              <a:latin typeface="Times New Roman"/>
              <a:cs typeface="Times New Roman"/>
            </a:endParaRPr>
          </a:p>
          <a:p>
            <a:pPr marL="171450">
              <a:lnSpc>
                <a:spcPct val="100000"/>
              </a:lnSpc>
            </a:pPr>
            <a:r>
              <a:rPr sz="2000" b="1" u="heavy" spc="-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OUTPUTS</a:t>
            </a:r>
            <a:endParaRPr sz="2000">
              <a:latin typeface="Arial"/>
              <a:cs typeface="Arial"/>
            </a:endParaRPr>
          </a:p>
          <a:p>
            <a:pPr marL="260985" indent="-90170">
              <a:lnSpc>
                <a:spcPct val="100000"/>
              </a:lnSpc>
              <a:buSzPct val="95000"/>
              <a:buFont typeface="Arial"/>
              <a:buChar char="•"/>
              <a:tabLst>
                <a:tab pos="261620" algn="l"/>
              </a:tabLst>
            </a:pPr>
            <a:r>
              <a:rPr sz="2000" b="1" dirty="0">
                <a:solidFill>
                  <a:srgbClr val="212121"/>
                </a:solidFill>
                <a:latin typeface="Arial"/>
                <a:cs typeface="Arial"/>
              </a:rPr>
              <a:t>Goods</a:t>
            </a:r>
            <a:endParaRPr sz="2000">
              <a:latin typeface="Arial"/>
              <a:cs typeface="Arial"/>
            </a:endParaRPr>
          </a:p>
          <a:p>
            <a:pPr marL="260985" indent="-90170">
              <a:lnSpc>
                <a:spcPct val="100000"/>
              </a:lnSpc>
              <a:buSzPct val="95000"/>
              <a:buFont typeface="Arial"/>
              <a:buChar char="•"/>
              <a:tabLst>
                <a:tab pos="261620" algn="l"/>
              </a:tabLst>
            </a:pPr>
            <a:r>
              <a:rPr sz="2000" b="1" spc="-5" dirty="0">
                <a:solidFill>
                  <a:srgbClr val="212121"/>
                </a:solidFill>
                <a:latin typeface="Arial"/>
                <a:cs typeface="Arial"/>
              </a:rPr>
              <a:t>Services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410200" y="5638800"/>
            <a:ext cx="958850" cy="514350"/>
          </a:xfrm>
          <a:custGeom>
            <a:avLst/>
            <a:gdLst/>
            <a:ahLst/>
            <a:cxnLst/>
            <a:rect l="l" t="t" r="r" b="b"/>
            <a:pathLst>
              <a:path w="958850" h="514350">
                <a:moveTo>
                  <a:pt x="958850" y="0"/>
                </a:moveTo>
                <a:lnTo>
                  <a:pt x="0" y="0"/>
                </a:lnTo>
                <a:lnTo>
                  <a:pt x="0" y="514350"/>
                </a:lnTo>
                <a:lnTo>
                  <a:pt x="958850" y="514350"/>
                </a:lnTo>
                <a:lnTo>
                  <a:pt x="95885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5487670" y="5670550"/>
            <a:ext cx="716915" cy="450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Arial"/>
                <a:cs typeface="Arial"/>
              </a:rPr>
              <a:t>F</a:t>
            </a:r>
            <a:r>
              <a:rPr sz="1400" spc="-5" dirty="0">
                <a:latin typeface="Arial"/>
                <a:cs typeface="Arial"/>
              </a:rPr>
              <a:t>eedbac  </a:t>
            </a:r>
            <a:r>
              <a:rPr sz="1400" dirty="0">
                <a:latin typeface="Arial"/>
                <a:cs typeface="Arial"/>
              </a:rPr>
              <a:t>k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847330" y="490982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847330" y="511302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847330" y="531622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847330" y="5519420"/>
            <a:ext cx="101600" cy="100330"/>
          </a:xfrm>
          <a:custGeom>
            <a:avLst/>
            <a:gdLst/>
            <a:ahLst/>
            <a:cxnLst/>
            <a:rect l="l" t="t" r="r" b="b"/>
            <a:pathLst>
              <a:path w="101600" h="100329">
                <a:moveTo>
                  <a:pt x="0" y="100329"/>
                </a:moveTo>
                <a:lnTo>
                  <a:pt x="101600" y="100329"/>
                </a:lnTo>
                <a:lnTo>
                  <a:pt x="101600" y="0"/>
                </a:lnTo>
                <a:lnTo>
                  <a:pt x="0" y="0"/>
                </a:lnTo>
                <a:lnTo>
                  <a:pt x="0" y="10032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847330" y="572135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881619" y="5924550"/>
            <a:ext cx="16510" cy="85090"/>
          </a:xfrm>
          <a:custGeom>
            <a:avLst/>
            <a:gdLst/>
            <a:ahLst/>
            <a:cxnLst/>
            <a:rect l="l" t="t" r="r" b="b"/>
            <a:pathLst>
              <a:path w="16509" h="85089">
                <a:moveTo>
                  <a:pt x="16509" y="0"/>
                </a:moveTo>
                <a:lnTo>
                  <a:pt x="16509" y="85090"/>
                </a:lnTo>
                <a:lnTo>
                  <a:pt x="0" y="85090"/>
                </a:lnTo>
              </a:path>
            </a:pathLst>
          </a:custGeom>
          <a:ln w="101600">
            <a:solidFill>
              <a:srgbClr val="99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67841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47521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27201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06881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86561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66241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459220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257290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054090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850890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647690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444490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241290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038090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834890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63295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42975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22655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02335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82015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61695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41375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211829" y="5958840"/>
            <a:ext cx="100330" cy="101600"/>
          </a:xfrm>
          <a:custGeom>
            <a:avLst/>
            <a:gdLst/>
            <a:ahLst/>
            <a:cxnLst/>
            <a:rect l="l" t="t" r="r" b="b"/>
            <a:pathLst>
              <a:path w="100329" h="101600">
                <a:moveTo>
                  <a:pt x="0" y="101600"/>
                </a:moveTo>
                <a:lnTo>
                  <a:pt x="100330" y="101600"/>
                </a:lnTo>
                <a:lnTo>
                  <a:pt x="10033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00862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80542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60222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39902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19582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99262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789429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587500" y="5958840"/>
            <a:ext cx="100330" cy="101600"/>
          </a:xfrm>
          <a:custGeom>
            <a:avLst/>
            <a:gdLst/>
            <a:ahLst/>
            <a:cxnLst/>
            <a:rect l="l" t="t" r="r" b="b"/>
            <a:pathLst>
              <a:path w="100330" h="101600">
                <a:moveTo>
                  <a:pt x="0" y="101600"/>
                </a:moveTo>
                <a:lnTo>
                  <a:pt x="100330" y="101600"/>
                </a:lnTo>
                <a:lnTo>
                  <a:pt x="10033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384300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181100" y="59588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990600" y="5996940"/>
            <a:ext cx="88900" cy="12700"/>
          </a:xfrm>
          <a:custGeom>
            <a:avLst/>
            <a:gdLst/>
            <a:ahLst/>
            <a:cxnLst/>
            <a:rect l="l" t="t" r="r" b="b"/>
            <a:pathLst>
              <a:path w="88900" h="12700">
                <a:moveTo>
                  <a:pt x="88900" y="12700"/>
                </a:moveTo>
                <a:lnTo>
                  <a:pt x="0" y="12700"/>
                </a:lnTo>
                <a:lnTo>
                  <a:pt x="0" y="0"/>
                </a:lnTo>
              </a:path>
            </a:pathLst>
          </a:custGeom>
          <a:ln w="101600">
            <a:solidFill>
              <a:srgbClr val="99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939800" y="57937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939800" y="55905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939800" y="53873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939800" y="518414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838200" y="4975859"/>
            <a:ext cx="304800" cy="203200"/>
          </a:xfrm>
          <a:custGeom>
            <a:avLst/>
            <a:gdLst/>
            <a:ahLst/>
            <a:cxnLst/>
            <a:rect l="l" t="t" r="r" b="b"/>
            <a:pathLst>
              <a:path w="304800" h="203200">
                <a:moveTo>
                  <a:pt x="152400" y="0"/>
                </a:moveTo>
                <a:lnTo>
                  <a:pt x="0" y="203200"/>
                </a:lnTo>
                <a:lnTo>
                  <a:pt x="304800" y="203200"/>
                </a:lnTo>
                <a:lnTo>
                  <a:pt x="152400" y="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932939" y="514350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932939" y="534670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011679" y="547242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214879" y="547242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416810" y="547242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620010" y="547242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823210" y="547242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026410" y="547242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229610" y="547242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432809" y="547242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636009" y="547242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839209" y="547242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041140" y="5480050"/>
            <a:ext cx="59690" cy="43180"/>
          </a:xfrm>
          <a:custGeom>
            <a:avLst/>
            <a:gdLst/>
            <a:ahLst/>
            <a:cxnLst/>
            <a:rect l="l" t="t" r="r" b="b"/>
            <a:pathLst>
              <a:path w="59689" h="43179">
                <a:moveTo>
                  <a:pt x="0" y="43180"/>
                </a:moveTo>
                <a:lnTo>
                  <a:pt x="59689" y="43180"/>
                </a:lnTo>
                <a:lnTo>
                  <a:pt x="59689" y="0"/>
                </a:lnTo>
              </a:path>
            </a:pathLst>
          </a:custGeom>
          <a:ln w="101599">
            <a:solidFill>
              <a:srgbClr val="99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050029" y="527685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050029" y="507365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050029" y="4871720"/>
            <a:ext cx="101600" cy="100330"/>
          </a:xfrm>
          <a:custGeom>
            <a:avLst/>
            <a:gdLst/>
            <a:ahLst/>
            <a:cxnLst/>
            <a:rect l="l" t="t" r="r" b="b"/>
            <a:pathLst>
              <a:path w="101600" h="100329">
                <a:moveTo>
                  <a:pt x="0" y="100329"/>
                </a:moveTo>
                <a:lnTo>
                  <a:pt x="101600" y="100329"/>
                </a:lnTo>
                <a:lnTo>
                  <a:pt x="101600" y="0"/>
                </a:lnTo>
                <a:lnTo>
                  <a:pt x="0" y="0"/>
                </a:lnTo>
                <a:lnTo>
                  <a:pt x="0" y="10032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050029" y="466852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050029" y="446532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050029" y="426212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832610" y="4960620"/>
            <a:ext cx="303530" cy="203200"/>
          </a:xfrm>
          <a:custGeom>
            <a:avLst/>
            <a:gdLst/>
            <a:ahLst/>
            <a:cxnLst/>
            <a:rect l="l" t="t" r="r" b="b"/>
            <a:pathLst>
              <a:path w="303530" h="203200">
                <a:moveTo>
                  <a:pt x="151129" y="0"/>
                </a:moveTo>
                <a:lnTo>
                  <a:pt x="0" y="203199"/>
                </a:lnTo>
                <a:lnTo>
                  <a:pt x="303529" y="203199"/>
                </a:lnTo>
                <a:lnTo>
                  <a:pt x="151129" y="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7106919" y="501395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7106919" y="521715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7106919" y="542035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955790" y="547115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752590" y="547115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549390" y="547115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346190" y="547115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144259" y="547115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941059" y="547115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737859" y="547115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534659" y="547115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331459" y="5471159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599"/>
                </a:moveTo>
                <a:lnTo>
                  <a:pt x="101600" y="101599"/>
                </a:lnTo>
                <a:lnTo>
                  <a:pt x="101600" y="0"/>
                </a:lnTo>
                <a:lnTo>
                  <a:pt x="0" y="0"/>
                </a:lnTo>
                <a:lnTo>
                  <a:pt x="0" y="101599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194300" y="5457190"/>
            <a:ext cx="35560" cy="64769"/>
          </a:xfrm>
          <a:custGeom>
            <a:avLst/>
            <a:gdLst/>
            <a:ahLst/>
            <a:cxnLst/>
            <a:rect l="l" t="t" r="r" b="b"/>
            <a:pathLst>
              <a:path w="35560" h="64770">
                <a:moveTo>
                  <a:pt x="35560" y="64770"/>
                </a:moveTo>
                <a:lnTo>
                  <a:pt x="0" y="64770"/>
                </a:lnTo>
                <a:lnTo>
                  <a:pt x="0" y="0"/>
                </a:lnTo>
              </a:path>
            </a:pathLst>
          </a:custGeom>
          <a:ln w="101599">
            <a:solidFill>
              <a:srgbClr val="99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143500" y="525399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143500" y="505079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143500" y="484759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143500" y="4644390"/>
            <a:ext cx="101600" cy="101600"/>
          </a:xfrm>
          <a:custGeom>
            <a:avLst/>
            <a:gdLst/>
            <a:ahLst/>
            <a:cxnLst/>
            <a:rect l="l" t="t" r="r" b="b"/>
            <a:pathLst>
              <a:path w="101600" h="101600">
                <a:moveTo>
                  <a:pt x="0" y="101600"/>
                </a:moveTo>
                <a:lnTo>
                  <a:pt x="101600" y="101600"/>
                </a:lnTo>
                <a:lnTo>
                  <a:pt x="1016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041900" y="4368800"/>
            <a:ext cx="304800" cy="201930"/>
          </a:xfrm>
          <a:custGeom>
            <a:avLst/>
            <a:gdLst/>
            <a:ahLst/>
            <a:cxnLst/>
            <a:rect l="l" t="t" r="r" b="b"/>
            <a:pathLst>
              <a:path w="304800" h="201929">
                <a:moveTo>
                  <a:pt x="152400" y="0"/>
                </a:moveTo>
                <a:lnTo>
                  <a:pt x="0" y="201930"/>
                </a:lnTo>
                <a:lnTo>
                  <a:pt x="304800" y="201930"/>
                </a:lnTo>
                <a:lnTo>
                  <a:pt x="152400" y="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320601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67255" algn="l"/>
                <a:tab pos="2728595" algn="l"/>
                <a:tab pos="3082290" algn="l"/>
                <a:tab pos="5887720" algn="l"/>
              </a:tabLst>
            </a:pPr>
            <a:r>
              <a:rPr sz="2000" b="1" spc="215" smtClean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000" b="1" spc="65" smtClean="0">
                <a:solidFill>
                  <a:schemeClr val="bg1"/>
                </a:solidFill>
                <a:latin typeface="Arial"/>
                <a:cs typeface="Arial"/>
              </a:rPr>
              <a:t>p</a:t>
            </a:r>
            <a:r>
              <a:rPr sz="2000" b="1" spc="225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000" b="1" spc="75" smtClean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000" b="1" spc="225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000" b="1" spc="60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000" b="1" spc="70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000" b="1" spc="65" smtClean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000" b="1" spc="70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000" b="1" spc="-160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en-US" sz="2000" b="1" spc="-160" dirty="0" smtClean="0">
                <a:solidFill>
                  <a:schemeClr val="bg1"/>
                </a:solidFill>
                <a:latin typeface="Arial"/>
                <a:cs typeface="Arial"/>
              </a:rPr>
              <a:t>   </a:t>
            </a:r>
            <a:r>
              <a:rPr sz="2000" b="1" spc="225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000" b="1" spc="-160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en-US" sz="2000" b="1" spc="-16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b="1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b="1" spc="75" smtClean="0">
                <a:solidFill>
                  <a:schemeClr val="bg1"/>
                </a:solidFill>
                <a:latin typeface="Arial"/>
                <a:cs typeface="Arial"/>
              </a:rPr>
              <a:t>tr</a:t>
            </a:r>
            <a:r>
              <a:rPr sz="2000" b="1" spc="22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000" b="1" spc="70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000" b="1" spc="75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sz="2000" b="1" spc="60" smtClean="0">
                <a:solidFill>
                  <a:schemeClr val="bg1"/>
                </a:solidFill>
                <a:latin typeface="Arial"/>
                <a:cs typeface="Arial"/>
              </a:rPr>
              <a:t>f</a:t>
            </a:r>
            <a:r>
              <a:rPr sz="2000" b="1" spc="70" smtClean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000" b="1" spc="75" smtClean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000" b="1" spc="55" smtClean="0">
                <a:solidFill>
                  <a:schemeClr val="bg1"/>
                </a:solidFill>
                <a:latin typeface="Arial"/>
                <a:cs typeface="Arial"/>
              </a:rPr>
              <a:t>m</a:t>
            </a:r>
            <a:r>
              <a:rPr sz="2000" b="1" spc="225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000" b="1" spc="75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000" b="1" spc="65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000" b="1" spc="70" smtClean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000" b="1" spc="-155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lang="en-US" sz="2000" b="1" spc="-155" dirty="0" smtClean="0">
                <a:solidFill>
                  <a:schemeClr val="bg1"/>
                </a:solidFill>
                <a:latin typeface="Arial"/>
                <a:cs typeface="Arial"/>
              </a:rPr>
              <a:t>  </a:t>
            </a:r>
            <a:r>
              <a:rPr sz="2000" b="1" spc="70" smtClean="0">
                <a:solidFill>
                  <a:schemeClr val="bg1"/>
                </a:solidFill>
                <a:latin typeface="Arial"/>
                <a:cs typeface="Arial"/>
              </a:rPr>
              <a:t>p</a:t>
            </a:r>
            <a:r>
              <a:rPr sz="2000" b="1" spc="75" smtClean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000" b="1" spc="65" smtClean="0">
                <a:solidFill>
                  <a:schemeClr val="bg1"/>
                </a:solidFill>
                <a:latin typeface="Arial"/>
                <a:cs typeface="Arial"/>
              </a:rPr>
              <a:t>oc</a:t>
            </a:r>
            <a:r>
              <a:rPr sz="2000" b="1" spc="225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000" b="1" spc="75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sz="2000" b="1" spc="-160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endParaRPr sz="20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3" name="Slide Number Placeholder 1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14" name="Footer Placeholder 113"/>
          <p:cNvSpPr>
            <a:spLocks noGrp="1"/>
          </p:cNvSpPr>
          <p:nvPr>
            <p:ph type="ftr" sz="quarter" idx="11"/>
          </p:nvPr>
        </p:nvSpPr>
        <p:spPr>
          <a:xfrm>
            <a:off x="0" y="6574790"/>
            <a:ext cx="5444490" cy="28321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15" name="Picture 114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320601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83335" algn="l"/>
                <a:tab pos="2091055" algn="l"/>
                <a:tab pos="3665220" algn="l"/>
                <a:tab pos="4147820" algn="l"/>
                <a:tab pos="4502785" algn="l"/>
                <a:tab pos="6580505" algn="l"/>
              </a:tabLst>
            </a:pPr>
            <a:r>
              <a:rPr sz="2000" spc="229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I</a:t>
            </a:r>
            <a:r>
              <a:rPr sz="2000" spc="7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npu</a:t>
            </a:r>
            <a:r>
              <a:rPr sz="2000" spc="7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</a:t>
            </a:r>
            <a:r>
              <a:rPr sz="2000" spc="-16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</a:t>
            </a:r>
            <a:r>
              <a:rPr lang="en-US" sz="2000" spc="-160" dirty="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 </a:t>
            </a:r>
            <a:r>
              <a:rPr sz="2000" spc="22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</a:t>
            </a:r>
            <a:r>
              <a:rPr sz="2000" spc="7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n</a:t>
            </a:r>
            <a:r>
              <a:rPr sz="2000" spc="-15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d</a:t>
            </a:r>
            <a:r>
              <a:rPr lang="en-US" sz="2000" spc="-155" dirty="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21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</a:t>
            </a:r>
            <a:r>
              <a:rPr sz="2000" spc="6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u</a:t>
            </a:r>
            <a:r>
              <a:rPr sz="2000" spc="7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</a:t>
            </a:r>
            <a:r>
              <a:rPr sz="2000" spc="7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pu</a:t>
            </a:r>
            <a:r>
              <a:rPr sz="2000" spc="7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</a:t>
            </a:r>
            <a:r>
              <a:rPr sz="2000" spc="-16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</a:t>
            </a:r>
            <a:r>
              <a:rPr lang="en-US" sz="2000" spc="-160" dirty="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6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</a:t>
            </a:r>
            <a:r>
              <a:rPr sz="2000" spc="-15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f</a:t>
            </a:r>
            <a:r>
              <a:rPr lang="en-US" sz="2000" spc="-155" dirty="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a</a:t>
            </a:r>
            <a:r>
              <a:rPr lang="en-US" sz="2000" dirty="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6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p</a:t>
            </a:r>
            <a:r>
              <a:rPr sz="2000" spc="7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r</a:t>
            </a:r>
            <a:r>
              <a:rPr sz="2000" spc="7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od</a:t>
            </a:r>
            <a:r>
              <a:rPr sz="2000" spc="6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uc</a:t>
            </a:r>
            <a:r>
              <a:rPr sz="2000" spc="7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</a:t>
            </a:r>
            <a:r>
              <a:rPr sz="2000" spc="6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i</a:t>
            </a:r>
            <a:r>
              <a:rPr sz="2000" spc="7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o</a:t>
            </a:r>
            <a:r>
              <a:rPr sz="2000" spc="-15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n</a:t>
            </a:r>
            <a:r>
              <a:rPr lang="en-US" sz="2000" spc="-155" dirty="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 </a:t>
            </a:r>
            <a:r>
              <a:rPr sz="2000" spc="6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sy</a:t>
            </a:r>
            <a:r>
              <a:rPr sz="2000" spc="7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s</a:t>
            </a:r>
            <a:r>
              <a:rPr sz="2000" spc="6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t</a:t>
            </a:r>
            <a:r>
              <a:rPr sz="2000" spc="225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e</a:t>
            </a:r>
            <a:r>
              <a:rPr sz="2000" spc="-16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m</a:t>
            </a:r>
            <a:endParaRPr sz="2000">
              <a:solidFill>
                <a:schemeClr val="bg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9290" y="1055370"/>
            <a:ext cx="1948180" cy="876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70" dirty="0">
                <a:solidFill>
                  <a:srgbClr val="C00000"/>
                </a:solidFill>
                <a:latin typeface="Arial"/>
                <a:cs typeface="Arial"/>
              </a:rPr>
              <a:t>Inputs</a:t>
            </a:r>
            <a:endParaRPr sz="3200">
              <a:solidFill>
                <a:srgbClr val="C0000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b="1" spc="-5" dirty="0">
                <a:solidFill>
                  <a:srgbClr val="002060"/>
                </a:solidFill>
                <a:latin typeface="Arial"/>
                <a:cs typeface="Arial"/>
              </a:rPr>
              <a:t>E</a:t>
            </a:r>
            <a:r>
              <a:rPr sz="2400" b="1" spc="-10" dirty="0">
                <a:solidFill>
                  <a:srgbClr val="002060"/>
                </a:solidFill>
                <a:latin typeface="Arial"/>
                <a:cs typeface="Arial"/>
              </a:rPr>
              <a:t>x</a:t>
            </a: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t</a:t>
            </a:r>
            <a:r>
              <a:rPr sz="2400" b="1" spc="-5" dirty="0">
                <a:solidFill>
                  <a:srgbClr val="002060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r</a:t>
            </a:r>
            <a:r>
              <a:rPr sz="2400" b="1" spc="-10" dirty="0">
                <a:solidFill>
                  <a:srgbClr val="00206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al:</a:t>
            </a:r>
            <a:endParaRPr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1813559"/>
            <a:ext cx="133350" cy="1949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spc="27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93315" y="1658620"/>
            <a:ext cx="532066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latin typeface="Arial"/>
                <a:cs typeface="Arial"/>
              </a:rPr>
              <a:t>Legal, </a:t>
            </a:r>
            <a:r>
              <a:rPr sz="1700" dirty="0">
                <a:latin typeface="Arial"/>
                <a:cs typeface="Arial"/>
              </a:rPr>
              <a:t>Economic, Social,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Technological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5800" y="2057400"/>
            <a:ext cx="150177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Ma</a:t>
            </a:r>
            <a:r>
              <a:rPr sz="2400" b="1" spc="-10" dirty="0">
                <a:solidFill>
                  <a:srgbClr val="C00000"/>
                </a:solidFill>
                <a:latin typeface="Arial"/>
                <a:cs typeface="Arial"/>
              </a:rPr>
              <a:t>rk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et: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2443479"/>
            <a:ext cx="133350" cy="1949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spc="27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2443480"/>
            <a:ext cx="6151880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latin typeface="Arial"/>
                <a:cs typeface="Arial"/>
              </a:rPr>
              <a:t>Competition, Customer Desires, </a:t>
            </a:r>
            <a:r>
              <a:rPr sz="1700" spc="-5" dirty="0">
                <a:latin typeface="Arial"/>
                <a:cs typeface="Arial"/>
              </a:rPr>
              <a:t>Product</a:t>
            </a:r>
            <a:r>
              <a:rPr sz="1700" spc="-7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Info.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5800" y="2667000"/>
            <a:ext cx="603694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Primary</a:t>
            </a:r>
            <a:r>
              <a:rPr sz="2400" b="1" spc="-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Arial"/>
                <a:cs typeface="Arial"/>
              </a:rPr>
              <a:t>Resources: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3072129"/>
            <a:ext cx="133350" cy="1949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spc="27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38200" y="3048000"/>
            <a:ext cx="5502910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latin typeface="Arial"/>
                <a:cs typeface="Arial"/>
              </a:rPr>
              <a:t>Materials, Personnel, Capital,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Utilities</a:t>
            </a:r>
            <a:endParaRPr sz="17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43560" y="3529965"/>
            <a:ext cx="3813175" cy="753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70" dirty="0">
                <a:solidFill>
                  <a:srgbClr val="B81C36"/>
                </a:solidFill>
                <a:latin typeface="Arial"/>
                <a:cs typeface="Arial"/>
              </a:rPr>
              <a:t>Outputs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b="1" spc="-5" dirty="0">
                <a:solidFill>
                  <a:srgbClr val="0000FF"/>
                </a:solidFill>
                <a:latin typeface="Arial"/>
                <a:cs typeface="Arial"/>
              </a:rPr>
              <a:t>Direct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5940" y="4102353"/>
            <a:ext cx="133350" cy="54610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1100" spc="27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100" spc="27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38200" y="4374515"/>
            <a:ext cx="3122930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700" spc="5" dirty="0">
                <a:latin typeface="Arial"/>
                <a:cs typeface="Arial"/>
              </a:rPr>
              <a:t>P</a:t>
            </a:r>
            <a:r>
              <a:rPr sz="1700" spc="-10" dirty="0">
                <a:latin typeface="Arial"/>
                <a:cs typeface="Arial"/>
              </a:rPr>
              <a:t>r</a:t>
            </a:r>
            <a:r>
              <a:rPr sz="1700" dirty="0">
                <a:latin typeface="Arial"/>
                <a:cs typeface="Arial"/>
              </a:rPr>
              <a:t>oduc</a:t>
            </a:r>
            <a:r>
              <a:rPr sz="1700" spc="-5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s  Services</a:t>
            </a:r>
            <a:endParaRPr sz="17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5940" y="4648200"/>
            <a:ext cx="2753360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sz="2400" b="1" spc="-10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2400" b="1" dirty="0">
                <a:solidFill>
                  <a:srgbClr val="0000FF"/>
                </a:solidFill>
                <a:latin typeface="Arial"/>
                <a:cs typeface="Arial"/>
              </a:rPr>
              <a:t>ir</a:t>
            </a:r>
            <a:r>
              <a:rPr sz="2400" b="1" spc="-10" dirty="0">
                <a:solidFill>
                  <a:srgbClr val="0000FF"/>
                </a:solidFill>
                <a:latin typeface="Arial"/>
                <a:cs typeface="Arial"/>
              </a:rPr>
              <a:t>ec</a:t>
            </a:r>
            <a:r>
              <a:rPr sz="2400" b="1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5940" y="4992623"/>
            <a:ext cx="133350" cy="80772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1100" spc="27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100" spc="27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100" spc="270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85800" y="5096510"/>
            <a:ext cx="3528060" cy="8115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1521460">
              <a:lnSpc>
                <a:spcPct val="101000"/>
              </a:lnSpc>
              <a:spcBef>
                <a:spcPts val="80"/>
              </a:spcBef>
            </a:pPr>
            <a:r>
              <a:rPr sz="1700" dirty="0">
                <a:latin typeface="Arial"/>
                <a:cs typeface="Arial"/>
              </a:rPr>
              <a:t>Waste  </a:t>
            </a:r>
            <a:endParaRPr sz="1700" dirty="0">
              <a:latin typeface="Arial"/>
              <a:cs typeface="Arial"/>
            </a:endParaRPr>
          </a:p>
          <a:p>
            <a:pPr marL="12700" marR="1521460">
              <a:lnSpc>
                <a:spcPct val="101000"/>
              </a:lnSpc>
              <a:spcBef>
                <a:spcPts val="80"/>
              </a:spcBef>
            </a:pPr>
            <a:r>
              <a:rPr sz="1700" spc="5" dirty="0">
                <a:latin typeface="Arial"/>
                <a:cs typeface="Arial"/>
              </a:rPr>
              <a:t>P</a:t>
            </a:r>
            <a:r>
              <a:rPr sz="1700" dirty="0">
                <a:latin typeface="Arial"/>
                <a:cs typeface="Arial"/>
              </a:rPr>
              <a:t>ol</a:t>
            </a:r>
            <a:r>
              <a:rPr sz="1700" spc="5" dirty="0">
                <a:latin typeface="Arial"/>
                <a:cs typeface="Arial"/>
              </a:rPr>
              <a:t>l</a:t>
            </a:r>
            <a:r>
              <a:rPr sz="1700" spc="-10" dirty="0">
                <a:latin typeface="Arial"/>
                <a:cs typeface="Arial"/>
              </a:rPr>
              <a:t>u</a:t>
            </a:r>
            <a:r>
              <a:rPr sz="1700" spc="-5" dirty="0">
                <a:latin typeface="Arial"/>
                <a:cs typeface="Arial"/>
              </a:rPr>
              <a:t>t</a:t>
            </a:r>
            <a:r>
              <a:rPr sz="1700" spc="5" dirty="0">
                <a:latin typeface="Arial"/>
                <a:cs typeface="Arial"/>
              </a:rPr>
              <a:t>i</a:t>
            </a:r>
            <a:r>
              <a:rPr sz="1700" spc="-10" dirty="0">
                <a:latin typeface="Arial"/>
                <a:cs typeface="Arial"/>
              </a:rPr>
              <a:t>o</a:t>
            </a:r>
            <a:r>
              <a:rPr sz="1700" dirty="0">
                <a:latin typeface="Arial"/>
                <a:cs typeface="Arial"/>
              </a:rPr>
              <a:t>n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700" dirty="0">
                <a:latin typeface="Arial"/>
                <a:cs typeface="Arial"/>
              </a:rPr>
              <a:t>Technological</a:t>
            </a:r>
            <a:r>
              <a:rPr sz="1700" spc="-7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Advances</a:t>
            </a:r>
            <a:endParaRPr sz="1700">
              <a:latin typeface="Arial"/>
              <a:cs typeface="Arial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>
          <a:xfrm>
            <a:off x="0" y="6588760"/>
            <a:ext cx="5292090" cy="26924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4" name="Picture 23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" y="0"/>
            <a:ext cx="9143999" cy="38215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3262630" marR="5080" indent="-3249930">
              <a:lnSpc>
                <a:spcPct val="100000"/>
              </a:lnSpc>
              <a:spcBef>
                <a:spcPts val="100"/>
              </a:spcBef>
              <a:tabLst>
                <a:tab pos="959485" algn="l"/>
                <a:tab pos="4174490" algn="l"/>
                <a:tab pos="5981700" algn="l"/>
              </a:tabLst>
            </a:pPr>
            <a:r>
              <a:rPr sz="2400" spc="260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400" spc="90" smtClean="0">
                <a:solidFill>
                  <a:schemeClr val="bg1"/>
                </a:solidFill>
                <a:latin typeface="Arial"/>
                <a:cs typeface="Arial"/>
              </a:rPr>
              <a:t>h</a:t>
            </a:r>
            <a:r>
              <a:rPr sz="240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lang="en-US" sz="24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75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400" spc="90" smtClean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400" spc="265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400" spc="90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400" spc="85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sz="2400" spc="75" smtClean="0">
                <a:solidFill>
                  <a:schemeClr val="bg1"/>
                </a:solidFill>
                <a:latin typeface="Arial"/>
                <a:cs typeface="Arial"/>
              </a:rPr>
              <a:t>f</a:t>
            </a:r>
            <a:r>
              <a:rPr sz="2400" spc="100" smtClean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400" spc="80" smtClean="0">
                <a:solidFill>
                  <a:schemeClr val="bg1"/>
                </a:solidFill>
                <a:latin typeface="Arial"/>
                <a:cs typeface="Arial"/>
              </a:rPr>
              <a:t>rm</a:t>
            </a:r>
            <a:r>
              <a:rPr sz="2400" spc="265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400" spc="75" smtClean="0">
                <a:solidFill>
                  <a:schemeClr val="bg1"/>
                </a:solidFill>
                <a:latin typeface="Arial"/>
                <a:cs typeface="Arial"/>
              </a:rPr>
              <a:t>ti</a:t>
            </a:r>
            <a:r>
              <a:rPr sz="2400" spc="90" smtClean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400" spc="-175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lang="en-US" sz="2400" spc="-175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90" smtClean="0">
                <a:solidFill>
                  <a:schemeClr val="bg1"/>
                </a:solidFill>
                <a:latin typeface="Arial"/>
                <a:cs typeface="Arial"/>
              </a:rPr>
              <a:t>p</a:t>
            </a:r>
            <a:r>
              <a:rPr sz="2400" spc="80" smtClean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400" spc="90" smtClean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400" spc="95" smtClean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sz="2400" spc="265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400" spc="85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sz="2400" spc="-180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en-US" sz="2400" spc="-18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85" smtClean="0">
                <a:solidFill>
                  <a:schemeClr val="bg1"/>
                </a:solidFill>
                <a:latin typeface="Arial"/>
                <a:cs typeface="Arial"/>
              </a:rPr>
              <a:t>wi</a:t>
            </a:r>
            <a:r>
              <a:rPr sz="2400" spc="75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400" spc="90" smtClean="0">
                <a:solidFill>
                  <a:schemeClr val="bg1"/>
                </a:solidFill>
                <a:latin typeface="Arial"/>
                <a:cs typeface="Arial"/>
              </a:rPr>
              <a:t>h</a:t>
            </a:r>
            <a:r>
              <a:rPr sz="2400" spc="75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400" spc="-130" smtClean="0">
                <a:solidFill>
                  <a:schemeClr val="bg1"/>
                </a:solidFill>
                <a:latin typeface="Arial"/>
                <a:cs typeface="Arial"/>
              </a:rPr>
              <a:t>n </a:t>
            </a:r>
            <a:r>
              <a:rPr sz="2400" spc="-8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130" dirty="0">
                <a:solidFill>
                  <a:schemeClr val="bg1"/>
                </a:solidFill>
                <a:latin typeface="Arial"/>
                <a:cs typeface="Arial"/>
              </a:rPr>
              <a:t>OM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00779" y="1642088"/>
            <a:ext cx="7192613" cy="375225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5831205" cy="3810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66822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60" dirty="0">
                <a:solidFill>
                  <a:schemeClr val="bg1"/>
                </a:solidFill>
                <a:latin typeface="Arial"/>
                <a:cs typeface="Arial"/>
              </a:rPr>
              <a:t>Input- </a:t>
            </a:r>
            <a:r>
              <a:rPr sz="1800" b="1" spc="65">
                <a:solidFill>
                  <a:schemeClr val="bg1"/>
                </a:solidFill>
                <a:latin typeface="Arial"/>
                <a:cs typeface="Arial"/>
              </a:rPr>
              <a:t>transformation- </a:t>
            </a:r>
            <a:br>
              <a:rPr lang="en-US" sz="1800" b="1" spc="65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sz="1800" b="1" spc="25" smtClean="0">
                <a:solidFill>
                  <a:schemeClr val="bg1"/>
                </a:solidFill>
                <a:latin typeface="Arial"/>
                <a:cs typeface="Arial"/>
              </a:rPr>
              <a:t>output </a:t>
            </a:r>
            <a:r>
              <a:rPr sz="1800" b="1" spc="60" dirty="0">
                <a:solidFill>
                  <a:schemeClr val="bg1"/>
                </a:solidFill>
                <a:latin typeface="Arial"/>
                <a:cs typeface="Arial"/>
              </a:rPr>
              <a:t>relationships </a:t>
            </a:r>
            <a:r>
              <a:rPr sz="1800" b="1" spc="-5" dirty="0">
                <a:solidFill>
                  <a:schemeClr val="bg1"/>
                </a:solidFill>
                <a:latin typeface="Arial"/>
                <a:cs typeface="Arial"/>
              </a:rPr>
              <a:t>for </a:t>
            </a:r>
            <a:r>
              <a:rPr sz="1800" b="1" spc="45" dirty="0">
                <a:solidFill>
                  <a:schemeClr val="bg1"/>
                </a:solidFill>
                <a:latin typeface="Arial"/>
                <a:cs typeface="Arial"/>
              </a:rPr>
              <a:t>typical</a:t>
            </a:r>
            <a:r>
              <a:rPr sz="1800" b="1" spc="-1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00" b="1" spc="45" dirty="0">
                <a:solidFill>
                  <a:schemeClr val="bg1"/>
                </a:solidFill>
                <a:latin typeface="Arial"/>
                <a:cs typeface="Arial"/>
              </a:rPr>
              <a:t>systems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8600" y="990600"/>
            <a:ext cx="8610600" cy="5334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553201"/>
            <a:ext cx="4495800" cy="304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38215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80160" algn="l"/>
                <a:tab pos="1803400" algn="l"/>
                <a:tab pos="4257040" algn="l"/>
                <a:tab pos="7198995" algn="l"/>
              </a:tabLst>
            </a:pPr>
            <a:r>
              <a:rPr sz="2400" spc="28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r>
              <a:rPr sz="2400" spc="85" smtClean="0">
                <a:solidFill>
                  <a:schemeClr val="bg1"/>
                </a:solidFill>
                <a:latin typeface="Arial"/>
                <a:cs typeface="Arial"/>
              </a:rPr>
              <a:t>h</a:t>
            </a:r>
            <a:r>
              <a:rPr sz="2400" spc="27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400" spc="-185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lang="en-US" sz="2400" spc="-185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85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400" spc="-190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en-US" sz="2400" spc="-19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85" smtClean="0">
                <a:solidFill>
                  <a:schemeClr val="bg1"/>
                </a:solidFill>
                <a:latin typeface="Arial"/>
                <a:cs typeface="Arial"/>
              </a:rPr>
              <a:t>op</a:t>
            </a:r>
            <a:r>
              <a:rPr sz="2400" spc="27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400" spc="85" smtClean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400" spc="28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400" spc="75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400" spc="85" smtClean="0">
                <a:solidFill>
                  <a:schemeClr val="bg1"/>
                </a:solidFill>
                <a:latin typeface="Arial"/>
                <a:cs typeface="Arial"/>
              </a:rPr>
              <a:t>io</a:t>
            </a:r>
            <a:r>
              <a:rPr sz="2400" spc="95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400" spc="-190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en-US" sz="2400" spc="-19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85" smtClean="0">
                <a:solidFill>
                  <a:schemeClr val="bg1"/>
                </a:solidFill>
                <a:latin typeface="Arial"/>
                <a:cs typeface="Arial"/>
              </a:rPr>
              <a:t>m</a:t>
            </a:r>
            <a:r>
              <a:rPr sz="2400" spc="27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400" spc="85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400" spc="27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400" spc="95" smtClean="0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sz="2400" spc="27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400" spc="75" smtClean="0">
                <a:solidFill>
                  <a:schemeClr val="bg1"/>
                </a:solidFill>
                <a:latin typeface="Arial"/>
                <a:cs typeface="Arial"/>
              </a:rPr>
              <a:t>m</a:t>
            </a:r>
            <a:r>
              <a:rPr sz="2400" spc="270" smtClean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400" spc="95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400" spc="-185" smtClean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lang="en-US" sz="2400" spc="-185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185" smtClean="0">
                <a:solidFill>
                  <a:schemeClr val="bg1"/>
                </a:solidFill>
                <a:latin typeface="Arial"/>
                <a:cs typeface="Arial"/>
              </a:rPr>
              <a:t>?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2000" y="1295400"/>
            <a:ext cx="8077200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Operations management is the </a:t>
            </a:r>
            <a:r>
              <a:rPr sz="2000" dirty="0">
                <a:latin typeface="Arial"/>
                <a:cs typeface="Arial"/>
              </a:rPr>
              <a:t>set </a:t>
            </a:r>
            <a:r>
              <a:rPr sz="2000" spc="-5" dirty="0">
                <a:latin typeface="Arial"/>
                <a:cs typeface="Arial"/>
              </a:rPr>
              <a:t>of activities </a:t>
            </a:r>
            <a:r>
              <a:rPr sz="2000">
                <a:latin typeface="Arial"/>
                <a:cs typeface="Arial"/>
              </a:rPr>
              <a:t>that</a:t>
            </a:r>
            <a:r>
              <a:rPr sz="2000" spc="75">
                <a:latin typeface="Arial"/>
                <a:cs typeface="Arial"/>
              </a:rPr>
              <a:t> </a:t>
            </a:r>
            <a:r>
              <a:rPr sz="2000" spc="135" smtClean="0">
                <a:latin typeface="Arial" panose="02080604020202020204" pitchFamily="34" charset="0"/>
                <a:cs typeface="Arial" panose="02080604020202020204" pitchFamily="34" charset="0"/>
              </a:rPr>
              <a:t>create</a:t>
            </a:r>
            <a:r>
              <a:rPr lang="en-US" sz="2000" spc="125" dirty="0" smtClean="0">
                <a:latin typeface="Arial" panose="02080604020202020204" pitchFamily="34" charset="0"/>
                <a:cs typeface="Arial" panose="02080604020202020204" pitchFamily="34" charset="0"/>
              </a:rPr>
              <a:t> value </a:t>
            </a:r>
            <a:r>
              <a:rPr lang="en-US" sz="2000" spc="-5" dirty="0" err="1" smtClean="0">
                <a:latin typeface="Arial"/>
                <a:cs typeface="Arial"/>
              </a:rPr>
              <a:t>in</a:t>
            </a:r>
            <a:r>
              <a:rPr lang="en-US" sz="2000" dirty="0" err="1" smtClean="0">
                <a:latin typeface="Arial"/>
                <a:cs typeface="Arial"/>
              </a:rPr>
              <a:t>the</a:t>
            </a:r>
            <a:r>
              <a:rPr lang="en-US" sz="2000" dirty="0" smtClean="0">
                <a:latin typeface="Arial"/>
                <a:cs typeface="Arial"/>
              </a:rPr>
              <a:t> form </a:t>
            </a:r>
            <a:r>
              <a:rPr lang="en-US" sz="2000" spc="-5" dirty="0" smtClean="0">
                <a:latin typeface="Arial"/>
                <a:cs typeface="Arial"/>
              </a:rPr>
              <a:t>of goods </a:t>
            </a:r>
            <a:r>
              <a:rPr lang="en-US" sz="2000" dirty="0" smtClean="0">
                <a:latin typeface="Arial"/>
                <a:cs typeface="Arial"/>
              </a:rPr>
              <a:t>and </a:t>
            </a:r>
            <a:r>
              <a:rPr lang="en-US" sz="2000" spc="-5" dirty="0" smtClean="0">
                <a:latin typeface="Arial"/>
                <a:cs typeface="Arial"/>
              </a:rPr>
              <a:t>services </a:t>
            </a:r>
            <a:r>
              <a:rPr lang="en-US" sz="2000" dirty="0" smtClean="0">
                <a:latin typeface="Arial"/>
                <a:cs typeface="Arial"/>
              </a:rPr>
              <a:t>by </a:t>
            </a:r>
            <a:r>
              <a:rPr lang="en-US" sz="2000" spc="-5" dirty="0" smtClean="0">
                <a:latin typeface="Arial"/>
                <a:cs typeface="Arial"/>
              </a:rPr>
              <a:t>transforming</a:t>
            </a:r>
            <a:r>
              <a:rPr lang="en-US" sz="2000" spc="40" dirty="0" smtClean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inputs into</a:t>
            </a:r>
            <a:r>
              <a:rPr lang="en-US" sz="2000" spc="-15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outputs.</a:t>
            </a:r>
            <a:endParaRPr lang="en-US" sz="20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n-US" sz="2000" spc="135" dirty="0" smtClean="0">
                <a:latin typeface="Arial" panose="02080604020202020204" pitchFamily="34" charset="0"/>
                <a:cs typeface="Arial" panose="02080604020202020204" pitchFamily="34" charset="0"/>
              </a:rPr>
              <a:t>   </a:t>
            </a:r>
            <a:endParaRPr sz="200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2000" y="2057400"/>
            <a:ext cx="8024495" cy="515526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2000" spc="-5" dirty="0">
                <a:latin typeface="Arial"/>
                <a:cs typeface="Arial"/>
              </a:rPr>
              <a:t>Value </a:t>
            </a:r>
            <a:r>
              <a:rPr sz="2000" dirty="0">
                <a:latin typeface="Arial"/>
                <a:cs typeface="Arial"/>
              </a:rPr>
              <a:t>added </a:t>
            </a:r>
            <a:r>
              <a:rPr sz="2000" spc="-5" dirty="0">
                <a:latin typeface="Arial"/>
                <a:cs typeface="Arial"/>
              </a:rPr>
              <a:t>is the net increase </a:t>
            </a:r>
            <a:r>
              <a:rPr sz="2000" spc="10" dirty="0">
                <a:latin typeface="Arial"/>
                <a:cs typeface="Arial"/>
              </a:rPr>
              <a:t>between </a:t>
            </a:r>
            <a:r>
              <a:rPr sz="2000" dirty="0">
                <a:latin typeface="Arial"/>
                <a:cs typeface="Arial"/>
              </a:rPr>
              <a:t>output </a:t>
            </a:r>
            <a:r>
              <a:rPr sz="2000" spc="-5" dirty="0">
                <a:latin typeface="Arial"/>
                <a:cs typeface="Arial"/>
              </a:rPr>
              <a:t>product </a:t>
            </a:r>
            <a:r>
              <a:rPr sz="2000" spc="-10" dirty="0">
                <a:latin typeface="Arial"/>
                <a:cs typeface="Arial"/>
              </a:rPr>
              <a:t>value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and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62000" y="2590800"/>
            <a:ext cx="7774305" cy="893834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0"/>
              </a:spcBef>
            </a:pPr>
            <a:r>
              <a:rPr lang="en-US" sz="2000" spc="-5" dirty="0" smtClean="0">
                <a:latin typeface="Arial"/>
                <a:cs typeface="Arial"/>
              </a:rPr>
              <a:t>I</a:t>
            </a:r>
            <a:r>
              <a:rPr sz="2000" spc="-5" smtClean="0">
                <a:latin typeface="Arial"/>
                <a:cs typeface="Arial"/>
              </a:rPr>
              <a:t>nput </a:t>
            </a:r>
            <a:r>
              <a:rPr sz="2000" spc="-5" dirty="0">
                <a:latin typeface="Arial"/>
                <a:cs typeface="Arial"/>
              </a:rPr>
              <a:t>material </a:t>
            </a:r>
            <a:r>
              <a:rPr sz="2000" spc="-10" dirty="0">
                <a:latin typeface="Arial"/>
                <a:cs typeface="Arial"/>
              </a:rPr>
              <a:t>value </a:t>
            </a:r>
            <a:r>
              <a:rPr sz="2000" spc="-5" dirty="0">
                <a:latin typeface="Arial"/>
                <a:cs typeface="Arial"/>
              </a:rPr>
              <a:t>(The </a:t>
            </a:r>
            <a:r>
              <a:rPr sz="2000" spc="-10" dirty="0">
                <a:latin typeface="Arial"/>
                <a:cs typeface="Arial"/>
              </a:rPr>
              <a:t>value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outputs </a:t>
            </a:r>
            <a:r>
              <a:rPr sz="2000" spc="-5" dirty="0">
                <a:latin typeface="Arial"/>
                <a:cs typeface="Arial"/>
              </a:rPr>
              <a:t>is greater than </a:t>
            </a:r>
            <a:r>
              <a:rPr sz="2000" dirty="0">
                <a:latin typeface="Arial"/>
                <a:cs typeface="Arial"/>
              </a:rPr>
              <a:t>the  </a:t>
            </a:r>
            <a:r>
              <a:rPr sz="2000" spc="-10" dirty="0">
                <a:latin typeface="Arial"/>
                <a:cs typeface="Arial"/>
              </a:rPr>
              <a:t>value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inputs, </a:t>
            </a:r>
            <a:r>
              <a:rPr sz="2000" spc="-5" dirty="0">
                <a:latin typeface="Arial"/>
                <a:cs typeface="Arial"/>
              </a:rPr>
              <a:t>resulting in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25" dirty="0">
                <a:latin typeface="Arial"/>
                <a:cs typeface="Arial"/>
              </a:rPr>
              <a:t>profit </a:t>
            </a:r>
            <a:r>
              <a:rPr sz="2000" spc="-5" dirty="0">
                <a:latin typeface="Arial"/>
                <a:cs typeface="Arial"/>
              </a:rPr>
              <a:t>or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60" dirty="0">
                <a:latin typeface="Arial"/>
                <a:cs typeface="Arial"/>
              </a:rPr>
              <a:t>benefit </a:t>
            </a:r>
            <a:r>
              <a:rPr sz="2000" spc="-5" dirty="0">
                <a:latin typeface="Arial"/>
                <a:cs typeface="Arial"/>
              </a:rPr>
              <a:t>for  government or non-profit organizations)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62000" y="3581400"/>
            <a:ext cx="7654925" cy="611706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0"/>
              </a:spcBef>
            </a:pPr>
            <a:r>
              <a:rPr sz="2000" spc="-5" dirty="0">
                <a:latin typeface="Arial"/>
                <a:cs typeface="Arial"/>
              </a:rPr>
              <a:t>All </a:t>
            </a:r>
            <a:r>
              <a:rPr sz="2000" spc="45" dirty="0">
                <a:latin typeface="Arial"/>
                <a:cs typeface="Arial"/>
              </a:rPr>
              <a:t>types </a:t>
            </a:r>
            <a:r>
              <a:rPr sz="2000" spc="-25" dirty="0">
                <a:latin typeface="Arial"/>
                <a:cs typeface="Arial"/>
              </a:rPr>
              <a:t>of </a:t>
            </a:r>
            <a:r>
              <a:rPr sz="2000" spc="80" dirty="0">
                <a:latin typeface="Arial"/>
                <a:cs typeface="Arial"/>
              </a:rPr>
              <a:t>organizations, </a:t>
            </a:r>
            <a:r>
              <a:rPr sz="2000" spc="-5" dirty="0">
                <a:latin typeface="Arial"/>
                <a:cs typeface="Arial"/>
              </a:rPr>
              <a:t>manufacturing or service, large or  small, </a:t>
            </a:r>
            <a:r>
              <a:rPr sz="2000" spc="45" dirty="0">
                <a:latin typeface="Arial"/>
                <a:cs typeface="Arial"/>
              </a:rPr>
              <a:t>transform </a:t>
            </a:r>
            <a:r>
              <a:rPr sz="2000" spc="25" dirty="0">
                <a:latin typeface="Arial"/>
                <a:cs typeface="Arial"/>
              </a:rPr>
              <a:t>inputs </a:t>
            </a:r>
            <a:r>
              <a:rPr sz="2000" spc="10" dirty="0">
                <a:latin typeface="Arial"/>
                <a:cs typeface="Arial"/>
              </a:rPr>
              <a:t>into</a:t>
            </a:r>
            <a:r>
              <a:rPr sz="2000" spc="-260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outputs.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62000" y="4267200"/>
            <a:ext cx="764920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65" dirty="0">
                <a:latin typeface="Arial"/>
                <a:cs typeface="Arial"/>
              </a:rPr>
              <a:t>Every </a:t>
            </a:r>
            <a:r>
              <a:rPr sz="2000" spc="70" dirty="0">
                <a:latin typeface="Arial"/>
                <a:cs typeface="Arial"/>
              </a:rPr>
              <a:t>organization </a:t>
            </a:r>
            <a:r>
              <a:rPr sz="2000" spc="35" dirty="0">
                <a:latin typeface="Arial"/>
                <a:cs typeface="Arial"/>
              </a:rPr>
              <a:t>has </a:t>
            </a:r>
            <a:r>
              <a:rPr sz="2000" spc="80" dirty="0">
                <a:latin typeface="Arial"/>
                <a:cs typeface="Arial"/>
              </a:rPr>
              <a:t>OM </a:t>
            </a:r>
            <a:r>
              <a:rPr sz="2000" spc="55" dirty="0">
                <a:latin typeface="Arial"/>
                <a:cs typeface="Arial"/>
              </a:rPr>
              <a:t>function, </a:t>
            </a:r>
            <a:r>
              <a:rPr sz="2000" spc="-5" dirty="0">
                <a:latin typeface="Arial"/>
                <a:cs typeface="Arial"/>
              </a:rPr>
              <a:t>since all</a:t>
            </a:r>
            <a:r>
              <a:rPr sz="2000" spc="409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organizations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62000" y="4648200"/>
            <a:ext cx="8060690" cy="1175963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0"/>
              </a:spcBef>
              <a:tabLst>
                <a:tab pos="1270635" algn="l"/>
              </a:tabLst>
            </a:pPr>
            <a:r>
              <a:rPr sz="2000" spc="45" dirty="0">
                <a:latin typeface="Arial"/>
                <a:cs typeface="Arial"/>
              </a:rPr>
              <a:t>provide </a:t>
            </a:r>
            <a:r>
              <a:rPr sz="2000" spc="35" dirty="0">
                <a:latin typeface="Arial"/>
                <a:cs typeface="Arial"/>
              </a:rPr>
              <a:t>products </a:t>
            </a:r>
            <a:r>
              <a:rPr sz="2000" spc="-25" dirty="0">
                <a:latin typeface="Arial"/>
                <a:cs typeface="Arial"/>
              </a:rPr>
              <a:t>or </a:t>
            </a:r>
            <a:r>
              <a:rPr sz="2000" spc="80" dirty="0">
                <a:latin typeface="Arial"/>
                <a:cs typeface="Arial"/>
              </a:rPr>
              <a:t>services, </a:t>
            </a:r>
            <a:r>
              <a:rPr sz="2000" dirty="0">
                <a:latin typeface="Arial"/>
                <a:cs typeface="Arial"/>
              </a:rPr>
              <a:t>but </a:t>
            </a:r>
            <a:r>
              <a:rPr sz="2000" spc="-5" dirty="0">
                <a:latin typeface="Arial"/>
                <a:cs typeface="Arial"/>
              </a:rPr>
              <a:t>the function may be </a:t>
            </a:r>
            <a:r>
              <a:rPr sz="2000" spc="45" dirty="0">
                <a:latin typeface="Arial"/>
                <a:cs typeface="Arial"/>
              </a:rPr>
              <a:t>formal </a:t>
            </a:r>
            <a:r>
              <a:rPr sz="2000" spc="-25" dirty="0">
                <a:latin typeface="Arial"/>
                <a:cs typeface="Arial"/>
              </a:rPr>
              <a:t>or  </a:t>
            </a:r>
            <a:r>
              <a:rPr sz="2000" spc="45" dirty="0">
                <a:latin typeface="Arial"/>
                <a:cs typeface="Arial"/>
              </a:rPr>
              <a:t>informal	</a:t>
            </a:r>
            <a:r>
              <a:rPr sz="2000" dirty="0">
                <a:latin typeface="Arial"/>
                <a:cs typeface="Arial"/>
              </a:rPr>
              <a:t>(In </a:t>
            </a:r>
            <a:r>
              <a:rPr sz="2000" spc="-5" dirty="0">
                <a:latin typeface="Arial"/>
                <a:cs typeface="Arial"/>
              </a:rPr>
              <a:t>many smaller organizations operations management  may </a:t>
            </a:r>
            <a:r>
              <a:rPr sz="2000" dirty="0">
                <a:latin typeface="Arial"/>
                <a:cs typeface="Arial"/>
              </a:rPr>
              <a:t>be done </a:t>
            </a:r>
            <a:r>
              <a:rPr sz="2000" spc="-5" dirty="0">
                <a:latin typeface="Arial"/>
                <a:cs typeface="Arial"/>
              </a:rPr>
              <a:t>by people </a:t>
            </a:r>
            <a:r>
              <a:rPr sz="2000" spc="15" dirty="0">
                <a:latin typeface="Arial"/>
                <a:cs typeface="Arial"/>
              </a:rPr>
              <a:t>who </a:t>
            </a:r>
            <a:r>
              <a:rPr sz="2000" spc="-5" dirty="0">
                <a:latin typeface="Arial"/>
                <a:cs typeface="Arial"/>
              </a:rPr>
              <a:t>perform many </a:t>
            </a:r>
            <a:r>
              <a:rPr sz="2000" dirty="0">
                <a:latin typeface="Arial"/>
                <a:cs typeface="Arial"/>
              </a:rPr>
              <a:t>other </a:t>
            </a:r>
            <a:r>
              <a:rPr sz="2000" spc="-10" dirty="0">
                <a:latin typeface="Arial"/>
                <a:cs typeface="Arial"/>
              </a:rPr>
              <a:t>types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task  </a:t>
            </a:r>
            <a:r>
              <a:rPr sz="2000" spc="-5" dirty="0">
                <a:latin typeface="Arial"/>
                <a:cs typeface="Arial"/>
              </a:rPr>
              <a:t>such </a:t>
            </a:r>
            <a:r>
              <a:rPr sz="2000" dirty="0">
                <a:latin typeface="Arial"/>
                <a:cs typeface="Arial"/>
              </a:rPr>
              <a:t>as </a:t>
            </a:r>
            <a:r>
              <a:rPr sz="2000" spc="-5" dirty="0">
                <a:latin typeface="Arial"/>
                <a:cs typeface="Arial"/>
              </a:rPr>
              <a:t>marketing </a:t>
            </a:r>
            <a:r>
              <a:rPr sz="2000" dirty="0">
                <a:latin typeface="Arial"/>
                <a:cs typeface="Arial"/>
              </a:rPr>
              <a:t>and accounting)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594475"/>
            <a:ext cx="5706745" cy="263525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Mudit M. Saxena, Dept. of Mech. </a:t>
            </a:r>
            <a:r>
              <a:rPr lang="en-US" dirty="0" err="1" smtClean="0">
                <a:solidFill>
                  <a:srgbClr val="002060"/>
                </a:solidFill>
              </a:rPr>
              <a:t>Engg</a:t>
            </a:r>
            <a:r>
              <a:rPr lang="en-US" dirty="0" smtClean="0">
                <a:solidFill>
                  <a:srgbClr val="002060"/>
                </a:solidFill>
              </a:rPr>
              <a:t>, ITE, Indus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0" name="Picture 19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21461</Words>
  <Application>WPS Presentation</Application>
  <PresentationFormat>On-screen Show (4:3)</PresentationFormat>
  <Paragraphs>888</Paragraphs>
  <Slides>49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49</vt:i4>
      </vt:variant>
    </vt:vector>
  </HeadingPairs>
  <TitlesOfParts>
    <vt:vector size="70" baseType="lpstr">
      <vt:lpstr>Arial</vt:lpstr>
      <vt:lpstr>SimSun</vt:lpstr>
      <vt:lpstr>Wingdings</vt:lpstr>
      <vt:lpstr>Wingdings 2</vt:lpstr>
      <vt:lpstr>Gubbi</vt:lpstr>
      <vt:lpstr>DejaVu Sans</vt:lpstr>
      <vt:lpstr>Arial</vt:lpstr>
      <vt:lpstr>Times New Roman</vt:lpstr>
      <vt:lpstr>Symbol</vt:lpstr>
      <vt:lpstr>MT Extra</vt:lpstr>
      <vt:lpstr>Garamond</vt:lpstr>
      <vt:lpstr>Century Gothic</vt:lpstr>
      <vt:lpstr>Arial Rounded MT Bold</vt:lpstr>
      <vt:lpstr>Franklin Gothic Book</vt:lpstr>
      <vt:lpstr>微软雅黑</vt:lpstr>
      <vt:lpstr>Droid Sans Fallback</vt:lpstr>
      <vt:lpstr>Arial Unicode MS</vt:lpstr>
      <vt:lpstr>Franklin Gothic Medium</vt:lpstr>
      <vt:lpstr>Calibri</vt:lpstr>
      <vt:lpstr>Abyssinica SIL</vt:lpstr>
      <vt:lpstr>Trek</vt:lpstr>
      <vt:lpstr>PowerPoint 演示文稿</vt:lpstr>
      <vt:lpstr> Contents</vt:lpstr>
      <vt:lpstr>   What is operations management (OM)?</vt:lpstr>
      <vt:lpstr>What is  operations  management	?</vt:lpstr>
      <vt:lpstr>Operations   as a transformation  process</vt:lpstr>
      <vt:lpstr>Inputs  and Outputs  of a production system</vt:lpstr>
      <vt:lpstr>The transformation process within  OM</vt:lpstr>
      <vt:lpstr>Input- transformation-  output relationships for typical systems</vt:lpstr>
      <vt:lpstr>What is operations management ?</vt:lpstr>
      <vt:lpstr>PowerPoint 演示文稿</vt:lpstr>
      <vt:lpstr>	Direct Responsibilities :</vt:lpstr>
      <vt:lpstr>  Responsibilities of OM</vt:lpstr>
      <vt:lpstr>	Importance	 of  OM</vt:lpstr>
      <vt:lpstr>Importance of OM</vt:lpstr>
      <vt:lpstr>Some definitions</vt:lpstr>
      <vt:lpstr>OM  decisions</vt:lpstr>
      <vt:lpstr>  Main operational decisions</vt:lpstr>
      <vt:lpstr>  Critical decisions of OM</vt:lpstr>
      <vt:lpstr>OM decisions</vt:lpstr>
      <vt:lpstr>  Strategic decisions</vt:lpstr>
      <vt:lpstr>  Tactical decisions</vt:lpstr>
      <vt:lpstr>  Operational decisions</vt:lpstr>
      <vt:lpstr>  OM decisions</vt:lpstr>
      <vt:lpstr>  OM's  contributions  to  society</vt:lpstr>
      <vt:lpstr>Operations management's  contributions to society</vt:lpstr>
      <vt:lpstr>  (A)- Higher standard of living</vt:lpstr>
      <vt:lpstr>  Higher standard of living</vt:lpstr>
      <vt:lpstr>(B) - Better quality of goods and services</vt:lpstr>
      <vt:lpstr>(C)- Concern for the environment</vt:lpstr>
      <vt:lpstr>(D)-Improved working conditions</vt:lpstr>
      <vt:lpstr>  OM of service and manufacturing	 	organizations</vt:lpstr>
      <vt:lpstr>  OM of service and manufacturing    organizations</vt:lpstr>
      <vt:lpstr>PowerPoint 演示文稿</vt:lpstr>
      <vt:lpstr>  Service and manufacturing similarities</vt:lpstr>
      <vt:lpstr>  Manufacturing vs. service</vt:lpstr>
      <vt:lpstr>  Manufacturing vs. service</vt:lpstr>
      <vt:lpstr>  Manufacturing vs. service</vt:lpstr>
      <vt:lpstr>  Goods vs. services</vt:lpstr>
      <vt:lpstr>The ever – changing world  of OM</vt:lpstr>
      <vt:lpstr> The ever-changing world of OM</vt:lpstr>
      <vt:lpstr>  (A)- Increased global competition</vt:lpstr>
      <vt:lpstr>  Ford’s Global Network to Support the   Manufacturing of the Escort</vt:lpstr>
      <vt:lpstr>  (B)- Advances in technology</vt:lpstr>
      <vt:lpstr> ( C )- Linking OM to customers and suppliers</vt:lpstr>
      <vt:lpstr>(C )- Linking OM to customers  and suppliers</vt:lpstr>
      <vt:lpstr>  7- Make or buy?</vt:lpstr>
      <vt:lpstr> Make or buy?</vt:lpstr>
      <vt:lpstr>  Make or buy?</vt:lpstr>
      <vt:lpstr>  Make or buy?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/>
  <cp:lastModifiedBy>faculty</cp:lastModifiedBy>
  <cp:revision>130</cp:revision>
  <dcterms:created xsi:type="dcterms:W3CDTF">2020-02-13T04:23:03Z</dcterms:created>
  <dcterms:modified xsi:type="dcterms:W3CDTF">2020-02-13T04:23:03Z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1033-11.1.0.9080</vt:lpwstr>
  </property>
</Properties>
</file>