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sldIdLst>
    <p:sldId id="256" r:id="rId2"/>
    <p:sldId id="257" r:id="rId3"/>
    <p:sldId id="258" r:id="rId4"/>
    <p:sldId id="262" r:id="rId5"/>
    <p:sldId id="259" r:id="rId6"/>
    <p:sldId id="260" r:id="rId7"/>
    <p:sldId id="280" r:id="rId8"/>
    <p:sldId id="281" r:id="rId9"/>
    <p:sldId id="282" r:id="rId10"/>
    <p:sldId id="283" r:id="rId11"/>
    <p:sldId id="284" r:id="rId12"/>
    <p:sldId id="285" r:id="rId13"/>
    <p:sldId id="286" r:id="rId14"/>
    <p:sldId id="287" r:id="rId15"/>
    <p:sldId id="261" r:id="rId16"/>
    <p:sldId id="263" r:id="rId17"/>
    <p:sldId id="264" r:id="rId18"/>
    <p:sldId id="269" r:id="rId19"/>
    <p:sldId id="276" r:id="rId20"/>
    <p:sldId id="277" r:id="rId21"/>
    <p:sldId id="278" r:id="rId22"/>
    <p:sldId id="279" r:id="rId23"/>
    <p:sldId id="265" r:id="rId24"/>
    <p:sldId id="272" r:id="rId25"/>
    <p:sldId id="273" r:id="rId26"/>
    <p:sldId id="274" r:id="rId27"/>
    <p:sldId id="275" r:id="rId28"/>
    <p:sldId id="268" r:id="rId29"/>
    <p:sldId id="266" r:id="rId30"/>
    <p:sldId id="27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37" autoAdjust="0"/>
  </p:normalViewPr>
  <p:slideViewPr>
    <p:cSldViewPr>
      <p:cViewPr varScale="1">
        <p:scale>
          <a:sx n="63" d="100"/>
          <a:sy n="63" d="100"/>
        </p:scale>
        <p:origin x="138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547292-BFDC-4FD5-A218-4606674210C5}" type="datetimeFigureOut">
              <a:rPr lang="en-US" smtClean="0"/>
              <a:pPr/>
              <a:t>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A09432-5FAF-4CDB-A5C1-08E2CBD0FE8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623695E-F237-4579-9AF4-E323FC6A503C}" type="datetime1">
              <a:rPr lang="en-US" smtClean="0"/>
              <a:pPr/>
              <a:t>1/4/2021</a:t>
            </a:fld>
            <a:endParaRPr lang="en-US"/>
          </a:p>
        </p:txBody>
      </p:sp>
      <p:sp>
        <p:nvSpPr>
          <p:cNvPr id="5" name="Footer Placeholder 4"/>
          <p:cNvSpPr>
            <a:spLocks noGrp="1"/>
          </p:cNvSpPr>
          <p:nvPr>
            <p:ph type="ftr" sz="quarter" idx="11"/>
          </p:nvPr>
        </p:nvSpPr>
        <p:spPr/>
        <p:txBody>
          <a:bodyPr/>
          <a:lstStyle/>
          <a:p>
            <a:r>
              <a:rPr lang="en-US"/>
              <a:t>Mudit M. Saxena, Dept. of Mech. Engg., ITE, Indus University</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D2C5D-40AF-47A3-B1A0-B563E21C2044}" type="datetime1">
              <a:rPr lang="en-US" smtClean="0"/>
              <a:pPr/>
              <a:t>1/4/2021</a:t>
            </a:fld>
            <a:endParaRPr lang="en-US"/>
          </a:p>
        </p:txBody>
      </p:sp>
      <p:sp>
        <p:nvSpPr>
          <p:cNvPr id="5" name="Footer Placeholder 4"/>
          <p:cNvSpPr>
            <a:spLocks noGrp="1"/>
          </p:cNvSpPr>
          <p:nvPr>
            <p:ph type="ftr" sz="quarter" idx="11"/>
          </p:nvPr>
        </p:nvSpPr>
        <p:spPr/>
        <p:txBody>
          <a:bodyPr/>
          <a:lstStyle/>
          <a:p>
            <a:r>
              <a:rPr lang="en-US"/>
              <a:t>Mudit M. Saxena, Dept. of Mech. Engg., ITE, Indus University</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EBD35E-F215-4AEE-BABC-291F7CF25165}" type="datetime1">
              <a:rPr lang="en-US" smtClean="0"/>
              <a:pPr/>
              <a:t>1/4/2021</a:t>
            </a:fld>
            <a:endParaRPr lang="en-US"/>
          </a:p>
        </p:txBody>
      </p:sp>
      <p:sp>
        <p:nvSpPr>
          <p:cNvPr id="5" name="Footer Placeholder 4"/>
          <p:cNvSpPr>
            <a:spLocks noGrp="1"/>
          </p:cNvSpPr>
          <p:nvPr>
            <p:ph type="ftr" sz="quarter" idx="11"/>
          </p:nvPr>
        </p:nvSpPr>
        <p:spPr/>
        <p:txBody>
          <a:bodyPr/>
          <a:lstStyle/>
          <a:p>
            <a:r>
              <a:rPr lang="en-US"/>
              <a:t>Mudit M. Saxena, Dept. of Mech. Engg., ITE, Indus University</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C23ED5-EBDC-40A2-B044-9EC8EA327074}" type="datetime1">
              <a:rPr lang="en-US" smtClean="0"/>
              <a:pPr/>
              <a:t>1/4/2021</a:t>
            </a:fld>
            <a:endParaRPr lang="en-US"/>
          </a:p>
        </p:txBody>
      </p:sp>
      <p:sp>
        <p:nvSpPr>
          <p:cNvPr id="5" name="Footer Placeholder 4"/>
          <p:cNvSpPr>
            <a:spLocks noGrp="1"/>
          </p:cNvSpPr>
          <p:nvPr>
            <p:ph type="ftr" sz="quarter" idx="11"/>
          </p:nvPr>
        </p:nvSpPr>
        <p:spPr/>
        <p:txBody>
          <a:bodyPr/>
          <a:lstStyle/>
          <a:p>
            <a:r>
              <a:rPr lang="en-US"/>
              <a:t>Mudit M. Saxena, Dept. of Mech. Engg., ITE, Indus University</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3C481D-605C-48E1-A0F3-ECE18BC1D814}" type="datetime1">
              <a:rPr lang="en-US" smtClean="0"/>
              <a:pPr/>
              <a:t>1/4/2021</a:t>
            </a:fld>
            <a:endParaRPr lang="en-US"/>
          </a:p>
        </p:txBody>
      </p:sp>
      <p:sp>
        <p:nvSpPr>
          <p:cNvPr id="5" name="Footer Placeholder 4"/>
          <p:cNvSpPr>
            <a:spLocks noGrp="1"/>
          </p:cNvSpPr>
          <p:nvPr>
            <p:ph type="ftr" sz="quarter" idx="11"/>
          </p:nvPr>
        </p:nvSpPr>
        <p:spPr/>
        <p:txBody>
          <a:bodyPr/>
          <a:lstStyle/>
          <a:p>
            <a:r>
              <a:rPr lang="en-US"/>
              <a:t>Mudit M. Saxena, Dept. of Mech. Engg., ITE, Indus University</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59123B-7520-4825-9DDA-375323DCFC75}" type="datetime1">
              <a:rPr lang="en-US" smtClean="0"/>
              <a:pPr/>
              <a:t>1/4/2021</a:t>
            </a:fld>
            <a:endParaRPr lang="en-US"/>
          </a:p>
        </p:txBody>
      </p:sp>
      <p:sp>
        <p:nvSpPr>
          <p:cNvPr id="6" name="Footer Placeholder 5"/>
          <p:cNvSpPr>
            <a:spLocks noGrp="1"/>
          </p:cNvSpPr>
          <p:nvPr>
            <p:ph type="ftr" sz="quarter" idx="11"/>
          </p:nvPr>
        </p:nvSpPr>
        <p:spPr/>
        <p:txBody>
          <a:bodyPr/>
          <a:lstStyle/>
          <a:p>
            <a:r>
              <a:rPr lang="en-US"/>
              <a:t>Mudit M. Saxena, Dept. of Mech. Engg., ITE, Indus University</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BDED3C2-3FF0-4577-A873-72DC5E67171D}" type="datetime1">
              <a:rPr lang="en-US" smtClean="0"/>
              <a:pPr/>
              <a:t>1/4/2021</a:t>
            </a:fld>
            <a:endParaRPr lang="en-US"/>
          </a:p>
        </p:txBody>
      </p:sp>
      <p:sp>
        <p:nvSpPr>
          <p:cNvPr id="8" name="Footer Placeholder 7"/>
          <p:cNvSpPr>
            <a:spLocks noGrp="1"/>
          </p:cNvSpPr>
          <p:nvPr>
            <p:ph type="ftr" sz="quarter" idx="11"/>
          </p:nvPr>
        </p:nvSpPr>
        <p:spPr/>
        <p:txBody>
          <a:bodyPr/>
          <a:lstStyle/>
          <a:p>
            <a:r>
              <a:rPr lang="en-US"/>
              <a:t>Mudit M. Saxena, Dept. of Mech. Engg., ITE, Indus University</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49F6FF-3A76-44A9-8146-F7C49CCA308D}" type="datetime1">
              <a:rPr lang="en-US" smtClean="0"/>
              <a:pPr/>
              <a:t>1/4/2021</a:t>
            </a:fld>
            <a:endParaRPr lang="en-US"/>
          </a:p>
        </p:txBody>
      </p:sp>
      <p:sp>
        <p:nvSpPr>
          <p:cNvPr id="4" name="Footer Placeholder 3"/>
          <p:cNvSpPr>
            <a:spLocks noGrp="1"/>
          </p:cNvSpPr>
          <p:nvPr>
            <p:ph type="ftr" sz="quarter" idx="11"/>
          </p:nvPr>
        </p:nvSpPr>
        <p:spPr/>
        <p:txBody>
          <a:bodyPr/>
          <a:lstStyle/>
          <a:p>
            <a:r>
              <a:rPr lang="en-US"/>
              <a:t>Mudit M. Saxena, Dept. of Mech. Engg., ITE, Indus University</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3BE07-3511-4A0A-A56A-8337C1AA272C}" type="datetime1">
              <a:rPr lang="en-US" smtClean="0"/>
              <a:pPr/>
              <a:t>1/4/2021</a:t>
            </a:fld>
            <a:endParaRPr lang="en-US"/>
          </a:p>
        </p:txBody>
      </p:sp>
      <p:sp>
        <p:nvSpPr>
          <p:cNvPr id="3" name="Footer Placeholder 2"/>
          <p:cNvSpPr>
            <a:spLocks noGrp="1"/>
          </p:cNvSpPr>
          <p:nvPr>
            <p:ph type="ftr" sz="quarter" idx="11"/>
          </p:nvPr>
        </p:nvSpPr>
        <p:spPr/>
        <p:txBody>
          <a:bodyPr/>
          <a:lstStyle/>
          <a:p>
            <a:r>
              <a:rPr lang="en-US"/>
              <a:t>Mudit M. Saxena, Dept. of Mech. Engg., ITE, Indus University</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798242-CB3F-41ED-BA84-72639E693FC5}" type="datetime1">
              <a:rPr lang="en-US" smtClean="0"/>
              <a:pPr/>
              <a:t>1/4/2021</a:t>
            </a:fld>
            <a:endParaRPr lang="en-US"/>
          </a:p>
        </p:txBody>
      </p:sp>
      <p:sp>
        <p:nvSpPr>
          <p:cNvPr id="6" name="Footer Placeholder 5"/>
          <p:cNvSpPr>
            <a:spLocks noGrp="1"/>
          </p:cNvSpPr>
          <p:nvPr>
            <p:ph type="ftr" sz="quarter" idx="11"/>
          </p:nvPr>
        </p:nvSpPr>
        <p:spPr/>
        <p:txBody>
          <a:bodyPr/>
          <a:lstStyle/>
          <a:p>
            <a:r>
              <a:rPr lang="en-US"/>
              <a:t>Mudit M. Saxena, Dept. of Mech. Engg., ITE, Indus University</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9CD3AE-7D0A-4F7D-B9E8-BD1C3C3FA68F}" type="datetime1">
              <a:rPr lang="en-US" smtClean="0"/>
              <a:pPr/>
              <a:t>1/4/2021</a:t>
            </a:fld>
            <a:endParaRPr lang="en-US"/>
          </a:p>
        </p:txBody>
      </p:sp>
      <p:sp>
        <p:nvSpPr>
          <p:cNvPr id="6" name="Footer Placeholder 5"/>
          <p:cNvSpPr>
            <a:spLocks noGrp="1"/>
          </p:cNvSpPr>
          <p:nvPr>
            <p:ph type="ftr" sz="quarter" idx="11"/>
          </p:nvPr>
        </p:nvSpPr>
        <p:spPr/>
        <p:txBody>
          <a:bodyPr/>
          <a:lstStyle/>
          <a:p>
            <a:r>
              <a:rPr lang="en-US"/>
              <a:t>Mudit M. Saxena, Dept. of Mech. Engg., ITE, Indus University</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43832A-1766-47D3-836B-884B280E0992}" type="datetime1">
              <a:rPr lang="en-US" smtClean="0"/>
              <a:pPr/>
              <a:t>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Mudit M. Saxena, Dept. of Mech. Engg., ITE, Indus University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1142999"/>
          </a:xfrm>
          <a:solidFill>
            <a:schemeClr val="tx2">
              <a:lumMod val="75000"/>
            </a:schemeClr>
          </a:solidFill>
          <a:scene3d>
            <a:camera prst="orthographicFront"/>
            <a:lightRig rig="threePt" dir="t"/>
          </a:scene3d>
          <a:sp3d>
            <a:bevelT w="165100" prst="coolSlant"/>
          </a:sp3d>
        </p:spPr>
        <p:txBody>
          <a:bodyPr>
            <a:normAutofit fontScale="90000"/>
          </a:bodyPr>
          <a:lstStyle/>
          <a:p>
            <a:r>
              <a:rPr lang="en-US" dirty="0">
                <a:solidFill>
                  <a:schemeClr val="bg1"/>
                </a:solidFill>
              </a:rPr>
              <a:t>MANAGEMENT FOR ENGINEERS</a:t>
            </a:r>
            <a:br>
              <a:rPr lang="en-US" dirty="0">
                <a:solidFill>
                  <a:schemeClr val="bg1"/>
                </a:solidFill>
              </a:rPr>
            </a:br>
            <a:r>
              <a:rPr lang="en-US" dirty="0">
                <a:solidFill>
                  <a:schemeClr val="bg1"/>
                </a:solidFill>
              </a:rPr>
              <a:t>UNIT – 1  INTRODUCTION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39762"/>
          </a:xfrm>
          <a:solidFill>
            <a:srgbClr val="002060"/>
          </a:solidFill>
        </p:spPr>
        <p:txBody>
          <a:bodyPr>
            <a:normAutofit fontScale="90000"/>
          </a:bodyPr>
          <a:lstStyle/>
          <a:p>
            <a:r>
              <a:rPr lang="en-US" dirty="0">
                <a:solidFill>
                  <a:schemeClr val="bg1"/>
                </a:solidFill>
              </a:rPr>
              <a:t>Levels of Management</a:t>
            </a:r>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r>
              <a:rPr lang="en-US" dirty="0">
                <a:solidFill>
                  <a:srgbClr val="002060"/>
                </a:solidFill>
              </a:rPr>
              <a:t>The term “</a:t>
            </a:r>
            <a:r>
              <a:rPr lang="en-US" b="1" dirty="0">
                <a:solidFill>
                  <a:srgbClr val="002060"/>
                </a:solidFill>
              </a:rPr>
              <a:t>Levels of Management</a:t>
            </a:r>
            <a:r>
              <a:rPr lang="en-US" dirty="0">
                <a:solidFill>
                  <a:srgbClr val="002060"/>
                </a:solidFill>
              </a:rPr>
              <a:t>’ refers to a line of demarcation between various managerial positions in an organization. </a:t>
            </a:r>
          </a:p>
          <a:p>
            <a:endParaRPr lang="en-US" dirty="0">
              <a:solidFill>
                <a:srgbClr val="002060"/>
              </a:solidFill>
            </a:endParaRPr>
          </a:p>
          <a:p>
            <a:r>
              <a:rPr lang="en-US" dirty="0">
                <a:solidFill>
                  <a:srgbClr val="002060"/>
                </a:solidFill>
              </a:rPr>
              <a:t>The number of levels in management increases when the size of the business and work force increases and vice versa. </a:t>
            </a:r>
          </a:p>
          <a:p>
            <a:endParaRPr lang="en-US" dirty="0">
              <a:solidFill>
                <a:srgbClr val="002060"/>
              </a:solidFill>
            </a:endParaRPr>
          </a:p>
          <a:p>
            <a:r>
              <a:rPr lang="en-US" dirty="0">
                <a:solidFill>
                  <a:srgbClr val="002060"/>
                </a:solidFill>
              </a:rPr>
              <a:t>The level of management determines a chain of command, the amount of authority &amp; status enjoyed by any managerial position. </a:t>
            </a:r>
          </a:p>
          <a:p>
            <a:endParaRPr lang="en-US" dirty="0">
              <a:solidFill>
                <a:srgbClr val="002060"/>
              </a:solidFill>
            </a:endParaRPr>
          </a:p>
          <a:p>
            <a:r>
              <a:rPr lang="en-US" dirty="0">
                <a:solidFill>
                  <a:srgbClr val="002060"/>
                </a:solidFill>
              </a:rPr>
              <a:t>The levels of management can be classified in three broad categories:</a:t>
            </a:r>
          </a:p>
          <a:p>
            <a:pPr lvl="1"/>
            <a:r>
              <a:rPr lang="en-US" b="1" dirty="0">
                <a:solidFill>
                  <a:srgbClr val="002060"/>
                </a:solidFill>
              </a:rPr>
              <a:t>Top level / Administrative level</a:t>
            </a:r>
            <a:endParaRPr lang="en-US" dirty="0">
              <a:solidFill>
                <a:srgbClr val="002060"/>
              </a:solidFill>
            </a:endParaRPr>
          </a:p>
          <a:p>
            <a:pPr lvl="1"/>
            <a:r>
              <a:rPr lang="en-US" b="1" dirty="0">
                <a:solidFill>
                  <a:srgbClr val="002060"/>
                </a:solidFill>
              </a:rPr>
              <a:t>Middle level / </a:t>
            </a:r>
            <a:r>
              <a:rPr lang="en-US" b="1" dirty="0" err="1">
                <a:solidFill>
                  <a:srgbClr val="002060"/>
                </a:solidFill>
              </a:rPr>
              <a:t>Executory</a:t>
            </a:r>
            <a:endParaRPr lang="en-US" dirty="0">
              <a:solidFill>
                <a:srgbClr val="002060"/>
              </a:solidFill>
            </a:endParaRPr>
          </a:p>
          <a:p>
            <a:pPr lvl="1"/>
            <a:r>
              <a:rPr lang="en-US" b="1" dirty="0">
                <a:solidFill>
                  <a:srgbClr val="002060"/>
                </a:solidFill>
              </a:rPr>
              <a:t>Low level / Supervisory / Operative / First-line managers</a:t>
            </a:r>
            <a:endParaRPr lang="en-US" dirty="0">
              <a:solidFill>
                <a:srgbClr val="002060"/>
              </a:solidFill>
            </a:endParaRP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pic>
        <p:nvPicPr>
          <p:cNvPr id="39938" name="Picture 2"/>
          <p:cNvPicPr>
            <a:picLocks noGrp="1" noChangeAspect="1" noChangeArrowheads="1"/>
          </p:cNvPicPr>
          <p:nvPr>
            <p:ph idx="1"/>
          </p:nvPr>
        </p:nvPicPr>
        <p:blipFill>
          <a:blip r:embed="rId2"/>
          <a:srcRect/>
          <a:stretch>
            <a:fillRect/>
          </a:stretch>
        </p:blipFill>
        <p:spPr bwMode="auto">
          <a:xfrm>
            <a:off x="383308" y="1752600"/>
            <a:ext cx="8317524" cy="4191000"/>
          </a:xfrm>
          <a:prstGeom prst="rect">
            <a:avLst/>
          </a:prstGeom>
          <a:noFill/>
          <a:ln w="9525">
            <a:noFill/>
            <a:miter lim="800000"/>
            <a:headEnd/>
            <a:tailEnd/>
          </a:ln>
          <a:effectLst/>
        </p:spPr>
      </p:pic>
      <p:sp>
        <p:nvSpPr>
          <p:cNvPr id="7" name="Title 1"/>
          <p:cNvSpPr txBox="1">
            <a:spLocks/>
          </p:cNvSpPr>
          <p:nvPr/>
        </p:nvSpPr>
        <p:spPr>
          <a:xfrm>
            <a:off x="0" y="0"/>
            <a:ext cx="9144000" cy="639762"/>
          </a:xfrm>
          <a:prstGeom prst="rect">
            <a:avLst/>
          </a:prstGeom>
          <a:solidFill>
            <a:srgbClr val="002060"/>
          </a:solidFill>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a:ln>
                  <a:noFill/>
                </a:ln>
                <a:solidFill>
                  <a:schemeClr val="bg1"/>
                </a:solidFill>
                <a:effectLst/>
                <a:uLnTx/>
                <a:uFillTx/>
                <a:latin typeface="+mj-lt"/>
                <a:ea typeface="+mj-ea"/>
                <a:cs typeface="+mj-cs"/>
              </a:rPr>
              <a:t>Levels of Management</a:t>
            </a:r>
            <a:endParaRPr kumimoji="0" lang="en-US" sz="44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62500" lnSpcReduction="20000"/>
          </a:bodyPr>
          <a:lstStyle/>
          <a:p>
            <a:pPr>
              <a:buNone/>
            </a:pPr>
            <a:r>
              <a:rPr lang="en-US" b="1" dirty="0">
                <a:solidFill>
                  <a:srgbClr val="002060"/>
                </a:solidFill>
              </a:rPr>
              <a:t>Top Level of Management</a:t>
            </a:r>
          </a:p>
          <a:p>
            <a:r>
              <a:rPr lang="en-US" dirty="0">
                <a:solidFill>
                  <a:srgbClr val="002060"/>
                </a:solidFill>
              </a:rPr>
              <a:t>It consists of board of directors, chief executive or managing director. The top management is the ultimate source of authority and it manages goals and policies for an enterprise. It devotes more time on planning and coordinating functions.</a:t>
            </a:r>
          </a:p>
          <a:p>
            <a:r>
              <a:rPr lang="en-US" dirty="0">
                <a:solidFill>
                  <a:srgbClr val="002060"/>
                </a:solidFill>
              </a:rPr>
              <a:t>The role of the top management can be summarized as follows -</a:t>
            </a:r>
          </a:p>
          <a:p>
            <a:r>
              <a:rPr lang="en-US" dirty="0">
                <a:solidFill>
                  <a:srgbClr val="002060"/>
                </a:solidFill>
              </a:rPr>
              <a:t>Top management lays down the objectives and broad policies of the enterprise. </a:t>
            </a:r>
          </a:p>
          <a:p>
            <a:r>
              <a:rPr lang="en-US" dirty="0">
                <a:solidFill>
                  <a:srgbClr val="002060"/>
                </a:solidFill>
              </a:rPr>
              <a:t>It issues necessary instructions for preparation of department budgets, procedures, schedules etc. </a:t>
            </a:r>
          </a:p>
          <a:p>
            <a:r>
              <a:rPr lang="en-US" dirty="0">
                <a:solidFill>
                  <a:srgbClr val="002060"/>
                </a:solidFill>
              </a:rPr>
              <a:t>It prepares strategic plans &amp; policies for the enterprise. </a:t>
            </a:r>
          </a:p>
          <a:p>
            <a:r>
              <a:rPr lang="en-US" dirty="0">
                <a:solidFill>
                  <a:srgbClr val="002060"/>
                </a:solidFill>
              </a:rPr>
              <a:t>It appoints the executive for middle level i.e. departmental managers. </a:t>
            </a:r>
          </a:p>
          <a:p>
            <a:r>
              <a:rPr lang="en-US" dirty="0">
                <a:solidFill>
                  <a:srgbClr val="002060"/>
                </a:solidFill>
              </a:rPr>
              <a:t>It controls &amp; coordinates the activities of all the departments. </a:t>
            </a:r>
          </a:p>
          <a:p>
            <a:r>
              <a:rPr lang="en-US" dirty="0">
                <a:solidFill>
                  <a:srgbClr val="002060"/>
                </a:solidFill>
              </a:rPr>
              <a:t>It is also responsible for maintaining a contact with the outside world. </a:t>
            </a:r>
          </a:p>
          <a:p>
            <a:r>
              <a:rPr lang="en-US" dirty="0">
                <a:solidFill>
                  <a:srgbClr val="002060"/>
                </a:solidFill>
              </a:rPr>
              <a:t>It provides guidance and direction. </a:t>
            </a:r>
          </a:p>
          <a:p>
            <a:r>
              <a:rPr lang="en-US" dirty="0">
                <a:solidFill>
                  <a:srgbClr val="002060"/>
                </a:solidFill>
              </a:rPr>
              <a:t>The top management is also responsible towards the shareholders for the performance of the enterprise. </a:t>
            </a: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
        <p:nvSpPr>
          <p:cNvPr id="6" name="Title 1"/>
          <p:cNvSpPr txBox="1">
            <a:spLocks/>
          </p:cNvSpPr>
          <p:nvPr/>
        </p:nvSpPr>
        <p:spPr>
          <a:xfrm>
            <a:off x="0" y="0"/>
            <a:ext cx="9144000" cy="639762"/>
          </a:xfrm>
          <a:prstGeom prst="rect">
            <a:avLst/>
          </a:prstGeom>
          <a:solidFill>
            <a:srgbClr val="002060"/>
          </a:solidFill>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a:ln>
                  <a:noFill/>
                </a:ln>
                <a:solidFill>
                  <a:schemeClr val="bg1"/>
                </a:solidFill>
                <a:effectLst/>
                <a:uLnTx/>
                <a:uFillTx/>
                <a:latin typeface="+mj-lt"/>
                <a:ea typeface="+mj-ea"/>
                <a:cs typeface="+mj-cs"/>
              </a:rPr>
              <a:t>Levels of Management</a:t>
            </a:r>
            <a:endParaRPr kumimoji="0" lang="en-US" sz="44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382000" cy="5211763"/>
          </a:xfrm>
        </p:spPr>
        <p:txBody>
          <a:bodyPr>
            <a:normAutofit fontScale="55000" lnSpcReduction="20000"/>
          </a:bodyPr>
          <a:lstStyle/>
          <a:p>
            <a:pPr>
              <a:buNone/>
            </a:pPr>
            <a:r>
              <a:rPr lang="en-US" b="1" dirty="0">
                <a:solidFill>
                  <a:srgbClr val="002060"/>
                </a:solidFill>
              </a:rPr>
              <a:t>Middle Level of Management</a:t>
            </a:r>
          </a:p>
          <a:p>
            <a:r>
              <a:rPr lang="en-US" dirty="0">
                <a:solidFill>
                  <a:srgbClr val="002060"/>
                </a:solidFill>
              </a:rPr>
              <a:t>The branch managers and departmental managers constitute middle level. They are responsible to the top management for the functioning of their department. They devote more time to organizational and directional functions. In small organization, there is only one layer of middle level of management but in big enterprises, there may be senior and junior middle level management. Their role can be emphasized as -</a:t>
            </a:r>
          </a:p>
          <a:p>
            <a:r>
              <a:rPr lang="en-US" dirty="0">
                <a:solidFill>
                  <a:srgbClr val="002060"/>
                </a:solidFill>
              </a:rPr>
              <a:t>They execute the plans of the organization in accordance with the policies and directives of the top management. </a:t>
            </a:r>
          </a:p>
          <a:p>
            <a:r>
              <a:rPr lang="en-US" dirty="0">
                <a:solidFill>
                  <a:srgbClr val="002060"/>
                </a:solidFill>
              </a:rPr>
              <a:t>They make plans for the sub-units of the organization. </a:t>
            </a:r>
          </a:p>
          <a:p>
            <a:r>
              <a:rPr lang="en-US" dirty="0">
                <a:solidFill>
                  <a:srgbClr val="002060"/>
                </a:solidFill>
              </a:rPr>
              <a:t>They participate in employment &amp; training of lower level management. </a:t>
            </a:r>
          </a:p>
          <a:p>
            <a:r>
              <a:rPr lang="en-US" dirty="0">
                <a:solidFill>
                  <a:srgbClr val="002060"/>
                </a:solidFill>
              </a:rPr>
              <a:t>They interpret and explain policies from top level management to lower level. </a:t>
            </a:r>
          </a:p>
          <a:p>
            <a:r>
              <a:rPr lang="en-US" dirty="0">
                <a:solidFill>
                  <a:srgbClr val="002060"/>
                </a:solidFill>
              </a:rPr>
              <a:t>They are responsible for coordinating the activities within the division or department. </a:t>
            </a:r>
          </a:p>
          <a:p>
            <a:r>
              <a:rPr lang="en-US" dirty="0">
                <a:solidFill>
                  <a:srgbClr val="002060"/>
                </a:solidFill>
              </a:rPr>
              <a:t>It also sends important reports and other important data to top level management. </a:t>
            </a:r>
          </a:p>
          <a:p>
            <a:r>
              <a:rPr lang="en-US" dirty="0">
                <a:solidFill>
                  <a:srgbClr val="002060"/>
                </a:solidFill>
              </a:rPr>
              <a:t>They evaluate performance of junior managers. </a:t>
            </a:r>
          </a:p>
          <a:p>
            <a:r>
              <a:rPr lang="en-US" dirty="0">
                <a:solidFill>
                  <a:srgbClr val="002060"/>
                </a:solidFill>
              </a:rPr>
              <a:t>They are also responsible for inspiring lower level managers towards better performance. </a:t>
            </a:r>
          </a:p>
          <a:p>
            <a:endParaRPr lang="en-US" dirty="0">
              <a:solidFill>
                <a:srgbClr val="00206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
        <p:nvSpPr>
          <p:cNvPr id="6" name="Title 1"/>
          <p:cNvSpPr txBox="1">
            <a:spLocks/>
          </p:cNvSpPr>
          <p:nvPr/>
        </p:nvSpPr>
        <p:spPr>
          <a:xfrm>
            <a:off x="0" y="0"/>
            <a:ext cx="9144000" cy="639762"/>
          </a:xfrm>
          <a:prstGeom prst="rect">
            <a:avLst/>
          </a:prstGeom>
          <a:solidFill>
            <a:srgbClr val="002060"/>
          </a:solidFill>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a:ln>
                  <a:noFill/>
                </a:ln>
                <a:solidFill>
                  <a:schemeClr val="bg1"/>
                </a:solidFill>
                <a:effectLst/>
                <a:uLnTx/>
                <a:uFillTx/>
                <a:latin typeface="+mj-lt"/>
                <a:ea typeface="+mj-ea"/>
                <a:cs typeface="+mj-cs"/>
              </a:rPr>
              <a:t>Levels of Management</a:t>
            </a:r>
            <a:endParaRPr kumimoji="0" lang="en-US" sz="44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47500" lnSpcReduction="20000"/>
          </a:bodyPr>
          <a:lstStyle/>
          <a:p>
            <a:pPr>
              <a:buNone/>
            </a:pPr>
            <a:r>
              <a:rPr lang="en-US" b="1" dirty="0">
                <a:solidFill>
                  <a:srgbClr val="002060"/>
                </a:solidFill>
              </a:rPr>
              <a:t>Lower Level of Management</a:t>
            </a:r>
          </a:p>
          <a:p>
            <a:r>
              <a:rPr lang="en-US" dirty="0">
                <a:solidFill>
                  <a:srgbClr val="002060"/>
                </a:solidFill>
              </a:rPr>
              <a:t>Lower level is also known as supervisory / operative level of management. It consists of supervisors, foreman, section officers, superintendent etc. According to </a:t>
            </a:r>
            <a:r>
              <a:rPr lang="en-US" i="1" dirty="0">
                <a:solidFill>
                  <a:srgbClr val="002060"/>
                </a:solidFill>
              </a:rPr>
              <a:t>R.C. Davis</a:t>
            </a:r>
            <a:r>
              <a:rPr lang="en-US" dirty="0">
                <a:solidFill>
                  <a:srgbClr val="002060"/>
                </a:solidFill>
              </a:rPr>
              <a:t>, “Supervisory management refers to those executives whose work has to be largely with personal oversight and direction of operative employees”. In other words, they are concerned with direction and controlling function of management. </a:t>
            </a:r>
          </a:p>
          <a:p>
            <a:pPr>
              <a:buNone/>
            </a:pPr>
            <a:endParaRPr lang="en-US" dirty="0">
              <a:solidFill>
                <a:srgbClr val="002060"/>
              </a:solidFill>
            </a:endParaRPr>
          </a:p>
          <a:p>
            <a:pPr>
              <a:buNone/>
            </a:pPr>
            <a:r>
              <a:rPr lang="en-US" dirty="0">
                <a:solidFill>
                  <a:srgbClr val="002060"/>
                </a:solidFill>
              </a:rPr>
              <a:t>Their activities include -</a:t>
            </a:r>
          </a:p>
          <a:p>
            <a:r>
              <a:rPr lang="en-US" dirty="0">
                <a:solidFill>
                  <a:srgbClr val="002060"/>
                </a:solidFill>
              </a:rPr>
              <a:t>Assigning of jobs and tasks to various workers. </a:t>
            </a:r>
          </a:p>
          <a:p>
            <a:r>
              <a:rPr lang="en-US" dirty="0">
                <a:solidFill>
                  <a:srgbClr val="002060"/>
                </a:solidFill>
              </a:rPr>
              <a:t>They guide and instruct workers for day to day activities. </a:t>
            </a:r>
          </a:p>
          <a:p>
            <a:r>
              <a:rPr lang="en-US" dirty="0">
                <a:solidFill>
                  <a:srgbClr val="002060"/>
                </a:solidFill>
              </a:rPr>
              <a:t>They are responsible for the quality as well as quantity of production. </a:t>
            </a:r>
          </a:p>
          <a:p>
            <a:r>
              <a:rPr lang="en-US" dirty="0">
                <a:solidFill>
                  <a:srgbClr val="002060"/>
                </a:solidFill>
              </a:rPr>
              <a:t>They are also entrusted with the responsibility of maintaining good relation in the organization. </a:t>
            </a:r>
          </a:p>
          <a:p>
            <a:r>
              <a:rPr lang="en-US" dirty="0">
                <a:solidFill>
                  <a:srgbClr val="002060"/>
                </a:solidFill>
              </a:rPr>
              <a:t>They communicate workers problems, suggestions, and recommendatory appeals etc to the higher level and higher level goals and objectives to the workers. </a:t>
            </a:r>
          </a:p>
          <a:p>
            <a:r>
              <a:rPr lang="en-US" dirty="0">
                <a:solidFill>
                  <a:srgbClr val="002060"/>
                </a:solidFill>
              </a:rPr>
              <a:t>They help to solve the grievances of the workers. </a:t>
            </a:r>
          </a:p>
          <a:p>
            <a:r>
              <a:rPr lang="en-US" dirty="0">
                <a:solidFill>
                  <a:srgbClr val="002060"/>
                </a:solidFill>
              </a:rPr>
              <a:t>They supervise &amp; guide the sub-ordinates. </a:t>
            </a:r>
          </a:p>
          <a:p>
            <a:r>
              <a:rPr lang="en-US" dirty="0">
                <a:solidFill>
                  <a:srgbClr val="002060"/>
                </a:solidFill>
              </a:rPr>
              <a:t>They are responsible for providing training to the workers. </a:t>
            </a:r>
          </a:p>
          <a:p>
            <a:r>
              <a:rPr lang="en-US" dirty="0">
                <a:solidFill>
                  <a:srgbClr val="002060"/>
                </a:solidFill>
              </a:rPr>
              <a:t>They arrange necessary materials, machines, tools etc for getting the things done. </a:t>
            </a:r>
          </a:p>
          <a:p>
            <a:r>
              <a:rPr lang="en-US" dirty="0">
                <a:solidFill>
                  <a:srgbClr val="002060"/>
                </a:solidFill>
              </a:rPr>
              <a:t>They prepare periodical reports about the performance of the workers. </a:t>
            </a:r>
          </a:p>
          <a:p>
            <a:r>
              <a:rPr lang="en-US" dirty="0">
                <a:solidFill>
                  <a:srgbClr val="002060"/>
                </a:solidFill>
              </a:rPr>
              <a:t>They ensure discipline in the enterprise. </a:t>
            </a:r>
          </a:p>
          <a:p>
            <a:r>
              <a:rPr lang="en-US" dirty="0">
                <a:solidFill>
                  <a:srgbClr val="002060"/>
                </a:solidFill>
              </a:rPr>
              <a:t>They motivate workers. </a:t>
            </a:r>
          </a:p>
          <a:p>
            <a:r>
              <a:rPr lang="en-US" dirty="0">
                <a:solidFill>
                  <a:srgbClr val="002060"/>
                </a:solidFill>
              </a:rPr>
              <a:t>They are the image builders of the enterprise because they are in direct contact with the workers. </a:t>
            </a:r>
          </a:p>
          <a:p>
            <a:endParaRPr lang="en-US" dirty="0">
              <a:solidFill>
                <a:srgbClr val="00206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
        <p:nvSpPr>
          <p:cNvPr id="6" name="Title 1"/>
          <p:cNvSpPr txBox="1">
            <a:spLocks/>
          </p:cNvSpPr>
          <p:nvPr/>
        </p:nvSpPr>
        <p:spPr>
          <a:xfrm>
            <a:off x="0" y="0"/>
            <a:ext cx="9144000" cy="639762"/>
          </a:xfrm>
          <a:prstGeom prst="rect">
            <a:avLst/>
          </a:prstGeom>
          <a:solidFill>
            <a:srgbClr val="002060"/>
          </a:solidFill>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a:ln>
                  <a:noFill/>
                </a:ln>
                <a:solidFill>
                  <a:schemeClr val="bg1"/>
                </a:solidFill>
                <a:effectLst/>
                <a:uLnTx/>
                <a:uFillTx/>
                <a:latin typeface="+mj-lt"/>
                <a:ea typeface="+mj-ea"/>
                <a:cs typeface="+mj-cs"/>
              </a:rPr>
              <a:t>Levels of Management</a:t>
            </a:r>
            <a:endParaRPr kumimoji="0" lang="en-US" sz="44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39762"/>
          </a:xfrm>
          <a:solidFill>
            <a:schemeClr val="tx2">
              <a:lumMod val="75000"/>
            </a:schemeClr>
          </a:solidFill>
        </p:spPr>
        <p:txBody>
          <a:bodyPr>
            <a:normAutofit fontScale="90000"/>
          </a:bodyPr>
          <a:lstStyle/>
          <a:p>
            <a:r>
              <a:rPr lang="en-US" b="1" dirty="0">
                <a:solidFill>
                  <a:schemeClr val="bg1"/>
                </a:solidFill>
              </a:rPr>
              <a:t>Functions of Management</a:t>
            </a:r>
            <a:endParaRPr lang="en-US" dirty="0">
              <a:solidFill>
                <a:schemeClr val="bg1"/>
              </a:solidFill>
            </a:endParaRPr>
          </a:p>
        </p:txBody>
      </p:sp>
      <p:sp>
        <p:nvSpPr>
          <p:cNvPr id="3" name="Content Placeholder 2"/>
          <p:cNvSpPr>
            <a:spLocks noGrp="1"/>
          </p:cNvSpPr>
          <p:nvPr>
            <p:ph idx="1"/>
          </p:nvPr>
        </p:nvSpPr>
        <p:spPr>
          <a:xfrm>
            <a:off x="304800" y="762000"/>
            <a:ext cx="8382000" cy="5867400"/>
          </a:xfrm>
        </p:spPr>
        <p:txBody>
          <a:bodyPr>
            <a:normAutofit fontScale="55000" lnSpcReduction="20000"/>
          </a:bodyPr>
          <a:lstStyle/>
          <a:p>
            <a:pPr>
              <a:buNone/>
            </a:pPr>
            <a:r>
              <a:rPr lang="en-US" sz="4400" b="1" dirty="0">
                <a:solidFill>
                  <a:srgbClr val="C00000"/>
                </a:solidFill>
              </a:rPr>
              <a:t>Functions of Management</a:t>
            </a:r>
          </a:p>
          <a:p>
            <a:r>
              <a:rPr lang="en-US" dirty="0">
                <a:solidFill>
                  <a:srgbClr val="002060"/>
                </a:solidFill>
              </a:rPr>
              <a:t>Management has been described as a social process involving responsibility for economical and effective planning &amp; regulation of operation of an enterprise in the fulfillment of given purposes. It is a dynamic process consisting of various elements and activities. These activities are different from operative functions like marketing, finance, purchase etc. Rather these activities are common to each and every manger irrespective of his level or status.</a:t>
            </a:r>
          </a:p>
          <a:p>
            <a:endParaRPr lang="en-US" dirty="0">
              <a:solidFill>
                <a:srgbClr val="002060"/>
              </a:solidFill>
            </a:endParaRPr>
          </a:p>
          <a:p>
            <a:r>
              <a:rPr lang="en-US" dirty="0">
                <a:solidFill>
                  <a:srgbClr val="002060"/>
                </a:solidFill>
              </a:rPr>
              <a:t>Different experts have classified functions of management. According to </a:t>
            </a:r>
            <a:r>
              <a:rPr lang="en-US" i="1" dirty="0">
                <a:solidFill>
                  <a:srgbClr val="002060"/>
                </a:solidFill>
              </a:rPr>
              <a:t>George &amp; Jerry</a:t>
            </a:r>
            <a:r>
              <a:rPr lang="en-US" dirty="0">
                <a:solidFill>
                  <a:srgbClr val="002060"/>
                </a:solidFill>
              </a:rPr>
              <a:t>, “There are four fundamental functions of management i.e. planning, organizing, actuating and controlling”.</a:t>
            </a:r>
          </a:p>
          <a:p>
            <a:endParaRPr lang="en-US" dirty="0">
              <a:solidFill>
                <a:srgbClr val="002060"/>
              </a:solidFill>
            </a:endParaRPr>
          </a:p>
          <a:p>
            <a:r>
              <a:rPr lang="en-US" dirty="0">
                <a:solidFill>
                  <a:srgbClr val="002060"/>
                </a:solidFill>
              </a:rPr>
              <a:t>According to Henry </a:t>
            </a:r>
            <a:r>
              <a:rPr lang="en-US" dirty="0" err="1">
                <a:solidFill>
                  <a:srgbClr val="002060"/>
                </a:solidFill>
              </a:rPr>
              <a:t>Fayol</a:t>
            </a:r>
            <a:r>
              <a:rPr lang="en-US" dirty="0">
                <a:solidFill>
                  <a:srgbClr val="002060"/>
                </a:solidFill>
              </a:rPr>
              <a:t>, “To manage is to forecast and plan, to organize, to command, &amp; to control”. Whereas Luther </a:t>
            </a:r>
            <a:r>
              <a:rPr lang="en-US" dirty="0" err="1">
                <a:solidFill>
                  <a:srgbClr val="002060"/>
                </a:solidFill>
              </a:rPr>
              <a:t>Gullick</a:t>
            </a:r>
            <a:r>
              <a:rPr lang="en-US" dirty="0">
                <a:solidFill>
                  <a:srgbClr val="002060"/>
                </a:solidFill>
              </a:rPr>
              <a:t> has given a keyword ’</a:t>
            </a:r>
            <a:r>
              <a:rPr lang="en-US" b="1" dirty="0">
                <a:solidFill>
                  <a:srgbClr val="002060"/>
                </a:solidFill>
              </a:rPr>
              <a:t>POSDCORB</a:t>
            </a:r>
            <a:r>
              <a:rPr lang="en-US" dirty="0">
                <a:solidFill>
                  <a:srgbClr val="002060"/>
                </a:solidFill>
              </a:rPr>
              <a:t>’ where </a:t>
            </a:r>
            <a:r>
              <a:rPr lang="en-US" b="1" dirty="0">
                <a:solidFill>
                  <a:srgbClr val="002060"/>
                </a:solidFill>
              </a:rPr>
              <a:t>P stands for Planning, O for Organizing, S for Staffing, D for Directing, Co for Co-ordination, R for reporting &amp; B for Budgeting. </a:t>
            </a:r>
            <a:r>
              <a:rPr lang="en-US" dirty="0">
                <a:solidFill>
                  <a:srgbClr val="002060"/>
                </a:solidFill>
              </a:rPr>
              <a:t>But the most widely accepted are functions of management given by KOONTZ and O’DONNEL i.e. </a:t>
            </a:r>
            <a:r>
              <a:rPr lang="en-US" b="1" dirty="0">
                <a:solidFill>
                  <a:srgbClr val="002060"/>
                </a:solidFill>
              </a:rPr>
              <a:t>Planning</a:t>
            </a:r>
            <a:r>
              <a:rPr lang="en-US" dirty="0">
                <a:solidFill>
                  <a:srgbClr val="002060"/>
                </a:solidFill>
              </a:rPr>
              <a:t>, </a:t>
            </a:r>
            <a:r>
              <a:rPr lang="en-US" b="1" dirty="0">
                <a:solidFill>
                  <a:srgbClr val="002060"/>
                </a:solidFill>
              </a:rPr>
              <a:t>Organizing</a:t>
            </a:r>
            <a:r>
              <a:rPr lang="en-US" dirty="0">
                <a:solidFill>
                  <a:srgbClr val="002060"/>
                </a:solidFill>
              </a:rPr>
              <a:t>, </a:t>
            </a:r>
            <a:r>
              <a:rPr lang="en-US" b="1" dirty="0">
                <a:solidFill>
                  <a:srgbClr val="002060"/>
                </a:solidFill>
              </a:rPr>
              <a:t>Staffing</a:t>
            </a:r>
            <a:r>
              <a:rPr lang="en-US" dirty="0">
                <a:solidFill>
                  <a:srgbClr val="002060"/>
                </a:solidFill>
              </a:rPr>
              <a:t>, </a:t>
            </a:r>
            <a:r>
              <a:rPr lang="en-US" b="1" dirty="0">
                <a:solidFill>
                  <a:srgbClr val="002060"/>
                </a:solidFill>
              </a:rPr>
              <a:t>Directing</a:t>
            </a:r>
            <a:r>
              <a:rPr lang="en-US" dirty="0">
                <a:solidFill>
                  <a:srgbClr val="002060"/>
                </a:solidFill>
              </a:rPr>
              <a:t> and </a:t>
            </a:r>
            <a:r>
              <a:rPr lang="en-US" b="1" dirty="0">
                <a:solidFill>
                  <a:srgbClr val="002060"/>
                </a:solidFill>
              </a:rPr>
              <a:t>Controlling</a:t>
            </a:r>
            <a:r>
              <a:rPr lang="en-US" dirty="0">
                <a:solidFill>
                  <a:srgbClr val="002060"/>
                </a:solidFill>
              </a:rPr>
              <a:t>.</a:t>
            </a:r>
          </a:p>
          <a:p>
            <a:endParaRPr lang="en-US" dirty="0">
              <a:solidFill>
                <a:srgbClr val="002060"/>
              </a:solidFill>
            </a:endParaRPr>
          </a:p>
          <a:p>
            <a:r>
              <a:rPr lang="en-US" dirty="0">
                <a:solidFill>
                  <a:srgbClr val="002060"/>
                </a:solidFill>
              </a:rPr>
              <a:t>For theoretical purposes, it may be convenient to separate the function of management but practically these functions are overlapping in nature i.e. they are highly inseparable. Each function blends into the other &amp; each affects the performance of others.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Functions of Managemen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7" name="Picture 3"/>
          <p:cNvPicPr>
            <a:picLocks noGrp="1" noChangeAspect="1" noChangeArrowheads="1"/>
          </p:cNvPicPr>
          <p:nvPr>
            <p:ph idx="1"/>
          </p:nvPr>
        </p:nvPicPr>
        <p:blipFill>
          <a:blip r:embed="rId2"/>
          <a:srcRect/>
          <a:stretch>
            <a:fillRect/>
          </a:stretch>
        </p:blipFill>
        <p:spPr bwMode="auto">
          <a:xfrm>
            <a:off x="1066800" y="1638586"/>
            <a:ext cx="6783228" cy="4305013"/>
          </a:xfrm>
          <a:prstGeom prst="rect">
            <a:avLst/>
          </a:prstGeom>
          <a:noFill/>
          <a:ln w="9525">
            <a:solidFill>
              <a:schemeClr val="accent1"/>
            </a:solidFill>
            <a:miter lim="800000"/>
            <a:headEnd/>
            <a:tailEnd/>
          </a:ln>
          <a:effectLst/>
        </p:spPr>
      </p:pic>
      <p:sp>
        <p:nvSpPr>
          <p:cNvPr id="6" name="Title 1"/>
          <p:cNvSpPr>
            <a:spLocks noGrp="1"/>
          </p:cNvSpPr>
          <p:nvPr>
            <p:ph type="title"/>
          </p:nvPr>
        </p:nvSpPr>
        <p:spPr>
          <a:xfrm>
            <a:off x="0" y="0"/>
            <a:ext cx="9144000" cy="563562"/>
          </a:xfrm>
          <a:solidFill>
            <a:schemeClr val="tx2">
              <a:lumMod val="75000"/>
            </a:schemeClr>
          </a:solidFill>
        </p:spPr>
        <p:txBody>
          <a:bodyPr>
            <a:normAutofit fontScale="90000"/>
          </a:bodyPr>
          <a:lstStyle/>
          <a:p>
            <a:r>
              <a:rPr lang="en-US" b="1" dirty="0">
                <a:solidFill>
                  <a:schemeClr val="bg1"/>
                </a:solidFill>
              </a:rPr>
              <a:t>Functions of Management</a:t>
            </a:r>
            <a:endParaRPr lang="en-US" dirty="0">
              <a:solidFill>
                <a:schemeClr val="bg1"/>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382000" cy="5715000"/>
          </a:xfrm>
        </p:spPr>
        <p:txBody>
          <a:bodyPr>
            <a:normAutofit fontScale="70000" lnSpcReduction="20000"/>
          </a:bodyPr>
          <a:lstStyle/>
          <a:p>
            <a:pPr>
              <a:buNone/>
            </a:pPr>
            <a:r>
              <a:rPr lang="en-US" sz="4000" b="1" dirty="0">
                <a:solidFill>
                  <a:srgbClr val="C00000"/>
                </a:solidFill>
              </a:rPr>
              <a:t>Planning</a:t>
            </a:r>
          </a:p>
          <a:p>
            <a:pPr algn="just"/>
            <a:r>
              <a:rPr lang="en-US" dirty="0">
                <a:solidFill>
                  <a:srgbClr val="002060"/>
                </a:solidFill>
              </a:rPr>
              <a:t>It is the basic function of management. It deals with chalking out a future course of action &amp; deciding in advance the most appropriate course of actions for achievement of pre-determined goals. </a:t>
            </a:r>
          </a:p>
          <a:p>
            <a:pPr algn="just"/>
            <a:endParaRPr lang="en-US" dirty="0">
              <a:solidFill>
                <a:srgbClr val="002060"/>
              </a:solidFill>
            </a:endParaRPr>
          </a:p>
          <a:p>
            <a:pPr algn="just"/>
            <a:r>
              <a:rPr lang="en-US" dirty="0">
                <a:solidFill>
                  <a:srgbClr val="002060"/>
                </a:solidFill>
              </a:rPr>
              <a:t>According to KOONTZ, “Planning is deciding in advance - what to do, when to do &amp; how to do. It bridges the gap from where we are &amp; where we want to be”. </a:t>
            </a:r>
          </a:p>
          <a:p>
            <a:pPr algn="just"/>
            <a:endParaRPr lang="en-US" dirty="0">
              <a:solidFill>
                <a:srgbClr val="002060"/>
              </a:solidFill>
            </a:endParaRPr>
          </a:p>
          <a:p>
            <a:pPr algn="just"/>
            <a:r>
              <a:rPr lang="en-US" dirty="0">
                <a:solidFill>
                  <a:srgbClr val="002060"/>
                </a:solidFill>
              </a:rPr>
              <a:t>A plan is a future course of actions. It is an exercise in problem solving &amp; decision making. Planning is determination of courses of action to achieve desired goals. Thus, planning is a systematic thinking about ways &amp; means for accomplishment of pre-determined goals. </a:t>
            </a:r>
          </a:p>
          <a:p>
            <a:pPr algn="just"/>
            <a:endParaRPr lang="en-US" dirty="0">
              <a:solidFill>
                <a:srgbClr val="002060"/>
              </a:solidFill>
            </a:endParaRPr>
          </a:p>
          <a:p>
            <a:pPr algn="just"/>
            <a:r>
              <a:rPr lang="en-US" dirty="0">
                <a:solidFill>
                  <a:srgbClr val="002060"/>
                </a:solidFill>
              </a:rPr>
              <a:t>Planning is necessary to ensure proper utilization of human &amp; non-human resources. It is all pervasive, it is an intellectual activity and it also helps in avoiding confusion, uncertainties, risks, wastages etc.</a:t>
            </a:r>
          </a:p>
        </p:txBody>
      </p:sp>
      <p:sp>
        <p:nvSpPr>
          <p:cNvPr id="4" name="Title 1"/>
          <p:cNvSpPr>
            <a:spLocks noGrp="1"/>
          </p:cNvSpPr>
          <p:nvPr>
            <p:ph type="title"/>
          </p:nvPr>
        </p:nvSpPr>
        <p:spPr>
          <a:xfrm>
            <a:off x="0" y="0"/>
            <a:ext cx="9144000" cy="563562"/>
          </a:xfrm>
          <a:solidFill>
            <a:srgbClr val="002060"/>
          </a:solidFill>
        </p:spPr>
        <p:txBody>
          <a:bodyPr>
            <a:normAutofit fontScale="90000"/>
          </a:bodyPr>
          <a:lstStyle/>
          <a:p>
            <a:r>
              <a:rPr lang="en-US" dirty="0">
                <a:solidFill>
                  <a:schemeClr val="bg1"/>
                </a:solidFill>
              </a:rPr>
              <a:t>Functions of Management</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86800" cy="5867400"/>
          </a:xfrm>
        </p:spPr>
        <p:txBody>
          <a:bodyPr>
            <a:normAutofit fontScale="77500" lnSpcReduction="20000"/>
          </a:bodyPr>
          <a:lstStyle/>
          <a:p>
            <a:pPr>
              <a:buNone/>
            </a:pPr>
            <a:r>
              <a:rPr lang="en-US" sz="3400" b="1" dirty="0">
                <a:solidFill>
                  <a:srgbClr val="C00000"/>
                </a:solidFill>
              </a:rPr>
              <a:t>Organizing</a:t>
            </a:r>
          </a:p>
          <a:p>
            <a:pPr algn="just"/>
            <a:r>
              <a:rPr lang="en-US" dirty="0">
                <a:solidFill>
                  <a:srgbClr val="002060"/>
                </a:solidFill>
              </a:rPr>
              <a:t>It is the process of bringing together physical, financial and human resources and developing productive relationship amongst them for achievement of organizational goals.</a:t>
            </a:r>
          </a:p>
          <a:p>
            <a:pPr algn="just"/>
            <a:endParaRPr lang="en-US" dirty="0">
              <a:solidFill>
                <a:srgbClr val="002060"/>
              </a:solidFill>
            </a:endParaRPr>
          </a:p>
          <a:p>
            <a:pPr algn="just"/>
            <a:r>
              <a:rPr lang="en-US" dirty="0">
                <a:solidFill>
                  <a:srgbClr val="002060"/>
                </a:solidFill>
              </a:rPr>
              <a:t> According to Henry </a:t>
            </a:r>
            <a:r>
              <a:rPr lang="en-US" dirty="0" err="1">
                <a:solidFill>
                  <a:srgbClr val="002060"/>
                </a:solidFill>
              </a:rPr>
              <a:t>Fayol</a:t>
            </a:r>
            <a:r>
              <a:rPr lang="en-US" dirty="0">
                <a:solidFill>
                  <a:srgbClr val="002060"/>
                </a:solidFill>
              </a:rPr>
              <a:t>, “To organize a business is to provide it with everything useful or its functioning i.e. raw material, tools, capital and personnel’s”. </a:t>
            </a:r>
          </a:p>
          <a:p>
            <a:pPr algn="just"/>
            <a:endParaRPr lang="en-US" dirty="0">
              <a:solidFill>
                <a:srgbClr val="002060"/>
              </a:solidFill>
            </a:endParaRPr>
          </a:p>
          <a:p>
            <a:pPr algn="just"/>
            <a:r>
              <a:rPr lang="en-US" dirty="0">
                <a:solidFill>
                  <a:srgbClr val="002060"/>
                </a:solidFill>
              </a:rPr>
              <a:t>To organize a business involves determining &amp; providing human and non-human resources to the organizational structure. Organizing as a process involves:</a:t>
            </a:r>
          </a:p>
          <a:p>
            <a:pPr lvl="1" algn="just"/>
            <a:r>
              <a:rPr lang="en-US" b="1" dirty="0">
                <a:solidFill>
                  <a:srgbClr val="002060"/>
                </a:solidFill>
              </a:rPr>
              <a:t>Identification of activities. </a:t>
            </a:r>
          </a:p>
          <a:p>
            <a:pPr lvl="1" algn="just"/>
            <a:r>
              <a:rPr lang="en-US" b="1" dirty="0">
                <a:solidFill>
                  <a:srgbClr val="002060"/>
                </a:solidFill>
              </a:rPr>
              <a:t>Classification of grouping of activities. </a:t>
            </a:r>
          </a:p>
          <a:p>
            <a:pPr lvl="1" algn="just"/>
            <a:r>
              <a:rPr lang="en-US" b="1" dirty="0">
                <a:solidFill>
                  <a:srgbClr val="002060"/>
                </a:solidFill>
              </a:rPr>
              <a:t>Assignment of duties. </a:t>
            </a:r>
          </a:p>
          <a:p>
            <a:pPr lvl="1" algn="just"/>
            <a:r>
              <a:rPr lang="en-US" b="1" dirty="0">
                <a:solidFill>
                  <a:srgbClr val="002060"/>
                </a:solidFill>
              </a:rPr>
              <a:t>Delegation of authority and creation of responsibility. </a:t>
            </a:r>
          </a:p>
          <a:p>
            <a:pPr lvl="1" algn="just"/>
            <a:r>
              <a:rPr lang="en-US" b="1" dirty="0">
                <a:solidFill>
                  <a:srgbClr val="002060"/>
                </a:solidFill>
              </a:rPr>
              <a:t>Coordinating authority and responsibility relationships. </a:t>
            </a:r>
          </a:p>
          <a:p>
            <a:endParaRPr lang="en-US" dirty="0"/>
          </a:p>
        </p:txBody>
      </p:sp>
      <p:sp>
        <p:nvSpPr>
          <p:cNvPr id="4" name="Title 1"/>
          <p:cNvSpPr>
            <a:spLocks noGrp="1"/>
          </p:cNvSpPr>
          <p:nvPr>
            <p:ph type="title"/>
          </p:nvPr>
        </p:nvSpPr>
        <p:spPr>
          <a:xfrm>
            <a:off x="0" y="0"/>
            <a:ext cx="9144000" cy="563562"/>
          </a:xfrm>
          <a:solidFill>
            <a:srgbClr val="002060"/>
          </a:solidFill>
        </p:spPr>
        <p:txBody>
          <a:bodyPr>
            <a:normAutofit fontScale="90000"/>
          </a:bodyPr>
          <a:lstStyle/>
          <a:p>
            <a:r>
              <a:rPr lang="en-US" dirty="0">
                <a:solidFill>
                  <a:schemeClr val="bg1"/>
                </a:solidFill>
              </a:rPr>
              <a:t>Functions of Management - Organizing</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686800" cy="5364163"/>
          </a:xfrm>
        </p:spPr>
        <p:txBody>
          <a:bodyPr>
            <a:normAutofit fontScale="55000" lnSpcReduction="20000"/>
          </a:bodyPr>
          <a:lstStyle/>
          <a:p>
            <a:pPr>
              <a:buNone/>
            </a:pPr>
            <a:r>
              <a:rPr lang="en-US" sz="4400" b="1" dirty="0">
                <a:solidFill>
                  <a:srgbClr val="C00000"/>
                </a:solidFill>
              </a:rPr>
              <a:t>Principles of Organizing</a:t>
            </a:r>
          </a:p>
          <a:p>
            <a:r>
              <a:rPr lang="en-US" dirty="0"/>
              <a:t>The organizing process can be done efficiently if the managers have certain guidelines so that they can take decisions and can act. To organize in an effective manner, the following principles of organization can be used by a manager.</a:t>
            </a:r>
          </a:p>
          <a:p>
            <a:endParaRPr lang="en-US" dirty="0"/>
          </a:p>
          <a:p>
            <a:pPr marL="514350" indent="-514350">
              <a:buNone/>
            </a:pPr>
            <a:r>
              <a:rPr lang="en-US" b="1" dirty="0"/>
              <a:t>1.	Principle of Specialization</a:t>
            </a:r>
          </a:p>
          <a:p>
            <a:pPr lvl="1">
              <a:buNone/>
            </a:pPr>
            <a:r>
              <a:rPr lang="en-US" dirty="0"/>
              <a:t>		According to the principle, the whole work of a concern should be divided amongst the 	subordinates on the basis of qualifications, abilities and skills. It is through division of work 	specialization can be achieved which results in effective organization.</a:t>
            </a:r>
          </a:p>
          <a:p>
            <a:pPr>
              <a:buNone/>
            </a:pPr>
            <a:endParaRPr lang="en-US" dirty="0"/>
          </a:p>
          <a:p>
            <a:pPr marL="514350" indent="-514350">
              <a:buNone/>
            </a:pPr>
            <a:r>
              <a:rPr lang="en-US" b="1" dirty="0"/>
              <a:t>2.	Principle of Functional Definition</a:t>
            </a:r>
          </a:p>
          <a:p>
            <a:pPr>
              <a:buNone/>
            </a:pPr>
            <a:r>
              <a:rPr lang="en-US" dirty="0"/>
              <a:t>		According to this principle, all the functions in a concern should be completely 	and clearly defined to the managers and subordinates. This can be done by 	clearly defining the duties, responsibilities, authority and relationships of people 	towards each other. Clarifications in authority-responsibility relationships helps in 	achieving co-ordination and thereby organization can take place effectively. For 	example, the primary functions of production, marketing and finance and the 	authority responsibility relationships in these departments </a:t>
            </a:r>
            <a:r>
              <a:rPr lang="en-US" dirty="0" err="1"/>
              <a:t>shouldbe</a:t>
            </a:r>
            <a:r>
              <a:rPr lang="en-US" dirty="0"/>
              <a:t> clearly 	defined to every person attached to that department. Clarification in the 	authority-responsibility relationship helps in efficient organization.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
        <p:nvSpPr>
          <p:cNvPr id="6" name="Title 1"/>
          <p:cNvSpPr>
            <a:spLocks noGrp="1"/>
          </p:cNvSpPr>
          <p:nvPr>
            <p:ph type="title"/>
          </p:nvPr>
        </p:nvSpPr>
        <p:spPr>
          <a:xfrm>
            <a:off x="0" y="0"/>
            <a:ext cx="9144000" cy="563562"/>
          </a:xfrm>
          <a:solidFill>
            <a:srgbClr val="002060"/>
          </a:solidFill>
        </p:spPr>
        <p:txBody>
          <a:bodyPr>
            <a:normAutofit fontScale="90000"/>
          </a:bodyPr>
          <a:lstStyle/>
          <a:p>
            <a:r>
              <a:rPr lang="en-US" sz="3100" dirty="0">
                <a:solidFill>
                  <a:schemeClr val="bg1"/>
                </a:solidFill>
              </a:rPr>
              <a:t>Functions of Management - Principles of Organizing</a:t>
            </a:r>
            <a:endParaRPr lang="en-US"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15962"/>
          </a:xfrm>
          <a:solidFill>
            <a:schemeClr val="tx2">
              <a:lumMod val="75000"/>
            </a:schemeClr>
          </a:solidFill>
        </p:spPr>
        <p:txBody>
          <a:bodyPr>
            <a:normAutofit fontScale="90000"/>
          </a:bodyPr>
          <a:lstStyle/>
          <a:p>
            <a:r>
              <a:rPr lang="en-US" dirty="0">
                <a:solidFill>
                  <a:schemeClr val="bg1"/>
                </a:solidFill>
              </a:rPr>
              <a:t>Definition</a:t>
            </a:r>
          </a:p>
        </p:txBody>
      </p:sp>
      <p:sp>
        <p:nvSpPr>
          <p:cNvPr id="3" name="Content Placeholder 2"/>
          <p:cNvSpPr>
            <a:spLocks noGrp="1"/>
          </p:cNvSpPr>
          <p:nvPr>
            <p:ph idx="1"/>
          </p:nvPr>
        </p:nvSpPr>
        <p:spPr>
          <a:xfrm>
            <a:off x="304800" y="990600"/>
            <a:ext cx="8610600" cy="5257800"/>
          </a:xfrm>
        </p:spPr>
        <p:txBody>
          <a:bodyPr>
            <a:normAutofit/>
          </a:bodyPr>
          <a:lstStyle/>
          <a:p>
            <a:pPr algn="just"/>
            <a:r>
              <a:rPr lang="en-US" sz="2800" dirty="0">
                <a:solidFill>
                  <a:srgbClr val="002060"/>
                </a:solidFill>
              </a:rPr>
              <a:t>Management can be defined as the </a:t>
            </a:r>
            <a:r>
              <a:rPr lang="en-US" sz="2800" b="1" dirty="0">
                <a:solidFill>
                  <a:srgbClr val="002060"/>
                </a:solidFill>
              </a:rPr>
              <a:t>process of administering and controlling the affairs of the organization</a:t>
            </a:r>
            <a:r>
              <a:rPr lang="en-US" sz="2800" dirty="0">
                <a:solidFill>
                  <a:srgbClr val="002060"/>
                </a:solidFill>
              </a:rPr>
              <a:t>, irrespective of its nature, type, structure and size. </a:t>
            </a:r>
          </a:p>
          <a:p>
            <a:endParaRPr lang="en-US" sz="2800" dirty="0">
              <a:solidFill>
                <a:srgbClr val="002060"/>
              </a:solidFill>
            </a:endParaRPr>
          </a:p>
          <a:p>
            <a:pPr algn="just"/>
            <a:r>
              <a:rPr lang="en-US" sz="2800" dirty="0">
                <a:solidFill>
                  <a:srgbClr val="002060"/>
                </a:solidFill>
              </a:rPr>
              <a:t>It is an act of creating and maintaining such a business environment wherein the members of the organization can work together, and achieve business objectives efficiently and effectively.</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458200" cy="5562600"/>
          </a:xfrm>
        </p:spPr>
        <p:txBody>
          <a:bodyPr>
            <a:normAutofit fontScale="32500" lnSpcReduction="20000"/>
          </a:bodyPr>
          <a:lstStyle/>
          <a:p>
            <a:pPr>
              <a:buNone/>
            </a:pPr>
            <a:r>
              <a:rPr lang="en-US" sz="6200" b="1" dirty="0"/>
              <a:t>3.	Principles of Span of Control/Supervision</a:t>
            </a:r>
          </a:p>
          <a:p>
            <a:r>
              <a:rPr lang="en-US" sz="4300" dirty="0"/>
              <a:t>According to this principle, span of control is a span of supervision which depicts the number of employees that can be handled and controlled effectively by a single manager. According to this principle, a manager should be able to handle what number of employees under him should be decided. This decision can be taken by choosing either </a:t>
            </a:r>
            <a:r>
              <a:rPr lang="en-US" sz="4300" dirty="0" err="1"/>
              <a:t>froma</a:t>
            </a:r>
            <a:r>
              <a:rPr lang="en-US" sz="4300" dirty="0"/>
              <a:t> wide or narrow span. There are two types of span of control:-</a:t>
            </a:r>
          </a:p>
          <a:p>
            <a:pPr lvl="1"/>
            <a:r>
              <a:rPr lang="en-US" sz="4300" b="1" dirty="0"/>
              <a:t>Wide span of control-</a:t>
            </a:r>
            <a:r>
              <a:rPr lang="en-US" sz="4300" dirty="0"/>
              <a:t> It is one in which a manager can supervise and control effectively a large group of persons at one time. The features of this span are:- </a:t>
            </a:r>
          </a:p>
          <a:p>
            <a:pPr lvl="2"/>
            <a:r>
              <a:rPr lang="en-US" sz="4300" dirty="0"/>
              <a:t>Less overhead cost of supervision </a:t>
            </a:r>
          </a:p>
          <a:p>
            <a:pPr lvl="2"/>
            <a:r>
              <a:rPr lang="en-US" sz="4300" dirty="0"/>
              <a:t>Prompt response from the employees </a:t>
            </a:r>
          </a:p>
          <a:p>
            <a:pPr lvl="2"/>
            <a:r>
              <a:rPr lang="en-US" sz="4300" dirty="0"/>
              <a:t>Better communication </a:t>
            </a:r>
          </a:p>
          <a:p>
            <a:pPr lvl="2"/>
            <a:r>
              <a:rPr lang="en-US" sz="4300" dirty="0"/>
              <a:t>Better supervision </a:t>
            </a:r>
          </a:p>
          <a:p>
            <a:pPr lvl="2"/>
            <a:r>
              <a:rPr lang="en-US" sz="4300" dirty="0"/>
              <a:t>Better co-ordination </a:t>
            </a:r>
          </a:p>
          <a:p>
            <a:pPr lvl="2"/>
            <a:r>
              <a:rPr lang="en-US" sz="4300" dirty="0"/>
              <a:t>Suitable for repetitive jobs </a:t>
            </a:r>
          </a:p>
          <a:p>
            <a:pPr lvl="1"/>
            <a:r>
              <a:rPr lang="en-US" sz="4300" dirty="0"/>
              <a:t>According to this span, one manager can effectively and efficiently handle a large number of subordinates at one time.</a:t>
            </a:r>
          </a:p>
          <a:p>
            <a:pPr lvl="1"/>
            <a:r>
              <a:rPr lang="en-US" sz="4300" b="1" dirty="0"/>
              <a:t>Narrow span of control-</a:t>
            </a:r>
            <a:r>
              <a:rPr lang="en-US" sz="4300" dirty="0"/>
              <a:t> According to this span, the work and authority is divided amongst many subordinates and a manager doesn't supervises and control a very big group of people under him. The manager according to a narrow span supervises a selected number of employees at one time. The features are:- </a:t>
            </a:r>
          </a:p>
          <a:p>
            <a:pPr lvl="2"/>
            <a:r>
              <a:rPr lang="en-US" sz="4300" dirty="0"/>
              <a:t>Work which requires tight control and supervision, for example, handicrafts, ivory work, etc. which requires craftsmanship, there narrow span is more helpful. </a:t>
            </a:r>
          </a:p>
          <a:p>
            <a:pPr lvl="2"/>
            <a:r>
              <a:rPr lang="en-US" sz="4300" dirty="0"/>
              <a:t>Co-ordination is difficult to be achieved. </a:t>
            </a:r>
          </a:p>
          <a:p>
            <a:pPr lvl="2"/>
            <a:r>
              <a:rPr lang="en-US" sz="4300" dirty="0"/>
              <a:t>Communication gaps can come. </a:t>
            </a:r>
          </a:p>
          <a:p>
            <a:pPr lvl="2"/>
            <a:r>
              <a:rPr lang="en-US" sz="4300" dirty="0"/>
              <a:t>Messages can be distorted. </a:t>
            </a:r>
          </a:p>
          <a:p>
            <a:pPr lvl="2"/>
            <a:r>
              <a:rPr lang="en-US" sz="4300" dirty="0"/>
              <a:t>Specialization work can be achieved. </a:t>
            </a:r>
          </a:p>
          <a:p>
            <a:endParaRPr lang="en-US" dirty="0"/>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
        <p:nvSpPr>
          <p:cNvPr id="6" name="Title 1"/>
          <p:cNvSpPr>
            <a:spLocks noGrp="1"/>
          </p:cNvSpPr>
          <p:nvPr>
            <p:ph type="title"/>
          </p:nvPr>
        </p:nvSpPr>
        <p:spPr>
          <a:xfrm>
            <a:off x="0" y="0"/>
            <a:ext cx="9144000" cy="563562"/>
          </a:xfrm>
          <a:solidFill>
            <a:srgbClr val="002060"/>
          </a:solidFill>
        </p:spPr>
        <p:txBody>
          <a:bodyPr>
            <a:noAutofit/>
          </a:bodyPr>
          <a:lstStyle/>
          <a:p>
            <a:r>
              <a:rPr lang="en-US" sz="3200" dirty="0">
                <a:solidFill>
                  <a:schemeClr val="bg1"/>
                </a:solidFill>
              </a:rPr>
              <a:t>Functions of Management - Principles of Organizing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55000" lnSpcReduction="20000"/>
          </a:bodyPr>
          <a:lstStyle/>
          <a:p>
            <a:pPr>
              <a:buNone/>
            </a:pPr>
            <a:r>
              <a:rPr lang="en-US" b="1" dirty="0"/>
              <a:t>	</a:t>
            </a:r>
            <a:r>
              <a:rPr lang="en-US" b="1" dirty="0">
                <a:solidFill>
                  <a:srgbClr val="C00000"/>
                </a:solidFill>
              </a:rPr>
              <a:t>Factors influencing Span of Control</a:t>
            </a:r>
          </a:p>
          <a:p>
            <a:pPr lvl="1"/>
            <a:r>
              <a:rPr lang="en-US" b="1" dirty="0"/>
              <a:t>Managerial abilities-</a:t>
            </a:r>
            <a:r>
              <a:rPr lang="en-US" dirty="0"/>
              <a:t> In the concerns where managers are capable, qualified and experienced, wide span of control is always helpful.</a:t>
            </a:r>
          </a:p>
          <a:p>
            <a:pPr lvl="1"/>
            <a:endParaRPr lang="en-US" dirty="0"/>
          </a:p>
          <a:p>
            <a:pPr lvl="1"/>
            <a:r>
              <a:rPr lang="en-US" b="1" dirty="0"/>
              <a:t>Competence of subordinates-</a:t>
            </a:r>
            <a:r>
              <a:rPr lang="en-US" dirty="0"/>
              <a:t> Where the subordinates are capable and competent and their understanding levels are proper, the subordinates tend to very frequently visit the superiors for solving their problems. In such cases, the manager can handle large number of employees. Hence wide span is suitable.</a:t>
            </a:r>
          </a:p>
          <a:p>
            <a:pPr lvl="1"/>
            <a:endParaRPr lang="en-US" dirty="0"/>
          </a:p>
          <a:p>
            <a:pPr lvl="1"/>
            <a:r>
              <a:rPr lang="en-US" b="1" dirty="0"/>
              <a:t>Nature of work-</a:t>
            </a:r>
            <a:r>
              <a:rPr lang="en-US" dirty="0"/>
              <a:t> If the work is of repetitive nature, wide span of supervision is more helpful. On the other hand, if work requires mental skill or craftsmanship, tight control and supervision is required in which narrow span is more helpful.</a:t>
            </a:r>
          </a:p>
          <a:p>
            <a:pPr lvl="1"/>
            <a:endParaRPr lang="en-US" dirty="0"/>
          </a:p>
          <a:p>
            <a:pPr lvl="1"/>
            <a:r>
              <a:rPr lang="en-US" b="1" dirty="0"/>
              <a:t>Delegation of authority-</a:t>
            </a:r>
            <a:r>
              <a:rPr lang="en-US" dirty="0"/>
              <a:t> When the work is delegated to lower levels in an efficient and proper way, confusions are less and congeniality of the environment can be maintained. In such cases, wide span of control is suitable and the supervisors can manage and control large number of sub- ordinates at one time.</a:t>
            </a:r>
          </a:p>
          <a:p>
            <a:pPr lvl="1">
              <a:buNone/>
            </a:pPr>
            <a:endParaRPr lang="en-US" dirty="0"/>
          </a:p>
          <a:p>
            <a:pPr lvl="1"/>
            <a:r>
              <a:rPr lang="en-US" b="1" dirty="0"/>
              <a:t>Degree of decentralization-</a:t>
            </a:r>
            <a:r>
              <a:rPr lang="en-US" dirty="0"/>
              <a:t> Decentralization is done in order to achieve specialization in which authority is shared by many people and managers at different levels. In such cases, a tall structure is helpful. There are certain concerns where decentralization is done in very effective way which results in direct and personal communication between superiors and sub- ordinates and there the superiors can manage large number of subordinates very easily. In such cases, wide span again helps.</a:t>
            </a: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
        <p:nvSpPr>
          <p:cNvPr id="6" name="Title 1"/>
          <p:cNvSpPr>
            <a:spLocks noGrp="1"/>
          </p:cNvSpPr>
          <p:nvPr>
            <p:ph type="title"/>
          </p:nvPr>
        </p:nvSpPr>
        <p:spPr>
          <a:xfrm>
            <a:off x="0" y="0"/>
            <a:ext cx="9144000" cy="487362"/>
          </a:xfrm>
          <a:solidFill>
            <a:srgbClr val="002060"/>
          </a:solidFill>
        </p:spPr>
        <p:txBody>
          <a:bodyPr>
            <a:noAutofit/>
          </a:bodyPr>
          <a:lstStyle/>
          <a:p>
            <a:r>
              <a:rPr lang="en-US" sz="2800" dirty="0">
                <a:solidFill>
                  <a:schemeClr val="bg1"/>
                </a:solidFill>
              </a:rPr>
              <a:t>Functions of Management - Principles of Organizing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70000" lnSpcReduction="20000"/>
          </a:bodyPr>
          <a:lstStyle/>
          <a:p>
            <a:pPr>
              <a:buNone/>
            </a:pPr>
            <a:r>
              <a:rPr lang="en-US" b="1" dirty="0"/>
              <a:t>4.	Principle of Scalar Chain</a:t>
            </a:r>
          </a:p>
          <a:p>
            <a:r>
              <a:rPr lang="en-US" dirty="0"/>
              <a:t>Scalar chain is a chain of command or authority which flows from top to bottom. With a chain of authority available, wastages of resources are minimized, communication is affected, overlapping of work is avoided and easy organization takes place. A scalar chain of command facilitates work flow in an organization which helps in achievement of effective results. As the authority flows from top to bottom, it clarifies the authority positions to managers at all level and that facilitates effective organization.</a:t>
            </a:r>
          </a:p>
          <a:p>
            <a:pPr>
              <a:buNone/>
            </a:pPr>
            <a:endParaRPr lang="en-US" dirty="0"/>
          </a:p>
          <a:p>
            <a:pPr>
              <a:buNone/>
            </a:pPr>
            <a:r>
              <a:rPr lang="en-US" b="1" dirty="0"/>
              <a:t>5.	Principle of Unity of Command</a:t>
            </a:r>
          </a:p>
          <a:p>
            <a:r>
              <a:rPr lang="en-US" dirty="0"/>
              <a:t>It implies one subordinate-one superior relationship. Every subordinate is answerable and accountable to one boss at one time. This helps in avoiding communication gaps and feedback and response is prompt. Unity of command also helps in effective combination of resources, that is, physical, financial resources which helps in easy co-ordination and, therefore, effective organization.</a:t>
            </a: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
        <p:nvSpPr>
          <p:cNvPr id="6" name="Title 1"/>
          <p:cNvSpPr txBox="1">
            <a:spLocks/>
          </p:cNvSpPr>
          <p:nvPr/>
        </p:nvSpPr>
        <p:spPr>
          <a:xfrm>
            <a:off x="0" y="0"/>
            <a:ext cx="9144000" cy="685800"/>
          </a:xfrm>
          <a:prstGeom prst="rect">
            <a:avLst/>
          </a:prstGeom>
          <a:solidFill>
            <a:srgbClr val="002060"/>
          </a:solidFill>
        </p:spPr>
        <p:txBody>
          <a:bodyPr vert="horz" lIns="91440" tIns="45720" rIns="91440" bIns="45720" rtlCol="0" anchor="ctr">
            <a:normAutofit fontScale="75000" lnSpcReduction="20000"/>
          </a:bodyPr>
          <a:lstStyle/>
          <a:p>
            <a:pPr lvl="0" algn="ctr">
              <a:spcBef>
                <a:spcPct val="0"/>
              </a:spcBef>
            </a:pPr>
            <a:r>
              <a:rPr kumimoji="0" lang="en-US" sz="4400" b="0" i="0" u="none" strike="noStrike" kern="1200" cap="none" spc="0" normalizeH="0" baseline="0" noProof="0" dirty="0">
                <a:ln>
                  <a:noFill/>
                </a:ln>
                <a:solidFill>
                  <a:schemeClr val="bg1"/>
                </a:solidFill>
                <a:effectLst/>
                <a:uLnTx/>
                <a:uFillTx/>
                <a:latin typeface="+mj-lt"/>
                <a:ea typeface="+mj-ea"/>
                <a:cs typeface="+mj-cs"/>
              </a:rPr>
              <a:t>Functions of Management</a:t>
            </a:r>
            <a:r>
              <a:rPr lang="en-US" sz="4400" dirty="0">
                <a:solidFill>
                  <a:schemeClr val="bg1"/>
                </a:solidFill>
              </a:rPr>
              <a:t> - Principles of Organizing</a:t>
            </a:r>
            <a:r>
              <a:rPr kumimoji="0" lang="en-US" sz="4400" b="0" i="0" u="none" strike="noStrike" kern="1200" cap="none" spc="0" normalizeH="0" baseline="0" noProof="0" dirty="0">
                <a:ln>
                  <a:noFill/>
                </a:ln>
                <a:solidFill>
                  <a:schemeClr val="bg1"/>
                </a:solidFill>
                <a:effectLst/>
                <a:uLnTx/>
                <a:uFillTx/>
                <a:latin typeface="+mj-lt"/>
                <a:ea typeface="+mj-ea"/>
                <a:cs typeface="+mj-cs"/>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458200" cy="6019800"/>
          </a:xfrm>
        </p:spPr>
        <p:txBody>
          <a:bodyPr>
            <a:normAutofit fontScale="62500" lnSpcReduction="20000"/>
          </a:bodyPr>
          <a:lstStyle/>
          <a:p>
            <a:pPr>
              <a:buNone/>
            </a:pPr>
            <a:r>
              <a:rPr lang="en-US" sz="3400" b="1" dirty="0">
                <a:solidFill>
                  <a:srgbClr val="C00000"/>
                </a:solidFill>
              </a:rPr>
              <a:t>Staffing</a:t>
            </a:r>
          </a:p>
          <a:p>
            <a:pPr algn="just"/>
            <a:r>
              <a:rPr lang="en-US" dirty="0">
                <a:solidFill>
                  <a:srgbClr val="002060"/>
                </a:solidFill>
              </a:rPr>
              <a:t>It is the function of manning the organization structure and keeping it manned. Staffing has assumed greater importance in the recent years due to advancement of technology, increase in size of business, complexity of human behavior etc. </a:t>
            </a:r>
          </a:p>
          <a:p>
            <a:pPr algn="just"/>
            <a:endParaRPr lang="en-US" dirty="0">
              <a:solidFill>
                <a:srgbClr val="002060"/>
              </a:solidFill>
            </a:endParaRPr>
          </a:p>
          <a:p>
            <a:pPr algn="just"/>
            <a:r>
              <a:rPr lang="en-US" dirty="0">
                <a:solidFill>
                  <a:srgbClr val="002060"/>
                </a:solidFill>
              </a:rPr>
              <a:t>The main purpose o staffing is to put right man on right job i.e. square pegs in square holes and round pegs in round holes.</a:t>
            </a:r>
          </a:p>
          <a:p>
            <a:pPr algn="just"/>
            <a:endParaRPr lang="en-US" dirty="0">
              <a:solidFill>
                <a:srgbClr val="002060"/>
              </a:solidFill>
            </a:endParaRPr>
          </a:p>
          <a:p>
            <a:pPr algn="just"/>
            <a:r>
              <a:rPr lang="en-US" dirty="0">
                <a:solidFill>
                  <a:srgbClr val="002060"/>
                </a:solidFill>
              </a:rPr>
              <a:t> According to </a:t>
            </a:r>
            <a:r>
              <a:rPr lang="en-US" dirty="0" err="1">
                <a:solidFill>
                  <a:srgbClr val="002060"/>
                </a:solidFill>
              </a:rPr>
              <a:t>Kootz</a:t>
            </a:r>
            <a:r>
              <a:rPr lang="en-US" dirty="0">
                <a:solidFill>
                  <a:srgbClr val="002060"/>
                </a:solidFill>
              </a:rPr>
              <a:t> &amp; </a:t>
            </a:r>
            <a:r>
              <a:rPr lang="en-US" dirty="0" err="1">
                <a:solidFill>
                  <a:srgbClr val="002060"/>
                </a:solidFill>
              </a:rPr>
              <a:t>O’Donell</a:t>
            </a:r>
            <a:r>
              <a:rPr lang="en-US" dirty="0">
                <a:solidFill>
                  <a:srgbClr val="002060"/>
                </a:solidFill>
              </a:rPr>
              <a:t>, “Managerial function of staffing involves manning the organization structure through proper and effective selection, appraisal &amp; development of personnel to fill the roles designed un the structure”. Staffing involves:</a:t>
            </a:r>
          </a:p>
          <a:p>
            <a:pPr algn="just"/>
            <a:endParaRPr lang="en-US" dirty="0">
              <a:solidFill>
                <a:srgbClr val="002060"/>
              </a:solidFill>
            </a:endParaRPr>
          </a:p>
          <a:p>
            <a:pPr lvl="1"/>
            <a:r>
              <a:rPr lang="en-US" b="1" dirty="0">
                <a:solidFill>
                  <a:srgbClr val="002060"/>
                </a:solidFill>
              </a:rPr>
              <a:t>Manpower Planning (estimating man power in terms of searching, choose the person and giving the right place). </a:t>
            </a:r>
          </a:p>
          <a:p>
            <a:pPr lvl="1"/>
            <a:r>
              <a:rPr lang="en-US" b="1" dirty="0">
                <a:solidFill>
                  <a:srgbClr val="002060"/>
                </a:solidFill>
              </a:rPr>
              <a:t>Recruitment, Selection &amp; Placement. </a:t>
            </a:r>
          </a:p>
          <a:p>
            <a:pPr lvl="1"/>
            <a:r>
              <a:rPr lang="en-US" b="1" dirty="0">
                <a:solidFill>
                  <a:srgbClr val="002060"/>
                </a:solidFill>
              </a:rPr>
              <a:t>Training &amp; Development. </a:t>
            </a:r>
          </a:p>
          <a:p>
            <a:pPr lvl="1"/>
            <a:r>
              <a:rPr lang="en-US" b="1" dirty="0">
                <a:solidFill>
                  <a:srgbClr val="002060"/>
                </a:solidFill>
              </a:rPr>
              <a:t>Remuneration. </a:t>
            </a:r>
          </a:p>
          <a:p>
            <a:pPr lvl="1"/>
            <a:r>
              <a:rPr lang="en-US" b="1" dirty="0">
                <a:solidFill>
                  <a:srgbClr val="002060"/>
                </a:solidFill>
              </a:rPr>
              <a:t>Performance Appraisal. </a:t>
            </a:r>
          </a:p>
          <a:p>
            <a:pPr lvl="1"/>
            <a:r>
              <a:rPr lang="en-US" b="1" dirty="0">
                <a:solidFill>
                  <a:srgbClr val="002060"/>
                </a:solidFill>
              </a:rPr>
              <a:t>Promotions &amp; Transfer. </a:t>
            </a:r>
          </a:p>
        </p:txBody>
      </p:sp>
      <p:sp>
        <p:nvSpPr>
          <p:cNvPr id="4" name="Title 1"/>
          <p:cNvSpPr>
            <a:spLocks noGrp="1"/>
          </p:cNvSpPr>
          <p:nvPr>
            <p:ph type="title"/>
          </p:nvPr>
        </p:nvSpPr>
        <p:spPr>
          <a:xfrm>
            <a:off x="0" y="0"/>
            <a:ext cx="9144000" cy="563562"/>
          </a:xfrm>
          <a:solidFill>
            <a:srgbClr val="002060"/>
          </a:solidFill>
        </p:spPr>
        <p:txBody>
          <a:bodyPr>
            <a:normAutofit fontScale="90000"/>
          </a:bodyPr>
          <a:lstStyle/>
          <a:p>
            <a:r>
              <a:rPr lang="en-US" dirty="0">
                <a:solidFill>
                  <a:schemeClr val="bg1"/>
                </a:solidFill>
              </a:rPr>
              <a:t>Functions of Management - Staffing</a:t>
            </a:r>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86800" cy="5562600"/>
          </a:xfrm>
        </p:spPr>
        <p:txBody>
          <a:bodyPr>
            <a:normAutofit fontScale="70000" lnSpcReduction="20000"/>
          </a:bodyPr>
          <a:lstStyle/>
          <a:p>
            <a:pPr>
              <a:buNone/>
            </a:pPr>
            <a:r>
              <a:rPr lang="en-US" b="1" dirty="0">
                <a:solidFill>
                  <a:srgbClr val="C00000"/>
                </a:solidFill>
              </a:rPr>
              <a:t>Efficient staffing involves the following activities or steps: </a:t>
            </a:r>
          </a:p>
          <a:p>
            <a:pPr>
              <a:buNone/>
            </a:pPr>
            <a:endParaRPr lang="en-US" dirty="0">
              <a:solidFill>
                <a:srgbClr val="C00000"/>
              </a:solidFill>
            </a:endParaRPr>
          </a:p>
          <a:p>
            <a:pPr lvl="1" algn="just">
              <a:buNone/>
            </a:pPr>
            <a:r>
              <a:rPr lang="en-US" b="1" dirty="0">
                <a:solidFill>
                  <a:srgbClr val="002060"/>
                </a:solidFill>
              </a:rPr>
              <a:t>1. Manpower Planning </a:t>
            </a:r>
            <a:r>
              <a:rPr lang="en-US" dirty="0">
                <a:solidFill>
                  <a:srgbClr val="002060"/>
                </a:solidFill>
              </a:rPr>
              <a:t>– This is the first step in the process of staffing. It is concerned with determining the number and types of staff required for the </a:t>
            </a:r>
            <a:r>
              <a:rPr lang="en-US" dirty="0" err="1">
                <a:solidFill>
                  <a:srgbClr val="002060"/>
                </a:solidFill>
              </a:rPr>
              <a:t>organisation</a:t>
            </a:r>
            <a:r>
              <a:rPr lang="en-US" dirty="0">
                <a:solidFill>
                  <a:srgbClr val="002060"/>
                </a:solidFill>
              </a:rPr>
              <a:t>. </a:t>
            </a:r>
          </a:p>
          <a:p>
            <a:pPr lvl="1" algn="just">
              <a:buNone/>
            </a:pPr>
            <a:endParaRPr lang="en-US" dirty="0">
              <a:solidFill>
                <a:srgbClr val="002060"/>
              </a:solidFill>
            </a:endParaRPr>
          </a:p>
          <a:p>
            <a:pPr lvl="1" algn="just">
              <a:buNone/>
            </a:pPr>
            <a:r>
              <a:rPr lang="en-US" b="1" dirty="0">
                <a:solidFill>
                  <a:srgbClr val="002060"/>
                </a:solidFill>
              </a:rPr>
              <a:t>2. Employment of Personnel </a:t>
            </a:r>
            <a:r>
              <a:rPr lang="en-US" dirty="0">
                <a:solidFill>
                  <a:srgbClr val="002060"/>
                </a:solidFill>
              </a:rPr>
              <a:t>– It involves recruitment and selection of personnel as needed in the </a:t>
            </a:r>
            <a:r>
              <a:rPr lang="en-US" dirty="0" err="1">
                <a:solidFill>
                  <a:srgbClr val="002060"/>
                </a:solidFill>
              </a:rPr>
              <a:t>organisation</a:t>
            </a:r>
            <a:r>
              <a:rPr lang="en-US" dirty="0">
                <a:solidFill>
                  <a:srgbClr val="002060"/>
                </a:solidFill>
              </a:rPr>
              <a:t>. Recruitment refers to identification of the sources of manpower availability and making of efforts to secure applicants for the various job positions in the </a:t>
            </a:r>
            <a:r>
              <a:rPr lang="en-US" dirty="0" err="1">
                <a:solidFill>
                  <a:srgbClr val="002060"/>
                </a:solidFill>
              </a:rPr>
              <a:t>organisation</a:t>
            </a:r>
            <a:r>
              <a:rPr lang="en-US" dirty="0">
                <a:solidFill>
                  <a:srgbClr val="002060"/>
                </a:solidFill>
              </a:rPr>
              <a:t>. </a:t>
            </a:r>
          </a:p>
          <a:p>
            <a:pPr lvl="1" algn="just">
              <a:buNone/>
            </a:pPr>
            <a:r>
              <a:rPr lang="en-US" dirty="0">
                <a:solidFill>
                  <a:srgbClr val="002060"/>
                </a:solidFill>
              </a:rPr>
              <a:t>	Selection is the process of choosing and appointing the right candidates for various jobs in the </a:t>
            </a:r>
            <a:r>
              <a:rPr lang="en-US" dirty="0" err="1">
                <a:solidFill>
                  <a:srgbClr val="002060"/>
                </a:solidFill>
              </a:rPr>
              <a:t>organisation</a:t>
            </a:r>
            <a:r>
              <a:rPr lang="en-US" dirty="0">
                <a:solidFill>
                  <a:srgbClr val="002060"/>
                </a:solidFill>
              </a:rPr>
              <a:t>. It includes receiving and screening of applications, employment tests, interview and medical examination of candidates. </a:t>
            </a:r>
          </a:p>
          <a:p>
            <a:pPr lvl="1" algn="just">
              <a:buNone/>
            </a:pPr>
            <a:endParaRPr lang="en-US" dirty="0">
              <a:solidFill>
                <a:srgbClr val="002060"/>
              </a:solidFill>
            </a:endParaRPr>
          </a:p>
          <a:p>
            <a:pPr lvl="1" algn="just">
              <a:buNone/>
            </a:pPr>
            <a:r>
              <a:rPr lang="en-US" b="1" dirty="0">
                <a:solidFill>
                  <a:srgbClr val="002060"/>
                </a:solidFill>
              </a:rPr>
              <a:t>3. Placement </a:t>
            </a:r>
            <a:r>
              <a:rPr lang="en-US" dirty="0">
                <a:solidFill>
                  <a:srgbClr val="002060"/>
                </a:solidFill>
              </a:rPr>
              <a:t>– When a new employee reports for duty, he is to be placed on the job for which he is best suited. Placement is a very important process as it can ensure ‘right person doing the right job’. If a new employee is not able to adjust on his job, he may be given some training or transferred to some other job. </a:t>
            </a: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
        <p:nvSpPr>
          <p:cNvPr id="6" name="Title 1"/>
          <p:cNvSpPr>
            <a:spLocks noGrp="1"/>
          </p:cNvSpPr>
          <p:nvPr>
            <p:ph type="title"/>
          </p:nvPr>
        </p:nvSpPr>
        <p:spPr>
          <a:xfrm>
            <a:off x="0" y="0"/>
            <a:ext cx="9144000" cy="533400"/>
          </a:xfrm>
          <a:solidFill>
            <a:srgbClr val="002060"/>
          </a:solidFill>
        </p:spPr>
        <p:txBody>
          <a:bodyPr>
            <a:normAutofit fontScale="90000"/>
          </a:bodyPr>
          <a:lstStyle/>
          <a:p>
            <a:r>
              <a:rPr lang="en-US" dirty="0">
                <a:solidFill>
                  <a:schemeClr val="bg1"/>
                </a:solidFill>
              </a:rPr>
              <a:t>Functions of Management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10600" cy="5364163"/>
          </a:xfrm>
        </p:spPr>
        <p:txBody>
          <a:bodyPr>
            <a:normAutofit fontScale="70000" lnSpcReduction="20000"/>
          </a:bodyPr>
          <a:lstStyle/>
          <a:p>
            <a:pPr lvl="1" algn="just">
              <a:buNone/>
            </a:pPr>
            <a:r>
              <a:rPr lang="en-US" b="1" dirty="0">
                <a:solidFill>
                  <a:srgbClr val="002060"/>
                </a:solidFill>
              </a:rPr>
              <a:t>4. Induction – </a:t>
            </a:r>
            <a:r>
              <a:rPr lang="en-US" dirty="0">
                <a:solidFill>
                  <a:srgbClr val="002060"/>
                </a:solidFill>
              </a:rPr>
              <a:t>Induction is concerned with the process of introducing or orienting a new employee to the </a:t>
            </a:r>
            <a:r>
              <a:rPr lang="en-US" dirty="0" err="1">
                <a:solidFill>
                  <a:srgbClr val="002060"/>
                </a:solidFill>
              </a:rPr>
              <a:t>organisation</a:t>
            </a:r>
            <a:r>
              <a:rPr lang="en-US" dirty="0">
                <a:solidFill>
                  <a:srgbClr val="002060"/>
                </a:solidFill>
              </a:rPr>
              <a:t>. The new employees are </a:t>
            </a:r>
            <a:r>
              <a:rPr lang="en-US" dirty="0" err="1">
                <a:solidFill>
                  <a:srgbClr val="002060"/>
                </a:solidFill>
              </a:rPr>
              <a:t>familiarised</a:t>
            </a:r>
            <a:r>
              <a:rPr lang="en-US" dirty="0">
                <a:solidFill>
                  <a:srgbClr val="002060"/>
                </a:solidFill>
              </a:rPr>
              <a:t> with their units, supervisors and fellow employees. They are also to be informed about the working hours, tea or coffee breaks, lunch period, procedure for availing leaves, safety precautions, medical facilities, transport facilities, etc.</a:t>
            </a:r>
          </a:p>
          <a:p>
            <a:pPr lvl="1" algn="just">
              <a:buNone/>
            </a:pPr>
            <a:endParaRPr lang="en-US" dirty="0">
              <a:solidFill>
                <a:srgbClr val="002060"/>
              </a:solidFill>
            </a:endParaRPr>
          </a:p>
          <a:p>
            <a:pPr lvl="1" algn="just">
              <a:buNone/>
            </a:pPr>
            <a:r>
              <a:rPr lang="en-US" b="1" dirty="0">
                <a:solidFill>
                  <a:srgbClr val="002060"/>
                </a:solidFill>
              </a:rPr>
              <a:t>5. Training </a:t>
            </a:r>
            <a:r>
              <a:rPr lang="en-US" dirty="0">
                <a:solidFill>
                  <a:srgbClr val="002060"/>
                </a:solidFill>
              </a:rPr>
              <a:t>– Systematic training helps in increasing the skills and knowledge of employees in doing their job. Various methods of training can be used to enhance the knowledge and skills of the employees. On-the-job methods are more useful for the operative employees and off-the-job methods can also be employed for the supervisory personnel. </a:t>
            </a:r>
          </a:p>
          <a:p>
            <a:pPr lvl="1" algn="just">
              <a:buNone/>
            </a:pPr>
            <a:endParaRPr lang="en-US" dirty="0">
              <a:solidFill>
                <a:srgbClr val="002060"/>
              </a:solidFill>
            </a:endParaRPr>
          </a:p>
          <a:p>
            <a:pPr lvl="1" algn="just">
              <a:buNone/>
            </a:pPr>
            <a:r>
              <a:rPr lang="en-US" b="1" dirty="0">
                <a:solidFill>
                  <a:srgbClr val="002060"/>
                </a:solidFill>
              </a:rPr>
              <a:t>6. Compensation </a:t>
            </a:r>
            <a:r>
              <a:rPr lang="en-US" dirty="0">
                <a:solidFill>
                  <a:srgbClr val="002060"/>
                </a:solidFill>
              </a:rPr>
              <a:t>– Remuneration of workers involves fixation of their wages and salaries depending upon their level, nature of work, degree of risk involved, etc. </a:t>
            </a:r>
          </a:p>
          <a:p>
            <a:pPr lvl="1" algn="just">
              <a:buNone/>
            </a:pPr>
            <a:endParaRPr lang="en-US" dirty="0">
              <a:solidFill>
                <a:srgbClr val="002060"/>
              </a:solidFill>
            </a:endParaRPr>
          </a:p>
          <a:p>
            <a:pPr lvl="1" algn="just">
              <a:buNone/>
            </a:pPr>
            <a:r>
              <a:rPr lang="en-US" b="1" dirty="0">
                <a:solidFill>
                  <a:srgbClr val="002060"/>
                </a:solidFill>
              </a:rPr>
              <a:t>7. Performance Appraisal </a:t>
            </a:r>
            <a:r>
              <a:rPr lang="en-US" dirty="0">
                <a:solidFill>
                  <a:srgbClr val="002060"/>
                </a:solidFill>
              </a:rPr>
              <a:t>– It is concerned with the rating or evaluation of the performance of the employees. Transfer and promotion of the staff are based on performance appraisal. </a:t>
            </a:r>
          </a:p>
          <a:p>
            <a:pPr lvl="1">
              <a:buNone/>
            </a:pP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
        <p:nvSpPr>
          <p:cNvPr id="6" name="Title 1"/>
          <p:cNvSpPr>
            <a:spLocks noGrp="1"/>
          </p:cNvSpPr>
          <p:nvPr>
            <p:ph type="title"/>
          </p:nvPr>
        </p:nvSpPr>
        <p:spPr>
          <a:xfrm>
            <a:off x="0" y="0"/>
            <a:ext cx="9144000" cy="563562"/>
          </a:xfrm>
          <a:solidFill>
            <a:srgbClr val="002060"/>
          </a:solidFill>
        </p:spPr>
        <p:txBody>
          <a:bodyPr>
            <a:normAutofit fontScale="90000"/>
          </a:bodyPr>
          <a:lstStyle/>
          <a:p>
            <a:r>
              <a:rPr lang="en-US" dirty="0">
                <a:solidFill>
                  <a:schemeClr val="bg1"/>
                </a:solidFill>
              </a:rPr>
              <a:t>Functions of Management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686800" cy="5287963"/>
          </a:xfrm>
        </p:spPr>
        <p:txBody>
          <a:bodyPr>
            <a:normAutofit fontScale="62500" lnSpcReduction="20000"/>
          </a:bodyPr>
          <a:lstStyle/>
          <a:p>
            <a:pPr>
              <a:buNone/>
            </a:pPr>
            <a:r>
              <a:rPr lang="en-US" b="1" dirty="0">
                <a:solidFill>
                  <a:srgbClr val="C00000"/>
                </a:solidFill>
              </a:rPr>
              <a:t>The following steps are involved in staffing process: </a:t>
            </a:r>
          </a:p>
          <a:p>
            <a:pPr>
              <a:buNone/>
            </a:pPr>
            <a:endParaRPr lang="en-US" dirty="0">
              <a:solidFill>
                <a:srgbClr val="C00000"/>
              </a:solidFill>
            </a:endParaRPr>
          </a:p>
          <a:p>
            <a:r>
              <a:rPr lang="en-US" b="1" dirty="0">
                <a:solidFill>
                  <a:srgbClr val="002060"/>
                </a:solidFill>
              </a:rPr>
              <a:t>(</a:t>
            </a:r>
            <a:r>
              <a:rPr lang="en-US" b="1" dirty="0" err="1">
                <a:solidFill>
                  <a:srgbClr val="002060"/>
                </a:solidFill>
              </a:rPr>
              <a:t>i</a:t>
            </a:r>
            <a:r>
              <a:rPr lang="en-US" b="1" dirty="0">
                <a:solidFill>
                  <a:srgbClr val="002060"/>
                </a:solidFill>
              </a:rPr>
              <a:t>) Estimating the manpower requirements – </a:t>
            </a:r>
            <a:r>
              <a:rPr lang="en-US" dirty="0">
                <a:solidFill>
                  <a:srgbClr val="002060"/>
                </a:solidFill>
              </a:rPr>
              <a:t>The first and foremost step in the process of staffing is estimating the manpower requirements. Understanding manpower requirements is not merely a matter of knowing how many people we need but also of what type. Estimation of manpower requirements involves workload analysis and workforce analysis.</a:t>
            </a:r>
          </a:p>
          <a:p>
            <a:endParaRPr lang="en-US" dirty="0">
              <a:solidFill>
                <a:srgbClr val="002060"/>
              </a:solidFill>
            </a:endParaRPr>
          </a:p>
          <a:p>
            <a:r>
              <a:rPr lang="en-US" b="1" dirty="0">
                <a:solidFill>
                  <a:srgbClr val="002060"/>
                </a:solidFill>
              </a:rPr>
              <a:t>(ii) Recruitment – </a:t>
            </a:r>
            <a:r>
              <a:rPr lang="en-US" dirty="0">
                <a:solidFill>
                  <a:srgbClr val="002060"/>
                </a:solidFill>
              </a:rPr>
              <a:t>Recruitment may be defined as the process of searching for prospective employees and stimulating them to apply for jobs in the </a:t>
            </a:r>
            <a:r>
              <a:rPr lang="en-US" dirty="0" err="1">
                <a:solidFill>
                  <a:srgbClr val="002060"/>
                </a:solidFill>
              </a:rPr>
              <a:t>organisation</a:t>
            </a:r>
            <a:r>
              <a:rPr lang="en-US" dirty="0">
                <a:solidFill>
                  <a:srgbClr val="002060"/>
                </a:solidFill>
              </a:rPr>
              <a:t>. </a:t>
            </a:r>
          </a:p>
          <a:p>
            <a:endParaRPr lang="en-US" dirty="0">
              <a:solidFill>
                <a:srgbClr val="002060"/>
              </a:solidFill>
            </a:endParaRPr>
          </a:p>
          <a:p>
            <a:r>
              <a:rPr lang="en-US" b="1" dirty="0">
                <a:solidFill>
                  <a:srgbClr val="002060"/>
                </a:solidFill>
              </a:rPr>
              <a:t>(iii) Selection – </a:t>
            </a:r>
            <a:r>
              <a:rPr lang="en-US" dirty="0">
                <a:solidFill>
                  <a:srgbClr val="002060"/>
                </a:solidFill>
              </a:rPr>
              <a:t>Selection is the process of choosing from among the pool of the prospective job candidates that is developed at the stage of recruitment. </a:t>
            </a:r>
          </a:p>
          <a:p>
            <a:pPr>
              <a:buNone/>
            </a:pPr>
            <a:endParaRPr lang="en-US" dirty="0">
              <a:solidFill>
                <a:srgbClr val="002060"/>
              </a:solidFill>
            </a:endParaRPr>
          </a:p>
          <a:p>
            <a:r>
              <a:rPr lang="en-US" b="1" dirty="0">
                <a:solidFill>
                  <a:srgbClr val="002060"/>
                </a:solidFill>
              </a:rPr>
              <a:t>(iv) Placement and Orientation – </a:t>
            </a:r>
            <a:r>
              <a:rPr lang="en-US" dirty="0">
                <a:solidFill>
                  <a:srgbClr val="002060"/>
                </a:solidFill>
              </a:rPr>
              <a:t>Placement refers to the employee occupying the position or post for which the person has been selected. Orientation is introducing the selected employee to other employees and </a:t>
            </a:r>
            <a:r>
              <a:rPr lang="en-US" dirty="0" err="1">
                <a:solidFill>
                  <a:srgbClr val="002060"/>
                </a:solidFill>
              </a:rPr>
              <a:t>familiarising</a:t>
            </a:r>
            <a:r>
              <a:rPr lang="en-US" dirty="0">
                <a:solidFill>
                  <a:srgbClr val="002060"/>
                </a:solidFill>
              </a:rPr>
              <a:t> him with the rules and policies of the </a:t>
            </a:r>
            <a:r>
              <a:rPr lang="en-US" dirty="0" err="1">
                <a:solidFill>
                  <a:srgbClr val="002060"/>
                </a:solidFill>
              </a:rPr>
              <a:t>organisation</a:t>
            </a:r>
            <a:r>
              <a:rPr lang="en-US" dirty="0">
                <a:solidFill>
                  <a:srgbClr val="002060"/>
                </a:solidFill>
              </a:rPr>
              <a:t>. </a:t>
            </a:r>
          </a:p>
          <a:p>
            <a:endParaRPr lang="en-US" dirty="0">
              <a:solidFill>
                <a:srgbClr val="00206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a:p>
        </p:txBody>
      </p:sp>
      <p:sp>
        <p:nvSpPr>
          <p:cNvPr id="6" name="Title 1"/>
          <p:cNvSpPr>
            <a:spLocks noGrp="1"/>
          </p:cNvSpPr>
          <p:nvPr>
            <p:ph type="title"/>
          </p:nvPr>
        </p:nvSpPr>
        <p:spPr>
          <a:xfrm>
            <a:off x="0" y="0"/>
            <a:ext cx="9144000" cy="563562"/>
          </a:xfrm>
          <a:solidFill>
            <a:srgbClr val="002060"/>
          </a:solidFill>
        </p:spPr>
        <p:txBody>
          <a:bodyPr>
            <a:normAutofit fontScale="90000"/>
          </a:bodyPr>
          <a:lstStyle/>
          <a:p>
            <a:r>
              <a:rPr lang="en-US" dirty="0">
                <a:solidFill>
                  <a:schemeClr val="bg1"/>
                </a:solidFill>
              </a:rPr>
              <a:t>Functions of Management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70000" lnSpcReduction="20000"/>
          </a:bodyPr>
          <a:lstStyle/>
          <a:p>
            <a:pPr lvl="1" algn="just">
              <a:buNone/>
            </a:pPr>
            <a:r>
              <a:rPr lang="en-US" b="1" dirty="0">
                <a:solidFill>
                  <a:srgbClr val="C00000"/>
                </a:solidFill>
              </a:rPr>
              <a:t>Continue…</a:t>
            </a:r>
          </a:p>
          <a:p>
            <a:pPr lvl="1" algn="just">
              <a:buNone/>
            </a:pPr>
            <a:endParaRPr lang="en-US" b="1" dirty="0">
              <a:solidFill>
                <a:srgbClr val="002060"/>
              </a:solidFill>
            </a:endParaRPr>
          </a:p>
          <a:p>
            <a:pPr lvl="1" algn="just">
              <a:buNone/>
            </a:pPr>
            <a:r>
              <a:rPr lang="en-US" b="1" dirty="0">
                <a:solidFill>
                  <a:srgbClr val="002060"/>
                </a:solidFill>
              </a:rPr>
              <a:t>(v) Training and Development- </a:t>
            </a:r>
            <a:r>
              <a:rPr lang="en-US" dirty="0">
                <a:solidFill>
                  <a:srgbClr val="002060"/>
                </a:solidFill>
              </a:rPr>
              <a:t>Training and development of employees is very important in order to improve their skills and to give them an opportunity for their career advancement. </a:t>
            </a:r>
          </a:p>
          <a:p>
            <a:pPr lvl="1" algn="just">
              <a:buNone/>
            </a:pPr>
            <a:endParaRPr lang="en-US" dirty="0">
              <a:solidFill>
                <a:srgbClr val="002060"/>
              </a:solidFill>
            </a:endParaRPr>
          </a:p>
          <a:p>
            <a:pPr lvl="1" algn="just">
              <a:buNone/>
            </a:pPr>
            <a:r>
              <a:rPr lang="en-US" b="1" dirty="0">
                <a:solidFill>
                  <a:srgbClr val="002060"/>
                </a:solidFill>
              </a:rPr>
              <a:t>(vi) Performance Appraisal – </a:t>
            </a:r>
            <a:r>
              <a:rPr lang="en-US" dirty="0">
                <a:solidFill>
                  <a:srgbClr val="002060"/>
                </a:solidFill>
              </a:rPr>
              <a:t>It refers to rating or evaluating the current performance of employees according to certain predetermined standards. Transfers and promotions of the staff are based on performance appraisal. </a:t>
            </a:r>
          </a:p>
          <a:p>
            <a:pPr lvl="1" algn="just">
              <a:buNone/>
            </a:pPr>
            <a:endParaRPr lang="en-US" dirty="0">
              <a:solidFill>
                <a:srgbClr val="002060"/>
              </a:solidFill>
            </a:endParaRPr>
          </a:p>
          <a:p>
            <a:pPr lvl="1" algn="just">
              <a:buNone/>
            </a:pPr>
            <a:r>
              <a:rPr lang="en-US" b="1" dirty="0">
                <a:solidFill>
                  <a:srgbClr val="002060"/>
                </a:solidFill>
              </a:rPr>
              <a:t>(vii) Promotion and Career Planning </a:t>
            </a:r>
            <a:r>
              <a:rPr lang="en-US" dirty="0">
                <a:solidFill>
                  <a:srgbClr val="002060"/>
                </a:solidFill>
              </a:rPr>
              <a:t>– It is necessary for every </a:t>
            </a:r>
            <a:r>
              <a:rPr lang="en-US" dirty="0" err="1">
                <a:solidFill>
                  <a:srgbClr val="002060"/>
                </a:solidFill>
              </a:rPr>
              <a:t>organisation</a:t>
            </a:r>
            <a:r>
              <a:rPr lang="en-US" dirty="0">
                <a:solidFill>
                  <a:srgbClr val="002060"/>
                </a:solidFill>
              </a:rPr>
              <a:t> to keep promotion and career plans of an employee into consideration so as to ensure job satisfaction. </a:t>
            </a:r>
          </a:p>
          <a:p>
            <a:pPr lvl="1" algn="just">
              <a:buNone/>
            </a:pPr>
            <a:endParaRPr lang="en-US" dirty="0">
              <a:solidFill>
                <a:srgbClr val="002060"/>
              </a:solidFill>
            </a:endParaRPr>
          </a:p>
          <a:p>
            <a:pPr lvl="1" algn="just">
              <a:buNone/>
            </a:pPr>
            <a:r>
              <a:rPr lang="en-US" b="1" dirty="0">
                <a:solidFill>
                  <a:srgbClr val="002060"/>
                </a:solidFill>
              </a:rPr>
              <a:t>(viii) Compensation – </a:t>
            </a:r>
            <a:r>
              <a:rPr lang="en-US" dirty="0" err="1">
                <a:solidFill>
                  <a:srgbClr val="002060"/>
                </a:solidFill>
              </a:rPr>
              <a:t>Organisations</a:t>
            </a:r>
            <a:r>
              <a:rPr lang="en-US" dirty="0">
                <a:solidFill>
                  <a:srgbClr val="002060"/>
                </a:solidFill>
              </a:rPr>
              <a:t> pay wages and salaries to their employees for which they need to establish wages and salary plans. There are various ways to prepare different pay plans depending upon the worth of the jobs. </a:t>
            </a:r>
          </a:p>
          <a:p>
            <a:pPr algn="just"/>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27</a:t>
            </a:fld>
            <a:endParaRPr lang="en-US"/>
          </a:p>
        </p:txBody>
      </p:sp>
      <p:sp>
        <p:nvSpPr>
          <p:cNvPr id="6" name="Title 1"/>
          <p:cNvSpPr>
            <a:spLocks noGrp="1"/>
          </p:cNvSpPr>
          <p:nvPr>
            <p:ph type="title"/>
          </p:nvPr>
        </p:nvSpPr>
        <p:spPr>
          <a:xfrm>
            <a:off x="0" y="0"/>
            <a:ext cx="9144000" cy="609600"/>
          </a:xfrm>
          <a:solidFill>
            <a:srgbClr val="002060"/>
          </a:solidFill>
        </p:spPr>
        <p:txBody>
          <a:bodyPr>
            <a:normAutofit fontScale="90000"/>
          </a:bodyPr>
          <a:lstStyle/>
          <a:p>
            <a:r>
              <a:rPr lang="en-US" dirty="0">
                <a:solidFill>
                  <a:schemeClr val="bg1"/>
                </a:solidFill>
              </a:rPr>
              <a:t>Functions of Management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rgbClr val="002060"/>
          </a:solidFill>
        </p:spPr>
        <p:txBody>
          <a:bodyPr>
            <a:normAutofit fontScale="90000"/>
          </a:bodyPr>
          <a:lstStyle/>
          <a:p>
            <a:r>
              <a:rPr lang="en-US" dirty="0">
                <a:solidFill>
                  <a:schemeClr val="bg1"/>
                </a:solidFill>
              </a:rPr>
              <a:t>Functions of Management</a:t>
            </a:r>
          </a:p>
        </p:txBody>
      </p:sp>
      <p:sp>
        <p:nvSpPr>
          <p:cNvPr id="3" name="Content Placeholder 2"/>
          <p:cNvSpPr>
            <a:spLocks noGrp="1"/>
          </p:cNvSpPr>
          <p:nvPr>
            <p:ph idx="1"/>
          </p:nvPr>
        </p:nvSpPr>
        <p:spPr>
          <a:xfrm>
            <a:off x="228600" y="762000"/>
            <a:ext cx="8686800" cy="5867400"/>
          </a:xfrm>
        </p:spPr>
        <p:txBody>
          <a:bodyPr>
            <a:normAutofit fontScale="55000" lnSpcReduction="20000"/>
          </a:bodyPr>
          <a:lstStyle/>
          <a:p>
            <a:pPr>
              <a:buNone/>
            </a:pPr>
            <a:r>
              <a:rPr lang="en-US" sz="3800" b="1" dirty="0">
                <a:solidFill>
                  <a:srgbClr val="C00000"/>
                </a:solidFill>
              </a:rPr>
              <a:t>Directing</a:t>
            </a:r>
          </a:p>
          <a:p>
            <a:pPr algn="just"/>
            <a:r>
              <a:rPr lang="en-US" dirty="0">
                <a:solidFill>
                  <a:srgbClr val="002060"/>
                </a:solidFill>
              </a:rPr>
              <a:t>It is that part of managerial function which actuates the organizational methods to work efficiently for achievement of organizational purposes. It is considered life-spark of the enterprise which sets it in motion the action of people because planning, organizing and staffing are the mere preparations for doing the work. </a:t>
            </a:r>
          </a:p>
          <a:p>
            <a:pPr algn="just"/>
            <a:endParaRPr lang="en-US" dirty="0">
              <a:solidFill>
                <a:srgbClr val="002060"/>
              </a:solidFill>
            </a:endParaRPr>
          </a:p>
          <a:p>
            <a:pPr algn="just"/>
            <a:r>
              <a:rPr lang="en-US" dirty="0">
                <a:solidFill>
                  <a:srgbClr val="002060"/>
                </a:solidFill>
              </a:rPr>
              <a:t>Direction is that inert-personnel aspect of management which deals directly with influencing, guiding, supervising, motivating sub-ordinate for the achievement of organizational goals. Direction has following elements:</a:t>
            </a:r>
          </a:p>
          <a:p>
            <a:pPr lvl="1"/>
            <a:r>
              <a:rPr lang="en-US" sz="3300" b="1" dirty="0">
                <a:solidFill>
                  <a:srgbClr val="002060"/>
                </a:solidFill>
              </a:rPr>
              <a:t>Supervision </a:t>
            </a:r>
          </a:p>
          <a:p>
            <a:pPr lvl="1"/>
            <a:r>
              <a:rPr lang="en-US" sz="3300" b="1" dirty="0">
                <a:solidFill>
                  <a:srgbClr val="002060"/>
                </a:solidFill>
              </a:rPr>
              <a:t>Motivation </a:t>
            </a:r>
          </a:p>
          <a:p>
            <a:pPr lvl="1"/>
            <a:r>
              <a:rPr lang="en-US" sz="3300" b="1" dirty="0">
                <a:solidFill>
                  <a:srgbClr val="002060"/>
                </a:solidFill>
              </a:rPr>
              <a:t>Leadership </a:t>
            </a:r>
          </a:p>
          <a:p>
            <a:pPr lvl="1"/>
            <a:r>
              <a:rPr lang="en-US" sz="3300" b="1" dirty="0">
                <a:solidFill>
                  <a:srgbClr val="002060"/>
                </a:solidFill>
              </a:rPr>
              <a:t>Communication </a:t>
            </a:r>
          </a:p>
          <a:p>
            <a:r>
              <a:rPr lang="en-US" b="1" dirty="0">
                <a:solidFill>
                  <a:srgbClr val="002060"/>
                </a:solidFill>
              </a:rPr>
              <a:t>Supervision-</a:t>
            </a:r>
            <a:r>
              <a:rPr lang="en-US" dirty="0">
                <a:solidFill>
                  <a:srgbClr val="002060"/>
                </a:solidFill>
              </a:rPr>
              <a:t> implies overseeing the work of subordinates by their superiors. It is the act of watching &amp; directing work &amp; workers.</a:t>
            </a:r>
          </a:p>
          <a:p>
            <a:r>
              <a:rPr lang="en-US" b="1" dirty="0">
                <a:solidFill>
                  <a:srgbClr val="002060"/>
                </a:solidFill>
              </a:rPr>
              <a:t>Motivation-</a:t>
            </a:r>
            <a:r>
              <a:rPr lang="en-US" dirty="0">
                <a:solidFill>
                  <a:srgbClr val="002060"/>
                </a:solidFill>
              </a:rPr>
              <a:t> means inspiring, stimulating or encouraging the sub-ordinates with zeal to work. Positive, negative, monetary, non-monetary incentives may be used for this purpose.</a:t>
            </a:r>
          </a:p>
          <a:p>
            <a:r>
              <a:rPr lang="en-US" b="1" dirty="0">
                <a:solidFill>
                  <a:srgbClr val="002060"/>
                </a:solidFill>
              </a:rPr>
              <a:t>Leadership-</a:t>
            </a:r>
            <a:r>
              <a:rPr lang="en-US" dirty="0">
                <a:solidFill>
                  <a:srgbClr val="002060"/>
                </a:solidFill>
              </a:rPr>
              <a:t> may be defined as a process by which manager guides and influences the work of subordinates in desired direction.</a:t>
            </a:r>
          </a:p>
          <a:p>
            <a:r>
              <a:rPr lang="en-US" b="1" dirty="0">
                <a:solidFill>
                  <a:srgbClr val="002060"/>
                </a:solidFill>
              </a:rPr>
              <a:t>Communications-</a:t>
            </a:r>
            <a:r>
              <a:rPr lang="en-US" dirty="0">
                <a:solidFill>
                  <a:srgbClr val="002060"/>
                </a:solidFill>
              </a:rPr>
              <a:t> is the process of passing information, experience, opinion etc from one person to another. It is a bridge of understanding.</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rgbClr val="002060"/>
          </a:solidFill>
        </p:spPr>
        <p:txBody>
          <a:bodyPr>
            <a:normAutofit fontScale="90000"/>
          </a:bodyPr>
          <a:lstStyle/>
          <a:p>
            <a:r>
              <a:rPr lang="en-US" dirty="0">
                <a:solidFill>
                  <a:schemeClr val="bg1"/>
                </a:solidFill>
              </a:rPr>
              <a:t>Functions of Management</a:t>
            </a:r>
          </a:p>
        </p:txBody>
      </p:sp>
      <p:sp>
        <p:nvSpPr>
          <p:cNvPr id="3" name="Content Placeholder 2"/>
          <p:cNvSpPr>
            <a:spLocks noGrp="1"/>
          </p:cNvSpPr>
          <p:nvPr>
            <p:ph idx="1"/>
          </p:nvPr>
        </p:nvSpPr>
        <p:spPr>
          <a:xfrm>
            <a:off x="228600" y="838200"/>
            <a:ext cx="8458200" cy="5791200"/>
          </a:xfrm>
        </p:spPr>
        <p:txBody>
          <a:bodyPr>
            <a:normAutofit fontScale="62500" lnSpcReduction="20000"/>
          </a:bodyPr>
          <a:lstStyle/>
          <a:p>
            <a:pPr>
              <a:buNone/>
            </a:pPr>
            <a:r>
              <a:rPr lang="en-US" sz="3400" b="1" dirty="0">
                <a:solidFill>
                  <a:srgbClr val="C00000"/>
                </a:solidFill>
              </a:rPr>
              <a:t>Controlling</a:t>
            </a:r>
          </a:p>
          <a:p>
            <a:r>
              <a:rPr lang="en-US" dirty="0">
                <a:solidFill>
                  <a:srgbClr val="002060"/>
                </a:solidFill>
              </a:rPr>
              <a:t>It implies measurement of accomplishment against the standards and correction of deviation if any to ensure achievement of organizational goals. </a:t>
            </a:r>
          </a:p>
          <a:p>
            <a:endParaRPr lang="en-US" dirty="0">
              <a:solidFill>
                <a:srgbClr val="002060"/>
              </a:solidFill>
            </a:endParaRPr>
          </a:p>
          <a:p>
            <a:r>
              <a:rPr lang="en-US" dirty="0">
                <a:solidFill>
                  <a:srgbClr val="002060"/>
                </a:solidFill>
              </a:rPr>
              <a:t>The purpose of controlling is to ensure that everything occurs in conformities with the standards. An efficient system of control helps to predict deviations before they actually occur. </a:t>
            </a:r>
          </a:p>
          <a:p>
            <a:endParaRPr lang="en-US" dirty="0">
              <a:solidFill>
                <a:srgbClr val="002060"/>
              </a:solidFill>
            </a:endParaRPr>
          </a:p>
          <a:p>
            <a:r>
              <a:rPr lang="en-US" dirty="0">
                <a:solidFill>
                  <a:srgbClr val="002060"/>
                </a:solidFill>
              </a:rPr>
              <a:t>According to </a:t>
            </a:r>
            <a:r>
              <a:rPr lang="en-US" i="1" dirty="0">
                <a:solidFill>
                  <a:srgbClr val="002060"/>
                </a:solidFill>
              </a:rPr>
              <a:t>Theo </a:t>
            </a:r>
            <a:r>
              <a:rPr lang="en-US" i="1" dirty="0" err="1">
                <a:solidFill>
                  <a:srgbClr val="002060"/>
                </a:solidFill>
              </a:rPr>
              <a:t>Haimann</a:t>
            </a:r>
            <a:r>
              <a:rPr lang="en-US" dirty="0">
                <a:solidFill>
                  <a:srgbClr val="002060"/>
                </a:solidFill>
              </a:rPr>
              <a:t>, “Controlling is the process of checking whether or not proper progress is being made towards the objectives and goals and acting if necessary, to correct any deviation”. </a:t>
            </a:r>
          </a:p>
          <a:p>
            <a:endParaRPr lang="en-US" dirty="0">
              <a:solidFill>
                <a:srgbClr val="002060"/>
              </a:solidFill>
            </a:endParaRPr>
          </a:p>
          <a:p>
            <a:r>
              <a:rPr lang="en-US" dirty="0">
                <a:solidFill>
                  <a:srgbClr val="002060"/>
                </a:solidFill>
              </a:rPr>
              <a:t>According to Koontz &amp; </a:t>
            </a:r>
            <a:r>
              <a:rPr lang="en-US" dirty="0" err="1">
                <a:solidFill>
                  <a:srgbClr val="002060"/>
                </a:solidFill>
              </a:rPr>
              <a:t>O’Donell</a:t>
            </a:r>
            <a:r>
              <a:rPr lang="en-US" dirty="0">
                <a:solidFill>
                  <a:srgbClr val="002060"/>
                </a:solidFill>
              </a:rPr>
              <a:t> “Controlling is the measurement &amp; correction of performance activities of subordinates in order to make sure that the enterprise objectives and plans desired to obtain them as being accomplished”. Therefore controlling has following steps:</a:t>
            </a:r>
          </a:p>
          <a:p>
            <a:pPr lvl="1"/>
            <a:r>
              <a:rPr lang="en-US" b="1" dirty="0">
                <a:solidFill>
                  <a:srgbClr val="002060"/>
                </a:solidFill>
              </a:rPr>
              <a:t>Establishment of standard performance. </a:t>
            </a:r>
          </a:p>
          <a:p>
            <a:pPr lvl="1"/>
            <a:r>
              <a:rPr lang="en-US" b="1" dirty="0">
                <a:solidFill>
                  <a:srgbClr val="002060"/>
                </a:solidFill>
              </a:rPr>
              <a:t>Measurement of actual performance. </a:t>
            </a:r>
          </a:p>
          <a:p>
            <a:pPr lvl="1"/>
            <a:r>
              <a:rPr lang="en-US" b="1" dirty="0">
                <a:solidFill>
                  <a:srgbClr val="002060"/>
                </a:solidFill>
              </a:rPr>
              <a:t>Comparison of actual performance with the standards and finding out deviation if any. </a:t>
            </a:r>
          </a:p>
          <a:p>
            <a:pPr lvl="1"/>
            <a:r>
              <a:rPr lang="en-US" b="1" dirty="0">
                <a:solidFill>
                  <a:srgbClr val="002060"/>
                </a:solidFill>
              </a:rPr>
              <a:t>Corrective action. </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15962"/>
          </a:xfrm>
          <a:solidFill>
            <a:schemeClr val="tx2">
              <a:lumMod val="75000"/>
            </a:schemeClr>
          </a:solidFill>
        </p:spPr>
        <p:txBody>
          <a:bodyPr>
            <a:normAutofit fontScale="90000"/>
          </a:bodyPr>
          <a:lstStyle/>
          <a:p>
            <a:r>
              <a:rPr lang="en-US" dirty="0">
                <a:solidFill>
                  <a:schemeClr val="bg1"/>
                </a:solidFill>
              </a:rPr>
              <a:t>Engineering management</a:t>
            </a:r>
          </a:p>
        </p:txBody>
      </p:sp>
      <p:sp>
        <p:nvSpPr>
          <p:cNvPr id="3" name="Content Placeholder 2"/>
          <p:cNvSpPr>
            <a:spLocks noGrp="1"/>
          </p:cNvSpPr>
          <p:nvPr>
            <p:ph idx="1"/>
          </p:nvPr>
        </p:nvSpPr>
        <p:spPr>
          <a:xfrm>
            <a:off x="228600" y="1143000"/>
            <a:ext cx="8686800" cy="4983163"/>
          </a:xfrm>
        </p:spPr>
        <p:txBody>
          <a:bodyPr>
            <a:normAutofit/>
          </a:bodyPr>
          <a:lstStyle/>
          <a:p>
            <a:r>
              <a:rPr lang="en-US" sz="2800" b="1" dirty="0">
                <a:solidFill>
                  <a:srgbClr val="002060"/>
                </a:solidFill>
              </a:rPr>
              <a:t>Engineering management</a:t>
            </a:r>
            <a:r>
              <a:rPr lang="en-US" sz="2800" dirty="0">
                <a:solidFill>
                  <a:srgbClr val="002060"/>
                </a:solidFill>
              </a:rPr>
              <a:t> is the application of the practice of management to the practice of engineering. </a:t>
            </a:r>
          </a:p>
          <a:p>
            <a:endParaRPr lang="en-US" sz="2800" dirty="0">
              <a:solidFill>
                <a:srgbClr val="002060"/>
              </a:solidFill>
            </a:endParaRPr>
          </a:p>
          <a:p>
            <a:pPr algn="just"/>
            <a:r>
              <a:rPr lang="en-US" sz="2800" dirty="0">
                <a:solidFill>
                  <a:srgbClr val="002060"/>
                </a:solidFill>
              </a:rPr>
              <a:t>Engineering management is a career that brings together the technological problem-solving ability of engineering and the organizational, administrative, and planning abilities of management in order to oversee the operational performance of complex engineering driven enterprises.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rgbClr val="002060"/>
          </a:solidFill>
        </p:spPr>
        <p:txBody>
          <a:bodyPr>
            <a:normAutofit fontScale="90000"/>
          </a:bodyPr>
          <a:lstStyle/>
          <a:p>
            <a:r>
              <a:rPr lang="en-US" dirty="0">
                <a:solidFill>
                  <a:schemeClr val="bg1"/>
                </a:solidFill>
              </a:rPr>
              <a:t>ASSIGNMENT - 1</a:t>
            </a:r>
          </a:p>
        </p:txBody>
      </p:sp>
      <p:sp>
        <p:nvSpPr>
          <p:cNvPr id="3" name="Content Placeholder 2"/>
          <p:cNvSpPr>
            <a:spLocks noGrp="1"/>
          </p:cNvSpPr>
          <p:nvPr>
            <p:ph idx="1"/>
          </p:nvPr>
        </p:nvSpPr>
        <p:spPr>
          <a:xfrm>
            <a:off x="228600" y="914400"/>
            <a:ext cx="8610600" cy="5211763"/>
          </a:xfrm>
        </p:spPr>
        <p:txBody>
          <a:bodyPr>
            <a:normAutofit fontScale="92500" lnSpcReduction="10000"/>
          </a:bodyPr>
          <a:lstStyle/>
          <a:p>
            <a:pPr>
              <a:buNone/>
            </a:pPr>
            <a:r>
              <a:rPr lang="en-US" sz="2800" dirty="0">
                <a:solidFill>
                  <a:srgbClr val="002060"/>
                </a:solidFill>
              </a:rPr>
              <a:t>Q 1. 	Define management and engineering management. 	What are the objectives of management ?</a:t>
            </a:r>
          </a:p>
          <a:p>
            <a:pPr>
              <a:buNone/>
            </a:pPr>
            <a:r>
              <a:rPr lang="en-US" sz="2800" dirty="0">
                <a:solidFill>
                  <a:srgbClr val="002060"/>
                </a:solidFill>
              </a:rPr>
              <a:t>Q 2. 	What are the skills required for a manager ?</a:t>
            </a:r>
          </a:p>
          <a:p>
            <a:pPr>
              <a:buNone/>
            </a:pPr>
            <a:r>
              <a:rPr lang="en-US" sz="2800" dirty="0">
                <a:solidFill>
                  <a:srgbClr val="002060"/>
                </a:solidFill>
              </a:rPr>
              <a:t>Q 3.	Explain the roles of a Manager.</a:t>
            </a:r>
          </a:p>
          <a:p>
            <a:pPr>
              <a:buNone/>
            </a:pPr>
            <a:r>
              <a:rPr lang="en-US" sz="2800" dirty="0">
                <a:solidFill>
                  <a:srgbClr val="002060"/>
                </a:solidFill>
              </a:rPr>
              <a:t>Q 3.	Explain the levels of management.</a:t>
            </a:r>
          </a:p>
          <a:p>
            <a:pPr>
              <a:buNone/>
            </a:pPr>
            <a:r>
              <a:rPr lang="en-US" sz="2800" dirty="0">
                <a:solidFill>
                  <a:srgbClr val="002060"/>
                </a:solidFill>
              </a:rPr>
              <a:t>Q 4.	Explain the functions of management.</a:t>
            </a:r>
          </a:p>
          <a:p>
            <a:pPr>
              <a:buNone/>
            </a:pPr>
            <a:r>
              <a:rPr lang="en-US" sz="2800" dirty="0">
                <a:solidFill>
                  <a:srgbClr val="002060"/>
                </a:solidFill>
              </a:rPr>
              <a:t>Q 5. 	Explain the principles of organizing.</a:t>
            </a:r>
          </a:p>
          <a:p>
            <a:pPr>
              <a:buNone/>
            </a:pPr>
            <a:r>
              <a:rPr lang="en-US" sz="2800" dirty="0">
                <a:solidFill>
                  <a:srgbClr val="002060"/>
                </a:solidFill>
              </a:rPr>
              <a:t>Q 6. 	 Explain the steps of efficient staffing. </a:t>
            </a:r>
          </a:p>
          <a:p>
            <a:pPr>
              <a:buNone/>
            </a:pPr>
            <a:r>
              <a:rPr lang="en-US" sz="2800" dirty="0">
                <a:solidFill>
                  <a:srgbClr val="002060"/>
                </a:solidFill>
              </a:rPr>
              <a:t>Q 7. 	 Explain the steps involved in staffing process.</a:t>
            </a:r>
          </a:p>
          <a:p>
            <a:pPr>
              <a:buNone/>
            </a:pPr>
            <a:endParaRPr lang="en-US" dirty="0">
              <a:solidFill>
                <a:srgbClr val="002060"/>
              </a:solidFill>
            </a:endParaRPr>
          </a:p>
          <a:p>
            <a:pPr>
              <a:buNone/>
            </a:pPr>
            <a:r>
              <a:rPr lang="en-US"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39762"/>
          </a:xfrm>
          <a:solidFill>
            <a:schemeClr val="tx2">
              <a:lumMod val="75000"/>
            </a:schemeClr>
          </a:solidFill>
        </p:spPr>
        <p:txBody>
          <a:bodyPr>
            <a:normAutofit fontScale="90000"/>
          </a:bodyPr>
          <a:lstStyle/>
          <a:p>
            <a:r>
              <a:rPr lang="en-US" dirty="0">
                <a:solidFill>
                  <a:schemeClr val="bg1"/>
                </a:solidFill>
              </a:rPr>
              <a:t>Objectives of Management</a:t>
            </a:r>
          </a:p>
        </p:txBody>
      </p:sp>
      <p:sp>
        <p:nvSpPr>
          <p:cNvPr id="3" name="Content Placeholder 2"/>
          <p:cNvSpPr>
            <a:spLocks noGrp="1"/>
          </p:cNvSpPr>
          <p:nvPr>
            <p:ph idx="1"/>
          </p:nvPr>
        </p:nvSpPr>
        <p:spPr>
          <a:xfrm>
            <a:off x="228600" y="685800"/>
            <a:ext cx="8686800" cy="6019800"/>
          </a:xfrm>
        </p:spPr>
        <p:txBody>
          <a:bodyPr>
            <a:normAutofit fontScale="55000" lnSpcReduction="20000"/>
          </a:bodyPr>
          <a:lstStyle/>
          <a:p>
            <a:endParaRPr lang="en-US" b="1" dirty="0"/>
          </a:p>
          <a:p>
            <a:pPr>
              <a:buNone/>
            </a:pPr>
            <a:r>
              <a:rPr lang="en-US" sz="4400" b="1" dirty="0">
                <a:solidFill>
                  <a:srgbClr val="C00000"/>
                </a:solidFill>
              </a:rPr>
              <a:t>The main objectives of management are:</a:t>
            </a:r>
          </a:p>
          <a:p>
            <a:pPr>
              <a:buNone/>
            </a:pPr>
            <a:endParaRPr lang="en-US" sz="1700" b="1" dirty="0">
              <a:solidFill>
                <a:srgbClr val="C00000"/>
              </a:solidFill>
            </a:endParaRPr>
          </a:p>
          <a:p>
            <a:pPr algn="just"/>
            <a:r>
              <a:rPr lang="en-US" b="1" dirty="0">
                <a:solidFill>
                  <a:srgbClr val="002060"/>
                </a:solidFill>
              </a:rPr>
              <a:t>Getting Maximum Results with Minimum Efforts -</a:t>
            </a:r>
            <a:r>
              <a:rPr lang="en-US" dirty="0">
                <a:solidFill>
                  <a:srgbClr val="002060"/>
                </a:solidFill>
              </a:rPr>
              <a:t> The main objective of management is to secure maximum outputs with minimum efforts &amp; resources. Management is basically concerned with thinking &amp; utilizing human, material &amp; financial resources in such a manner that would result in best combination. This combination results in reduction of various costs.</a:t>
            </a:r>
          </a:p>
          <a:p>
            <a:pPr algn="just"/>
            <a:endParaRPr lang="en-US" sz="1500" dirty="0">
              <a:solidFill>
                <a:srgbClr val="002060"/>
              </a:solidFill>
            </a:endParaRPr>
          </a:p>
          <a:p>
            <a:pPr algn="just"/>
            <a:r>
              <a:rPr lang="en-US" b="1" dirty="0">
                <a:solidFill>
                  <a:srgbClr val="002060"/>
                </a:solidFill>
              </a:rPr>
              <a:t>Increasing the Efficiency of factors of Production -</a:t>
            </a:r>
            <a:r>
              <a:rPr lang="en-US" dirty="0">
                <a:solidFill>
                  <a:srgbClr val="002060"/>
                </a:solidFill>
              </a:rPr>
              <a:t> Through proper utilization of various factors of production, their efficiency can be increased to a great extent which can be obtained by reducing spoilage, wastages and breakage of all kinds, this in turn leads to saving of time, effort and money which is essential for the growth &amp; prosperity of the enterprise.</a:t>
            </a:r>
          </a:p>
          <a:p>
            <a:pPr algn="just"/>
            <a:endParaRPr lang="en-US" sz="1500" dirty="0">
              <a:solidFill>
                <a:srgbClr val="002060"/>
              </a:solidFill>
            </a:endParaRPr>
          </a:p>
          <a:p>
            <a:pPr algn="just"/>
            <a:r>
              <a:rPr lang="en-US" b="1" dirty="0">
                <a:solidFill>
                  <a:srgbClr val="002060"/>
                </a:solidFill>
              </a:rPr>
              <a:t>Maximum Prosperity for Employer &amp; Employees -</a:t>
            </a:r>
            <a:r>
              <a:rPr lang="en-US" dirty="0">
                <a:solidFill>
                  <a:srgbClr val="002060"/>
                </a:solidFill>
              </a:rPr>
              <a:t> Management ensures smooth and coordinated functioning of the enterprise. This in turn helps in providing maximum benefits to the employee in the shape of good working condition, suitable wage system, incentive plans on the one hand and higher profits to the employer on the other hand.</a:t>
            </a:r>
          </a:p>
          <a:p>
            <a:pPr algn="just"/>
            <a:endParaRPr lang="en-US" sz="1700" dirty="0">
              <a:solidFill>
                <a:srgbClr val="002060"/>
              </a:solidFill>
            </a:endParaRPr>
          </a:p>
          <a:p>
            <a:pPr algn="just"/>
            <a:r>
              <a:rPr lang="en-US" b="1" dirty="0">
                <a:solidFill>
                  <a:srgbClr val="002060"/>
                </a:solidFill>
              </a:rPr>
              <a:t>Human betterment &amp; Social Justice -</a:t>
            </a:r>
            <a:r>
              <a:rPr lang="en-US" dirty="0">
                <a:solidFill>
                  <a:srgbClr val="002060"/>
                </a:solidFill>
              </a:rPr>
              <a:t> Management serves as a tool for the upliftment as well as betterment of the society. Through increased productivity &amp; employment, management ensures better standards of living for the society. It provides justice through its uniform policies.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tx2">
              <a:lumMod val="75000"/>
            </a:schemeClr>
          </a:solidFill>
        </p:spPr>
        <p:txBody>
          <a:bodyPr>
            <a:normAutofit fontScale="90000"/>
          </a:bodyPr>
          <a:lstStyle/>
          <a:p>
            <a:r>
              <a:rPr lang="en-US" dirty="0">
                <a:solidFill>
                  <a:schemeClr val="bg1"/>
                </a:solidFill>
              </a:rPr>
              <a:t>Importance of Management</a:t>
            </a:r>
          </a:p>
        </p:txBody>
      </p:sp>
      <p:sp>
        <p:nvSpPr>
          <p:cNvPr id="3" name="Content Placeholder 2"/>
          <p:cNvSpPr>
            <a:spLocks noGrp="1"/>
          </p:cNvSpPr>
          <p:nvPr>
            <p:ph idx="1"/>
          </p:nvPr>
        </p:nvSpPr>
        <p:spPr>
          <a:xfrm>
            <a:off x="228600" y="685800"/>
            <a:ext cx="8686800" cy="5943600"/>
          </a:xfrm>
        </p:spPr>
        <p:txBody>
          <a:bodyPr>
            <a:normAutofit fontScale="47500" lnSpcReduction="20000"/>
          </a:bodyPr>
          <a:lstStyle/>
          <a:p>
            <a:pPr algn="just"/>
            <a:endParaRPr lang="en-US" dirty="0"/>
          </a:p>
          <a:p>
            <a:pPr algn="just"/>
            <a:r>
              <a:rPr lang="en-US" sz="3800" b="1" dirty="0">
                <a:solidFill>
                  <a:srgbClr val="002060"/>
                </a:solidFill>
              </a:rPr>
              <a:t>It helps in Achieving Group Goals -</a:t>
            </a:r>
            <a:r>
              <a:rPr lang="en-US" sz="3800" dirty="0">
                <a:solidFill>
                  <a:srgbClr val="002060"/>
                </a:solidFill>
              </a:rPr>
              <a:t> It arranges the factors of production, assembles and organizes the resources, integrates the resources in effective manner to achieve goals. It directs group efforts towards achievement of pre-determined goals. By defining objective of organization clearly there would be no wastage of time, money and effort. Management converts disorganized resources of men, machines, money etc. into useful enterprise. These resources are coordinated, directed and controlled in such a manner that enterprise work towards attainment of goals.</a:t>
            </a:r>
          </a:p>
          <a:p>
            <a:pPr algn="just"/>
            <a:endParaRPr lang="en-US" sz="3800" dirty="0">
              <a:solidFill>
                <a:srgbClr val="002060"/>
              </a:solidFill>
            </a:endParaRPr>
          </a:p>
          <a:p>
            <a:pPr algn="just"/>
            <a:r>
              <a:rPr lang="en-US" sz="3800" b="1" dirty="0">
                <a:solidFill>
                  <a:srgbClr val="002060"/>
                </a:solidFill>
              </a:rPr>
              <a:t>Optimum Utilization of Resources -</a:t>
            </a:r>
            <a:r>
              <a:rPr lang="en-US" sz="3800" dirty="0">
                <a:solidFill>
                  <a:srgbClr val="002060"/>
                </a:solidFill>
              </a:rPr>
              <a:t> Management utilizes all the physical &amp; human resources productively. This leads to efficacy in management. Management provides maximum utilization of scarce resources by selecting its best possible alternate use in industry from out of various uses. It makes use of experts, professional and these services leads to use of their skills, knowledge, and proper utilization and avoids wastage. If employees and machines are producing its maximum there is no under employment of any resources.</a:t>
            </a:r>
          </a:p>
          <a:p>
            <a:pPr algn="just"/>
            <a:endParaRPr lang="en-US" sz="3800" dirty="0">
              <a:solidFill>
                <a:srgbClr val="002060"/>
              </a:solidFill>
            </a:endParaRPr>
          </a:p>
          <a:p>
            <a:pPr algn="just"/>
            <a:r>
              <a:rPr lang="en-US" sz="3800" b="1" dirty="0">
                <a:solidFill>
                  <a:srgbClr val="002060"/>
                </a:solidFill>
              </a:rPr>
              <a:t>Reduces Costs -</a:t>
            </a:r>
            <a:r>
              <a:rPr lang="en-US" sz="3800" dirty="0">
                <a:solidFill>
                  <a:srgbClr val="002060"/>
                </a:solidFill>
              </a:rPr>
              <a:t> It gets maximum results through minimum input by proper planning and by using minimum input &amp; getting maximum output. Management uses physical, human and financial resources in such a manner which results in best combination. This helps in cost reduction.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a:solidFill>
            <a:schemeClr val="tx2">
              <a:lumMod val="75000"/>
            </a:schemeClr>
          </a:solidFill>
        </p:spPr>
        <p:txBody>
          <a:bodyPr>
            <a:normAutofit fontScale="90000"/>
          </a:bodyPr>
          <a:lstStyle/>
          <a:p>
            <a:r>
              <a:rPr lang="en-US" dirty="0">
                <a:solidFill>
                  <a:schemeClr val="bg1"/>
                </a:solidFill>
              </a:rPr>
              <a:t>Importance of Management</a:t>
            </a:r>
          </a:p>
        </p:txBody>
      </p:sp>
      <p:sp>
        <p:nvSpPr>
          <p:cNvPr id="3" name="Content Placeholder 2"/>
          <p:cNvSpPr>
            <a:spLocks noGrp="1"/>
          </p:cNvSpPr>
          <p:nvPr>
            <p:ph idx="1"/>
          </p:nvPr>
        </p:nvSpPr>
        <p:spPr>
          <a:xfrm>
            <a:off x="304800" y="1143000"/>
            <a:ext cx="8610600" cy="5562600"/>
          </a:xfrm>
        </p:spPr>
        <p:txBody>
          <a:bodyPr>
            <a:normAutofit fontScale="47500" lnSpcReduction="20000"/>
          </a:bodyPr>
          <a:lstStyle/>
          <a:p>
            <a:pPr algn="just"/>
            <a:r>
              <a:rPr lang="en-US" sz="3800" b="1" dirty="0">
                <a:solidFill>
                  <a:srgbClr val="002060"/>
                </a:solidFill>
              </a:rPr>
              <a:t>Establishes Sound Organization -</a:t>
            </a:r>
            <a:r>
              <a:rPr lang="en-US" sz="3800" dirty="0">
                <a:solidFill>
                  <a:srgbClr val="002060"/>
                </a:solidFill>
              </a:rPr>
              <a:t> No overlapping of efforts (smooth and coordinated functions). To establish sound organizational structure is one of the objective of management which is in tune with objective of organization and for fulfillment of this, it establishes effective authority &amp; responsibility relationship i.e. who is accountable to whom, who can give instructions to whom, who are superiors &amp; who are subordinates. Management fills up various positions with right persons, having right skills, training and qualification. All jobs should be cleared to everyone.</a:t>
            </a:r>
          </a:p>
          <a:p>
            <a:pPr algn="just"/>
            <a:endParaRPr lang="en-US" sz="3800" dirty="0">
              <a:solidFill>
                <a:srgbClr val="002060"/>
              </a:solidFill>
            </a:endParaRPr>
          </a:p>
          <a:p>
            <a:pPr algn="just"/>
            <a:r>
              <a:rPr lang="en-US" sz="3800" b="1" dirty="0">
                <a:solidFill>
                  <a:srgbClr val="002060"/>
                </a:solidFill>
              </a:rPr>
              <a:t>Establishes Equilibrium -</a:t>
            </a:r>
            <a:r>
              <a:rPr lang="en-US" sz="3800" dirty="0">
                <a:solidFill>
                  <a:srgbClr val="002060"/>
                </a:solidFill>
              </a:rPr>
              <a:t> It enables the organization to survive in changing environment. It keeps in touch with the changing environment. With the change is external environment, the initial co-ordination of organization must be changed. So it adapts organization to changing demand of market / changing needs of societies. It is responsible for growth and survival of organization.</a:t>
            </a:r>
          </a:p>
          <a:p>
            <a:pPr algn="just"/>
            <a:endParaRPr lang="en-US" sz="3800" dirty="0">
              <a:solidFill>
                <a:srgbClr val="002060"/>
              </a:solidFill>
            </a:endParaRPr>
          </a:p>
          <a:p>
            <a:pPr algn="just"/>
            <a:r>
              <a:rPr lang="en-US" sz="3800" b="1" dirty="0">
                <a:solidFill>
                  <a:srgbClr val="002060"/>
                </a:solidFill>
              </a:rPr>
              <a:t>Essentials for Prosperity of Society -</a:t>
            </a:r>
            <a:r>
              <a:rPr lang="en-US" sz="3800" dirty="0">
                <a:solidFill>
                  <a:srgbClr val="002060"/>
                </a:solidFill>
              </a:rPr>
              <a:t> Efficient management leads to better economical production which helps in turn to increase the welfare of people. Good management makes a difficult task easier by avoiding wastage of scarce resource. It improves standard of living. It increases the profit which is beneficial to business and society will get maximum output at minimum cost by creating employment opportunities which generate income in hands. Organization comes with new products and researches beneficial for society.</a:t>
            </a:r>
          </a:p>
          <a:p>
            <a:pPr algn="just"/>
            <a:endParaRPr lang="en-US" dirty="0"/>
          </a:p>
          <a:p>
            <a:pPr algn="just"/>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39762"/>
          </a:xfrm>
          <a:solidFill>
            <a:srgbClr val="002060"/>
          </a:solidFill>
        </p:spPr>
        <p:txBody>
          <a:bodyPr>
            <a:normAutofit/>
          </a:bodyPr>
          <a:lstStyle/>
          <a:p>
            <a:r>
              <a:rPr lang="en-US" sz="3100" b="1" dirty="0">
                <a:solidFill>
                  <a:schemeClr val="bg1"/>
                </a:solidFill>
              </a:rPr>
              <a:t>Skills of Managers</a:t>
            </a:r>
            <a:endParaRPr lang="en-US" dirty="0">
              <a:solidFill>
                <a:schemeClr val="bg1"/>
              </a:solidFill>
            </a:endParaRPr>
          </a:p>
        </p:txBody>
      </p:sp>
      <p:sp>
        <p:nvSpPr>
          <p:cNvPr id="3" name="Content Placeholder 2"/>
          <p:cNvSpPr>
            <a:spLocks noGrp="1"/>
          </p:cNvSpPr>
          <p:nvPr>
            <p:ph idx="1"/>
          </p:nvPr>
        </p:nvSpPr>
        <p:spPr>
          <a:xfrm>
            <a:off x="457200" y="762000"/>
            <a:ext cx="8229600" cy="6096000"/>
          </a:xfrm>
        </p:spPr>
        <p:txBody>
          <a:bodyPr>
            <a:normAutofit fontScale="40000" lnSpcReduction="20000"/>
          </a:bodyPr>
          <a:lstStyle/>
          <a:p>
            <a:pPr>
              <a:buNone/>
            </a:pPr>
            <a:r>
              <a:rPr lang="en-US" sz="5500" b="1" dirty="0">
                <a:solidFill>
                  <a:srgbClr val="C00000"/>
                </a:solidFill>
              </a:rPr>
              <a:t>Following are the managerial skills: </a:t>
            </a:r>
            <a:endParaRPr lang="en-US" sz="5500" dirty="0">
              <a:solidFill>
                <a:srgbClr val="C00000"/>
              </a:solidFill>
            </a:endParaRPr>
          </a:p>
          <a:p>
            <a:pPr algn="just">
              <a:buNone/>
            </a:pPr>
            <a:r>
              <a:rPr lang="en-US" sz="4300" b="1" dirty="0">
                <a:solidFill>
                  <a:srgbClr val="002060"/>
                </a:solidFill>
              </a:rPr>
              <a:t>(</a:t>
            </a:r>
            <a:r>
              <a:rPr lang="en-US" sz="4300" b="1" dirty="0" err="1">
                <a:solidFill>
                  <a:srgbClr val="002060"/>
                </a:solidFill>
              </a:rPr>
              <a:t>i</a:t>
            </a:r>
            <a:r>
              <a:rPr lang="en-US" sz="4300" b="1" dirty="0">
                <a:solidFill>
                  <a:srgbClr val="002060"/>
                </a:solidFill>
              </a:rPr>
              <a:t>) Technical Skill: </a:t>
            </a:r>
            <a:endParaRPr lang="en-US" sz="4300" dirty="0">
              <a:solidFill>
                <a:srgbClr val="002060"/>
              </a:solidFill>
            </a:endParaRPr>
          </a:p>
          <a:p>
            <a:pPr algn="just"/>
            <a:r>
              <a:rPr lang="en-US" dirty="0">
                <a:solidFill>
                  <a:srgbClr val="002060"/>
                </a:solidFill>
              </a:rPr>
              <a:t>It is knowledge of and proficiency in activities involving methods, processes, and procedures. Thus, it involves working with tools and specific techniques. For examples, mechanics work with tools, and their supervisor should have the ability to teach them how to use these tools. Similarly, accountants apply specific techniques in doing their job.</a:t>
            </a:r>
          </a:p>
          <a:p>
            <a:pPr algn="just">
              <a:buNone/>
            </a:pPr>
            <a:r>
              <a:rPr lang="en-US" dirty="0">
                <a:solidFill>
                  <a:srgbClr val="002060"/>
                </a:solidFill>
              </a:rPr>
              <a:t> </a:t>
            </a:r>
          </a:p>
          <a:p>
            <a:pPr algn="just">
              <a:buNone/>
            </a:pPr>
            <a:r>
              <a:rPr lang="en-US" sz="4300" b="1" dirty="0">
                <a:solidFill>
                  <a:srgbClr val="002060"/>
                </a:solidFill>
              </a:rPr>
              <a:t>(ii) Human Skill: </a:t>
            </a:r>
            <a:endParaRPr lang="en-US" sz="4300" dirty="0">
              <a:solidFill>
                <a:srgbClr val="002060"/>
              </a:solidFill>
            </a:endParaRPr>
          </a:p>
          <a:p>
            <a:pPr algn="just"/>
            <a:r>
              <a:rPr lang="en-US" dirty="0">
                <a:solidFill>
                  <a:srgbClr val="002060"/>
                </a:solidFill>
              </a:rPr>
              <a:t>It is the ability to work with people; it is cooperative efforts; it is teamwork; it is the creation of an environment in which people feel secure and free express their opinions. </a:t>
            </a:r>
          </a:p>
          <a:p>
            <a:pPr algn="just"/>
            <a:endParaRPr lang="en-US" sz="2000" dirty="0">
              <a:solidFill>
                <a:srgbClr val="002060"/>
              </a:solidFill>
            </a:endParaRPr>
          </a:p>
          <a:p>
            <a:pPr algn="just">
              <a:buNone/>
            </a:pPr>
            <a:r>
              <a:rPr lang="en-US" sz="4300" b="1" dirty="0">
                <a:solidFill>
                  <a:srgbClr val="002060"/>
                </a:solidFill>
              </a:rPr>
              <a:t>(iii) Conceptual Skill: </a:t>
            </a:r>
            <a:endParaRPr lang="en-US" sz="4300" dirty="0">
              <a:solidFill>
                <a:srgbClr val="002060"/>
              </a:solidFill>
            </a:endParaRPr>
          </a:p>
          <a:p>
            <a:pPr algn="just"/>
            <a:r>
              <a:rPr lang="en-US" dirty="0">
                <a:solidFill>
                  <a:srgbClr val="002060"/>
                </a:solidFill>
              </a:rPr>
              <a:t>It is the ability to see the ‘big picture’ to recognize significant elements in a situation, and to understand the relationships among the elements. </a:t>
            </a:r>
          </a:p>
          <a:p>
            <a:pPr algn="just"/>
            <a:endParaRPr lang="en-US" sz="2000" dirty="0">
              <a:solidFill>
                <a:srgbClr val="002060"/>
              </a:solidFill>
            </a:endParaRPr>
          </a:p>
          <a:p>
            <a:pPr algn="just">
              <a:buNone/>
            </a:pPr>
            <a:r>
              <a:rPr lang="en-US" sz="4000" b="1" dirty="0">
                <a:solidFill>
                  <a:srgbClr val="002060"/>
                </a:solidFill>
              </a:rPr>
              <a:t>(iv) Design Skill:</a:t>
            </a:r>
            <a:r>
              <a:rPr lang="en-US" sz="4000" dirty="0">
                <a:solidFill>
                  <a:srgbClr val="002060"/>
                </a:solidFill>
              </a:rPr>
              <a:t> </a:t>
            </a:r>
          </a:p>
          <a:p>
            <a:pPr algn="just"/>
            <a:r>
              <a:rPr lang="en-US" dirty="0">
                <a:solidFill>
                  <a:srgbClr val="002060"/>
                </a:solidFill>
              </a:rPr>
              <a:t>It is the ability to solve problems in ways that will benefit the enterprise. To be effective, particularly at upper organizational levels, managers must be able to do more than see a problem. They must have, in addition, the skill of a good design engineer in working out a practical solution to a problem. </a:t>
            </a:r>
          </a:p>
          <a:p>
            <a:pPr algn="just"/>
            <a:endParaRPr lang="en-US" sz="2500" dirty="0">
              <a:solidFill>
                <a:srgbClr val="002060"/>
              </a:solidFill>
            </a:endParaRPr>
          </a:p>
          <a:p>
            <a:pPr algn="just"/>
            <a:r>
              <a:rPr lang="en-US" dirty="0">
                <a:solidFill>
                  <a:srgbClr val="002060"/>
                </a:solidFill>
              </a:rPr>
              <a:t>Technical skills are of greatest importance at the supervisory level. Human skills are also helpful in the frequent interactions with subordinates. Conceptual skills, on the other hand, are usually not critical for lower-level supervisors. </a:t>
            </a:r>
          </a:p>
          <a:p>
            <a:pPr algn="just"/>
            <a:endParaRPr lang="en-US" sz="2500" dirty="0">
              <a:solidFill>
                <a:srgbClr val="002060"/>
              </a:solidFill>
            </a:endParaRPr>
          </a:p>
          <a:p>
            <a:pPr algn="just"/>
            <a:r>
              <a:rPr lang="en-US" dirty="0">
                <a:solidFill>
                  <a:srgbClr val="002060"/>
                </a:solidFill>
              </a:rPr>
              <a:t>At the middle management level, the need for technical skills decreases human skill is still essential; the conceptual skills gain in importance. </a:t>
            </a:r>
          </a:p>
          <a:p>
            <a:pPr algn="just"/>
            <a:endParaRPr lang="en-US" sz="2500" dirty="0">
              <a:solidFill>
                <a:srgbClr val="002060"/>
              </a:solidFill>
            </a:endParaRPr>
          </a:p>
          <a:p>
            <a:pPr algn="just"/>
            <a:r>
              <a:rPr lang="en-US" dirty="0">
                <a:solidFill>
                  <a:srgbClr val="002060"/>
                </a:solidFill>
              </a:rPr>
              <a:t>At the top management level, conceptual and design abilities and human skills are especially valuable, but there is relatively little need for technical abilities. It is assumed, especially in large companies, that chief executives can utilize the technical abilities of their subordinates. In smaller firms, however, technical experience may still be quite important. </a:t>
            </a: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rgbClr val="002060"/>
          </a:solidFill>
        </p:spPr>
        <p:txBody>
          <a:bodyPr>
            <a:normAutofit fontScale="90000"/>
          </a:bodyPr>
          <a:lstStyle/>
          <a:p>
            <a:r>
              <a:rPr lang="en-US" dirty="0">
                <a:solidFill>
                  <a:schemeClr val="bg1"/>
                </a:solidFill>
              </a:rPr>
              <a:t>Role of a Manager</a:t>
            </a:r>
          </a:p>
        </p:txBody>
      </p:sp>
      <p:sp>
        <p:nvSpPr>
          <p:cNvPr id="3" name="Content Placeholder 2"/>
          <p:cNvSpPr>
            <a:spLocks noGrp="1"/>
          </p:cNvSpPr>
          <p:nvPr>
            <p:ph idx="1"/>
          </p:nvPr>
        </p:nvSpPr>
        <p:spPr>
          <a:xfrm>
            <a:off x="457200" y="838200"/>
            <a:ext cx="8229600" cy="5287963"/>
          </a:xfrm>
        </p:spPr>
        <p:txBody>
          <a:bodyPr>
            <a:normAutofit fontScale="85000" lnSpcReduction="10000"/>
          </a:bodyPr>
          <a:lstStyle/>
          <a:p>
            <a:pPr algn="just"/>
            <a:r>
              <a:rPr lang="en-US" dirty="0"/>
              <a:t>Managers must establish an environment in which people can accomplish group goals with the least amount of time, money, materials, and personal dissatisfaction or in which they can achieve as much as possible of a desired goal with available resources. </a:t>
            </a:r>
          </a:p>
          <a:p>
            <a:pPr algn="just">
              <a:buNone/>
            </a:pPr>
            <a:endParaRPr lang="en-US" dirty="0"/>
          </a:p>
          <a:p>
            <a:pPr algn="just"/>
            <a:r>
              <a:rPr lang="en-US" dirty="0"/>
              <a:t>In a non-business enterprise such as a police department, as well as in units of a business (such as an accounting department) that are not responsible for total business profits, managers still have goals and should strive to accomplish them with the minimum of resource or to accomplish as much as possible with available resources. </a:t>
            </a: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pic>
        <p:nvPicPr>
          <p:cNvPr id="1026" name="Picture 2"/>
          <p:cNvPicPr>
            <a:picLocks noChangeAspect="1" noChangeArrowheads="1"/>
          </p:cNvPicPr>
          <p:nvPr/>
        </p:nvPicPr>
        <p:blipFill>
          <a:blip r:embed="rId2"/>
          <a:srcRect/>
          <a:stretch>
            <a:fillRect/>
          </a:stretch>
        </p:blipFill>
        <p:spPr bwMode="auto">
          <a:xfrm>
            <a:off x="6248400" y="1143000"/>
            <a:ext cx="2578794" cy="2594518"/>
          </a:xfrm>
          <a:prstGeom prst="rect">
            <a:avLst/>
          </a:prstGeom>
          <a:noFill/>
          <a:ln w="9525">
            <a:noFill/>
            <a:miter lim="800000"/>
            <a:headEnd/>
            <a:tailEnd/>
          </a:ln>
          <a:effectLst/>
        </p:spPr>
      </p:pic>
      <p:sp>
        <p:nvSpPr>
          <p:cNvPr id="1027" name="Rectangle 3"/>
          <p:cNvSpPr>
            <a:spLocks noChangeArrowheads="1"/>
          </p:cNvSpPr>
          <p:nvPr/>
        </p:nvSpPr>
        <p:spPr bwMode="auto">
          <a:xfrm>
            <a:off x="609600" y="990600"/>
            <a:ext cx="5715000"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Interpersonal Roles: </a:t>
            </a:r>
            <a:endParaRPr kumimoji="0" lang="en-US" b="0" i="0" u="none" strike="noStrike" cap="none" normalizeH="0" baseline="0" dirty="0">
              <a:ln>
                <a:noFill/>
              </a:ln>
              <a:solidFill>
                <a:srgbClr val="00206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(1) The figure head role (performing ceremonial and social duties as the </a:t>
            </a:r>
            <a:r>
              <a:rPr kumimoji="0" lang="en-US" sz="1600" b="0" i="0" u="none" strike="noStrike" cap="none" normalizeH="0" baseline="0" dirty="0" err="1">
                <a:ln>
                  <a:noFill/>
                </a:ln>
                <a:solidFill>
                  <a:srgbClr val="002060"/>
                </a:solidFill>
                <a:effectLst/>
                <a:latin typeface="Calibri" pitchFamily="34" charset="0"/>
                <a:ea typeface="Times New Roman" pitchFamily="18" charset="0"/>
                <a:cs typeface="Times New Roman" pitchFamily="18" charset="0"/>
              </a:rPr>
              <a:t>organisation’s</a:t>
            </a:r>
            <a:r>
              <a:rPr kumimoji="0" lang="en-US" sz="16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  representative </a:t>
            </a:r>
            <a:endParaRPr kumimoji="0" lang="en-US" sz="1600" b="0" i="0" u="none" strike="noStrike" cap="none" normalizeH="0" baseline="0" dirty="0">
              <a:ln>
                <a:noFill/>
              </a:ln>
              <a:solidFill>
                <a:srgbClr val="00206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(2) The leader role and </a:t>
            </a:r>
            <a:endParaRPr kumimoji="0" lang="en-US" sz="1600" b="0" i="0" u="none" strike="noStrike" cap="none" normalizeH="0" baseline="0" dirty="0">
              <a:ln>
                <a:noFill/>
              </a:ln>
              <a:solidFill>
                <a:srgbClr val="00206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(3) The liaison role (communicating particularly with outsiders). </a:t>
            </a:r>
            <a:endParaRPr kumimoji="0" lang="en-US" sz="1600" b="0" i="0" u="none" strike="noStrike" cap="none" normalizeH="0" baseline="0" dirty="0">
              <a:ln>
                <a:noFill/>
              </a:ln>
              <a:solidFill>
                <a:srgbClr val="002060"/>
              </a:solidFill>
              <a:effectLst/>
              <a:latin typeface="Arial" pitchFamily="34" charset="0"/>
            </a:endParaRPr>
          </a:p>
        </p:txBody>
      </p:sp>
      <p:sp>
        <p:nvSpPr>
          <p:cNvPr id="1028" name="Rectangle 4"/>
          <p:cNvSpPr>
            <a:spLocks noChangeArrowheads="1"/>
          </p:cNvSpPr>
          <p:nvPr/>
        </p:nvSpPr>
        <p:spPr bwMode="auto">
          <a:xfrm>
            <a:off x="685800" y="2590800"/>
            <a:ext cx="5410200" cy="18466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Informational Roles: </a:t>
            </a:r>
            <a:endParaRPr kumimoji="0" lang="en-US" b="0" i="0" u="none" strike="noStrike" cap="none" normalizeH="0" baseline="0" dirty="0">
              <a:ln>
                <a:noFill/>
              </a:ln>
              <a:solidFill>
                <a:srgbClr val="00206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(1) The recipient role (receiving infor­mation about the operation of an enterprise) </a:t>
            </a:r>
            <a:endParaRPr kumimoji="0" lang="en-US" sz="1600" b="0" i="0" u="none" strike="noStrike" cap="none" normalizeH="0" baseline="0" dirty="0">
              <a:ln>
                <a:noFill/>
              </a:ln>
              <a:solidFill>
                <a:srgbClr val="00206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(2) The disseminator role (passing in formation to subordinates) and </a:t>
            </a:r>
            <a:endParaRPr kumimoji="0" lang="en-US" sz="1600" b="0" i="0" u="none" strike="noStrike" cap="none" normalizeH="0" baseline="0" dirty="0">
              <a:ln>
                <a:noFill/>
              </a:ln>
              <a:solidFill>
                <a:srgbClr val="00206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(3) The spokesperson role (transmitting information to those outside the </a:t>
            </a:r>
            <a:r>
              <a:rPr kumimoji="0" lang="en-US" sz="1600" b="0" i="0" u="none" strike="noStrike" cap="none" normalizeH="0" baseline="0" dirty="0" err="1">
                <a:ln>
                  <a:noFill/>
                </a:ln>
                <a:solidFill>
                  <a:srgbClr val="002060"/>
                </a:solidFill>
                <a:effectLst/>
                <a:latin typeface="Calibri" pitchFamily="34" charset="0"/>
                <a:ea typeface="Times New Roman" pitchFamily="18" charset="0"/>
                <a:cs typeface="Times New Roman" pitchFamily="18" charset="0"/>
              </a:rPr>
              <a:t>organisation</a:t>
            </a:r>
            <a:r>
              <a:rPr kumimoji="0" lang="en-US" sz="16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 </a:t>
            </a:r>
            <a:endParaRPr kumimoji="0" lang="en-US" sz="1600" b="0" i="0" u="none" strike="noStrike" cap="none" normalizeH="0" baseline="0" dirty="0">
              <a:ln>
                <a:noFill/>
              </a:ln>
              <a:solidFill>
                <a:srgbClr val="002060"/>
              </a:solidFill>
              <a:effectLst/>
              <a:latin typeface="Arial" pitchFamily="34" charset="0"/>
            </a:endParaRPr>
          </a:p>
        </p:txBody>
      </p:sp>
      <p:sp>
        <p:nvSpPr>
          <p:cNvPr id="1029" name="Rectangle 5"/>
          <p:cNvSpPr>
            <a:spLocks noChangeArrowheads="1"/>
          </p:cNvSpPr>
          <p:nvPr/>
        </p:nvSpPr>
        <p:spPr bwMode="auto">
          <a:xfrm>
            <a:off x="762000" y="4572000"/>
            <a:ext cx="3810000"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Decision Roles: </a:t>
            </a:r>
            <a:endParaRPr kumimoji="0" lang="en-US" b="0" i="0" u="none" strike="noStrike" cap="none" normalizeH="0" baseline="0" dirty="0">
              <a:ln>
                <a:noFill/>
              </a:ln>
              <a:solidFill>
                <a:srgbClr val="00206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 (1) The entrepreneurial role. </a:t>
            </a:r>
            <a:endParaRPr kumimoji="0" lang="en-US" sz="1600" b="0" i="0" u="none" strike="noStrike" cap="none" normalizeH="0" baseline="0" dirty="0">
              <a:ln>
                <a:noFill/>
              </a:ln>
              <a:solidFill>
                <a:srgbClr val="00206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(2) The disturbance handler role. </a:t>
            </a:r>
            <a:endParaRPr kumimoji="0" lang="en-US" sz="1600" b="0" i="0" u="none" strike="noStrike" cap="none" normalizeH="0" baseline="0" dirty="0">
              <a:ln>
                <a:noFill/>
              </a:ln>
              <a:solidFill>
                <a:srgbClr val="00206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(3) The resource allocator role. </a:t>
            </a:r>
            <a:endParaRPr kumimoji="0" lang="en-US" sz="1600" b="0" i="0" u="none" strike="noStrike" cap="none" normalizeH="0" baseline="0" dirty="0">
              <a:ln>
                <a:noFill/>
              </a:ln>
              <a:solidFill>
                <a:srgbClr val="00206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(4) The negotiator role. </a:t>
            </a:r>
            <a:endParaRPr kumimoji="0" lang="en-US" sz="1600" b="0" i="0" u="none" strike="noStrike" cap="none" normalizeH="0" baseline="0" dirty="0">
              <a:ln>
                <a:noFill/>
              </a:ln>
              <a:solidFill>
                <a:srgbClr val="002060"/>
              </a:solidFill>
              <a:effectLst/>
              <a:latin typeface="Arial" pitchFamily="34" charset="0"/>
            </a:endParaRPr>
          </a:p>
        </p:txBody>
      </p:sp>
      <p:sp>
        <p:nvSpPr>
          <p:cNvPr id="10" name="Title 1"/>
          <p:cNvSpPr txBox="1">
            <a:spLocks/>
          </p:cNvSpPr>
          <p:nvPr/>
        </p:nvSpPr>
        <p:spPr>
          <a:xfrm>
            <a:off x="0" y="0"/>
            <a:ext cx="9144000" cy="563562"/>
          </a:xfrm>
          <a:prstGeom prst="rect">
            <a:avLst/>
          </a:prstGeom>
          <a:solidFill>
            <a:srgbClr val="002060"/>
          </a:solidFill>
        </p:spPr>
        <p:txBody>
          <a:bodyPr vert="horz" lIns="91440" tIns="45720" rIns="91440" bIns="45720" rtlCol="0" anchor="ct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bg1"/>
                </a:solidFill>
                <a:effectLst/>
                <a:uLnTx/>
                <a:uFillTx/>
                <a:latin typeface="+mj-lt"/>
                <a:ea typeface="+mj-ea"/>
                <a:cs typeface="+mj-cs"/>
              </a:rPr>
              <a:t>Roles of a Manager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4895</Words>
  <Application>Microsoft Office PowerPoint</Application>
  <PresentationFormat>On-screen Show (4:3)</PresentationFormat>
  <Paragraphs>314</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MANAGEMENT FOR ENGINEERS UNIT – 1  INTRODUCTION</vt:lpstr>
      <vt:lpstr>Definition</vt:lpstr>
      <vt:lpstr>Engineering management</vt:lpstr>
      <vt:lpstr>Objectives of Management</vt:lpstr>
      <vt:lpstr>Importance of Management</vt:lpstr>
      <vt:lpstr>Importance of Management</vt:lpstr>
      <vt:lpstr>Skills of Managers</vt:lpstr>
      <vt:lpstr>Role of a Manager</vt:lpstr>
      <vt:lpstr>PowerPoint Presentation</vt:lpstr>
      <vt:lpstr>Levels of Management</vt:lpstr>
      <vt:lpstr>PowerPoint Presentation</vt:lpstr>
      <vt:lpstr>PowerPoint Presentation</vt:lpstr>
      <vt:lpstr>PowerPoint Presentation</vt:lpstr>
      <vt:lpstr>PowerPoint Presentation</vt:lpstr>
      <vt:lpstr>Functions of Management</vt:lpstr>
      <vt:lpstr>Functions of Management</vt:lpstr>
      <vt:lpstr>Functions of Management</vt:lpstr>
      <vt:lpstr>Functions of Management - Organizing</vt:lpstr>
      <vt:lpstr>Functions of Management - Principles of Organizing</vt:lpstr>
      <vt:lpstr>Functions of Management - Principles of Organizing</vt:lpstr>
      <vt:lpstr>Functions of Management - Principles of Organizing</vt:lpstr>
      <vt:lpstr>PowerPoint Presentation</vt:lpstr>
      <vt:lpstr>Functions of Management - Staffing</vt:lpstr>
      <vt:lpstr>Functions of Management</vt:lpstr>
      <vt:lpstr>Functions of Management</vt:lpstr>
      <vt:lpstr>Functions of Management</vt:lpstr>
      <vt:lpstr>Functions of Management</vt:lpstr>
      <vt:lpstr>Functions of Management</vt:lpstr>
      <vt:lpstr>Functions of Management</vt:lpstr>
      <vt:lpstr>ASSIGNMENT - 1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Dhiren Patel</cp:lastModifiedBy>
  <cp:revision>47</cp:revision>
  <dcterms:created xsi:type="dcterms:W3CDTF">2006-08-16T00:00:00Z</dcterms:created>
  <dcterms:modified xsi:type="dcterms:W3CDTF">2021-01-04T05:49:30Z</dcterms:modified>
</cp:coreProperties>
</file>